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60" r:id="rId8"/>
    <p:sldId id="264" r:id="rId9"/>
    <p:sldId id="266" r:id="rId10"/>
    <p:sldId id="263" r:id="rId11"/>
    <p:sldId id="267" r:id="rId12"/>
    <p:sldId id="268" r:id="rId13"/>
    <p:sldId id="269" r:id="rId14"/>
    <p:sldId id="270" r:id="rId15"/>
    <p:sldId id="271" r:id="rId16"/>
    <p:sldId id="272" r:id="rId17"/>
    <p:sldId id="26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4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1EE7-AEA0-BA41-81A0-7C4736402C61}" type="datetimeFigureOut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CEE9-55F7-2348-B7ED-DC4711B2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0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1EE7-AEA0-BA41-81A0-7C4736402C61}" type="datetimeFigureOut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CEE9-55F7-2348-B7ED-DC4711B2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1EE7-AEA0-BA41-81A0-7C4736402C61}" type="datetimeFigureOut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CEE9-55F7-2348-B7ED-DC4711B2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66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1EE7-AEA0-BA41-81A0-7C4736402C61}" type="datetimeFigureOut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CEE9-55F7-2348-B7ED-DC4711B2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9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1EE7-AEA0-BA41-81A0-7C4736402C61}" type="datetimeFigureOut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CEE9-55F7-2348-B7ED-DC4711B2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6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1EE7-AEA0-BA41-81A0-7C4736402C61}" type="datetimeFigureOut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CEE9-55F7-2348-B7ED-DC4711B2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23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1EE7-AEA0-BA41-81A0-7C4736402C61}" type="datetimeFigureOut">
              <a:rPr lang="en-US" smtClean="0"/>
              <a:t>3/1/15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CEE9-55F7-2348-B7ED-DC4711B2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33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1EE7-AEA0-BA41-81A0-7C4736402C61}" type="datetimeFigureOut">
              <a:rPr lang="en-US" smtClean="0"/>
              <a:t>3/1/15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CEE9-55F7-2348-B7ED-DC4711B2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94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1EE7-AEA0-BA41-81A0-7C4736402C61}" type="datetimeFigureOut">
              <a:rPr lang="en-US" smtClean="0"/>
              <a:t>3/1/15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CEE9-55F7-2348-B7ED-DC4711B2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6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1EE7-AEA0-BA41-81A0-7C4736402C61}" type="datetimeFigureOut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CEE9-55F7-2348-B7ED-DC4711B2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69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1EE7-AEA0-BA41-81A0-7C4736402C61}" type="datetimeFigureOut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CEE9-55F7-2348-B7ED-DC4711B2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7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01EE7-AEA0-BA41-81A0-7C4736402C61}" type="datetimeFigureOut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1CEE9-55F7-2348-B7ED-DC4711B21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7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Evaluation of SDS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Svetlana Stoyanchev</a:t>
            </a:r>
          </a:p>
          <a:p>
            <a:r>
              <a:rPr lang="en-US" dirty="0" smtClean="0"/>
              <a:t>3/2/2015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643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Automatically logged variables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Efficiency </a:t>
            </a:r>
          </a:p>
          <a:p>
            <a:pPr lvl="1"/>
            <a:r>
              <a:rPr lang="en-US" dirty="0" smtClean="0"/>
              <a:t>System turns</a:t>
            </a:r>
          </a:p>
          <a:p>
            <a:pPr lvl="1"/>
            <a:r>
              <a:rPr lang="en-US" dirty="0" smtClean="0"/>
              <a:t>User turns</a:t>
            </a:r>
          </a:p>
          <a:p>
            <a:r>
              <a:rPr lang="en-US" dirty="0" smtClean="0"/>
              <a:t>Dialogue quality</a:t>
            </a:r>
          </a:p>
          <a:p>
            <a:pPr lvl="1"/>
            <a:r>
              <a:rPr lang="en-US" dirty="0" smtClean="0"/>
              <a:t>Timeouts (when a user did not respond)</a:t>
            </a:r>
          </a:p>
          <a:p>
            <a:pPr lvl="1"/>
            <a:r>
              <a:rPr lang="en-US" dirty="0" smtClean="0"/>
              <a:t>Rejects (when the system confidence is low leading to “I am sorry I did not understand”)</a:t>
            </a:r>
          </a:p>
          <a:p>
            <a:pPr lvl="1"/>
            <a:r>
              <a:rPr lang="en-US" dirty="0" smtClean="0"/>
              <a:t>Help – number of times the system believes that a user said ‘help’</a:t>
            </a:r>
          </a:p>
          <a:p>
            <a:pPr lvl="1"/>
            <a:r>
              <a:rPr lang="en-US" dirty="0" smtClean="0"/>
              <a:t>Cancel - </a:t>
            </a:r>
            <a:r>
              <a:rPr lang="en-US" dirty="0" smtClean="0"/>
              <a:t>number of times the system believes that a user said ‘cancel’</a:t>
            </a:r>
          </a:p>
          <a:p>
            <a:pPr lvl="1"/>
            <a:r>
              <a:rPr lang="en-US" dirty="0" smtClean="0"/>
              <a:t>Barge-in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183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 models using multivariate regression</a:t>
            </a:r>
          </a:p>
          <a:p>
            <a:r>
              <a:rPr lang="en-US" dirty="0" smtClean="0"/>
              <a:t>Test across different systems measuring</a:t>
            </a:r>
          </a:p>
          <a:p>
            <a:pPr lvl="1"/>
            <a:r>
              <a:rPr lang="en-US" dirty="0" smtClean="0"/>
              <a:t>How much variance does the model predict </a:t>
            </a:r>
          </a:p>
          <a:p>
            <a:pPr lvl="2"/>
            <a:r>
              <a:rPr lang="en-US" dirty="0" smtClean="0"/>
              <a:t>R^2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63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Results: train and test on the same system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34978" b="-34978"/>
          <a:stretch>
            <a:fillRect/>
          </a:stretch>
        </p:blipFill>
        <p:spPr/>
      </p:pic>
      <p:sp>
        <p:nvSpPr>
          <p:cNvPr id="5" name="Rectangle 4"/>
          <p:cNvSpPr/>
          <p:nvPr/>
        </p:nvSpPr>
        <p:spPr>
          <a:xfrm>
            <a:off x="283882" y="3197412"/>
            <a:ext cx="8402918" cy="71717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57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train and test on all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34978" b="-34978"/>
          <a:stretch>
            <a:fillRect/>
          </a:stretch>
        </p:blipFill>
        <p:spPr/>
      </p:pic>
      <p:sp>
        <p:nvSpPr>
          <p:cNvPr id="5" name="Rectangle 4"/>
          <p:cNvSpPr/>
          <p:nvPr/>
        </p:nvSpPr>
        <p:spPr>
          <a:xfrm>
            <a:off x="283882" y="3869762"/>
            <a:ext cx="8402918" cy="26894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48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cross-system train/test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34978" b="-34978"/>
          <a:stretch>
            <a:fillRect/>
          </a:stretch>
        </p:blipFill>
        <p:spPr>
          <a:xfrm>
            <a:off x="457200" y="1794436"/>
            <a:ext cx="8229600" cy="4525963"/>
          </a:xfrm>
        </p:spPr>
      </p:pic>
      <p:sp>
        <p:nvSpPr>
          <p:cNvPr id="5" name="Rectangle 4"/>
          <p:cNvSpPr/>
          <p:nvPr/>
        </p:nvSpPr>
        <p:spPr>
          <a:xfrm>
            <a:off x="134470" y="4258236"/>
            <a:ext cx="8402918" cy="52294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48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cross-dialogue type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34978" b="-34978"/>
          <a:stretch>
            <a:fillRect/>
          </a:stretch>
        </p:blipFill>
        <p:spPr>
          <a:xfrm>
            <a:off x="457200" y="1794436"/>
            <a:ext cx="8229600" cy="4525963"/>
          </a:xfrm>
        </p:spPr>
      </p:pic>
      <p:sp>
        <p:nvSpPr>
          <p:cNvPr id="5" name="Rectangle 4"/>
          <p:cNvSpPr/>
          <p:nvPr/>
        </p:nvSpPr>
        <p:spPr>
          <a:xfrm>
            <a:off x="283882" y="4706469"/>
            <a:ext cx="8650942" cy="56776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61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features were useful?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49756" b="-49756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1449295" y="1240118"/>
            <a:ext cx="6505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Comp: task success/ dialogue completion</a:t>
            </a:r>
          </a:p>
          <a:p>
            <a:r>
              <a:rPr lang="en-US" dirty="0" err="1" smtClean="0"/>
              <a:t>Mrs</a:t>
            </a:r>
            <a:r>
              <a:rPr lang="en-US" dirty="0" smtClean="0"/>
              <a:t>:    mean recognition score</a:t>
            </a:r>
          </a:p>
          <a:p>
            <a:r>
              <a:rPr lang="en-US" dirty="0" smtClean="0"/>
              <a:t>Et:        elapsed time</a:t>
            </a:r>
          </a:p>
          <a:p>
            <a:r>
              <a:rPr lang="en-US" dirty="0" smtClean="0"/>
              <a:t>Reject%: % of utterances in a dialogue rejected by the system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32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PARADISE Framework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2000 – 2001 DARPA communicator</a:t>
            </a:r>
          </a:p>
          <a:p>
            <a:pPr lvl="1"/>
            <a:r>
              <a:rPr lang="en-US" dirty="0" smtClean="0"/>
              <a:t>9 participating sites</a:t>
            </a:r>
          </a:p>
          <a:p>
            <a:pPr lvl="1"/>
            <a:r>
              <a:rPr lang="en-US" dirty="0" smtClean="0"/>
              <a:t>Develop air reservation system</a:t>
            </a:r>
          </a:p>
          <a:p>
            <a:r>
              <a:rPr lang="en-US" dirty="0" smtClean="0"/>
              <a:t>“SDS in the wild”</a:t>
            </a:r>
          </a:p>
          <a:p>
            <a:r>
              <a:rPr lang="en-US" dirty="0" smtClean="0"/>
              <a:t>Over 6 months recruited users call to make airline reservation</a:t>
            </a:r>
          </a:p>
          <a:p>
            <a:pPr lvl="1"/>
            <a:r>
              <a:rPr lang="en-US" dirty="0" smtClean="0"/>
              <a:t>Recruit frequent travellers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273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Communicator Result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3183" b="-318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70220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Consistent contributors to User SAT</a:t>
            </a:r>
          </a:p>
          <a:p>
            <a:pPr lvl="1"/>
            <a:r>
              <a:rPr lang="en-US" dirty="0" smtClean="0"/>
              <a:t>Negative effect of task duration</a:t>
            </a:r>
          </a:p>
          <a:p>
            <a:pPr lvl="1"/>
            <a:r>
              <a:rPr lang="en-US" dirty="0" smtClean="0"/>
              <a:t>Negative effect of sentence errors</a:t>
            </a:r>
            <a:endParaRPr lang="en-US" dirty="0" smtClean="0"/>
          </a:p>
          <a:p>
            <a:r>
              <a:rPr lang="en-US" dirty="0" smtClean="0"/>
              <a:t>Task Success vs. User Satisfaction</a:t>
            </a:r>
          </a:p>
          <a:p>
            <a:pPr lvl="1"/>
            <a:r>
              <a:rPr lang="en-US" dirty="0" smtClean="0"/>
              <a:t>Not always the same</a:t>
            </a:r>
          </a:p>
          <a:p>
            <a:r>
              <a:rPr lang="en-US" dirty="0" smtClean="0"/>
              <a:t>Commercial systems vs. Research systems</a:t>
            </a:r>
          </a:p>
          <a:p>
            <a:pPr lvl="1"/>
            <a:r>
              <a:rPr lang="en-US" dirty="0" smtClean="0"/>
              <a:t>Different goals</a:t>
            </a:r>
          </a:p>
          <a:p>
            <a:r>
              <a:rPr lang="en-US" dirty="0" smtClean="0"/>
              <a:t>Difficult to generalize across different system types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245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dialogue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 system performance</a:t>
            </a:r>
          </a:p>
          <a:p>
            <a:r>
              <a:rPr lang="en-US" dirty="0" smtClean="0"/>
              <a:t>Challenges of evaluation of SDS systems</a:t>
            </a:r>
          </a:p>
          <a:p>
            <a:pPr lvl="1"/>
            <a:r>
              <a:rPr lang="en-US" dirty="0" smtClean="0"/>
              <a:t>SDS developer designs rules but dialogues are not predictable</a:t>
            </a:r>
          </a:p>
          <a:p>
            <a:pPr lvl="1"/>
            <a:r>
              <a:rPr lang="en-US" dirty="0" smtClean="0"/>
              <a:t>System action depends on user input</a:t>
            </a:r>
          </a:p>
          <a:p>
            <a:pPr lvl="1"/>
            <a:r>
              <a:rPr lang="en-US" dirty="0" smtClean="0"/>
              <a:t>User input is unrestricted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346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Next: other methods of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F. </a:t>
            </a:r>
            <a:r>
              <a:rPr lang="en-US" dirty="0" err="1" smtClean="0"/>
              <a:t>Jurčíček</a:t>
            </a:r>
            <a:r>
              <a:rPr lang="en-US" dirty="0" smtClean="0"/>
              <a:t> and S. Keizer and F. </a:t>
            </a:r>
            <a:r>
              <a:rPr lang="en-US" dirty="0" err="1" smtClean="0"/>
              <a:t>Mairesse</a:t>
            </a:r>
            <a:r>
              <a:rPr lang="en-US" dirty="0" smtClean="0"/>
              <a:t> and B. Thomson and K. Yu and S. Young </a:t>
            </a:r>
            <a:r>
              <a:rPr lang="en-US" b="1" dirty="0" smtClean="0"/>
              <a:t>Real user evaluation of spoken dialogue systems using Amazon Mechanical Turk.</a:t>
            </a:r>
            <a:r>
              <a:rPr lang="en-US" dirty="0" smtClean="0"/>
              <a:t> in Proceedings of </a:t>
            </a:r>
            <a:r>
              <a:rPr lang="en-US" dirty="0" err="1" smtClean="0"/>
              <a:t>Interstpeech</a:t>
            </a:r>
            <a:r>
              <a:rPr lang="en-US" dirty="0" smtClean="0"/>
              <a:t>, 2011 [ presenter: </a:t>
            </a:r>
            <a:r>
              <a:rPr lang="en-US" dirty="0" err="1" smtClean="0"/>
              <a:t>Mandi</a:t>
            </a:r>
            <a:r>
              <a:rPr lang="en-US" dirty="0" smtClean="0"/>
              <a:t> Wang ]</a:t>
            </a:r>
          </a:p>
          <a:p>
            <a:r>
              <a:rPr lang="en-US" dirty="0" smtClean="0"/>
              <a:t>K. </a:t>
            </a:r>
            <a:r>
              <a:rPr lang="en-US" dirty="0" err="1" smtClean="0"/>
              <a:t>Georgila</a:t>
            </a:r>
            <a:r>
              <a:rPr lang="en-US" dirty="0" smtClean="0"/>
              <a:t>, J. Henderson, and O. Lemon. 2005. </a:t>
            </a:r>
            <a:r>
              <a:rPr lang="en-US" b="1" dirty="0" smtClean="0"/>
              <a:t>Learning User Simulations for Information State Update Dialogue Systems</a:t>
            </a:r>
            <a:r>
              <a:rPr lang="en-US" dirty="0" smtClean="0"/>
              <a:t>. In Proceedings of </a:t>
            </a:r>
            <a:r>
              <a:rPr lang="en-US" dirty="0" err="1" smtClean="0"/>
              <a:t>Interspeech</a:t>
            </a:r>
            <a:r>
              <a:rPr lang="en-US" dirty="0" smtClean="0"/>
              <a:t>.[ presenter: </a:t>
            </a:r>
            <a:r>
              <a:rPr lang="en-US" dirty="0" err="1" smtClean="0"/>
              <a:t>Xiaoqian</a:t>
            </a:r>
            <a:r>
              <a:rPr lang="en-US" dirty="0" smtClean="0"/>
              <a:t> Ma 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859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Developers</a:t>
            </a:r>
          </a:p>
          <a:p>
            <a:r>
              <a:rPr lang="en-US" dirty="0" smtClean="0"/>
              <a:t>Business Operator</a:t>
            </a:r>
          </a:p>
          <a:p>
            <a:r>
              <a:rPr lang="en-US" dirty="0" smtClean="0"/>
              <a:t>End-user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531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for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Key Criteria</a:t>
            </a:r>
          </a:p>
          <a:p>
            <a:pPr lvl="1"/>
            <a:r>
              <a:rPr lang="en-US" dirty="0" smtClean="0"/>
              <a:t>Performance of SDS components</a:t>
            </a:r>
          </a:p>
          <a:p>
            <a:pPr lvl="2"/>
            <a:r>
              <a:rPr lang="en-US" dirty="0" smtClean="0"/>
              <a:t>ASR (WER)</a:t>
            </a:r>
          </a:p>
          <a:p>
            <a:pPr lvl="2"/>
            <a:r>
              <a:rPr lang="en-US" dirty="0" smtClean="0"/>
              <a:t>NLU (concept Error rate)</a:t>
            </a:r>
          </a:p>
          <a:p>
            <a:pPr lvl="2"/>
            <a:r>
              <a:rPr lang="en-US" dirty="0" smtClean="0"/>
              <a:t>DM/NLG (is the response appropriate)</a:t>
            </a:r>
          </a:p>
          <a:p>
            <a:pPr lvl="1"/>
            <a:r>
              <a:rPr lang="en-US" dirty="0" smtClean="0"/>
              <a:t>Interaction time</a:t>
            </a:r>
          </a:p>
          <a:p>
            <a:pPr lvl="1"/>
            <a:r>
              <a:rPr lang="en-US" dirty="0" smtClean="0"/>
              <a:t>User engagement</a:t>
            </a:r>
          </a:p>
          <a:p>
            <a:r>
              <a:rPr lang="en-US" dirty="0" smtClean="0"/>
              <a:t>Criteria may vary based on an application</a:t>
            </a:r>
          </a:p>
          <a:p>
            <a:pPr lvl="1"/>
            <a:r>
              <a:rPr lang="en-US" dirty="0" smtClean="0"/>
              <a:t>Information access/query</a:t>
            </a:r>
          </a:p>
          <a:p>
            <a:pPr lvl="2"/>
            <a:r>
              <a:rPr lang="en-US" dirty="0" smtClean="0"/>
              <a:t>Minimize interaction time</a:t>
            </a:r>
            <a:endParaRPr lang="en-US" dirty="0"/>
          </a:p>
          <a:p>
            <a:pPr lvl="1"/>
            <a:r>
              <a:rPr lang="en-US" dirty="0" smtClean="0"/>
              <a:t>Browsing museum guide</a:t>
            </a:r>
          </a:p>
          <a:p>
            <a:pPr lvl="2"/>
            <a:r>
              <a:rPr lang="en-US" dirty="0" smtClean="0"/>
              <a:t>Maximize user engagement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832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measures/methods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Evaluation measures</a:t>
            </a:r>
          </a:p>
          <a:p>
            <a:pPr lvl="1"/>
            <a:r>
              <a:rPr lang="en-US" dirty="0" smtClean="0"/>
              <a:t>Turn correction ratio</a:t>
            </a:r>
          </a:p>
          <a:p>
            <a:pPr lvl="1"/>
            <a:r>
              <a:rPr lang="en-US" dirty="0" smtClean="0"/>
              <a:t>Concept accuracy</a:t>
            </a:r>
          </a:p>
          <a:p>
            <a:pPr lvl="1"/>
            <a:r>
              <a:rPr lang="en-US" dirty="0" smtClean="0"/>
              <a:t>Transaction success</a:t>
            </a:r>
          </a:p>
          <a:p>
            <a:r>
              <a:rPr lang="en-US" dirty="0" smtClean="0"/>
              <a:t>Evaluation methods</a:t>
            </a:r>
          </a:p>
          <a:p>
            <a:pPr lvl="1"/>
            <a:r>
              <a:rPr lang="en-US" dirty="0" smtClean="0"/>
              <a:t>Recruit and pay humans to perform task in a lab</a:t>
            </a:r>
          </a:p>
          <a:p>
            <a:r>
              <a:rPr lang="en-US" dirty="0" smtClean="0"/>
              <a:t>Disadvantages of human evaluation:</a:t>
            </a:r>
          </a:p>
          <a:p>
            <a:pPr lvl="1"/>
            <a:r>
              <a:rPr lang="en-US" dirty="0" smtClean="0"/>
              <a:t>High cost </a:t>
            </a:r>
          </a:p>
          <a:p>
            <a:pPr lvl="1"/>
            <a:r>
              <a:rPr lang="en-US" dirty="0" smtClean="0"/>
              <a:t>* Unrealistic subject behavior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038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typical questionnaire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441" b="4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85414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PARADISE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PARAdigm</a:t>
            </a:r>
            <a:r>
              <a:rPr lang="en-US" dirty="0" smtClean="0"/>
              <a:t> for Dialogue System Evaluation</a:t>
            </a:r>
          </a:p>
          <a:p>
            <a:r>
              <a:rPr lang="en-US" dirty="0" smtClean="0"/>
              <a:t>Framework goal: predict user performance using system features</a:t>
            </a:r>
          </a:p>
          <a:p>
            <a:r>
              <a:rPr lang="en-US" dirty="0" smtClean="0"/>
              <a:t>Performance measures:</a:t>
            </a:r>
          </a:p>
          <a:p>
            <a:pPr lvl="1"/>
            <a:r>
              <a:rPr lang="en-US" dirty="0" smtClean="0"/>
              <a:t>User Satisfaction</a:t>
            </a:r>
          </a:p>
          <a:p>
            <a:pPr lvl="1"/>
            <a:r>
              <a:rPr lang="en-US" dirty="0" smtClean="0"/>
              <a:t>Task Success</a:t>
            </a:r>
          </a:p>
          <a:p>
            <a:pPr lvl="1"/>
            <a:r>
              <a:rPr lang="en-US" dirty="0" smtClean="0"/>
              <a:t>Dialogue Cost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3764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PARADISE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Walker, </a:t>
            </a:r>
            <a:r>
              <a:rPr lang="en-US" dirty="0" err="1" smtClean="0"/>
              <a:t>Kamm</a:t>
            </a:r>
            <a:r>
              <a:rPr lang="en-US" dirty="0" smtClean="0"/>
              <a:t>, </a:t>
            </a:r>
            <a:r>
              <a:rPr lang="en-US" dirty="0" err="1" smtClean="0"/>
              <a:t>Litman</a:t>
            </a:r>
            <a:r>
              <a:rPr lang="en-US" dirty="0" smtClean="0"/>
              <a:t> 2000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Collect data from users via controlled experiment (subjective rating of satisfaction)</a:t>
            </a:r>
          </a:p>
          <a:p>
            <a:pPr marL="914400" lvl="1" indent="-514350"/>
            <a:r>
              <a:rPr lang="en-US" dirty="0" smtClean="0"/>
              <a:t>Mark or automatically log system measures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Apply multivariate linear regression </a:t>
            </a:r>
          </a:p>
          <a:p>
            <a:pPr marL="914400" lvl="1" indent="-514350"/>
            <a:r>
              <a:rPr lang="en-US" dirty="0" smtClean="0"/>
              <a:t>User SAT is a dependent variable</a:t>
            </a:r>
          </a:p>
          <a:p>
            <a:pPr marL="914400" lvl="1" indent="-514350"/>
            <a:r>
              <a:rPr lang="en-US" dirty="0" smtClean="0"/>
              <a:t>Independent variables – logged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Predict user SAT using simpler metrics that can be automatically collected in a live system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6197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collection for PARADISE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ANNIE </a:t>
            </a:r>
            <a:r>
              <a:rPr lang="en-US" dirty="0"/>
              <a:t>: </a:t>
            </a:r>
            <a:r>
              <a:rPr lang="en-US" dirty="0" smtClean="0"/>
              <a:t> voice dialing</a:t>
            </a:r>
            <a:r>
              <a:rPr lang="en-US" dirty="0"/>
              <a:t>, employee directory look-up and voice and email </a:t>
            </a:r>
            <a:r>
              <a:rPr lang="en-US" dirty="0" smtClean="0"/>
              <a:t>access</a:t>
            </a:r>
          </a:p>
          <a:p>
            <a:pPr lvl="2"/>
            <a:r>
              <a:rPr lang="en-US" dirty="0" smtClean="0"/>
              <a:t>Novice/expert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ELVIS: accessing email</a:t>
            </a:r>
          </a:p>
          <a:p>
            <a:pPr lvl="2"/>
            <a:r>
              <a:rPr lang="en-US" dirty="0" smtClean="0"/>
              <a:t>Novice/expert</a:t>
            </a:r>
            <a:endParaRPr lang="en-US" dirty="0" smtClean="0"/>
          </a:p>
          <a:p>
            <a:pPr lvl="1"/>
            <a:r>
              <a:rPr lang="en-US" dirty="0" smtClean="0"/>
              <a:t>TOOT: finding a train with specified constraints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581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</TotalTime>
  <Words>584</Words>
  <Application>Microsoft Macintosh PowerPoint</Application>
  <PresentationFormat>On-screen Show (4:3)</PresentationFormat>
  <Paragraphs>104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Evaluation of SDS</vt:lpstr>
      <vt:lpstr>Goal of dialogue evaluation</vt:lpstr>
      <vt:lpstr>Stakeholders</vt:lpstr>
      <vt:lpstr>Criteria for evaluation</vt:lpstr>
      <vt:lpstr>Evaluation measures/methods</vt:lpstr>
      <vt:lpstr>A typical questionnaire</vt:lpstr>
      <vt:lpstr>PARADISE framework</vt:lpstr>
      <vt:lpstr>Applying PARADISE Framework</vt:lpstr>
      <vt:lpstr>Data collection for PARADISE framework</vt:lpstr>
      <vt:lpstr>Automatically logged variables</vt:lpstr>
      <vt:lpstr>Method</vt:lpstr>
      <vt:lpstr>Results: train and test on the same system</vt:lpstr>
      <vt:lpstr>Results: train and test on all</vt:lpstr>
      <vt:lpstr>Results: cross-system train/test</vt:lpstr>
      <vt:lpstr>Results: cross-dialogue type</vt:lpstr>
      <vt:lpstr>Which features were useful?</vt:lpstr>
      <vt:lpstr>Applying PARADISE Framework </vt:lpstr>
      <vt:lpstr>Communicator Result</vt:lpstr>
      <vt:lpstr>Discussion</vt:lpstr>
      <vt:lpstr>Next: other methods of evaluation</vt:lpstr>
    </vt:vector>
  </TitlesOfParts>
  <Company>AT&amp;T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SDS</dc:title>
  <dc:creator>Svetlana Stoyanchev</dc:creator>
  <cp:lastModifiedBy>Svetlana Stoyanchev</cp:lastModifiedBy>
  <cp:revision>50</cp:revision>
  <dcterms:created xsi:type="dcterms:W3CDTF">2015-03-01T18:54:16Z</dcterms:created>
  <dcterms:modified xsi:type="dcterms:W3CDTF">2015-03-02T20:43:11Z</dcterms:modified>
</cp:coreProperties>
</file>