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62" r:id="rId4"/>
    <p:sldId id="261" r:id="rId5"/>
    <p:sldId id="280" r:id="rId6"/>
    <p:sldId id="264" r:id="rId7"/>
    <p:sldId id="276" r:id="rId8"/>
    <p:sldId id="277" r:id="rId9"/>
    <p:sldId id="282" r:id="rId10"/>
    <p:sldId id="263" r:id="rId11"/>
    <p:sldId id="275" r:id="rId12"/>
    <p:sldId id="266" r:id="rId13"/>
    <p:sldId id="281" r:id="rId14"/>
    <p:sldId id="272" r:id="rId15"/>
    <p:sldId id="274" r:id="rId16"/>
    <p:sldId id="283" r:id="rId17"/>
    <p:sldId id="269" r:id="rId18"/>
    <p:sldId id="284" r:id="rId19"/>
    <p:sldId id="293" r:id="rId20"/>
    <p:sldId id="278" r:id="rId21"/>
    <p:sldId id="268" r:id="rId22"/>
    <p:sldId id="279" r:id="rId23"/>
    <p:sldId id="287" r:id="rId24"/>
    <p:sldId id="286" r:id="rId25"/>
    <p:sldId id="291" r:id="rId26"/>
    <p:sldId id="292" r:id="rId27"/>
    <p:sldId id="267" r:id="rId28"/>
    <p:sldId id="285" r:id="rId29"/>
    <p:sldId id="288" r:id="rId30"/>
    <p:sldId id="290" r:id="rId31"/>
    <p:sldId id="271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A4873-AF7C-8345-B822-6CE8FFFA2B8D}" type="datetimeFigureOut">
              <a:rPr lang="en-US" smtClean="0"/>
              <a:t>1/31/15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C7BE4-1E9D-4640-8A2E-647B9897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8CD-1F39-2840-86D5-D51D147F53A9}" type="datetimeFigureOut">
              <a:rPr lang="en-US" smtClean="0"/>
              <a:t>1/31/15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663DC-9482-3A45-9597-478598588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3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663DC-9482-3A45-9597-4785985882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B6A2-ACAE-0245-B198-A7D86BF65D8C}" type="datetime1">
              <a:rPr lang="en-US" smtClean="0"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4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1934-33F5-A446-9AFA-91DE2CD90862}" type="datetime1">
              <a:rPr lang="en-US" smtClean="0"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3897-BFEE-EB43-8027-B28E38395A36}" type="datetime1">
              <a:rPr lang="en-US" smtClean="0"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E735-00F2-F743-A75D-4A04D2638A58}" type="datetime1">
              <a:rPr lang="en-US" smtClean="0"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5A95-DF90-D04E-A310-CE987516E514}" type="datetime1">
              <a:rPr lang="en-US" smtClean="0"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4FFC-28F0-4647-87A8-2AEF84A4233B}" type="datetime1">
              <a:rPr lang="en-US" smtClean="0"/>
              <a:t>1/31/15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7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4A51-A1BE-F840-B4CA-13A193A739A0}" type="datetime1">
              <a:rPr lang="en-US" smtClean="0"/>
              <a:t>1/31/15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5C50-04F0-8C42-9A1F-15527468454F}" type="datetime1">
              <a:rPr lang="en-US" smtClean="0"/>
              <a:t>1/31/15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0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900D-35BF-5340-8C78-D761A553A74C}" type="datetime1">
              <a:rPr lang="en-US" smtClean="0"/>
              <a:t>1/31/15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0B9B-AD72-8441-82FF-B0BE6E0DF8B3}" type="datetime1">
              <a:rPr lang="en-US" smtClean="0"/>
              <a:t>1/31/15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D42-CA2F-564A-B471-D252A4C4A7EC}" type="datetime1">
              <a:rPr lang="en-US" smtClean="0"/>
              <a:t>1/31/15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3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71EF-C569-1242-905F-A704644D79C3}" type="datetime1">
              <a:rPr lang="en-US" smtClean="0"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6186-74CE-5945-8D36-8CD92BA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Spoken Language Understanding in Dialogue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Svetlana Stoyanchev</a:t>
            </a:r>
          </a:p>
          <a:p>
            <a:r>
              <a:rPr lang="en-US" dirty="0" smtClean="0"/>
              <a:t>02/02/2015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1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 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69" y="1632409"/>
            <a:ext cx="4476042" cy="33489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Challenges: recognition errors due to </a:t>
            </a:r>
          </a:p>
          <a:p>
            <a:pPr lvl="1"/>
            <a:r>
              <a:rPr lang="en-US" dirty="0" smtClean="0"/>
              <a:t>Noisy environment</a:t>
            </a:r>
          </a:p>
          <a:p>
            <a:pPr lvl="1"/>
            <a:r>
              <a:rPr lang="en-US" dirty="0" smtClean="0"/>
              <a:t>Speaker accent</a:t>
            </a:r>
          </a:p>
          <a:p>
            <a:pPr lvl="1"/>
            <a:r>
              <a:rPr lang="en-US" dirty="0" smtClean="0"/>
              <a:t>Speaker interruption, self correction, </a:t>
            </a:r>
            <a:r>
              <a:rPr lang="en-US" dirty="0" err="1" smtClean="0"/>
              <a:t>disfluencies</a:t>
            </a:r>
            <a:r>
              <a:rPr lang="en-US" dirty="0" smtClean="0"/>
              <a:t> (hmm., uh, </a:t>
            </a:r>
            <a:r>
              <a:rPr lang="en-US" dirty="0" err="1" smtClean="0"/>
              <a:t>etc</a:t>
            </a:r>
            <a:r>
              <a:rPr lang="en-US" dirty="0" smtClean="0"/>
              <a:t> ).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23319" r="-23319"/>
          <a:stretch>
            <a:fillRect/>
          </a:stretch>
        </p:blipFill>
        <p:spPr>
          <a:xfrm>
            <a:off x="3909935" y="1804847"/>
            <a:ext cx="6013348" cy="330711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2303" y="5403989"/>
            <a:ext cx="689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ASR Word Error Rates (WER)  in systems  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5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69" y="1632409"/>
            <a:ext cx="4476042" cy="3348956"/>
          </a:xfrm>
        </p:spPr>
        <p:txBody>
          <a:bodyPr>
            <a:normAutofit/>
          </a:bodyPr>
          <a:lstStyle/>
          <a:p>
            <a:r>
              <a:rPr lang="en-US" dirty="0" smtClean="0"/>
              <a:t>Challenges: recognition errors due to </a:t>
            </a:r>
          </a:p>
          <a:p>
            <a:pPr lvl="1"/>
            <a:r>
              <a:rPr lang="en-US" dirty="0" smtClean="0"/>
              <a:t>Noisy environment</a:t>
            </a:r>
          </a:p>
          <a:p>
            <a:pPr lvl="1"/>
            <a:r>
              <a:rPr lang="en-US" dirty="0" smtClean="0"/>
              <a:t>Speaker accent</a:t>
            </a:r>
          </a:p>
          <a:p>
            <a:pPr lvl="1"/>
            <a:r>
              <a:rPr lang="en-US" dirty="0" smtClean="0"/>
              <a:t>Speaker interruption, self correction, etc.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23319" r="-23319"/>
          <a:stretch>
            <a:fillRect/>
          </a:stretch>
        </p:blipFill>
        <p:spPr>
          <a:xfrm>
            <a:off x="3909935" y="1804847"/>
            <a:ext cx="6013348" cy="330711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2303" y="5403989"/>
            <a:ext cx="689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ASR Word Error Rates (WER)  in systems vary between 5 – 70%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2519870" y="4393154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Language Understanding (NLU)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input text into internal representation</a:t>
            </a:r>
          </a:p>
          <a:p>
            <a:r>
              <a:rPr lang="en-US" dirty="0" smtClean="0"/>
              <a:t>Why is NLU challenging?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ASR errors</a:t>
            </a:r>
          </a:p>
          <a:p>
            <a:pPr marL="1200150" lvl="2" indent="-342900"/>
            <a:r>
              <a:rPr lang="en-US" dirty="0" smtClean="0"/>
              <a:t>30 % Word Error Rate means that every 3</a:t>
            </a:r>
            <a:r>
              <a:rPr lang="en-US" baseline="30000" dirty="0" smtClean="0"/>
              <a:t>rd</a:t>
            </a:r>
            <a:r>
              <a:rPr lang="en-US" dirty="0" smtClean="0"/>
              <a:t> word is misrecognized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Ambiguity of NL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Synonymy in NL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NLU challenging?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Ambiguity: the </a:t>
            </a:r>
            <a:r>
              <a:rPr lang="en-US" dirty="0"/>
              <a:t>same </a:t>
            </a:r>
            <a:r>
              <a:rPr lang="en-US" dirty="0" smtClean="0"/>
              <a:t>text </a:t>
            </a:r>
            <a:r>
              <a:rPr lang="en-US" dirty="0"/>
              <a:t>can often mean several </a:t>
            </a:r>
            <a:r>
              <a:rPr lang="en-US" dirty="0" smtClean="0"/>
              <a:t>different </a:t>
            </a:r>
            <a:r>
              <a:rPr lang="en-US" dirty="0"/>
              <a:t>things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syntactic ambiguity          </a:t>
            </a:r>
            <a:r>
              <a:rPr lang="en-US" i="1" dirty="0" smtClean="0"/>
              <a:t>I </a:t>
            </a:r>
            <a:r>
              <a:rPr lang="en-US" i="1" dirty="0"/>
              <a:t>saw </a:t>
            </a:r>
            <a:r>
              <a:rPr lang="en-US" i="1" dirty="0" smtClean="0"/>
              <a:t> the man with </a:t>
            </a:r>
            <a:r>
              <a:rPr lang="en-US" i="1" dirty="0"/>
              <a:t>the binoculars</a:t>
            </a:r>
          </a:p>
          <a:p>
            <a:r>
              <a:rPr lang="en-US" dirty="0" smtClean="0"/>
              <a:t>referential ambiguity       </a:t>
            </a:r>
            <a:r>
              <a:rPr lang="en-US" i="1" dirty="0" smtClean="0"/>
              <a:t>The </a:t>
            </a:r>
            <a:r>
              <a:rPr lang="en-US" i="1" dirty="0"/>
              <a:t>object is </a:t>
            </a:r>
            <a:r>
              <a:rPr lang="en-US" i="1" dirty="0" smtClean="0"/>
              <a:t> the </a:t>
            </a:r>
            <a:r>
              <a:rPr lang="en-US" i="1" dirty="0"/>
              <a:t>beige </a:t>
            </a:r>
            <a:r>
              <a:rPr lang="en-US" i="1" dirty="0" smtClean="0"/>
              <a:t>diamond</a:t>
            </a:r>
            <a:endParaRPr lang="en-US" i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word sense ambiguity     </a:t>
            </a:r>
            <a:r>
              <a:rPr lang="en-US" i="1" dirty="0" smtClean="0"/>
              <a:t> I </a:t>
            </a:r>
            <a:r>
              <a:rPr lang="en-US" i="1" dirty="0"/>
              <a:t>need to go to the </a:t>
            </a:r>
            <a:r>
              <a:rPr lang="en-US" i="1" dirty="0" smtClean="0"/>
              <a:t> </a:t>
            </a:r>
            <a:r>
              <a:rPr lang="en-US" i="1" u="sng" dirty="0" smtClean="0"/>
              <a:t>bank</a:t>
            </a:r>
            <a:endParaRPr lang="en-US" i="1" u="sng" dirty="0"/>
          </a:p>
          <a:p>
            <a:r>
              <a:rPr lang="en-US" dirty="0" smtClean="0"/>
              <a:t> ambiguity </a:t>
            </a:r>
            <a:r>
              <a:rPr lang="en-US" dirty="0"/>
              <a:t>in implication </a:t>
            </a:r>
            <a:r>
              <a:rPr lang="en-US" dirty="0" smtClean="0"/>
              <a:t> </a:t>
            </a:r>
            <a:r>
              <a:rPr lang="en-US" i="1" dirty="0" smtClean="0"/>
              <a:t>It's </a:t>
            </a:r>
            <a:r>
              <a:rPr lang="en-US" i="1" dirty="0"/>
              <a:t>cold </a:t>
            </a:r>
            <a:r>
              <a:rPr lang="en-US" i="1" dirty="0" smtClean="0"/>
              <a:t>outside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NLU module often needs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resolve ambiguity and </a:t>
            </a:r>
            <a:r>
              <a:rPr lang="en-US" dirty="0" smtClean="0"/>
              <a:t> identify </a:t>
            </a:r>
            <a:r>
              <a:rPr lang="en-US" dirty="0"/>
              <a:t>the user's specific meaning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87" y="2995884"/>
            <a:ext cx="2137779" cy="23519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NLU challenging?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Synonymy	</a:t>
            </a:r>
          </a:p>
          <a:p>
            <a:pPr lvl="1"/>
            <a:r>
              <a:rPr lang="en-US" dirty="0" smtClean="0"/>
              <a:t>Multiple ways to say the same thing: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“Find me inexpensive restaurants with nice ambiance”</a:t>
            </a:r>
          </a:p>
          <a:p>
            <a:r>
              <a:rPr lang="en-US" dirty="0" smtClean="0"/>
              <a:t>“I am looking for an inexpensive restaurant that has relaxed atmosphere”</a:t>
            </a:r>
          </a:p>
          <a:p>
            <a:r>
              <a:rPr lang="en-US" dirty="0" smtClean="0"/>
              <a:t>“Locate cheap restaurants good for informal dinner”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NLU module often needs to map many different </a:t>
            </a:r>
            <a:r>
              <a:rPr lang="en-US" dirty="0" smtClean="0"/>
              <a:t>surface </a:t>
            </a:r>
            <a:r>
              <a:rPr lang="en-US" dirty="0"/>
              <a:t>texts onto the same meaning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NLU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NLU Approaches</a:t>
            </a:r>
          </a:p>
          <a:p>
            <a:pPr lvl="1"/>
            <a:r>
              <a:rPr lang="en-US" dirty="0" smtClean="0"/>
              <a:t>Rule-based</a:t>
            </a:r>
          </a:p>
          <a:p>
            <a:pPr lvl="1"/>
            <a:r>
              <a:rPr lang="en-US" dirty="0" smtClean="0"/>
              <a:t>Statistical</a:t>
            </a:r>
          </a:p>
          <a:p>
            <a:endParaRPr lang="en-US" dirty="0" smtClean="0"/>
          </a:p>
          <a:p>
            <a:r>
              <a:rPr lang="en-US" dirty="0" smtClean="0"/>
              <a:t>NLU Internal representation may be:</a:t>
            </a:r>
          </a:p>
          <a:p>
            <a:pPr lvl="1"/>
            <a:r>
              <a:rPr lang="en-US" dirty="0" smtClean="0"/>
              <a:t>Frames (collection of slot-values)</a:t>
            </a:r>
          </a:p>
          <a:p>
            <a:pPr lvl="1"/>
            <a:r>
              <a:rPr lang="en-US" dirty="0" smtClean="0"/>
              <a:t>speech act labels</a:t>
            </a:r>
          </a:p>
          <a:p>
            <a:pPr lvl="1"/>
            <a:r>
              <a:rPr lang="en-US" dirty="0" smtClean="0"/>
              <a:t>speech act label + semantic content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NLU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Rule-based</a:t>
            </a:r>
            <a:endParaRPr lang="en-US" dirty="0"/>
          </a:p>
          <a:p>
            <a:pPr lvl="1"/>
            <a:r>
              <a:rPr lang="en-US" dirty="0" smtClean="0"/>
              <a:t>Internal representation frames</a:t>
            </a:r>
          </a:p>
          <a:p>
            <a:pPr lvl="1"/>
            <a:r>
              <a:rPr lang="en-US" dirty="0" smtClean="0"/>
              <a:t>Rules </a:t>
            </a:r>
            <a:r>
              <a:rPr lang="en-US" dirty="0"/>
              <a:t>define how to extract  semantics from a string/syntactic </a:t>
            </a:r>
            <a:r>
              <a:rPr lang="en-US" dirty="0" smtClean="0"/>
              <a:t>tree</a:t>
            </a:r>
          </a:p>
          <a:p>
            <a:r>
              <a:rPr lang="en-US" dirty="0" smtClean="0"/>
              <a:t>Statistical</a:t>
            </a:r>
          </a:p>
          <a:p>
            <a:pPr marL="800100" lvl="3" indent="-342900"/>
            <a:r>
              <a:rPr lang="en-US" sz="2800" dirty="0" smtClean="0"/>
              <a:t>Internal representation: intent and/or semantic tags</a:t>
            </a:r>
            <a:endParaRPr lang="en-US" sz="2800" dirty="0"/>
          </a:p>
          <a:p>
            <a:pPr lvl="1"/>
            <a:r>
              <a:rPr lang="en-US" dirty="0"/>
              <a:t>Train statistical models on annotated data</a:t>
            </a:r>
          </a:p>
          <a:p>
            <a:pPr lvl="2"/>
            <a:r>
              <a:rPr lang="en-US" dirty="0"/>
              <a:t>Classify intent </a:t>
            </a:r>
          </a:p>
          <a:p>
            <a:pPr lvl="2"/>
            <a:r>
              <a:rPr lang="en-US" dirty="0" smtClean="0"/>
              <a:t>Tag domain-specific concepts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2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NLU: Frames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557"/>
            <a:ext cx="9144000" cy="1770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019" y="1563158"/>
            <a:ext cx="417253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Frame: Air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Origin.City</a:t>
            </a:r>
            <a:r>
              <a:rPr lang="en-US" dirty="0" smtClean="0">
                <a:solidFill>
                  <a:srgbClr val="FF0000"/>
                </a:solidFill>
              </a:rPr>
              <a:t>              Denver</a:t>
            </a:r>
          </a:p>
          <a:p>
            <a:r>
              <a:rPr lang="en-US" dirty="0" err="1" smtClean="0"/>
              <a:t>Destination.City</a:t>
            </a:r>
            <a:endParaRPr lang="en-US" dirty="0" smtClean="0"/>
          </a:p>
          <a:p>
            <a:r>
              <a:rPr lang="en-US" dirty="0" err="1" smtClean="0"/>
              <a:t>Airline.Name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7972" y="2036692"/>
            <a:ext cx="3968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Frame is a collection of slot-values</a:t>
            </a:r>
          </a:p>
          <a:p>
            <a:endParaRPr lang="en-US" sz="2000" dirty="0" smtClean="0"/>
          </a:p>
          <a:p>
            <a:r>
              <a:rPr lang="en-US" sz="2000" dirty="0" smtClean="0"/>
              <a:t>NLU uses CFG grammar </a:t>
            </a:r>
          </a:p>
          <a:p>
            <a:r>
              <a:rPr lang="en-US" sz="2000" dirty="0" smtClean="0"/>
              <a:t>Represented by a network</a:t>
            </a:r>
            <a:r>
              <a:rPr lang="en-US" dirty="0" smtClean="0"/>
              <a:t>: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NLU Frames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092"/>
            <a:ext cx="914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0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2664420" y="2648356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NLU: Frames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11960" y="2861134"/>
            <a:ext cx="1604823" cy="293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28038" y="3349621"/>
            <a:ext cx="1549003" cy="3489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21285" y="3349621"/>
            <a:ext cx="1395498" cy="3489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47073" y="3349621"/>
            <a:ext cx="1507137" cy="3489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8617" y="3154226"/>
            <a:ext cx="823343" cy="195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>
            <a:off x="3914372" y="3154226"/>
            <a:ext cx="104662" cy="195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16783" y="3154226"/>
            <a:ext cx="851254" cy="195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88488" y="4438247"/>
            <a:ext cx="1814148" cy="4466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51702" y="4410333"/>
            <a:ext cx="1814147" cy="4466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111960" y="5108172"/>
            <a:ext cx="1939742" cy="362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83986" y="4870907"/>
            <a:ext cx="627974" cy="237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16783" y="4856950"/>
            <a:ext cx="530290" cy="251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483" y="1501380"/>
            <a:ext cx="812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Very flexible representation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Can decompose the meaning of an utterance into the  components that are meaningful to a dialogue system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Can have hierarchical structure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Values can be shared across slots</a:t>
            </a:r>
          </a:p>
          <a:p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5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NLU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4215" cy="24209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Frames can be parsed using slot-value parsing</a:t>
            </a:r>
          </a:p>
          <a:p>
            <a:pPr lvl="1"/>
            <a:r>
              <a:rPr lang="en-US" dirty="0" smtClean="0"/>
              <a:t>Phoenix (Ward &amp; </a:t>
            </a:r>
            <a:r>
              <a:rPr lang="en-US" dirty="0" err="1" smtClean="0"/>
              <a:t>Issar</a:t>
            </a:r>
            <a:r>
              <a:rPr lang="en-US" dirty="0" smtClean="0"/>
              <a:t> 1996)</a:t>
            </a:r>
          </a:p>
          <a:p>
            <a:pPr lvl="2"/>
            <a:r>
              <a:rPr lang="en-US" dirty="0" smtClean="0"/>
              <a:t>Let’s Go bus information</a:t>
            </a:r>
          </a:p>
          <a:p>
            <a:r>
              <a:rPr lang="en-US" dirty="0" smtClean="0"/>
              <a:t>Syntactic parsing + semantic rules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26" y="3907228"/>
            <a:ext cx="3937000" cy="2425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NLU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</a:t>
            </a:r>
            <a:r>
              <a:rPr lang="en-US" dirty="0" smtClean="0">
                <a:solidFill>
                  <a:srgbClr val="0000FF"/>
                </a:solidFill>
              </a:rPr>
              <a:t>Intent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Concept Labels </a:t>
            </a:r>
            <a:r>
              <a:rPr lang="en-US" dirty="0" smtClean="0"/>
              <a:t>in a user utterance</a:t>
            </a:r>
          </a:p>
          <a:p>
            <a:pPr lvl="1"/>
            <a:r>
              <a:rPr lang="en-US" dirty="0" smtClean="0"/>
              <a:t>Intent is also known as: </a:t>
            </a:r>
          </a:p>
          <a:p>
            <a:pPr lvl="2"/>
            <a:r>
              <a:rPr lang="en-US" dirty="0" smtClean="0"/>
              <a:t>speech act</a:t>
            </a:r>
          </a:p>
          <a:p>
            <a:pPr lvl="2"/>
            <a:r>
              <a:rPr lang="en-US" dirty="0" smtClean="0"/>
              <a:t>dialogue act</a:t>
            </a:r>
          </a:p>
          <a:p>
            <a:pPr lvl="2"/>
            <a:r>
              <a:rPr lang="en-US" dirty="0" smtClean="0"/>
              <a:t>dialogue move </a:t>
            </a:r>
          </a:p>
          <a:p>
            <a:pPr lvl="2"/>
            <a:r>
              <a:rPr lang="en-US" dirty="0" smtClean="0"/>
              <a:t>conversational act</a:t>
            </a:r>
          </a:p>
          <a:p>
            <a:pPr lvl="1"/>
            <a:r>
              <a:rPr lang="en-US" dirty="0" smtClean="0"/>
              <a:t>Concept labels</a:t>
            </a:r>
          </a:p>
          <a:p>
            <a:pPr lvl="2"/>
            <a:r>
              <a:rPr lang="en-US" dirty="0" smtClean="0"/>
              <a:t>Semantic labels/tags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NLU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Intent: represent  what type of action a user utterance is making </a:t>
            </a:r>
          </a:p>
          <a:p>
            <a:r>
              <a:rPr lang="en-US" dirty="0" smtClean="0"/>
              <a:t>Taxonomy of speech act example:</a:t>
            </a:r>
          </a:p>
          <a:p>
            <a:pPr lvl="1"/>
            <a:r>
              <a:rPr lang="en-US" dirty="0" smtClean="0"/>
              <a:t>greeting, acknowledging, requesting, asserting, offering,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Labels: concept labels are domain-specific concepts </a:t>
            </a:r>
          </a:p>
          <a:p>
            <a:pPr lvl="1"/>
            <a:r>
              <a:rPr lang="en-US" dirty="0" smtClean="0"/>
              <a:t>city, airline, time, product name, etc. </a:t>
            </a:r>
          </a:p>
          <a:p>
            <a:r>
              <a:rPr lang="en-US" dirty="0" smtClean="0"/>
              <a:t>Approach: train classifiers on tagged utterances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Classification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744" y="1405037"/>
            <a:ext cx="7161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Intent:     </a:t>
            </a:r>
            <a:r>
              <a:rPr lang="en-US" dirty="0" err="1" smtClean="0">
                <a:solidFill>
                  <a:srgbClr val="FF0000"/>
                </a:solidFill>
              </a:rPr>
              <a:t>get_shows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What is playing in Lincoln Center              </a:t>
            </a:r>
          </a:p>
          <a:p>
            <a:r>
              <a:rPr lang="en-US" dirty="0" smtClean="0"/>
              <a:t>What movies are showing at Angelica Film center tonight</a:t>
            </a:r>
          </a:p>
          <a:p>
            <a:r>
              <a:rPr lang="en-US" dirty="0" smtClean="0"/>
              <a:t>List movies at Film Forum after 7pm tomorrow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4744" y="3602273"/>
            <a:ext cx="7161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Intent:     </a:t>
            </a:r>
            <a:r>
              <a:rPr lang="en-US" dirty="0" err="1" smtClean="0">
                <a:solidFill>
                  <a:srgbClr val="FF0000"/>
                </a:solidFill>
              </a:rPr>
              <a:t>get_restaurants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Find inexpensive restaurants in Chelsea</a:t>
            </a:r>
          </a:p>
          <a:p>
            <a:r>
              <a:rPr lang="en-US" dirty="0" smtClean="0"/>
              <a:t>Sushi restaurants in the Village</a:t>
            </a:r>
          </a:p>
          <a:p>
            <a:r>
              <a:rPr lang="en-US" dirty="0" smtClean="0"/>
              <a:t>Brunch in Brooklyn Heights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4743" y="5633597"/>
            <a:ext cx="716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Approach: supervised classification (SVM, CRF, Decision Tree, etc.)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Labels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744" y="1378017"/>
            <a:ext cx="7161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Intent: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get_shows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What is playing in </a:t>
            </a:r>
            <a:r>
              <a:rPr lang="en-US" dirty="0" smtClean="0">
                <a:solidFill>
                  <a:srgbClr val="FF0000"/>
                </a:solidFill>
              </a:rPr>
              <a:t>Lincoln Center/VENUE</a:t>
            </a:r>
            <a:r>
              <a:rPr lang="en-US" dirty="0" smtClean="0"/>
              <a:t>              </a:t>
            </a:r>
          </a:p>
          <a:p>
            <a:r>
              <a:rPr lang="en-US" dirty="0" smtClean="0"/>
              <a:t>What movies are showing at </a:t>
            </a:r>
            <a:r>
              <a:rPr lang="en-US" dirty="0" smtClean="0">
                <a:solidFill>
                  <a:srgbClr val="FF0000"/>
                </a:solidFill>
              </a:rPr>
              <a:t>Angelica Film Center/VENUE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tonight/TIME</a:t>
            </a:r>
          </a:p>
          <a:p>
            <a:r>
              <a:rPr lang="en-US" dirty="0" smtClean="0"/>
              <a:t>List movies at </a:t>
            </a:r>
            <a:r>
              <a:rPr lang="en-US" dirty="0" smtClean="0">
                <a:solidFill>
                  <a:srgbClr val="FF0000"/>
                </a:solidFill>
              </a:rPr>
              <a:t>Film Forum/VENUE </a:t>
            </a:r>
            <a:r>
              <a:rPr lang="en-US" dirty="0" smtClean="0"/>
              <a:t>after </a:t>
            </a:r>
            <a:r>
              <a:rPr lang="en-US" dirty="0" smtClean="0">
                <a:solidFill>
                  <a:srgbClr val="0000FF"/>
                </a:solidFill>
              </a:rPr>
              <a:t>7pm tomorrow/TIME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4744" y="3413133"/>
            <a:ext cx="7161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Intent: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get_restaurants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Find </a:t>
            </a:r>
            <a:r>
              <a:rPr lang="en-US" dirty="0" smtClean="0">
                <a:solidFill>
                  <a:srgbClr val="0000FF"/>
                </a:solidFill>
              </a:rPr>
              <a:t>inexpensive/PRICERANGE</a:t>
            </a:r>
            <a:r>
              <a:rPr lang="en-US" dirty="0" smtClean="0"/>
              <a:t> restaurants in </a:t>
            </a:r>
            <a:r>
              <a:rPr lang="en-US" dirty="0" smtClean="0">
                <a:solidFill>
                  <a:srgbClr val="008000"/>
                </a:solidFill>
              </a:rPr>
              <a:t>Chelsea/NEIGHBORHOOD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Sushi/CUSINE</a:t>
            </a:r>
            <a:r>
              <a:rPr lang="en-US" dirty="0" smtClean="0"/>
              <a:t> restaurants in the </a:t>
            </a:r>
            <a:r>
              <a:rPr lang="en-US" dirty="0" smtClean="0">
                <a:solidFill>
                  <a:srgbClr val="008000"/>
                </a:solidFill>
              </a:rPr>
              <a:t>Village/NEIGHBORHOOD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Brunch/CUSINE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8000"/>
                </a:solidFill>
              </a:rPr>
              <a:t>Brooklyn Heights/NEIGHBORHOOD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4743" y="5309357"/>
            <a:ext cx="7917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Approach: sequence tagging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word/concept: identify probability that the word is part of the concept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Viterbi decoding to get the most likely tags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data is needed for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the better</a:t>
            </a:r>
          </a:p>
          <a:p>
            <a:r>
              <a:rPr lang="en-US" dirty="0" smtClean="0"/>
              <a:t>Depends on variability of domain</a:t>
            </a:r>
          </a:p>
          <a:p>
            <a:r>
              <a:rPr lang="en-US" dirty="0" smtClean="0"/>
              <a:t>Generally &gt;1K examples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394663"/>
          </a:xfrm>
        </p:spPr>
        <p:txBody>
          <a:bodyPr/>
          <a:lstStyle/>
          <a:p>
            <a:r>
              <a:rPr lang="en-US" dirty="0" smtClean="0"/>
              <a:t>Example NLU output in </a:t>
            </a:r>
            <a:r>
              <a:rPr lang="en-US" dirty="0" err="1" smtClean="0"/>
              <a:t>wit.ai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5595" y="2438962"/>
            <a:ext cx="60231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 smtClean="0"/>
              <a:t>"</a:t>
            </a:r>
            <a:r>
              <a:rPr lang="en-US" dirty="0" err="1"/>
              <a:t>msg_body</a:t>
            </a:r>
            <a:r>
              <a:rPr lang="en-US" dirty="0"/>
              <a:t>": "</a:t>
            </a:r>
            <a:r>
              <a:rPr lang="en-US" dirty="0">
                <a:solidFill>
                  <a:srgbClr val="0000FF"/>
                </a:solidFill>
              </a:rPr>
              <a:t>what is playing at Lincoln Center</a:t>
            </a:r>
            <a:r>
              <a:rPr lang="en-US" dirty="0"/>
              <a:t>",</a:t>
            </a:r>
          </a:p>
          <a:p>
            <a:r>
              <a:rPr lang="en-US" dirty="0"/>
              <a:t>  "outcome": 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"intent": "</a:t>
            </a:r>
            <a:r>
              <a:rPr lang="en-US" dirty="0" err="1">
                <a:solidFill>
                  <a:srgbClr val="FF0000"/>
                </a:solidFill>
              </a:rPr>
              <a:t>get_shows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,</a:t>
            </a:r>
          </a:p>
          <a:p>
            <a:r>
              <a:rPr lang="en-US" dirty="0"/>
              <a:t>    "entities": {</a:t>
            </a:r>
          </a:p>
          <a:p>
            <a:r>
              <a:rPr lang="en-US" dirty="0"/>
              <a:t>      "</a:t>
            </a:r>
            <a:r>
              <a:rPr lang="en-US" dirty="0">
                <a:solidFill>
                  <a:srgbClr val="FF0000"/>
                </a:solidFill>
              </a:rPr>
              <a:t>Venue</a:t>
            </a:r>
            <a:r>
              <a:rPr lang="en-US" dirty="0"/>
              <a:t>": {</a:t>
            </a:r>
          </a:p>
          <a:p>
            <a:r>
              <a:rPr lang="en-US" dirty="0"/>
              <a:t>       </a:t>
            </a:r>
            <a:r>
              <a:rPr lang="en-US" dirty="0">
                <a:solidFill>
                  <a:srgbClr val="FF0000"/>
                </a:solidFill>
              </a:rPr>
              <a:t> "value": "Lincoln Center",</a:t>
            </a:r>
          </a:p>
          <a:p>
            <a:r>
              <a:rPr lang="en-US" dirty="0" smtClean="0"/>
              <a:t>       }</a:t>
            </a:r>
            <a:endParaRPr lang="en-US" dirty="0"/>
          </a:p>
          <a:p>
            <a:r>
              <a:rPr lang="en-US" dirty="0"/>
              <a:t>    },</a:t>
            </a:r>
          </a:p>
          <a:p>
            <a:r>
              <a:rPr lang="en-US" dirty="0"/>
              <a:t>    "confidence": 0.545</a:t>
            </a:r>
          </a:p>
          <a:p>
            <a:r>
              <a:rPr lang="en-US" dirty="0"/>
              <a:t>  },</a:t>
            </a:r>
          </a:p>
          <a:p>
            <a:r>
              <a:rPr lang="en-US" dirty="0"/>
              <a:t>  "</a:t>
            </a:r>
            <a:r>
              <a:rPr lang="en-US" dirty="0" err="1"/>
              <a:t>msg_id</a:t>
            </a:r>
            <a:r>
              <a:rPr lang="en-US" dirty="0"/>
              <a:t>": "c942ad0f-0b63-415f-b1ef-84fbfa6268f2"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vs. statistical NLU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Rule-based</a:t>
            </a:r>
          </a:p>
          <a:p>
            <a:pPr marL="457200" lvl="1" indent="0">
              <a:buNone/>
            </a:pPr>
            <a:r>
              <a:rPr lang="en-US" dirty="0" smtClean="0"/>
              <a:t>+ robust </a:t>
            </a:r>
          </a:p>
          <a:p>
            <a:pPr marL="457200" lvl="1" indent="0">
              <a:buNone/>
            </a:pPr>
            <a:r>
              <a:rPr lang="en-US" dirty="0" smtClean="0"/>
              <a:t>+ flexible representation</a:t>
            </a:r>
          </a:p>
          <a:p>
            <a:pPr lvl="1">
              <a:buFontTx/>
              <a:buChar char="-"/>
            </a:pPr>
            <a:r>
              <a:rPr lang="en-US" dirty="0" smtClean="0"/>
              <a:t>Requires manually created rules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  Requires large number of rules for domains with high variation of possible sentences</a:t>
            </a:r>
          </a:p>
          <a:p>
            <a:r>
              <a:rPr lang="en-US" dirty="0" smtClean="0"/>
              <a:t>Statistical</a:t>
            </a:r>
          </a:p>
          <a:p>
            <a:pPr marL="457200" lvl="1" indent="0">
              <a:buNone/>
            </a:pPr>
            <a:r>
              <a:rPr lang="en-US" dirty="0" smtClean="0"/>
              <a:t>+ Robust for synonymy</a:t>
            </a:r>
          </a:p>
          <a:p>
            <a:pPr marL="457200" lvl="1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Requires data to train on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6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NLU in 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NLU for SDS:</a:t>
            </a:r>
          </a:p>
          <a:p>
            <a:pPr lvl="1"/>
            <a:r>
              <a:rPr lang="en-US" dirty="0" smtClean="0"/>
              <a:t>Chicken-and-egg problem:</a:t>
            </a:r>
          </a:p>
          <a:p>
            <a:pPr lvl="2"/>
            <a:r>
              <a:rPr lang="en-US" dirty="0" smtClean="0"/>
              <a:t>To train NLU we need data</a:t>
            </a:r>
          </a:p>
          <a:p>
            <a:pPr lvl="2"/>
            <a:r>
              <a:rPr lang="en-US" dirty="0" smtClean="0"/>
              <a:t>To get data we need a SDS system</a:t>
            </a:r>
          </a:p>
          <a:p>
            <a:pPr lvl="1"/>
            <a:r>
              <a:rPr lang="en-US" dirty="0" smtClean="0"/>
              <a:t>NLU for SDS research: how to overcome this issue?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5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 (ASR)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Automatically transcribe audio sample into text</a:t>
            </a:r>
          </a:p>
          <a:p>
            <a:pPr lvl="1"/>
            <a:r>
              <a:rPr lang="en-US" dirty="0" smtClean="0"/>
              <a:t>Input: an audio sample</a:t>
            </a:r>
          </a:p>
          <a:p>
            <a:pPr lvl="1"/>
            <a:r>
              <a:rPr lang="en-US" dirty="0" smtClean="0"/>
              <a:t>Output: sequence of words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statistical NLU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4209" y="1553645"/>
            <a:ext cx="2229420" cy="6214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WOZ system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57332" y="1553645"/>
            <a:ext cx="2229420" cy="6214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Rule-based 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62750" y="3715243"/>
            <a:ext cx="2229420" cy="567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2750" y="4742001"/>
            <a:ext cx="2324002" cy="6079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new NLU models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62750" y="5674189"/>
            <a:ext cx="2324002" cy="594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Deploy the system with the new NLU</a:t>
            </a:r>
            <a:endParaRPr lang="en-US" dirty="0"/>
          </a:p>
        </p:txBody>
      </p:sp>
      <p:cxnSp>
        <p:nvCxnSpPr>
          <p:cNvPr id="11" name="Curved Connector 10"/>
          <p:cNvCxnSpPr>
            <a:stCxn id="9" idx="1"/>
            <a:endCxn id="7" idx="1"/>
          </p:cNvCxnSpPr>
          <p:nvPr/>
        </p:nvCxnSpPr>
        <p:spPr>
          <a:xfrm rot="10800000">
            <a:off x="3462750" y="3998953"/>
            <a:ext cx="12700" cy="1972456"/>
          </a:xfrm>
          <a:prstGeom prst="curvedConnector3">
            <a:avLst>
              <a:gd name="adj1" fmla="val 477893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77493" y="1580665"/>
            <a:ext cx="1903958" cy="6349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Synthetic data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11688" y="2688485"/>
            <a:ext cx="2229420" cy="6214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Deploy initial system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>
            <a:off x="1938919" y="2175104"/>
            <a:ext cx="1776781" cy="513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41108" y="2215633"/>
            <a:ext cx="1047152" cy="472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0705" y="5066241"/>
            <a:ext cx="0" cy="607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70705" y="2151874"/>
            <a:ext cx="0" cy="607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0705" y="3107295"/>
            <a:ext cx="0" cy="607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70705" y="4134053"/>
            <a:ext cx="0" cy="607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76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week’s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Mandy </a:t>
            </a:r>
            <a:r>
              <a:rPr lang="en-US" dirty="0" err="1" smtClean="0"/>
              <a:t>Korpusik</a:t>
            </a:r>
            <a:r>
              <a:rPr lang="en-US" dirty="0" smtClean="0"/>
              <a:t>, Nicole Schmidt, Jennifer Drexler, Scott Cyphers, and James Glass </a:t>
            </a:r>
            <a:r>
              <a:rPr lang="en-US" b="1" dirty="0" smtClean="0"/>
              <a:t>DATA COLLECTION AND LANGUAGE UNDERSTANDING OF FOOD DESCRIPTIONS </a:t>
            </a:r>
            <a:r>
              <a:rPr lang="en-US" dirty="0" smtClean="0"/>
              <a:t>In IEEE SLT Workshop, 2014</a:t>
            </a:r>
          </a:p>
          <a:p>
            <a:r>
              <a:rPr lang="en-US" dirty="0" err="1" smtClean="0"/>
              <a:t>Fabrizio</a:t>
            </a:r>
            <a:r>
              <a:rPr lang="en-US" dirty="0" smtClean="0"/>
              <a:t> </a:t>
            </a:r>
            <a:r>
              <a:rPr lang="en-US" dirty="0" err="1" smtClean="0"/>
              <a:t>Morbini</a:t>
            </a:r>
            <a:r>
              <a:rPr lang="en-US" dirty="0" smtClean="0"/>
              <a:t> and Eric </a:t>
            </a:r>
            <a:r>
              <a:rPr lang="en-US" dirty="0" err="1" smtClean="0"/>
              <a:t>Forbell</a:t>
            </a:r>
            <a:r>
              <a:rPr lang="en-US" dirty="0" smtClean="0"/>
              <a:t> and Kenji </a:t>
            </a:r>
            <a:r>
              <a:rPr lang="en-US" dirty="0" err="1" smtClean="0"/>
              <a:t>Sagae</a:t>
            </a:r>
            <a:r>
              <a:rPr lang="en-US" dirty="0" smtClean="0"/>
              <a:t> </a:t>
            </a:r>
            <a:r>
              <a:rPr lang="en-US" b="1" dirty="0" smtClean="0"/>
              <a:t>Improving Classification-Based Natural Language Understanding with Non-Expert Annotation</a:t>
            </a:r>
            <a:r>
              <a:rPr lang="en-US" dirty="0" smtClean="0"/>
              <a:t> in Proceedings of </a:t>
            </a:r>
            <a:r>
              <a:rPr lang="en-US" dirty="0" err="1" smtClean="0"/>
              <a:t>SigDial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Ali El-</a:t>
            </a:r>
            <a:r>
              <a:rPr lang="en-US" dirty="0" err="1" smtClean="0"/>
              <a:t>Kahky</a:t>
            </a:r>
            <a:r>
              <a:rPr lang="en-US" dirty="0" smtClean="0"/>
              <a:t>, Derek Liu, </a:t>
            </a:r>
            <a:r>
              <a:rPr lang="en-US" dirty="0" err="1" smtClean="0"/>
              <a:t>Ruhi</a:t>
            </a:r>
            <a:r>
              <a:rPr lang="en-US" dirty="0" smtClean="0"/>
              <a:t> </a:t>
            </a:r>
            <a:r>
              <a:rPr lang="en-US" dirty="0" err="1" smtClean="0"/>
              <a:t>Sarikaya</a:t>
            </a:r>
            <a:r>
              <a:rPr lang="en-US" dirty="0" smtClean="0"/>
              <a:t>, </a:t>
            </a:r>
            <a:r>
              <a:rPr lang="en-US" dirty="0" err="1" smtClean="0"/>
              <a:t>Gokhan</a:t>
            </a:r>
            <a:r>
              <a:rPr lang="en-US" dirty="0" smtClean="0"/>
              <a:t> </a:t>
            </a:r>
            <a:r>
              <a:rPr lang="en-US" dirty="0" err="1" smtClean="0"/>
              <a:t>Tur</a:t>
            </a:r>
            <a:r>
              <a:rPr lang="en-US" dirty="0" smtClean="0"/>
              <a:t>, </a:t>
            </a:r>
            <a:r>
              <a:rPr lang="en-US" dirty="0" err="1" smtClean="0"/>
              <a:t>Dilek</a:t>
            </a:r>
            <a:r>
              <a:rPr lang="en-US" dirty="0" smtClean="0"/>
              <a:t> </a:t>
            </a:r>
            <a:r>
              <a:rPr lang="en-US" dirty="0" err="1" smtClean="0"/>
              <a:t>Hakkani-Tur</a:t>
            </a:r>
            <a:r>
              <a:rPr lang="en-US" dirty="0" smtClean="0"/>
              <a:t>, and Larry Heck Extending </a:t>
            </a:r>
            <a:r>
              <a:rPr lang="en-US" b="1" dirty="0" smtClean="0"/>
              <a:t>Domain Coverage of Language Understanding Systems via Intent Transfer Between Domains Using Knowledge Graphs and Search Query Click Logs</a:t>
            </a:r>
            <a:r>
              <a:rPr lang="en-US" dirty="0" smtClean="0"/>
              <a:t> IEEE International Conference on Acoustics, Speech, and Signal Processing (ICASSP)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5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Please email your preferences for </a:t>
            </a:r>
            <a:r>
              <a:rPr lang="en-US" dirty="0" smtClean="0"/>
              <a:t>presentation (if you hav</a:t>
            </a:r>
            <a:r>
              <a:rPr lang="en-US" dirty="0" smtClean="0"/>
              <a:t>e not yet)</a:t>
            </a:r>
            <a:endParaRPr lang="en-US" dirty="0" smtClean="0"/>
          </a:p>
          <a:p>
            <a:r>
              <a:rPr lang="en-US" dirty="0" smtClean="0"/>
              <a:t>Need 3 volunteers for the next week’s </a:t>
            </a:r>
            <a:r>
              <a:rPr lang="en-US" dirty="0" smtClean="0"/>
              <a:t>presentations!!</a:t>
            </a:r>
            <a:endParaRPr lang="en-US" dirty="0" smtClean="0"/>
          </a:p>
          <a:p>
            <a:r>
              <a:rPr lang="en-US" dirty="0" smtClean="0"/>
              <a:t>Create an account on </a:t>
            </a:r>
            <a:r>
              <a:rPr lang="en-US" dirty="0" err="1" smtClean="0"/>
              <a:t>wit.ai</a:t>
            </a:r>
            <a:endParaRPr lang="en-US" dirty="0"/>
          </a:p>
          <a:p>
            <a:pPr lvl="1"/>
            <a:r>
              <a:rPr lang="en-US" dirty="0" smtClean="0"/>
              <a:t>Go through the tutorial</a:t>
            </a:r>
          </a:p>
          <a:p>
            <a:pPr lvl="1"/>
            <a:r>
              <a:rPr lang="en-US" dirty="0" smtClean="0"/>
              <a:t>Set up a sample spoken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Download </a:t>
            </a:r>
            <a:r>
              <a:rPr lang="en-US" dirty="0" err="1" smtClean="0"/>
              <a:t>OpenDial</a:t>
            </a:r>
            <a:endParaRPr lang="en-US" dirty="0" smtClean="0"/>
          </a:p>
          <a:p>
            <a:pPr lvl="1"/>
            <a:r>
              <a:rPr lang="en-US" dirty="0" smtClean="0"/>
              <a:t>Look at the xml for NLU specification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Intro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 in SDS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SDS use off-the-shelf speech recognizers</a:t>
            </a:r>
          </a:p>
          <a:p>
            <a:pPr lvl="1"/>
            <a:r>
              <a:rPr lang="en-US" dirty="0" smtClean="0"/>
              <a:t>Research ASR are highly configurable:</a:t>
            </a:r>
          </a:p>
          <a:p>
            <a:pPr lvl="2"/>
            <a:r>
              <a:rPr lang="en-US" dirty="0" err="1" smtClean="0"/>
              <a:t>Kaldi</a:t>
            </a:r>
            <a:r>
              <a:rPr lang="en-US" dirty="0" smtClean="0"/>
              <a:t> – most used research recognizer</a:t>
            </a:r>
          </a:p>
          <a:p>
            <a:pPr lvl="2"/>
            <a:r>
              <a:rPr lang="en-US" dirty="0" smtClean="0"/>
              <a:t>Sphinx/pocket sphinx (java API)</a:t>
            </a:r>
          </a:p>
          <a:p>
            <a:pPr lvl="1"/>
            <a:r>
              <a:rPr lang="en-US" dirty="0" smtClean="0"/>
              <a:t>Industry (free cloud version), not easily configurable</a:t>
            </a:r>
          </a:p>
          <a:p>
            <a:pPr lvl="2"/>
            <a:r>
              <a:rPr lang="en-US" dirty="0" smtClean="0"/>
              <a:t>Google </a:t>
            </a:r>
          </a:p>
          <a:p>
            <a:pPr lvl="2"/>
            <a:r>
              <a:rPr lang="en-US" dirty="0" smtClean="0"/>
              <a:t>Nuance</a:t>
            </a:r>
          </a:p>
          <a:p>
            <a:pPr lvl="2"/>
            <a:r>
              <a:rPr lang="en-US" dirty="0" smtClean="0"/>
              <a:t>AT&amp;T Watson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 (ASR)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configuration</a:t>
            </a:r>
            <a:endParaRPr lang="en-US" dirty="0"/>
          </a:p>
          <a:p>
            <a:pPr marL="857250" lvl="1" indent="-457200"/>
            <a:r>
              <a:rPr lang="en-US" dirty="0" smtClean="0"/>
              <a:t>Acoustic model</a:t>
            </a:r>
          </a:p>
          <a:p>
            <a:pPr marL="857250" lvl="1" indent="-457200"/>
            <a:r>
              <a:rPr lang="en-US" dirty="0" smtClean="0"/>
              <a:t>Grammar / Language model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07" y="3733315"/>
            <a:ext cx="1552917" cy="562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8995" y="3661203"/>
            <a:ext cx="1267542" cy="634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Acoustic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6537" y="3219580"/>
            <a:ext cx="2493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Phones lattice:</a:t>
            </a:r>
          </a:p>
          <a:p>
            <a:r>
              <a:rPr lang="en-US" dirty="0"/>
              <a:t>JH EH N ER </a:t>
            </a:r>
            <a:r>
              <a:rPr lang="en-US" dirty="0" smtClean="0"/>
              <a:t>EY </a:t>
            </a:r>
            <a:r>
              <a:rPr lang="en-US" dirty="0" smtClean="0"/>
              <a:t>T </a:t>
            </a:r>
            <a:r>
              <a:rPr lang="en-US" dirty="0" smtClean="0"/>
              <a:t>ER</a:t>
            </a:r>
          </a:p>
          <a:p>
            <a:r>
              <a:rPr lang="en-US" dirty="0"/>
              <a:t>JH EH N ER EY  </a:t>
            </a:r>
            <a:r>
              <a:rPr lang="en-US" dirty="0" smtClean="0"/>
              <a:t>AH </a:t>
            </a:r>
            <a:r>
              <a:rPr lang="en-US" dirty="0" smtClean="0"/>
              <a:t>L</a:t>
            </a:r>
          </a:p>
          <a:p>
            <a:r>
              <a:rPr lang="en-US" dirty="0"/>
              <a:t>JH EH N ER EY </a:t>
            </a:r>
            <a:r>
              <a:rPr lang="en-US" dirty="0" smtClean="0"/>
              <a:t> </a:t>
            </a:r>
            <a:r>
              <a:rPr lang="en-US" dirty="0" smtClean="0"/>
              <a:t>IH </a:t>
            </a:r>
            <a:r>
              <a:rPr lang="en-US" dirty="0" smtClean="0"/>
              <a:t>K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2838" y="3363983"/>
            <a:ext cx="154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72505" y="5052730"/>
            <a:ext cx="1254032" cy="8105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005" y="4865512"/>
            <a:ext cx="2263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N-best hypothesis list:</a:t>
            </a:r>
          </a:p>
          <a:p>
            <a:pPr marL="342900" indent="-342900">
              <a:buAutoNum type="arabicPeriod"/>
            </a:pPr>
            <a:r>
              <a:rPr lang="en-US" dirty="0" smtClean="0"/>
              <a:t>Generator</a:t>
            </a:r>
          </a:p>
          <a:p>
            <a:pPr marL="342900" indent="-342900">
              <a:buAutoNum type="arabicPeriod"/>
            </a:pPr>
            <a:r>
              <a:rPr lang="en-US" dirty="0" smtClean="0"/>
              <a:t>General</a:t>
            </a:r>
          </a:p>
          <a:p>
            <a:pPr marL="342900" indent="-342900">
              <a:buAutoNum type="arabicPeriod"/>
            </a:pPr>
            <a:r>
              <a:rPr lang="en-US" dirty="0" smtClean="0"/>
              <a:t>Generic</a:t>
            </a:r>
          </a:p>
          <a:p>
            <a:pPr marL="342900" indent="-342900">
              <a:buAutoNum type="arabicPeriod"/>
            </a:pP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6" name="Curved Connector 15"/>
          <p:cNvCxnSpPr>
            <a:stCxn id="8" idx="3"/>
            <a:endCxn id="10" idx="0"/>
          </p:cNvCxnSpPr>
          <p:nvPr/>
        </p:nvCxnSpPr>
        <p:spPr>
          <a:xfrm flipH="1">
            <a:off x="2899521" y="3958244"/>
            <a:ext cx="3120279" cy="1094486"/>
          </a:xfrm>
          <a:prstGeom prst="curvedConnector4">
            <a:avLst>
              <a:gd name="adj1" fmla="val -7326"/>
              <a:gd name="adj2" fmla="val 837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>
            <a:off x="3526537" y="5458029"/>
            <a:ext cx="1121468" cy="146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08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Computes </a:t>
            </a:r>
            <a:r>
              <a:rPr lang="en-US" dirty="0"/>
              <a:t>the probability of the </a:t>
            </a:r>
            <a:r>
              <a:rPr lang="en-US" dirty="0" smtClean="0"/>
              <a:t> observed </a:t>
            </a:r>
            <a:r>
              <a:rPr lang="en-US" dirty="0"/>
              <a:t>acoustic features in an </a:t>
            </a:r>
            <a:r>
              <a:rPr lang="en-US" dirty="0" smtClean="0"/>
              <a:t>audio </a:t>
            </a:r>
            <a:r>
              <a:rPr lang="en-US" dirty="0"/>
              <a:t>given a </a:t>
            </a:r>
            <a:r>
              <a:rPr lang="en-US" dirty="0" smtClean="0"/>
              <a:t>word (phone) sequence</a:t>
            </a:r>
            <a:endParaRPr lang="en-US" dirty="0"/>
          </a:p>
          <a:p>
            <a:r>
              <a:rPr lang="en-US" dirty="0"/>
              <a:t>May be trained on 5-10 hours of speech (or much more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AM is particular for </a:t>
            </a:r>
          </a:p>
          <a:p>
            <a:pPr lvl="1"/>
            <a:r>
              <a:rPr lang="en-US" dirty="0" smtClean="0"/>
              <a:t>a recording environment </a:t>
            </a:r>
            <a:endParaRPr lang="en-US" dirty="0"/>
          </a:p>
          <a:p>
            <a:pPr lvl="2"/>
            <a:r>
              <a:rPr lang="en-US" dirty="0" smtClean="0"/>
              <a:t>microphone </a:t>
            </a:r>
            <a:r>
              <a:rPr lang="en-US" dirty="0"/>
              <a:t>and broadcast speech </a:t>
            </a:r>
          </a:p>
          <a:p>
            <a:pPr lvl="2"/>
            <a:r>
              <a:rPr lang="en-US" dirty="0"/>
              <a:t>telephone </a:t>
            </a:r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Accent</a:t>
            </a:r>
          </a:p>
          <a:p>
            <a:pPr lvl="2"/>
            <a:r>
              <a:rPr lang="en-US" dirty="0" smtClean="0"/>
              <a:t>American English</a:t>
            </a:r>
          </a:p>
          <a:p>
            <a:pPr lvl="2"/>
            <a:r>
              <a:rPr lang="en-US" dirty="0" smtClean="0"/>
              <a:t>British English</a:t>
            </a:r>
          </a:p>
          <a:p>
            <a:pPr lvl="2"/>
            <a:r>
              <a:rPr lang="en-US" dirty="0" smtClean="0"/>
              <a:t>Accented English</a:t>
            </a:r>
            <a:endParaRPr lang="en-US" dirty="0"/>
          </a:p>
          <a:p>
            <a:r>
              <a:rPr lang="en-US" dirty="0"/>
              <a:t>Default acoustic models may work less well for different </a:t>
            </a:r>
            <a:r>
              <a:rPr lang="en-US" dirty="0" smtClean="0"/>
              <a:t> recording </a:t>
            </a:r>
            <a:r>
              <a:rPr lang="en-US" dirty="0"/>
              <a:t>environments or accented English (UK </a:t>
            </a:r>
            <a:r>
              <a:rPr lang="en-US" dirty="0" smtClean="0"/>
              <a:t> English</a:t>
            </a:r>
            <a:r>
              <a:rPr lang="en-US" dirty="0"/>
              <a:t>, Indian English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Speaker-dependent acoustic model is trained on a particular speaker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Grammar-based Speech </a:t>
            </a:r>
            <a:r>
              <a:rPr lang="en-US" dirty="0"/>
              <a:t>R</a:t>
            </a:r>
            <a:r>
              <a:rPr lang="en-US" dirty="0" smtClean="0"/>
              <a:t>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</a:t>
            </a:r>
            <a:r>
              <a:rPr lang="en-US" dirty="0" smtClean="0"/>
              <a:t>ialogue </a:t>
            </a:r>
            <a:r>
              <a:rPr lang="en-US" dirty="0"/>
              <a:t>designer </a:t>
            </a:r>
            <a:r>
              <a:rPr lang="en-US" dirty="0" smtClean="0"/>
              <a:t>writes </a:t>
            </a:r>
            <a:r>
              <a:rPr lang="en-US" dirty="0"/>
              <a:t>grammars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igits grammar:</a:t>
            </a:r>
            <a:endParaRPr lang="en-US" dirty="0"/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S   </a:t>
            </a:r>
            <a:r>
              <a:rPr lang="en-US" dirty="0"/>
              <a:t>-&gt; zero | one | two | </a:t>
            </a:r>
            <a:r>
              <a:rPr lang="en-US" dirty="0" smtClean="0"/>
              <a:t>three | …</a:t>
            </a:r>
          </a:p>
          <a:p>
            <a:pPr lvl="2"/>
            <a:r>
              <a:rPr lang="en-US" dirty="0" smtClean="0"/>
              <a:t>Greeting grammar:</a:t>
            </a:r>
          </a:p>
          <a:p>
            <a:pPr marL="1371600" lvl="3" indent="0">
              <a:buNone/>
            </a:pPr>
            <a:r>
              <a:rPr lang="en-US" dirty="0" smtClean="0"/>
              <a:t>S -&gt; (hello | good morning | greetings)  (Lana | </a:t>
            </a:r>
            <a:r>
              <a:rPr lang="en-US" dirty="0"/>
              <a:t>R</a:t>
            </a:r>
            <a:r>
              <a:rPr lang="en-US" dirty="0" smtClean="0"/>
              <a:t>ita | Paul | Dan) </a:t>
            </a:r>
          </a:p>
          <a:p>
            <a:pPr lvl="2"/>
            <a:r>
              <a:rPr lang="en-US" dirty="0" smtClean="0"/>
              <a:t>See http://www.w3.org/TR/</a:t>
            </a:r>
            <a:r>
              <a:rPr lang="en-US" dirty="0" err="1" smtClean="0"/>
              <a:t>jsgf</a:t>
            </a:r>
            <a:r>
              <a:rPr lang="en-US" dirty="0" smtClean="0"/>
              <a:t>/</a:t>
            </a:r>
            <a:endParaRPr lang="en-US" dirty="0"/>
          </a:p>
          <a:p>
            <a:pPr lvl="1"/>
            <a:r>
              <a:rPr lang="en-US" dirty="0"/>
              <a:t>Advantages: better performance on in-domain speech</a:t>
            </a:r>
          </a:p>
          <a:p>
            <a:pPr lvl="1"/>
            <a:r>
              <a:rPr lang="en-US" dirty="0"/>
              <a:t>Disadvantages: does not recognize out-of-domain 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Language Models (SLM)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Assign probabilities to word sequences</a:t>
            </a:r>
          </a:p>
          <a:p>
            <a:r>
              <a:rPr lang="en-US" dirty="0" smtClean="0"/>
              <a:t>SLM trained using a collection of sample utterances</a:t>
            </a:r>
          </a:p>
          <a:p>
            <a:r>
              <a:rPr lang="en-US" dirty="0" smtClean="0"/>
              <a:t>Use language models built on large diverse dataset</a:t>
            </a:r>
          </a:p>
          <a:p>
            <a:r>
              <a:rPr lang="en-US" dirty="0" smtClean="0"/>
              <a:t>Advantages: can potentially recognize any word sequence</a:t>
            </a:r>
          </a:p>
          <a:p>
            <a:r>
              <a:rPr lang="en-US" dirty="0" smtClean="0"/>
              <a:t>Disadvantages: lower performance on in-domain utterances (digits  may be misrecognized)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ASR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1-best hypothesis (most SDS)</a:t>
            </a:r>
          </a:p>
          <a:p>
            <a:r>
              <a:rPr lang="en-US" dirty="0" smtClean="0"/>
              <a:t>N-best hypothesis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on SDS; ASR &amp; NLU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6186-74CE-5945-8D36-8CD92BAEEC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1691</Words>
  <Application>Microsoft Macintosh PowerPoint</Application>
  <PresentationFormat>On-screen Show (4:3)</PresentationFormat>
  <Paragraphs>350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Spoken Language Understanding in Dialogue Systems</vt:lpstr>
      <vt:lpstr>Dialog system components</vt:lpstr>
      <vt:lpstr>Speech recognition (ASR)</vt:lpstr>
      <vt:lpstr>Speech recognition in SDS</vt:lpstr>
      <vt:lpstr>Speech recognition (ASR)</vt:lpstr>
      <vt:lpstr>Acoustic model</vt:lpstr>
      <vt:lpstr>Grammar-based Speech Recognition</vt:lpstr>
      <vt:lpstr>Statistical Language Models (SLM)</vt:lpstr>
      <vt:lpstr>Output from ASR</vt:lpstr>
      <vt:lpstr>Speech recognition challenges </vt:lpstr>
      <vt:lpstr>Speech recognition </vt:lpstr>
      <vt:lpstr>Dialog system components</vt:lpstr>
      <vt:lpstr>Natural Language Understanding (NLU)</vt:lpstr>
      <vt:lpstr>Why is NLU challenging?</vt:lpstr>
      <vt:lpstr>Why is NLU challenging?</vt:lpstr>
      <vt:lpstr>NLU approaches</vt:lpstr>
      <vt:lpstr>NLU approaches</vt:lpstr>
      <vt:lpstr>Rule-based NLU: Frames</vt:lpstr>
      <vt:lpstr>Rule-Based NLU Frames Example</vt:lpstr>
      <vt:lpstr>Rule-based NLU: Frames</vt:lpstr>
      <vt:lpstr>Rule-based NLU</vt:lpstr>
      <vt:lpstr>Statistical NLU terminology</vt:lpstr>
      <vt:lpstr>Statistical NLU</vt:lpstr>
      <vt:lpstr>Intent Classification </vt:lpstr>
      <vt:lpstr>Concept Labels</vt:lpstr>
      <vt:lpstr>How much data is needed for training?</vt:lpstr>
      <vt:lpstr>Natural Language Understanding</vt:lpstr>
      <vt:lpstr>Rule-based vs. statistical NLU</vt:lpstr>
      <vt:lpstr>Statistical NLU in SDS</vt:lpstr>
      <vt:lpstr>Approaches to statistical NLU</vt:lpstr>
      <vt:lpstr>Next week’s papers</vt:lpstr>
      <vt:lpstr>Next Class</vt:lpstr>
    </vt:vector>
  </TitlesOfParts>
  <Company>AT&amp;T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Understanding in Dialogue Systems</dc:title>
  <dc:creator>Svetlana Stoyanchev</dc:creator>
  <cp:lastModifiedBy>Svetlana Stoyanchev</cp:lastModifiedBy>
  <cp:revision>115</cp:revision>
  <dcterms:created xsi:type="dcterms:W3CDTF">2015-01-28T21:36:33Z</dcterms:created>
  <dcterms:modified xsi:type="dcterms:W3CDTF">2015-02-01T03:58:35Z</dcterms:modified>
</cp:coreProperties>
</file>