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85" r:id="rId7"/>
    <p:sldId id="284" r:id="rId8"/>
    <p:sldId id="287" r:id="rId9"/>
    <p:sldId id="273" r:id="rId10"/>
    <p:sldId id="272" r:id="rId11"/>
    <p:sldId id="265" r:id="rId12"/>
    <p:sldId id="266" r:id="rId13"/>
    <p:sldId id="274" r:id="rId14"/>
    <p:sldId id="280" r:id="rId15"/>
    <p:sldId id="279" r:id="rId16"/>
    <p:sldId id="282" r:id="rId17"/>
    <p:sldId id="281" r:id="rId18"/>
    <p:sldId id="286" r:id="rId19"/>
    <p:sldId id="278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D29E5-C702-F74C-8BC8-49D1953DD487}" type="datetimeFigureOut">
              <a:rPr lang="en-US" smtClean="0"/>
              <a:t>2/23/15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808A-FCCC-634A-8D38-4D303850A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21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AA368-D298-FA4F-997B-E3F01F0BBB6E}" type="datetimeFigureOut">
              <a:rPr lang="en-US" smtClean="0"/>
              <a:t>2/23/15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BA310-8A5D-1F4B-B5F8-C1A1B8DDA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918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7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1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1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8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1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9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4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4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5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2CDE2-4B32-F44A-961A-60959D1F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Seminar on Spoken Dialogue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Columbia University</a:t>
            </a:r>
          </a:p>
          <a:p>
            <a:r>
              <a:rPr lang="en-US" dirty="0" smtClean="0"/>
              <a:t>Svetlana Stoyanchev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/</a:t>
            </a:r>
            <a:r>
              <a:rPr lang="en-US" dirty="0" smtClean="0"/>
              <a:t>23/15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79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Defines dialogue in terms of utterances and dialogue acts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U_u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- 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tterance 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ser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U_m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tterance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achine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A_u</a:t>
            </a:r>
            <a:r>
              <a:rPr lang="en-US" dirty="0" smtClean="0"/>
              <a:t> – dialogue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ct 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ser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A_m</a:t>
            </a:r>
            <a:r>
              <a:rPr lang="en-US" dirty="0"/>
              <a:t> </a:t>
            </a:r>
            <a:r>
              <a:rPr lang="en-US" dirty="0" smtClean="0"/>
              <a:t>– dialogue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ct 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achine</a:t>
            </a:r>
          </a:p>
          <a:p>
            <a:pPr lvl="1"/>
            <a:endParaRPr lang="en-US" dirty="0"/>
          </a:p>
          <a:p>
            <a:r>
              <a:rPr lang="en-US" dirty="0" smtClean="0"/>
              <a:t>Define dialogue rules using ‘triggers’ and ‘effects’ (if-then-else) using XML representation</a:t>
            </a:r>
          </a:p>
          <a:p>
            <a:r>
              <a:rPr lang="en-US" dirty="0" smtClean="0"/>
              <a:t>Allows probabilistic rules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6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rules that trigger conditionally on content of a user utterance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299" y="3101138"/>
            <a:ext cx="6822606" cy="231118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49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user utterances (trigger=“</a:t>
            </a:r>
            <a:r>
              <a:rPr lang="en-US" dirty="0" err="1" smtClean="0"/>
              <a:t>u_u</a:t>
            </a:r>
            <a:r>
              <a:rPr lang="en-US" dirty="0" smtClean="0"/>
              <a:t>”)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NLU rule testing equality of a user utterance and setting  a response utterance </a:t>
            </a:r>
            <a:r>
              <a:rPr lang="en-US" dirty="0" err="1" smtClean="0"/>
              <a:t>u_ms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78" y="3141114"/>
            <a:ext cx="8464622" cy="320853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80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NLU for simulator-step-by-step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Conditional NLU rule testing for a user utterance and setting response dialog act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80855"/>
            <a:ext cx="8029044" cy="3036193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9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DM (action selection) for simulator-step-by-step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85428" b="-85428"/>
          <a:stretch>
            <a:fillRect/>
          </a:stretch>
        </p:blipFill>
        <p:spPr/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39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NLG for simulator-step-by-step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3537" r="-3537"/>
          <a:stretch>
            <a:fillRect/>
          </a:stretch>
        </p:blipFill>
        <p:spPr/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60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1375" y="2071195"/>
            <a:ext cx="3160143" cy="14362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NLU</a:t>
            </a:r>
          </a:p>
          <a:p>
            <a:pPr algn="ctr"/>
            <a:r>
              <a:rPr lang="en-US" dirty="0" smtClean="0"/>
              <a:t>Trigger: </a:t>
            </a:r>
            <a:r>
              <a:rPr lang="en-US" dirty="0" err="1" smtClean="0"/>
              <a:t>u_u</a:t>
            </a:r>
            <a:r>
              <a:rPr lang="en-US" dirty="0" smtClean="0"/>
              <a:t> (user utterance)</a:t>
            </a:r>
          </a:p>
          <a:p>
            <a:pPr algn="ctr"/>
            <a:r>
              <a:rPr lang="en-US" dirty="0" smtClean="0"/>
              <a:t>Effect: set </a:t>
            </a:r>
            <a:r>
              <a:rPr lang="en-US" dirty="0" err="1" smtClean="0"/>
              <a:t>a_u</a:t>
            </a:r>
            <a:r>
              <a:rPr lang="en-US" dirty="0" smtClean="0"/>
              <a:t> (user act)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2087" y="2086312"/>
            <a:ext cx="3734713" cy="14362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</a:t>
            </a:r>
          </a:p>
          <a:p>
            <a:pPr algn="ctr"/>
            <a:r>
              <a:rPr lang="en-US" dirty="0" smtClean="0"/>
              <a:t>Trigger: </a:t>
            </a:r>
            <a:r>
              <a:rPr lang="en-US" dirty="0" err="1" smtClean="0"/>
              <a:t>a_u</a:t>
            </a:r>
            <a:r>
              <a:rPr lang="en-US" dirty="0" smtClean="0"/>
              <a:t> (act user)</a:t>
            </a:r>
          </a:p>
          <a:p>
            <a:pPr algn="ctr"/>
            <a:r>
              <a:rPr lang="en-US" dirty="0" smtClean="0"/>
              <a:t>Effect: </a:t>
            </a:r>
            <a:r>
              <a:rPr lang="en-US" dirty="0" err="1" smtClean="0"/>
              <a:t>a_m</a:t>
            </a:r>
            <a:r>
              <a:rPr lang="en-US" dirty="0" smtClean="0"/>
              <a:t> (act machine)</a:t>
            </a:r>
          </a:p>
        </p:txBody>
      </p:sp>
      <p:sp>
        <p:nvSpPr>
          <p:cNvPr id="6" name="Rectangle 5"/>
          <p:cNvSpPr/>
          <p:nvPr/>
        </p:nvSpPr>
        <p:spPr>
          <a:xfrm>
            <a:off x="2872856" y="4066800"/>
            <a:ext cx="3749833" cy="13455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NLG</a:t>
            </a:r>
          </a:p>
          <a:p>
            <a:pPr algn="ctr"/>
            <a:r>
              <a:rPr lang="en-US" dirty="0" smtClean="0"/>
              <a:t>Trigger: </a:t>
            </a:r>
            <a:r>
              <a:rPr lang="en-US" dirty="0" err="1" smtClean="0"/>
              <a:t>a_m</a:t>
            </a:r>
            <a:r>
              <a:rPr lang="en-US" dirty="0" smtClean="0"/>
              <a:t> (act machine)</a:t>
            </a:r>
          </a:p>
          <a:p>
            <a:pPr algn="ctr"/>
            <a:r>
              <a:rPr lang="en-US" dirty="0" smtClean="0"/>
              <a:t>Effect: </a:t>
            </a:r>
            <a:r>
              <a:rPr lang="en-US" dirty="0" err="1" smtClean="0"/>
              <a:t>u_m</a:t>
            </a:r>
            <a:r>
              <a:rPr lang="en-US" dirty="0" smtClean="0"/>
              <a:t> (utterance machine) 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961518" y="2645688"/>
            <a:ext cx="990569" cy="2721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292104" y="3522543"/>
            <a:ext cx="317526" cy="54425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2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DM applies probability/utility rules (see </a:t>
            </a:r>
            <a:r>
              <a:rPr lang="en-US" dirty="0" err="1" smtClean="0"/>
              <a:t>Lison’s</a:t>
            </a:r>
            <a:r>
              <a:rPr lang="en-US" dirty="0" smtClean="0"/>
              <a:t> thesis chapter 4)</a:t>
            </a:r>
          </a:p>
          <a:p>
            <a:r>
              <a:rPr lang="en-US" dirty="0" smtClean="0"/>
              <a:t>Probability  rules </a:t>
            </a:r>
            <a:endParaRPr lang="en-US" dirty="0"/>
          </a:p>
          <a:p>
            <a:pPr lvl="1"/>
            <a:r>
              <a:rPr lang="en-US" dirty="0" smtClean="0"/>
              <a:t>Form: </a:t>
            </a:r>
            <a:r>
              <a:rPr lang="en-US" i="1" dirty="0" smtClean="0"/>
              <a:t>If … then … else …</a:t>
            </a:r>
          </a:p>
          <a:p>
            <a:pPr marL="457200" lvl="1" indent="0">
              <a:buNone/>
            </a:pPr>
            <a:r>
              <a:rPr lang="en-US" dirty="0" smtClean="0"/>
              <a:t>	condition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effect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probability (of the effect)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cumulative effect of a condition sum to 1</a:t>
            </a:r>
          </a:p>
          <a:p>
            <a:r>
              <a:rPr lang="en-US" dirty="0" smtClean="0"/>
              <a:t>Utility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utility rules only include one single decision </a:t>
            </a:r>
            <a:r>
              <a:rPr lang="en-US" dirty="0" smtClean="0"/>
              <a:t>variable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possibility to </a:t>
            </a:r>
            <a:r>
              <a:rPr lang="en-US" dirty="0" smtClean="0"/>
              <a:t>integrate multiple </a:t>
            </a:r>
            <a:r>
              <a:rPr lang="en-US" dirty="0"/>
              <a:t>decision variables is helpful in domains where the system can execute multiple actions </a:t>
            </a:r>
            <a:r>
              <a:rPr lang="en-US" dirty="0" smtClean="0"/>
              <a:t>in parallel </a:t>
            </a:r>
            <a:r>
              <a:rPr lang="en-US" dirty="0"/>
              <a:t>(for instance to communicate through both verbal and non-verbal channels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42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utility rule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3195" r="-3195"/>
          <a:stretch>
            <a:fillRect/>
          </a:stretch>
        </p:blipFill>
        <p:spPr>
          <a:xfrm>
            <a:off x="1644419" y="1614006"/>
            <a:ext cx="4908782" cy="269964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6439" y="4624761"/>
            <a:ext cx="7474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chapter 4 of </a:t>
            </a:r>
            <a:r>
              <a:rPr lang="en-US" dirty="0" err="1" smtClean="0"/>
              <a:t>P.Lison’s</a:t>
            </a:r>
            <a:r>
              <a:rPr lang="en-US" dirty="0" smtClean="0"/>
              <a:t> thesis for more info on probability and utility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8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using </a:t>
            </a:r>
            <a:r>
              <a:rPr lang="en-US" dirty="0" err="1"/>
              <a:t>OpenDial</a:t>
            </a:r>
            <a:r>
              <a:rPr lang="en-US" dirty="0"/>
              <a:t>, read chapter 7 of P. </a:t>
            </a:r>
            <a:r>
              <a:rPr lang="en-US" dirty="0" err="1"/>
              <a:t>Lison’s</a:t>
            </a:r>
            <a:r>
              <a:rPr lang="en-US" dirty="0"/>
              <a:t> </a:t>
            </a:r>
            <a:r>
              <a:rPr lang="en-US" dirty="0" smtClean="0"/>
              <a:t>thesis</a:t>
            </a:r>
            <a:endParaRPr lang="en-US" dirty="0" smtClean="0"/>
          </a:p>
          <a:p>
            <a:r>
              <a:rPr lang="en-US" dirty="0" smtClean="0"/>
              <a:t>Develop </a:t>
            </a:r>
            <a:r>
              <a:rPr lang="en-US" dirty="0" smtClean="0"/>
              <a:t>DM functionality using text interface</a:t>
            </a:r>
          </a:p>
          <a:p>
            <a:pPr marL="857250" lvl="1" indent="-457200"/>
            <a:r>
              <a:rPr lang="en-US" dirty="0" smtClean="0"/>
              <a:t>Start by understanding example dialogs</a:t>
            </a:r>
          </a:p>
          <a:p>
            <a:pPr marL="457200" indent="-457200"/>
            <a:r>
              <a:rPr lang="en-US" dirty="0" smtClean="0"/>
              <a:t>Start with non-probabilistic DM</a:t>
            </a:r>
          </a:p>
          <a:p>
            <a:r>
              <a:rPr lang="en-US" dirty="0" smtClean="0"/>
              <a:t>Explore probabilistic rules to handle ASR errors</a:t>
            </a:r>
          </a:p>
          <a:p>
            <a:r>
              <a:rPr lang="en-US" dirty="0" smtClean="0"/>
              <a:t>Plug in speech </a:t>
            </a:r>
          </a:p>
          <a:p>
            <a:r>
              <a:rPr lang="en-US" dirty="0" smtClean="0"/>
              <a:t>Post questions on: </a:t>
            </a:r>
          </a:p>
          <a:p>
            <a:pPr lvl="1"/>
            <a:r>
              <a:rPr lang="en-US" dirty="0" smtClean="0"/>
              <a:t>the class discussion board</a:t>
            </a:r>
          </a:p>
          <a:p>
            <a:pPr lvl="1"/>
            <a:r>
              <a:rPr lang="en-US" dirty="0" err="1" smtClean="0"/>
              <a:t>OpenDial</a:t>
            </a:r>
            <a:r>
              <a:rPr lang="en-US" dirty="0" smtClean="0"/>
              <a:t> discussion </a:t>
            </a:r>
            <a:r>
              <a:rPr lang="en-US" dirty="0" smtClean="0"/>
              <a:t>forum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39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Discussion of the POMDP paper (Edward Li)</a:t>
            </a:r>
          </a:p>
          <a:p>
            <a:r>
              <a:rPr lang="en-US" dirty="0" smtClean="0"/>
              <a:t>Project presentations by the teams</a:t>
            </a:r>
          </a:p>
          <a:p>
            <a:r>
              <a:rPr lang="en-US" dirty="0" smtClean="0"/>
              <a:t>Information Presentation in SDS, paper presentations:</a:t>
            </a:r>
            <a:endParaRPr lang="en-US" dirty="0" smtClean="0"/>
          </a:p>
          <a:p>
            <a:pPr lvl="1"/>
            <a:r>
              <a:rPr lang="en-US" dirty="0" err="1" smtClean="0"/>
              <a:t>Taghi</a:t>
            </a:r>
            <a:r>
              <a:rPr lang="en-US" dirty="0" smtClean="0"/>
              <a:t> </a:t>
            </a:r>
            <a:r>
              <a:rPr lang="en-US" dirty="0" err="1" smtClean="0"/>
              <a:t>Paksima</a:t>
            </a:r>
            <a:r>
              <a:rPr lang="en-US" dirty="0" smtClean="0"/>
              <a:t>, </a:t>
            </a:r>
            <a:r>
              <a:rPr lang="en-US" dirty="0" err="1" smtClean="0"/>
              <a:t>Kallirroi</a:t>
            </a:r>
            <a:r>
              <a:rPr lang="en-US" dirty="0" smtClean="0"/>
              <a:t> </a:t>
            </a:r>
            <a:r>
              <a:rPr lang="en-US" dirty="0" err="1" smtClean="0"/>
              <a:t>Georgila</a:t>
            </a:r>
            <a:r>
              <a:rPr lang="en-US" dirty="0" smtClean="0"/>
              <a:t>, and Johanna D. Moore. Evaluating the Effectiveness of Information Presentation in a Full End-to-End Dialogue System. In Proceedings of the 10th Annual </a:t>
            </a:r>
            <a:r>
              <a:rPr lang="en-US" dirty="0" err="1" smtClean="0"/>
              <a:t>SIGdial</a:t>
            </a:r>
            <a:r>
              <a:rPr lang="en-US" dirty="0" smtClean="0"/>
              <a:t> Meeting on Discourse and Dialogue, pp. 1-10, London, UK, 2009. [Presenter: Samara Trilling ]</a:t>
            </a:r>
          </a:p>
          <a:p>
            <a:pPr lvl="1"/>
            <a:r>
              <a:rPr lang="en-US" dirty="0" smtClean="0"/>
              <a:t>Margaret Mitchell, Dan </a:t>
            </a:r>
            <a:r>
              <a:rPr lang="en-US" dirty="0" err="1" smtClean="0"/>
              <a:t>Bohus</a:t>
            </a:r>
            <a:r>
              <a:rPr lang="en-US" dirty="0" smtClean="0"/>
              <a:t>, </a:t>
            </a:r>
            <a:r>
              <a:rPr lang="en-US" dirty="0" err="1" smtClean="0"/>
              <a:t>Ece</a:t>
            </a:r>
            <a:r>
              <a:rPr lang="en-US" dirty="0" smtClean="0"/>
              <a:t> </a:t>
            </a:r>
            <a:r>
              <a:rPr lang="en-US" dirty="0" err="1" smtClean="0"/>
              <a:t>Kamar</a:t>
            </a:r>
            <a:r>
              <a:rPr lang="en-US" dirty="0" smtClean="0"/>
              <a:t> Crowdsourcing Language Generation Templates for Dialogue Systems. INLG, 2014 [</a:t>
            </a:r>
            <a:r>
              <a:rPr lang="en-US" dirty="0" err="1" smtClean="0"/>
              <a:t>presenter:Sarah</a:t>
            </a:r>
            <a:r>
              <a:rPr lang="en-US" dirty="0" smtClean="0"/>
              <a:t> </a:t>
            </a:r>
            <a:r>
              <a:rPr lang="en-US" dirty="0" err="1" smtClean="0"/>
              <a:t>Ita</a:t>
            </a:r>
            <a:r>
              <a:rPr lang="en-US" dirty="0" smtClean="0"/>
              <a:t> </a:t>
            </a:r>
            <a:r>
              <a:rPr lang="en-US" dirty="0" err="1" smtClean="0"/>
              <a:t>Levitan</a:t>
            </a:r>
            <a:r>
              <a:rPr lang="en-US" dirty="0" smtClean="0"/>
              <a:t>]</a:t>
            </a:r>
          </a:p>
          <a:p>
            <a:r>
              <a:rPr lang="en-US" dirty="0" smtClean="0"/>
              <a:t>Discussion of frameworks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8593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26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 (3/2)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Feedback on your ideas</a:t>
            </a:r>
          </a:p>
          <a:p>
            <a:r>
              <a:rPr lang="en-US" dirty="0" smtClean="0"/>
              <a:t>1 paper on NLG</a:t>
            </a:r>
          </a:p>
          <a:p>
            <a:pPr lvl="1"/>
            <a:r>
              <a:rPr lang="en-US" dirty="0"/>
              <a:t>Brian McMahan and Matthew Stone Training an integrated sentence planner on user dialogue </a:t>
            </a:r>
            <a:r>
              <a:rPr lang="en-US" dirty="0" err="1"/>
              <a:t>SigDial</a:t>
            </a:r>
            <a:r>
              <a:rPr lang="en-US" dirty="0"/>
              <a:t>, 2014 [ presenter: </a:t>
            </a:r>
            <a:r>
              <a:rPr lang="en-US" dirty="0" err="1"/>
              <a:t>Ananya</a:t>
            </a:r>
            <a:r>
              <a:rPr lang="en-US" dirty="0"/>
              <a:t> </a:t>
            </a:r>
            <a:r>
              <a:rPr lang="en-US" dirty="0" err="1"/>
              <a:t>Aniruddh</a:t>
            </a:r>
            <a:r>
              <a:rPr lang="en-US" dirty="0"/>
              <a:t> </a:t>
            </a:r>
            <a:r>
              <a:rPr lang="en-US" dirty="0" err="1"/>
              <a:t>Poddar</a:t>
            </a:r>
            <a:r>
              <a:rPr lang="en-US" dirty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smtClean="0"/>
              <a:t>papers on </a:t>
            </a:r>
            <a:r>
              <a:rPr lang="en-US" dirty="0" smtClean="0"/>
              <a:t>Evaluation</a:t>
            </a:r>
          </a:p>
          <a:p>
            <a:pPr lvl="1"/>
            <a:r>
              <a:rPr lang="en-US" dirty="0"/>
              <a:t>F. </a:t>
            </a:r>
            <a:r>
              <a:rPr lang="en-US" dirty="0" err="1"/>
              <a:t>Jurčíček</a:t>
            </a:r>
            <a:r>
              <a:rPr lang="en-US" dirty="0"/>
              <a:t> and S. Keizer and F. </a:t>
            </a:r>
            <a:r>
              <a:rPr lang="en-US" dirty="0" err="1"/>
              <a:t>Mairesse</a:t>
            </a:r>
            <a:r>
              <a:rPr lang="en-US" dirty="0"/>
              <a:t> and B. Thomson and K. Yu and S. Young Real user evaluation of spoken dialogue systems using Amazon Mechanical Turk. in Proceedings of </a:t>
            </a:r>
            <a:r>
              <a:rPr lang="en-US" dirty="0" err="1"/>
              <a:t>Interstpeech</a:t>
            </a:r>
            <a:r>
              <a:rPr lang="en-US" dirty="0"/>
              <a:t>, 2011</a:t>
            </a:r>
          </a:p>
          <a:p>
            <a:pPr lvl="1"/>
            <a:r>
              <a:rPr lang="en-US" dirty="0"/>
              <a:t>K. </a:t>
            </a:r>
            <a:r>
              <a:rPr lang="en-US" dirty="0" err="1"/>
              <a:t>Georgila</a:t>
            </a:r>
            <a:r>
              <a:rPr lang="en-US" dirty="0"/>
              <a:t>, J. Henderson, and O. Lemon. 2005. Learning User Simulations for Information State Update Dialogue Systems. In Proceedings of </a:t>
            </a:r>
            <a:r>
              <a:rPr lang="en-US" dirty="0" err="1"/>
              <a:t>Interspeech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Wit.AI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Vs.</a:t>
            </a:r>
          </a:p>
          <a:p>
            <a:r>
              <a:rPr lang="en-US" dirty="0" err="1" smtClean="0"/>
              <a:t>OpenDial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Wit.AI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NLU/ASR interface</a:t>
            </a:r>
          </a:p>
          <a:p>
            <a:r>
              <a:rPr lang="en-US" dirty="0" smtClean="0"/>
              <a:t>Provides interface to create and annotate utterance examples for your domain</a:t>
            </a:r>
          </a:p>
          <a:p>
            <a:r>
              <a:rPr lang="en-US" dirty="0" smtClean="0"/>
              <a:t>Interface with different platforms:</a:t>
            </a:r>
          </a:p>
          <a:p>
            <a:pPr lvl="1"/>
            <a:r>
              <a:rPr lang="en-US" dirty="0" err="1" smtClean="0"/>
              <a:t>iOS</a:t>
            </a:r>
            <a:r>
              <a:rPr lang="en-US" dirty="0" smtClean="0"/>
              <a:t>, Android, Ruby, Python, Web (</a:t>
            </a:r>
            <a:r>
              <a:rPr lang="en-US" dirty="0" err="1" smtClean="0"/>
              <a:t>javascript</a:t>
            </a:r>
            <a:r>
              <a:rPr lang="en-US" dirty="0" smtClean="0"/>
              <a:t>), etc.</a:t>
            </a:r>
            <a:endParaRPr lang="en-US" dirty="0"/>
          </a:p>
          <a:p>
            <a:r>
              <a:rPr lang="en-US" dirty="0" smtClean="0"/>
              <a:t>NO Dialogue Management framework</a:t>
            </a:r>
          </a:p>
          <a:p>
            <a:pPr lvl="1"/>
            <a:r>
              <a:rPr lang="en-US" dirty="0" smtClean="0"/>
              <a:t>You would need to implement DM yourself.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6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ExampleSystem</a:t>
            </a:r>
            <a:r>
              <a:rPr lang="en-US" dirty="0" smtClean="0"/>
              <a:t> Architecture using  </a:t>
            </a:r>
            <a:r>
              <a:rPr lang="en-US" dirty="0" err="1" smtClean="0"/>
              <a:t>Wit.AI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07218" y="1920013"/>
            <a:ext cx="2585571" cy="107339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 AI interface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07218" y="4369163"/>
            <a:ext cx="7892795" cy="21921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Python DM</a:t>
            </a:r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065300" y="1920013"/>
            <a:ext cx="2268044" cy="107339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Open-source/freeware TTS</a:t>
            </a:r>
          </a:p>
          <a:p>
            <a:pPr algn="ctr"/>
            <a:r>
              <a:rPr lang="en-US" dirty="0" smtClean="0"/>
              <a:t>(Festival, Nuance, AT&amp;T)</a:t>
            </a:r>
            <a:endParaRPr lang="en-US" dirty="0"/>
          </a:p>
        </p:txBody>
      </p:sp>
      <p:sp>
        <p:nvSpPr>
          <p:cNvPr id="8" name="Up-Down Arrow 7"/>
          <p:cNvSpPr/>
          <p:nvPr/>
        </p:nvSpPr>
        <p:spPr>
          <a:xfrm>
            <a:off x="2298285" y="2993406"/>
            <a:ext cx="453609" cy="1375758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json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07218" y="4529979"/>
            <a:ext cx="40673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While (get input):</a:t>
            </a:r>
          </a:p>
          <a:p>
            <a:r>
              <a:rPr lang="en-US" dirty="0"/>
              <a:t> </a:t>
            </a:r>
            <a:r>
              <a:rPr lang="en-US" dirty="0" smtClean="0"/>
              <a:t>  perform action given </a:t>
            </a:r>
            <a:r>
              <a:rPr lang="en-US" dirty="0" err="1" smtClean="0"/>
              <a:t>intent&amp;concepts</a:t>
            </a:r>
            <a:r>
              <a:rPr lang="en-US" dirty="0" smtClean="0"/>
              <a:t>:</a:t>
            </a:r>
          </a:p>
          <a:p>
            <a:pPr marL="342900" indent="-342900">
              <a:buAutoNum type="alphaUcParenR"/>
            </a:pPr>
            <a:r>
              <a:rPr lang="en-US" dirty="0" smtClean="0"/>
              <a:t>Ask for cuisine</a:t>
            </a:r>
          </a:p>
          <a:p>
            <a:pPr marL="342900" indent="-342900">
              <a:buAutoNum type="alphaUcParenR"/>
            </a:pPr>
            <a:r>
              <a:rPr lang="en-US" dirty="0" smtClean="0"/>
              <a:t>Ask for price range</a:t>
            </a:r>
          </a:p>
          <a:p>
            <a:pPr marL="342900" indent="-342900">
              <a:buAutoNum type="alphaUcParenR"/>
            </a:pPr>
            <a:r>
              <a:rPr lang="en-US" dirty="0" smtClean="0"/>
              <a:t>Ask for neighborhood</a:t>
            </a:r>
          </a:p>
          <a:p>
            <a:pPr marL="342900" indent="-342900">
              <a:buAutoNum type="alphaUcParenR"/>
            </a:pPr>
            <a:r>
              <a:rPr lang="en-US" dirty="0" smtClean="0"/>
              <a:t>Look up restaurant</a:t>
            </a:r>
          </a:p>
          <a:p>
            <a:pPr marL="342900" indent="-342900">
              <a:buAutoNum type="alphaUcParenR"/>
            </a:pPr>
            <a:r>
              <a:rPr lang="en-US" dirty="0" smtClean="0"/>
              <a:t>Present result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72518" y="4550583"/>
            <a:ext cx="226804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State/Frame, </a:t>
            </a:r>
            <a:r>
              <a:rPr lang="en-US" dirty="0" err="1" smtClean="0"/>
              <a:t>e.g</a:t>
            </a:r>
            <a:r>
              <a:rPr lang="en-US" dirty="0" smtClean="0"/>
              <a:t> Restaurant domain</a:t>
            </a:r>
          </a:p>
          <a:p>
            <a:r>
              <a:rPr lang="en-US" dirty="0" smtClean="0"/>
              <a:t>Cuisine : ?</a:t>
            </a:r>
          </a:p>
          <a:p>
            <a:r>
              <a:rPr lang="en-US" dirty="0" smtClean="0"/>
              <a:t>Price range : ?</a:t>
            </a:r>
          </a:p>
          <a:p>
            <a:r>
              <a:rPr lang="en-US" dirty="0" smtClean="0"/>
              <a:t>Neighborhood: ?</a:t>
            </a:r>
          </a:p>
          <a:p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043301" y="3280653"/>
            <a:ext cx="1088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Intent + concepts</a:t>
            </a:r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>
            <a:off x="5337465" y="2993406"/>
            <a:ext cx="378008" cy="137575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5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DM Framework implemented </a:t>
            </a:r>
            <a:r>
              <a:rPr lang="en-US" dirty="0" smtClean="0"/>
              <a:t>by </a:t>
            </a:r>
            <a:r>
              <a:rPr lang="en-US" dirty="0" smtClean="0"/>
              <a:t>Pier </a:t>
            </a:r>
            <a:r>
              <a:rPr lang="en-US" dirty="0" err="1" smtClean="0"/>
              <a:t>Lison</a:t>
            </a:r>
            <a:r>
              <a:rPr lang="en-US" dirty="0"/>
              <a:t> </a:t>
            </a:r>
            <a:r>
              <a:rPr lang="en-US" dirty="0" smtClean="0"/>
              <a:t>for his</a:t>
            </a:r>
            <a:r>
              <a:rPr lang="en-US" dirty="0" smtClean="0"/>
              <a:t> </a:t>
            </a:r>
            <a:r>
              <a:rPr lang="en-US" dirty="0" smtClean="0"/>
              <a:t>PhD </a:t>
            </a:r>
            <a:r>
              <a:rPr lang="en-US" dirty="0" smtClean="0"/>
              <a:t>thesis, 2014</a:t>
            </a:r>
          </a:p>
          <a:p>
            <a:r>
              <a:rPr lang="en-US" dirty="0" smtClean="0"/>
              <a:t>Blackboard architecture</a:t>
            </a:r>
          </a:p>
          <a:p>
            <a:pPr lvl="1"/>
            <a:r>
              <a:rPr lang="en-US" dirty="0" smtClean="0"/>
              <a:t>Multiple modules “cooperate” to 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nterpret system input</a:t>
            </a:r>
          </a:p>
          <a:p>
            <a:pPr lvl="2"/>
            <a:r>
              <a:rPr lang="en-US" dirty="0" smtClean="0"/>
              <a:t>Maintain SDS state</a:t>
            </a:r>
          </a:p>
          <a:p>
            <a:pPr lvl="2"/>
            <a:r>
              <a:rPr lang="en-US" dirty="0" smtClean="0"/>
              <a:t>Decide on the action to perform</a:t>
            </a:r>
            <a:endParaRPr lang="en-US" dirty="0" smtClean="0"/>
          </a:p>
          <a:p>
            <a:pPr lvl="1"/>
            <a:r>
              <a:rPr lang="en-US" dirty="0" smtClean="0"/>
              <a:t>DM components can run either synchronously or </a:t>
            </a:r>
            <a:r>
              <a:rPr lang="en-US" dirty="0" smtClean="0"/>
              <a:t>asynchronously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SDS; Intro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496D-350F-1545-A5C0-A0B54564CE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1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ASR/TTS: </a:t>
            </a:r>
            <a:r>
              <a:rPr lang="en-US" dirty="0" err="1"/>
              <a:t>OpenDial</a:t>
            </a:r>
            <a:r>
              <a:rPr lang="en-US" dirty="0"/>
              <a:t> comes with support for commercial off-the shelve ASR (Nuance &amp; AT&amp;T Watson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Components:</a:t>
            </a:r>
          </a:p>
          <a:p>
            <a:pPr lvl="1"/>
            <a:r>
              <a:rPr lang="en-US" dirty="0" smtClean="0"/>
              <a:t>Rule-structured (Rules are defined in XML): collection of probabilistic rules with trigger variables</a:t>
            </a:r>
            <a:endParaRPr lang="en-US" dirty="0"/>
          </a:p>
          <a:p>
            <a:pPr lvl="2"/>
            <a:r>
              <a:rPr lang="en-US" dirty="0" smtClean="0"/>
              <a:t>NLU, DM, NLG</a:t>
            </a:r>
          </a:p>
          <a:p>
            <a:pPr lvl="1"/>
            <a:r>
              <a:rPr lang="en-US" dirty="0" smtClean="0"/>
              <a:t>External components: operate by monitoring dialogue state</a:t>
            </a:r>
          </a:p>
          <a:p>
            <a:pPr lvl="2"/>
            <a:r>
              <a:rPr lang="en-US" dirty="0" smtClean="0"/>
              <a:t>ASR, TTS, domain specific (visualization, back-end, robot input sensors)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6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Aims to combine flexibility of Information State architecture (</a:t>
            </a:r>
            <a:r>
              <a:rPr lang="en-US" dirty="0" err="1" smtClean="0"/>
              <a:t>Traum</a:t>
            </a:r>
            <a:r>
              <a:rPr lang="en-US" dirty="0" smtClean="0"/>
              <a:t> &amp; Larsson) with robustness and flexibility of statistically optimized SDS</a:t>
            </a:r>
          </a:p>
          <a:p>
            <a:r>
              <a:rPr lang="en-US" dirty="0" smtClean="0"/>
              <a:t>Use of N-best list of hypotheses allows to take advantage of the uncertainty of ASR</a:t>
            </a:r>
          </a:p>
          <a:p>
            <a:r>
              <a:rPr lang="en-US" dirty="0" smtClean="0"/>
              <a:t>Declarative specification of the dialogue in terms of rule-structured models facilitated SDS development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1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See </a:t>
            </a:r>
            <a:r>
              <a:rPr lang="en-US" dirty="0" err="1" smtClean="0"/>
              <a:t>opendial</a:t>
            </a:r>
            <a:r>
              <a:rPr lang="en-US" dirty="0" smtClean="0"/>
              <a:t>-&gt;domains-&gt;examples-&gt;</a:t>
            </a:r>
          </a:p>
          <a:p>
            <a:pPr lvl="1"/>
            <a:r>
              <a:rPr lang="en-US" dirty="0" smtClean="0"/>
              <a:t>Pizzas</a:t>
            </a:r>
          </a:p>
          <a:p>
            <a:pPr lvl="1"/>
            <a:r>
              <a:rPr lang="en-US" dirty="0" smtClean="0"/>
              <a:t>Simulator-step-by-</a:t>
            </a:r>
            <a:r>
              <a:rPr lang="en-US" dirty="0" err="1" smtClean="0"/>
              <a:t>step.xml</a:t>
            </a:r>
            <a:r>
              <a:rPr lang="en-US" dirty="0" smtClean="0"/>
              <a:t> (not probabilistic)</a:t>
            </a:r>
          </a:p>
          <a:p>
            <a:pPr lvl="2"/>
            <a:r>
              <a:rPr lang="en-US" dirty="0" smtClean="0"/>
              <a:t>Instructions to a robot to move around a grid</a:t>
            </a:r>
          </a:p>
          <a:p>
            <a:pPr lvl="2"/>
            <a:r>
              <a:rPr lang="en-US" dirty="0" smtClean="0"/>
              <a:t>Example with probabilistic DM (</a:t>
            </a:r>
            <a:r>
              <a:rPr lang="en-US" dirty="0" err="1" smtClean="0"/>
              <a:t>util</a:t>
            </a:r>
            <a:r>
              <a:rPr lang="en-US" dirty="0" smtClean="0"/>
              <a:t> values are set in the rules)</a:t>
            </a:r>
          </a:p>
          <a:p>
            <a:pPr lvl="1"/>
            <a:r>
              <a:rPr lang="en-US" dirty="0" smtClean="0"/>
              <a:t>Simulator (probabilistic)</a:t>
            </a:r>
          </a:p>
          <a:p>
            <a:pPr lvl="1"/>
            <a:r>
              <a:rPr lang="en-US" dirty="0" smtClean="0"/>
              <a:t>Flight booking</a:t>
            </a:r>
          </a:p>
          <a:p>
            <a:pPr lvl="2"/>
            <a:r>
              <a:rPr lang="en-US" dirty="0" smtClean="0"/>
              <a:t>Flight</a:t>
            </a:r>
            <a:r>
              <a:rPr lang="en-US" dirty="0" smtClean="0"/>
              <a:t>-booking-</a:t>
            </a:r>
            <a:r>
              <a:rPr lang="en-US" dirty="0" err="1" smtClean="0"/>
              <a:t>nlu.xml</a:t>
            </a:r>
            <a:endParaRPr lang="en-US" dirty="0" smtClean="0"/>
          </a:p>
          <a:p>
            <a:pPr lvl="2"/>
            <a:r>
              <a:rPr lang="en-US" dirty="0" smtClean="0"/>
              <a:t>Flight-booking-</a:t>
            </a:r>
            <a:r>
              <a:rPr lang="en-US" dirty="0" err="1" smtClean="0"/>
              <a:t>nlg.xml</a:t>
            </a:r>
            <a:endParaRPr lang="en-US" dirty="0" smtClean="0"/>
          </a:p>
          <a:p>
            <a:pPr lvl="2"/>
            <a:r>
              <a:rPr lang="en-US" dirty="0" err="1" smtClean="0"/>
              <a:t>Flignt</a:t>
            </a:r>
            <a:r>
              <a:rPr lang="en-US" dirty="0" smtClean="0"/>
              <a:t>-booking-</a:t>
            </a:r>
            <a:r>
              <a:rPr lang="en-US" dirty="0" err="1" smtClean="0"/>
              <a:t>dm.xml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CDE2-4B32-F44A-961A-60959D1F02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1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1003</Words>
  <Application>Microsoft Macintosh PowerPoint</Application>
  <PresentationFormat>On-screen Show (4:3)</PresentationFormat>
  <Paragraphs>170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Seminar on Spoken Dialogue Systems</vt:lpstr>
      <vt:lpstr>Today’s agenda</vt:lpstr>
      <vt:lpstr>Frameworks</vt:lpstr>
      <vt:lpstr>Wit.AI</vt:lpstr>
      <vt:lpstr>ExampleSystem Architecture using  Wit.AI</vt:lpstr>
      <vt:lpstr>OpenDial</vt:lpstr>
      <vt:lpstr>OpenDial</vt:lpstr>
      <vt:lpstr>OpenDial</vt:lpstr>
      <vt:lpstr>Open Dial Examples</vt:lpstr>
      <vt:lpstr>Open Dial</vt:lpstr>
      <vt:lpstr>NL Understanding</vt:lpstr>
      <vt:lpstr>Rules for user utterances (trigger=“u_u”)</vt:lpstr>
      <vt:lpstr>NLU for simulator-step-by-step</vt:lpstr>
      <vt:lpstr>DM (action selection) for simulator-step-by-step</vt:lpstr>
      <vt:lpstr>NLG for simulator-step-by-step</vt:lpstr>
      <vt:lpstr>Overall picture</vt:lpstr>
      <vt:lpstr>Probabilistic rules</vt:lpstr>
      <vt:lpstr>Example of a utility rule</vt:lpstr>
      <vt:lpstr>Suggestions</vt:lpstr>
      <vt:lpstr>Next Class (3/2)</vt:lpstr>
    </vt:vector>
  </TitlesOfParts>
  <Company>AT&amp;T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SDS Seminar</dc:title>
  <dc:creator>Svetlana Stoyanchev</dc:creator>
  <cp:lastModifiedBy>Svetlana Stoyanchev</cp:lastModifiedBy>
  <cp:revision>43</cp:revision>
  <dcterms:created xsi:type="dcterms:W3CDTF">2015-02-20T14:24:35Z</dcterms:created>
  <dcterms:modified xsi:type="dcterms:W3CDTF">2015-02-23T20:48:08Z</dcterms:modified>
</cp:coreProperties>
</file>