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72" r:id="rId3"/>
    <p:sldId id="303" r:id="rId4"/>
    <p:sldId id="273" r:id="rId5"/>
    <p:sldId id="277" r:id="rId6"/>
    <p:sldId id="278" r:id="rId7"/>
    <p:sldId id="274" r:id="rId8"/>
    <p:sldId id="279" r:id="rId9"/>
    <p:sldId id="280" r:id="rId10"/>
    <p:sldId id="305" r:id="rId11"/>
    <p:sldId id="281" r:id="rId12"/>
    <p:sldId id="304" r:id="rId13"/>
    <p:sldId id="275" r:id="rId14"/>
    <p:sldId id="285" r:id="rId15"/>
    <p:sldId id="282" r:id="rId16"/>
    <p:sldId id="284" r:id="rId17"/>
    <p:sldId id="288" r:id="rId18"/>
    <p:sldId id="287" r:id="rId19"/>
    <p:sldId id="306" r:id="rId20"/>
    <p:sldId id="286" r:id="rId21"/>
    <p:sldId id="289" r:id="rId22"/>
    <p:sldId id="290" r:id="rId23"/>
    <p:sldId id="293" r:id="rId24"/>
    <p:sldId id="291" r:id="rId25"/>
    <p:sldId id="308" r:id="rId26"/>
    <p:sldId id="309" r:id="rId27"/>
    <p:sldId id="307" r:id="rId28"/>
    <p:sldId id="310" r:id="rId29"/>
    <p:sldId id="295" r:id="rId30"/>
    <p:sldId id="294" r:id="rId31"/>
    <p:sldId id="297" r:id="rId32"/>
    <p:sldId id="301" r:id="rId33"/>
    <p:sldId id="302" r:id="rId34"/>
    <p:sldId id="299" r:id="rId35"/>
    <p:sldId id="296" r:id="rId36"/>
    <p:sldId id="316" r:id="rId37"/>
    <p:sldId id="300" r:id="rId38"/>
    <p:sldId id="317" r:id="rId39"/>
    <p:sldId id="314" r:id="rId40"/>
    <p:sldId id="315" r:id="rId41"/>
    <p:sldId id="298" r:id="rId42"/>
    <p:sldId id="312" r:id="rId43"/>
    <p:sldId id="313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5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42CE1-BE10-8C4D-9473-F81766FFE2E5}" type="datetimeFigureOut">
              <a:rPr lang="en-US" smtClean="0"/>
              <a:t>2/16/15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544EF-6AB3-984E-8829-800F52492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591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B41CD-F1B7-C74E-A761-6A76D5C08CFE}" type="datetimeFigureOut">
              <a:rPr lang="en-US" smtClean="0"/>
              <a:t>2/16/15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F6A55-CF7D-0D43-9379-7A813B87F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941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Spoken Dialogue Systems, Columbia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15AB-D6F9-6247-8DCB-C9871F7FF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58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Spoken Dialogue Systems, Columbia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15AB-D6F9-6247-8DCB-C9871F7FF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31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Spoken Dialogue Systems, Columbia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15AB-D6F9-6247-8DCB-C9871F7FF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86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Spoken Dialogue Systems, Columbia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15AB-D6F9-6247-8DCB-C9871F7FF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69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Spoken Dialogue Systems, Columbia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15AB-D6F9-6247-8DCB-C9871F7FF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97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Spoken Dialogue Systems, Columbia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15AB-D6F9-6247-8DCB-C9871F7FF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7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Spoken Dialogue Systems, Columbia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15AB-D6F9-6247-8DCB-C9871F7FF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78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Spoken Dialogue Systems, Columbia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15AB-D6F9-6247-8DCB-C9871F7FF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71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Spoken Dialogue Systems, Columbia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15AB-D6F9-6247-8DCB-C9871F7FF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423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Spoken Dialogue Systems, Columbia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15AB-D6F9-6247-8DCB-C9871F7FF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6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Spoken Dialogue Systems, Columbia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15AB-D6F9-6247-8DCB-C9871F7FF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2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2/6/15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Seminar on Spoken Dialogue Systems, Columbia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215AB-D6F9-6247-8DCB-C9871F7FF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2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Dialogue Modeling and Dialogue Management Frameworks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Svetlana </a:t>
            </a:r>
            <a:r>
              <a:rPr lang="en-US" dirty="0" smtClean="0"/>
              <a:t>Stoyanchev</a:t>
            </a:r>
          </a:p>
          <a:p>
            <a:endParaRPr lang="en-US" dirty="0" smtClean="0"/>
          </a:p>
          <a:p>
            <a:r>
              <a:rPr lang="en-US" dirty="0" smtClean="0"/>
              <a:t>Seminar on SDS, Columbia</a:t>
            </a:r>
          </a:p>
          <a:p>
            <a:r>
              <a:rPr lang="en-US" dirty="0" smtClean="0"/>
              <a:t>2</a:t>
            </a:r>
            <a:r>
              <a:rPr lang="en-US" dirty="0" smtClean="0"/>
              <a:t>/16/</a:t>
            </a:r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343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Speech 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used for planning in dialogue</a:t>
            </a:r>
          </a:p>
          <a:p>
            <a:pPr lvl="1"/>
            <a:r>
              <a:rPr lang="en-US" dirty="0" smtClean="0"/>
              <a:t>A dialogue plan is dynamically constructed using</a:t>
            </a:r>
          </a:p>
          <a:p>
            <a:pPr lvl="2"/>
            <a:r>
              <a:rPr lang="en-US" dirty="0" smtClean="0"/>
              <a:t>Agent goals</a:t>
            </a:r>
          </a:p>
          <a:p>
            <a:pPr lvl="2"/>
            <a:r>
              <a:rPr lang="en-US" dirty="0" smtClean="0"/>
              <a:t>Agent knowledge</a:t>
            </a:r>
          </a:p>
          <a:p>
            <a:pPr lvl="2"/>
            <a:r>
              <a:rPr lang="en-US" dirty="0" smtClean="0"/>
              <a:t>Speech act preconditions</a:t>
            </a:r>
          </a:p>
          <a:p>
            <a:pPr lvl="2"/>
            <a:r>
              <a:rPr lang="en-US" dirty="0" smtClean="0"/>
              <a:t>Speech act effects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Spoken Dialogue Systems, Columbia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15AB-D6F9-6247-8DCB-C9871F7FF6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31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Speech 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Inform</a:t>
            </a:r>
          </a:p>
          <a:p>
            <a:r>
              <a:rPr lang="en-US" dirty="0" smtClean="0"/>
              <a:t>Request</a:t>
            </a:r>
          </a:p>
          <a:p>
            <a:r>
              <a:rPr lang="en-US" dirty="0" smtClean="0"/>
              <a:t>Response</a:t>
            </a:r>
          </a:p>
          <a:p>
            <a:r>
              <a:rPr lang="en-US" dirty="0" smtClean="0"/>
              <a:t>Yes/No question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Spoken Dialogue Systems, Columbia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15AB-D6F9-6247-8DCB-C9871F7FF6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8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Speech 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Inform</a:t>
            </a:r>
          </a:p>
          <a:p>
            <a:pPr lvl="1"/>
            <a:r>
              <a:rPr lang="en-US" dirty="0" smtClean="0"/>
              <a:t>Speaker (S), Hearer (H), Preposition (P)</a:t>
            </a:r>
          </a:p>
          <a:p>
            <a:pPr lvl="1"/>
            <a:r>
              <a:rPr lang="en-US" dirty="0" smtClean="0"/>
              <a:t>Preconditions: </a:t>
            </a:r>
          </a:p>
          <a:p>
            <a:pPr lvl="2"/>
            <a:r>
              <a:rPr lang="en-US" dirty="0" smtClean="0"/>
              <a:t>KNOW(S,P) and </a:t>
            </a:r>
          </a:p>
          <a:p>
            <a:pPr lvl="2"/>
            <a:r>
              <a:rPr lang="en-US" dirty="0" smtClean="0"/>
              <a:t>WISH (S, P, H)</a:t>
            </a:r>
          </a:p>
          <a:p>
            <a:pPr lvl="1"/>
            <a:r>
              <a:rPr lang="en-US" dirty="0" smtClean="0"/>
              <a:t>Effect:</a:t>
            </a:r>
          </a:p>
          <a:p>
            <a:pPr lvl="2"/>
            <a:r>
              <a:rPr lang="en-US" dirty="0" smtClean="0"/>
              <a:t>KNOW(H,P)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Speaker informs the hearer of something by causing hearer to believe that the speaker wants them to know something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Spoken Dialogue Systems, Columbia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15AB-D6F9-6247-8DCB-C9871F7FF6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39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 aren’t  logic  and  </a:t>
            </a:r>
            <a:r>
              <a:rPr lang="en-US" dirty="0" smtClean="0"/>
              <a:t>plan‐</a:t>
            </a:r>
            <a:r>
              <a:rPr lang="en-US" dirty="0"/>
              <a:t>based  </a:t>
            </a:r>
            <a:br>
              <a:rPr lang="en-US" dirty="0"/>
            </a:br>
            <a:r>
              <a:rPr lang="en-US" dirty="0"/>
              <a:t>approaches  used  more  </a:t>
            </a:r>
            <a:r>
              <a:rPr lang="en-US" dirty="0" smtClean="0"/>
              <a:t>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 systems  are  simpler,  single  domain,  </a:t>
            </a:r>
            <a:r>
              <a:rPr lang="en-US" dirty="0" smtClean="0"/>
              <a:t>limited  </a:t>
            </a:r>
            <a:r>
              <a:rPr lang="en-US" dirty="0"/>
              <a:t>task,  don’t  need  complex  reasoning  </a:t>
            </a:r>
          </a:p>
          <a:p>
            <a:r>
              <a:rPr lang="en-US" dirty="0" smtClean="0"/>
              <a:t>Focus  </a:t>
            </a:r>
            <a:r>
              <a:rPr lang="en-US" dirty="0"/>
              <a:t>on  robustness/speed  </a:t>
            </a:r>
            <a:endParaRPr lang="en-US" dirty="0" smtClean="0"/>
          </a:p>
          <a:p>
            <a:r>
              <a:rPr lang="en-US" dirty="0" smtClean="0"/>
              <a:t>Need  </a:t>
            </a:r>
            <a:r>
              <a:rPr lang="en-US" dirty="0"/>
              <a:t>to  deal  with  uncertainty  in  </a:t>
            </a:r>
            <a:r>
              <a:rPr lang="en-US" dirty="0" smtClean="0"/>
              <a:t>input processing  </a:t>
            </a:r>
          </a:p>
          <a:p>
            <a:r>
              <a:rPr lang="en-US" dirty="0" smtClean="0"/>
              <a:t>Speech act theory is adapted for more  structured (and limited) dialogue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Spoken Dialogue Systems, Columbia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15AB-D6F9-6247-8DCB-C9871F7FF6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82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Dialogue Annotation 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Schemes for annotating dialogues </a:t>
            </a:r>
          </a:p>
          <a:p>
            <a:r>
              <a:rPr lang="en-US" dirty="0" smtClean="0"/>
              <a:t>Used for :</a:t>
            </a:r>
          </a:p>
          <a:p>
            <a:pPr lvl="1"/>
            <a:r>
              <a:rPr lang="en-US" dirty="0" smtClean="0"/>
              <a:t>building statistical models of dialogue</a:t>
            </a:r>
          </a:p>
          <a:p>
            <a:pPr lvl="2"/>
            <a:r>
              <a:rPr lang="en-US" dirty="0" smtClean="0"/>
              <a:t>prediction of next dialogue act in a live system with a combination of features </a:t>
            </a:r>
          </a:p>
          <a:p>
            <a:pPr lvl="3"/>
            <a:r>
              <a:rPr lang="en-US" dirty="0" smtClean="0"/>
              <a:t>from the current utterance</a:t>
            </a:r>
          </a:p>
          <a:p>
            <a:pPr lvl="3"/>
            <a:r>
              <a:rPr lang="en-US" dirty="0" smtClean="0"/>
              <a:t>Previous utterances (dialogue history)</a:t>
            </a:r>
          </a:p>
          <a:p>
            <a:pPr lvl="1"/>
            <a:r>
              <a:rPr lang="en-US" dirty="0" smtClean="0"/>
              <a:t>Observer system that analyses human </a:t>
            </a:r>
            <a:r>
              <a:rPr lang="en-US" dirty="0" smtClean="0"/>
              <a:t>dialogue</a:t>
            </a:r>
          </a:p>
          <a:p>
            <a:pPr lvl="2"/>
            <a:r>
              <a:rPr lang="en-US" dirty="0" smtClean="0"/>
              <a:t>Can you think of examples?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Spoken Dialogue Systems, Columbia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15AB-D6F9-6247-8DCB-C9871F7FF65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16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Dialogue Annotation 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Schemes for annotating dialogues</a:t>
            </a:r>
          </a:p>
          <a:p>
            <a:r>
              <a:rPr lang="en-US" dirty="0" smtClean="0"/>
              <a:t>Used for :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building statistical models of dialogue</a:t>
            </a:r>
          </a:p>
          <a:p>
            <a:pPr lvl="2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prediction of next dialogue act in a live system with a combination of features </a:t>
            </a:r>
          </a:p>
          <a:p>
            <a:pPr lvl="3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from the current utterance</a:t>
            </a:r>
          </a:p>
          <a:p>
            <a:pPr lvl="3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Previous utterances (dialogue history)</a:t>
            </a:r>
          </a:p>
          <a:p>
            <a:pPr lvl="1"/>
            <a:r>
              <a:rPr lang="en-US" dirty="0" smtClean="0"/>
              <a:t>Observer system that analyses human dialogue</a:t>
            </a:r>
          </a:p>
          <a:p>
            <a:pPr lvl="2"/>
            <a:r>
              <a:rPr lang="en-US" dirty="0" smtClean="0"/>
              <a:t>Meeting assistant</a:t>
            </a:r>
          </a:p>
          <a:p>
            <a:pPr lvl="2"/>
            <a:r>
              <a:rPr lang="en-US" dirty="0" smtClean="0"/>
              <a:t>Dialogue summarization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Spoken Dialogue Systems, Columbia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15AB-D6F9-6247-8DCB-C9871F7FF65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85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DAMSL generic annotation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2400" dirty="0" smtClean="0"/>
              <a:t>Dialogue Markup in Several Layers   Core </a:t>
            </a:r>
            <a:r>
              <a:rPr lang="en-US" sz="2400" dirty="0"/>
              <a:t>&amp; Allen </a:t>
            </a:r>
            <a:r>
              <a:rPr lang="en-US" sz="2400" dirty="0" smtClean="0"/>
              <a:t>1997</a:t>
            </a:r>
          </a:p>
          <a:p>
            <a:r>
              <a:rPr lang="en-US" sz="2800" dirty="0" smtClean="0"/>
              <a:t>Addresses the problem with single label of speech acts</a:t>
            </a:r>
          </a:p>
          <a:p>
            <a:pPr lvl="1"/>
            <a:r>
              <a:rPr lang="en-US" sz="2400" dirty="0" smtClean="0"/>
              <a:t>Because of multi-purpose nature of utterances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800" dirty="0" smtClean="0"/>
              <a:t>DAMSL uses 3 layers</a:t>
            </a:r>
          </a:p>
          <a:p>
            <a:pPr lvl="1"/>
            <a:r>
              <a:rPr lang="en-US" sz="2400" dirty="0" smtClean="0"/>
              <a:t>Each utterance can have multiple labels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069" y="3482110"/>
            <a:ext cx="4800600" cy="137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88786" y="3936880"/>
            <a:ext cx="1720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Inform-accept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46511" y="4340847"/>
            <a:ext cx="981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Inform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78841" y="3297444"/>
            <a:ext cx="1535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Speech Act</a:t>
            </a:r>
            <a:endParaRPr lang="en-US" dirty="0"/>
          </a:p>
        </p:txBody>
      </p:sp>
      <p:cxnSp>
        <p:nvCxnSpPr>
          <p:cNvPr id="10" name="Straight Arrow Connector 9"/>
          <p:cNvCxnSpPr>
            <a:stCxn id="5" idx="1"/>
          </p:cNvCxnSpPr>
          <p:nvPr/>
        </p:nvCxnSpPr>
        <p:spPr>
          <a:xfrm flipH="1" flipV="1">
            <a:off x="2274455" y="3936880"/>
            <a:ext cx="2714331" cy="184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1"/>
          </p:cNvCxnSpPr>
          <p:nvPr/>
        </p:nvCxnSpPr>
        <p:spPr>
          <a:xfrm flipH="1" flipV="1">
            <a:off x="3267364" y="4491182"/>
            <a:ext cx="1779147" cy="343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Spoken Dialogue Systems, Columbia 2015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15AB-D6F9-6247-8DCB-C9871F7FF65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56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DAMSL generic annotation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3-layer scheme </a:t>
            </a:r>
          </a:p>
          <a:p>
            <a:pPr lvl="1"/>
            <a:r>
              <a:rPr lang="en-US" dirty="0" smtClean="0"/>
              <a:t>Forward communicative functions</a:t>
            </a:r>
          </a:p>
          <a:p>
            <a:pPr lvl="2"/>
            <a:r>
              <a:rPr lang="en-US" dirty="0" smtClean="0"/>
              <a:t>Traditional speech act theory</a:t>
            </a:r>
          </a:p>
          <a:p>
            <a:pPr lvl="1"/>
            <a:r>
              <a:rPr lang="en-US" dirty="0" smtClean="0"/>
              <a:t>Backward communicative function</a:t>
            </a:r>
          </a:p>
          <a:p>
            <a:pPr lvl="2"/>
            <a:r>
              <a:rPr lang="en-US" dirty="0" smtClean="0"/>
              <a:t>How current utterance relates to the previous dialog</a:t>
            </a:r>
          </a:p>
          <a:p>
            <a:pPr lvl="3"/>
            <a:r>
              <a:rPr lang="en-US" dirty="0" smtClean="0"/>
              <a:t>Accept/reject a proposal</a:t>
            </a:r>
          </a:p>
          <a:p>
            <a:pPr lvl="3"/>
            <a:r>
              <a:rPr lang="en-US" dirty="0" smtClean="0"/>
              <a:t>Confirm understanding</a:t>
            </a:r>
          </a:p>
          <a:p>
            <a:pPr lvl="3"/>
            <a:r>
              <a:rPr lang="en-US" dirty="0" smtClean="0"/>
              <a:t>Answer a question</a:t>
            </a:r>
          </a:p>
          <a:p>
            <a:pPr lvl="1"/>
            <a:r>
              <a:rPr lang="en-US" dirty="0" smtClean="0"/>
              <a:t>Utterance Features</a:t>
            </a:r>
          </a:p>
          <a:p>
            <a:pPr lvl="2"/>
            <a:r>
              <a:rPr lang="en-US" dirty="0" smtClean="0"/>
              <a:t>Communicative process </a:t>
            </a:r>
            <a:r>
              <a:rPr lang="en-US" dirty="0" err="1" smtClean="0"/>
              <a:t>vs</a:t>
            </a:r>
            <a:r>
              <a:rPr lang="en-US" dirty="0" smtClean="0"/>
              <a:t> subject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Spoken Dialogue Systems, Columbia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15AB-D6F9-6247-8DCB-C9871F7FF65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59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DAMSL scheme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90" y="1796473"/>
            <a:ext cx="3094217" cy="4152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276" y="1747838"/>
            <a:ext cx="2731417" cy="4610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2005" y="1417638"/>
            <a:ext cx="2170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Forward Functions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91723" y="1378506"/>
            <a:ext cx="2170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Backward Functions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3522" y="1796473"/>
            <a:ext cx="2820263" cy="43053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91580" y="1417638"/>
            <a:ext cx="2170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Utterance Features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Spoken Dialogue Systems, Columbia 2015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15AB-D6F9-6247-8DCB-C9871F7FF65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22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DAMSL scheme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90" y="1796473"/>
            <a:ext cx="3094217" cy="4152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276" y="1747838"/>
            <a:ext cx="2731417" cy="4610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2005" y="1417638"/>
            <a:ext cx="2170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Forward Functions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91723" y="1378506"/>
            <a:ext cx="2170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Backward Functions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3522" y="1796473"/>
            <a:ext cx="2820263" cy="43053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91580" y="1417638"/>
            <a:ext cx="2170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Utterance Features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80827" y="1378506"/>
            <a:ext cx="2841991" cy="265085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Spoken Dialogue Systems, Columbia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15AB-D6F9-6247-8DCB-C9871F7FF65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81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endParaRPr lang="en-US" dirty="0"/>
          </a:p>
          <a:p>
            <a:pPr marL="457200" lvl="1" indent="-457200"/>
            <a:r>
              <a:rPr lang="en-US" dirty="0" smtClean="0"/>
              <a:t>Dialogue </a:t>
            </a:r>
            <a:r>
              <a:rPr lang="en-US" dirty="0"/>
              <a:t>modeling: </a:t>
            </a:r>
          </a:p>
          <a:p>
            <a:pPr marL="857250" lvl="2" indent="-457200"/>
            <a:r>
              <a:rPr lang="en-US" dirty="0" smtClean="0"/>
              <a:t>formal </a:t>
            </a:r>
            <a:r>
              <a:rPr lang="en-US" dirty="0"/>
              <a:t>characterization of dialogue, evolving context, and possible/likely </a:t>
            </a:r>
            <a:r>
              <a:rPr lang="en-US" dirty="0" smtClean="0"/>
              <a:t>continuations</a:t>
            </a:r>
          </a:p>
          <a:p>
            <a:pPr marL="1314450" lvl="3" indent="-457200"/>
            <a:r>
              <a:rPr lang="en-US" dirty="0" smtClean="0"/>
              <a:t>Theoretical approach </a:t>
            </a:r>
          </a:p>
          <a:p>
            <a:pPr marL="457200" lvl="1" indent="-457200"/>
            <a:r>
              <a:rPr lang="en-US" dirty="0" smtClean="0"/>
              <a:t>Dialogue management </a:t>
            </a:r>
          </a:p>
          <a:p>
            <a:pPr marL="857250" lvl="2" indent="-457200"/>
            <a:r>
              <a:rPr lang="en-US" dirty="0" smtClean="0"/>
              <a:t>SDS </a:t>
            </a:r>
            <a:r>
              <a:rPr lang="en-US" dirty="0"/>
              <a:t>module concerned with dialogue modeling </a:t>
            </a:r>
            <a:endParaRPr lang="en-US" dirty="0" smtClean="0"/>
          </a:p>
          <a:p>
            <a:pPr marL="1314450" lvl="3" indent="-457200"/>
            <a:r>
              <a:rPr lang="en-US" dirty="0" smtClean="0"/>
              <a:t>Practical implementation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Spoken Dialogue Systems, Columbia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15AB-D6F9-6247-8DCB-C9871F7FF6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15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DAMSL 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7132" b="-7132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Spoken Dialogue Systems, Columbia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15AB-D6F9-6247-8DCB-C9871F7FF65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22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Annotation Scheme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 annotators agree on the tags?</a:t>
            </a:r>
          </a:p>
          <a:p>
            <a:pPr lvl="1"/>
            <a:r>
              <a:rPr lang="en-US" dirty="0" smtClean="0"/>
              <a:t>Multiple annotators annotate the same dialogue and compare the agreement</a:t>
            </a:r>
          </a:p>
          <a:p>
            <a:r>
              <a:rPr lang="en-US" dirty="0" smtClean="0"/>
              <a:t>Kappa Statistic to measure inter-annotator agreement (IAG)</a:t>
            </a:r>
          </a:p>
          <a:p>
            <a:pPr lvl="1"/>
            <a:r>
              <a:rPr lang="en-US" dirty="0" smtClean="0"/>
              <a:t>PA = % agreement</a:t>
            </a:r>
          </a:p>
          <a:p>
            <a:pPr lvl="1"/>
            <a:r>
              <a:rPr lang="en-US" dirty="0" smtClean="0"/>
              <a:t>PE = % expected agreement (depends on the number of possible tags)</a:t>
            </a:r>
            <a:endParaRPr lang="en-US" dirty="0"/>
          </a:p>
          <a:p>
            <a:r>
              <a:rPr lang="en-US" dirty="0" smtClean="0"/>
              <a:t>.67 is considered reliably good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827" y="3610842"/>
            <a:ext cx="1816100" cy="54610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Spoken Dialogue Systems, Columbia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15AB-D6F9-6247-8DCB-C9871F7FF65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29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DAMSL scheme Kappa IAG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90" y="1796473"/>
            <a:ext cx="3094217" cy="4152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276" y="1747838"/>
            <a:ext cx="2731417" cy="4610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2005" y="1417638"/>
            <a:ext cx="2170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Forward Functions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91723" y="1378506"/>
            <a:ext cx="2170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Backward Functions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3522" y="1796473"/>
            <a:ext cx="2820263" cy="43053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91580" y="1417638"/>
            <a:ext cx="2170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Utterance Features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85636" y="1928090"/>
            <a:ext cx="981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.66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01869" y="3569854"/>
            <a:ext cx="981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.70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092423" y="5038497"/>
            <a:ext cx="981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.15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45446" y="1759383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.57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45445" y="4075545"/>
            <a:ext cx="816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.42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869977" y="1812370"/>
            <a:ext cx="816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.60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Spoken Dialogue Systems, Columbia 2015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15AB-D6F9-6247-8DCB-C9871F7FF65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9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generic annotation 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Carletta</a:t>
            </a:r>
            <a:r>
              <a:rPr lang="en-US" dirty="0" smtClean="0"/>
              <a:t> (1997)</a:t>
            </a:r>
          </a:p>
          <a:p>
            <a:r>
              <a:rPr lang="en-US" dirty="0" smtClean="0"/>
              <a:t>H. Bunt (2013) – ISO standard</a:t>
            </a:r>
          </a:p>
          <a:p>
            <a:pPr lvl="1"/>
            <a:r>
              <a:rPr lang="en-US" dirty="0" smtClean="0"/>
              <a:t>Motivated by all previous annotation schemes</a:t>
            </a:r>
          </a:p>
          <a:p>
            <a:pPr lvl="1"/>
            <a:r>
              <a:rPr lang="en-US" dirty="0" smtClean="0"/>
              <a:t>Multifunctional (as DAMSL)</a:t>
            </a:r>
          </a:p>
          <a:p>
            <a:pPr lvl="2"/>
            <a:r>
              <a:rPr lang="en-US" i="1" dirty="0" smtClean="0"/>
              <a:t>A: Henry, can you take us through these slides?</a:t>
            </a:r>
          </a:p>
          <a:p>
            <a:pPr lvl="2"/>
            <a:r>
              <a:rPr lang="en-US" i="1" dirty="0" smtClean="0"/>
              <a:t>H: Oh Okay, just ordering my notes</a:t>
            </a:r>
          </a:p>
          <a:p>
            <a:pPr lvl="3"/>
            <a:r>
              <a:rPr lang="en-US" dirty="0" smtClean="0"/>
              <a:t>A assigns the next turn to H</a:t>
            </a:r>
          </a:p>
          <a:p>
            <a:pPr lvl="3"/>
            <a:r>
              <a:rPr lang="en-US" dirty="0" smtClean="0"/>
              <a:t>A formulates indirect request</a:t>
            </a:r>
            <a:endParaRPr lang="en-US" dirty="0"/>
          </a:p>
          <a:p>
            <a:pPr lvl="1"/>
            <a:r>
              <a:rPr lang="en-US" dirty="0" smtClean="0"/>
              <a:t>Not limited to 3 dimensions:</a:t>
            </a:r>
          </a:p>
          <a:p>
            <a:pPr lvl="2"/>
            <a:r>
              <a:rPr lang="en-US" dirty="0" smtClean="0"/>
              <a:t>Each utterance is  labeled with </a:t>
            </a:r>
          </a:p>
          <a:p>
            <a:pPr lvl="3"/>
            <a:r>
              <a:rPr lang="en-US" dirty="0" smtClean="0"/>
              <a:t>1 general purpose function</a:t>
            </a:r>
          </a:p>
          <a:p>
            <a:pPr lvl="3"/>
            <a:r>
              <a:rPr lang="en-US" dirty="0" smtClean="0"/>
              <a:t>up to 9 dimension-specific functions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Spoken Dialogue Systems, Columbia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15AB-D6F9-6247-8DCB-C9871F7FF65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91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function of DIT annotation scheme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4288" r="-14288"/>
          <a:stretch>
            <a:fillRect/>
          </a:stretch>
        </p:blipFill>
        <p:spPr>
          <a:xfrm>
            <a:off x="214746" y="1565564"/>
            <a:ext cx="8229600" cy="452596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Spoken Dialogue Systems, Columbia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15AB-D6F9-6247-8DCB-C9871F7FF65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357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function of DIT annotation scheme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4288" r="-14288"/>
          <a:stretch>
            <a:fillRect/>
          </a:stretch>
        </p:blipFill>
        <p:spPr>
          <a:xfrm>
            <a:off x="214746" y="1623291"/>
            <a:ext cx="8229600" cy="452596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Spoken Dialogue Systems, Columbia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15AB-D6F9-6247-8DCB-C9871F7FF657}" type="slidenum">
              <a:rPr lang="en-US" smtClean="0"/>
              <a:t>25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98757" y="1602304"/>
            <a:ext cx="2888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U: Who  answered the door?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212273" y="4064000"/>
            <a:ext cx="877454" cy="357909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08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function of DIT annotation scheme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4288" r="-14288"/>
          <a:stretch>
            <a:fillRect/>
          </a:stretch>
        </p:blipFill>
        <p:spPr>
          <a:xfrm>
            <a:off x="214746" y="1623291"/>
            <a:ext cx="8229600" cy="452596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Spoken Dialogue Systems, Columbia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15AB-D6F9-6247-8DCB-C9871F7FF657}" type="slidenum">
              <a:rPr lang="en-US" smtClean="0"/>
              <a:t>26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29121" y="1609231"/>
            <a:ext cx="3737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U: Did Tom or Mary answer the door?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066636" y="4075545"/>
            <a:ext cx="727364" cy="369455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14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Dimensions of DIT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Task</a:t>
            </a:r>
          </a:p>
          <a:p>
            <a:r>
              <a:rPr lang="en-US" dirty="0" smtClean="0"/>
              <a:t>Feedback</a:t>
            </a:r>
          </a:p>
          <a:p>
            <a:r>
              <a:rPr lang="en-US" dirty="0" smtClean="0"/>
              <a:t>Turn management</a:t>
            </a:r>
          </a:p>
          <a:p>
            <a:r>
              <a:rPr lang="en-US" dirty="0" smtClean="0"/>
              <a:t>Time management</a:t>
            </a:r>
          </a:p>
          <a:p>
            <a:r>
              <a:rPr lang="en-US" dirty="0" smtClean="0"/>
              <a:t>Discourse structuring</a:t>
            </a:r>
          </a:p>
          <a:p>
            <a:r>
              <a:rPr lang="en-US" dirty="0" smtClean="0"/>
              <a:t>Social obligation management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Spoken Dialogue Systems, Columbia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15AB-D6F9-6247-8DCB-C9871F7FF65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820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dimension-specific annotations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-4617" b="-4617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Spoken Dialogue Systems, Columbia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15AB-D6F9-6247-8DCB-C9871F7FF65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635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are annotation frameworks used?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Analysis of human dialogues (meetings, customer service dialogues with live agents, non-task-oriented dialogues)</a:t>
            </a:r>
          </a:p>
          <a:p>
            <a:pPr lvl="1"/>
            <a:r>
              <a:rPr lang="en-US" dirty="0" smtClean="0"/>
              <a:t>Analyzing dialogue structure &amp; building  predictive models</a:t>
            </a:r>
          </a:p>
          <a:p>
            <a:pPr lvl="2"/>
            <a:r>
              <a:rPr lang="en-US" dirty="0" smtClean="0"/>
              <a:t>Manual annotation of DA</a:t>
            </a:r>
          </a:p>
          <a:p>
            <a:pPr lvl="2"/>
            <a:r>
              <a:rPr lang="en-US" dirty="0" smtClean="0"/>
              <a:t>Build automatic models to classify DA</a:t>
            </a:r>
          </a:p>
          <a:p>
            <a:r>
              <a:rPr lang="en-US" dirty="0" smtClean="0"/>
              <a:t>Building models for SDS applications</a:t>
            </a:r>
          </a:p>
          <a:p>
            <a:pPr lvl="1"/>
            <a:r>
              <a:rPr lang="en-US" dirty="0" smtClean="0"/>
              <a:t>Annotate user responses</a:t>
            </a:r>
          </a:p>
          <a:p>
            <a:pPr lvl="1"/>
            <a:r>
              <a:rPr lang="en-US" dirty="0" smtClean="0"/>
              <a:t>Build predictive models for DA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Spoken Dialogue Systems, Columbia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15AB-D6F9-6247-8DCB-C9871F7FF65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86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Plan-based dialogue</a:t>
            </a:r>
          </a:p>
          <a:p>
            <a:r>
              <a:rPr lang="en-US" dirty="0"/>
              <a:t>Speech Act </a:t>
            </a:r>
            <a:r>
              <a:rPr lang="en-US" dirty="0" smtClean="0"/>
              <a:t>theory</a:t>
            </a:r>
          </a:p>
          <a:p>
            <a:r>
              <a:rPr lang="en-US" dirty="0" smtClean="0"/>
              <a:t>Dialogue Annotations</a:t>
            </a:r>
          </a:p>
          <a:p>
            <a:r>
              <a:rPr lang="en-US" dirty="0"/>
              <a:t>Information State </a:t>
            </a:r>
            <a:r>
              <a:rPr lang="en-US" dirty="0" smtClean="0"/>
              <a:t>Approach</a:t>
            </a:r>
            <a:endParaRPr lang="en-US" dirty="0" smtClean="0"/>
          </a:p>
          <a:p>
            <a:r>
              <a:rPr lang="en-US" dirty="0" smtClean="0"/>
              <a:t>DM Frameworks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Spoken Dialogue Systems, Columbia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15AB-D6F9-6247-8DCB-C9871F7FF6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698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Comments on generic annotation 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Generic schemes are designed to handle general (human) conversation</a:t>
            </a:r>
          </a:p>
          <a:p>
            <a:r>
              <a:rPr lang="en-US" dirty="0" smtClean="0"/>
              <a:t>SDS scheme are simplified for application purposes</a:t>
            </a:r>
            <a:endParaRPr lang="en-US" dirty="0"/>
          </a:p>
          <a:p>
            <a:r>
              <a:rPr lang="en-US" dirty="0" smtClean="0"/>
              <a:t>Application-specific DA schemes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Spoken Dialogue Systems, Columbia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15AB-D6F9-6247-8DCB-C9871F7FF65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1303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Dialogue Management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015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Dialog s</a:t>
            </a:r>
            <a:r>
              <a:rPr lang="en-US" dirty="0" smtClean="0"/>
              <a:t>ystem components</a:t>
            </a:r>
            <a:endParaRPr lang="en-US" dirty="0"/>
          </a:p>
        </p:txBody>
      </p:sp>
      <p:pic>
        <p:nvPicPr>
          <p:cNvPr id="143363" name="Picture 3" descr="dialog-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81100"/>
            <a:ext cx="3333750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1981200" y="2438400"/>
            <a:ext cx="1187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Voice input</a:t>
            </a:r>
          </a:p>
        </p:txBody>
      </p:sp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838200" y="3886200"/>
            <a:ext cx="21939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Hypothesis (automatic</a:t>
            </a:r>
          </a:p>
          <a:p>
            <a:pPr algn="ctr" eaLnBrk="1" hangingPunct="1"/>
            <a:r>
              <a:rPr lang="en-US" sz="1600"/>
              <a:t>transcription)</a:t>
            </a:r>
          </a:p>
        </p:txBody>
      </p:sp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5867400" y="3962400"/>
            <a:ext cx="5794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Text</a:t>
            </a:r>
          </a:p>
        </p:txBody>
      </p:sp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5648325" y="2438400"/>
            <a:ext cx="871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Speech</a:t>
            </a:r>
          </a:p>
        </p:txBody>
      </p:sp>
      <p:sp>
        <p:nvSpPr>
          <p:cNvPr id="143368" name="Text Box 8"/>
          <p:cNvSpPr txBox="1">
            <a:spLocks noChangeArrowheads="1"/>
          </p:cNvSpPr>
          <p:nvPr/>
        </p:nvSpPr>
        <p:spPr bwMode="auto">
          <a:xfrm>
            <a:off x="384175" y="2971800"/>
            <a:ext cx="26130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solidFill>
                  <a:srgbClr val="0000FF"/>
                </a:solidFill>
              </a:rPr>
              <a:t>Language Model/Grammar</a:t>
            </a:r>
          </a:p>
          <a:p>
            <a:pPr algn="ctr" eaLnBrk="1" hangingPunct="1"/>
            <a:r>
              <a:rPr lang="en-US" sz="1600">
                <a:solidFill>
                  <a:srgbClr val="0000FF"/>
                </a:solidFill>
              </a:rPr>
              <a:t>Acoustic model</a:t>
            </a:r>
          </a:p>
        </p:txBody>
      </p:sp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838200" y="4953000"/>
            <a:ext cx="168167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 dirty="0" smtClean="0">
                <a:solidFill>
                  <a:srgbClr val="0000FF"/>
                </a:solidFill>
              </a:rPr>
              <a:t>Grammar/Models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43370" name="Text Box 10"/>
          <p:cNvSpPr txBox="1">
            <a:spLocks noChangeArrowheads="1"/>
          </p:cNvSpPr>
          <p:nvPr/>
        </p:nvSpPr>
        <p:spPr bwMode="auto">
          <a:xfrm>
            <a:off x="6067425" y="4800600"/>
            <a:ext cx="2184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solidFill>
                  <a:srgbClr val="0000FF"/>
                </a:solidFill>
              </a:rPr>
              <a:t>Generation templates/</a:t>
            </a:r>
          </a:p>
          <a:p>
            <a:pPr algn="ctr" eaLnBrk="1" hangingPunct="1"/>
            <a:r>
              <a:rPr lang="en-US" sz="1600">
                <a:solidFill>
                  <a:srgbClr val="0000FF"/>
                </a:solidFill>
              </a:rPr>
              <a:t>rules</a:t>
            </a:r>
          </a:p>
        </p:txBody>
      </p:sp>
      <p:sp>
        <p:nvSpPr>
          <p:cNvPr id="143371" name="Text Box 11"/>
          <p:cNvSpPr txBox="1">
            <a:spLocks noChangeArrowheads="1"/>
          </p:cNvSpPr>
          <p:nvPr/>
        </p:nvSpPr>
        <p:spPr bwMode="auto">
          <a:xfrm>
            <a:off x="1825625" y="6096000"/>
            <a:ext cx="14493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 dirty="0"/>
              <a:t>Logical form </a:t>
            </a:r>
          </a:p>
          <a:p>
            <a:pPr algn="ctr" eaLnBrk="1" hangingPunct="1"/>
            <a:r>
              <a:rPr lang="en-US" sz="1600" dirty="0"/>
              <a:t>of user</a:t>
            </a:r>
            <a:r>
              <a:rPr lang="ja-JP" altLang="en-US" sz="1600" dirty="0">
                <a:latin typeface="Arial"/>
              </a:rPr>
              <a:t>’</a:t>
            </a:r>
            <a:r>
              <a:rPr lang="en-US" sz="1600" dirty="0"/>
              <a:t>s input</a:t>
            </a:r>
          </a:p>
        </p:txBody>
      </p:sp>
      <p:sp>
        <p:nvSpPr>
          <p:cNvPr id="143372" name="Text Box 12"/>
          <p:cNvSpPr txBox="1">
            <a:spLocks noChangeArrowheads="1"/>
          </p:cNvSpPr>
          <p:nvPr/>
        </p:nvSpPr>
        <p:spPr bwMode="auto">
          <a:xfrm>
            <a:off x="5510213" y="6096000"/>
            <a:ext cx="18240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Logical form </a:t>
            </a:r>
          </a:p>
          <a:p>
            <a:pPr algn="ctr" eaLnBrk="1" hangingPunct="1"/>
            <a:r>
              <a:rPr lang="en-US" sz="1600"/>
              <a:t>of system</a:t>
            </a:r>
            <a:r>
              <a:rPr lang="ja-JP" altLang="en-US" sz="1600">
                <a:latin typeface="Arial"/>
              </a:rPr>
              <a:t>’</a:t>
            </a:r>
            <a:r>
              <a:rPr lang="en-US" sz="1600"/>
              <a:t>s output</a:t>
            </a:r>
          </a:p>
        </p:txBody>
      </p:sp>
      <p:sp>
        <p:nvSpPr>
          <p:cNvPr id="2" name="Oval 1"/>
          <p:cNvSpPr/>
          <p:nvPr/>
        </p:nvSpPr>
        <p:spPr>
          <a:xfrm>
            <a:off x="3526887" y="5489591"/>
            <a:ext cx="1724935" cy="1426068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Spoken Dialogue Systems, Columbia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496D-350F-1545-A5C0-A0B54564CE2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63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Dialogue </a:t>
            </a:r>
            <a:r>
              <a:rPr lang="en-US" dirty="0" smtClean="0"/>
              <a:t>Manager (DM)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 a “brain” of an SDS</a:t>
            </a:r>
          </a:p>
          <a:p>
            <a:r>
              <a:rPr lang="en-US" dirty="0"/>
              <a:t>Decides on the next system action/dialogue </a:t>
            </a:r>
            <a:r>
              <a:rPr lang="en-US" dirty="0" smtClean="0"/>
              <a:t>contribution</a:t>
            </a:r>
          </a:p>
          <a:p>
            <a:r>
              <a:rPr lang="en-US" dirty="0" smtClean="0"/>
              <a:t>SDS module concerned with dialogue modeling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Spoken Dialogue Systems, Columbia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496D-350F-1545-A5C0-A0B54564CE2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07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Dialogue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Address how SDS is implemented</a:t>
            </a:r>
          </a:p>
          <a:p>
            <a:pPr lvl="1"/>
            <a:r>
              <a:rPr lang="en-US" dirty="0" smtClean="0"/>
              <a:t>Reusability of components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Approaches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Frame</a:t>
            </a:r>
            <a:r>
              <a:rPr lang="en-US" dirty="0" smtClean="0"/>
              <a:t>-based </a:t>
            </a:r>
            <a:r>
              <a:rPr lang="en-US" dirty="0" smtClean="0"/>
              <a:t>approach (structural)</a:t>
            </a:r>
            <a:endParaRPr lang="en-US" dirty="0" smtClean="0"/>
          </a:p>
          <a:p>
            <a:pPr lvl="1"/>
            <a:r>
              <a:rPr lang="en-US" dirty="0" smtClean="0"/>
              <a:t>Information State approach (</a:t>
            </a:r>
            <a:r>
              <a:rPr lang="en-US" dirty="0" err="1" smtClean="0"/>
              <a:t>Traum</a:t>
            </a:r>
            <a:r>
              <a:rPr lang="en-US" dirty="0" smtClean="0"/>
              <a:t> &amp; Larsson 2003)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Spoken Dialogue Systems, Columbia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15AB-D6F9-6247-8DCB-C9871F7FF65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085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State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Formalizes theories of dialogue</a:t>
            </a:r>
          </a:p>
          <a:p>
            <a:pPr lvl="1"/>
            <a:r>
              <a:rPr lang="en-US" dirty="0" smtClean="0"/>
              <a:t>Speech </a:t>
            </a:r>
            <a:r>
              <a:rPr lang="en-US" dirty="0" smtClean="0"/>
              <a:t>act</a:t>
            </a:r>
          </a:p>
          <a:p>
            <a:r>
              <a:rPr lang="en-US" dirty="0" smtClean="0"/>
              <a:t>Combines different theoretical approaches to SDS</a:t>
            </a:r>
          </a:p>
          <a:p>
            <a:pPr lvl="1"/>
            <a:r>
              <a:rPr lang="en-US" dirty="0" smtClean="0"/>
              <a:t>Planning (more flexible and complex)</a:t>
            </a:r>
          </a:p>
          <a:p>
            <a:pPr lvl="1"/>
            <a:r>
              <a:rPr lang="en-US" dirty="0" smtClean="0"/>
              <a:t>Structural (simple scripted dialogues)</a:t>
            </a:r>
            <a:endParaRPr lang="en-US" dirty="0" smtClean="0"/>
          </a:p>
          <a:p>
            <a:r>
              <a:rPr lang="en-US" dirty="0" smtClean="0"/>
              <a:t>Leads to better engineering of SDS components</a:t>
            </a:r>
          </a:p>
          <a:p>
            <a:pPr lvl="1"/>
            <a:r>
              <a:rPr lang="en-US" dirty="0" smtClean="0"/>
              <a:t>Separate development of modules</a:t>
            </a:r>
          </a:p>
          <a:p>
            <a:pPr lvl="1"/>
            <a:r>
              <a:rPr lang="en-US" dirty="0" smtClean="0"/>
              <a:t>Facilitates reuse of </a:t>
            </a:r>
            <a:r>
              <a:rPr lang="en-US" dirty="0" smtClean="0"/>
              <a:t>components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Spoken Dialogue Systems, Columbia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15AB-D6F9-6247-8DCB-C9871F7FF65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023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ISU Architecture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321" b="1321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Spoken Dialogue Systems, Columbia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15AB-D6F9-6247-8DCB-C9871F7FF65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118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State DM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Formalize DM function as Information State Update</a:t>
            </a:r>
          </a:p>
          <a:p>
            <a:pPr lvl="1"/>
            <a:r>
              <a:rPr lang="en-US" dirty="0" smtClean="0"/>
              <a:t>Identify relevant aspects of information </a:t>
            </a:r>
          </a:p>
          <a:p>
            <a:pPr lvl="2"/>
            <a:r>
              <a:rPr lang="en-US" dirty="0" smtClean="0"/>
              <a:t>How are they updated</a:t>
            </a:r>
          </a:p>
          <a:p>
            <a:pPr lvl="2"/>
            <a:r>
              <a:rPr lang="en-US" dirty="0" smtClean="0"/>
              <a:t>What controls this updates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Dialogue context </a:t>
            </a:r>
          </a:p>
          <a:p>
            <a:pPr lvl="1"/>
            <a:r>
              <a:rPr lang="en-US" dirty="0" smtClean="0"/>
              <a:t>Current state of the system including</a:t>
            </a:r>
          </a:p>
          <a:p>
            <a:pPr lvl="2"/>
            <a:r>
              <a:rPr lang="en-US" dirty="0" smtClean="0"/>
              <a:t>Known information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Role of DM</a:t>
            </a:r>
          </a:p>
          <a:p>
            <a:pPr lvl="1"/>
            <a:r>
              <a:rPr lang="en-US" dirty="0" smtClean="0"/>
              <a:t>Update dialogue context</a:t>
            </a:r>
            <a:endParaRPr lang="en-US" dirty="0"/>
          </a:p>
          <a:p>
            <a:pPr lvl="1"/>
            <a:r>
              <a:rPr lang="en-US" dirty="0" smtClean="0"/>
              <a:t>Provide context-dependent expectations</a:t>
            </a:r>
          </a:p>
          <a:p>
            <a:pPr lvl="1"/>
            <a:r>
              <a:rPr lang="en-US" dirty="0" smtClean="0"/>
              <a:t>Interface with task/domain processing</a:t>
            </a:r>
          </a:p>
          <a:p>
            <a:pPr lvl="1"/>
            <a:r>
              <a:rPr lang="en-US" dirty="0" smtClean="0"/>
              <a:t>Decide what context to express next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Spoken Dialogue Systems, Columbia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15AB-D6F9-6247-8DCB-C9871F7FF65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589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Private:</a:t>
            </a:r>
          </a:p>
          <a:p>
            <a:pPr lvl="1"/>
            <a:r>
              <a:rPr lang="en-US" dirty="0" smtClean="0"/>
              <a:t>Belief  set</a:t>
            </a:r>
          </a:p>
          <a:p>
            <a:pPr lvl="1"/>
            <a:r>
              <a:rPr lang="en-US" dirty="0" smtClean="0"/>
              <a:t>Agenda: stack of actions</a:t>
            </a:r>
          </a:p>
          <a:p>
            <a:r>
              <a:rPr lang="en-US" dirty="0" smtClean="0"/>
              <a:t>Shared: </a:t>
            </a:r>
          </a:p>
          <a:p>
            <a:pPr lvl="1"/>
            <a:r>
              <a:rPr lang="en-US" dirty="0" smtClean="0"/>
              <a:t>Belief set</a:t>
            </a:r>
          </a:p>
          <a:p>
            <a:pPr lvl="1"/>
            <a:r>
              <a:rPr lang="en-US" dirty="0" smtClean="0"/>
              <a:t>QUD: stack of questions</a:t>
            </a:r>
          </a:p>
          <a:p>
            <a:pPr lvl="1"/>
            <a:r>
              <a:rPr lang="en-US" dirty="0" smtClean="0"/>
              <a:t>LM</a:t>
            </a:r>
            <a:r>
              <a:rPr lang="en-US" smtClean="0"/>
              <a:t>: move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Spoken Dialogue Systems, Columbia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15AB-D6F9-6247-8DCB-C9871F7FF65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78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Declarative representation of system behavior</a:t>
            </a:r>
          </a:p>
          <a:p>
            <a:pPr lvl="1"/>
            <a:r>
              <a:rPr lang="en-US" dirty="0" smtClean="0"/>
              <a:t>SDS designer writes update rules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Spoken Dialogue Systems, Columbia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15AB-D6F9-6247-8DCB-C9871F7FF65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43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Plan-based Models of Dialogue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Theory originators: Cohen, Allen, Perrault </a:t>
            </a:r>
          </a:p>
          <a:p>
            <a:r>
              <a:rPr lang="en-US" dirty="0"/>
              <a:t>This theory was developed 1979 - </a:t>
            </a:r>
            <a:r>
              <a:rPr lang="en-US" dirty="0" smtClean="0"/>
              <a:t>1996</a:t>
            </a:r>
          </a:p>
          <a:p>
            <a:r>
              <a:rPr lang="en-US" dirty="0" smtClean="0"/>
              <a:t>Dialogues are treated as a special case of rational (non-communicative) behavior</a:t>
            </a:r>
          </a:p>
          <a:p>
            <a:pPr lvl="1"/>
            <a:r>
              <a:rPr lang="en-US" dirty="0" smtClean="0"/>
              <a:t>Dialogue is part of the behavior, not just a communicative interface</a:t>
            </a:r>
          </a:p>
          <a:p>
            <a:r>
              <a:rPr lang="en-US" dirty="0" smtClean="0"/>
              <a:t>Participants are rational agents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Spoken Dialogue Systems, Columbia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15AB-D6F9-6247-8DCB-C9871F7FF6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342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Discussion questions for </a:t>
            </a:r>
            <a:r>
              <a:rPr lang="en-US" dirty="0" err="1" smtClean="0"/>
              <a:t>Traum</a:t>
            </a:r>
            <a:r>
              <a:rPr lang="en-US" dirty="0" smtClean="0"/>
              <a:t>&amp; Larsson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 the dialogue moves and update rules have to be tailored for each </a:t>
            </a:r>
            <a:r>
              <a:rPr lang="en-US" dirty="0" smtClean="0"/>
              <a:t>specific?</a:t>
            </a:r>
          </a:p>
          <a:p>
            <a:r>
              <a:rPr lang="en-US" dirty="0"/>
              <a:t>The authors mention that information state-based theory of </a:t>
            </a:r>
            <a:r>
              <a:rPr lang="en-US" dirty="0" smtClean="0"/>
              <a:t>dialogue includes </a:t>
            </a:r>
            <a:r>
              <a:rPr lang="en-US" dirty="0"/>
              <a:t>informational components, such as common ground, beliefs, </a:t>
            </a:r>
            <a:r>
              <a:rPr lang="en-US" dirty="0" smtClean="0"/>
              <a:t>intentions</a:t>
            </a:r>
            <a:r>
              <a:rPr lang="en-US" dirty="0"/>
              <a:t>, etc.  How are these concepts extracted, and then represented in </a:t>
            </a:r>
            <a:r>
              <a:rPr lang="en-US" dirty="0" smtClean="0"/>
              <a:t> this </a:t>
            </a:r>
            <a:r>
              <a:rPr lang="en-US" dirty="0"/>
              <a:t>approach?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Spoken Dialogue Systems, Columbia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15AB-D6F9-6247-8DCB-C9871F7FF65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30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SDS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1966 Eliza – string pattern match DM</a:t>
            </a:r>
          </a:p>
          <a:p>
            <a:r>
              <a:rPr lang="en-US" dirty="0" smtClean="0"/>
              <a:t>1970 – 2000: Plan-based systems, Speech act theories</a:t>
            </a:r>
          </a:p>
          <a:p>
            <a:r>
              <a:rPr lang="en-US" dirty="0" smtClean="0"/>
              <a:t>2000 – 2010: Information State Update, Frame-based SDS (Communicator DARPA project)</a:t>
            </a:r>
          </a:p>
          <a:p>
            <a:r>
              <a:rPr lang="en-US" dirty="0" smtClean="0"/>
              <a:t>2010 – 2014: Using web as data source, template-based DM, virtual assistants on phones</a:t>
            </a:r>
            <a:r>
              <a:rPr lang="en-US" dirty="0"/>
              <a:t> (</a:t>
            </a:r>
            <a:r>
              <a:rPr lang="en-US" dirty="0" err="1"/>
              <a:t>Siri</a:t>
            </a:r>
            <a:r>
              <a:rPr lang="en-US" dirty="0"/>
              <a:t>, </a:t>
            </a:r>
            <a:r>
              <a:rPr lang="en-US" dirty="0" err="1"/>
              <a:t>Cortana</a:t>
            </a:r>
            <a:r>
              <a:rPr lang="en-US" dirty="0"/>
              <a:t>, Google Now</a:t>
            </a:r>
            <a:r>
              <a:rPr lang="en-US" dirty="0" smtClean="0"/>
              <a:t>), in-car SDS</a:t>
            </a:r>
          </a:p>
          <a:p>
            <a:r>
              <a:rPr lang="en-US" dirty="0" smtClean="0"/>
              <a:t>2015 using inference engines on the back-end (</a:t>
            </a:r>
          </a:p>
          <a:p>
            <a:r>
              <a:rPr lang="en-US" dirty="0" smtClean="0"/>
              <a:t>What’s next?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207818" y="1500909"/>
            <a:ext cx="554182" cy="499918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Spoken Dialogue Systems, Columbia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15AB-D6F9-6247-8DCB-C9871F7FF65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299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Spoken Dialogue Systems, Columbia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15AB-D6F9-6247-8DCB-C9871F7FF657}" type="slidenum">
              <a:rPr lang="en-US" smtClean="0"/>
              <a:t>42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3634" y="1693188"/>
            <a:ext cx="83017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**David </a:t>
            </a:r>
            <a:r>
              <a:rPr lang="en-US" sz="1400" dirty="0" err="1"/>
              <a:t>Traum</a:t>
            </a:r>
            <a:r>
              <a:rPr lang="en-US" sz="1400" dirty="0"/>
              <a:t> and </a:t>
            </a:r>
            <a:r>
              <a:rPr lang="en-US" sz="1400" dirty="0" err="1"/>
              <a:t>Staffan</a:t>
            </a:r>
            <a:r>
              <a:rPr lang="en-US" sz="1400" dirty="0"/>
              <a:t> Larsson, The Information State Approach to Dialogue Management. in Current and New Directions in Discourse and Dialogue, Ed. Jan van </a:t>
            </a:r>
            <a:r>
              <a:rPr lang="en-US" sz="1400" dirty="0" err="1"/>
              <a:t>Kuppevelt</a:t>
            </a:r>
            <a:r>
              <a:rPr lang="en-US" sz="1400" dirty="0"/>
              <a:t> and Ronnie Smith, Kluwer, pages 325--353, 2003. </a:t>
            </a:r>
          </a:p>
          <a:p>
            <a:endParaRPr lang="en-US" sz="1400" dirty="0" smtClean="0"/>
          </a:p>
          <a:p>
            <a:r>
              <a:rPr lang="en-US" sz="1400" dirty="0" smtClean="0"/>
              <a:t>Discussion </a:t>
            </a:r>
            <a:r>
              <a:rPr lang="en-US" sz="1400" dirty="0"/>
              <a:t>papers:</a:t>
            </a:r>
          </a:p>
          <a:p>
            <a:r>
              <a:rPr lang="en-US" sz="1400" dirty="0" smtClean="0"/>
              <a:t>Ben </a:t>
            </a:r>
            <a:r>
              <a:rPr lang="en-US" sz="1400" dirty="0" err="1"/>
              <a:t>Hixon</a:t>
            </a:r>
            <a:r>
              <a:rPr lang="en-US" sz="1400" dirty="0"/>
              <a:t>, Rebecca </a:t>
            </a:r>
            <a:r>
              <a:rPr lang="en-US" sz="1400" dirty="0" err="1"/>
              <a:t>Passonneau</a:t>
            </a:r>
            <a:r>
              <a:rPr lang="en-US" sz="1400" dirty="0"/>
              <a:t> Open Dialogue Management for Relational Databases NAACL 2013</a:t>
            </a:r>
          </a:p>
          <a:p>
            <a:r>
              <a:rPr lang="en-US" sz="1400" b="1" dirty="0"/>
              <a:t>Presenter: </a:t>
            </a:r>
            <a:r>
              <a:rPr lang="en-US" sz="1400" b="1" dirty="0" err="1"/>
              <a:t>Jee</a:t>
            </a:r>
            <a:r>
              <a:rPr lang="en-US" sz="1400" b="1" dirty="0"/>
              <a:t> Hyun </a:t>
            </a:r>
            <a:r>
              <a:rPr lang="en-US" sz="1400" b="1" dirty="0" smtClean="0"/>
              <a:t>Wang </a:t>
            </a:r>
            <a:endParaRPr lang="en-US" sz="1400" b="1" dirty="0"/>
          </a:p>
          <a:p>
            <a:r>
              <a:rPr lang="en-US" sz="1400" dirty="0"/>
              <a:t>Pierre </a:t>
            </a:r>
            <a:r>
              <a:rPr lang="en-US" sz="1400" dirty="0" err="1"/>
              <a:t>Lison</a:t>
            </a:r>
            <a:r>
              <a:rPr lang="en-US" sz="1400" dirty="0"/>
              <a:t>. Model-based Bayesian Reinforcement Learning for Dialogue Management. In Proceedings of the 14th International Conference of the Speech Communication Association (</a:t>
            </a:r>
            <a:r>
              <a:rPr lang="en-US" sz="1400" dirty="0" err="1"/>
              <a:t>Interspeech</a:t>
            </a:r>
            <a:r>
              <a:rPr lang="en-US" sz="1400" dirty="0"/>
              <a:t> 2013), Lyon, France, 2013</a:t>
            </a:r>
            <a:r>
              <a:rPr lang="en-US" sz="1400" dirty="0" smtClean="0"/>
              <a:t>. </a:t>
            </a:r>
            <a:r>
              <a:rPr lang="en-US" sz="1400" b="1" dirty="0" smtClean="0"/>
              <a:t>Presenter: Edward Li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836549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Project Partner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2/16 Find a project partner</a:t>
            </a:r>
          </a:p>
          <a:p>
            <a:r>
              <a:rPr lang="en-US" dirty="0" smtClean="0"/>
              <a:t>2/23 Project descriptions due</a:t>
            </a:r>
          </a:p>
          <a:p>
            <a:r>
              <a:rPr lang="en-US" dirty="0" smtClean="0"/>
              <a:t>Considerations when finding partners:</a:t>
            </a:r>
            <a:endParaRPr lang="en-US" dirty="0"/>
          </a:p>
          <a:p>
            <a:pPr lvl="1"/>
            <a:r>
              <a:rPr lang="en-US" dirty="0" smtClean="0"/>
              <a:t>What is your focus (system vs. research question)</a:t>
            </a:r>
          </a:p>
          <a:p>
            <a:pPr lvl="1"/>
            <a:r>
              <a:rPr lang="en-US" dirty="0" smtClean="0"/>
              <a:t>Which topics</a:t>
            </a:r>
          </a:p>
          <a:p>
            <a:pPr lvl="1"/>
            <a:r>
              <a:rPr lang="en-US" dirty="0" smtClean="0"/>
              <a:t>Goals to submit a paper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Spoken Dialogue Systems, Columbia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15AB-D6F9-6247-8DCB-C9871F7FF65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44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Plan-based Dialogue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Agent’s actions are based on BDI: Belief, Desire &amp; Intention</a:t>
            </a:r>
          </a:p>
          <a:p>
            <a:r>
              <a:rPr lang="en-US" sz="2400" dirty="0" smtClean="0"/>
              <a:t>Dialogue participants are rational agents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453889"/>
            <a:ext cx="531043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/>
              <a:t>Environment: </a:t>
            </a:r>
            <a:r>
              <a:rPr lang="en-US" dirty="0" smtClean="0"/>
              <a:t>kitchen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/>
              <a:t>Participants: A and B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A is a robot that can move but is not familiar with the kitchen environment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B can not move but knows where everything is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rcRect t="6235" b="6235"/>
          <a:stretch>
            <a:fillRect/>
          </a:stretch>
        </p:blipFill>
        <p:spPr>
          <a:xfrm>
            <a:off x="3565629" y="2563985"/>
            <a:ext cx="1687855" cy="928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394" y="3752652"/>
            <a:ext cx="1231900" cy="16107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212" y="4817662"/>
            <a:ext cx="2082535" cy="1873649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Spoken Dialogue Systems, Columbia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15AB-D6F9-6247-8DCB-C9871F7FF6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84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and wants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6376"/>
            <a:ext cx="8229600" cy="5597026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2800" dirty="0"/>
              <a:t>Knowledge – KNOW </a:t>
            </a:r>
            <a:r>
              <a:rPr lang="en-US" sz="2800" dirty="0" smtClean="0"/>
              <a:t>(B, </a:t>
            </a:r>
            <a:r>
              <a:rPr lang="en-US" sz="2800" dirty="0"/>
              <a:t>P) </a:t>
            </a:r>
            <a:r>
              <a:rPr lang="en-US" sz="2800" dirty="0" smtClean="0"/>
              <a:t>B </a:t>
            </a:r>
            <a:r>
              <a:rPr lang="en-US" sz="2800" dirty="0"/>
              <a:t>knows that P is true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Wants: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949337" y="5219352"/>
            <a:ext cx="187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Make Tea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08120" y="3507142"/>
            <a:ext cx="31786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 smtClean="0"/>
              <a:t>P1: teacup is in a cupboard</a:t>
            </a:r>
          </a:p>
          <a:p>
            <a:pPr lvl="1"/>
            <a:r>
              <a:rPr lang="en-US" dirty="0" smtClean="0"/>
              <a:t>P2: teapot is on a countertop</a:t>
            </a:r>
          </a:p>
          <a:p>
            <a:pPr lvl="1"/>
            <a:r>
              <a:rPr lang="en-US" dirty="0" smtClean="0"/>
              <a:t>P3: water is in the sink</a:t>
            </a:r>
          </a:p>
          <a:p>
            <a:pPr lvl="1"/>
            <a:r>
              <a:rPr lang="en-US" dirty="0" err="1" smtClean="0"/>
              <a:t>etc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	</a:t>
            </a:r>
          </a:p>
          <a:p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/>
          <a:srcRect t="6235" b="6235"/>
          <a:stretch>
            <a:fillRect/>
          </a:stretch>
        </p:blipFill>
        <p:spPr>
          <a:xfrm>
            <a:off x="7316619" y="96214"/>
            <a:ext cx="1687855" cy="9282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940" y="1722327"/>
            <a:ext cx="748176" cy="9782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6429" y="1442722"/>
            <a:ext cx="1293466" cy="11637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8282" y="1613932"/>
            <a:ext cx="187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Participant: 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40083" y="1551322"/>
            <a:ext cx="187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Participant: B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Spoken Dialogue Systems, Columbia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15AB-D6F9-6247-8DCB-C9871F7FF6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949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109" y="2741922"/>
            <a:ext cx="1540164" cy="10159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Make tea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8282" y="1602387"/>
            <a:ext cx="187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Participant: 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28902" y="1613932"/>
            <a:ext cx="187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Participant: B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532908" y="4185880"/>
            <a:ext cx="2513230" cy="230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12220" y="3525215"/>
            <a:ext cx="20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 is a tea cup?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109" y="2244058"/>
            <a:ext cx="115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39705" y="2372590"/>
            <a:ext cx="115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Plans: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46296" y="2206465"/>
            <a:ext cx="115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852920" y="2164780"/>
            <a:ext cx="115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Plans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046138" y="3429021"/>
            <a:ext cx="1554704" cy="10512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Infer A’s goal/plan </a:t>
            </a:r>
          </a:p>
          <a:p>
            <a:pPr algn="ctr"/>
            <a:r>
              <a:rPr lang="en-US" dirty="0" smtClean="0"/>
              <a:t>(making tea)</a:t>
            </a:r>
          </a:p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046138" y="2741922"/>
            <a:ext cx="1353127" cy="5895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Personal goals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532908" y="4982456"/>
            <a:ext cx="4067934" cy="346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694251" y="4414207"/>
            <a:ext cx="2776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Its in on the lower shelf in a </a:t>
            </a:r>
          </a:p>
          <a:p>
            <a:r>
              <a:rPr lang="en-US" dirty="0" smtClean="0"/>
              <a:t> cupboard above the sink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7600842" y="4328851"/>
            <a:ext cx="1543158" cy="6883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Respond to A</a:t>
            </a:r>
            <a:endParaRPr lang="en-US" dirty="0"/>
          </a:p>
        </p:txBody>
      </p:sp>
      <p:cxnSp>
        <p:nvCxnSpPr>
          <p:cNvPr id="31" name="Curved Connector 30"/>
          <p:cNvCxnSpPr>
            <a:stCxn id="19" idx="2"/>
          </p:cNvCxnSpPr>
          <p:nvPr/>
        </p:nvCxnSpPr>
        <p:spPr>
          <a:xfrm rot="16200000" flipH="1">
            <a:off x="7094845" y="4208963"/>
            <a:ext cx="317472" cy="860182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1766453" y="2741922"/>
            <a:ext cx="1801090" cy="331663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Boil </a:t>
            </a:r>
            <a:r>
              <a:rPr lang="en-US" dirty="0" smtClean="0"/>
              <a:t>water</a:t>
            </a:r>
          </a:p>
          <a:p>
            <a:r>
              <a:rPr lang="en-US" dirty="0" smtClean="0"/>
              <a:t>   find cattle</a:t>
            </a:r>
          </a:p>
          <a:p>
            <a:r>
              <a:rPr lang="en-US" dirty="0"/>
              <a:t> </a:t>
            </a:r>
            <a:r>
              <a:rPr lang="en-US" dirty="0" smtClean="0"/>
              <a:t>  pour water</a:t>
            </a:r>
          </a:p>
          <a:p>
            <a:r>
              <a:rPr lang="en-US" dirty="0" smtClean="0"/>
              <a:t>   turn cattle on</a:t>
            </a:r>
            <a:r>
              <a:rPr lang="en-US" dirty="0"/>
              <a:t>	</a:t>
            </a:r>
          </a:p>
          <a:p>
            <a:r>
              <a:rPr lang="en-US" dirty="0" smtClean="0"/>
              <a:t>Get a tea cup</a:t>
            </a:r>
          </a:p>
          <a:p>
            <a:r>
              <a:rPr lang="en-US" dirty="0" smtClean="0"/>
              <a:t>    locate cup</a:t>
            </a:r>
          </a:p>
          <a:p>
            <a:r>
              <a:rPr lang="en-US" dirty="0" smtClean="0"/>
              <a:t>    retrieve cup</a:t>
            </a:r>
            <a:endParaRPr lang="en-US" dirty="0"/>
          </a:p>
          <a:p>
            <a:r>
              <a:rPr lang="en-US" dirty="0"/>
              <a:t>Get a tea </a:t>
            </a:r>
            <a:r>
              <a:rPr lang="en-US" dirty="0" smtClean="0"/>
              <a:t>bag</a:t>
            </a:r>
          </a:p>
          <a:p>
            <a:r>
              <a:rPr lang="en-US" dirty="0"/>
              <a:t>	</a:t>
            </a:r>
            <a:r>
              <a:rPr lang="en-US" dirty="0" smtClean="0"/>
              <a:t>locate</a:t>
            </a:r>
          </a:p>
          <a:p>
            <a:r>
              <a:rPr lang="en-US" dirty="0"/>
              <a:t>	</a:t>
            </a:r>
            <a:r>
              <a:rPr lang="en-US" dirty="0" smtClean="0"/>
              <a:t>retrieve</a:t>
            </a:r>
          </a:p>
          <a:p>
            <a:r>
              <a:rPr lang="en-US" dirty="0" smtClean="0"/>
              <a:t>Combine</a:t>
            </a:r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189" y="1182056"/>
            <a:ext cx="935759" cy="1223511"/>
          </a:xfrm>
          <a:prstGeom prst="rect">
            <a:avLst/>
          </a:prstGeom>
        </p:spPr>
      </p:pic>
      <p:cxnSp>
        <p:nvCxnSpPr>
          <p:cNvPr id="40" name="Curved Connector 39"/>
          <p:cNvCxnSpPr>
            <a:endCxn id="32" idx="1"/>
          </p:cNvCxnSpPr>
          <p:nvPr/>
        </p:nvCxnSpPr>
        <p:spPr>
          <a:xfrm>
            <a:off x="861292" y="3773269"/>
            <a:ext cx="905161" cy="62697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7600842" y="5207021"/>
            <a:ext cx="1543158" cy="8515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Provide additional info</a:t>
            </a:r>
            <a:endParaRPr lang="en-US" dirty="0"/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3489043" y="5816011"/>
            <a:ext cx="4067934" cy="346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553210" y="5446679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the sugar is above it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0475" y="1140666"/>
            <a:ext cx="1026394" cy="923442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Plan construction &amp; knowledge share</a:t>
            </a:r>
            <a:br>
              <a:rPr lang="en-US" dirty="0"/>
            </a:b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Spoken Dialogue Systems, Columbia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15AB-D6F9-6247-8DCB-C9871F7FF6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21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Speech 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Utterances are actions that update dialogue context</a:t>
            </a:r>
          </a:p>
          <a:p>
            <a:r>
              <a:rPr lang="en-US" dirty="0" smtClean="0"/>
              <a:t>A link between the mental states of agents and purposeful communication</a:t>
            </a:r>
          </a:p>
          <a:p>
            <a:r>
              <a:rPr lang="en-US" dirty="0"/>
              <a:t>Roots in </a:t>
            </a:r>
            <a:r>
              <a:rPr lang="en-US" dirty="0" smtClean="0"/>
              <a:t>Philosophy</a:t>
            </a:r>
          </a:p>
          <a:p>
            <a:pPr lvl="1"/>
            <a:r>
              <a:rPr lang="en-US" dirty="0" smtClean="0"/>
              <a:t>Austin (1962), Searle (1975)</a:t>
            </a:r>
          </a:p>
          <a:p>
            <a:r>
              <a:rPr lang="en-US" dirty="0" smtClean="0"/>
              <a:t>Effects of an utterance</a:t>
            </a:r>
            <a:endParaRPr lang="en-US" dirty="0"/>
          </a:p>
          <a:p>
            <a:pPr lvl="1"/>
            <a:r>
              <a:rPr lang="en-US" dirty="0" err="1" smtClean="0"/>
              <a:t>Locutionary</a:t>
            </a:r>
            <a:endParaRPr lang="en-US" dirty="0" smtClean="0"/>
          </a:p>
          <a:p>
            <a:pPr lvl="2"/>
            <a:r>
              <a:rPr lang="en-US" dirty="0" smtClean="0"/>
              <a:t>Words that constitute an utterance</a:t>
            </a:r>
          </a:p>
          <a:p>
            <a:pPr lvl="1"/>
            <a:r>
              <a:rPr lang="en-US" dirty="0" smtClean="0"/>
              <a:t>Illocutionary </a:t>
            </a:r>
          </a:p>
          <a:p>
            <a:pPr lvl="2"/>
            <a:r>
              <a:rPr lang="en-US" dirty="0" smtClean="0"/>
              <a:t>Request (</a:t>
            </a:r>
            <a:r>
              <a:rPr lang="en-US" b="1" dirty="0" smtClean="0"/>
              <a:t>semantics and intent</a:t>
            </a:r>
            <a:r>
              <a:rPr lang="en-US" dirty="0" smtClean="0"/>
              <a:t> of an utterance)</a:t>
            </a:r>
          </a:p>
          <a:p>
            <a:pPr lvl="1"/>
            <a:r>
              <a:rPr lang="en-US" dirty="0" err="1" smtClean="0"/>
              <a:t>Perlocutionary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Underlying intention, effect, pragmatics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Spoken Dialogue Systems, Columbia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15AB-D6F9-6247-8DCB-C9871F7FF6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77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Speech 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“Are there any Flights from Boston”</a:t>
            </a:r>
          </a:p>
          <a:p>
            <a:r>
              <a:rPr lang="en-US" dirty="0" smtClean="0"/>
              <a:t>Effects of an utterance</a:t>
            </a:r>
            <a:endParaRPr lang="en-US" dirty="0"/>
          </a:p>
          <a:p>
            <a:pPr lvl="1"/>
            <a:r>
              <a:rPr lang="en-US" dirty="0" err="1" smtClean="0"/>
              <a:t>Locutionary</a:t>
            </a:r>
            <a:endParaRPr lang="en-US" dirty="0" smtClean="0"/>
          </a:p>
          <a:p>
            <a:pPr lvl="2"/>
            <a:r>
              <a:rPr lang="en-US" dirty="0" smtClean="0"/>
              <a:t>Words that constitute an utterance</a:t>
            </a:r>
          </a:p>
          <a:p>
            <a:pPr lvl="1"/>
            <a:r>
              <a:rPr lang="en-US" dirty="0" smtClean="0"/>
              <a:t>Illocutionary </a:t>
            </a:r>
          </a:p>
          <a:p>
            <a:pPr lvl="2"/>
            <a:r>
              <a:rPr lang="en-US" dirty="0" smtClean="0"/>
              <a:t>Request information about  Flights from Boston</a:t>
            </a:r>
          </a:p>
          <a:p>
            <a:pPr lvl="1"/>
            <a:r>
              <a:rPr lang="en-US" dirty="0" err="1" smtClean="0"/>
              <a:t>Perlocutory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Effect: requesting a clerk to provide information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Spoken Dialogue Systems, Columbia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15AB-D6F9-6247-8DCB-C9871F7FF6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18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6914</TotalTime>
  <Words>1915</Words>
  <Application>Microsoft Macintosh PowerPoint</Application>
  <PresentationFormat>On-screen Show (4:3)</PresentationFormat>
  <Paragraphs>412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Dialogue Modeling and Dialogue Management Frameworks</vt:lpstr>
      <vt:lpstr>PowerPoint Presentation</vt:lpstr>
      <vt:lpstr>Outline</vt:lpstr>
      <vt:lpstr>Plan-based Models of Dialogue</vt:lpstr>
      <vt:lpstr>Plan-based Dialogue Theory</vt:lpstr>
      <vt:lpstr>Knowledge and wants</vt:lpstr>
      <vt:lpstr>Plan construction &amp; knowledge share </vt:lpstr>
      <vt:lpstr>Speech Acts</vt:lpstr>
      <vt:lpstr>Speech Acts</vt:lpstr>
      <vt:lpstr>Speech Acts</vt:lpstr>
      <vt:lpstr>Common Speech Acts</vt:lpstr>
      <vt:lpstr>Common Speech Acts</vt:lpstr>
      <vt:lpstr>Why  aren’t  logic  and  plan‐based   approaches  used  more  today?</vt:lpstr>
      <vt:lpstr>Dialogue Annotation Schemes</vt:lpstr>
      <vt:lpstr>Dialogue Annotation Schemes</vt:lpstr>
      <vt:lpstr>DAMSL generic annotation schema</vt:lpstr>
      <vt:lpstr>DAMSL generic annotation schema</vt:lpstr>
      <vt:lpstr>DAMSL scheme</vt:lpstr>
      <vt:lpstr>DAMSL scheme</vt:lpstr>
      <vt:lpstr>DAMSL example</vt:lpstr>
      <vt:lpstr>Evaluation of Annotation Scheme</vt:lpstr>
      <vt:lpstr>DAMSL scheme Kappa IAG</vt:lpstr>
      <vt:lpstr>Other generic annotation schemes</vt:lpstr>
      <vt:lpstr>General function of DIT annotation scheme </vt:lpstr>
      <vt:lpstr>General function of DIT annotation scheme </vt:lpstr>
      <vt:lpstr>General function of DIT annotation scheme </vt:lpstr>
      <vt:lpstr>Dimensions of DIT scheme</vt:lpstr>
      <vt:lpstr>Examples of dimension-specific annotations</vt:lpstr>
      <vt:lpstr>How are annotation frameworks used?</vt:lpstr>
      <vt:lpstr>Comments on generic annotation schemes</vt:lpstr>
      <vt:lpstr>Dialogue Management</vt:lpstr>
      <vt:lpstr>Dialog system components</vt:lpstr>
      <vt:lpstr>Dialogue Manager (DM)</vt:lpstr>
      <vt:lpstr>Dialogue Management</vt:lpstr>
      <vt:lpstr>Information State Approach</vt:lpstr>
      <vt:lpstr>ISU Architecture</vt:lpstr>
      <vt:lpstr>Information State DM</vt:lpstr>
      <vt:lpstr>Information state</vt:lpstr>
      <vt:lpstr>PowerPoint Presentation</vt:lpstr>
      <vt:lpstr>Discussion questions for Traum&amp; Larsson paper</vt:lpstr>
      <vt:lpstr>SDS Trends</vt:lpstr>
      <vt:lpstr>Presentations</vt:lpstr>
      <vt:lpstr>Find Project Partner</vt:lpstr>
    </vt:vector>
  </TitlesOfParts>
  <Company>AT&amp;T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Dialogue Frameworks</dc:title>
  <dc:creator>Svetlana Stoyanchev</dc:creator>
  <cp:lastModifiedBy>Svetlana Stoyanchev</cp:lastModifiedBy>
  <cp:revision>148</cp:revision>
  <dcterms:created xsi:type="dcterms:W3CDTF">2015-01-05T20:02:28Z</dcterms:created>
  <dcterms:modified xsi:type="dcterms:W3CDTF">2015-02-16T20:28:37Z</dcterms:modified>
</cp:coreProperties>
</file>