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25"/>
  </p:notesMasterIdLst>
  <p:sldIdLst>
    <p:sldId id="256" r:id="rId2"/>
    <p:sldId id="258" r:id="rId3"/>
    <p:sldId id="257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5" r:id="rId15"/>
    <p:sldId id="266" r:id="rId16"/>
    <p:sldId id="267" r:id="rId17"/>
    <p:sldId id="269" r:id="rId18"/>
    <p:sldId id="268" r:id="rId19"/>
    <p:sldId id="280" r:id="rId20"/>
    <p:sldId id="281" r:id="rId21"/>
    <p:sldId id="262" r:id="rId22"/>
    <p:sldId id="264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-348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A4461-90DD-724B-B30E-163DFA599280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5C596-46FA-7C43-A49A-B760D2527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0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04EAE8-DC3F-9B4A-AD44-8D68B4A3EC82}" type="slidenum">
              <a:rPr lang="en-US"/>
              <a:pPr/>
              <a:t>5</a:t>
            </a:fld>
            <a:endParaRPr lang="en-US"/>
          </a:p>
        </p:txBody>
      </p:sp>
      <p:sp>
        <p:nvSpPr>
          <p:cNvPr id="215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18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5C596-46FA-7C43-A49A-B760D2527EF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ED9C11-9782-B541-B7A0-39592E546D88}" type="slidenum">
              <a:rPr lang="en-US"/>
              <a:pPr/>
              <a:t>6</a:t>
            </a:fld>
            <a:endParaRPr lang="en-US"/>
          </a:p>
        </p:txBody>
      </p:sp>
      <p:sp>
        <p:nvSpPr>
          <p:cNvPr id="2252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6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D8E603-5E56-AF4F-9AC7-B954A9CD1675}" type="slidenum">
              <a:rPr lang="en-US"/>
              <a:pPr/>
              <a:t>7</a:t>
            </a:fld>
            <a:endParaRPr lang="en-US"/>
          </a:p>
        </p:txBody>
      </p:sp>
      <p:sp>
        <p:nvSpPr>
          <p:cNvPr id="235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6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DF4C39-733B-1D4C-91E7-652D16099C56}" type="slidenum">
              <a:rPr lang="en-US"/>
              <a:pPr/>
              <a:t>8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34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4FCD8B-ED82-944A-B0B9-9C3EDFB1F0E2}" type="slidenum">
              <a:rPr lang="en-US"/>
              <a:pPr/>
              <a:t>9</a:t>
            </a:fld>
            <a:endParaRPr lang="en-US"/>
          </a:p>
        </p:txBody>
      </p:sp>
      <p:sp>
        <p:nvSpPr>
          <p:cNvPr id="256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14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DC8FD3-0450-1D48-814F-E5CAF5492536}" type="slidenum">
              <a:rPr lang="en-US"/>
              <a:pPr/>
              <a:t>10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66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3EBACE-7845-8045-AD1E-3A2F7A56C2E9}" type="slidenum">
              <a:rPr lang="en-US"/>
              <a:pPr/>
              <a:t>11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76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44AB96-94C9-714C-9750-20B76A53ABA1}" type="slidenum">
              <a:rPr lang="en-US"/>
              <a:pPr/>
              <a:t>12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66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F42BD6-FFAB-5548-B713-F6825043596A}" type="slidenum">
              <a:rPr lang="en-US"/>
              <a:pPr/>
              <a:t>13</a:t>
            </a:fld>
            <a:endParaRPr lang="en-US"/>
          </a:p>
        </p:txBody>
      </p:sp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3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49164" y="411480"/>
            <a:ext cx="10893672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123950"/>
            <a:ext cx="9789584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429000"/>
            <a:ext cx="9789584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4988" y="6122895"/>
            <a:ext cx="2844800" cy="259317"/>
          </a:xfrm>
        </p:spPr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18400" y="6122894"/>
            <a:ext cx="38608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88000" y="6122895"/>
            <a:ext cx="1016000" cy="271463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67" y="1694329"/>
            <a:ext cx="4011084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092" y="609601"/>
            <a:ext cx="54864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967" y="2672323"/>
            <a:ext cx="4011084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470523" y="310123"/>
            <a:ext cx="4531783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691640"/>
            <a:ext cx="4011168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84745" y="612775"/>
            <a:ext cx="54864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7136" y="2670048"/>
            <a:ext cx="4011168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4287820"/>
            <a:ext cx="10695969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5129" y="331694"/>
            <a:ext cx="11228832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7136" y="5271248"/>
            <a:ext cx="10695969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199" y="609601"/>
            <a:ext cx="1888564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0963" y="609601"/>
            <a:ext cx="8373036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649164" y="411480"/>
            <a:ext cx="10893672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1" y="3442448"/>
            <a:ext cx="9793816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1" y="5029200"/>
            <a:ext cx="9793816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9012" y="6122895"/>
            <a:ext cx="2844800" cy="259317"/>
          </a:xfrm>
        </p:spPr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18400" y="6124401"/>
            <a:ext cx="38608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48657" y="533401"/>
            <a:ext cx="10448544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1" y="1371600"/>
            <a:ext cx="9793816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1" y="3134567"/>
            <a:ext cx="9793816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48" y="2147889"/>
            <a:ext cx="475488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2147889"/>
            <a:ext cx="475488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8" y="1708991"/>
            <a:ext cx="475488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8" y="2590801"/>
            <a:ext cx="475488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4052" y="1708991"/>
            <a:ext cx="475488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4052" y="2590801"/>
            <a:ext cx="475488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43840" y="173699"/>
            <a:ext cx="1170432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67" y="1169892"/>
            <a:ext cx="4011084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092" y="609601"/>
            <a:ext cx="54864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967" y="2147889"/>
            <a:ext cx="4011084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0151" y="244158"/>
            <a:ext cx="9793816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150" y="2133601"/>
            <a:ext cx="9793817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5120" y="6371592"/>
            <a:ext cx="28448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19137D0-D167-4F3C-B46C-B993FA19054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45120" y="6371591"/>
            <a:ext cx="38608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8000" y="6356351"/>
            <a:ext cx="1016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903479-8E4A-470D-B896-3C8FA571F1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921" y="1681058"/>
            <a:ext cx="9789584" cy="1924050"/>
          </a:xfrm>
        </p:spPr>
        <p:txBody>
          <a:bodyPr/>
          <a:lstStyle/>
          <a:p>
            <a:r>
              <a:rPr lang="en-US" sz="9000" b="1" dirty="0" smtClean="0"/>
              <a:t>GOBLAN</a:t>
            </a:r>
            <a:r>
              <a:rPr lang="en-US" sz="7000" b="1" dirty="0" smtClean="0"/>
              <a:t/>
            </a:r>
            <a:br>
              <a:rPr lang="en-US" sz="7000" b="1" dirty="0" smtClean="0"/>
            </a:br>
            <a:r>
              <a:rPr lang="en-US" sz="2500" dirty="0" smtClean="0"/>
              <a:t>A Graphical  Object Language</a:t>
            </a:r>
            <a:endParaRPr lang="en-US" sz="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144884"/>
            <a:ext cx="9789584" cy="1036716"/>
          </a:xfrm>
        </p:spPr>
        <p:txBody>
          <a:bodyPr>
            <a:normAutofit/>
          </a:bodyPr>
          <a:lstStyle/>
          <a:p>
            <a:r>
              <a:rPr lang="en-US" sz="2500" dirty="0"/>
              <a:t>Yunsung Kim, Sean </a:t>
            </a:r>
            <a:r>
              <a:rPr lang="en-US" sz="2500" dirty="0" smtClean="0"/>
              <a:t>Garvey, </a:t>
            </a:r>
            <a:r>
              <a:rPr lang="en-US" sz="2500" dirty="0" smtClean="0"/>
              <a:t>Sameer </a:t>
            </a:r>
            <a:r>
              <a:rPr lang="en-US" sz="2500" dirty="0" smtClean="0"/>
              <a:t>Lal, Jee Hyun Wang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459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604329"/>
            <a:ext cx="10970880" cy="3977698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Tree search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12300" name="AutoShape 12"/>
          <p:cNvCxnSpPr>
            <a:cxnSpLocks noChangeShapeType="1"/>
            <a:stCxn id="12291" idx="3"/>
            <a:endCxn id="12292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1" name="AutoShape 13"/>
          <p:cNvCxnSpPr>
            <a:cxnSpLocks noChangeShapeType="1"/>
            <a:stCxn id="12291" idx="5"/>
            <a:endCxn id="12293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2" name="AutoShape 14"/>
          <p:cNvCxnSpPr>
            <a:cxnSpLocks noChangeShapeType="1"/>
            <a:stCxn id="12292" idx="3"/>
            <a:endCxn id="12294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3" name="AutoShape 15"/>
          <p:cNvCxnSpPr>
            <a:cxnSpLocks noChangeShapeType="1"/>
            <a:stCxn id="12292" idx="4"/>
            <a:endCxn id="12295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4" name="AutoShape 16"/>
          <p:cNvCxnSpPr>
            <a:cxnSpLocks noChangeShapeType="1"/>
            <a:stCxn id="12292" idx="5"/>
            <a:endCxn id="12296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5" name="AutoShape 17"/>
          <p:cNvCxnSpPr>
            <a:cxnSpLocks noChangeShapeType="1"/>
            <a:stCxn id="12295" idx="4"/>
            <a:endCxn id="12297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6" name="AutoShape 18"/>
          <p:cNvCxnSpPr>
            <a:cxnSpLocks noChangeShapeType="1"/>
            <a:stCxn id="12293" idx="3"/>
            <a:endCxn id="12298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307" name="AutoShape 19"/>
          <p:cNvCxnSpPr>
            <a:cxnSpLocks noChangeShapeType="1"/>
            <a:stCxn id="12293" idx="5"/>
            <a:endCxn id="12299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2308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2309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2310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12312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13" name="AutoShape 25"/>
          <p:cNvCxnSpPr>
            <a:cxnSpLocks noChangeShapeType="1"/>
            <a:stCxn id="12311" idx="1"/>
            <a:endCxn id="12291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8960641" y="3202897"/>
            <a:ext cx="233663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3. Pass message</a:t>
            </a:r>
          </a:p>
        </p:txBody>
      </p:sp>
      <p:cxnSp>
        <p:nvCxnSpPr>
          <p:cNvPr id="12315" name="AutoShape 27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577921" y="4645928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2951041" y="3833683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3784321" y="3982019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644481" y="3915772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7077120" y="3898490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8430721" y="3898490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5750401" y="1510719"/>
            <a:ext cx="1186560" cy="313953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1→3 </a:t>
            </a:r>
          </a:p>
        </p:txBody>
      </p:sp>
    </p:spTree>
    <p:extLst>
      <p:ext uri="{BB962C8B-B14F-4D97-AF65-F5344CB8AC3E}">
        <p14:creationId xmlns:p14="http://schemas.microsoft.com/office/powerpoint/2010/main" val="869831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604329"/>
            <a:ext cx="10970880" cy="3977698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Tree search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13324" name="AutoShape 12"/>
          <p:cNvCxnSpPr>
            <a:cxnSpLocks noChangeShapeType="1"/>
            <a:stCxn id="13315" idx="3"/>
            <a:endCxn id="13316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25" name="AutoShape 13"/>
          <p:cNvCxnSpPr>
            <a:cxnSpLocks noChangeShapeType="1"/>
            <a:stCxn id="13315" idx="5"/>
            <a:endCxn id="13317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26" name="AutoShape 14"/>
          <p:cNvCxnSpPr>
            <a:cxnSpLocks noChangeShapeType="1"/>
            <a:stCxn id="13316" idx="3"/>
            <a:endCxn id="13318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27" name="AutoShape 15"/>
          <p:cNvCxnSpPr>
            <a:cxnSpLocks noChangeShapeType="1"/>
            <a:stCxn id="13316" idx="4"/>
            <a:endCxn id="13319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28" name="AutoShape 16"/>
          <p:cNvCxnSpPr>
            <a:cxnSpLocks noChangeShapeType="1"/>
            <a:stCxn id="13316" idx="5"/>
            <a:endCxn id="13320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29" name="AutoShape 17"/>
          <p:cNvCxnSpPr>
            <a:cxnSpLocks noChangeShapeType="1"/>
            <a:stCxn id="13319" idx="4"/>
            <a:endCxn id="13321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30" name="AutoShape 18"/>
          <p:cNvCxnSpPr>
            <a:cxnSpLocks noChangeShapeType="1"/>
            <a:stCxn id="13317" idx="3"/>
            <a:endCxn id="13322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331" name="AutoShape 19"/>
          <p:cNvCxnSpPr>
            <a:cxnSpLocks noChangeShapeType="1"/>
            <a:stCxn id="13317" idx="5"/>
            <a:endCxn id="13323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332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3333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3334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13336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7" name="AutoShape 25"/>
          <p:cNvCxnSpPr>
            <a:cxnSpLocks noChangeShapeType="1"/>
            <a:stCxn id="13335" idx="1"/>
            <a:endCxn id="13315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8960641" y="3202897"/>
            <a:ext cx="271872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Receive message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5936640" y="3732872"/>
            <a:ext cx="1914241" cy="54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“I'm 3 and</a:t>
            </a:r>
          </a:p>
          <a:p>
            <a:r>
              <a:rPr lang="en-US"/>
              <a:t>I have          !”</a:t>
            </a:r>
          </a:p>
        </p:txBody>
      </p:sp>
      <p:sp>
        <p:nvSpPr>
          <p:cNvPr id="13340" name="Freeform 28"/>
          <p:cNvSpPr>
            <a:spLocks noChangeArrowheads="1"/>
          </p:cNvSpPr>
          <p:nvPr/>
        </p:nvSpPr>
        <p:spPr bwMode="auto">
          <a:xfrm>
            <a:off x="6806401" y="3947455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V="1">
            <a:off x="7468800" y="3692548"/>
            <a:ext cx="382081" cy="705674"/>
          </a:xfrm>
          <a:prstGeom prst="line">
            <a:avLst/>
          </a:prstGeom>
          <a:noFill/>
          <a:ln w="9525" cap="flat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42" name="AutoShape 30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552960" y="4645928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5750401" y="1510719"/>
            <a:ext cx="1186560" cy="313953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1→3 </a:t>
            </a:r>
          </a:p>
        </p:txBody>
      </p:sp>
    </p:spTree>
    <p:extLst>
      <p:ext uri="{BB962C8B-B14F-4D97-AF65-F5344CB8AC3E}">
        <p14:creationId xmlns:p14="http://schemas.microsoft.com/office/powerpoint/2010/main" val="144861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604329"/>
            <a:ext cx="10970880" cy="3977698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Tree search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14348" name="AutoShape 12"/>
          <p:cNvCxnSpPr>
            <a:cxnSpLocks noChangeShapeType="1"/>
            <a:stCxn id="14339" idx="3"/>
            <a:endCxn id="14340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49" name="AutoShape 13"/>
          <p:cNvCxnSpPr>
            <a:cxnSpLocks noChangeShapeType="1"/>
            <a:stCxn id="14339" idx="5"/>
            <a:endCxn id="14341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50" name="AutoShape 14"/>
          <p:cNvCxnSpPr>
            <a:cxnSpLocks noChangeShapeType="1"/>
            <a:stCxn id="14340" idx="3"/>
            <a:endCxn id="14342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51" name="AutoShape 15"/>
          <p:cNvCxnSpPr>
            <a:cxnSpLocks noChangeShapeType="1"/>
            <a:stCxn id="14340" idx="4"/>
            <a:endCxn id="14343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52" name="AutoShape 16"/>
          <p:cNvCxnSpPr>
            <a:cxnSpLocks noChangeShapeType="1"/>
            <a:stCxn id="14340" idx="5"/>
            <a:endCxn id="14344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53" name="AutoShape 17"/>
          <p:cNvCxnSpPr>
            <a:cxnSpLocks noChangeShapeType="1"/>
            <a:stCxn id="14343" idx="4"/>
            <a:endCxn id="14345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54" name="AutoShape 18"/>
          <p:cNvCxnSpPr>
            <a:cxnSpLocks noChangeShapeType="1"/>
            <a:stCxn id="14341" idx="3"/>
            <a:endCxn id="14346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355" name="AutoShape 19"/>
          <p:cNvCxnSpPr>
            <a:cxnSpLocks noChangeShapeType="1"/>
            <a:stCxn id="14341" idx="5"/>
            <a:endCxn id="14347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4356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4357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4358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14360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1" name="AutoShape 25"/>
          <p:cNvCxnSpPr>
            <a:cxnSpLocks noChangeShapeType="1"/>
            <a:stCxn id="14359" idx="1"/>
            <a:endCxn id="14339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8960641" y="3202897"/>
            <a:ext cx="272063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2. Process message</a:t>
            </a:r>
          </a:p>
        </p:txBody>
      </p:sp>
      <p:cxnSp>
        <p:nvCxnSpPr>
          <p:cNvPr id="14363" name="AutoShape 27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52960" y="4645928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443521" y="3253302"/>
            <a:ext cx="1186560" cy="313953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3→7 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5750401" y="1510719"/>
            <a:ext cx="1186560" cy="313953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1→3 </a:t>
            </a:r>
          </a:p>
        </p:txBody>
      </p:sp>
    </p:spTree>
    <p:extLst>
      <p:ext uri="{BB962C8B-B14F-4D97-AF65-F5344CB8AC3E}">
        <p14:creationId xmlns:p14="http://schemas.microsoft.com/office/powerpoint/2010/main" val="2946700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604329"/>
            <a:ext cx="10970880" cy="3977698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Tree search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15372" name="AutoShape 12"/>
          <p:cNvCxnSpPr>
            <a:cxnSpLocks noChangeShapeType="1"/>
            <a:stCxn id="15363" idx="3"/>
            <a:endCxn id="15364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3" name="AutoShape 13"/>
          <p:cNvCxnSpPr>
            <a:cxnSpLocks noChangeShapeType="1"/>
            <a:stCxn id="15363" idx="5"/>
            <a:endCxn id="15365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4" name="AutoShape 14"/>
          <p:cNvCxnSpPr>
            <a:cxnSpLocks noChangeShapeType="1"/>
            <a:stCxn id="15364" idx="3"/>
            <a:endCxn id="15366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5" name="AutoShape 15"/>
          <p:cNvCxnSpPr>
            <a:cxnSpLocks noChangeShapeType="1"/>
            <a:stCxn id="15364" idx="4"/>
            <a:endCxn id="15367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6" name="AutoShape 16"/>
          <p:cNvCxnSpPr>
            <a:cxnSpLocks noChangeShapeType="1"/>
            <a:stCxn id="15364" idx="5"/>
            <a:endCxn id="15368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7" name="AutoShape 17"/>
          <p:cNvCxnSpPr>
            <a:cxnSpLocks noChangeShapeType="1"/>
            <a:stCxn id="15367" idx="4"/>
            <a:endCxn id="15369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8" name="AutoShape 18"/>
          <p:cNvCxnSpPr>
            <a:cxnSpLocks noChangeShapeType="1"/>
            <a:stCxn id="15365" idx="3"/>
            <a:endCxn id="15370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379" name="AutoShape 19"/>
          <p:cNvCxnSpPr>
            <a:cxnSpLocks noChangeShapeType="1"/>
            <a:stCxn id="15365" idx="5"/>
            <a:endCxn id="15371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5380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5381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5382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15384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5" name="AutoShape 25"/>
          <p:cNvCxnSpPr>
            <a:cxnSpLocks noChangeShapeType="1"/>
            <a:stCxn id="15383" idx="1"/>
            <a:endCxn id="15363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8960641" y="3202897"/>
            <a:ext cx="233663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3. Pass message</a:t>
            </a:r>
          </a:p>
        </p:txBody>
      </p:sp>
      <p:cxnSp>
        <p:nvCxnSpPr>
          <p:cNvPr id="15387" name="AutoShape 27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552960" y="4645928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6443521" y="3253302"/>
            <a:ext cx="1186560" cy="313953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3→7 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5420161" y="1278855"/>
            <a:ext cx="1658880" cy="545818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1→3</a:t>
            </a:r>
          </a:p>
          <a:p>
            <a:r>
              <a:rPr lang="en-US"/>
              <a:t>2. 1→3→7  </a:t>
            </a:r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H="1" flipV="1">
            <a:off x="6744961" y="2487141"/>
            <a:ext cx="1050239" cy="501173"/>
          </a:xfrm>
          <a:prstGeom prst="line">
            <a:avLst/>
          </a:prstGeom>
          <a:noFill/>
          <a:ln w="9525" cap="flat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7328641" y="2533227"/>
            <a:ext cx="1186560" cy="313953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8716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“3→7”</a:t>
            </a:r>
          </a:p>
        </p:txBody>
      </p:sp>
    </p:spTree>
    <p:extLst>
      <p:ext uri="{BB962C8B-B14F-4D97-AF65-F5344CB8AC3E}">
        <p14:creationId xmlns:p14="http://schemas.microsoft.com/office/powerpoint/2010/main" val="5856135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of GOBLAN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05000"/>
            <a:ext cx="9793817" cy="433211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600" dirty="0" smtClean="0"/>
              <a:t>Intuitive node declaration</a:t>
            </a:r>
          </a:p>
          <a:p>
            <a:pPr marL="457200" indent="-457200">
              <a:buAutoNum type="arabicPeriod"/>
            </a:pPr>
            <a:r>
              <a:rPr lang="en-US" sz="2600" dirty="0" smtClean="0"/>
              <a:t>Object function:</a:t>
            </a:r>
          </a:p>
          <a:p>
            <a:pPr marL="236538" lvl="1" indent="0">
              <a:buNone/>
            </a:pPr>
            <a:r>
              <a:rPr lang="en-US" dirty="0"/>
              <a:t>	run { node } ( arg1, arg2, …. </a:t>
            </a:r>
            <a:r>
              <a:rPr lang="en-US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600" dirty="0" smtClean="0"/>
              <a:t>Message passing:</a:t>
            </a:r>
          </a:p>
          <a:p>
            <a:pPr marL="465138" lvl="2" indent="0">
              <a:buNone/>
            </a:pPr>
            <a:r>
              <a:rPr lang="en-US" dirty="0"/>
              <a:t>	</a:t>
            </a:r>
            <a:r>
              <a:rPr lang="en-US" dirty="0" smtClean="0"/>
              <a:t>pass </a:t>
            </a:r>
            <a:r>
              <a:rPr lang="en-US" dirty="0" err="1" smtClean="0"/>
              <a:t>pkt</a:t>
            </a:r>
            <a:r>
              <a:rPr lang="en-US" dirty="0" smtClean="0"/>
              <a:t> -&gt; </a:t>
            </a:r>
            <a:r>
              <a:rPr lang="en-US" dirty="0" err="1" smtClean="0"/>
              <a:t>chld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sz="2600" dirty="0" smtClean="0"/>
              <a:t>Graph construction:</a:t>
            </a:r>
          </a:p>
          <a:p>
            <a:pPr marL="465138" lvl="2" indent="0">
              <a:buNone/>
            </a:pPr>
            <a:r>
              <a:rPr lang="en-US" dirty="0"/>
              <a:t>	</a:t>
            </a:r>
            <a:r>
              <a:rPr lang="en-US" dirty="0" smtClean="0"/>
              <a:t>new graph(</a:t>
            </a:r>
            <a:r>
              <a:rPr lang="en-US" dirty="0" err="1" smtClean="0"/>
              <a:t>node:A</a:t>
            </a:r>
            <a:r>
              <a:rPr lang="en-US" dirty="0" smtClean="0"/>
              <a:t>)[|…|]</a:t>
            </a:r>
          </a:p>
          <a:p>
            <a:pPr marL="236538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884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of GOBLAN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05000"/>
            <a:ext cx="9793817" cy="433211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600" dirty="0" smtClean="0"/>
              <a:t>Intuitive node declaration</a:t>
            </a:r>
          </a:p>
          <a:p>
            <a:pPr marL="236538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541019" y="1957197"/>
            <a:ext cx="4472118" cy="455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 sz="1400" dirty="0" err="1"/>
              <a:t>node:NodeType</a:t>
            </a:r>
            <a:r>
              <a:rPr lang="en-US" sz="1400" dirty="0"/>
              <a:t> {</a:t>
            </a:r>
          </a:p>
          <a:p>
            <a:r>
              <a:rPr lang="en-US" sz="1400" dirty="0"/>
              <a:t>	data {</a:t>
            </a:r>
          </a:p>
          <a:p>
            <a:r>
              <a:rPr lang="en-US" sz="1400" dirty="0"/>
              <a:t>		/* data specification */</a:t>
            </a:r>
          </a:p>
          <a:p>
            <a:r>
              <a:rPr lang="en-US" sz="1400" dirty="0"/>
              <a:t>	}</a:t>
            </a:r>
          </a:p>
          <a:p>
            <a:r>
              <a:rPr lang="en-US" sz="1400" dirty="0"/>
              <a:t>	edge {</a:t>
            </a:r>
          </a:p>
          <a:p>
            <a:r>
              <a:rPr lang="en-US" sz="1400" dirty="0"/>
              <a:t>		/* edge attribute specification */</a:t>
            </a:r>
          </a:p>
          <a:p>
            <a:r>
              <a:rPr lang="en-US" sz="1400" dirty="0"/>
              <a:t>	}</a:t>
            </a:r>
          </a:p>
          <a:p>
            <a:r>
              <a:rPr lang="en-US" sz="1400" dirty="0"/>
              <a:t>	pack {</a:t>
            </a:r>
          </a:p>
          <a:p>
            <a:r>
              <a:rPr lang="en-US" sz="1400" dirty="0"/>
              <a:t>		/* message attribute specification */</a:t>
            </a:r>
          </a:p>
          <a:p>
            <a:r>
              <a:rPr lang="en-US" sz="1400" dirty="0"/>
              <a:t>	}</a:t>
            </a:r>
          </a:p>
          <a:p>
            <a:r>
              <a:rPr lang="en-US" sz="1400" dirty="0"/>
              <a:t>	type do (type arg1, type arg2, ...) {</a:t>
            </a:r>
          </a:p>
          <a:p>
            <a:r>
              <a:rPr lang="en-US" sz="1400" dirty="0"/>
              <a:t>		 /* asynchronous function definition</a:t>
            </a:r>
          </a:p>
          <a:p>
            <a:r>
              <a:rPr lang="en-US" sz="1400" dirty="0"/>
              <a:t>		(Can be called anywhere in the program) */</a:t>
            </a:r>
          </a:p>
          <a:p>
            <a:r>
              <a:rPr lang="en-US" sz="1400" dirty="0"/>
              <a:t>	}</a:t>
            </a:r>
          </a:p>
          <a:p>
            <a:r>
              <a:rPr lang="en-US" sz="1400" dirty="0"/>
              <a:t>	catch {</a:t>
            </a:r>
          </a:p>
          <a:p>
            <a:r>
              <a:rPr lang="en-US" sz="1400" dirty="0"/>
              <a:t>		 /* synchronous function definition</a:t>
            </a:r>
          </a:p>
          <a:p>
            <a:r>
              <a:rPr lang="en-US" sz="1400" dirty="0"/>
              <a:t>		(Invoked upon receiving a message) */</a:t>
            </a:r>
          </a:p>
          <a:p>
            <a:r>
              <a:rPr lang="en-US" sz="1400" dirty="0"/>
              <a:t>	}</a:t>
            </a:r>
          </a:p>
          <a:p>
            <a:r>
              <a:rPr lang="en-US" sz="1400" dirty="0"/>
              <a:t>}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884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of GOBLAN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05000"/>
            <a:ext cx="9793817" cy="4332111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en-US" sz="2600" dirty="0" smtClean="0"/>
              <a:t>Object function:    </a:t>
            </a:r>
            <a:r>
              <a:rPr lang="en-US" dirty="0" smtClean="0"/>
              <a:t>run </a:t>
            </a:r>
            <a:r>
              <a:rPr lang="en-US" dirty="0"/>
              <a:t>{ node } ( arg1, arg2, …. </a:t>
            </a:r>
            <a:r>
              <a:rPr lang="en-US" dirty="0" smtClean="0"/>
              <a:t>)</a:t>
            </a:r>
          </a:p>
          <a:p>
            <a:pPr marL="236538" lvl="1" indent="0">
              <a:buNone/>
            </a:pPr>
            <a:endParaRPr lang="en-US" dirty="0"/>
          </a:p>
          <a:p>
            <a:pPr lvl="1" indent="-342900"/>
            <a:r>
              <a:rPr lang="en-US" dirty="0" smtClean="0"/>
              <a:t>Asynchronous object function</a:t>
            </a:r>
          </a:p>
          <a:p>
            <a:pPr lvl="1" indent="-342900"/>
            <a:endParaRPr lang="en-US" dirty="0" smtClean="0"/>
          </a:p>
          <a:p>
            <a:pPr lvl="1" indent="-342900"/>
            <a:r>
              <a:rPr lang="en-US" dirty="0" smtClean="0"/>
              <a:t>Allows simple invocation of graph algorithms</a:t>
            </a:r>
          </a:p>
          <a:p>
            <a:pPr lvl="1" indent="-342900"/>
            <a:endParaRPr lang="en-US" dirty="0" smtClean="0"/>
          </a:p>
          <a:p>
            <a:pPr lvl="1" indent="-342900"/>
            <a:r>
              <a:rPr lang="en-US" dirty="0" smtClean="0"/>
              <a:t>Invoked anywhere in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7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of GOBLAN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05000"/>
            <a:ext cx="9793817" cy="4332111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sz="2600" dirty="0" smtClean="0"/>
              <a:t>Message passing:   </a:t>
            </a:r>
            <a:r>
              <a:rPr lang="en-US" dirty="0" smtClean="0"/>
              <a:t>pass </a:t>
            </a:r>
            <a:r>
              <a:rPr lang="en-US" dirty="0" err="1"/>
              <a:t>pkt</a:t>
            </a:r>
            <a:r>
              <a:rPr lang="en-US" dirty="0"/>
              <a:t> -&gt; </a:t>
            </a:r>
            <a:r>
              <a:rPr lang="en-US" dirty="0" err="1"/>
              <a:t>chld</a:t>
            </a:r>
            <a:endParaRPr lang="en-US" dirty="0"/>
          </a:p>
          <a:p>
            <a:pPr marL="236538" lvl="1" indent="0">
              <a:buNone/>
            </a:pPr>
            <a:endParaRPr lang="en-US" dirty="0"/>
          </a:p>
          <a:p>
            <a:pPr lvl="1" indent="-342900"/>
            <a:r>
              <a:rPr lang="en-US" dirty="0" smtClean="0"/>
              <a:t>Simple keyword : </a:t>
            </a:r>
            <a:r>
              <a:rPr lang="en-US" dirty="0" err="1" smtClean="0"/>
              <a:t>chld</a:t>
            </a:r>
            <a:r>
              <a:rPr lang="en-US" dirty="0" smtClean="0"/>
              <a:t> | </a:t>
            </a:r>
            <a:r>
              <a:rPr lang="en-US" dirty="0" err="1" smtClean="0"/>
              <a:t>prnt</a:t>
            </a:r>
            <a:r>
              <a:rPr lang="en-US" dirty="0" smtClean="0"/>
              <a:t> |</a:t>
            </a:r>
            <a:r>
              <a:rPr lang="en-US" dirty="0" err="1" smtClean="0"/>
              <a:t>prnt_chld</a:t>
            </a:r>
            <a:r>
              <a:rPr lang="en-US" dirty="0" smtClean="0"/>
              <a:t> | </a:t>
            </a:r>
            <a:r>
              <a:rPr lang="en-US" dirty="0" err="1" smtClean="0"/>
              <a:t>chld_prnt</a:t>
            </a:r>
            <a:endParaRPr lang="en-US" dirty="0" smtClean="0"/>
          </a:p>
          <a:p>
            <a:pPr lvl="1" indent="-342900"/>
            <a:endParaRPr lang="en-US" dirty="0" smtClean="0"/>
          </a:p>
          <a:p>
            <a:pPr lvl="1" indent="-342900"/>
            <a:r>
              <a:rPr lang="en-US" dirty="0" smtClean="0"/>
              <a:t>High level encapsulation of intricate recursion</a:t>
            </a:r>
          </a:p>
          <a:p>
            <a:pPr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9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of GOBLAN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05000"/>
            <a:ext cx="9793817" cy="4332111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sz="2600" dirty="0" smtClean="0"/>
              <a:t>Graph construction: </a:t>
            </a:r>
            <a:r>
              <a:rPr lang="en-US" dirty="0" smtClean="0"/>
              <a:t>new </a:t>
            </a:r>
            <a:r>
              <a:rPr lang="en-US" dirty="0"/>
              <a:t>graph(</a:t>
            </a:r>
            <a:r>
              <a:rPr lang="en-US" dirty="0" err="1"/>
              <a:t>node:A</a:t>
            </a:r>
            <a:r>
              <a:rPr lang="en-US" dirty="0"/>
              <a:t>)[|…|</a:t>
            </a:r>
            <a:r>
              <a:rPr lang="en-US" dirty="0" smtClean="0"/>
              <a:t>]</a:t>
            </a:r>
          </a:p>
          <a:p>
            <a:pPr marL="750888" lvl="1" indent="-514350">
              <a:buAutoNum type="arabicPeriod" startAt="4"/>
            </a:pPr>
            <a:endParaRPr lang="en-US" dirty="0"/>
          </a:p>
          <a:p>
            <a:pPr marL="750888" lvl="1" indent="-514350"/>
            <a:r>
              <a:rPr lang="en-US" dirty="0" smtClean="0"/>
              <a:t>Interconnecting nodes through </a:t>
            </a:r>
          </a:p>
          <a:p>
            <a:pPr marL="236538" lvl="1" indent="0">
              <a:buNone/>
            </a:pPr>
            <a:r>
              <a:rPr lang="en-US" dirty="0" smtClean="0"/>
              <a:t>statements that are easy to understand</a:t>
            </a:r>
          </a:p>
          <a:p>
            <a:pPr marL="750888" lvl="1" indent="-514350">
              <a:buAutoNum type="arabicPeriod" startAt="4"/>
            </a:pPr>
            <a:endParaRPr lang="en-US" dirty="0"/>
          </a:p>
          <a:p>
            <a:pPr lvl="2" indent="-342900"/>
            <a:endParaRPr lang="en-US" dirty="0"/>
          </a:p>
          <a:p>
            <a:pPr lvl="1" indent="-342900"/>
            <a:endParaRPr lang="en-US" dirty="0"/>
          </a:p>
        </p:txBody>
      </p:sp>
      <p:pic>
        <p:nvPicPr>
          <p:cNvPr id="4" name="Picture 3" descr="Screen Shot 2016-05-11 at 11.28.3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130" y="3831110"/>
            <a:ext cx="2484393" cy="2311063"/>
          </a:xfrm>
          <a:prstGeom prst="rect">
            <a:avLst/>
          </a:prstGeom>
        </p:spPr>
      </p:pic>
      <p:pic>
        <p:nvPicPr>
          <p:cNvPr id="6" name="Picture 5" descr="Screen Shot 2016-05-11 at 11.29.0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994" y="2493030"/>
            <a:ext cx="3842687" cy="382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84" y="188331"/>
            <a:ext cx="9793816" cy="1339850"/>
          </a:xfrm>
        </p:spPr>
        <p:txBody>
          <a:bodyPr/>
          <a:lstStyle/>
          <a:p>
            <a:r>
              <a:rPr lang="en-US" dirty="0" smtClean="0"/>
              <a:t>Structure of GOBLAN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83" y="1884162"/>
            <a:ext cx="9793817" cy="4368464"/>
          </a:xfrm>
        </p:spPr>
        <p:txBody>
          <a:bodyPr/>
          <a:lstStyle/>
          <a:p>
            <a:r>
              <a:rPr lang="en-US" sz="2600" dirty="0" smtClean="0"/>
              <a:t>How graphs are represented</a:t>
            </a:r>
            <a:endParaRPr lang="en-US" sz="2600" dirty="0"/>
          </a:p>
          <a:p>
            <a:pPr lvl="1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350753" y="1687451"/>
            <a:ext cx="1318050" cy="1485900"/>
            <a:chOff x="2590800" y="1219200"/>
            <a:chExt cx="1165650" cy="1485900"/>
          </a:xfrm>
        </p:grpSpPr>
        <p:sp>
          <p:nvSpPr>
            <p:cNvPr id="10" name="Rectangle 9"/>
            <p:cNvSpPr/>
            <p:nvPr/>
          </p:nvSpPr>
          <p:spPr>
            <a:xfrm>
              <a:off x="2590800" y="1219200"/>
              <a:ext cx="1165650" cy="8255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90800" y="2044700"/>
              <a:ext cx="1165650" cy="330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chld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90800" y="2374900"/>
              <a:ext cx="1165650" cy="330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prnt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364708" y="4688151"/>
            <a:ext cx="1318050" cy="1485900"/>
            <a:chOff x="2590800" y="1219200"/>
            <a:chExt cx="1165650" cy="1485900"/>
          </a:xfrm>
        </p:grpSpPr>
        <p:sp>
          <p:nvSpPr>
            <p:cNvPr id="14" name="Rectangle 13"/>
            <p:cNvSpPr/>
            <p:nvPr/>
          </p:nvSpPr>
          <p:spPr>
            <a:xfrm>
              <a:off x="2590800" y="1219200"/>
              <a:ext cx="1165650" cy="8255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90800" y="2044700"/>
              <a:ext cx="1165650" cy="33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chld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90800" y="2374900"/>
              <a:ext cx="1165650" cy="33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prnt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6461465" y="1842293"/>
            <a:ext cx="334936" cy="293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12143" y="2121427"/>
            <a:ext cx="450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400926" y="5058712"/>
            <a:ext cx="450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474308" y="4800000"/>
            <a:ext cx="334936" cy="293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796400" y="1974590"/>
            <a:ext cx="568309" cy="7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823198" y="4946254"/>
            <a:ext cx="568309" cy="7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651334" y="2847178"/>
            <a:ext cx="675842" cy="949059"/>
            <a:chOff x="2590800" y="1676400"/>
            <a:chExt cx="1165650" cy="1028700"/>
          </a:xfrm>
        </p:grpSpPr>
        <p:sp>
          <p:nvSpPr>
            <p:cNvPr id="26" name="Rectangle 25"/>
            <p:cNvSpPr/>
            <p:nvPr/>
          </p:nvSpPr>
          <p:spPr>
            <a:xfrm>
              <a:off x="2590800" y="1676400"/>
              <a:ext cx="1165650" cy="3683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590800" y="2044700"/>
              <a:ext cx="1165650" cy="33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590800" y="2374900"/>
              <a:ext cx="1165650" cy="33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9650222" y="4925609"/>
            <a:ext cx="675843" cy="949060"/>
            <a:chOff x="2590798" y="1676399"/>
            <a:chExt cx="1165652" cy="1028701"/>
          </a:xfrm>
        </p:grpSpPr>
        <p:sp>
          <p:nvSpPr>
            <p:cNvPr id="38" name="Rectangle 37"/>
            <p:cNvSpPr/>
            <p:nvPr/>
          </p:nvSpPr>
          <p:spPr>
            <a:xfrm>
              <a:off x="2590798" y="1676399"/>
              <a:ext cx="1165650" cy="3683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590800" y="2044700"/>
              <a:ext cx="1165650" cy="33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90800" y="2374900"/>
              <a:ext cx="1165650" cy="33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3" name="Straight Arrow Connector 42"/>
          <p:cNvCxnSpPr>
            <a:stCxn id="12" idx="3"/>
            <a:endCxn id="26" idx="1"/>
          </p:cNvCxnSpPr>
          <p:nvPr/>
        </p:nvCxnSpPr>
        <p:spPr>
          <a:xfrm>
            <a:off x="8668803" y="3008251"/>
            <a:ext cx="982531" cy="8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667690" y="5719499"/>
            <a:ext cx="940665" cy="40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9628817" y="4199520"/>
            <a:ext cx="712316" cy="2945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dge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28" idx="2"/>
            <a:endCxn id="46" idx="0"/>
          </p:cNvCxnSpPr>
          <p:nvPr/>
        </p:nvCxnSpPr>
        <p:spPr>
          <a:xfrm flipH="1">
            <a:off x="9984975" y="3796237"/>
            <a:ext cx="4280" cy="4032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8" idx="0"/>
            <a:endCxn id="46" idx="2"/>
          </p:cNvCxnSpPr>
          <p:nvPr/>
        </p:nvCxnSpPr>
        <p:spPr>
          <a:xfrm flipH="1" flipV="1">
            <a:off x="9984975" y="4494076"/>
            <a:ext cx="3168" cy="431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668803" y="2608267"/>
            <a:ext cx="988503" cy="156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681646" y="6054461"/>
            <a:ext cx="988503" cy="156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0315569" y="3013013"/>
            <a:ext cx="541922" cy="16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0" idx="3"/>
            <a:endCxn id="88" idx="1"/>
          </p:cNvCxnSpPr>
          <p:nvPr/>
        </p:nvCxnSpPr>
        <p:spPr>
          <a:xfrm>
            <a:off x="10326065" y="5722351"/>
            <a:ext cx="516360" cy="9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39" idx="3"/>
            <a:endCxn id="10" idx="1"/>
          </p:cNvCxnSpPr>
          <p:nvPr/>
        </p:nvCxnSpPr>
        <p:spPr>
          <a:xfrm flipH="1" flipV="1">
            <a:off x="7350753" y="2100201"/>
            <a:ext cx="2975312" cy="3317514"/>
          </a:xfrm>
          <a:prstGeom prst="bentConnector5">
            <a:avLst>
              <a:gd name="adj1" fmla="val -27852"/>
              <a:gd name="adj2" fmla="val 121380"/>
              <a:gd name="adj3" fmla="val 10768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27" idx="3"/>
            <a:endCxn id="14" idx="1"/>
          </p:cNvCxnSpPr>
          <p:nvPr/>
        </p:nvCxnSpPr>
        <p:spPr>
          <a:xfrm flipH="1">
            <a:off x="7364708" y="3339283"/>
            <a:ext cx="2962468" cy="1761618"/>
          </a:xfrm>
          <a:prstGeom prst="bentConnector5">
            <a:avLst>
              <a:gd name="adj1" fmla="val -38337"/>
              <a:gd name="adj2" fmla="val 180463"/>
              <a:gd name="adj3" fmla="val 10771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754996" y="23726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0800557" y="284605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0842425" y="5567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9670150" y="59025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99894" y="3569368"/>
            <a:ext cx="427790" cy="41442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56526" y="3609475"/>
            <a:ext cx="441158" cy="42779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73158" y="405063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695033" y="408271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N1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6" idx="6"/>
            <a:endCxn id="7" idx="2"/>
          </p:cNvCxnSpPr>
          <p:nvPr/>
        </p:nvCxnSpPr>
        <p:spPr>
          <a:xfrm>
            <a:off x="2927684" y="3776579"/>
            <a:ext cx="828842" cy="467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0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Programming in Conventional Languages</a:t>
            </a:r>
          </a:p>
          <a:p>
            <a:r>
              <a:rPr lang="en-US" dirty="0"/>
              <a:t>Graph Programming in </a:t>
            </a:r>
            <a:r>
              <a:rPr lang="en-US" dirty="0" smtClean="0"/>
              <a:t>GOBLAN</a:t>
            </a:r>
          </a:p>
          <a:p>
            <a:r>
              <a:rPr lang="en-US" dirty="0" smtClean="0"/>
              <a:t>What is “Message Passing?”</a:t>
            </a:r>
            <a:endParaRPr lang="en-US" dirty="0"/>
          </a:p>
          <a:p>
            <a:r>
              <a:rPr lang="en-US" dirty="0"/>
              <a:t>Strength of GOBLAN</a:t>
            </a:r>
          </a:p>
          <a:p>
            <a:r>
              <a:rPr lang="en-US" dirty="0"/>
              <a:t>Structure of </a:t>
            </a:r>
            <a:r>
              <a:rPr lang="en-US" dirty="0" smtClean="0"/>
              <a:t>GOBLAN</a:t>
            </a:r>
          </a:p>
          <a:p>
            <a:r>
              <a:rPr lang="en-US" dirty="0" smtClean="0"/>
              <a:t>Demo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7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GOBLAN (compiling)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44316" y="2513263"/>
            <a:ext cx="1296737" cy="8422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Lexer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08928" y="2505242"/>
            <a:ext cx="1224546" cy="8422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8" name="Trapezoid 7"/>
          <p:cNvSpPr/>
          <p:nvPr/>
        </p:nvSpPr>
        <p:spPr>
          <a:xfrm>
            <a:off x="5935580" y="2392947"/>
            <a:ext cx="1911684" cy="1069474"/>
          </a:xfrm>
          <a:prstGeom prst="trapezoi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788025" y="2513263"/>
            <a:ext cx="1633621" cy="8422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10" name="Trapezoid 9"/>
          <p:cNvSpPr/>
          <p:nvPr/>
        </p:nvSpPr>
        <p:spPr>
          <a:xfrm>
            <a:off x="8654718" y="4670925"/>
            <a:ext cx="1911684" cy="1069474"/>
          </a:xfrm>
          <a:prstGeom prst="trapezoi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SAST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38781" y="4790111"/>
            <a:ext cx="1708483" cy="8422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689837" y="4826469"/>
            <a:ext cx="1617579" cy="7486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LLVM-LINK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4" idx="3"/>
            <a:endCxn id="6" idx="1"/>
          </p:cNvCxnSpPr>
          <p:nvPr/>
        </p:nvCxnSpPr>
        <p:spPr>
          <a:xfrm flipV="1">
            <a:off x="2941053" y="2926347"/>
            <a:ext cx="967875" cy="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8" idx="1"/>
          </p:cNvCxnSpPr>
          <p:nvPr/>
        </p:nvCxnSpPr>
        <p:spPr>
          <a:xfrm>
            <a:off x="5133474" y="2926347"/>
            <a:ext cx="935790" cy="1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3"/>
            <a:endCxn id="9" idx="1"/>
          </p:cNvCxnSpPr>
          <p:nvPr/>
        </p:nvCxnSpPr>
        <p:spPr>
          <a:xfrm>
            <a:off x="7713580" y="2927684"/>
            <a:ext cx="1074445" cy="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2"/>
            <a:endCxn id="10" idx="0"/>
          </p:cNvCxnSpPr>
          <p:nvPr/>
        </p:nvCxnSpPr>
        <p:spPr>
          <a:xfrm>
            <a:off x="9604836" y="3355473"/>
            <a:ext cx="5724" cy="13154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1"/>
            <a:endCxn id="11" idx="3"/>
          </p:cNvCxnSpPr>
          <p:nvPr/>
        </p:nvCxnSpPr>
        <p:spPr>
          <a:xfrm flipH="1">
            <a:off x="7847264" y="5205662"/>
            <a:ext cx="941138" cy="5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097058" y="3567974"/>
            <a:ext cx="975895" cy="6684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List.c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11" idx="1"/>
            <a:endCxn id="12" idx="3"/>
          </p:cNvCxnSpPr>
          <p:nvPr/>
        </p:nvCxnSpPr>
        <p:spPr>
          <a:xfrm flipH="1" flipV="1">
            <a:off x="5307416" y="5200785"/>
            <a:ext cx="831365" cy="104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695033" y="3547979"/>
            <a:ext cx="1617579" cy="7031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List.bc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5" idx="2"/>
            <a:endCxn id="12" idx="0"/>
          </p:cNvCxnSpPr>
          <p:nvPr/>
        </p:nvCxnSpPr>
        <p:spPr>
          <a:xfrm flipH="1">
            <a:off x="4498627" y="4251158"/>
            <a:ext cx="5196" cy="5753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67740" y="4834123"/>
            <a:ext cx="1617579" cy="7486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executable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12" idx="1"/>
            <a:endCxn id="45" idx="3"/>
          </p:cNvCxnSpPr>
          <p:nvPr/>
        </p:nvCxnSpPr>
        <p:spPr>
          <a:xfrm flipH="1">
            <a:off x="2985319" y="5200785"/>
            <a:ext cx="704518" cy="76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1"/>
            <a:endCxn id="35" idx="3"/>
          </p:cNvCxnSpPr>
          <p:nvPr/>
        </p:nvCxnSpPr>
        <p:spPr>
          <a:xfrm flipH="1" flipV="1">
            <a:off x="5312612" y="3899569"/>
            <a:ext cx="784446" cy="2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007895" y="486610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56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26032"/>
            <a:ext cx="9793817" cy="4139489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Dijkstra's</a:t>
            </a:r>
            <a:r>
              <a:rPr lang="en-US" sz="3000" dirty="0" smtClean="0"/>
              <a:t> algorithm</a:t>
            </a:r>
          </a:p>
          <a:p>
            <a:r>
              <a:rPr lang="en-US" sz="3000" dirty="0" smtClean="0"/>
              <a:t>Tree Search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497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018" y="1953946"/>
            <a:ext cx="9793817" cy="3972008"/>
          </a:xfrm>
        </p:spPr>
        <p:txBody>
          <a:bodyPr>
            <a:normAutofit/>
          </a:bodyPr>
          <a:lstStyle/>
          <a:p>
            <a:r>
              <a:rPr lang="en-US" sz="3000" b="1" dirty="0" err="1"/>
              <a:t>Dijkstra's</a:t>
            </a:r>
            <a:r>
              <a:rPr lang="en-US" sz="3000" b="1" dirty="0"/>
              <a:t> algorithm</a:t>
            </a:r>
          </a:p>
        </p:txBody>
      </p:sp>
      <p:pic>
        <p:nvPicPr>
          <p:cNvPr id="5" name="Picture 4" descr="Dijkstra_Animatio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317" y="2107470"/>
            <a:ext cx="4707311" cy="369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926032"/>
            <a:ext cx="9793817" cy="4139489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Tree Search</a:t>
            </a:r>
          </a:p>
        </p:txBody>
      </p:sp>
      <p:sp>
        <p:nvSpPr>
          <p:cNvPr id="5" name="Oval 4"/>
          <p:cNvSpPr/>
          <p:nvPr/>
        </p:nvSpPr>
        <p:spPr>
          <a:xfrm>
            <a:off x="7053795" y="2149113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0</a:t>
            </a:r>
            <a:endParaRPr lang="en-US" sz="2500" dirty="0"/>
          </a:p>
        </p:txBody>
      </p:sp>
      <p:sp>
        <p:nvSpPr>
          <p:cNvPr id="6" name="Oval 5"/>
          <p:cNvSpPr/>
          <p:nvPr/>
        </p:nvSpPr>
        <p:spPr>
          <a:xfrm>
            <a:off x="5489651" y="3404098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7052683" y="3404097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2</a:t>
            </a:r>
            <a:endParaRPr lang="en-US" sz="2500" dirty="0"/>
          </a:p>
        </p:txBody>
      </p:sp>
      <p:sp>
        <p:nvSpPr>
          <p:cNvPr id="8" name="Oval 7"/>
          <p:cNvSpPr/>
          <p:nvPr/>
        </p:nvSpPr>
        <p:spPr>
          <a:xfrm>
            <a:off x="4349721" y="4520637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5241771" y="4519512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5</a:t>
            </a:r>
          </a:p>
        </p:txBody>
      </p:sp>
      <p:sp>
        <p:nvSpPr>
          <p:cNvPr id="10" name="Oval 9"/>
          <p:cNvSpPr/>
          <p:nvPr/>
        </p:nvSpPr>
        <p:spPr>
          <a:xfrm>
            <a:off x="6037244" y="4519513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6803765" y="4519513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7</a:t>
            </a:r>
          </a:p>
        </p:txBody>
      </p:sp>
      <p:sp>
        <p:nvSpPr>
          <p:cNvPr id="12" name="Oval 11"/>
          <p:cNvSpPr/>
          <p:nvPr/>
        </p:nvSpPr>
        <p:spPr>
          <a:xfrm>
            <a:off x="8851849" y="3402972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7681861" y="4518388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8</a:t>
            </a:r>
          </a:p>
        </p:txBody>
      </p:sp>
      <p:sp>
        <p:nvSpPr>
          <p:cNvPr id="14" name="Oval 13"/>
          <p:cNvSpPr/>
          <p:nvPr/>
        </p:nvSpPr>
        <p:spPr>
          <a:xfrm>
            <a:off x="9206668" y="4409824"/>
            <a:ext cx="743431" cy="6525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10</a:t>
            </a:r>
            <a:endParaRPr lang="en-US" sz="2500" dirty="0"/>
          </a:p>
        </p:txBody>
      </p:sp>
      <p:cxnSp>
        <p:nvCxnSpPr>
          <p:cNvPr id="16" name="Straight Arrow Connector 15"/>
          <p:cNvCxnSpPr>
            <a:stCxn id="5" idx="4"/>
            <a:endCxn id="7" idx="0"/>
          </p:cNvCxnSpPr>
          <p:nvPr/>
        </p:nvCxnSpPr>
        <p:spPr>
          <a:xfrm flipH="1">
            <a:off x="7282951" y="2609685"/>
            <a:ext cx="1112" cy="794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4"/>
            <a:endCxn id="12" idx="1"/>
          </p:cNvCxnSpPr>
          <p:nvPr/>
        </p:nvCxnSpPr>
        <p:spPr>
          <a:xfrm>
            <a:off x="7284063" y="2609685"/>
            <a:ext cx="1635230" cy="8607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4"/>
            <a:endCxn id="6" idx="7"/>
          </p:cNvCxnSpPr>
          <p:nvPr/>
        </p:nvCxnSpPr>
        <p:spPr>
          <a:xfrm flipH="1">
            <a:off x="5882742" y="2609685"/>
            <a:ext cx="1401321" cy="861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4"/>
            <a:endCxn id="9" idx="0"/>
          </p:cNvCxnSpPr>
          <p:nvPr/>
        </p:nvCxnSpPr>
        <p:spPr>
          <a:xfrm flipH="1">
            <a:off x="5472039" y="3864670"/>
            <a:ext cx="247880" cy="6548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4"/>
            <a:endCxn id="8" idx="7"/>
          </p:cNvCxnSpPr>
          <p:nvPr/>
        </p:nvCxnSpPr>
        <p:spPr>
          <a:xfrm flipH="1">
            <a:off x="4742812" y="3864670"/>
            <a:ext cx="977107" cy="7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4"/>
            <a:endCxn id="11" idx="0"/>
          </p:cNvCxnSpPr>
          <p:nvPr/>
        </p:nvCxnSpPr>
        <p:spPr>
          <a:xfrm flipH="1">
            <a:off x="7034033" y="3864669"/>
            <a:ext cx="248918" cy="6548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4"/>
            <a:endCxn id="10" idx="0"/>
          </p:cNvCxnSpPr>
          <p:nvPr/>
        </p:nvCxnSpPr>
        <p:spPr>
          <a:xfrm>
            <a:off x="5719919" y="3864670"/>
            <a:ext cx="547593" cy="6548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2" idx="4"/>
            <a:endCxn id="14" idx="0"/>
          </p:cNvCxnSpPr>
          <p:nvPr/>
        </p:nvCxnSpPr>
        <p:spPr>
          <a:xfrm>
            <a:off x="9082117" y="3863544"/>
            <a:ext cx="496267" cy="546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7" idx="4"/>
            <a:endCxn id="13" idx="0"/>
          </p:cNvCxnSpPr>
          <p:nvPr/>
        </p:nvCxnSpPr>
        <p:spPr>
          <a:xfrm>
            <a:off x="7282951" y="3864669"/>
            <a:ext cx="629178" cy="653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98064" y="2079329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0</a:t>
            </a:r>
          </a:p>
          <a:p>
            <a:r>
              <a:rPr lang="en-US" sz="1600" dirty="0" smtClean="0"/>
              <a:t>Data: 0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5978098" y="3348269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1</a:t>
            </a:r>
          </a:p>
          <a:p>
            <a:r>
              <a:rPr lang="en-US" sz="1600" dirty="0" smtClean="0"/>
              <a:t>Data: 1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7513218" y="3292442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2</a:t>
            </a:r>
          </a:p>
          <a:p>
            <a:r>
              <a:rPr lang="en-US" sz="1600" dirty="0" smtClean="0"/>
              <a:t>Data: 2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9369319" y="3362226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3</a:t>
            </a:r>
          </a:p>
          <a:p>
            <a:r>
              <a:rPr lang="en-US" sz="1600" dirty="0" smtClean="0"/>
              <a:t>Data: 3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3791494" y="5023080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4</a:t>
            </a:r>
          </a:p>
          <a:p>
            <a:r>
              <a:rPr lang="en-US" sz="1600" dirty="0" smtClean="0"/>
              <a:t>Data: 0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4796301" y="5037036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5</a:t>
            </a:r>
          </a:p>
          <a:p>
            <a:r>
              <a:rPr lang="en-US" sz="1600" dirty="0" smtClean="0"/>
              <a:t>Data: 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5731328" y="5009123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6</a:t>
            </a:r>
          </a:p>
          <a:p>
            <a:r>
              <a:rPr lang="en-US" sz="1600" dirty="0" smtClean="0"/>
              <a:t>Data: 2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6511808" y="5023079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7</a:t>
            </a:r>
          </a:p>
          <a:p>
            <a:r>
              <a:rPr lang="en-US" sz="1600" dirty="0" smtClean="0"/>
              <a:t>Data: 3</a:t>
            </a:r>
            <a:endParaRPr 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7377058" y="5023080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8</a:t>
            </a:r>
          </a:p>
          <a:p>
            <a:r>
              <a:rPr lang="en-US" sz="1600" dirty="0" smtClean="0"/>
              <a:t>Data: 0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8992517" y="5009123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</a:t>
            </a:r>
            <a:r>
              <a:rPr lang="en-US" sz="1600" dirty="0" smtClean="0"/>
              <a:t>10</a:t>
            </a:r>
            <a:endParaRPr lang="en-US" sz="1600" dirty="0" smtClean="0"/>
          </a:p>
          <a:p>
            <a:r>
              <a:rPr lang="en-US" sz="1600" dirty="0" smtClean="0"/>
              <a:t>Data: 1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8474059" y="4546301"/>
            <a:ext cx="460535" cy="4605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/>
              <a:t>9</a:t>
            </a:r>
          </a:p>
        </p:txBody>
      </p:sp>
      <p:cxnSp>
        <p:nvCxnSpPr>
          <p:cNvPr id="36" name="Straight Arrow Connector 35"/>
          <p:cNvCxnSpPr>
            <a:stCxn id="12" idx="4"/>
            <a:endCxn id="35" idx="0"/>
          </p:cNvCxnSpPr>
          <p:nvPr/>
        </p:nvCxnSpPr>
        <p:spPr>
          <a:xfrm flipH="1">
            <a:off x="8704327" y="3863544"/>
            <a:ext cx="377790" cy="6827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155303" y="5037036"/>
            <a:ext cx="9350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Id: 9</a:t>
            </a:r>
          </a:p>
          <a:p>
            <a:r>
              <a:rPr lang="en-US" sz="1600" dirty="0" smtClean="0"/>
              <a:t>Data: 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0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426" y="244157"/>
            <a:ext cx="10515530" cy="138259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Graph </a:t>
            </a:r>
            <a:r>
              <a:rPr lang="en-US" sz="4000" dirty="0"/>
              <a:t>Programming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in </a:t>
            </a:r>
            <a:r>
              <a:rPr lang="en-US" sz="4000" dirty="0"/>
              <a:t>Conventional </a:t>
            </a:r>
            <a:r>
              <a:rPr lang="en-US" sz="4000" dirty="0" smtClean="0"/>
              <a:t>Languages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1" y="2133601"/>
            <a:ext cx="4962210" cy="3931920"/>
          </a:xfrm>
        </p:spPr>
        <p:txBody>
          <a:bodyPr/>
          <a:lstStyle/>
          <a:p>
            <a:r>
              <a:rPr lang="en-US" b="1" dirty="0" smtClean="0"/>
              <a:t>Conventional Languages </a:t>
            </a:r>
            <a:r>
              <a:rPr lang="en-US" dirty="0" smtClean="0"/>
              <a:t>implementation of graph programming</a:t>
            </a:r>
          </a:p>
          <a:p>
            <a:pPr lvl="1"/>
            <a:r>
              <a:rPr lang="en-US" dirty="0" smtClean="0"/>
              <a:t>Can be tedious, time consuming</a:t>
            </a:r>
          </a:p>
          <a:p>
            <a:pPr lvl="1"/>
            <a:r>
              <a:rPr lang="en-US" dirty="0" smtClean="0"/>
              <a:t>Usually try to manipulate the graph as a whole, by using lists and arrays, and many loops. 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6-05-11 at 11.12.0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824" y="1665701"/>
            <a:ext cx="4816582" cy="470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Programming in GOBLAN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Domain specific language for constructing and manipulating complex structured </a:t>
            </a:r>
            <a:r>
              <a:rPr lang="en-US" dirty="0" smtClean="0"/>
              <a:t>graphs</a:t>
            </a:r>
          </a:p>
          <a:p>
            <a:r>
              <a:rPr lang="en-US" dirty="0" smtClean="0"/>
              <a:t>Introduces a new paradigm of graph programming</a:t>
            </a:r>
          </a:p>
          <a:p>
            <a:pPr lvl="1"/>
            <a:r>
              <a:rPr lang="en-US" b="1" dirty="0" smtClean="0"/>
              <a:t>Message Passing</a:t>
            </a:r>
          </a:p>
          <a:p>
            <a:r>
              <a:rPr lang="en-US" dirty="0" smtClean="0"/>
              <a:t>Enables the communication between individual nodes</a:t>
            </a:r>
          </a:p>
        </p:txBody>
      </p:sp>
    </p:spTree>
    <p:extLst>
      <p:ext uri="{BB962C8B-B14F-4D97-AF65-F5344CB8AC3E}">
        <p14:creationId xmlns:p14="http://schemas.microsoft.com/office/powerpoint/2010/main" val="7096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/>
              <a:t>Message Passing</a:t>
            </a:r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3651802" y="4871639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node_1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6969562" y="4871639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node_2</a:t>
            </a:r>
          </a:p>
        </p:txBody>
      </p:sp>
      <p:cxnSp>
        <p:nvCxnSpPr>
          <p:cNvPr id="7172" name="AutoShape 4"/>
          <p:cNvCxnSpPr>
            <a:cxnSpLocks noChangeShapeType="1"/>
            <a:stCxn id="7170" idx="6"/>
            <a:endCxn id="7171" idx="2"/>
          </p:cNvCxnSpPr>
          <p:nvPr/>
        </p:nvCxnSpPr>
        <p:spPr bwMode="auto">
          <a:xfrm>
            <a:off x="4757722" y="5286402"/>
            <a:ext cx="2211840" cy="144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422042" y="4978210"/>
            <a:ext cx="994560" cy="306753"/>
          </a:xfrm>
          <a:prstGeom prst="rect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msg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0278" y="1875005"/>
            <a:ext cx="10970880" cy="3977698"/>
          </a:xfrm>
          <a:ln/>
        </p:spPr>
        <p:txBody>
          <a:bodyPr/>
          <a:lstStyle/>
          <a:p>
            <a:pPr marL="0" inden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/>
              <a:t>Algorithms </a:t>
            </a:r>
            <a:r>
              <a:rPr lang="en-US" dirty="0"/>
              <a:t>consists of two parts</a:t>
            </a:r>
          </a:p>
          <a:p>
            <a:pPr marL="0" indent="0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/>
              <a:t>	1</a:t>
            </a:r>
            <a:r>
              <a:rPr lang="en-US" dirty="0"/>
              <a:t>) Communicating data between nodes through </a:t>
            </a:r>
            <a:r>
              <a:rPr lang="en-US" dirty="0" smtClean="0"/>
              <a:t>messages</a:t>
            </a:r>
          </a:p>
          <a:p>
            <a:pPr marL="0" indent="0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/>
              <a:t>	</a:t>
            </a:r>
            <a:r>
              <a:rPr lang="en-US" dirty="0" smtClean="0"/>
              <a:t>2</a:t>
            </a:r>
            <a:r>
              <a:rPr lang="en-US" dirty="0"/>
              <a:t>) Processing messages to update current node </a:t>
            </a:r>
            <a:r>
              <a:rPr lang="en-US" dirty="0" smtClean="0"/>
              <a:t>data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/>
              <a:t> </a:t>
            </a:r>
            <a:r>
              <a:rPr lang="en-US" dirty="0"/>
              <a:t>Many graph algorithms fall into the paradigm of message passing</a:t>
            </a:r>
          </a:p>
        </p:txBody>
      </p:sp>
    </p:spTree>
    <p:extLst>
      <p:ext uri="{BB962C8B-B14F-4D97-AF65-F5344CB8AC3E}">
        <p14:creationId xmlns:p14="http://schemas.microsoft.com/office/powerpoint/2010/main" val="3295205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4389" y="1832269"/>
            <a:ext cx="10705132" cy="3749757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/>
              <a:t>Tree search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8204" name="AutoShape 12"/>
          <p:cNvCxnSpPr>
            <a:cxnSpLocks noChangeShapeType="1"/>
            <a:stCxn id="8195" idx="3"/>
            <a:endCxn id="8196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05" name="AutoShape 13"/>
          <p:cNvCxnSpPr>
            <a:cxnSpLocks noChangeShapeType="1"/>
            <a:stCxn id="8195" idx="5"/>
            <a:endCxn id="8197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06" name="AutoShape 14"/>
          <p:cNvCxnSpPr>
            <a:cxnSpLocks noChangeShapeType="1"/>
            <a:stCxn id="8196" idx="3"/>
            <a:endCxn id="8198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07" name="AutoShape 15"/>
          <p:cNvCxnSpPr>
            <a:cxnSpLocks noChangeShapeType="1"/>
            <a:stCxn id="8196" idx="4"/>
            <a:endCxn id="8199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08" name="AutoShape 16"/>
          <p:cNvCxnSpPr>
            <a:cxnSpLocks noChangeShapeType="1"/>
            <a:stCxn id="8196" idx="5"/>
            <a:endCxn id="8200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09" name="AutoShape 17"/>
          <p:cNvCxnSpPr>
            <a:cxnSpLocks noChangeShapeType="1"/>
            <a:stCxn id="8199" idx="4"/>
            <a:endCxn id="8201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10" name="AutoShape 18"/>
          <p:cNvCxnSpPr>
            <a:cxnSpLocks noChangeShapeType="1"/>
            <a:stCxn id="8197" idx="3"/>
            <a:endCxn id="8202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211" name="AutoShape 19"/>
          <p:cNvCxnSpPr>
            <a:cxnSpLocks noChangeShapeType="1"/>
            <a:stCxn id="8197" idx="5"/>
            <a:endCxn id="8203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212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8213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8214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8216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17" name="AutoShape 25"/>
          <p:cNvCxnSpPr>
            <a:cxnSpLocks noChangeShapeType="1"/>
            <a:stCxn id="8215" idx="1"/>
            <a:endCxn id="8195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721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82577" y="1707343"/>
            <a:ext cx="10496944" cy="3874684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/>
              <a:t>Tree search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9228" name="AutoShape 12"/>
          <p:cNvCxnSpPr>
            <a:cxnSpLocks noChangeShapeType="1"/>
            <a:stCxn id="9219" idx="3"/>
            <a:endCxn id="9220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29" name="AutoShape 13"/>
          <p:cNvCxnSpPr>
            <a:cxnSpLocks noChangeShapeType="1"/>
            <a:stCxn id="9219" idx="5"/>
            <a:endCxn id="9221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30" name="AutoShape 14"/>
          <p:cNvCxnSpPr>
            <a:cxnSpLocks noChangeShapeType="1"/>
            <a:stCxn id="9220" idx="3"/>
            <a:endCxn id="9222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31" name="AutoShape 15"/>
          <p:cNvCxnSpPr>
            <a:cxnSpLocks noChangeShapeType="1"/>
            <a:stCxn id="9220" idx="4"/>
            <a:endCxn id="9223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32" name="AutoShape 16"/>
          <p:cNvCxnSpPr>
            <a:cxnSpLocks noChangeShapeType="1"/>
            <a:stCxn id="9220" idx="5"/>
            <a:endCxn id="9224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33" name="AutoShape 17"/>
          <p:cNvCxnSpPr>
            <a:cxnSpLocks noChangeShapeType="1"/>
            <a:stCxn id="9223" idx="4"/>
            <a:endCxn id="9225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34" name="AutoShape 18"/>
          <p:cNvCxnSpPr>
            <a:cxnSpLocks noChangeShapeType="1"/>
            <a:stCxn id="9221" idx="3"/>
            <a:endCxn id="9226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235" name="AutoShape 19"/>
          <p:cNvCxnSpPr>
            <a:cxnSpLocks noChangeShapeType="1"/>
            <a:stCxn id="9221" idx="5"/>
            <a:endCxn id="9227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236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9237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9238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9240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41" name="AutoShape 25"/>
          <p:cNvCxnSpPr>
            <a:cxnSpLocks noChangeShapeType="1"/>
            <a:stCxn id="9239" idx="1"/>
            <a:endCxn id="9219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865280" y="2589392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635520" y="2589392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8960641" y="3202897"/>
            <a:ext cx="271872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1. Receive message</a:t>
            </a:r>
          </a:p>
        </p:txBody>
      </p:sp>
      <p:cxnSp>
        <p:nvCxnSpPr>
          <p:cNvPr id="9245" name="AutoShape 29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10560" y="2073818"/>
            <a:ext cx="96960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</p:spTree>
    <p:extLst>
      <p:ext uri="{BB962C8B-B14F-4D97-AF65-F5344CB8AC3E}">
        <p14:creationId xmlns:p14="http://schemas.microsoft.com/office/powerpoint/2010/main" val="36707479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604329"/>
            <a:ext cx="10970880" cy="3977698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Tree search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10252" name="AutoShape 12"/>
          <p:cNvCxnSpPr>
            <a:cxnSpLocks noChangeShapeType="1"/>
            <a:stCxn id="10243" idx="3"/>
            <a:endCxn id="10244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3" name="AutoShape 13"/>
          <p:cNvCxnSpPr>
            <a:cxnSpLocks noChangeShapeType="1"/>
            <a:stCxn id="10243" idx="5"/>
            <a:endCxn id="10245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4" name="AutoShape 14"/>
          <p:cNvCxnSpPr>
            <a:cxnSpLocks noChangeShapeType="1"/>
            <a:stCxn id="10244" idx="3"/>
            <a:endCxn id="10246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5" name="AutoShape 15"/>
          <p:cNvCxnSpPr>
            <a:cxnSpLocks noChangeShapeType="1"/>
            <a:stCxn id="10244" idx="4"/>
            <a:endCxn id="10247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6" name="AutoShape 16"/>
          <p:cNvCxnSpPr>
            <a:cxnSpLocks noChangeShapeType="1"/>
            <a:stCxn id="10244" idx="5"/>
            <a:endCxn id="10248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7" name="AutoShape 17"/>
          <p:cNvCxnSpPr>
            <a:cxnSpLocks noChangeShapeType="1"/>
            <a:stCxn id="10247" idx="4"/>
            <a:endCxn id="10249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8" name="AutoShape 18"/>
          <p:cNvCxnSpPr>
            <a:cxnSpLocks noChangeShapeType="1"/>
            <a:stCxn id="10245" idx="3"/>
            <a:endCxn id="10250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59" name="AutoShape 19"/>
          <p:cNvCxnSpPr>
            <a:cxnSpLocks noChangeShapeType="1"/>
            <a:stCxn id="10245" idx="5"/>
            <a:endCxn id="10251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0260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0261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0262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10264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65" name="AutoShape 25"/>
          <p:cNvCxnSpPr>
            <a:cxnSpLocks noChangeShapeType="1"/>
            <a:stCxn id="10263" idx="1"/>
            <a:endCxn id="10243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266" name="AutoShape 26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77921" y="3253302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8960641" y="3202897"/>
            <a:ext cx="272063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2. Process message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4930560" y="3187055"/>
            <a:ext cx="258816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“Do I have           ?”</a:t>
            </a:r>
          </a:p>
        </p:txBody>
      </p:sp>
      <p:sp>
        <p:nvSpPr>
          <p:cNvPr id="10270" name="Freeform 30"/>
          <p:cNvSpPr>
            <a:spLocks noChangeArrowheads="1"/>
          </p:cNvSpPr>
          <p:nvPr/>
        </p:nvSpPr>
        <p:spPr bwMode="auto">
          <a:xfrm>
            <a:off x="6397441" y="3117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70880" cy="1144921"/>
          </a:xfrm>
          <a:ln/>
        </p:spPr>
        <p:txBody>
          <a:bodyPr tIns="33528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Message Passing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604329"/>
            <a:ext cx="10970880" cy="3977698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/>
              <a:t>Tree search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5750401" y="182467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759360" y="2986874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7630080" y="2986874"/>
            <a:ext cx="1105920" cy="829527"/>
          </a:xfrm>
          <a:prstGeom prst="ellipse">
            <a:avLst/>
          </a:prstGeom>
          <a:solidFill>
            <a:srgbClr val="FF00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210048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759360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530880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3759360" y="5641073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685632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8626561" y="4396782"/>
            <a:ext cx="1105920" cy="829527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  <a:tab pos="914400" algn="l"/>
              </a:tabLst>
            </a:pPr>
            <a:r>
              <a:rPr lang="en-US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11276" name="AutoShape 12"/>
          <p:cNvCxnSpPr>
            <a:cxnSpLocks noChangeShapeType="1"/>
            <a:stCxn id="11267" idx="3"/>
            <a:endCxn id="11268" idx="7"/>
          </p:cNvCxnSpPr>
          <p:nvPr/>
        </p:nvCxnSpPr>
        <p:spPr bwMode="auto">
          <a:xfrm flipH="1">
            <a:off x="4704000" y="2533226"/>
            <a:ext cx="1207681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77" name="AutoShape 13"/>
          <p:cNvCxnSpPr>
            <a:cxnSpLocks noChangeShapeType="1"/>
            <a:stCxn id="11267" idx="5"/>
            <a:endCxn id="11269" idx="1"/>
          </p:cNvCxnSpPr>
          <p:nvPr/>
        </p:nvCxnSpPr>
        <p:spPr bwMode="auto">
          <a:xfrm>
            <a:off x="6695041" y="2533226"/>
            <a:ext cx="1098240" cy="57462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78" name="AutoShape 14"/>
          <p:cNvCxnSpPr>
            <a:cxnSpLocks noChangeShapeType="1"/>
            <a:stCxn id="11268" idx="3"/>
            <a:endCxn id="11270" idx="7"/>
          </p:cNvCxnSpPr>
          <p:nvPr/>
        </p:nvCxnSpPr>
        <p:spPr bwMode="auto">
          <a:xfrm flipH="1">
            <a:off x="3045120" y="3693989"/>
            <a:ext cx="875520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79" name="AutoShape 15"/>
          <p:cNvCxnSpPr>
            <a:cxnSpLocks noChangeShapeType="1"/>
            <a:stCxn id="11268" idx="4"/>
            <a:endCxn id="11271" idx="0"/>
          </p:cNvCxnSpPr>
          <p:nvPr/>
        </p:nvCxnSpPr>
        <p:spPr bwMode="auto">
          <a:xfrm>
            <a:off x="4312320" y="3816401"/>
            <a:ext cx="1921" cy="580381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80" name="AutoShape 16"/>
          <p:cNvCxnSpPr>
            <a:cxnSpLocks noChangeShapeType="1"/>
            <a:stCxn id="11268" idx="5"/>
            <a:endCxn id="11272" idx="1"/>
          </p:cNvCxnSpPr>
          <p:nvPr/>
        </p:nvCxnSpPr>
        <p:spPr bwMode="auto">
          <a:xfrm>
            <a:off x="4704000" y="3693989"/>
            <a:ext cx="766081" cy="82376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81" name="AutoShape 17"/>
          <p:cNvCxnSpPr>
            <a:cxnSpLocks noChangeShapeType="1"/>
            <a:stCxn id="11271" idx="4"/>
            <a:endCxn id="11273" idx="0"/>
          </p:cNvCxnSpPr>
          <p:nvPr/>
        </p:nvCxnSpPr>
        <p:spPr bwMode="auto">
          <a:xfrm>
            <a:off x="4312320" y="5226309"/>
            <a:ext cx="1921" cy="41476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82" name="AutoShape 18"/>
          <p:cNvCxnSpPr>
            <a:cxnSpLocks noChangeShapeType="1"/>
            <a:stCxn id="11269" idx="3"/>
            <a:endCxn id="11274" idx="0"/>
          </p:cNvCxnSpPr>
          <p:nvPr/>
        </p:nvCxnSpPr>
        <p:spPr bwMode="auto">
          <a:xfrm flipH="1">
            <a:off x="7409281" y="3693988"/>
            <a:ext cx="382079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83" name="AutoShape 19"/>
          <p:cNvCxnSpPr>
            <a:cxnSpLocks noChangeShapeType="1"/>
            <a:stCxn id="11269" idx="5"/>
            <a:endCxn id="11275" idx="0"/>
          </p:cNvCxnSpPr>
          <p:nvPr/>
        </p:nvCxnSpPr>
        <p:spPr bwMode="auto">
          <a:xfrm>
            <a:off x="8574720" y="3693988"/>
            <a:ext cx="604801" cy="70279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84" name="Freeform 20"/>
          <p:cNvSpPr>
            <a:spLocks noChangeArrowheads="1"/>
          </p:cNvSpPr>
          <p:nvPr/>
        </p:nvSpPr>
        <p:spPr bwMode="auto">
          <a:xfrm>
            <a:off x="3982081" y="589021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1285" name="Freeform 21"/>
          <p:cNvSpPr>
            <a:spLocks noChangeArrowheads="1"/>
          </p:cNvSpPr>
          <p:nvPr/>
        </p:nvSpPr>
        <p:spPr bwMode="auto">
          <a:xfrm>
            <a:off x="7077121" y="4645928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1286" name="Freeform 22"/>
          <p:cNvSpPr>
            <a:spLocks noChangeArrowheads="1"/>
          </p:cNvSpPr>
          <p:nvPr/>
        </p:nvSpPr>
        <p:spPr bwMode="auto">
          <a:xfrm>
            <a:off x="7852801" y="3234579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 anchor="ctr"/>
          <a:lstStyle/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958720" y="2141506"/>
            <a:ext cx="2682241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Q: Where is           ?</a:t>
            </a:r>
          </a:p>
        </p:txBody>
      </p:sp>
      <p:sp>
        <p:nvSpPr>
          <p:cNvPr id="11288" name="Freeform 24"/>
          <p:cNvSpPr>
            <a:spLocks noChangeArrowheads="1"/>
          </p:cNvSpPr>
          <p:nvPr/>
        </p:nvSpPr>
        <p:spPr bwMode="auto">
          <a:xfrm>
            <a:off x="10617601" y="2073817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289" name="AutoShape 25"/>
          <p:cNvCxnSpPr>
            <a:cxnSpLocks noChangeShapeType="1"/>
            <a:stCxn id="11287" idx="1"/>
            <a:endCxn id="11267" idx="6"/>
          </p:cNvCxnSpPr>
          <p:nvPr/>
        </p:nvCxnSpPr>
        <p:spPr bwMode="auto">
          <a:xfrm flipH="1" flipV="1">
            <a:off x="6856321" y="2239436"/>
            <a:ext cx="2100480" cy="59046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8960641" y="3202897"/>
            <a:ext cx="233663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3. Pass message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5750401" y="2737728"/>
            <a:ext cx="1914239" cy="54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“I'm 3 and</a:t>
            </a:r>
          </a:p>
          <a:p>
            <a:r>
              <a:rPr lang="en-US"/>
              <a:t>I have          !”</a:t>
            </a:r>
          </a:p>
        </p:txBody>
      </p:sp>
      <p:sp>
        <p:nvSpPr>
          <p:cNvPr id="11292" name="Freeform 28"/>
          <p:cNvSpPr>
            <a:spLocks noChangeArrowheads="1"/>
          </p:cNvSpPr>
          <p:nvPr/>
        </p:nvSpPr>
        <p:spPr bwMode="auto">
          <a:xfrm>
            <a:off x="6618241" y="2952310"/>
            <a:ext cx="664320" cy="414764"/>
          </a:xfrm>
          <a:custGeom>
            <a:avLst/>
            <a:gdLst>
              <a:gd name="T0" fmla="*/ 123 w 153"/>
              <a:gd name="T1" fmla="*/ 39 h 132"/>
              <a:gd name="T2" fmla="*/ 114 w 153"/>
              <a:gd name="T3" fmla="*/ 0 h 132"/>
              <a:gd name="T4" fmla="*/ 76 w 153"/>
              <a:gd name="T5" fmla="*/ 11 h 132"/>
              <a:gd name="T6" fmla="*/ 38 w 153"/>
              <a:gd name="T7" fmla="*/ 0 h 132"/>
              <a:gd name="T8" fmla="*/ 37 w 153"/>
              <a:gd name="T9" fmla="*/ 0 h 132"/>
              <a:gd name="T10" fmla="*/ 28 w 153"/>
              <a:gd name="T11" fmla="*/ 39 h 132"/>
              <a:gd name="T12" fmla="*/ 0 w 153"/>
              <a:gd name="T13" fmla="*/ 66 h 132"/>
              <a:gd name="T14" fmla="*/ 0 w 153"/>
              <a:gd name="T15" fmla="*/ 66 h 132"/>
              <a:gd name="T16" fmla="*/ 0 w 153"/>
              <a:gd name="T17" fmla="*/ 67 h 132"/>
              <a:gd name="T18" fmla="*/ 28 w 153"/>
              <a:gd name="T19" fmla="*/ 93 h 132"/>
              <a:gd name="T20" fmla="*/ 38 w 153"/>
              <a:gd name="T21" fmla="*/ 131 h 132"/>
              <a:gd name="T22" fmla="*/ 38 w 153"/>
              <a:gd name="T23" fmla="*/ 132 h 132"/>
              <a:gd name="T24" fmla="*/ 38 w 153"/>
              <a:gd name="T25" fmla="*/ 132 h 132"/>
              <a:gd name="T26" fmla="*/ 76 w 153"/>
              <a:gd name="T27" fmla="*/ 121 h 132"/>
              <a:gd name="T28" fmla="*/ 114 w 153"/>
              <a:gd name="T29" fmla="*/ 132 h 132"/>
              <a:gd name="T30" fmla="*/ 114 w 153"/>
              <a:gd name="T31" fmla="*/ 132 h 132"/>
              <a:gd name="T32" fmla="*/ 123 w 153"/>
              <a:gd name="T33" fmla="*/ 93 h 132"/>
              <a:gd name="T34" fmla="*/ 153 w 153"/>
              <a:gd name="T35" fmla="*/ 66 h 132"/>
              <a:gd name="T36" fmla="*/ 153 w 153"/>
              <a:gd name="T37" fmla="*/ 66 h 132"/>
              <a:gd name="T38" fmla="*/ 123 w 153"/>
              <a:gd name="T39" fmla="*/ 39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3" h="132">
                <a:moveTo>
                  <a:pt x="123" y="39"/>
                </a:moveTo>
                <a:cubicBezTo>
                  <a:pt x="116" y="26"/>
                  <a:pt x="113" y="13"/>
                  <a:pt x="114" y="0"/>
                </a:cubicBezTo>
                <a:cubicBezTo>
                  <a:pt x="103" y="7"/>
                  <a:pt x="90" y="11"/>
                  <a:pt x="76" y="11"/>
                </a:cubicBezTo>
                <a:cubicBezTo>
                  <a:pt x="62" y="11"/>
                  <a:pt x="49" y="7"/>
                  <a:pt x="38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3"/>
                  <a:pt x="35" y="27"/>
                  <a:pt x="28" y="39"/>
                </a:cubicBezTo>
                <a:cubicBezTo>
                  <a:pt x="22" y="51"/>
                  <a:pt x="11" y="60"/>
                  <a:pt x="0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73"/>
                  <a:pt x="22" y="82"/>
                  <a:pt x="28" y="93"/>
                </a:cubicBezTo>
                <a:cubicBezTo>
                  <a:pt x="35" y="105"/>
                  <a:pt x="38" y="119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49" y="125"/>
                  <a:pt x="62" y="121"/>
                  <a:pt x="76" y="121"/>
                </a:cubicBezTo>
                <a:cubicBezTo>
                  <a:pt x="90" y="121"/>
                  <a:pt x="103" y="125"/>
                  <a:pt x="114" y="132"/>
                </a:cubicBezTo>
                <a:cubicBezTo>
                  <a:pt x="114" y="132"/>
                  <a:pt x="114" y="132"/>
                  <a:pt x="114" y="132"/>
                </a:cubicBezTo>
                <a:cubicBezTo>
                  <a:pt x="113" y="119"/>
                  <a:pt x="116" y="106"/>
                  <a:pt x="123" y="93"/>
                </a:cubicBezTo>
                <a:cubicBezTo>
                  <a:pt x="130" y="81"/>
                  <a:pt x="141" y="72"/>
                  <a:pt x="153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41" y="60"/>
                  <a:pt x="130" y="51"/>
                  <a:pt x="123" y="39"/>
                </a:cubicBezTo>
                <a:close/>
              </a:path>
            </a:pathLst>
          </a:custGeom>
          <a:solidFill>
            <a:srgbClr val="FFFF00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H="1" flipV="1">
            <a:off x="6744961" y="2487141"/>
            <a:ext cx="1050239" cy="501173"/>
          </a:xfrm>
          <a:prstGeom prst="line">
            <a:avLst/>
          </a:prstGeom>
          <a:noFill/>
          <a:ln w="9525" cap="flat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94" name="AutoShape 30"/>
          <p:cNvCxnSpPr>
            <a:cxnSpLocks noChangeShapeType="1"/>
          </p:cNvCxnSpPr>
          <p:nvPr/>
        </p:nvCxnSpPr>
        <p:spPr bwMode="auto">
          <a:xfrm>
            <a:off x="1100161" y="2340246"/>
            <a:ext cx="1919" cy="3755914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577921" y="3253302"/>
            <a:ext cx="969599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58716" rIns="90000" bIns="45000"/>
          <a:lstStyle>
            <a:lvl1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1pPr>
            <a:lvl2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2pPr>
            <a:lvl3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3pPr>
            <a:lvl4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4pPr>
            <a:lvl5pPr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Droid Sans Fallback" charset="0"/>
              </a:defRPr>
            </a:lvl9pPr>
          </a:lstStyle>
          <a:p>
            <a:r>
              <a:rPr lang="en-US"/>
              <a:t>Query</a:t>
            </a:r>
          </a:p>
        </p:txBody>
      </p:sp>
    </p:spTree>
    <p:extLst>
      <p:ext uri="{BB962C8B-B14F-4D97-AF65-F5344CB8AC3E}">
        <p14:creationId xmlns:p14="http://schemas.microsoft.com/office/powerpoint/2010/main" val="3720790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189</TotalTime>
  <Words>590</Words>
  <Application>Microsoft Office PowerPoint</Application>
  <PresentationFormat>Widescreen</PresentationFormat>
  <Paragraphs>288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Droid Sans Fallback</vt:lpstr>
      <vt:lpstr>ＭＳ Ｐゴシック</vt:lpstr>
      <vt:lpstr>Arial</vt:lpstr>
      <vt:lpstr>Brush Script MT</vt:lpstr>
      <vt:lpstr>Calibri</vt:lpstr>
      <vt:lpstr>Calisto MT</vt:lpstr>
      <vt:lpstr>Wingdings</vt:lpstr>
      <vt:lpstr>Capital</vt:lpstr>
      <vt:lpstr>GOBLAN A Graphical  Object Language</vt:lpstr>
      <vt:lpstr>Table of Contents</vt:lpstr>
      <vt:lpstr>Graph Programming  in Conventional Languages</vt:lpstr>
      <vt:lpstr>Graph Programming in GOBLAN</vt:lpstr>
      <vt:lpstr>Message Passing</vt:lpstr>
      <vt:lpstr>Message Passing</vt:lpstr>
      <vt:lpstr>Message Passing</vt:lpstr>
      <vt:lpstr>Message Passing</vt:lpstr>
      <vt:lpstr>Message Passing</vt:lpstr>
      <vt:lpstr>Message Passing</vt:lpstr>
      <vt:lpstr>Message Passing</vt:lpstr>
      <vt:lpstr>Message Passing</vt:lpstr>
      <vt:lpstr>Message Passing</vt:lpstr>
      <vt:lpstr>Strength of GOBLAN</vt:lpstr>
      <vt:lpstr>Strength of GOBLAN</vt:lpstr>
      <vt:lpstr>Strength of GOBLAN</vt:lpstr>
      <vt:lpstr>Strength of GOBLAN</vt:lpstr>
      <vt:lpstr>Strength of GOBLAN</vt:lpstr>
      <vt:lpstr>Structure of GOBLAN </vt:lpstr>
      <vt:lpstr>Structure of GOBLAN (compiling)</vt:lpstr>
      <vt:lpstr>DEMO</vt:lpstr>
      <vt:lpstr>DEMO</vt:lpstr>
      <vt:lpstr>DEMO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GOBLAN</dc:title>
  <dc:creator>Yunsung Kim</dc:creator>
  <cp:lastModifiedBy>Yunsung Kim</cp:lastModifiedBy>
  <cp:revision>23</cp:revision>
  <dcterms:created xsi:type="dcterms:W3CDTF">2016-05-11T13:27:28Z</dcterms:created>
  <dcterms:modified xsi:type="dcterms:W3CDTF">2016-05-12T03:49:42Z</dcterms:modified>
</cp:coreProperties>
</file>