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73"/>
  </p:notesMasterIdLst>
  <p:sldIdLst>
    <p:sldId id="256" r:id="rId2"/>
    <p:sldId id="257" r:id="rId3"/>
    <p:sldId id="258" r:id="rId4"/>
    <p:sldId id="260" r:id="rId5"/>
    <p:sldId id="339" r:id="rId6"/>
    <p:sldId id="317" r:id="rId7"/>
    <p:sldId id="266" r:id="rId8"/>
    <p:sldId id="269" r:id="rId9"/>
    <p:sldId id="272" r:id="rId10"/>
    <p:sldId id="274" r:id="rId11"/>
    <p:sldId id="340" r:id="rId12"/>
    <p:sldId id="276" r:id="rId13"/>
    <p:sldId id="277" r:id="rId14"/>
    <p:sldId id="275" r:id="rId15"/>
    <p:sldId id="259" r:id="rId16"/>
    <p:sldId id="341" r:id="rId17"/>
    <p:sldId id="261" r:id="rId18"/>
    <p:sldId id="262" r:id="rId19"/>
    <p:sldId id="336" r:id="rId20"/>
    <p:sldId id="337" r:id="rId21"/>
    <p:sldId id="263" r:id="rId22"/>
    <p:sldId id="264" r:id="rId23"/>
    <p:sldId id="265" r:id="rId24"/>
    <p:sldId id="280" r:id="rId25"/>
    <p:sldId id="278" r:id="rId26"/>
    <p:sldId id="279" r:id="rId27"/>
    <p:sldId id="281" r:id="rId28"/>
    <p:sldId id="282" r:id="rId29"/>
    <p:sldId id="283" r:id="rId30"/>
    <p:sldId id="284" r:id="rId31"/>
    <p:sldId id="285" r:id="rId32"/>
    <p:sldId id="286" r:id="rId33"/>
    <p:sldId id="320" r:id="rId34"/>
    <p:sldId id="321" r:id="rId35"/>
    <p:sldId id="287" r:id="rId36"/>
    <p:sldId id="288" r:id="rId37"/>
    <p:sldId id="289" r:id="rId38"/>
    <p:sldId id="293" r:id="rId39"/>
    <p:sldId id="294" r:id="rId40"/>
    <p:sldId id="290" r:id="rId41"/>
    <p:sldId id="295" r:id="rId42"/>
    <p:sldId id="296" r:id="rId43"/>
    <p:sldId id="297" r:id="rId44"/>
    <p:sldId id="298" r:id="rId45"/>
    <p:sldId id="299" r:id="rId46"/>
    <p:sldId id="300" r:id="rId47"/>
    <p:sldId id="301" r:id="rId48"/>
    <p:sldId id="303" r:id="rId49"/>
    <p:sldId id="305" r:id="rId50"/>
    <p:sldId id="309" r:id="rId51"/>
    <p:sldId id="310" r:id="rId52"/>
    <p:sldId id="311" r:id="rId53"/>
    <p:sldId id="312" r:id="rId54"/>
    <p:sldId id="313" r:id="rId55"/>
    <p:sldId id="314" r:id="rId56"/>
    <p:sldId id="315" r:id="rId57"/>
    <p:sldId id="326" r:id="rId58"/>
    <p:sldId id="322" r:id="rId59"/>
    <p:sldId id="323" r:id="rId60"/>
    <p:sldId id="324" r:id="rId61"/>
    <p:sldId id="325" r:id="rId62"/>
    <p:sldId id="327" r:id="rId63"/>
    <p:sldId id="328" r:id="rId64"/>
    <p:sldId id="329" r:id="rId65"/>
    <p:sldId id="330" r:id="rId66"/>
    <p:sldId id="331" r:id="rId67"/>
    <p:sldId id="332" r:id="rId68"/>
    <p:sldId id="333" r:id="rId69"/>
    <p:sldId id="334" r:id="rId70"/>
    <p:sldId id="335" r:id="rId71"/>
    <p:sldId id="273"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3333"/>
    <a:srgbClr val="FF33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25" autoAdjust="0"/>
  </p:normalViewPr>
  <p:slideViewPr>
    <p:cSldViewPr>
      <p:cViewPr varScale="1">
        <p:scale>
          <a:sx n="75" d="100"/>
          <a:sy n="75" d="100"/>
        </p:scale>
        <p:origin x="-2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C165CA-DA77-493B-AE3C-430DFDB3B5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sdn.microsoft.com/en-us/magazine/dd727504.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02F0E8D7-0598-45D5-82BE-22B8C67A4223}" type="slidenum">
              <a:rPr lang="en-US" smtClean="0"/>
              <a:pPr/>
              <a:t>1</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smtClean="0"/>
              <a:t>- Today, I will talk about Microsoft’s Cloud Computing Platform, called Azure. The word “Azure” means a bluish color, reminding you of the sky and the clouds.</a:t>
            </a:r>
          </a:p>
          <a:p>
            <a:pPr eaLnBrk="1" hangingPunct="1"/>
            <a:r>
              <a:rPr lang="en-US" smtClean="0"/>
              <a:t>- Prior to joining IBM Research, I was a software engineer at Microsoft working on one of their components called Windows Azure.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15E589A8-B7A1-45F5-85A4-221E58B2697B}" type="slidenum">
              <a:rPr lang="en-US" smtClean="0"/>
              <a:pPr/>
              <a:t>10</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p:spPr>
        <p:txBody>
          <a:bodyPr/>
          <a:lstStyle/>
          <a:p>
            <a:endParaRPr lang="en-US" smtClean="0"/>
          </a:p>
        </p:txBody>
      </p:sp>
      <p:sp>
        <p:nvSpPr>
          <p:cNvPr id="35843" name="Slide Number Placeholder 3"/>
          <p:cNvSpPr>
            <a:spLocks noGrp="1"/>
          </p:cNvSpPr>
          <p:nvPr>
            <p:ph type="sldNum" sz="quarter" idx="5"/>
          </p:nvPr>
        </p:nvSpPr>
        <p:spPr>
          <a:noFill/>
        </p:spPr>
        <p:txBody>
          <a:bodyPr/>
          <a:lstStyle/>
          <a:p>
            <a:fld id="{C270F28D-6FDD-4FF7-925D-6360239299E7}"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DEDDD51D-B7E1-411F-9C29-3C8663A333FE}" type="slidenum">
              <a:rPr lang="en-US" smtClean="0"/>
              <a:pPr/>
              <a:t>12</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E77E19BB-011A-47D7-BFFD-4BBBA6BFFB0B}" type="slidenum">
              <a:rPr lang="en-US" smtClean="0"/>
              <a:pPr/>
              <a:t>13</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67435148-207C-49C6-B67D-DC82C5625ACA}" type="slidenum">
              <a:rPr lang="en-US" smtClean="0"/>
              <a:pPr/>
              <a:t>14</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7F9416D6-C6B9-4F39-894A-4FD65B419C9A}" type="slidenum">
              <a:rPr lang="en-US" smtClean="0"/>
              <a:pPr/>
              <a:t>15</a:t>
            </a:fld>
            <a:endParaRPr 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endParaRPr lang="en-US" smtClean="0"/>
          </a:p>
        </p:txBody>
      </p:sp>
      <p:sp>
        <p:nvSpPr>
          <p:cNvPr id="46083" name="Slide Number Placeholder 3"/>
          <p:cNvSpPr>
            <a:spLocks noGrp="1"/>
          </p:cNvSpPr>
          <p:nvPr>
            <p:ph type="sldNum" sz="quarter" idx="5"/>
          </p:nvPr>
        </p:nvSpPr>
        <p:spPr>
          <a:noFill/>
        </p:spPr>
        <p:txBody>
          <a:bodyPr/>
          <a:lstStyle/>
          <a:p>
            <a:fld id="{1E9D4276-94DB-4D04-9600-68BB2DFAFA1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23947CDB-C057-4F1A-9B82-7EEC3F34FB74}" type="slidenum">
              <a:rPr lang="en-US" smtClean="0"/>
              <a:pPr/>
              <a:t>17</a:t>
            </a:fld>
            <a:endParaRPr 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r>
              <a:rPr lang="en-US" smtClean="0"/>
              <a:t>So now that we can build standalone cloud applications that has some code in it along with some storage for its data. How do we allow them to communicate with each other and provide some restrictions on who can access them?</a:t>
            </a:r>
          </a:p>
          <a:p>
            <a:pPr eaLnBrk="1" hangingPunct="1"/>
            <a:endParaRPr lang="en-US" smtClean="0"/>
          </a:p>
          <a:p>
            <a:pPr eaLnBrk="1" hangingPunct="1"/>
            <a:r>
              <a:rPr lang="en-US" smtClean="0"/>
              <a:t>The AppFabric is the part of Azure that secures application connectivity and provides federated access control.</a:t>
            </a:r>
          </a:p>
          <a:p>
            <a:pPr eaLnBrk="1" hangingPunct="1"/>
            <a:r>
              <a:rPr lang="en-US" smtClean="0"/>
              <a:t>There are two main components to the AppFabric: Service Bus and Access Control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B337D241-6E1C-4184-ACDD-6DFFC79ED4C4}" type="slidenum">
              <a:rPr lang="en-US" smtClean="0"/>
              <a:pPr/>
              <a:t>18</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buFontTx/>
              <a:buChar char="-"/>
            </a:pPr>
            <a:r>
              <a:rPr lang="en-US" smtClean="0"/>
              <a:t>Service bus is an Internet-scale network infrastructure for connecting cloud apps with cloud apps as well as cloud apps with on-premise applications that might be sitting behind NAT and firewalls</a:t>
            </a:r>
          </a:p>
          <a:p>
            <a:pPr eaLnBrk="1" hangingPunct="1">
              <a:buFontTx/>
              <a:buChar char="-"/>
            </a:pPr>
            <a:r>
              <a:rPr lang="en-US" smtClean="0"/>
              <a:t>It provides bidirectional communication between these applications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pPr>
              <a:buFontTx/>
              <a:buChar char="-"/>
            </a:pPr>
            <a:r>
              <a:rPr lang="en-US" smtClean="0"/>
              <a:t> The Service Bus has a Relay Service.</a:t>
            </a:r>
          </a:p>
          <a:p>
            <a:pPr>
              <a:buFontTx/>
              <a:buChar char="-"/>
            </a:pPr>
            <a:r>
              <a:rPr lang="en-US" smtClean="0"/>
              <a:t>Service behind a firewall can register a rendezvous address with the relay service and bind it to an outbound port</a:t>
            </a:r>
          </a:p>
          <a:p>
            <a:pPr>
              <a:buFontTx/>
              <a:buChar char="-"/>
            </a:pPr>
            <a:r>
              <a:rPr lang="en-US" smtClean="0"/>
              <a:t>Clients (on the cloud) can register to listen on these Service Bus Rendezvous addresses</a:t>
            </a:r>
          </a:p>
          <a:p>
            <a:pPr>
              <a:buFontTx/>
              <a:buChar char="-"/>
            </a:pPr>
            <a:r>
              <a:rPr lang="en-US" smtClean="0"/>
              <a:t> The reply services allows clients and services to communicate using a number of common messaging patterns</a:t>
            </a:r>
          </a:p>
          <a:p>
            <a:r>
              <a:rPr lang="en-US" smtClean="0"/>
              <a:t>  - The client can send one-way messages to the service</a:t>
            </a:r>
          </a:p>
          <a:p>
            <a:r>
              <a:rPr lang="en-US" smtClean="0"/>
              <a:t>  - It can be a request-response type</a:t>
            </a:r>
          </a:p>
          <a:p>
            <a:r>
              <a:rPr lang="en-US" smtClean="0"/>
              <a:t>  - There’s also multicast support, where a number of clients can subscribe to a service and the service can publish and multicast messages to its subscribers</a:t>
            </a:r>
          </a:p>
          <a:p>
            <a:r>
              <a:rPr lang="en-US" smtClean="0"/>
              <a:t>  - Also, the relay service can buffer some messages and so can support asynchronous messaging</a:t>
            </a:r>
          </a:p>
          <a:p>
            <a:r>
              <a:rPr lang="en-US" smtClean="0"/>
              <a:t>- Communication protocol is either TCP or HTTP</a:t>
            </a:r>
          </a:p>
        </p:txBody>
      </p:sp>
      <p:sp>
        <p:nvSpPr>
          <p:cNvPr id="52227" name="Slide Number Placeholder 3"/>
          <p:cNvSpPr>
            <a:spLocks noGrp="1"/>
          </p:cNvSpPr>
          <p:nvPr>
            <p:ph type="sldNum" sz="quarter" idx="5"/>
          </p:nvPr>
        </p:nvSpPr>
        <p:spPr>
          <a:noFill/>
        </p:spPr>
        <p:txBody>
          <a:bodyPr/>
          <a:lstStyle/>
          <a:p>
            <a:fld id="{2B19FF6A-7E59-411B-ABC3-FCAD3C34260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83AAA4CD-D21F-4E3D-8EE8-8861DFC47053}" type="slidenum">
              <a:rPr lang="en-US" smtClean="0"/>
              <a:pPr/>
              <a:t>2</a:t>
            </a:fld>
            <a:endParaRPr lang="en-US"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smtClean="0"/>
              <a:t>This is the outline of the talk. I will first give an overview of Azure. </a:t>
            </a:r>
          </a:p>
          <a:p>
            <a:pPr eaLnBrk="1" hangingPunct="1"/>
            <a:endParaRPr lang="en-US" smtClean="0"/>
          </a:p>
          <a:p>
            <a:pPr eaLnBrk="1" hangingPunct="1"/>
            <a:r>
              <a:rPr lang="en-US" smtClean="0"/>
              <a:t>Azure has three main components:</a:t>
            </a:r>
          </a:p>
          <a:p>
            <a:pPr eaLnBrk="1" hangingPunct="1"/>
            <a:r>
              <a:rPr lang="en-US" i="1" smtClean="0"/>
              <a:t>Windows Azure</a:t>
            </a:r>
            <a:r>
              <a:rPr lang="en-US" smtClean="0"/>
              <a:t>: Provides a Windows-based environment for running applications and storing data on servers in Microsoft data centers. </a:t>
            </a:r>
          </a:p>
          <a:p>
            <a:pPr eaLnBrk="1" hangingPunct="1"/>
            <a:r>
              <a:rPr lang="en-US" i="1" smtClean="0"/>
              <a:t>SQL Azure</a:t>
            </a:r>
            <a:r>
              <a:rPr lang="en-US" smtClean="0"/>
              <a:t>: Provides data services in the cloud based on SQL Server. </a:t>
            </a:r>
          </a:p>
          <a:p>
            <a:pPr eaLnBrk="1" hangingPunct="1"/>
            <a:r>
              <a:rPr lang="en-US" i="1" smtClean="0"/>
              <a:t>Windows Azure platform AppFabric</a:t>
            </a:r>
            <a:r>
              <a:rPr lang="en-US" smtClean="0"/>
              <a:t>: Provides cloud services for connecting applications running in the cloud or off the cloud.</a:t>
            </a:r>
          </a:p>
          <a:p>
            <a:pPr eaLnBrk="1" hangingPunct="1"/>
            <a:endParaRPr lang="en-US" smtClean="0"/>
          </a:p>
          <a:p>
            <a:pPr eaLnBrk="1" hangingPunct="1"/>
            <a:r>
              <a:rPr lang="en-US" smtClean="0"/>
              <a:t>Then, I’ll try to do a live demo of writing and deploying a HelloWorld application onto Azure.</a:t>
            </a:r>
          </a:p>
          <a:p>
            <a:pPr eaLnBrk="1" hangingPunct="1"/>
            <a:r>
              <a:rPr lang="en-US" smtClean="0"/>
              <a:t>And then we can go into a larger example, showing how a GuestBook application might be designed with Azure. </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pPr>
              <a:buFontTx/>
              <a:buChar char="-"/>
            </a:pPr>
            <a:r>
              <a:rPr lang="en-US" smtClean="0"/>
              <a:t> Clients and Services can also try to communicate directly with each other, but this is a bit tricky and doesn’t always work</a:t>
            </a:r>
          </a:p>
          <a:p>
            <a:pPr>
              <a:buFontTx/>
              <a:buChar char="-"/>
            </a:pPr>
            <a:r>
              <a:rPr lang="en-US" smtClean="0"/>
              <a:t> It has a port prediction and probing algorithm. If it succeeds, it will establish a direct connection between the client and the service.</a:t>
            </a:r>
          </a:p>
          <a:p>
            <a:pPr>
              <a:buFontTx/>
              <a:buChar char="-"/>
            </a:pPr>
            <a:r>
              <a:rPr lang="en-US" smtClean="0"/>
              <a:t> This is similar to instant messaging service, when you send a file through IM, sometimes you notice the significant speedup in throughput, because it is able to establish such a direct connection</a:t>
            </a:r>
          </a:p>
        </p:txBody>
      </p:sp>
      <p:sp>
        <p:nvSpPr>
          <p:cNvPr id="54275" name="Slide Number Placeholder 3"/>
          <p:cNvSpPr>
            <a:spLocks noGrp="1"/>
          </p:cNvSpPr>
          <p:nvPr>
            <p:ph type="sldNum" sz="quarter" idx="5"/>
          </p:nvPr>
        </p:nvSpPr>
        <p:spPr>
          <a:noFill/>
        </p:spPr>
        <p:txBody>
          <a:bodyPr/>
          <a:lstStyle/>
          <a:p>
            <a:fld id="{0E9587EE-61C2-453E-AE62-BDF75569412F}"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9D027FE0-1B82-4004-86AD-09A3D02A5B42}" type="slidenum">
              <a:rPr lang="en-US" smtClean="0"/>
              <a:pPr/>
              <a:t>21</a:t>
            </a:fld>
            <a:endParaRPr 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r>
              <a:rPr lang="en-US" smtClean="0"/>
              <a:t>The Service Bus has a Service Registry when services can post their endpoints making them discoverable.</a:t>
            </a:r>
          </a:p>
          <a:p>
            <a:pPr eaLnBrk="1" hangingPunct="1"/>
            <a:r>
              <a:rPr lang="en-US" smtClean="0"/>
              <a:t>Who can access which service bus endpoints is handled by Access Control</a:t>
            </a:r>
          </a:p>
          <a:p>
            <a:pPr eaLnBrk="1" hangingPunct="1"/>
            <a:r>
              <a:rPr lang="en-US" smtClean="0"/>
              <a:t>It does this using a claim-based security model.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3FDE0975-1A8A-4D79-8F9B-B3D57F932698}" type="slidenum">
              <a:rPr lang="en-US" smtClean="0"/>
              <a:pPr/>
              <a:t>22</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14CEABC-4DB7-4A72-BAF7-DD6D67B9FAD2}" type="slidenum">
              <a:rPr lang="en-US" smtClean="0"/>
              <a:pPr/>
              <a:t>23</a:t>
            </a:fld>
            <a:endParaRPr 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smtClean="0"/>
              <a:t>What do you need to do to get an application on the cloud?</a:t>
            </a:r>
          </a:p>
          <a:p>
            <a:r>
              <a:rPr lang="en-US" smtClean="0"/>
              <a:t>Assuming we are developing an application with .NET. You will first need to install the following.. </a:t>
            </a:r>
          </a:p>
          <a:p>
            <a:r>
              <a:rPr lang="en-US" smtClean="0"/>
              <a:t>And Download the Azure Platform SDK from their website.</a:t>
            </a:r>
          </a:p>
          <a:p>
            <a:r>
              <a:rPr lang="en-US" smtClean="0"/>
              <a:t>The SDK and visual studio provide a simulator for you to debug your application as though they are running on the cloud. However, if you want to deploy your application, you will need to sign up for an account. And unless it has changed, the free trial ended on Oct 30.</a:t>
            </a:r>
          </a:p>
        </p:txBody>
      </p:sp>
      <p:sp>
        <p:nvSpPr>
          <p:cNvPr id="62467" name="Slide Number Placeholder 3"/>
          <p:cNvSpPr>
            <a:spLocks noGrp="1"/>
          </p:cNvSpPr>
          <p:nvPr>
            <p:ph type="sldNum" sz="quarter" idx="5"/>
          </p:nvPr>
        </p:nvSpPr>
        <p:spPr>
          <a:noFill/>
        </p:spPr>
        <p:txBody>
          <a:bodyPr/>
          <a:lstStyle/>
          <a:p>
            <a:fld id="{E3533AAC-405B-480F-9234-8CE34054FECE}"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p:spPr>
        <p:txBody>
          <a:bodyPr/>
          <a:lstStyle/>
          <a:p>
            <a:r>
              <a:rPr lang="en-US" smtClean="0"/>
              <a:t>I’m using Visual Studio 2010 but some of these you can also do with Visual Studio 2008 once you download the Azure SDK. </a:t>
            </a:r>
          </a:p>
          <a:p>
            <a:r>
              <a:rPr lang="en-US" smtClean="0"/>
              <a:t>- Here.. You can choose from several categories of application, from traditional windows applications, ASP.NET web applications, to Azure Cloud applications.. As well as office and sharepoint extensions.</a:t>
            </a:r>
          </a:p>
          <a:p>
            <a:pPr>
              <a:buFontTx/>
              <a:buChar char="-"/>
            </a:pPr>
            <a:r>
              <a:rPr lang="en-US" smtClean="0"/>
              <a:t>We are going to look at the Cloud tab and Create Cloud Applications</a:t>
            </a:r>
          </a:p>
          <a:p>
            <a:pPr>
              <a:buFontTx/>
              <a:buChar char="-"/>
            </a:pPr>
            <a:r>
              <a:rPr lang="en-US" smtClean="0"/>
              <a:t>Before we do that, in the learning and community resources, you can find sample code (one of the best way to learn)</a:t>
            </a:r>
          </a:p>
          <a:p>
            <a:r>
              <a:rPr lang="en-US" smtClean="0"/>
              <a:t>[CAVEAT: you may have to run Visual Studio 2010 as administrator to get some of the debugging and deployment to work]</a:t>
            </a:r>
          </a:p>
        </p:txBody>
      </p:sp>
      <p:sp>
        <p:nvSpPr>
          <p:cNvPr id="65539" name="Slide Number Placeholder 3"/>
          <p:cNvSpPr>
            <a:spLocks noGrp="1"/>
          </p:cNvSpPr>
          <p:nvPr>
            <p:ph type="sldNum" sz="quarter" idx="5"/>
          </p:nvPr>
        </p:nvSpPr>
        <p:spPr>
          <a:noFill/>
        </p:spPr>
        <p:txBody>
          <a:bodyPr/>
          <a:lstStyle/>
          <a:p>
            <a:fld id="{0E075BEE-B15F-466C-8D19-A9105CEBC5F9}"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r>
              <a:rPr lang="en-US" smtClean="0"/>
              <a:t>So let’s create a new project now.</a:t>
            </a:r>
          </a:p>
        </p:txBody>
      </p:sp>
      <p:sp>
        <p:nvSpPr>
          <p:cNvPr id="67587" name="Slide Number Placeholder 3"/>
          <p:cNvSpPr>
            <a:spLocks noGrp="1"/>
          </p:cNvSpPr>
          <p:nvPr>
            <p:ph type="sldNum" sz="quarter" idx="5"/>
          </p:nvPr>
        </p:nvSpPr>
        <p:spPr>
          <a:noFill/>
        </p:spPr>
        <p:txBody>
          <a:bodyPr/>
          <a:lstStyle/>
          <a:p>
            <a:fld id="{AC3B1B2A-ED1A-48DA-8614-2ABB11D0DFDF}"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r>
              <a:rPr lang="en-US" smtClean="0"/>
              <a:t>More specifically, let’s create a C# Windows Azure Cloud Service</a:t>
            </a:r>
          </a:p>
        </p:txBody>
      </p:sp>
      <p:sp>
        <p:nvSpPr>
          <p:cNvPr id="69635" name="Slide Number Placeholder 3"/>
          <p:cNvSpPr>
            <a:spLocks noGrp="1"/>
          </p:cNvSpPr>
          <p:nvPr>
            <p:ph type="sldNum" sz="quarter" idx="5"/>
          </p:nvPr>
        </p:nvSpPr>
        <p:spPr>
          <a:noFill/>
        </p:spPr>
        <p:txBody>
          <a:bodyPr/>
          <a:lstStyle/>
          <a:p>
            <a:fld id="{0160A986-2F3E-48D4-98A2-C99D14325FBA}"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r>
              <a:rPr lang="en-US" smtClean="0"/>
              <a:t>As mentioned, there are web roles which is the cloud application’s front facing part and worker roles which are more like background processes.</a:t>
            </a:r>
          </a:p>
          <a:p>
            <a:r>
              <a:rPr lang="en-US" smtClean="0"/>
              <a:t>You can use different technology such as ASP.NET, WCF and CGI for web role.</a:t>
            </a:r>
          </a:p>
          <a:p>
            <a:r>
              <a:rPr lang="en-US" smtClean="0"/>
              <a:t>You can also create worker role here.</a:t>
            </a:r>
          </a:p>
          <a:p>
            <a:r>
              <a:rPr lang="en-US" smtClean="0"/>
              <a:t>For this example, we want to deploy a front-facing web site that says hello world, so we choose ASP.NET web role</a:t>
            </a:r>
          </a:p>
        </p:txBody>
      </p:sp>
      <p:sp>
        <p:nvSpPr>
          <p:cNvPr id="71683" name="Slide Number Placeholder 3"/>
          <p:cNvSpPr>
            <a:spLocks noGrp="1"/>
          </p:cNvSpPr>
          <p:nvPr>
            <p:ph type="sldNum" sz="quarter" idx="5"/>
          </p:nvPr>
        </p:nvSpPr>
        <p:spPr>
          <a:noFill/>
        </p:spPr>
        <p:txBody>
          <a:bodyPr/>
          <a:lstStyle/>
          <a:p>
            <a:fld id="{3F763BF2-4863-4576-9A50-C6F9C6A8C32A}"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lvl="2">
              <a:defRPr/>
            </a:pPr>
            <a:r>
              <a:rPr lang="en-US" b="1" dirty="0" smtClean="0"/>
              <a:t>Might want to add a slide to show what was generated. </a:t>
            </a:r>
          </a:p>
          <a:p>
            <a:pPr lvl="2">
              <a:defRPr/>
            </a:pPr>
            <a:r>
              <a:rPr lang="en-US" b="1" dirty="0" smtClean="0"/>
              <a:t>Note:</a:t>
            </a:r>
            <a:r>
              <a:rPr lang="en-US" dirty="0" smtClean="0"/>
              <a:t> The generated solution contains two separate projects. The first project, named </a:t>
            </a:r>
            <a:r>
              <a:rPr lang="en-US" b="1" dirty="0" err="1" smtClean="0"/>
              <a:t>GuestBook</a:t>
            </a:r>
            <a:r>
              <a:rPr lang="en-US" dirty="0" smtClean="0"/>
              <a:t>, holds the configuration for the web and worker roles that compose the cloud application. It includes the service definition file, </a:t>
            </a:r>
            <a:r>
              <a:rPr lang="en-US" b="1" dirty="0" err="1" smtClean="0"/>
              <a:t>ServiceDefinition.csdef</a:t>
            </a:r>
            <a:r>
              <a:rPr lang="en-US" dirty="0" smtClean="0"/>
              <a:t>, which contains metadata needed by the Windows Azure fabric to understand the requirements of your application, such as which roles are used, their trust level, the endpoints exposed by each role, the local storage requirements and the certificates used by the roles. The service definition also establishes configuration settings specific to the application. The service configuration file, </a:t>
            </a:r>
            <a:r>
              <a:rPr lang="en-US" b="1" dirty="0" err="1" smtClean="0"/>
              <a:t>ServiceConfiguration.cscfg</a:t>
            </a:r>
            <a:r>
              <a:rPr lang="en-US" dirty="0" smtClean="0"/>
              <a:t>, specifies the number of instances to run for each role and sets the value of configuration settings defined in the service definition file. This separation between service definition and configuration allows you to update the settings of a running application by uploading a new service configuration file.</a:t>
            </a:r>
          </a:p>
          <a:p>
            <a:pPr lvl="2">
              <a:defRPr/>
            </a:pPr>
            <a:r>
              <a:rPr lang="en-US" dirty="0" smtClean="0"/>
              <a:t>The </a:t>
            </a:r>
            <a:r>
              <a:rPr lang="en-US" b="1" dirty="0" smtClean="0"/>
              <a:t>Roles</a:t>
            </a:r>
            <a:r>
              <a:rPr lang="en-US" dirty="0" smtClean="0"/>
              <a:t> node in the cloud service project enables you to configure what roles the service includes (Web, worker or both) as well as which projects to associate with these roles. Adding and configuring roles through the Roles node will update the </a:t>
            </a:r>
            <a:r>
              <a:rPr lang="en-US" b="1" dirty="0" err="1" smtClean="0"/>
              <a:t>ServiceDefinition.csdef</a:t>
            </a:r>
            <a:r>
              <a:rPr lang="en-US" dirty="0" smtClean="0"/>
              <a:t> and </a:t>
            </a:r>
            <a:r>
              <a:rPr lang="en-US" b="1" dirty="0" err="1" smtClean="0"/>
              <a:t>ServiceConfiguration.cscfg</a:t>
            </a:r>
            <a:r>
              <a:rPr lang="en-US" dirty="0" smtClean="0"/>
              <a:t> files.</a:t>
            </a:r>
          </a:p>
          <a:p>
            <a:pPr lvl="2">
              <a:defRPr/>
            </a:pPr>
            <a:r>
              <a:rPr lang="en-US" dirty="0" smtClean="0"/>
              <a:t>The second project, named </a:t>
            </a:r>
            <a:r>
              <a:rPr lang="en-US" b="1" dirty="0" err="1" smtClean="0"/>
              <a:t>GuestBook_WebRole</a:t>
            </a:r>
            <a:r>
              <a:rPr lang="en-US" dirty="0" smtClean="0"/>
              <a:t>, is a standard ASP.NET Web Application project template modified for the Windows Azure environment. It contains an additional class that provides the entry point for the web role and contains methods to manage the initialization, starting, and stopping of the role.</a:t>
            </a:r>
          </a:p>
          <a:p>
            <a:pPr>
              <a:defRPr/>
            </a:pPr>
            <a:endParaRPr lang="en-US" dirty="0"/>
          </a:p>
        </p:txBody>
      </p:sp>
      <p:sp>
        <p:nvSpPr>
          <p:cNvPr id="73731" name="Slide Number Placeholder 3"/>
          <p:cNvSpPr>
            <a:spLocks noGrp="1"/>
          </p:cNvSpPr>
          <p:nvPr>
            <p:ph type="sldNum" sz="quarter" idx="5"/>
          </p:nvPr>
        </p:nvSpPr>
        <p:spPr>
          <a:noFill/>
        </p:spPr>
        <p:txBody>
          <a:bodyPr/>
          <a:lstStyle/>
          <a:p>
            <a:fld id="{B1AD1D86-0115-4405-AFE7-021EDF39E98D}"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4E8F7D64-9E75-4FB8-A3C1-5D59F38D2EC2}" type="slidenum">
              <a:rPr lang="en-US" smtClean="0"/>
              <a:pPr/>
              <a:t>3</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smtClean="0"/>
              <a:t>Azure is a Platform-as-a-Service. What this means is that the developer doesn’t have to worry about setting up the server image and configuring the virtual machines. The platform comes with pre-configured virtual machines and developers focus on how they build custom applications on top of it.</a:t>
            </a:r>
          </a:p>
          <a:p>
            <a:pPr eaLnBrk="1" hangingPunct="1"/>
            <a:endParaRPr lang="en-US" smtClean="0"/>
          </a:p>
          <a:p>
            <a:pPr eaLnBrk="1" hangingPunct="1"/>
            <a:r>
              <a:rPr lang="en-US" smtClean="0"/>
              <a:t>Azure has some of the common cloud benefits such as</a:t>
            </a:r>
          </a:p>
          <a:p>
            <a:pPr eaLnBrk="1" hangingPunct="1">
              <a:buFontTx/>
              <a:buChar char="-"/>
            </a:pPr>
            <a:r>
              <a:rPr lang="en-US" smtClean="0"/>
              <a:t>Virtualization: it abstracts the physical details of the machine and operating system running these applications</a:t>
            </a:r>
          </a:p>
          <a:p>
            <a:pPr eaLnBrk="1" hangingPunct="1">
              <a:buFontTx/>
              <a:buChar char="-"/>
            </a:pPr>
            <a:r>
              <a:rPr lang="en-US" smtClean="0"/>
              <a:t>Scalability: if as a developer, your web application starts getting more hits, you can easily scale up or scale down</a:t>
            </a:r>
          </a:p>
          <a:p>
            <a:pPr eaLnBrk="1" hangingPunct="1">
              <a:buFontTx/>
              <a:buChar char="-"/>
            </a:pPr>
            <a:r>
              <a:rPr lang="en-US" smtClean="0"/>
              <a:t>Pricing model is charge based on usage.. So some function of how long your application was running and how much you store</a:t>
            </a:r>
          </a:p>
          <a:p>
            <a:pPr eaLnBrk="1" hangingPunct="1">
              <a:buFontTx/>
              <a:buChar char="-"/>
            </a:pPr>
            <a:endParaRPr lang="en-US" smtClean="0"/>
          </a:p>
          <a:p>
            <a:pPr eaLnBrk="1" hangingPunct="1"/>
            <a:r>
              <a:rPr lang="en-US" smtClean="0"/>
              <a:t>One of the key differentiating factor of Azure is the familiarity of the stack argument, especially for .NET web developers. In my opinion, it provides an almost seamless environment between traditional .NET web apps versus cloud versions.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Slide Number Placeholder 3"/>
          <p:cNvSpPr>
            <a:spLocks noGrp="1"/>
          </p:cNvSpPr>
          <p:nvPr>
            <p:ph type="sldNum" sz="quarter" idx="5"/>
          </p:nvPr>
        </p:nvSpPr>
        <p:spPr>
          <a:noFill/>
        </p:spPr>
        <p:txBody>
          <a:bodyPr/>
          <a:lstStyle/>
          <a:p>
            <a:fld id="{64CF2C47-5827-4870-836A-B1BD646B8231}" type="slidenum">
              <a:rPr lang="en-US" smtClean="0"/>
              <a:pPr/>
              <a:t>54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a:ln/>
        </p:spPr>
        <p:txBody>
          <a:bodyPr/>
          <a:lstStyle/>
          <a:p>
            <a:r>
              <a:rPr lang="en-US" smtClean="0"/>
              <a:t>GuestBook: configuration info for the entire cloud application</a:t>
            </a:r>
          </a:p>
          <a:p>
            <a:r>
              <a:rPr lang="en-US" smtClean="0"/>
              <a:t>GuestBook_Data: project exposes storage-related services</a:t>
            </a:r>
          </a:p>
          <a:p>
            <a:r>
              <a:rPr lang="en-US" smtClean="0"/>
              <a:t>GuestBook_WebRole: implementation of the web role (web page functionalities and code behind ASP.NET page)</a:t>
            </a:r>
          </a:p>
          <a:p>
            <a:r>
              <a:rPr lang="en-US" smtClean="0"/>
              <a:t>GuestBook_WorkerRole: implementation of the worker role that updates the image with thumbnail</a:t>
            </a:r>
          </a:p>
        </p:txBody>
      </p:sp>
      <p:sp>
        <p:nvSpPr>
          <p:cNvPr id="104451" name="Slide Number Placeholder 3"/>
          <p:cNvSpPr>
            <a:spLocks noGrp="1"/>
          </p:cNvSpPr>
          <p:nvPr>
            <p:ph type="sldNum" sz="quarter" idx="5"/>
          </p:nvPr>
        </p:nvSpPr>
        <p:spPr>
          <a:noFill/>
        </p:spPr>
        <p:txBody>
          <a:bodyPr/>
          <a:lstStyle/>
          <a:p>
            <a:fld id="{C84C8115-22E8-4F64-BC26-107A985CB0A5}" type="slidenum">
              <a:rPr lang="en-US" smtClean="0"/>
              <a:pPr/>
              <a:t>58</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a:ln/>
        </p:spPr>
      </p:sp>
      <p:sp>
        <p:nvSpPr>
          <p:cNvPr id="106498" name="Notes Placeholder 2"/>
          <p:cNvSpPr>
            <a:spLocks noGrp="1"/>
          </p:cNvSpPr>
          <p:nvPr>
            <p:ph type="body" idx="1"/>
          </p:nvPr>
        </p:nvSpPr>
        <p:spPr>
          <a:noFill/>
          <a:ln/>
        </p:spPr>
        <p:txBody>
          <a:bodyPr/>
          <a:lstStyle/>
          <a:p>
            <a:r>
              <a:rPr lang="en-US" smtClean="0"/>
              <a:t>This time, I’m going to work backwards and we will first see how this application runs. </a:t>
            </a:r>
          </a:p>
          <a:p>
            <a:r>
              <a:rPr lang="en-US" smtClean="0"/>
              <a:t>So this is a similar screen as before when we were deploying the HelloCloud application. </a:t>
            </a:r>
          </a:p>
          <a:p>
            <a:r>
              <a:rPr lang="en-US" smtClean="0"/>
              <a:t>Before, we deployed the application to the Production data center which takes a long time. For testing, we can actually deploy it to staging data centers. By deploying to the staging data center, we are given a temporary URL rather than the one we signed up for, there’s less setup and rollout compared to Production, and so can be faster.</a:t>
            </a:r>
          </a:p>
          <a:p>
            <a:r>
              <a:rPr lang="en-US" smtClean="0"/>
              <a:t>Similar to last time, you click on “Deploy” and specify your application service package and the service description. Then once those are uploaded, you get a screen like this one where you can “Run” the application.</a:t>
            </a:r>
          </a:p>
          <a:p>
            <a:r>
              <a:rPr lang="en-US" smtClean="0"/>
              <a:t>The Guestbook application has two roles and you can see the Worker Role and the Web Role instance here. </a:t>
            </a:r>
          </a:p>
          <a:p>
            <a:r>
              <a:rPr lang="en-US" smtClean="0"/>
              <a:t>This the temporary web site URL. </a:t>
            </a:r>
          </a:p>
        </p:txBody>
      </p:sp>
      <p:sp>
        <p:nvSpPr>
          <p:cNvPr id="106499" name="Slide Number Placeholder 3"/>
          <p:cNvSpPr>
            <a:spLocks noGrp="1"/>
          </p:cNvSpPr>
          <p:nvPr>
            <p:ph type="sldNum" sz="quarter" idx="5"/>
          </p:nvPr>
        </p:nvSpPr>
        <p:spPr>
          <a:noFill/>
        </p:spPr>
        <p:txBody>
          <a:bodyPr/>
          <a:lstStyle/>
          <a:p>
            <a:fld id="{696B1C89-759F-43BF-B17E-93AB39F51706}" type="slidenum">
              <a:rPr lang="en-US" smtClean="0"/>
              <a:pPr/>
              <a:t>59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r>
              <a:rPr lang="en-US" smtClean="0"/>
              <a:t>There’s a typo in the configuration </a:t>
            </a:r>
          </a:p>
        </p:txBody>
      </p:sp>
      <p:sp>
        <p:nvSpPr>
          <p:cNvPr id="108547" name="Slide Number Placeholder 3"/>
          <p:cNvSpPr>
            <a:spLocks noGrp="1"/>
          </p:cNvSpPr>
          <p:nvPr>
            <p:ph type="sldNum" sz="quarter" idx="5"/>
          </p:nvPr>
        </p:nvSpPr>
        <p:spPr>
          <a:noFill/>
        </p:spPr>
        <p:txBody>
          <a:bodyPr/>
          <a:lstStyle/>
          <a:p>
            <a:fld id="{C00FF7B7-ECE2-48EA-9ACE-C4ED36962842}" type="slidenum">
              <a:rPr lang="en-US" smtClean="0"/>
              <a:pPr/>
              <a:t>60</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913BB354-ACBD-4A29-9E4B-A96E58211FC9}" type="slidenum">
              <a:rPr lang="en-US" smtClean="0"/>
              <a:pPr/>
              <a:t>63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p:spPr>
        <p:txBody>
          <a:bodyPr/>
          <a:lstStyle/>
          <a:p>
            <a:fld id="{C40F4E93-EA98-49E8-AD66-CF9F125F7409}" type="slidenum">
              <a:rPr lang="en-US" smtClean="0"/>
              <a:pPr/>
              <a:t>71</a:t>
            </a:fld>
            <a:endParaRPr lang="en-US" smtClean="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BDCBEC85-7E36-4B6B-A5D8-949E725A046F}" type="slidenum">
              <a:rPr lang="en-US" smtClean="0"/>
              <a:pPr/>
              <a:t>4</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buFontTx/>
              <a:buChar char="-"/>
            </a:pPr>
            <a:r>
              <a:rPr lang="en-US" smtClean="0"/>
              <a:t>Windows Azure is designed to run on cheap commodity hardware running in Microsoft-managed data centers.</a:t>
            </a:r>
          </a:p>
          <a:p>
            <a:pPr eaLnBrk="1" hangingPunct="1">
              <a:buFontTx/>
              <a:buChar char="-"/>
            </a:pPr>
            <a:r>
              <a:rPr lang="en-US" smtClean="0"/>
              <a:t> There is a growing list of application development technology that it supports. </a:t>
            </a:r>
          </a:p>
          <a:p>
            <a:pPr eaLnBrk="1" hangingPunct="1"/>
            <a:r>
              <a:rPr lang="en-US" smtClean="0"/>
              <a:t>  - From Microsoft centric technologies like .NET and C# to Java and other scripting languages.</a:t>
            </a:r>
          </a:p>
          <a:p>
            <a:pPr eaLnBrk="1" hangingPunct="1">
              <a:buFontTx/>
              <a:buChar char="-"/>
            </a:pPr>
            <a:r>
              <a:rPr lang="en-US" smtClean="0"/>
              <a:t>It also has several storage options so you can choose what’s most appropriate for your application</a:t>
            </a:r>
          </a:p>
          <a:p>
            <a:pPr eaLnBrk="1" hangingPunct="1"/>
            <a:r>
              <a:rPr lang="en-US" smtClean="0"/>
              <a:t>  - For example, for large images and videos, there’s support for storing BLOBs on the cloud</a:t>
            </a:r>
          </a:p>
          <a:p>
            <a:pPr eaLnBrk="1" hangingPunct="1"/>
            <a:r>
              <a:rPr lang="en-US" smtClean="0"/>
              <a:t>  - If you need more traditional database functionality, there’s SQL Azure Database</a:t>
            </a:r>
          </a:p>
          <a:p>
            <a:pPr eaLnBrk="1" hangingPunct="1"/>
            <a:r>
              <a:rPr lang="en-US" smtClean="0"/>
              <a:t>- The Azure Platform also provides mechanisms for connecting distributed applications on and off the cloud.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r>
              <a:rPr lang="en-US" smtClean="0"/>
              <a:t>So I mentioned that there are three main components in the Azure Platform. Windows Azure is one of them and this is the cloud operating system or runtime where you run your cloud applications.</a:t>
            </a:r>
          </a:p>
        </p:txBody>
      </p:sp>
      <p:sp>
        <p:nvSpPr>
          <p:cNvPr id="23555" name="Slide Number Placeholder 3"/>
          <p:cNvSpPr>
            <a:spLocks noGrp="1"/>
          </p:cNvSpPr>
          <p:nvPr>
            <p:ph type="sldNum" sz="quarter" idx="5"/>
          </p:nvPr>
        </p:nvSpPr>
        <p:spPr>
          <a:noFill/>
        </p:spPr>
        <p:txBody>
          <a:bodyPr/>
          <a:lstStyle/>
          <a:p>
            <a:fld id="{06C56A0A-C506-4B70-A3E1-93E385E2E5A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a:buFontTx/>
              <a:buChar char="-"/>
            </a:pPr>
            <a:r>
              <a:rPr lang="en-US" smtClean="0"/>
              <a:t>An Azure application or service is made up of instances of two types of roles: web roles and worker roles.</a:t>
            </a:r>
          </a:p>
          <a:p>
            <a:pPr>
              <a:buFontTx/>
              <a:buChar char="-"/>
            </a:pPr>
            <a:r>
              <a:rPr lang="en-US" smtClean="0"/>
              <a:t>You can think of a web role as the frontend of your web application and the worker role as the logic that handles all the backend tasks.</a:t>
            </a:r>
          </a:p>
          <a:p>
            <a:pPr>
              <a:buFontTx/>
              <a:buChar char="-"/>
            </a:pPr>
            <a:r>
              <a:rPr lang="en-US" smtClean="0"/>
              <a:t>The main difference between the two is that web role includes IIS (Windows Web Server) capabilities which fits well if your web application is already written using ASP.NET. </a:t>
            </a:r>
          </a:p>
          <a:p>
            <a:pPr>
              <a:buFontTx/>
              <a:buChar char="-"/>
            </a:pPr>
            <a:r>
              <a:rPr lang="en-US" smtClean="0"/>
              <a:t>Worker role is an executable with a well-defined code entry point. It is intended for running background type tasks but one can also use it to run Apache web server.</a:t>
            </a:r>
          </a:p>
        </p:txBody>
      </p:sp>
      <p:sp>
        <p:nvSpPr>
          <p:cNvPr id="25603" name="Slide Number Placeholder 3"/>
          <p:cNvSpPr>
            <a:spLocks noGrp="1"/>
          </p:cNvSpPr>
          <p:nvPr>
            <p:ph type="sldNum" sz="quarter" idx="5"/>
          </p:nvPr>
        </p:nvSpPr>
        <p:spPr>
          <a:noFill/>
        </p:spPr>
        <p:txBody>
          <a:bodyPr/>
          <a:lstStyle/>
          <a:p>
            <a:fld id="{DB15E151-8658-4101-9F10-18361480E0C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08C4F814-D07C-4CCF-B9F4-B3CDF40EFA33}" type="slidenum">
              <a:rPr lang="en-US" smtClean="0"/>
              <a:pPr/>
              <a:t>7</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r>
              <a:rPr lang="en-US" smtClean="0"/>
              <a:t>One of the goals of Azure is scalability.  To support applications that can have a very large number of simultaneous users. So in order for an application to scale up as demand increase, the web roles and worker roles are designed to be stateless. Any state they have must be put into persistent storage on the cloud. This way, if the application’s load increase, the developer can just configure more instances of their web or worker roles to run. </a:t>
            </a:r>
          </a:p>
          <a:p>
            <a:pPr eaLnBrk="1" hangingPunct="1"/>
            <a:r>
              <a:rPr lang="en-US" smtClean="0"/>
              <a:t>Not having any state also helps with recovering crashed applications.</a:t>
            </a:r>
          </a:p>
          <a:p>
            <a:pPr eaLnBrk="1" hangingPunct="1"/>
            <a:endParaRPr lang="en-US" smtClean="0"/>
          </a:p>
          <a:p>
            <a:pPr eaLnBrk="1" hangingPunct="1"/>
            <a:r>
              <a:rPr lang="en-US" smtClean="0"/>
              <a:t>A developer doesn’t have to explicitly create VMs to run these roles and doesn’t have to supply a VM image for Windows Azure to run or worry about maintaining a copy of the Windows operating system. Instead, Windows Azure silently creates a VM for each instance, then runs the role in those VMs.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B3B270ED-1794-45E2-B19A-D3067DB809B6}" type="slidenum">
              <a:rPr lang="en-US" smtClean="0"/>
              <a:pPr/>
              <a:t>8</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r>
              <a:rPr lang="en-US" smtClean="0"/>
              <a:t>For each role, Windows Azure has an agent that monitors the failure conditions of the role and exposes the API. </a:t>
            </a:r>
          </a:p>
          <a:p>
            <a:pPr eaLnBrk="1" hangingPunct="1"/>
            <a:r>
              <a:rPr lang="en-US" smtClean="0"/>
              <a:t>These agent communicate with the “Fabric Controller” in Windows Azure. The Fabric Controller is responsible for allocating resources according to how the application was configured and detect and restart failed web roles and workers. </a:t>
            </a:r>
          </a:p>
          <a:p>
            <a:pPr eaLnBrk="1" hangingPunct="1"/>
            <a:endParaRPr lang="en-US" smtClean="0"/>
          </a:p>
          <a:p>
            <a:pPr eaLnBrk="1" hangingPunct="1"/>
            <a:r>
              <a:rPr lang="en-US" smtClean="0"/>
              <a:t>Source: </a:t>
            </a:r>
            <a:r>
              <a:rPr lang="en-US" smtClean="0">
                <a:hlinkClick r:id="rId3"/>
              </a:rPr>
              <a:t>http://msdn.microsoft.com/en-us/magazine/dd727504.aspx</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A151608A-1B00-42CD-B47A-72AE2ABDEBD2}" type="slidenum">
              <a:rPr lang="en-US" smtClean="0"/>
              <a:pPr/>
              <a:t>9</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mtClean="0"/>
              <a:t>Windows Azure Storage</a:t>
            </a:r>
          </a:p>
          <a:p>
            <a:pPr eaLnBrk="1" hangingPunct="1">
              <a:buFontTx/>
              <a:buChar char="-"/>
            </a:pPr>
            <a:r>
              <a:rPr lang="en-US" smtClean="0"/>
              <a:t>Provides scalable storage on the cloud</a:t>
            </a:r>
          </a:p>
          <a:p>
            <a:pPr eaLnBrk="1" hangingPunct="1">
              <a:buFontTx/>
              <a:buChar char="-"/>
            </a:pPr>
            <a:r>
              <a:rPr lang="en-US" smtClean="0"/>
              <a:t>With up to 100 TB per storage for an account</a:t>
            </a:r>
          </a:p>
          <a:p>
            <a:pPr eaLnBrk="1" hangingPunct="1">
              <a:buFontTx/>
              <a:buChar char="-"/>
            </a:pPr>
            <a:r>
              <a:rPr lang="en-US" smtClean="0"/>
              <a:t>Auto-scale is related to pricing?</a:t>
            </a:r>
          </a:p>
          <a:p>
            <a:pPr eaLnBrk="1" hangingPunct="1">
              <a:buFontTx/>
              <a:buChar char="-"/>
            </a:pPr>
            <a:r>
              <a:rPr lang="en-US" smtClean="0"/>
              <a:t>Strong Consistency, an application is ensure to read what it has just written</a:t>
            </a:r>
          </a:p>
          <a:p>
            <a:pPr eaLnBrk="1" hangingPunct="1">
              <a:buFontTx/>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2C45605-F827-490C-8625-429197C5125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7064A0F-22EA-468E-B409-47ADDD9B71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D5B3CEE-C523-43D4-AEC9-0C6982E88B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6DD3E0-1D34-453A-BC89-5FDB23338E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D4D74C-7EA1-452C-8F68-2EE1E1D087E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00DB1E-CD88-48CC-A20B-E71E10FD1F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72ED6E70-AAD7-4314-925C-6151ECBFAC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66CFFDA-9331-486B-B258-6056A2C5C9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32D7C6F-119B-4162-A97A-F424685463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B5A1142-A48C-4A66-932D-720931C346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6183DAB-B2B7-40F2-BA7F-42D00684E8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CC3CF3A2-C106-431E-A8F5-6977E961734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88" r:id="rId1"/>
    <p:sldLayoutId id="2147483780" r:id="rId2"/>
    <p:sldLayoutId id="2147483789" r:id="rId3"/>
    <p:sldLayoutId id="2147483781" r:id="rId4"/>
    <p:sldLayoutId id="2147483782" r:id="rId5"/>
    <p:sldLayoutId id="2147483783" r:id="rId6"/>
    <p:sldLayoutId id="2147483784" r:id="rId7"/>
    <p:sldLayoutId id="2147483785" r:id="rId8"/>
    <p:sldLayoutId id="2147483790" r:id="rId9"/>
    <p:sldLayoutId id="2147483786" r:id="rId10"/>
    <p:sldLayoutId id="2147483787"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111" charset="0"/>
        </a:defRPr>
      </a:lvl2pPr>
      <a:lvl3pPr algn="l" rtl="0" fontAlgn="base">
        <a:spcBef>
          <a:spcPct val="0"/>
        </a:spcBef>
        <a:spcAft>
          <a:spcPct val="0"/>
        </a:spcAft>
        <a:defRPr sz="5000">
          <a:solidFill>
            <a:schemeClr val="tx2"/>
          </a:solidFill>
          <a:latin typeface="Calibri" pitchFamily="-111" charset="0"/>
        </a:defRPr>
      </a:lvl3pPr>
      <a:lvl4pPr algn="l" rtl="0" fontAlgn="base">
        <a:spcBef>
          <a:spcPct val="0"/>
        </a:spcBef>
        <a:spcAft>
          <a:spcPct val="0"/>
        </a:spcAft>
        <a:defRPr sz="5000">
          <a:solidFill>
            <a:schemeClr val="tx2"/>
          </a:solidFill>
          <a:latin typeface="Calibri" pitchFamily="-111" charset="0"/>
        </a:defRPr>
      </a:lvl4pPr>
      <a:lvl5pPr algn="l" rtl="0" fontAlgn="base">
        <a:spcBef>
          <a:spcPct val="0"/>
        </a:spcBef>
        <a:spcAft>
          <a:spcPct val="0"/>
        </a:spcAft>
        <a:defRPr sz="5000">
          <a:solidFill>
            <a:schemeClr val="tx2"/>
          </a:solidFill>
          <a:latin typeface="Calibri" pitchFamily="-111" charset="0"/>
        </a:defRPr>
      </a:lvl5pPr>
      <a:lvl6pPr marL="457200" algn="l" rtl="0" fontAlgn="base">
        <a:spcBef>
          <a:spcPct val="0"/>
        </a:spcBef>
        <a:spcAft>
          <a:spcPct val="0"/>
        </a:spcAft>
        <a:defRPr sz="5000">
          <a:solidFill>
            <a:schemeClr val="tx2"/>
          </a:solidFill>
          <a:latin typeface="Calibri" pitchFamily="-111" charset="0"/>
        </a:defRPr>
      </a:lvl6pPr>
      <a:lvl7pPr marL="914400" algn="l" rtl="0" fontAlgn="base">
        <a:spcBef>
          <a:spcPct val="0"/>
        </a:spcBef>
        <a:spcAft>
          <a:spcPct val="0"/>
        </a:spcAft>
        <a:defRPr sz="5000">
          <a:solidFill>
            <a:schemeClr val="tx2"/>
          </a:solidFill>
          <a:latin typeface="Calibri" pitchFamily="-111" charset="0"/>
        </a:defRPr>
      </a:lvl7pPr>
      <a:lvl8pPr marL="1371600" algn="l" rtl="0" fontAlgn="base">
        <a:spcBef>
          <a:spcPct val="0"/>
        </a:spcBef>
        <a:spcAft>
          <a:spcPct val="0"/>
        </a:spcAft>
        <a:defRPr sz="5000">
          <a:solidFill>
            <a:schemeClr val="tx2"/>
          </a:solidFill>
          <a:latin typeface="Calibri" pitchFamily="-111" charset="0"/>
        </a:defRPr>
      </a:lvl8pPr>
      <a:lvl9pPr marL="1828800" algn="l" rtl="0" fontAlgn="base">
        <a:spcBef>
          <a:spcPct val="0"/>
        </a:spcBef>
        <a:spcAft>
          <a:spcPct val="0"/>
        </a:spcAft>
        <a:defRPr sz="5000">
          <a:solidFill>
            <a:schemeClr val="tx2"/>
          </a:solidFill>
          <a:latin typeface="Calibri" pitchFamily="-111"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icrosoft.com/windowsazur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subTitle" idx="1"/>
          </p:nvPr>
        </p:nvSpPr>
        <p:spPr>
          <a:xfrm>
            <a:off x="533400" y="3228975"/>
            <a:ext cx="7854950" cy="1752600"/>
          </a:xfrm>
        </p:spPr>
        <p:txBody>
          <a:bodyPr/>
          <a:lstStyle/>
          <a:p>
            <a:pPr marR="0"/>
            <a:r>
              <a:rPr lang="en-US" smtClean="0">
                <a:solidFill>
                  <a:srgbClr val="333333"/>
                </a:solidFill>
              </a:rPr>
              <a:t>November 3rd, 2010</a:t>
            </a:r>
          </a:p>
          <a:p>
            <a:pPr marR="0"/>
            <a:r>
              <a:rPr lang="en-US" smtClean="0">
                <a:solidFill>
                  <a:srgbClr val="333333"/>
                </a:solidFill>
              </a:rPr>
              <a:t>COMS W6998-6</a:t>
            </a:r>
          </a:p>
        </p:txBody>
      </p:sp>
      <p:sp>
        <p:nvSpPr>
          <p:cNvPr id="9" name="Title 8"/>
          <p:cNvSpPr>
            <a:spLocks noGrp="1"/>
          </p:cNvSpPr>
          <p:nvPr>
            <p:ph type="ctrTitle"/>
          </p:nvPr>
        </p:nvSpPr>
        <p:spPr/>
        <p:txBody>
          <a:bodyPr/>
          <a:lstStyle/>
          <a:p>
            <a:pPr fontAlgn="auto">
              <a:spcAft>
                <a:spcPts val="0"/>
              </a:spcAft>
              <a:defRPr/>
            </a:pPr>
            <a:r>
              <a:rPr lang="en-US" dirty="0" smtClean="0">
                <a:solidFill>
                  <a:schemeClr val="bg2">
                    <a:lumMod val="20000"/>
                    <a:lumOff val="80000"/>
                  </a:schemeClr>
                </a:solidFill>
              </a:rPr>
              <a:t>Microsoft Azure Platform</a:t>
            </a:r>
            <a:endParaRPr lang="en-US"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smtClean="0"/>
              <a:t>BLOBs (Basic Large OBjects)</a:t>
            </a:r>
          </a:p>
        </p:txBody>
      </p:sp>
      <p:sp>
        <p:nvSpPr>
          <p:cNvPr id="32770" name="Rectangle 3"/>
          <p:cNvSpPr>
            <a:spLocks noGrp="1" noChangeArrowheads="1"/>
          </p:cNvSpPr>
          <p:nvPr>
            <p:ph idx="1"/>
          </p:nvPr>
        </p:nvSpPr>
        <p:spPr/>
        <p:txBody>
          <a:bodyPr/>
          <a:lstStyle/>
          <a:p>
            <a:r>
              <a:rPr lang="en-US" sz="2800" smtClean="0"/>
              <a:t>Intended for unstructured data</a:t>
            </a:r>
          </a:p>
          <a:p>
            <a:r>
              <a:rPr lang="en-US" sz="2800" smtClean="0"/>
              <a:t>Containers and BLOBs</a:t>
            </a:r>
          </a:p>
          <a:p>
            <a:pPr lvl="1"/>
            <a:r>
              <a:rPr lang="en-US" smtClean="0"/>
              <a:t>Each Azure account has containers</a:t>
            </a:r>
          </a:p>
          <a:p>
            <a:pPr lvl="1"/>
            <a:r>
              <a:rPr lang="en-US" smtClean="0"/>
              <a:t>Containers have one or more BLOBs.</a:t>
            </a:r>
          </a:p>
          <a:p>
            <a:pPr lvl="1"/>
            <a:r>
              <a:rPr lang="en-US" smtClean="0"/>
              <a:t>BLOBs can be as large as terabyte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XDrives</a:t>
            </a:r>
          </a:p>
        </p:txBody>
      </p:sp>
      <p:sp>
        <p:nvSpPr>
          <p:cNvPr id="4" name="Content Placeholder 2"/>
          <p:cNvSpPr txBox="1">
            <a:spLocks noGrp="1"/>
          </p:cNvSpPr>
          <p:nvPr>
            <p:ph idx="1"/>
          </p:nvPr>
        </p:nvSpPr>
        <p:spPr>
          <a:xfrm>
            <a:off x="457200" y="1905000"/>
            <a:ext cx="8229600" cy="2481263"/>
          </a:xfrm>
        </p:spPr>
        <p:txBody>
          <a:bodyPr lIns="0" tIns="0" rIns="0" bIns="0" rtlCol="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outerShdw blurRad="63500" algn="ctr" rotWithShape="0">
                    <a:schemeClr val="tx1">
                      <a:alpha val="50000"/>
                    </a:scheme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fontAlgn="auto">
              <a:spcAft>
                <a:spcPts val="0"/>
              </a:spcAft>
              <a:buClr>
                <a:schemeClr val="accent3"/>
              </a:buClr>
              <a:buSzPct val="95000"/>
              <a:buFont typeface="Wingdings 2"/>
              <a:buChar char=""/>
              <a:defRPr/>
            </a:pPr>
            <a:r>
              <a:rPr lang="en-US" sz="2600" dirty="0" smtClean="0">
                <a:solidFill>
                  <a:schemeClr val="tx1"/>
                </a:solidFill>
              </a:rPr>
              <a:t>Mechanism for viewing persistent storage as  if it were a local drive</a:t>
            </a:r>
          </a:p>
          <a:p>
            <a:pPr marL="274320" indent="-274320" fontAlgn="auto">
              <a:spcAft>
                <a:spcPts val="0"/>
              </a:spcAft>
              <a:buClr>
                <a:schemeClr val="accent3"/>
              </a:buClr>
              <a:buSzPct val="95000"/>
              <a:buFont typeface="Wingdings 2"/>
              <a:buChar char=""/>
              <a:defRPr/>
            </a:pPr>
            <a:r>
              <a:rPr lang="en-US" sz="2600" dirty="0" smtClean="0">
                <a:solidFill>
                  <a:schemeClr val="tx1"/>
                </a:solidFill>
              </a:rPr>
              <a:t>BLOBs can be exposed via </a:t>
            </a:r>
            <a:r>
              <a:rPr lang="en-US" sz="2600" dirty="0" err="1" smtClean="0">
                <a:solidFill>
                  <a:schemeClr val="tx1"/>
                </a:solidFill>
              </a:rPr>
              <a:t>Xdrives</a:t>
            </a:r>
            <a:endParaRPr lang="en-US" sz="2600" dirty="0" smtClean="0">
              <a:solidFill>
                <a:schemeClr val="tx1"/>
              </a:solidFill>
            </a:endParaRPr>
          </a:p>
          <a:p>
            <a:pPr marL="274320" lvl="1" indent="-274320" fontAlgn="auto">
              <a:spcAft>
                <a:spcPts val="0"/>
              </a:spcAft>
              <a:buClr>
                <a:schemeClr val="accent3"/>
              </a:buClr>
              <a:buSzPct val="95000"/>
              <a:buFont typeface="Wingdings 2"/>
              <a:buChar char=""/>
              <a:defRPr/>
            </a:pPr>
            <a:r>
              <a:rPr lang="en-US" sz="2600" dirty="0" smtClean="0">
                <a:solidFill>
                  <a:schemeClr val="tx1"/>
                </a:solidFill>
              </a:rPr>
              <a:t>A mounted drive on a BLOB</a:t>
            </a:r>
          </a:p>
          <a:p>
            <a:pPr marL="274320" lvl="1" indent="-274320" fontAlgn="auto">
              <a:spcAft>
                <a:spcPts val="0"/>
              </a:spcAft>
              <a:buClr>
                <a:schemeClr val="accent3"/>
              </a:buClr>
              <a:buSzPct val="95000"/>
              <a:buFont typeface="Wingdings 2"/>
              <a:buChar char=""/>
              <a:defRPr/>
            </a:pPr>
            <a:r>
              <a:rPr lang="en-NZ" sz="2600" dirty="0" smtClean="0">
                <a:solidFill>
                  <a:schemeClr val="tx1"/>
                </a:solidFill>
              </a:rPr>
              <a:t>NTFS VHD mounted into Compute instance</a:t>
            </a:r>
          </a:p>
          <a:p>
            <a:pPr marL="274320" lvl="1" indent="-274320" fontAlgn="auto">
              <a:spcAft>
                <a:spcPts val="0"/>
              </a:spcAft>
              <a:buClr>
                <a:schemeClr val="accent3"/>
              </a:buClr>
              <a:buSzPct val="95000"/>
              <a:buFont typeface="Wingdings 2"/>
              <a:buChar char=""/>
              <a:defRPr/>
            </a:pPr>
            <a:r>
              <a:rPr lang="en-NZ" sz="2600" dirty="0" smtClean="0">
                <a:solidFill>
                  <a:schemeClr val="tx1"/>
                </a:solidFill>
              </a:rPr>
              <a:t>Cannot be remotely mapped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Tables</a:t>
            </a:r>
          </a:p>
        </p:txBody>
      </p:sp>
      <p:sp>
        <p:nvSpPr>
          <p:cNvPr id="15363" name="Rectangle 3"/>
          <p:cNvSpPr>
            <a:spLocks noGrp="1" noChangeArrowheads="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Structured data but not quite relational</a:t>
            </a:r>
          </a:p>
          <a:p>
            <a:pPr marL="274320" indent="-274320" fontAlgn="auto">
              <a:spcAft>
                <a:spcPts val="0"/>
              </a:spcAft>
              <a:buClr>
                <a:schemeClr val="accent3"/>
              </a:buClr>
              <a:buFont typeface="Wingdings 2"/>
              <a:buChar char=""/>
              <a:defRPr/>
            </a:pPr>
            <a:r>
              <a:rPr lang="en-US" dirty="0" smtClean="0"/>
              <a:t>Table has a collection of entities</a:t>
            </a:r>
          </a:p>
          <a:p>
            <a:pPr marL="274320" indent="-274320" fontAlgn="auto">
              <a:spcAft>
                <a:spcPts val="0"/>
              </a:spcAft>
              <a:buClr>
                <a:schemeClr val="accent3"/>
              </a:buClr>
              <a:buFont typeface="Wingdings 2"/>
              <a:buChar char=""/>
              <a:defRPr/>
            </a:pPr>
            <a:r>
              <a:rPr lang="en-US" dirty="0" smtClean="0"/>
              <a:t>Entities are similar to ‘rows’</a:t>
            </a:r>
          </a:p>
          <a:p>
            <a:pPr marL="274320" indent="-274320" fontAlgn="auto">
              <a:spcAft>
                <a:spcPts val="0"/>
              </a:spcAft>
              <a:buClr>
                <a:schemeClr val="accent3"/>
              </a:buClr>
              <a:buFont typeface="Wingdings 2"/>
              <a:buChar char=""/>
              <a:defRPr/>
            </a:pPr>
            <a:r>
              <a:rPr lang="en-US" dirty="0" smtClean="0"/>
              <a:t>Entity has a primary key and properties (set of name/value pairs)</a:t>
            </a:r>
          </a:p>
          <a:p>
            <a:pPr marL="274320" indent="-274320" fontAlgn="auto">
              <a:spcAft>
                <a:spcPts val="0"/>
              </a:spcAft>
              <a:buClr>
                <a:schemeClr val="accent3"/>
              </a:buClr>
              <a:buFont typeface="Wingdings 2"/>
              <a:buChar char=""/>
              <a:defRPr/>
            </a:pPr>
            <a:r>
              <a:rPr lang="en-US" dirty="0" smtClean="0"/>
              <a:t>E.g. an Entity of </a:t>
            </a:r>
            <a:r>
              <a:rPr lang="en-US" dirty="0" err="1" smtClean="0"/>
              <a:t>GuestBook</a:t>
            </a:r>
            <a:r>
              <a:rPr lang="en-US" dirty="0" smtClean="0"/>
              <a:t> which contains the guest user’s information</a:t>
            </a:r>
          </a:p>
          <a:p>
            <a:pPr marL="640080" lvl="1" indent="-246888" fontAlgn="auto">
              <a:spcAft>
                <a:spcPts val="0"/>
              </a:spcAft>
              <a:buFont typeface="Wingdings 2"/>
              <a:buChar char=""/>
              <a:defRPr/>
            </a:pPr>
            <a:r>
              <a:rPr lang="en-US" dirty="0" smtClean="0"/>
              <a:t>[“</a:t>
            </a:r>
            <a:r>
              <a:rPr lang="en-US" dirty="0" err="1" smtClean="0"/>
              <a:t>GuestName</a:t>
            </a:r>
            <a:r>
              <a:rPr lang="en-US" dirty="0" smtClean="0"/>
              <a:t>”] = Joe Smith</a:t>
            </a:r>
          </a:p>
          <a:p>
            <a:pPr marL="640080" lvl="1" indent="-246888" fontAlgn="auto">
              <a:spcAft>
                <a:spcPts val="0"/>
              </a:spcAft>
              <a:buFont typeface="Wingdings 2"/>
              <a:buChar char=""/>
              <a:defRPr/>
            </a:pPr>
            <a:r>
              <a:rPr lang="en-US" dirty="0" smtClean="0"/>
              <a:t>[“Address”] = 30 Rockefeller Plaza, New York, NY</a:t>
            </a:r>
          </a:p>
          <a:p>
            <a:pPr marL="274320" indent="-274320" fontAlgn="auto">
              <a:spcAft>
                <a:spcPts val="0"/>
              </a:spcAft>
              <a:buClr>
                <a:schemeClr val="accent3"/>
              </a:buClr>
              <a:buFont typeface="Wingdings 2"/>
              <a:buChar char=""/>
              <a:defRPr/>
            </a:pPr>
            <a:r>
              <a:rPr lang="en-US" dirty="0" smtClean="0"/>
              <a:t>In addition, Entity has </a:t>
            </a:r>
            <a:r>
              <a:rPr lang="en-US" dirty="0" err="1" smtClean="0"/>
              <a:t>PartitionKey</a:t>
            </a:r>
            <a:r>
              <a:rPr lang="en-US" dirty="0" smtClean="0"/>
              <a:t> and Timestamp</a:t>
            </a:r>
          </a:p>
          <a:p>
            <a:pPr marL="640080" lvl="1" indent="-246888" fontAlgn="auto">
              <a:spcAft>
                <a:spcPts val="0"/>
              </a:spcAft>
              <a:buFont typeface="Wingdings 2"/>
              <a:buChar char=""/>
              <a:defRPr/>
            </a:pPr>
            <a:r>
              <a:rPr lang="en-US" dirty="0" err="1" smtClean="0"/>
              <a:t>PartitionKey</a:t>
            </a:r>
            <a:r>
              <a:rPr lang="en-US" dirty="0" smtClean="0"/>
              <a:t> for load balancing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Queues</a:t>
            </a:r>
          </a:p>
        </p:txBody>
      </p:sp>
      <p:sp>
        <p:nvSpPr>
          <p:cNvPr id="38914" name="Rectangle 3"/>
          <p:cNvSpPr>
            <a:spLocks noGrp="1" noChangeArrowheads="1"/>
          </p:cNvSpPr>
          <p:nvPr>
            <p:ph idx="1"/>
          </p:nvPr>
        </p:nvSpPr>
        <p:spPr/>
        <p:txBody>
          <a:bodyPr/>
          <a:lstStyle/>
          <a:p>
            <a:r>
              <a:rPr lang="en-NZ" smtClean="0"/>
              <a:t>Simple message queue</a:t>
            </a:r>
          </a:p>
          <a:p>
            <a:r>
              <a:rPr lang="en-NZ" smtClean="0"/>
              <a:t>Not transactional</a:t>
            </a:r>
          </a:p>
          <a:p>
            <a:r>
              <a:rPr lang="en-NZ" smtClean="0"/>
              <a:t>Asynchronous</a:t>
            </a:r>
          </a:p>
          <a:p>
            <a:pPr lvl="1"/>
            <a:r>
              <a:rPr lang="en-NZ" smtClean="0"/>
              <a:t>E.g., Web role receives a request and adds it to the queue. Worker role can wait on the queue.</a:t>
            </a:r>
          </a:p>
          <a:p>
            <a:r>
              <a:rPr lang="en-NZ" smtClean="0"/>
              <a:t>Read at least once</a:t>
            </a:r>
          </a:p>
          <a:p>
            <a:r>
              <a:rPr lang="en-NZ" smtClean="0"/>
              <a:t>Delete to remove message, otherwise is returned to queue</a:t>
            </a:r>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Azure Storage – Design Issues</a:t>
            </a:r>
          </a:p>
        </p:txBody>
      </p:sp>
      <p:sp>
        <p:nvSpPr>
          <p:cNvPr id="40962" name="Rectangle 3"/>
          <p:cNvSpPr>
            <a:spLocks noGrp="1" noChangeArrowheads="1"/>
          </p:cNvSpPr>
          <p:nvPr>
            <p:ph idx="1"/>
          </p:nvPr>
        </p:nvSpPr>
        <p:spPr/>
        <p:txBody>
          <a:bodyPr/>
          <a:lstStyle/>
          <a:p>
            <a:r>
              <a:rPr lang="en-US" sz="2800" smtClean="0"/>
              <a:t>Transmission Problems with BLOBs?</a:t>
            </a:r>
          </a:p>
          <a:p>
            <a:pPr lvl="1"/>
            <a:r>
              <a:rPr lang="en-US" smtClean="0"/>
              <a:t>Divided into blocks for efficient transfer and retransmissions</a:t>
            </a:r>
          </a:p>
          <a:p>
            <a:r>
              <a:rPr lang="en-US" sz="2800" smtClean="0"/>
              <a:t>Finding information?</a:t>
            </a:r>
          </a:p>
          <a:p>
            <a:pPr lvl="1"/>
            <a:r>
              <a:rPr lang="en-US" smtClean="0"/>
              <a:t>BLOBs can have associated metadata (e.g., photo)</a:t>
            </a:r>
          </a:p>
          <a:p>
            <a:r>
              <a:rPr lang="en-US" sz="2800" smtClean="0"/>
              <a:t>Fast access?</a:t>
            </a:r>
          </a:p>
          <a:p>
            <a:pPr lvl="1"/>
            <a:r>
              <a:rPr lang="en-US" smtClean="0"/>
              <a:t>Geolocation via content delivery network</a:t>
            </a:r>
          </a:p>
          <a:p>
            <a:pPr lvl="2"/>
            <a:r>
              <a:rPr lang="en-US" sz="2000" smtClean="0"/>
              <a:t>Storing frequently accessed data closer to apps that use it</a:t>
            </a:r>
          </a:p>
          <a:p>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B. SQL Azure</a:t>
            </a:r>
          </a:p>
        </p:txBody>
      </p:sp>
      <p:sp>
        <p:nvSpPr>
          <p:cNvPr id="43010" name="Rectangle 3"/>
          <p:cNvSpPr>
            <a:spLocks noGrp="1" noChangeArrowheads="1"/>
          </p:cNvSpPr>
          <p:nvPr>
            <p:ph idx="1"/>
          </p:nvPr>
        </p:nvSpPr>
        <p:spPr/>
        <p:txBody>
          <a:bodyPr/>
          <a:lstStyle/>
          <a:p>
            <a:r>
              <a:rPr lang="en-US" smtClean="0"/>
              <a:t>SQL Azure Database</a:t>
            </a:r>
          </a:p>
          <a:p>
            <a:pPr lvl="1"/>
            <a:r>
              <a:rPr lang="en-US" smtClean="0"/>
              <a:t>Cloud version of Microsoft SQL Server</a:t>
            </a:r>
          </a:p>
          <a:p>
            <a:pPr lvl="2"/>
            <a:r>
              <a:rPr lang="en-US" smtClean="0"/>
              <a:t>Indexes, views, stored procedures, triggers, etc..</a:t>
            </a:r>
          </a:p>
          <a:p>
            <a:pPr lvl="2"/>
            <a:r>
              <a:rPr lang="en-US" smtClean="0"/>
              <a:t>SQL Server Reporting Services can hook into it</a:t>
            </a:r>
          </a:p>
          <a:p>
            <a:r>
              <a:rPr lang="en-US" smtClean="0"/>
              <a:t>Similar in usage to SQL Server</a:t>
            </a:r>
          </a:p>
          <a:p>
            <a:pPr lvl="1"/>
            <a:r>
              <a:rPr lang="en-US" smtClean="0"/>
              <a:t>SQL semantics (CREATE, SELECT, UPDATE, etc)</a:t>
            </a:r>
          </a:p>
          <a:p>
            <a:r>
              <a:rPr lang="en-US" smtClean="0"/>
              <a:t>Difference in administration</a:t>
            </a:r>
          </a:p>
          <a:p>
            <a:pPr lvl="1"/>
            <a:r>
              <a:rPr lang="en-US" smtClean="0"/>
              <a:t>Cannot control physical resources allocation</a:t>
            </a:r>
          </a:p>
          <a:p>
            <a:pPr lvl="1"/>
            <a:r>
              <a:rPr lang="en-US" smtClean="0"/>
              <a:t>Automatic fail-over, replication</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Key Benefits</a:t>
            </a:r>
          </a:p>
        </p:txBody>
      </p:sp>
      <p:sp>
        <p:nvSpPr>
          <p:cNvPr id="45058" name="Content Placeholder 2"/>
          <p:cNvSpPr>
            <a:spLocks noGrp="1"/>
          </p:cNvSpPr>
          <p:nvPr>
            <p:ph idx="1"/>
          </p:nvPr>
        </p:nvSpPr>
        <p:spPr/>
        <p:txBody>
          <a:bodyPr/>
          <a:lstStyle/>
          <a:p>
            <a:r>
              <a:rPr lang="en-US" smtClean="0"/>
              <a:t>Self-Managing</a:t>
            </a:r>
          </a:p>
          <a:p>
            <a:pPr lvl="1"/>
            <a:r>
              <a:rPr lang="en-US" smtClean="0"/>
              <a:t>No-hassle management</a:t>
            </a:r>
          </a:p>
          <a:p>
            <a:r>
              <a:rPr lang="en-US" smtClean="0"/>
              <a:t>High Availability</a:t>
            </a:r>
          </a:p>
          <a:p>
            <a:pPr lvl="1"/>
            <a:r>
              <a:rPr lang="en-US" smtClean="0"/>
              <a:t>Replication</a:t>
            </a:r>
          </a:p>
          <a:p>
            <a:pPr lvl="1"/>
            <a:r>
              <a:rPr lang="en-US" smtClean="0"/>
              <a:t>Automatic fail-over from hardware failures</a:t>
            </a:r>
          </a:p>
          <a:p>
            <a:r>
              <a:rPr lang="en-US" smtClean="0"/>
              <a:t>Scalability</a:t>
            </a:r>
          </a:p>
          <a:p>
            <a:pPr lvl="1"/>
            <a:r>
              <a:rPr lang="en-US" smtClean="0"/>
              <a:t>Simply increase data storage in config</a:t>
            </a:r>
          </a:p>
          <a:p>
            <a:r>
              <a:rPr lang="en-US" smtClean="0"/>
              <a:t>Familiar and Standard Data  Model</a:t>
            </a:r>
          </a:p>
          <a:p>
            <a:pPr lvl="1"/>
            <a:r>
              <a:rPr lang="en-US" smtClean="0"/>
              <a:t>SQL, relational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C. AppFabric</a:t>
            </a:r>
          </a:p>
        </p:txBody>
      </p:sp>
      <p:sp>
        <p:nvSpPr>
          <p:cNvPr id="19459" name="Rectangle 3"/>
          <p:cNvSpPr>
            <a:spLocks noGrp="1" noChangeArrowheads="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t>Not to be confused with Window Azure’s Fabric Controller</a:t>
            </a:r>
          </a:p>
          <a:p>
            <a:pPr marL="274320" indent="-274320" fontAlgn="auto">
              <a:spcAft>
                <a:spcPts val="0"/>
              </a:spcAft>
              <a:buClr>
                <a:schemeClr val="accent3"/>
              </a:buClr>
              <a:buFont typeface="Wingdings 2"/>
              <a:buChar char=""/>
              <a:defRPr/>
            </a:pPr>
            <a:r>
              <a:rPr lang="en-US" dirty="0" smtClean="0"/>
              <a:t>Connecting distributed applications</a:t>
            </a:r>
          </a:p>
          <a:p>
            <a:pPr marL="514350" indent="-514350" fontAlgn="auto">
              <a:spcAft>
                <a:spcPts val="0"/>
              </a:spcAft>
              <a:buClr>
                <a:schemeClr val="accent3"/>
              </a:buClr>
              <a:buFont typeface="+mj-lt"/>
              <a:buAutoNum type="arabicPeriod"/>
              <a:defRPr/>
            </a:pPr>
            <a:r>
              <a:rPr lang="en-US" dirty="0" smtClean="0"/>
              <a:t>Service Bus</a:t>
            </a:r>
          </a:p>
          <a:p>
            <a:pPr marL="514350" indent="-514350" fontAlgn="auto">
              <a:spcAft>
                <a:spcPts val="0"/>
              </a:spcAft>
              <a:buClr>
                <a:schemeClr val="accent3"/>
              </a:buClr>
              <a:buFont typeface="+mj-lt"/>
              <a:buAutoNum type="arabicPeriod"/>
              <a:defRPr/>
            </a:pPr>
            <a:r>
              <a:rPr lang="en-US" dirty="0" smtClean="0"/>
              <a:t>Access Control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Service Bus – What it does</a:t>
            </a:r>
          </a:p>
        </p:txBody>
      </p:sp>
      <p:sp>
        <p:nvSpPr>
          <p:cNvPr id="49154" name="Rectangle 3"/>
          <p:cNvSpPr>
            <a:spLocks noGrp="1" noChangeArrowheads="1"/>
          </p:cNvSpPr>
          <p:nvPr>
            <p:ph idx="1"/>
          </p:nvPr>
        </p:nvSpPr>
        <p:spPr/>
        <p:txBody>
          <a:bodyPr/>
          <a:lstStyle/>
          <a:p>
            <a:r>
              <a:rPr lang="en-US" smtClean="0"/>
              <a:t>Connect Cloud app and Non-Cloud (on-premise) app</a:t>
            </a:r>
          </a:p>
          <a:p>
            <a:r>
              <a:rPr lang="en-US" smtClean="0"/>
              <a:t>NAT, firewall challenges</a:t>
            </a:r>
          </a:p>
          <a:p>
            <a:r>
              <a:rPr lang="en-US" smtClean="0"/>
              <a:t>Bidirectional Communication</a:t>
            </a:r>
          </a:p>
          <a:p>
            <a:endParaRPr lang="en-US" smtClean="0"/>
          </a:p>
          <a:p>
            <a:endParaRPr lang="en-US" smtClean="0"/>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a:srcRect/>
          <a:stretch>
            <a:fillRect/>
          </a:stretch>
        </p:blipFill>
        <p:spPr bwMode="auto">
          <a:xfrm>
            <a:off x="4191000" y="3276600"/>
            <a:ext cx="4581525" cy="2933700"/>
          </a:xfrm>
          <a:prstGeom prst="rect">
            <a:avLst/>
          </a:prstGeom>
          <a:noFill/>
          <a:ln w="9525">
            <a:noFill/>
            <a:miter lim="800000"/>
            <a:headEnd/>
            <a:tailEnd/>
          </a:ln>
        </p:spPr>
      </p:pic>
      <p:sp>
        <p:nvSpPr>
          <p:cNvPr id="51202" name="Title 1"/>
          <p:cNvSpPr>
            <a:spLocks noGrp="1"/>
          </p:cNvSpPr>
          <p:nvPr>
            <p:ph type="title"/>
          </p:nvPr>
        </p:nvSpPr>
        <p:spPr/>
        <p:txBody>
          <a:bodyPr/>
          <a:lstStyle/>
          <a:p>
            <a:r>
              <a:rPr lang="en-US" smtClean="0"/>
              <a:t>Service Bus – How it works</a:t>
            </a:r>
          </a:p>
        </p:txBody>
      </p:sp>
      <p:sp>
        <p:nvSpPr>
          <p:cNvPr id="3" name="Content Placeholder 2"/>
          <p:cNvSpPr>
            <a:spLocks noGrp="1"/>
          </p:cNvSpPr>
          <p:nvPr>
            <p:ph idx="1"/>
          </p:nvPr>
        </p:nvSpPr>
        <p:spPr/>
        <p:txBody>
          <a:bodyPr>
            <a:normAutofit/>
          </a:bodyPr>
          <a:lstStyle/>
          <a:p>
            <a:pPr marL="514350" indent="-514350" fontAlgn="auto">
              <a:spcAft>
                <a:spcPts val="0"/>
              </a:spcAft>
              <a:buClr>
                <a:schemeClr val="accent3"/>
              </a:buClr>
              <a:buFont typeface="+mj-lt"/>
              <a:buAutoNum type="arabicPeriod"/>
              <a:defRPr/>
            </a:pPr>
            <a:r>
              <a:rPr lang="en-US" dirty="0" err="1" smtClean="0"/>
              <a:t>Rendez-vous</a:t>
            </a:r>
            <a:r>
              <a:rPr lang="en-US" dirty="0" smtClean="0"/>
              <a:t> Relaying</a:t>
            </a:r>
          </a:p>
          <a:p>
            <a:pPr marL="274320" indent="-274320" fontAlgn="auto">
              <a:spcAft>
                <a:spcPts val="0"/>
              </a:spcAft>
              <a:buClr>
                <a:schemeClr val="accent3"/>
              </a:buClr>
              <a:buFont typeface="Wingdings 2"/>
              <a:buChar char=""/>
              <a:defRPr/>
            </a:pPr>
            <a:r>
              <a:rPr lang="en-US" dirty="0" smtClean="0"/>
              <a:t>Support Several Patterns:</a:t>
            </a:r>
          </a:p>
          <a:p>
            <a:pPr marL="640080" lvl="1" indent="-246888" fontAlgn="auto">
              <a:spcAft>
                <a:spcPts val="0"/>
              </a:spcAft>
              <a:buFont typeface="Wingdings 2"/>
              <a:buChar char=""/>
              <a:defRPr/>
            </a:pPr>
            <a:r>
              <a:rPr lang="en-US" dirty="0" smtClean="0"/>
              <a:t>One-way messaging</a:t>
            </a:r>
          </a:p>
          <a:p>
            <a:pPr marL="640080" lvl="1" indent="-246888" fontAlgn="auto">
              <a:spcAft>
                <a:spcPts val="0"/>
              </a:spcAft>
              <a:buFont typeface="Wingdings 2"/>
              <a:buChar char=""/>
              <a:defRPr/>
            </a:pPr>
            <a:r>
              <a:rPr lang="en-US" dirty="0" smtClean="0"/>
              <a:t>Request-response</a:t>
            </a:r>
          </a:p>
          <a:p>
            <a:pPr marL="640080" lvl="1" indent="-246888" fontAlgn="auto">
              <a:spcAft>
                <a:spcPts val="0"/>
              </a:spcAft>
              <a:buFont typeface="Wingdings 2"/>
              <a:buChar char=""/>
              <a:defRPr/>
            </a:pPr>
            <a:r>
              <a:rPr lang="en-US" dirty="0" smtClean="0"/>
              <a:t>Pub-Sub (multicast)</a:t>
            </a:r>
          </a:p>
          <a:p>
            <a:pPr marL="640080" lvl="1" indent="-246888" fontAlgn="auto">
              <a:spcAft>
                <a:spcPts val="0"/>
              </a:spcAft>
              <a:buFont typeface="Wingdings 2"/>
              <a:buChar char=""/>
              <a:defRPr/>
            </a:pPr>
            <a:r>
              <a:rPr lang="en-US" dirty="0" smtClean="0"/>
              <a:t>Asynchronous / Buffered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Outline</a:t>
            </a:r>
          </a:p>
        </p:txBody>
      </p:sp>
      <p:sp>
        <p:nvSpPr>
          <p:cNvPr id="5123" name="Rectangle 3"/>
          <p:cNvSpPr>
            <a:spLocks noGrp="1" noChangeArrowheads="1"/>
          </p:cNvSpPr>
          <p:nvPr>
            <p:ph idx="1"/>
          </p:nvPr>
        </p:nvSpPr>
        <p:spPr/>
        <p:txBody>
          <a:bodyPr>
            <a:normAutofit/>
          </a:bodyPr>
          <a:lstStyle/>
          <a:p>
            <a:pPr marL="571500" indent="-571500" fontAlgn="auto">
              <a:spcAft>
                <a:spcPts val="0"/>
              </a:spcAft>
              <a:buClr>
                <a:schemeClr val="accent3"/>
              </a:buClr>
              <a:buFont typeface="Wingdings 2"/>
              <a:buChar char=""/>
              <a:defRPr/>
            </a:pPr>
            <a:r>
              <a:rPr lang="en-US" dirty="0" smtClean="0"/>
              <a:t>Overview of Azure</a:t>
            </a:r>
          </a:p>
          <a:p>
            <a:pPr marL="571500" indent="-571500" fontAlgn="auto">
              <a:spcAft>
                <a:spcPts val="0"/>
              </a:spcAft>
              <a:buClr>
                <a:schemeClr val="accent3"/>
              </a:buClr>
              <a:buFont typeface="Wingdings 2"/>
              <a:buChar char=""/>
              <a:defRPr/>
            </a:pPr>
            <a:r>
              <a:rPr lang="en-US" dirty="0" smtClean="0"/>
              <a:t>Key Components</a:t>
            </a:r>
          </a:p>
          <a:p>
            <a:pPr marL="839788" lvl="1" indent="-382588" fontAlgn="auto">
              <a:spcAft>
                <a:spcPts val="0"/>
              </a:spcAft>
              <a:buFont typeface="Wingdings" pitchFamily="2" charset="2"/>
              <a:buAutoNum type="alphaUcPeriod"/>
              <a:defRPr/>
            </a:pPr>
            <a:r>
              <a:rPr lang="en-US" dirty="0" smtClean="0"/>
              <a:t>Windows Azure</a:t>
            </a:r>
          </a:p>
          <a:p>
            <a:pPr marL="839788" lvl="1" indent="-382588" fontAlgn="auto">
              <a:spcAft>
                <a:spcPts val="0"/>
              </a:spcAft>
              <a:buFont typeface="Wingdings" pitchFamily="2" charset="2"/>
              <a:buAutoNum type="alphaUcPeriod"/>
              <a:defRPr/>
            </a:pPr>
            <a:r>
              <a:rPr lang="en-US" dirty="0" smtClean="0"/>
              <a:t>SQL Azure</a:t>
            </a:r>
          </a:p>
          <a:p>
            <a:pPr marL="839788" lvl="1" indent="-382588" fontAlgn="auto">
              <a:spcAft>
                <a:spcPts val="0"/>
              </a:spcAft>
              <a:buFont typeface="Wingdings" pitchFamily="2" charset="2"/>
              <a:buAutoNum type="alphaUcPeriod"/>
              <a:defRPr/>
            </a:pPr>
            <a:r>
              <a:rPr lang="en-US" dirty="0" smtClean="0"/>
              <a:t>Windows Azure Platform </a:t>
            </a:r>
            <a:r>
              <a:rPr lang="en-US" dirty="0" err="1" smtClean="0"/>
              <a:t>AppFabric</a:t>
            </a:r>
            <a:endParaRPr lang="en-US" dirty="0" smtClean="0"/>
          </a:p>
          <a:p>
            <a:pPr marL="571500" indent="-571500" fontAlgn="auto">
              <a:spcAft>
                <a:spcPts val="0"/>
              </a:spcAft>
              <a:buClr>
                <a:schemeClr val="accent3"/>
              </a:buClr>
              <a:buFont typeface="Wingdings 2"/>
              <a:buChar char=""/>
              <a:defRPr/>
            </a:pPr>
            <a:r>
              <a:rPr lang="en-US" dirty="0" smtClean="0"/>
              <a:t>Demos</a:t>
            </a:r>
          </a:p>
          <a:p>
            <a:pPr marL="937260" lvl="1" indent="-571500" fontAlgn="auto">
              <a:spcAft>
                <a:spcPts val="0"/>
              </a:spcAft>
              <a:buFont typeface="Wingdings 2"/>
              <a:buChar char=""/>
              <a:defRPr/>
            </a:pPr>
            <a:r>
              <a:rPr lang="en-US" dirty="0" err="1" smtClean="0"/>
              <a:t>HelloCloud</a:t>
            </a:r>
            <a:endParaRPr lang="en-US" dirty="0" smtClean="0"/>
          </a:p>
          <a:p>
            <a:pPr marL="937260" lvl="1" indent="-571500" fontAlgn="auto">
              <a:spcAft>
                <a:spcPts val="0"/>
              </a:spcAft>
              <a:buFont typeface="Wingdings 2"/>
              <a:buChar char=""/>
              <a:defRPr/>
            </a:pPr>
            <a:r>
              <a:rPr lang="en-US" dirty="0" err="1" smtClean="0"/>
              <a:t>GuestBook</a:t>
            </a:r>
            <a:endParaRPr lang="en-US" dirty="0" smtClean="0"/>
          </a:p>
          <a:p>
            <a:pPr marL="571500" indent="-571500" fontAlgn="auto">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3657600" y="3581400"/>
            <a:ext cx="5124450" cy="2933700"/>
          </a:xfrm>
          <a:prstGeom prst="rect">
            <a:avLst/>
          </a:prstGeom>
          <a:noFill/>
          <a:ln w="9525">
            <a:noFill/>
            <a:miter lim="800000"/>
            <a:headEnd/>
            <a:tailEnd/>
          </a:ln>
        </p:spPr>
      </p:pic>
      <p:sp>
        <p:nvSpPr>
          <p:cNvPr id="53250" name="Title 1"/>
          <p:cNvSpPr>
            <a:spLocks noGrp="1"/>
          </p:cNvSpPr>
          <p:nvPr>
            <p:ph type="title"/>
          </p:nvPr>
        </p:nvSpPr>
        <p:spPr/>
        <p:txBody>
          <a:bodyPr/>
          <a:lstStyle/>
          <a:p>
            <a:r>
              <a:rPr lang="en-US" smtClean="0"/>
              <a:t>Service Bus – How it works</a:t>
            </a:r>
          </a:p>
        </p:txBody>
      </p:sp>
      <p:sp>
        <p:nvSpPr>
          <p:cNvPr id="3" name="Content Placeholder 2"/>
          <p:cNvSpPr>
            <a:spLocks noGrp="1"/>
          </p:cNvSpPr>
          <p:nvPr>
            <p:ph idx="1"/>
          </p:nvPr>
        </p:nvSpPr>
        <p:spPr/>
        <p:txBody>
          <a:bodyPr>
            <a:normAutofit/>
          </a:bodyPr>
          <a:lstStyle/>
          <a:p>
            <a:pPr marL="514350" indent="-514350" fontAlgn="auto">
              <a:spcAft>
                <a:spcPts val="0"/>
              </a:spcAft>
              <a:buClr>
                <a:schemeClr val="accent3"/>
              </a:buClr>
              <a:buFont typeface="+mj-lt"/>
              <a:buAutoNum type="arabicPeriod" startAt="2"/>
              <a:defRPr/>
            </a:pPr>
            <a:r>
              <a:rPr lang="en-US" dirty="0" smtClean="0"/>
              <a:t>Direct Connection</a:t>
            </a:r>
          </a:p>
          <a:p>
            <a:pPr marL="274320" indent="-274320" fontAlgn="auto">
              <a:spcAft>
                <a:spcPts val="0"/>
              </a:spcAft>
              <a:buClr>
                <a:schemeClr val="accent3"/>
              </a:buClr>
              <a:buFont typeface="Wingdings 2"/>
              <a:buChar char=""/>
              <a:defRPr/>
            </a:pPr>
            <a:r>
              <a:rPr lang="en-US" dirty="0" smtClean="0"/>
              <a:t>Better  throughput</a:t>
            </a:r>
          </a:p>
          <a:p>
            <a:pPr marL="274320" indent="-274320" fontAlgn="auto">
              <a:spcAft>
                <a:spcPts val="0"/>
              </a:spcAft>
              <a:buClr>
                <a:schemeClr val="accent3"/>
              </a:buClr>
              <a:buFont typeface="Wingdings 2"/>
              <a:buChar char=""/>
              <a:defRPr/>
            </a:pPr>
            <a:r>
              <a:rPr lang="en-US" dirty="0" smtClean="0"/>
              <a:t>Try to predict and probe NAT</a:t>
            </a:r>
          </a:p>
          <a:p>
            <a:pPr marL="274320" indent="-274320" fontAlgn="auto">
              <a:spcAft>
                <a:spcPts val="0"/>
              </a:spcAft>
              <a:buClr>
                <a:schemeClr val="accent3"/>
              </a:buClr>
              <a:buFont typeface="Wingdings 2"/>
              <a:buChar char=""/>
              <a:defRPr/>
            </a:pPr>
            <a:r>
              <a:rPr lang="en-US" dirty="0" smtClean="0"/>
              <a:t>E.g., file transfer in IM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Access Control</a:t>
            </a:r>
          </a:p>
        </p:txBody>
      </p:sp>
      <p:sp>
        <p:nvSpPr>
          <p:cNvPr id="55298" name="Rectangle 3"/>
          <p:cNvSpPr>
            <a:spLocks noGrp="1" noChangeArrowheads="1"/>
          </p:cNvSpPr>
          <p:nvPr>
            <p:ph idx="1"/>
          </p:nvPr>
        </p:nvSpPr>
        <p:spPr/>
        <p:txBody>
          <a:bodyPr/>
          <a:lstStyle/>
          <a:p>
            <a:r>
              <a:rPr lang="en-US" smtClean="0"/>
              <a:t>Service Registry allows endpoints to be discoverable</a:t>
            </a:r>
          </a:p>
          <a:p>
            <a:r>
              <a:rPr lang="en-US" smtClean="0"/>
              <a:t>Control on who can access these Service Bus endpoints</a:t>
            </a:r>
          </a:p>
          <a:p>
            <a:r>
              <a:rPr lang="en-US" smtClean="0"/>
              <a:t>Claim-based security model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Access Control</a:t>
            </a:r>
          </a:p>
        </p:txBody>
      </p:sp>
      <p:sp>
        <p:nvSpPr>
          <p:cNvPr id="22531" name="Rectangle 3"/>
          <p:cNvSpPr>
            <a:spLocks noGrp="1" noChangeArrowheads="1"/>
          </p:cNvSpPr>
          <p:nvPr>
            <p:ph idx="1"/>
          </p:nvPr>
        </p:nvSpPr>
        <p:spPr>
          <a:xfrm>
            <a:off x="457200" y="1935163"/>
            <a:ext cx="4191000" cy="4389437"/>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Claim-based Security Model</a:t>
            </a:r>
          </a:p>
          <a:p>
            <a:pPr marL="640080" lvl="1" indent="-246888" fontAlgn="auto">
              <a:spcAft>
                <a:spcPts val="0"/>
              </a:spcAft>
              <a:buFont typeface="Wingdings 2"/>
              <a:buChar char=""/>
              <a:defRPr/>
            </a:pPr>
            <a:r>
              <a:rPr lang="en-US" dirty="0" smtClean="0"/>
              <a:t>Client must present token for action</a:t>
            </a:r>
          </a:p>
          <a:p>
            <a:pPr lvl="2" indent="-246888" fontAlgn="auto">
              <a:spcAft>
                <a:spcPts val="0"/>
              </a:spcAft>
              <a:buFont typeface="Wingdings 2"/>
              <a:buChar char=""/>
              <a:defRPr/>
            </a:pPr>
            <a:r>
              <a:rPr lang="en-US" dirty="0" smtClean="0"/>
              <a:t>Security token for “listen” claim</a:t>
            </a:r>
          </a:p>
          <a:p>
            <a:pPr lvl="2" indent="-246888" fontAlgn="auto">
              <a:spcAft>
                <a:spcPts val="0"/>
              </a:spcAft>
              <a:buFont typeface="Wingdings 2"/>
              <a:buChar char=""/>
              <a:defRPr/>
            </a:pPr>
            <a:r>
              <a:rPr lang="en-US" dirty="0" smtClean="0"/>
              <a:t>Security token for “send” claim</a:t>
            </a:r>
          </a:p>
          <a:p>
            <a:pPr marL="640080" lvl="1" indent="-246888" fontAlgn="auto">
              <a:spcAft>
                <a:spcPts val="0"/>
              </a:spcAft>
              <a:buFont typeface="Wingdings 2"/>
              <a:buChar char=""/>
              <a:defRPr/>
            </a:pPr>
            <a:r>
              <a:rPr lang="en-US" dirty="0" smtClean="0"/>
              <a:t>Clients and Services supply credentials to Access Control to acquire security tokens</a:t>
            </a:r>
          </a:p>
          <a:p>
            <a:pPr marL="640080" lvl="1" indent="-246888" fontAlgn="auto">
              <a:spcAft>
                <a:spcPts val="0"/>
              </a:spcAft>
              <a:buFont typeface="Wingdings 2"/>
              <a:buChar char=""/>
              <a:defRPr/>
            </a:pPr>
            <a:r>
              <a:rPr lang="en-US" dirty="0" smtClean="0"/>
              <a:t>Access Control has GUI for managing rules for issuing claims</a:t>
            </a:r>
          </a:p>
        </p:txBody>
      </p:sp>
      <p:pic>
        <p:nvPicPr>
          <p:cNvPr id="57347" name="Picture 2"/>
          <p:cNvPicPr>
            <a:picLocks noChangeAspect="1" noChangeArrowheads="1"/>
          </p:cNvPicPr>
          <p:nvPr/>
        </p:nvPicPr>
        <p:blipFill>
          <a:blip r:embed="rId3"/>
          <a:srcRect/>
          <a:stretch>
            <a:fillRect/>
          </a:stretch>
        </p:blipFill>
        <p:spPr bwMode="auto">
          <a:xfrm>
            <a:off x="4581525" y="2438400"/>
            <a:ext cx="4562475" cy="25717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2590800"/>
            <a:ext cx="8229600" cy="1143000"/>
          </a:xfrm>
        </p:spPr>
        <p:txBody>
          <a:bodyPr/>
          <a:lstStyle/>
          <a:p>
            <a:r>
              <a:rPr lang="en-US" smtClean="0"/>
              <a:t>DEMO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Getting ready for Developing Azure applications</a:t>
            </a:r>
            <a:endParaRPr lang="en-US" dirty="0"/>
          </a:p>
        </p:txBody>
      </p:sp>
      <p:sp>
        <p:nvSpPr>
          <p:cNvPr id="61442" name="Content Placeholder 2"/>
          <p:cNvSpPr>
            <a:spLocks noGrp="1"/>
          </p:cNvSpPr>
          <p:nvPr>
            <p:ph idx="1"/>
          </p:nvPr>
        </p:nvSpPr>
        <p:spPr/>
        <p:txBody>
          <a:bodyPr/>
          <a:lstStyle/>
          <a:p>
            <a:pPr marL="514350" indent="-514350">
              <a:buFont typeface="Calibri" pitchFamily="-111" charset="0"/>
              <a:buAutoNum type="arabicPeriod"/>
            </a:pPr>
            <a:r>
              <a:rPr lang="en-US" smtClean="0"/>
              <a:t>Install the following:</a:t>
            </a:r>
          </a:p>
          <a:p>
            <a:pPr marL="971550" lvl="1" indent="-514350"/>
            <a:r>
              <a:rPr lang="en-US" smtClean="0"/>
              <a:t>IIS 7.0 (Internet Information Services)</a:t>
            </a:r>
          </a:p>
          <a:p>
            <a:pPr marL="971550" lvl="1" indent="-514350"/>
            <a:r>
              <a:rPr lang="en-US" smtClean="0"/>
              <a:t>Microsoft Visual Studio 2008 or 2010</a:t>
            </a:r>
          </a:p>
          <a:p>
            <a:pPr marL="971550" lvl="1" indent="-514350"/>
            <a:r>
              <a:rPr lang="en-US" smtClean="0"/>
              <a:t>.NET Framework 4.0</a:t>
            </a:r>
          </a:p>
          <a:p>
            <a:pPr marL="514350" indent="-514350">
              <a:buFont typeface="Calibri" pitchFamily="-111" charset="0"/>
              <a:buAutoNum type="arabicPeriod"/>
            </a:pPr>
            <a:r>
              <a:rPr lang="en-US" smtClean="0"/>
              <a:t>Download the Azure Platform SDK</a:t>
            </a:r>
          </a:p>
          <a:p>
            <a:pPr marL="971550" lvl="1" indent="-514350"/>
            <a:r>
              <a:rPr lang="en-US" smtClean="0">
                <a:hlinkClick r:id="rId3"/>
              </a:rPr>
              <a:t>http://www.microsoft.com/windowsazure/</a:t>
            </a:r>
            <a:endParaRPr lang="en-US" smtClean="0"/>
          </a:p>
          <a:p>
            <a:pPr marL="514350" indent="-514350">
              <a:buFont typeface="Calibri" pitchFamily="-111" charset="0"/>
              <a:buAutoNum type="arabicPeriod"/>
            </a:pPr>
            <a:r>
              <a:rPr lang="en-US" smtClean="0"/>
              <a:t>Sign-up for an Account (Optional)</a:t>
            </a:r>
          </a:p>
          <a:p>
            <a:pPr marL="971550" lvl="1" indent="-514350"/>
            <a:r>
              <a:rPr lang="en-US" smtClean="0"/>
              <a:t>Needed if you want to deploy your app to the cloud</a:t>
            </a:r>
          </a:p>
          <a:p>
            <a:pPr marL="971550" lvl="1" indent="-514350"/>
            <a:r>
              <a:rPr lang="en-US" smtClean="0"/>
              <a:t>Unfortunately their free trial ended on Oct 30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DEMO 1: Hello Cloud</a:t>
            </a:r>
          </a:p>
        </p:txBody>
      </p:sp>
      <p:sp>
        <p:nvSpPr>
          <p:cNvPr id="25603" name="Content Placeholder 2"/>
          <p:cNvSpPr>
            <a:spLocks noGrp="1"/>
          </p:cNvSpPr>
          <p:nvPr>
            <p:ph idx="1"/>
          </p:nvPr>
        </p:nvSpPr>
        <p:spPr/>
        <p:txBody>
          <a:bodyPr>
            <a:normAutofit/>
          </a:bodyPr>
          <a:lstStyle/>
          <a:p>
            <a:pPr marL="514350" indent="-514350" fontAlgn="auto">
              <a:spcAft>
                <a:spcPts val="0"/>
              </a:spcAft>
              <a:buClr>
                <a:schemeClr val="accent3"/>
              </a:buClr>
              <a:buFont typeface="Wingdings 2"/>
              <a:buNone/>
              <a:defRPr/>
            </a:pPr>
            <a:r>
              <a:rPr lang="en-US" dirty="0" smtClean="0"/>
              <a:t>What we are going to do… </a:t>
            </a:r>
          </a:p>
          <a:p>
            <a:pPr marL="514350" indent="-514350" fontAlgn="auto">
              <a:spcAft>
                <a:spcPts val="0"/>
              </a:spcAft>
              <a:buClr>
                <a:schemeClr val="accent3"/>
              </a:buClr>
              <a:buFont typeface="+mj-lt"/>
              <a:buAutoNum type="arabicPeriod"/>
              <a:defRPr/>
            </a:pPr>
            <a:r>
              <a:rPr lang="en-US" dirty="0" smtClean="0"/>
              <a:t>Create Visual Studio Project for Cloud</a:t>
            </a:r>
          </a:p>
          <a:p>
            <a:pPr marL="514350" indent="-514350" fontAlgn="auto">
              <a:spcAft>
                <a:spcPts val="0"/>
              </a:spcAft>
              <a:buClr>
                <a:schemeClr val="accent3"/>
              </a:buClr>
              <a:buFont typeface="+mj-lt"/>
              <a:buAutoNum type="arabicPeriod"/>
              <a:defRPr/>
            </a:pPr>
            <a:r>
              <a:rPr lang="en-US" dirty="0" smtClean="0"/>
              <a:t>Create </a:t>
            </a:r>
            <a:r>
              <a:rPr lang="en-US" dirty="0" err="1" smtClean="0"/>
              <a:t>WebRole</a:t>
            </a:r>
            <a:r>
              <a:rPr lang="en-US" dirty="0" smtClean="0"/>
              <a:t> to implement “Hello Cloud”</a:t>
            </a:r>
          </a:p>
          <a:p>
            <a:pPr marL="514350" indent="-514350" fontAlgn="auto">
              <a:spcAft>
                <a:spcPts val="0"/>
              </a:spcAft>
              <a:buClr>
                <a:schemeClr val="accent3"/>
              </a:buClr>
              <a:buFont typeface="+mj-lt"/>
              <a:buAutoNum type="arabicPeriod"/>
              <a:defRPr/>
            </a:pPr>
            <a:r>
              <a:rPr lang="en-US" dirty="0" smtClean="0"/>
              <a:t>Debug locally</a:t>
            </a:r>
          </a:p>
          <a:p>
            <a:pPr marL="514350" indent="-514350" fontAlgn="auto">
              <a:spcAft>
                <a:spcPts val="0"/>
              </a:spcAft>
              <a:buClr>
                <a:schemeClr val="accent3"/>
              </a:buClr>
              <a:buFont typeface="+mj-lt"/>
              <a:buAutoNum type="arabicPeriod"/>
              <a:defRPr/>
            </a:pPr>
            <a:r>
              <a:rPr lang="en-US" dirty="0" smtClean="0"/>
              <a:t>Deploy – say hello to the cloud!</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533400"/>
          </a:xfrm>
        </p:spPr>
        <p:txBody>
          <a:bodyPr>
            <a:normAutofit fontScale="90000"/>
          </a:bodyPr>
          <a:lstStyle/>
          <a:p>
            <a:pPr fontAlgn="auto">
              <a:spcAft>
                <a:spcPts val="0"/>
              </a:spcAft>
              <a:defRPr/>
            </a:pPr>
            <a:r>
              <a:rPr lang="en-US" dirty="0" smtClean="0"/>
              <a:t>Visual Studio 2010</a:t>
            </a:r>
            <a:endParaRPr lang="en-US" dirty="0"/>
          </a:p>
        </p:txBody>
      </p:sp>
      <p:pic>
        <p:nvPicPr>
          <p:cNvPr id="64514" name="Picture 3"/>
          <p:cNvPicPr>
            <a:picLocks noChangeAspect="1" noChangeArrowheads="1"/>
          </p:cNvPicPr>
          <p:nvPr/>
        </p:nvPicPr>
        <p:blipFill>
          <a:blip r:embed="rId3"/>
          <a:srcRect/>
          <a:stretch>
            <a:fillRect/>
          </a:stretch>
        </p:blipFill>
        <p:spPr bwMode="auto">
          <a:xfrm>
            <a:off x="0" y="1143000"/>
            <a:ext cx="9183688" cy="54562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533400"/>
          </a:xfrm>
        </p:spPr>
        <p:txBody>
          <a:bodyPr>
            <a:normAutofit fontScale="90000"/>
          </a:bodyPr>
          <a:lstStyle/>
          <a:p>
            <a:pPr fontAlgn="auto">
              <a:spcAft>
                <a:spcPts val="0"/>
              </a:spcAft>
              <a:defRPr/>
            </a:pPr>
            <a:r>
              <a:rPr lang="en-US" dirty="0" smtClean="0"/>
              <a:t>Create Project</a:t>
            </a:r>
            <a:endParaRPr lang="en-US" dirty="0"/>
          </a:p>
        </p:txBody>
      </p:sp>
      <p:pic>
        <p:nvPicPr>
          <p:cNvPr id="66562" name="Picture 4"/>
          <p:cNvPicPr>
            <a:picLocks noChangeAspect="1" noChangeArrowheads="1"/>
          </p:cNvPicPr>
          <p:nvPr/>
        </p:nvPicPr>
        <p:blipFill>
          <a:blip r:embed="rId3"/>
          <a:srcRect/>
          <a:stretch>
            <a:fillRect/>
          </a:stretch>
        </p:blipFill>
        <p:spPr bwMode="auto">
          <a:xfrm>
            <a:off x="0" y="1255713"/>
            <a:ext cx="9144000" cy="542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fontAlgn="auto">
              <a:spcAft>
                <a:spcPts val="0"/>
              </a:spcAft>
              <a:defRPr/>
            </a:pPr>
            <a:r>
              <a:rPr lang="en-US" dirty="0" smtClean="0"/>
              <a:t>Visual C# -&gt; Cloud</a:t>
            </a:r>
            <a:endParaRPr lang="en-US" dirty="0"/>
          </a:p>
        </p:txBody>
      </p:sp>
      <p:pic>
        <p:nvPicPr>
          <p:cNvPr id="68610" name="Picture 2"/>
          <p:cNvPicPr>
            <a:picLocks noChangeAspect="1" noChangeArrowheads="1"/>
          </p:cNvPicPr>
          <p:nvPr/>
        </p:nvPicPr>
        <p:blipFill>
          <a:blip r:embed="rId3"/>
          <a:srcRect/>
          <a:stretch>
            <a:fillRect/>
          </a:stretch>
        </p:blipFill>
        <p:spPr bwMode="auto">
          <a:xfrm>
            <a:off x="0" y="1273175"/>
            <a:ext cx="9144000" cy="544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533400" y="457200"/>
            <a:ext cx="8229600" cy="914400"/>
          </a:xfrm>
        </p:spPr>
        <p:txBody>
          <a:bodyPr/>
          <a:lstStyle/>
          <a:p>
            <a:r>
              <a:rPr lang="en-US" smtClean="0"/>
              <a:t>Web Roles and Worker Roles</a:t>
            </a:r>
          </a:p>
        </p:txBody>
      </p:sp>
      <p:pic>
        <p:nvPicPr>
          <p:cNvPr id="70658" name="Picture 2"/>
          <p:cNvPicPr>
            <a:picLocks noChangeAspect="1" noChangeArrowheads="1"/>
          </p:cNvPicPr>
          <p:nvPr/>
        </p:nvPicPr>
        <p:blipFill>
          <a:blip r:embed="rId3"/>
          <a:srcRect/>
          <a:stretch>
            <a:fillRect/>
          </a:stretch>
        </p:blipFill>
        <p:spPr bwMode="auto">
          <a:xfrm>
            <a:off x="-20638" y="1400175"/>
            <a:ext cx="9164638" cy="54578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Overview</a:t>
            </a:r>
          </a:p>
        </p:txBody>
      </p:sp>
      <p:sp>
        <p:nvSpPr>
          <p:cNvPr id="18434" name="Rectangle 3"/>
          <p:cNvSpPr>
            <a:spLocks noGrp="1" noChangeArrowheads="1"/>
          </p:cNvSpPr>
          <p:nvPr>
            <p:ph idx="1"/>
          </p:nvPr>
        </p:nvSpPr>
        <p:spPr/>
        <p:txBody>
          <a:bodyPr/>
          <a:lstStyle/>
          <a:p>
            <a:pPr>
              <a:lnSpc>
                <a:spcPct val="90000"/>
              </a:lnSpc>
            </a:pPr>
            <a:r>
              <a:rPr lang="en-US" sz="2800" smtClean="0"/>
              <a:t>Cloud-computing platform</a:t>
            </a:r>
          </a:p>
          <a:p>
            <a:pPr lvl="1">
              <a:lnSpc>
                <a:spcPct val="90000"/>
              </a:lnSpc>
            </a:pPr>
            <a:r>
              <a:rPr lang="en-US" smtClean="0"/>
              <a:t>Platform-as-a-Service running custom applications on pre-configured virtual machines</a:t>
            </a:r>
          </a:p>
          <a:p>
            <a:pPr>
              <a:lnSpc>
                <a:spcPct val="90000"/>
              </a:lnSpc>
            </a:pPr>
            <a:r>
              <a:rPr lang="en-US" sz="2800" smtClean="0"/>
              <a:t>Why Azure?</a:t>
            </a:r>
          </a:p>
          <a:p>
            <a:pPr lvl="1">
              <a:lnSpc>
                <a:spcPct val="90000"/>
              </a:lnSpc>
            </a:pPr>
            <a:r>
              <a:rPr lang="en-US" smtClean="0"/>
              <a:t>Common Cloud Benefits</a:t>
            </a:r>
          </a:p>
          <a:p>
            <a:pPr lvl="2">
              <a:lnSpc>
                <a:spcPct val="90000"/>
              </a:lnSpc>
            </a:pPr>
            <a:r>
              <a:rPr lang="en-US" sz="2000" smtClean="0"/>
              <a:t>Virtualization</a:t>
            </a:r>
          </a:p>
          <a:p>
            <a:pPr lvl="2">
              <a:lnSpc>
                <a:spcPct val="90000"/>
              </a:lnSpc>
            </a:pPr>
            <a:r>
              <a:rPr lang="en-US" sz="2000" smtClean="0"/>
              <a:t>Scalability</a:t>
            </a:r>
          </a:p>
          <a:p>
            <a:pPr lvl="2">
              <a:lnSpc>
                <a:spcPct val="90000"/>
              </a:lnSpc>
            </a:pPr>
            <a:r>
              <a:rPr lang="en-US" sz="2000" smtClean="0"/>
              <a:t>Utility Computing</a:t>
            </a:r>
          </a:p>
          <a:p>
            <a:pPr lvl="1">
              <a:lnSpc>
                <a:spcPct val="90000"/>
              </a:lnSpc>
            </a:pPr>
            <a:r>
              <a:rPr lang="en-US" smtClean="0"/>
              <a:t>The “Familiarity” of the Stack and the integrated toolchain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457200"/>
            <a:ext cx="8229600" cy="990600"/>
          </a:xfrm>
        </p:spPr>
        <p:txBody>
          <a:bodyPr/>
          <a:lstStyle/>
          <a:p>
            <a:r>
              <a:rPr lang="en-US" smtClean="0"/>
              <a:t>ASP.NET of our Cloud App</a:t>
            </a:r>
          </a:p>
        </p:txBody>
      </p:sp>
      <p:pic>
        <p:nvPicPr>
          <p:cNvPr id="72706" name="Picture 2"/>
          <p:cNvPicPr>
            <a:picLocks noChangeAspect="1" noChangeArrowheads="1"/>
          </p:cNvPicPr>
          <p:nvPr/>
        </p:nvPicPr>
        <p:blipFill>
          <a:blip r:embed="rId3"/>
          <a:srcRect/>
          <a:stretch>
            <a:fillRect/>
          </a:stretch>
        </p:blipFill>
        <p:spPr bwMode="auto">
          <a:xfrm>
            <a:off x="0" y="1439863"/>
            <a:ext cx="9144000" cy="5418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457200"/>
            <a:ext cx="8229600" cy="990600"/>
          </a:xfrm>
        </p:spPr>
        <p:txBody>
          <a:bodyPr/>
          <a:lstStyle/>
          <a:p>
            <a:r>
              <a:rPr lang="en-US" smtClean="0"/>
              <a:t>Write our web page.. </a:t>
            </a:r>
          </a:p>
        </p:txBody>
      </p:sp>
      <p:pic>
        <p:nvPicPr>
          <p:cNvPr id="74754" name="Picture 2"/>
          <p:cNvPicPr>
            <a:picLocks noChangeAspect="1" noChangeArrowheads="1"/>
          </p:cNvPicPr>
          <p:nvPr/>
        </p:nvPicPr>
        <p:blipFill>
          <a:blip r:embed="rId2"/>
          <a:srcRect/>
          <a:stretch>
            <a:fillRect/>
          </a:stretch>
        </p:blipFill>
        <p:spPr bwMode="auto">
          <a:xfrm>
            <a:off x="-12700" y="1411288"/>
            <a:ext cx="9156700" cy="545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457200"/>
            <a:ext cx="8229600" cy="914400"/>
          </a:xfrm>
        </p:spPr>
        <p:txBody>
          <a:bodyPr/>
          <a:lstStyle/>
          <a:p>
            <a:r>
              <a:rPr lang="en-US" smtClean="0"/>
              <a:t>Run locally</a:t>
            </a:r>
          </a:p>
        </p:txBody>
      </p:sp>
      <p:pic>
        <p:nvPicPr>
          <p:cNvPr id="75778" name="Picture 2"/>
          <p:cNvPicPr>
            <a:picLocks noChangeAspect="1" noChangeArrowheads="1"/>
          </p:cNvPicPr>
          <p:nvPr/>
        </p:nvPicPr>
        <p:blipFill>
          <a:blip r:embed="rId2"/>
          <a:srcRect/>
          <a:stretch>
            <a:fillRect/>
          </a:stretch>
        </p:blipFill>
        <p:spPr bwMode="auto">
          <a:xfrm>
            <a:off x="0" y="1341438"/>
            <a:ext cx="9066213" cy="53816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14350"/>
          </a:xfrm>
        </p:spPr>
        <p:txBody>
          <a:bodyPr>
            <a:normAutofit fontScale="90000"/>
          </a:bodyPr>
          <a:lstStyle/>
          <a:p>
            <a:pPr fontAlgn="auto">
              <a:spcAft>
                <a:spcPts val="0"/>
              </a:spcAft>
              <a:defRPr/>
            </a:pPr>
            <a:r>
              <a:rPr lang="en-US" dirty="0" smtClean="0"/>
              <a:t>Local Simulator Started</a:t>
            </a:r>
            <a:endParaRPr lang="en-US" dirty="0"/>
          </a:p>
        </p:txBody>
      </p:sp>
      <p:sp>
        <p:nvSpPr>
          <p:cNvPr id="76802" name="Content Placeholder 2"/>
          <p:cNvSpPr>
            <a:spLocks noGrp="1"/>
          </p:cNvSpPr>
          <p:nvPr>
            <p:ph idx="1"/>
          </p:nvPr>
        </p:nvSpPr>
        <p:spPr/>
        <p:txBody>
          <a:bodyPr/>
          <a:lstStyle/>
          <a:p>
            <a:endParaRPr lang="en-US" smtClean="0"/>
          </a:p>
        </p:txBody>
      </p:sp>
      <p:pic>
        <p:nvPicPr>
          <p:cNvPr id="76803" name="Picture 2"/>
          <p:cNvPicPr>
            <a:picLocks noChangeAspect="1" noChangeArrowheads="1"/>
          </p:cNvPicPr>
          <p:nvPr/>
        </p:nvPicPr>
        <p:blipFill>
          <a:blip r:embed="rId2"/>
          <a:srcRect/>
          <a:stretch>
            <a:fillRect/>
          </a:stretch>
        </p:blipFill>
        <p:spPr bwMode="auto">
          <a:xfrm>
            <a:off x="457200" y="1273175"/>
            <a:ext cx="8248650" cy="55848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fontAlgn="auto">
              <a:spcAft>
                <a:spcPts val="0"/>
              </a:spcAft>
              <a:defRPr/>
            </a:pPr>
            <a:r>
              <a:rPr lang="en-US" dirty="0" smtClean="0"/>
              <a:t>Development Fabric</a:t>
            </a:r>
            <a:endParaRPr lang="en-US" dirty="0"/>
          </a:p>
        </p:txBody>
      </p:sp>
      <p:pic>
        <p:nvPicPr>
          <p:cNvPr id="77826" name="Picture 2"/>
          <p:cNvPicPr>
            <a:picLocks noChangeAspect="1" noChangeArrowheads="1"/>
          </p:cNvPicPr>
          <p:nvPr/>
        </p:nvPicPr>
        <p:blipFill>
          <a:blip r:embed="rId2"/>
          <a:srcRect/>
          <a:stretch>
            <a:fillRect/>
          </a:stretch>
        </p:blipFill>
        <p:spPr bwMode="auto">
          <a:xfrm>
            <a:off x="914400" y="1333500"/>
            <a:ext cx="7364413" cy="55245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457200"/>
            <a:ext cx="8229600" cy="990600"/>
          </a:xfrm>
        </p:spPr>
        <p:txBody>
          <a:bodyPr/>
          <a:lstStyle/>
          <a:p>
            <a:r>
              <a:rPr lang="en-US" smtClean="0"/>
              <a:t>Hello Cloud on localhost</a:t>
            </a:r>
          </a:p>
        </p:txBody>
      </p:sp>
      <p:pic>
        <p:nvPicPr>
          <p:cNvPr id="78850" name="Picture 3"/>
          <p:cNvPicPr>
            <a:picLocks noChangeAspect="1" noChangeArrowheads="1"/>
          </p:cNvPicPr>
          <p:nvPr/>
        </p:nvPicPr>
        <p:blipFill>
          <a:blip r:embed="rId2"/>
          <a:srcRect/>
          <a:stretch>
            <a:fillRect/>
          </a:stretch>
        </p:blipFill>
        <p:spPr bwMode="auto">
          <a:xfrm>
            <a:off x="457200" y="1428750"/>
            <a:ext cx="8229600" cy="54292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2667000"/>
            <a:ext cx="8229600" cy="1371600"/>
          </a:xfrm>
        </p:spPr>
        <p:txBody>
          <a:bodyPr/>
          <a:lstStyle/>
          <a:p>
            <a:pPr algn="ctr" fontAlgn="auto">
              <a:spcAft>
                <a:spcPts val="0"/>
              </a:spcAft>
              <a:defRPr/>
            </a:pPr>
            <a:r>
              <a:rPr lang="en-US" dirty="0" smtClean="0"/>
              <a:t>Let’s Deploy it!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Publish…</a:t>
            </a:r>
            <a:endParaRPr lang="en-US" dirty="0"/>
          </a:p>
        </p:txBody>
      </p:sp>
      <p:pic>
        <p:nvPicPr>
          <p:cNvPr id="80898" name="Picture 2"/>
          <p:cNvPicPr>
            <a:picLocks noChangeAspect="1" noChangeArrowheads="1"/>
          </p:cNvPicPr>
          <p:nvPr/>
        </p:nvPicPr>
        <p:blipFill>
          <a:blip r:embed="rId2"/>
          <a:srcRect/>
          <a:stretch>
            <a:fillRect/>
          </a:stretch>
        </p:blipFill>
        <p:spPr bwMode="auto">
          <a:xfrm>
            <a:off x="838200" y="1544638"/>
            <a:ext cx="7677150" cy="531336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Create Service Package</a:t>
            </a:r>
            <a:endParaRPr lang="en-US" dirty="0"/>
          </a:p>
        </p:txBody>
      </p:sp>
      <p:pic>
        <p:nvPicPr>
          <p:cNvPr id="81922" name="Picture 2"/>
          <p:cNvPicPr>
            <a:picLocks noChangeAspect="1" noChangeArrowheads="1"/>
          </p:cNvPicPr>
          <p:nvPr/>
        </p:nvPicPr>
        <p:blipFill>
          <a:blip r:embed="rId2"/>
          <a:srcRect/>
          <a:stretch>
            <a:fillRect/>
          </a:stretch>
        </p:blipFill>
        <p:spPr bwMode="auto">
          <a:xfrm>
            <a:off x="762000" y="1384300"/>
            <a:ext cx="7886700" cy="54737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Package for Deployment</a:t>
            </a:r>
            <a:endParaRPr lang="en-US" dirty="0"/>
          </a:p>
        </p:txBody>
      </p:sp>
      <p:pic>
        <p:nvPicPr>
          <p:cNvPr id="82946" name="Picture 2"/>
          <p:cNvPicPr>
            <a:picLocks noChangeAspect="1" noChangeArrowheads="1"/>
          </p:cNvPicPr>
          <p:nvPr/>
        </p:nvPicPr>
        <p:blipFill>
          <a:blip r:embed="rId2"/>
          <a:srcRect/>
          <a:stretch>
            <a:fillRect/>
          </a:stretch>
        </p:blipFill>
        <p:spPr bwMode="auto">
          <a:xfrm>
            <a:off x="762000" y="1322388"/>
            <a:ext cx="8004175" cy="55356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Overview</a:t>
            </a:r>
          </a:p>
        </p:txBody>
      </p:sp>
      <p:sp>
        <p:nvSpPr>
          <p:cNvPr id="20482" name="Rectangle 3"/>
          <p:cNvSpPr>
            <a:spLocks noGrp="1" noChangeArrowheads="1"/>
          </p:cNvSpPr>
          <p:nvPr>
            <p:ph idx="1"/>
          </p:nvPr>
        </p:nvSpPr>
        <p:spPr/>
        <p:txBody>
          <a:bodyPr/>
          <a:lstStyle/>
          <a:p>
            <a:pPr>
              <a:lnSpc>
                <a:spcPct val="80000"/>
              </a:lnSpc>
            </a:pPr>
            <a:r>
              <a:rPr lang="en-US" sz="2800" smtClean="0"/>
              <a:t>Runs on Microsoft data centers</a:t>
            </a:r>
          </a:p>
          <a:p>
            <a:pPr lvl="1">
              <a:lnSpc>
                <a:spcPct val="80000"/>
              </a:lnSpc>
            </a:pPr>
            <a:r>
              <a:rPr lang="en-US" smtClean="0"/>
              <a:t>Commodity hardware</a:t>
            </a:r>
          </a:p>
          <a:p>
            <a:pPr>
              <a:lnSpc>
                <a:spcPct val="80000"/>
              </a:lnSpc>
            </a:pPr>
            <a:r>
              <a:rPr lang="en-US" sz="2800" smtClean="0"/>
              <a:t>Wide range of app dev technology:</a:t>
            </a:r>
          </a:p>
          <a:p>
            <a:pPr lvl="1">
              <a:lnSpc>
                <a:spcPct val="80000"/>
              </a:lnSpc>
            </a:pPr>
            <a:r>
              <a:rPr lang="en-US" smtClean="0"/>
              <a:t>.NET Framework, Unmanaged code, others..</a:t>
            </a:r>
          </a:p>
          <a:p>
            <a:pPr lvl="1">
              <a:lnSpc>
                <a:spcPct val="80000"/>
              </a:lnSpc>
            </a:pPr>
            <a:r>
              <a:rPr lang="en-US" smtClean="0"/>
              <a:t>C#, VB, C++, Java, ASP.NET, WCF, PHP</a:t>
            </a:r>
          </a:p>
          <a:p>
            <a:pPr>
              <a:lnSpc>
                <a:spcPct val="80000"/>
              </a:lnSpc>
            </a:pPr>
            <a:r>
              <a:rPr lang="en-US" sz="2800" smtClean="0"/>
              <a:t>Several Storage Options</a:t>
            </a:r>
          </a:p>
          <a:p>
            <a:pPr lvl="1">
              <a:lnSpc>
                <a:spcPct val="80000"/>
              </a:lnSpc>
            </a:pPr>
            <a:r>
              <a:rPr lang="en-US" smtClean="0"/>
              <a:t>BLOBs and simple data structures</a:t>
            </a:r>
          </a:p>
          <a:p>
            <a:pPr lvl="2">
              <a:lnSpc>
                <a:spcPct val="80000"/>
              </a:lnSpc>
            </a:pPr>
            <a:r>
              <a:rPr lang="en-US" sz="2000" smtClean="0"/>
              <a:t>RESTful approach to Windows Azure storage</a:t>
            </a:r>
          </a:p>
          <a:p>
            <a:pPr lvl="1">
              <a:lnSpc>
                <a:spcPct val="80000"/>
              </a:lnSpc>
            </a:pPr>
            <a:r>
              <a:rPr lang="en-US" smtClean="0"/>
              <a:t>Traditional Relational, SQL Azure Database</a:t>
            </a:r>
          </a:p>
          <a:p>
            <a:pPr>
              <a:lnSpc>
                <a:spcPct val="80000"/>
              </a:lnSpc>
            </a:pPr>
            <a:r>
              <a:rPr lang="en-US" sz="2800" smtClean="0"/>
              <a:t>Connectivity with other distributed applications</a:t>
            </a:r>
          </a:p>
          <a:p>
            <a:pPr>
              <a:lnSpc>
                <a:spcPct val="80000"/>
              </a:lnSpc>
            </a:pPr>
            <a:endParaRPr lang="en-US" sz="28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Azure Developer Portal</a:t>
            </a:r>
            <a:endParaRPr lang="en-US" dirty="0"/>
          </a:p>
        </p:txBody>
      </p:sp>
      <p:pic>
        <p:nvPicPr>
          <p:cNvPr id="83970" name="Picture 2"/>
          <p:cNvPicPr>
            <a:picLocks noChangeAspect="1" noChangeArrowheads="1"/>
          </p:cNvPicPr>
          <p:nvPr/>
        </p:nvPicPr>
        <p:blipFill>
          <a:blip r:embed="rId2"/>
          <a:srcRect/>
          <a:stretch>
            <a:fillRect/>
          </a:stretch>
        </p:blipFill>
        <p:spPr bwMode="auto">
          <a:xfrm>
            <a:off x="381000" y="1346200"/>
            <a:ext cx="8353425" cy="5511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Select Project</a:t>
            </a:r>
            <a:endParaRPr lang="en-US" dirty="0"/>
          </a:p>
        </p:txBody>
      </p:sp>
      <p:pic>
        <p:nvPicPr>
          <p:cNvPr id="84994" name="Picture 2"/>
          <p:cNvPicPr>
            <a:picLocks noChangeAspect="1" noChangeArrowheads="1"/>
          </p:cNvPicPr>
          <p:nvPr/>
        </p:nvPicPr>
        <p:blipFill>
          <a:blip r:embed="rId2"/>
          <a:srcRect/>
          <a:stretch>
            <a:fillRect/>
          </a:stretch>
        </p:blipFill>
        <p:spPr bwMode="auto">
          <a:xfrm>
            <a:off x="457200" y="1381125"/>
            <a:ext cx="8264525" cy="54768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New “Hosted Services” Service</a:t>
            </a:r>
            <a:endParaRPr lang="en-US" dirty="0"/>
          </a:p>
        </p:txBody>
      </p:sp>
      <p:pic>
        <p:nvPicPr>
          <p:cNvPr id="86018" name="Picture 2"/>
          <p:cNvPicPr>
            <a:picLocks noChangeAspect="1" noChangeArrowheads="1"/>
          </p:cNvPicPr>
          <p:nvPr/>
        </p:nvPicPr>
        <p:blipFill>
          <a:blip r:embed="rId2"/>
          <a:srcRect/>
          <a:stretch>
            <a:fillRect/>
          </a:stretch>
        </p:blipFill>
        <p:spPr bwMode="auto">
          <a:xfrm>
            <a:off x="457200" y="1362075"/>
            <a:ext cx="8310563" cy="54959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19912"/>
          </a:xfrm>
        </p:spPr>
        <p:txBody>
          <a:bodyPr/>
          <a:lstStyle/>
          <a:p>
            <a:pPr fontAlgn="auto">
              <a:spcAft>
                <a:spcPts val="0"/>
              </a:spcAft>
              <a:defRPr/>
            </a:pPr>
            <a:r>
              <a:rPr lang="en-US" dirty="0" smtClean="0"/>
              <a:t>Create a Service</a:t>
            </a:r>
            <a:endParaRPr lang="en-US" dirty="0"/>
          </a:p>
        </p:txBody>
      </p:sp>
      <p:pic>
        <p:nvPicPr>
          <p:cNvPr id="87042" name="Picture 2"/>
          <p:cNvPicPr>
            <a:picLocks noChangeAspect="1" noChangeArrowheads="1"/>
          </p:cNvPicPr>
          <p:nvPr/>
        </p:nvPicPr>
        <p:blipFill>
          <a:blip r:embed="rId2"/>
          <a:srcRect/>
          <a:stretch>
            <a:fillRect/>
          </a:stretch>
        </p:blipFill>
        <p:spPr bwMode="auto">
          <a:xfrm>
            <a:off x="609600" y="1547813"/>
            <a:ext cx="8056563" cy="53101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3"/>
          <p:cNvPicPr>
            <a:picLocks noChangeAspect="1" noChangeArrowheads="1"/>
          </p:cNvPicPr>
          <p:nvPr/>
        </p:nvPicPr>
        <p:blipFill>
          <a:blip r:embed="rId2"/>
          <a:srcRect/>
          <a:stretch>
            <a:fillRect/>
          </a:stretch>
        </p:blipFill>
        <p:spPr bwMode="auto">
          <a:xfrm>
            <a:off x="990600" y="52388"/>
            <a:ext cx="7162800" cy="675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3"/>
          <p:cNvPicPr>
            <a:picLocks noChangeAspect="1" noChangeArrowheads="1"/>
          </p:cNvPicPr>
          <p:nvPr/>
        </p:nvPicPr>
        <p:blipFill>
          <a:blip r:embed="rId2"/>
          <a:srcRect/>
          <a:stretch>
            <a:fillRect/>
          </a:stretch>
        </p:blipFill>
        <p:spPr bwMode="auto">
          <a:xfrm>
            <a:off x="990600" y="65088"/>
            <a:ext cx="7162800" cy="67278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fontScale="90000"/>
          </a:bodyPr>
          <a:lstStyle/>
          <a:p>
            <a:pPr fontAlgn="auto">
              <a:spcAft>
                <a:spcPts val="0"/>
              </a:spcAft>
              <a:defRPr/>
            </a:pPr>
            <a:r>
              <a:rPr lang="en-US" dirty="0" smtClean="0"/>
              <a:t>Instantiate our application</a:t>
            </a:r>
            <a:endParaRPr lang="en-US" dirty="0"/>
          </a:p>
        </p:txBody>
      </p:sp>
      <p:pic>
        <p:nvPicPr>
          <p:cNvPr id="90114" name="Picture 3"/>
          <p:cNvPicPr>
            <a:picLocks noChangeAspect="1" noChangeArrowheads="1"/>
          </p:cNvPicPr>
          <p:nvPr/>
        </p:nvPicPr>
        <p:blipFill>
          <a:blip r:embed="rId2"/>
          <a:srcRect/>
          <a:stretch>
            <a:fillRect/>
          </a:stretch>
        </p:blipFill>
        <p:spPr bwMode="auto">
          <a:xfrm>
            <a:off x="1600200" y="1371600"/>
            <a:ext cx="5800725" cy="54864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fontScale="90000"/>
          </a:bodyPr>
          <a:lstStyle/>
          <a:p>
            <a:pPr fontAlgn="auto">
              <a:spcAft>
                <a:spcPts val="0"/>
              </a:spcAft>
              <a:defRPr/>
            </a:pPr>
            <a:r>
              <a:rPr lang="en-US" dirty="0" smtClean="0"/>
              <a:t>Deploy and Run</a:t>
            </a:r>
            <a:endParaRPr lang="en-US" dirty="0"/>
          </a:p>
        </p:txBody>
      </p:sp>
      <p:pic>
        <p:nvPicPr>
          <p:cNvPr id="91138" name="Picture 2"/>
          <p:cNvPicPr>
            <a:picLocks noChangeAspect="1" noChangeArrowheads="1"/>
          </p:cNvPicPr>
          <p:nvPr/>
        </p:nvPicPr>
        <p:blipFill>
          <a:blip r:embed="rId2"/>
          <a:srcRect/>
          <a:stretch>
            <a:fillRect/>
          </a:stretch>
        </p:blipFill>
        <p:spPr bwMode="auto">
          <a:xfrm>
            <a:off x="1676400" y="1327150"/>
            <a:ext cx="5848350" cy="55308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91312"/>
          </a:xfrm>
        </p:spPr>
        <p:txBody>
          <a:bodyPr>
            <a:normAutofit fontScale="90000"/>
          </a:bodyPr>
          <a:lstStyle/>
          <a:p>
            <a:pPr fontAlgn="auto">
              <a:spcAft>
                <a:spcPts val="0"/>
              </a:spcAft>
              <a:defRPr/>
            </a:pPr>
            <a:r>
              <a:rPr lang="en-US" dirty="0" smtClean="0"/>
              <a:t>Live on the cloud… </a:t>
            </a:r>
            <a:endParaRPr lang="en-US" dirty="0"/>
          </a:p>
        </p:txBody>
      </p:sp>
      <p:pic>
        <p:nvPicPr>
          <p:cNvPr id="92162" name="Picture 3"/>
          <p:cNvPicPr>
            <a:picLocks noChangeAspect="1" noChangeArrowheads="1"/>
          </p:cNvPicPr>
          <p:nvPr/>
        </p:nvPicPr>
        <p:blipFill>
          <a:blip r:embed="rId2"/>
          <a:srcRect/>
          <a:stretch>
            <a:fillRect/>
          </a:stretch>
        </p:blipFill>
        <p:spPr bwMode="auto">
          <a:xfrm>
            <a:off x="381000" y="1219200"/>
            <a:ext cx="83629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33600"/>
            <a:ext cx="9144000" cy="1905000"/>
          </a:xfrm>
        </p:spPr>
        <p:txBody>
          <a:bodyPr>
            <a:normAutofit fontScale="90000"/>
          </a:bodyPr>
          <a:lstStyle/>
          <a:p>
            <a:pPr algn="ctr" fontAlgn="auto">
              <a:spcAft>
                <a:spcPts val="0"/>
              </a:spcAft>
              <a:defRPr/>
            </a:pPr>
            <a:r>
              <a:rPr lang="en-US" dirty="0" smtClean="0"/>
              <a:t>DEMO2: Guestbook</a:t>
            </a:r>
            <a:br>
              <a:rPr lang="en-US" dirty="0" smtClean="0"/>
            </a:br>
            <a:r>
              <a:rPr lang="en-US" sz="4400" dirty="0" smtClean="0">
                <a:solidFill>
                  <a:schemeClr val="accent2"/>
                </a:solidFill>
              </a:rPr>
              <a:t>I. Storage Service</a:t>
            </a:r>
            <a:br>
              <a:rPr lang="en-US" sz="4400" dirty="0" smtClean="0">
                <a:solidFill>
                  <a:schemeClr val="accent2"/>
                </a:solidFill>
              </a:rPr>
            </a:br>
            <a:r>
              <a:rPr lang="en-US" sz="4400" dirty="0" smtClean="0">
                <a:solidFill>
                  <a:schemeClr val="accent2"/>
                </a:solidFill>
              </a:rPr>
              <a:t>II. App Design with Worker Role &amp; Storage</a:t>
            </a:r>
            <a:endParaRPr lang="en-US" sz="4400"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A. Windows Azure</a:t>
            </a:r>
          </a:p>
        </p:txBody>
      </p:sp>
      <p:pic>
        <p:nvPicPr>
          <p:cNvPr id="22530" name="Picture 1"/>
          <p:cNvPicPr>
            <a:picLocks noChangeAspect="1" noChangeArrowheads="1"/>
          </p:cNvPicPr>
          <p:nvPr/>
        </p:nvPicPr>
        <p:blipFill>
          <a:blip r:embed="rId3"/>
          <a:srcRect/>
          <a:stretch>
            <a:fillRect/>
          </a:stretch>
        </p:blipFill>
        <p:spPr bwMode="auto">
          <a:xfrm>
            <a:off x="2438400" y="2362200"/>
            <a:ext cx="4505325" cy="27622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305800" cy="1143000"/>
          </a:xfrm>
        </p:spPr>
        <p:txBody>
          <a:bodyPr>
            <a:normAutofit fontScale="90000"/>
          </a:bodyPr>
          <a:lstStyle/>
          <a:p>
            <a:pPr fontAlgn="auto">
              <a:spcAft>
                <a:spcPts val="0"/>
              </a:spcAft>
              <a:defRPr/>
            </a:pPr>
            <a:r>
              <a:rPr lang="en-US" dirty="0" smtClean="0"/>
              <a:t>I. Create a Storage Service on Cloud</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a:normAutofit fontScale="90000"/>
          </a:bodyPr>
          <a:lstStyle/>
          <a:p>
            <a:pPr fontAlgn="auto">
              <a:spcAft>
                <a:spcPts val="0"/>
              </a:spcAft>
              <a:defRPr/>
            </a:pPr>
            <a:r>
              <a:rPr lang="en-US" dirty="0" smtClean="0"/>
              <a:t>Portal – Create “Storage Account”</a:t>
            </a:r>
            <a:endParaRPr lang="en-US" dirty="0"/>
          </a:p>
        </p:txBody>
      </p:sp>
      <p:pic>
        <p:nvPicPr>
          <p:cNvPr id="95234" name="Picture 3"/>
          <p:cNvPicPr>
            <a:picLocks noChangeAspect="1" noChangeArrowheads="1"/>
          </p:cNvPicPr>
          <p:nvPr/>
        </p:nvPicPr>
        <p:blipFill>
          <a:blip r:embed="rId2"/>
          <a:srcRect/>
          <a:stretch>
            <a:fillRect/>
          </a:stretch>
        </p:blipFill>
        <p:spPr bwMode="auto">
          <a:xfrm>
            <a:off x="838200" y="1327150"/>
            <a:ext cx="7686675" cy="55308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noChangeArrowheads="1"/>
          </p:cNvPicPr>
          <p:nvPr/>
        </p:nvPicPr>
        <p:blipFill>
          <a:blip r:embed="rId2"/>
          <a:srcRect/>
          <a:stretch>
            <a:fillRect/>
          </a:stretch>
        </p:blipFill>
        <p:spPr bwMode="auto">
          <a:xfrm>
            <a:off x="914400" y="1335088"/>
            <a:ext cx="7645400" cy="55229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a:srcRect/>
          <a:stretch>
            <a:fillRect/>
          </a:stretch>
        </p:blipFill>
        <p:spPr bwMode="auto">
          <a:xfrm>
            <a:off x="914400" y="674688"/>
            <a:ext cx="7372350" cy="6183312"/>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rmAutofit fontScale="90000"/>
          </a:bodyPr>
          <a:lstStyle/>
          <a:p>
            <a:pPr fontAlgn="auto">
              <a:spcAft>
                <a:spcPts val="0"/>
              </a:spcAft>
              <a:defRPr/>
            </a:pPr>
            <a:r>
              <a:rPr lang="en-US" dirty="0" smtClean="0"/>
              <a:t>“Secrets” you need to connect…</a:t>
            </a:r>
            <a:endParaRPr lang="en-US" dirty="0"/>
          </a:p>
        </p:txBody>
      </p:sp>
      <p:pic>
        <p:nvPicPr>
          <p:cNvPr id="98306" name="Picture 2"/>
          <p:cNvPicPr>
            <a:picLocks noChangeAspect="1" noChangeArrowheads="1"/>
          </p:cNvPicPr>
          <p:nvPr/>
        </p:nvPicPr>
        <p:blipFill>
          <a:blip r:embed="rId3"/>
          <a:srcRect/>
          <a:stretch>
            <a:fillRect/>
          </a:stretch>
        </p:blipFill>
        <p:spPr bwMode="auto">
          <a:xfrm>
            <a:off x="1295400" y="1152525"/>
            <a:ext cx="6784975" cy="57054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704850"/>
            <a:ext cx="8229600" cy="1143000"/>
          </a:xfrm>
        </p:spPr>
        <p:txBody>
          <a:bodyPr/>
          <a:lstStyle/>
          <a:p>
            <a:r>
              <a:rPr lang="en-US" smtClean="0"/>
              <a:t>From now on, access using…</a:t>
            </a:r>
          </a:p>
        </p:txBody>
      </p:sp>
      <p:sp>
        <p:nvSpPr>
          <p:cNvPr id="100354" name="Content Placeholder 2"/>
          <p:cNvSpPr>
            <a:spLocks noGrp="1"/>
          </p:cNvSpPr>
          <p:nvPr>
            <p:ph sz="half" idx="1"/>
          </p:nvPr>
        </p:nvSpPr>
        <p:spPr>
          <a:xfrm>
            <a:off x="457200" y="1920875"/>
            <a:ext cx="8153400" cy="4433888"/>
          </a:xfrm>
        </p:spPr>
        <p:txBody>
          <a:bodyPr/>
          <a:lstStyle/>
          <a:p>
            <a:r>
              <a:rPr lang="en-US" smtClean="0"/>
              <a:t>You will need this info</a:t>
            </a:r>
          </a:p>
          <a:p>
            <a:pPr lvl="1"/>
            <a:r>
              <a:rPr lang="en-US" b="1" smtClean="0"/>
              <a:t>Account Name: </a:t>
            </a:r>
          </a:p>
          <a:p>
            <a:pPr lvl="2">
              <a:buFont typeface="Wingdings 2" pitchFamily="18" charset="2"/>
              <a:buNone/>
            </a:pPr>
            <a:r>
              <a:rPr lang="en-US" smtClean="0"/>
              <a:t>awesomecloud0001</a:t>
            </a:r>
          </a:p>
          <a:p>
            <a:pPr lvl="1"/>
            <a:r>
              <a:rPr lang="en-US" b="1" smtClean="0"/>
              <a:t>Primary Key: </a:t>
            </a:r>
            <a:r>
              <a:rPr lang="en-US" smtClean="0"/>
              <a:t>Yn0OzqXmlCxiHcXBY2SB71qroiWVqbarXWZS3rNCz2Po23Od+4LDYm6czQqxCVYdz1rWyCca5CtTD1mhjaPWQg==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normAutofit fontScale="90000"/>
          </a:bodyPr>
          <a:lstStyle/>
          <a:p>
            <a:pPr fontAlgn="auto">
              <a:spcAft>
                <a:spcPts val="0"/>
              </a:spcAft>
              <a:defRPr/>
            </a:pPr>
            <a:r>
              <a:rPr lang="en-US" dirty="0" smtClean="0"/>
              <a:t>II. Guestbook Application</a:t>
            </a:r>
            <a:endParaRPr lang="en-US" dirty="0"/>
          </a:p>
        </p:txBody>
      </p:sp>
      <p:sp>
        <p:nvSpPr>
          <p:cNvPr id="101378" name="Content Placeholder 2"/>
          <p:cNvSpPr>
            <a:spLocks noGrp="1"/>
          </p:cNvSpPr>
          <p:nvPr>
            <p:ph sz="half" idx="1"/>
          </p:nvPr>
        </p:nvSpPr>
        <p:spPr>
          <a:xfrm>
            <a:off x="457200" y="1295400"/>
            <a:ext cx="8229600" cy="5059363"/>
          </a:xfrm>
        </p:spPr>
        <p:txBody>
          <a:bodyPr/>
          <a:lstStyle/>
          <a:p>
            <a:r>
              <a:rPr lang="en-US" smtClean="0"/>
              <a:t>‘guestbook’ signing you see on web pages</a:t>
            </a:r>
          </a:p>
        </p:txBody>
      </p:sp>
      <p:pic>
        <p:nvPicPr>
          <p:cNvPr id="101379" name="Picture 2"/>
          <p:cNvPicPr>
            <a:picLocks noChangeAspect="1" noChangeArrowheads="1"/>
          </p:cNvPicPr>
          <p:nvPr/>
        </p:nvPicPr>
        <p:blipFill>
          <a:blip r:embed="rId2"/>
          <a:srcRect/>
          <a:stretch>
            <a:fillRect/>
          </a:stretch>
        </p:blipFill>
        <p:spPr bwMode="auto">
          <a:xfrm>
            <a:off x="762000" y="1916113"/>
            <a:ext cx="7840663" cy="494188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457200" y="704850"/>
            <a:ext cx="8229600" cy="1143000"/>
          </a:xfrm>
        </p:spPr>
        <p:txBody>
          <a:bodyPr/>
          <a:lstStyle/>
          <a:p>
            <a:r>
              <a:rPr lang="en-US" smtClean="0"/>
              <a:t>Guestbook Application</a:t>
            </a:r>
          </a:p>
        </p:txBody>
      </p:sp>
      <p:sp>
        <p:nvSpPr>
          <p:cNvPr id="102402" name="Content Placeholder 2"/>
          <p:cNvSpPr>
            <a:spLocks noGrp="1"/>
          </p:cNvSpPr>
          <p:nvPr>
            <p:ph sz="half" idx="1"/>
          </p:nvPr>
        </p:nvSpPr>
        <p:spPr>
          <a:xfrm>
            <a:off x="457200" y="1920875"/>
            <a:ext cx="8229600" cy="4433888"/>
          </a:xfrm>
        </p:spPr>
        <p:txBody>
          <a:bodyPr/>
          <a:lstStyle/>
          <a:p>
            <a:r>
              <a:rPr lang="en-US" smtClean="0"/>
              <a:t>Key components of this app</a:t>
            </a:r>
          </a:p>
          <a:p>
            <a:pPr lvl="1"/>
            <a:r>
              <a:rPr lang="en-US" smtClean="0"/>
              <a:t>WebRole: display the guest book </a:t>
            </a:r>
          </a:p>
          <a:p>
            <a:pPr lvl="1"/>
            <a:r>
              <a:rPr lang="en-US" smtClean="0"/>
              <a:t>WorkerRole: update the image so it’s a thumbnail</a:t>
            </a:r>
          </a:p>
          <a:p>
            <a:pPr lvl="1"/>
            <a:r>
              <a:rPr lang="en-US" smtClean="0"/>
              <a:t>Windows Azure Storage: store guestbook entry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fontAlgn="auto">
              <a:spcAft>
                <a:spcPts val="0"/>
              </a:spcAft>
              <a:defRPr/>
            </a:pPr>
            <a:r>
              <a:rPr lang="en-US" dirty="0" smtClean="0"/>
              <a:t>Application &amp; Service Configuration</a:t>
            </a:r>
            <a:endParaRPr lang="en-US" dirty="0"/>
          </a:p>
        </p:txBody>
      </p:sp>
      <p:pic>
        <p:nvPicPr>
          <p:cNvPr id="103426" name="Picture 2"/>
          <p:cNvPicPr>
            <a:picLocks noChangeAspect="1" noChangeArrowheads="1"/>
          </p:cNvPicPr>
          <p:nvPr/>
        </p:nvPicPr>
        <p:blipFill>
          <a:blip r:embed="rId3"/>
          <a:srcRect/>
          <a:stretch>
            <a:fillRect/>
          </a:stretch>
        </p:blipFill>
        <p:spPr bwMode="auto">
          <a:xfrm>
            <a:off x="381000" y="1373188"/>
            <a:ext cx="8472488" cy="548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14350"/>
          </a:xfrm>
        </p:spPr>
        <p:txBody>
          <a:bodyPr>
            <a:normAutofit fontScale="90000"/>
          </a:bodyPr>
          <a:lstStyle/>
          <a:p>
            <a:pPr fontAlgn="auto">
              <a:spcAft>
                <a:spcPts val="0"/>
              </a:spcAft>
              <a:defRPr/>
            </a:pPr>
            <a:r>
              <a:rPr lang="en-US" dirty="0" smtClean="0"/>
              <a:t>Deploy to Staging Data Center</a:t>
            </a:r>
            <a:endParaRPr lang="en-US" dirty="0"/>
          </a:p>
        </p:txBody>
      </p:sp>
      <p:pic>
        <p:nvPicPr>
          <p:cNvPr id="105474" name="Picture 2"/>
          <p:cNvPicPr>
            <a:picLocks noChangeAspect="1" noChangeArrowheads="1"/>
          </p:cNvPicPr>
          <p:nvPr/>
        </p:nvPicPr>
        <p:blipFill>
          <a:blip r:embed="rId3"/>
          <a:srcRect/>
          <a:stretch>
            <a:fillRect/>
          </a:stretch>
        </p:blipFill>
        <p:spPr bwMode="auto">
          <a:xfrm>
            <a:off x="1066800" y="1109663"/>
            <a:ext cx="7115175" cy="5748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4"/>
          <p:cNvSpPr>
            <a:spLocks noGrp="1"/>
          </p:cNvSpPr>
          <p:nvPr>
            <p:ph type="title"/>
          </p:nvPr>
        </p:nvSpPr>
        <p:spPr/>
        <p:txBody>
          <a:bodyPr/>
          <a:lstStyle/>
          <a:p>
            <a:r>
              <a:rPr lang="en-US" smtClean="0"/>
              <a:t>What is an Azure application?</a:t>
            </a:r>
          </a:p>
        </p:txBody>
      </p:sp>
      <p:sp>
        <p:nvSpPr>
          <p:cNvPr id="7" name="Content Placeholder 4"/>
          <p:cNvSpPr txBox="1">
            <a:spLocks/>
          </p:cNvSpPr>
          <p:nvPr/>
        </p:nvSpPr>
        <p:spPr>
          <a:xfrm>
            <a:off x="873456" y="4568687"/>
            <a:ext cx="3429000" cy="2000548"/>
          </a:xfrm>
          <a:prstGeom prst="rect">
            <a:avLst/>
          </a:prstGeom>
        </p:spPr>
        <p:txBody>
          <a:bodyPr lIns="0" tIns="0" rIns="0" bIns="0">
            <a:norm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smtClean="0"/>
              <a:t>Hosted IIS 7</a:t>
            </a:r>
          </a:p>
          <a:p>
            <a:pPr>
              <a:defRPr/>
            </a:pPr>
            <a:r>
              <a:rPr lang="en-US" sz="2800" dirty="0" smtClean="0"/>
              <a:t>HTTP/HTTPS</a:t>
            </a:r>
          </a:p>
          <a:p>
            <a:pPr>
              <a:defRPr/>
            </a:pPr>
            <a:r>
              <a:rPr lang="en-US" sz="2800" dirty="0" smtClean="0"/>
              <a:t>ASP.NET</a:t>
            </a:r>
          </a:p>
          <a:p>
            <a:pPr>
              <a:defRPr/>
            </a:pPr>
            <a:r>
              <a:rPr lang="en-US" sz="2800" dirty="0" smtClean="0"/>
              <a:t>Fast CGI + PHP</a:t>
            </a:r>
          </a:p>
        </p:txBody>
      </p:sp>
      <p:sp>
        <p:nvSpPr>
          <p:cNvPr id="8" name="Content Placeholder 5"/>
          <p:cNvSpPr txBox="1">
            <a:spLocks/>
          </p:cNvSpPr>
          <p:nvPr/>
        </p:nvSpPr>
        <p:spPr>
          <a:xfrm>
            <a:off x="4724400" y="4568687"/>
            <a:ext cx="4114800" cy="1674305"/>
          </a:xfrm>
          <a:prstGeom prst="rect">
            <a:avLst/>
          </a:prstGeom>
        </p:spPr>
        <p:txBody>
          <a:bodyPr lIns="0" tIns="0" rIns="0" bIns="0">
            <a:spAutoFit/>
          </a:bodyPr>
          <a:lstStyle>
            <a:lvl1pPr marL="400050" indent="-400050"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effectLst/>
                <a:latin typeface="+mn-lt"/>
                <a:ea typeface="+mn-ea"/>
                <a:cs typeface="+mn-cs"/>
              </a:defRPr>
            </a:lvl1pPr>
            <a:lvl2pPr marL="746125" indent="-346075"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effectLst/>
                <a:latin typeface="+mn-lt"/>
                <a:ea typeface="+mn-ea"/>
                <a:cs typeface="+mn-cs"/>
              </a:defRPr>
            </a:lvl2pPr>
            <a:lvl3pPr marL="1082675" indent="-336550"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effectLst/>
                <a:latin typeface="+mn-lt"/>
                <a:ea typeface="+mn-ea"/>
                <a:cs typeface="+mn-cs"/>
              </a:defRPr>
            </a:lvl3pPr>
            <a:lvl4pPr marL="1374775" indent="-29210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4pPr>
            <a:lvl5pPr marL="1660525" indent="-2857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smtClean="0"/>
              <a:t>Managed Code Start</a:t>
            </a:r>
          </a:p>
          <a:p>
            <a:pPr>
              <a:defRPr/>
            </a:pPr>
            <a:r>
              <a:rPr lang="en-US" sz="2800" dirty="0" smtClean="0"/>
              <a:t>Inbound on </a:t>
            </a:r>
          </a:p>
          <a:p>
            <a:pPr lvl="1">
              <a:defRPr/>
            </a:pPr>
            <a:r>
              <a:rPr lang="en-US" sz="2400" dirty="0" smtClean="0"/>
              <a:t>Any TCP Port</a:t>
            </a:r>
          </a:p>
          <a:p>
            <a:pPr lvl="1">
              <a:defRPr/>
            </a:pPr>
            <a:r>
              <a:rPr lang="en-US" sz="2400" dirty="0" smtClean="0"/>
              <a:t>HTTP/HTTPS</a:t>
            </a:r>
            <a:endParaRPr lang="en-US" sz="2400" dirty="0"/>
          </a:p>
        </p:txBody>
      </p:sp>
      <p:sp>
        <p:nvSpPr>
          <p:cNvPr id="17" name="Content Placeholder 5"/>
          <p:cNvSpPr>
            <a:spLocks noGrp="1"/>
          </p:cNvSpPr>
          <p:nvPr>
            <p:ph idx="1"/>
          </p:nvPr>
        </p:nvSpPr>
        <p:spPr>
          <a:xfrm>
            <a:off x="388938" y="1905000"/>
            <a:ext cx="8364537" cy="1446213"/>
          </a:xfrm>
        </p:spPr>
        <p:txBody>
          <a:bodyPr>
            <a:normAutofit fontScale="92500"/>
          </a:bodyPr>
          <a:lstStyle/>
          <a:p>
            <a:pPr marL="274320" indent="-274320" fontAlgn="auto">
              <a:spcAft>
                <a:spcPts val="0"/>
              </a:spcAft>
              <a:buClr>
                <a:schemeClr val="accent3"/>
              </a:buClr>
              <a:buFont typeface="Wingdings 2"/>
              <a:buChar char=""/>
              <a:defRPr/>
            </a:pPr>
            <a:r>
              <a:rPr lang="en-US" sz="2800" dirty="0" smtClean="0"/>
              <a:t>A service must include at least one role of either type</a:t>
            </a:r>
          </a:p>
          <a:p>
            <a:pPr marL="274320" indent="-274320" fontAlgn="auto">
              <a:spcAft>
                <a:spcPts val="0"/>
              </a:spcAft>
              <a:buClr>
                <a:schemeClr val="accent3"/>
              </a:buClr>
              <a:buFont typeface="Wingdings 2"/>
              <a:buChar char=""/>
              <a:defRPr/>
            </a:pPr>
            <a:r>
              <a:rPr lang="en-US" sz="2800" dirty="0" smtClean="0"/>
              <a:t>Web role is frontend, Worker Role is backend</a:t>
            </a:r>
          </a:p>
          <a:p>
            <a:pPr marL="274320" indent="-274320" fontAlgn="auto">
              <a:spcAft>
                <a:spcPts val="0"/>
              </a:spcAft>
              <a:buClr>
                <a:schemeClr val="accent3"/>
              </a:buClr>
              <a:buFont typeface="Wingdings 2"/>
              <a:buChar char=""/>
              <a:defRPr/>
            </a:pPr>
            <a:r>
              <a:rPr lang="en-US" sz="2800" dirty="0" smtClean="0"/>
              <a:t>Web role is worker role with IIS installed</a:t>
            </a:r>
          </a:p>
        </p:txBody>
      </p:sp>
      <p:pic>
        <p:nvPicPr>
          <p:cNvPr id="24581" name="Picture 1"/>
          <p:cNvPicPr>
            <a:picLocks noChangeAspect="1" noChangeArrowheads="1"/>
          </p:cNvPicPr>
          <p:nvPr/>
        </p:nvPicPr>
        <p:blipFill>
          <a:blip r:embed="rId5"/>
          <a:srcRect/>
          <a:stretch>
            <a:fillRect/>
          </a:stretch>
        </p:blipFill>
        <p:spPr bwMode="auto">
          <a:xfrm>
            <a:off x="762000" y="3581400"/>
            <a:ext cx="7575550" cy="71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fontScale="90000"/>
          </a:bodyPr>
          <a:lstStyle/>
          <a:p>
            <a:pPr fontAlgn="auto">
              <a:spcAft>
                <a:spcPts val="0"/>
              </a:spcAft>
              <a:defRPr/>
            </a:pPr>
            <a:r>
              <a:rPr lang="en-US" dirty="0" smtClean="0"/>
              <a:t>Modify Service Configuration</a:t>
            </a:r>
            <a:endParaRPr lang="en-US" dirty="0"/>
          </a:p>
        </p:txBody>
      </p:sp>
      <p:pic>
        <p:nvPicPr>
          <p:cNvPr id="107522" name="Picture 3"/>
          <p:cNvPicPr>
            <a:picLocks noChangeAspect="1" noChangeArrowheads="1"/>
          </p:cNvPicPr>
          <p:nvPr/>
        </p:nvPicPr>
        <p:blipFill>
          <a:blip r:embed="rId3"/>
          <a:srcRect/>
          <a:stretch>
            <a:fillRect/>
          </a:stretch>
        </p:blipFill>
        <p:spPr bwMode="auto">
          <a:xfrm>
            <a:off x="1371600" y="1520825"/>
            <a:ext cx="6596063" cy="533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704850"/>
            <a:ext cx="8229600" cy="895350"/>
          </a:xfrm>
        </p:spPr>
        <p:txBody>
          <a:bodyPr/>
          <a:lstStyle/>
          <a:p>
            <a:r>
              <a:rPr lang="en-US" smtClean="0"/>
              <a:t>GuestBook running on staging</a:t>
            </a:r>
          </a:p>
        </p:txBody>
      </p:sp>
      <p:pic>
        <p:nvPicPr>
          <p:cNvPr id="109570" name="Picture 2"/>
          <p:cNvPicPr>
            <a:picLocks noChangeAspect="1" noChangeArrowheads="1"/>
          </p:cNvPicPr>
          <p:nvPr/>
        </p:nvPicPr>
        <p:blipFill>
          <a:blip r:embed="rId2"/>
          <a:srcRect/>
          <a:stretch>
            <a:fillRect/>
          </a:stretch>
        </p:blipFill>
        <p:spPr bwMode="auto">
          <a:xfrm>
            <a:off x="762000" y="1916113"/>
            <a:ext cx="7840663" cy="494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mtClean="0"/>
              <a:t>Worker Role</a:t>
            </a:r>
          </a:p>
        </p:txBody>
      </p:sp>
      <p:sp>
        <p:nvSpPr>
          <p:cNvPr id="110594" name="Content Placeholder 4"/>
          <p:cNvSpPr>
            <a:spLocks noGrp="1"/>
          </p:cNvSpPr>
          <p:nvPr>
            <p:ph idx="1"/>
          </p:nvPr>
        </p:nvSpPr>
        <p:spPr/>
        <p:txBody>
          <a:bodyPr/>
          <a:lstStyle/>
          <a:p>
            <a:r>
              <a:rPr lang="en-US" smtClean="0"/>
              <a:t>Waits for message on queue</a:t>
            </a:r>
          </a:p>
          <a:p>
            <a:pPr lvl="1"/>
            <a:r>
              <a:rPr lang="en-US" smtClean="0"/>
              <a:t>On which image it should shrink</a:t>
            </a:r>
          </a:p>
          <a:p>
            <a:r>
              <a:rPr lang="en-US" smtClean="0"/>
              <a:t>Stores new thumbnail image in BLOB</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fontAlgn="auto">
              <a:spcAft>
                <a:spcPts val="0"/>
              </a:spcAft>
              <a:defRPr/>
            </a:pPr>
            <a:r>
              <a:rPr lang="en-US" dirty="0" err="1" smtClean="0"/>
              <a:t>WorkerRole.cs</a:t>
            </a:r>
            <a:endParaRPr lang="en-US" dirty="0"/>
          </a:p>
        </p:txBody>
      </p:sp>
      <p:pic>
        <p:nvPicPr>
          <p:cNvPr id="111618" name="Picture 2"/>
          <p:cNvPicPr>
            <a:picLocks noChangeAspect="1" noChangeArrowheads="1"/>
          </p:cNvPicPr>
          <p:nvPr/>
        </p:nvPicPr>
        <p:blipFill>
          <a:blip r:embed="rId3"/>
          <a:srcRect/>
          <a:stretch>
            <a:fillRect/>
          </a:stretch>
        </p:blipFill>
        <p:spPr bwMode="auto">
          <a:xfrm>
            <a:off x="84138" y="1524000"/>
            <a:ext cx="9059862" cy="48768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514350"/>
          </a:xfrm>
        </p:spPr>
        <p:txBody>
          <a:bodyPr>
            <a:normAutofit fontScale="90000"/>
          </a:bodyPr>
          <a:lstStyle/>
          <a:p>
            <a:pPr fontAlgn="auto">
              <a:spcAft>
                <a:spcPts val="0"/>
              </a:spcAft>
              <a:defRPr/>
            </a:pPr>
            <a:r>
              <a:rPr lang="en-US" dirty="0" smtClean="0"/>
              <a:t>Creating Storage Components</a:t>
            </a:r>
            <a:endParaRPr lang="en-US" dirty="0"/>
          </a:p>
        </p:txBody>
      </p:sp>
      <p:pic>
        <p:nvPicPr>
          <p:cNvPr id="113666" name="Picture 2"/>
          <p:cNvPicPr>
            <a:picLocks noChangeAspect="1" noChangeArrowheads="1"/>
          </p:cNvPicPr>
          <p:nvPr/>
        </p:nvPicPr>
        <p:blipFill>
          <a:blip r:embed="rId2"/>
          <a:srcRect/>
          <a:stretch>
            <a:fillRect/>
          </a:stretch>
        </p:blipFill>
        <p:spPr bwMode="auto">
          <a:xfrm>
            <a:off x="1295400" y="1600200"/>
            <a:ext cx="6505575" cy="4191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66750"/>
          </a:xfrm>
        </p:spPr>
        <p:txBody>
          <a:bodyPr>
            <a:normAutofit fontScale="90000"/>
          </a:bodyPr>
          <a:lstStyle/>
          <a:p>
            <a:pPr fontAlgn="auto">
              <a:spcAft>
                <a:spcPts val="0"/>
              </a:spcAft>
              <a:defRPr/>
            </a:pPr>
            <a:r>
              <a:rPr lang="en-US" dirty="0" smtClean="0"/>
              <a:t>Initializing Storage Components</a:t>
            </a:r>
            <a:endParaRPr lang="en-US" dirty="0"/>
          </a:p>
        </p:txBody>
      </p:sp>
      <p:pic>
        <p:nvPicPr>
          <p:cNvPr id="114690" name="Picture 2"/>
          <p:cNvPicPr>
            <a:picLocks noChangeAspect="1" noChangeArrowheads="1"/>
          </p:cNvPicPr>
          <p:nvPr/>
        </p:nvPicPr>
        <p:blipFill>
          <a:blip r:embed="rId2"/>
          <a:srcRect/>
          <a:stretch>
            <a:fillRect/>
          </a:stretch>
        </p:blipFill>
        <p:spPr bwMode="auto">
          <a:xfrm>
            <a:off x="1066800" y="1524000"/>
            <a:ext cx="7077075"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4350"/>
          </a:xfrm>
        </p:spPr>
        <p:txBody>
          <a:bodyPr>
            <a:normAutofit fontScale="90000"/>
          </a:bodyPr>
          <a:lstStyle/>
          <a:p>
            <a:pPr fontAlgn="auto">
              <a:spcAft>
                <a:spcPts val="0"/>
              </a:spcAft>
              <a:defRPr/>
            </a:pPr>
            <a:r>
              <a:rPr lang="en-US" dirty="0" smtClean="0"/>
              <a:t>Processing Queue Message</a:t>
            </a:r>
            <a:endParaRPr lang="en-US" dirty="0"/>
          </a:p>
        </p:txBody>
      </p:sp>
      <p:pic>
        <p:nvPicPr>
          <p:cNvPr id="115714" name="Picture 2"/>
          <p:cNvPicPr>
            <a:picLocks noChangeAspect="1" noChangeArrowheads="1"/>
          </p:cNvPicPr>
          <p:nvPr/>
        </p:nvPicPr>
        <p:blipFill>
          <a:blip r:embed="rId2"/>
          <a:srcRect/>
          <a:stretch>
            <a:fillRect/>
          </a:stretch>
        </p:blipFill>
        <p:spPr bwMode="auto">
          <a:xfrm>
            <a:off x="1009650" y="800100"/>
            <a:ext cx="760095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590550"/>
          </a:xfrm>
        </p:spPr>
        <p:txBody>
          <a:bodyPr>
            <a:normAutofit fontScale="90000"/>
          </a:bodyPr>
          <a:lstStyle/>
          <a:p>
            <a:pPr fontAlgn="auto">
              <a:spcAft>
                <a:spcPts val="0"/>
              </a:spcAft>
              <a:defRPr/>
            </a:pPr>
            <a:r>
              <a:rPr lang="en-US" dirty="0" smtClean="0"/>
              <a:t>Connecting to Storage Service</a:t>
            </a:r>
            <a:endParaRPr lang="en-US" dirty="0"/>
          </a:p>
        </p:txBody>
      </p:sp>
      <p:pic>
        <p:nvPicPr>
          <p:cNvPr id="116738" name="Picture 2"/>
          <p:cNvPicPr>
            <a:picLocks noGrp="1" noChangeAspect="1" noChangeArrowheads="1"/>
          </p:cNvPicPr>
          <p:nvPr>
            <p:ph idx="1"/>
          </p:nvPr>
        </p:nvPicPr>
        <p:blipFill>
          <a:blip r:embed="rId2"/>
          <a:srcRect/>
          <a:stretch>
            <a:fillRect/>
          </a:stretch>
        </p:blipFill>
        <p:spPr>
          <a:xfrm>
            <a:off x="665163" y="1600200"/>
            <a:ext cx="7813675" cy="505936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704850"/>
            <a:ext cx="8229600" cy="895350"/>
          </a:xfrm>
        </p:spPr>
        <p:txBody>
          <a:bodyPr/>
          <a:lstStyle/>
          <a:p>
            <a:r>
              <a:rPr lang="en-US" smtClean="0"/>
              <a:t>GuestBook Data</a:t>
            </a:r>
          </a:p>
        </p:txBody>
      </p:sp>
      <p:sp>
        <p:nvSpPr>
          <p:cNvPr id="117762" name="Content Placeholder 2"/>
          <p:cNvSpPr>
            <a:spLocks noGrp="1"/>
          </p:cNvSpPr>
          <p:nvPr>
            <p:ph idx="1"/>
          </p:nvPr>
        </p:nvSpPr>
        <p:spPr>
          <a:xfrm>
            <a:off x="457200" y="1676400"/>
            <a:ext cx="8229600" cy="4648200"/>
          </a:xfrm>
        </p:spPr>
        <p:txBody>
          <a:bodyPr/>
          <a:lstStyle/>
          <a:p>
            <a:r>
              <a:rPr lang="en-US" smtClean="0"/>
              <a:t>Azure Table Storage</a:t>
            </a:r>
          </a:p>
          <a:p>
            <a:pPr lvl="1"/>
            <a:r>
              <a:rPr lang="en-US" smtClean="0"/>
              <a:t>Schema</a:t>
            </a:r>
          </a:p>
          <a:p>
            <a:pPr lvl="1"/>
            <a:r>
              <a:rPr lang="en-US" smtClean="0"/>
              <a:t>Entry indexes by &lt;PARTITION KEY, ROW KEY&gt;</a:t>
            </a:r>
          </a:p>
        </p:txBody>
      </p:sp>
      <p:pic>
        <p:nvPicPr>
          <p:cNvPr id="117763" name="Picture 2"/>
          <p:cNvPicPr>
            <a:picLocks noChangeAspect="1" noChangeArrowheads="1"/>
          </p:cNvPicPr>
          <p:nvPr/>
        </p:nvPicPr>
        <p:blipFill>
          <a:blip r:embed="rId2"/>
          <a:srcRect/>
          <a:stretch>
            <a:fillRect/>
          </a:stretch>
        </p:blipFill>
        <p:spPr bwMode="auto">
          <a:xfrm>
            <a:off x="2667000" y="3200400"/>
            <a:ext cx="36671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p:spPr>
        <p:txBody>
          <a:bodyPr>
            <a:normAutofit fontScale="90000"/>
          </a:bodyPr>
          <a:lstStyle/>
          <a:p>
            <a:pPr fontAlgn="auto">
              <a:spcAft>
                <a:spcPts val="0"/>
              </a:spcAft>
              <a:defRPr/>
            </a:pPr>
            <a:r>
              <a:rPr lang="en-US" dirty="0" err="1" smtClean="0"/>
              <a:t>GuestBookDataSource</a:t>
            </a:r>
            <a:endParaRPr lang="en-US" dirty="0"/>
          </a:p>
        </p:txBody>
      </p:sp>
      <p:pic>
        <p:nvPicPr>
          <p:cNvPr id="118786" name="Picture 2"/>
          <p:cNvPicPr>
            <a:picLocks noChangeAspect="1" noChangeArrowheads="1"/>
          </p:cNvPicPr>
          <p:nvPr/>
        </p:nvPicPr>
        <p:blipFill>
          <a:blip r:embed="rId2"/>
          <a:srcRect/>
          <a:stretch>
            <a:fillRect/>
          </a:stretch>
        </p:blipFill>
        <p:spPr bwMode="auto">
          <a:xfrm>
            <a:off x="685800" y="1905000"/>
            <a:ext cx="8010525"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Design Issues</a:t>
            </a:r>
          </a:p>
        </p:txBody>
      </p:sp>
      <p:sp>
        <p:nvSpPr>
          <p:cNvPr id="26626" name="Rectangle 3"/>
          <p:cNvSpPr>
            <a:spLocks noGrp="1" noChangeArrowheads="1"/>
          </p:cNvSpPr>
          <p:nvPr>
            <p:ph idx="1"/>
          </p:nvPr>
        </p:nvSpPr>
        <p:spPr/>
        <p:txBody>
          <a:bodyPr/>
          <a:lstStyle/>
          <a:p>
            <a:r>
              <a:rPr lang="en-US" smtClean="0"/>
              <a:t>Application</a:t>
            </a:r>
          </a:p>
          <a:p>
            <a:pPr lvl="1"/>
            <a:r>
              <a:rPr lang="en-US" smtClean="0"/>
              <a:t>Web Roles and Worker Roles</a:t>
            </a:r>
          </a:p>
          <a:p>
            <a:pPr lvl="1"/>
            <a:r>
              <a:rPr lang="en-US" smtClean="0"/>
              <a:t>Stateless design</a:t>
            </a:r>
          </a:p>
          <a:p>
            <a:pPr lvl="2"/>
            <a:r>
              <a:rPr lang="en-US" smtClean="0"/>
              <a:t>Easy-to-Scale</a:t>
            </a:r>
          </a:p>
          <a:p>
            <a:pPr lvl="2"/>
            <a:r>
              <a:rPr lang="en-US" smtClean="0"/>
              <a:t>Fault Tolerance and Recovery</a:t>
            </a:r>
          </a:p>
          <a:p>
            <a:pPr lvl="1"/>
            <a:r>
              <a:rPr lang="en-US" smtClean="0"/>
              <a:t>Under-the-cover Multiple instances</a:t>
            </a:r>
          </a:p>
          <a:p>
            <a:pPr lvl="2"/>
            <a:r>
              <a:rPr lang="en-US" smtClean="0"/>
              <a:t>Each runs in Microsoft Virtual Machine</a:t>
            </a:r>
          </a:p>
          <a:p>
            <a:pPr lvl="2"/>
            <a:r>
              <a:rPr lang="en-US" smtClean="0"/>
              <a:t>Handled automatically by hypervisor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457200" y="704850"/>
            <a:ext cx="8229600" cy="819150"/>
          </a:xfrm>
        </p:spPr>
        <p:txBody>
          <a:bodyPr/>
          <a:lstStyle/>
          <a:p>
            <a:r>
              <a:rPr lang="en-US" smtClean="0"/>
              <a:t>GuestBookDataContext</a:t>
            </a:r>
          </a:p>
        </p:txBody>
      </p:sp>
      <p:pic>
        <p:nvPicPr>
          <p:cNvPr id="119810" name="Picture 2"/>
          <p:cNvPicPr>
            <a:picLocks noChangeAspect="1" noChangeArrowheads="1"/>
          </p:cNvPicPr>
          <p:nvPr/>
        </p:nvPicPr>
        <p:blipFill>
          <a:blip r:embed="rId2"/>
          <a:srcRect/>
          <a:stretch>
            <a:fillRect/>
          </a:stretch>
        </p:blipFill>
        <p:spPr bwMode="auto">
          <a:xfrm>
            <a:off x="985838" y="2262188"/>
            <a:ext cx="7172325"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smtClean="0"/>
              <a:t>Reading List</a:t>
            </a:r>
          </a:p>
        </p:txBody>
      </p:sp>
      <p:sp>
        <p:nvSpPr>
          <p:cNvPr id="120834" name="Rectangle 3"/>
          <p:cNvSpPr>
            <a:spLocks noGrp="1" noChangeArrowheads="1"/>
          </p:cNvSpPr>
          <p:nvPr>
            <p:ph idx="1"/>
          </p:nvPr>
        </p:nvSpPr>
        <p:spPr/>
        <p:txBody>
          <a:bodyPr/>
          <a:lstStyle/>
          <a:p>
            <a:pPr>
              <a:buFont typeface="Wingdings" pitchFamily="-111" charset="2"/>
              <a:buNone/>
            </a:pPr>
            <a:r>
              <a:rPr lang="en-US" smtClean="0"/>
              <a:t>[1] “Introducing the Windows Azure Platform” David Chappell </a:t>
            </a:r>
          </a:p>
          <a:p>
            <a:pPr>
              <a:buFont typeface="Wingdings 2" pitchFamily="18" charset="2"/>
              <a:buNone/>
            </a:pPr>
            <a:r>
              <a:rPr lang="en-US" smtClean="0"/>
              <a:t>[2] “An Introduction to Windows Azure AppFabric for Developers” Keith Brown</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noChangeArrowheads="1"/>
          </p:cNvPicPr>
          <p:nvPr/>
        </p:nvPicPr>
        <p:blipFill>
          <a:blip r:embed="rId3"/>
          <a:srcRect/>
          <a:stretch>
            <a:fillRect/>
          </a:stretch>
        </p:blipFill>
        <p:spPr bwMode="auto">
          <a:xfrm>
            <a:off x="609600" y="1676400"/>
            <a:ext cx="7867650" cy="3333750"/>
          </a:xfrm>
          <a:prstGeom prst="rect">
            <a:avLst/>
          </a:prstGeom>
          <a:noFill/>
          <a:ln w="9525">
            <a:noFill/>
            <a:miter lim="800000"/>
            <a:headEnd/>
            <a:tailEnd/>
          </a:ln>
        </p:spPr>
      </p:pic>
      <p:sp>
        <p:nvSpPr>
          <p:cNvPr id="28674" name="Rectangle 2"/>
          <p:cNvSpPr>
            <a:spLocks noGrp="1" noChangeArrowheads="1"/>
          </p:cNvSpPr>
          <p:nvPr>
            <p:ph type="title"/>
          </p:nvPr>
        </p:nvSpPr>
        <p:spPr>
          <a:xfrm>
            <a:off x="457200" y="704850"/>
            <a:ext cx="8229600" cy="819150"/>
          </a:xfrm>
        </p:spPr>
        <p:txBody>
          <a:bodyPr/>
          <a:lstStyle/>
          <a:p>
            <a:r>
              <a:rPr lang="en-US" smtClean="0"/>
              <a:t>Agent and Fabric</a:t>
            </a:r>
          </a:p>
        </p:txBody>
      </p:sp>
      <p:sp>
        <p:nvSpPr>
          <p:cNvPr id="11267" name="Rectangle 3"/>
          <p:cNvSpPr>
            <a:spLocks noGrp="1" noChangeArrowheads="1"/>
          </p:cNvSpPr>
          <p:nvPr>
            <p:ph idx="1"/>
          </p:nvPr>
        </p:nvSpPr>
        <p:spPr>
          <a:xfrm>
            <a:off x="4343400" y="5029200"/>
            <a:ext cx="4419600" cy="1828800"/>
          </a:xfrm>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Fabric</a:t>
            </a:r>
          </a:p>
          <a:p>
            <a:pPr marL="640080" lvl="1" indent="-246888" fontAlgn="auto">
              <a:spcAft>
                <a:spcPts val="0"/>
              </a:spcAft>
              <a:buFont typeface="Wingdings 2"/>
              <a:buChar char=""/>
              <a:defRPr/>
            </a:pPr>
            <a:r>
              <a:rPr lang="en-US" dirty="0" smtClean="0"/>
              <a:t>Allocate resources according to configuration file</a:t>
            </a:r>
          </a:p>
          <a:p>
            <a:pPr marL="640080" lvl="1" indent="-246888" fontAlgn="auto">
              <a:spcAft>
                <a:spcPts val="0"/>
              </a:spcAft>
              <a:buFont typeface="Wingdings 2"/>
              <a:buChar char=""/>
              <a:defRPr/>
            </a:pPr>
            <a:r>
              <a:rPr lang="en-US" dirty="0" smtClean="0"/>
              <a:t>Detect and restart failed web roles and workers </a:t>
            </a:r>
          </a:p>
        </p:txBody>
      </p:sp>
      <p:sp>
        <p:nvSpPr>
          <p:cNvPr id="6" name="Rectangle 3"/>
          <p:cNvSpPr txBox="1">
            <a:spLocks noChangeArrowheads="1"/>
          </p:cNvSpPr>
          <p:nvPr/>
        </p:nvSpPr>
        <p:spPr>
          <a:xfrm>
            <a:off x="685800" y="4572000"/>
            <a:ext cx="3657600" cy="1905000"/>
          </a:xfrm>
          <a:prstGeom prst="rect">
            <a:avLst/>
          </a:prstGeom>
        </p:spPr>
        <p:txBody>
          <a:bodyPr>
            <a:normAutofit fontScale="92500" lnSpcReduction="10000"/>
          </a:bodyPr>
          <a:lstStyle/>
          <a:p>
            <a:pPr marL="274320" indent="-274320" fontAlgn="auto">
              <a:spcBef>
                <a:spcPct val="20000"/>
              </a:spcBef>
              <a:spcAft>
                <a:spcPts val="0"/>
              </a:spcAft>
              <a:buClr>
                <a:schemeClr val="accent3"/>
              </a:buClr>
              <a:buSzPct val="95000"/>
              <a:buFont typeface="Wingdings 2"/>
              <a:buChar char=""/>
              <a:defRPr/>
            </a:pPr>
            <a:r>
              <a:rPr lang="en-US" sz="2600" dirty="0">
                <a:latin typeface="+mn-lt"/>
                <a:cs typeface="+mn-cs"/>
              </a:rPr>
              <a:t>Agent</a:t>
            </a:r>
          </a:p>
          <a:p>
            <a:pPr marL="640080" lvl="1" indent="-246888" fontAlgn="auto">
              <a:spcBef>
                <a:spcPct val="20000"/>
              </a:spcBef>
              <a:spcAft>
                <a:spcPts val="0"/>
              </a:spcAft>
              <a:buClr>
                <a:schemeClr val="accent1"/>
              </a:buClr>
              <a:buSzPct val="85000"/>
              <a:buFont typeface="Wingdings 2"/>
              <a:buChar char=""/>
              <a:defRPr/>
            </a:pPr>
            <a:r>
              <a:rPr lang="en-US" sz="2400" dirty="0">
                <a:latin typeface="+mn-lt"/>
                <a:cs typeface="+mn-cs"/>
              </a:rPr>
              <a:t>Exposes the API</a:t>
            </a:r>
          </a:p>
          <a:p>
            <a:pPr marL="640080" lvl="1" indent="-246888" fontAlgn="auto">
              <a:spcBef>
                <a:spcPct val="20000"/>
              </a:spcBef>
              <a:spcAft>
                <a:spcPts val="0"/>
              </a:spcAft>
              <a:buClr>
                <a:schemeClr val="accent1"/>
              </a:buClr>
              <a:buSzPct val="85000"/>
              <a:buFont typeface="Wingdings 2"/>
              <a:buChar char=""/>
              <a:defRPr/>
            </a:pPr>
            <a:r>
              <a:rPr lang="en-US" sz="2400" dirty="0">
                <a:latin typeface="+mn-lt"/>
                <a:cs typeface="+mn-cs"/>
              </a:rPr>
              <a:t>Monitors the failure conditions of the application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smtClean="0"/>
              <a:t>Windows Azure Storage</a:t>
            </a:r>
          </a:p>
        </p:txBody>
      </p:sp>
      <p:sp>
        <p:nvSpPr>
          <p:cNvPr id="13315" name="Rectangle 3"/>
          <p:cNvSpPr>
            <a:spLocks noGrp="1" noChangeArrowheads="1"/>
          </p:cNvSpPr>
          <p:nvPr>
            <p:ph idx="1"/>
          </p:nvPr>
        </p:nvSpPr>
        <p:spPr/>
        <p:txBody>
          <a:bodyPr>
            <a:normAutofit fontScale="92500" lnSpcReduction="10000"/>
          </a:bodyPr>
          <a:lstStyle/>
          <a:p>
            <a:pPr marL="274320" indent="-274320" fontAlgn="auto">
              <a:lnSpc>
                <a:spcPct val="90000"/>
              </a:lnSpc>
              <a:spcAft>
                <a:spcPts val="0"/>
              </a:spcAft>
              <a:buClr>
                <a:schemeClr val="accent3"/>
              </a:buClr>
              <a:buFont typeface="Wingdings 2"/>
              <a:buChar char=""/>
              <a:defRPr/>
            </a:pPr>
            <a:r>
              <a:rPr lang="en-US" dirty="0" smtClean="0"/>
              <a:t>Scalable storage in the cloud</a:t>
            </a:r>
          </a:p>
          <a:p>
            <a:pPr marL="640080" lvl="1" indent="-246888" fontAlgn="auto">
              <a:lnSpc>
                <a:spcPct val="90000"/>
              </a:lnSpc>
              <a:spcAft>
                <a:spcPts val="0"/>
              </a:spcAft>
              <a:buFont typeface="Wingdings 2"/>
              <a:buChar char=""/>
              <a:defRPr/>
            </a:pPr>
            <a:r>
              <a:rPr lang="en-US" dirty="0" smtClean="0"/>
              <a:t>100 TB per storage account</a:t>
            </a:r>
          </a:p>
          <a:p>
            <a:pPr marL="640080" lvl="1" indent="-246888" fontAlgn="auto">
              <a:lnSpc>
                <a:spcPct val="90000"/>
              </a:lnSpc>
              <a:spcAft>
                <a:spcPts val="0"/>
              </a:spcAft>
              <a:buFont typeface="Wingdings 2"/>
              <a:buChar char=""/>
              <a:defRPr/>
            </a:pPr>
            <a:r>
              <a:rPr lang="en-US" dirty="0" smtClean="0"/>
              <a:t>Auto-scale to meet massive volume and throughput</a:t>
            </a:r>
          </a:p>
          <a:p>
            <a:pPr marL="274320" indent="-274320" fontAlgn="auto">
              <a:lnSpc>
                <a:spcPct val="90000"/>
              </a:lnSpc>
              <a:spcAft>
                <a:spcPts val="0"/>
              </a:spcAft>
              <a:buClr>
                <a:schemeClr val="accent3"/>
              </a:buClr>
              <a:buFont typeface="Wingdings 2"/>
              <a:buChar char=""/>
              <a:defRPr/>
            </a:pPr>
            <a:r>
              <a:rPr lang="en-US" dirty="0" smtClean="0"/>
              <a:t>4 Types: Tables, Queues, BLOBs, Drives</a:t>
            </a:r>
          </a:p>
          <a:p>
            <a:pPr marL="274320" indent="-274320" fontAlgn="auto">
              <a:lnSpc>
                <a:spcPct val="90000"/>
              </a:lnSpc>
              <a:spcAft>
                <a:spcPts val="0"/>
              </a:spcAft>
              <a:buClr>
                <a:schemeClr val="accent3"/>
              </a:buClr>
              <a:buFont typeface="Wingdings 2"/>
              <a:buChar char=""/>
              <a:defRPr/>
            </a:pPr>
            <a:r>
              <a:rPr lang="en-US" dirty="0" smtClean="0"/>
              <a:t>Accessible via </a:t>
            </a:r>
            <a:r>
              <a:rPr lang="en-US" dirty="0" err="1" smtClean="0"/>
              <a:t>RESTful</a:t>
            </a:r>
            <a:r>
              <a:rPr lang="en-US" dirty="0" smtClean="0"/>
              <a:t> Web Service API</a:t>
            </a:r>
          </a:p>
          <a:p>
            <a:pPr marL="640080" lvl="1" indent="-246888" fontAlgn="auto">
              <a:lnSpc>
                <a:spcPct val="90000"/>
              </a:lnSpc>
              <a:spcAft>
                <a:spcPts val="0"/>
              </a:spcAft>
              <a:buFont typeface="Wingdings 2"/>
              <a:buChar char=""/>
              <a:defRPr/>
            </a:pPr>
            <a:r>
              <a:rPr lang="en-US" dirty="0" smtClean="0"/>
              <a:t>Access from Windows Azure Compute</a:t>
            </a:r>
          </a:p>
          <a:p>
            <a:pPr marL="640080" lvl="1" indent="-246888" fontAlgn="auto">
              <a:lnSpc>
                <a:spcPct val="90000"/>
              </a:lnSpc>
              <a:spcAft>
                <a:spcPts val="0"/>
              </a:spcAft>
              <a:buFont typeface="Wingdings 2"/>
              <a:buChar char=""/>
              <a:defRPr/>
            </a:pPr>
            <a:r>
              <a:rPr lang="en-US" dirty="0" smtClean="0"/>
              <a:t>Access from anywhere via internet</a:t>
            </a:r>
          </a:p>
          <a:p>
            <a:pPr marL="640080" lvl="1" indent="-246888" fontAlgn="auto">
              <a:lnSpc>
                <a:spcPct val="90000"/>
              </a:lnSpc>
              <a:spcAft>
                <a:spcPts val="0"/>
              </a:spcAft>
              <a:buFont typeface="Wingdings 2"/>
              <a:buChar char=""/>
              <a:defRPr/>
            </a:pPr>
            <a:r>
              <a:rPr lang="en-US" dirty="0" smtClean="0"/>
              <a:t>Support .NET client library</a:t>
            </a:r>
          </a:p>
          <a:p>
            <a:pPr marL="274320" indent="-274320" fontAlgn="auto">
              <a:lnSpc>
                <a:spcPct val="90000"/>
              </a:lnSpc>
              <a:spcAft>
                <a:spcPts val="0"/>
              </a:spcAft>
              <a:buClr>
                <a:schemeClr val="accent3"/>
              </a:buClr>
              <a:buFont typeface="Wingdings 2"/>
              <a:buChar char=""/>
              <a:defRPr/>
            </a:pPr>
            <a:r>
              <a:rPr lang="en-US" dirty="0" smtClean="0"/>
              <a:t>Features</a:t>
            </a:r>
          </a:p>
          <a:p>
            <a:pPr marL="640080" lvl="1" indent="-246888" fontAlgn="auto">
              <a:lnSpc>
                <a:spcPct val="90000"/>
              </a:lnSpc>
              <a:spcAft>
                <a:spcPts val="0"/>
              </a:spcAft>
              <a:buFont typeface="Wingdings 2"/>
              <a:buChar char=""/>
              <a:defRPr/>
            </a:pPr>
            <a:r>
              <a:rPr lang="en-US" dirty="0" smtClean="0"/>
              <a:t>Fault-Tolerance: All data replicated 3 times</a:t>
            </a:r>
          </a:p>
          <a:p>
            <a:pPr marL="640080" lvl="1" indent="-246888" fontAlgn="auto">
              <a:lnSpc>
                <a:spcPct val="90000"/>
              </a:lnSpc>
              <a:spcAft>
                <a:spcPts val="0"/>
              </a:spcAft>
              <a:buFont typeface="Wingdings 2"/>
              <a:buChar char=""/>
              <a:defRPr/>
            </a:pPr>
            <a:r>
              <a:rPr lang="en-US" dirty="0" smtClean="0"/>
              <a:t>Guaranteed consistency</a:t>
            </a:r>
          </a:p>
          <a:p>
            <a:pPr marL="640080" lvl="1" indent="-246888" fontAlgn="auto">
              <a:lnSpc>
                <a:spcPct val="90000"/>
              </a:lnSpc>
              <a:spcAft>
                <a:spcPts val="0"/>
              </a:spcAft>
              <a:buFont typeface="Wingdings 2"/>
              <a:buChar char=""/>
              <a:defRPr/>
            </a:pPr>
            <a:r>
              <a:rPr lang="en-US" dirty="0" smtClean="0"/>
              <a:t>Globally Visible: Accessible by non-Azure apps</a:t>
            </a:r>
          </a:p>
        </p:txBody>
      </p:sp>
      <p:pic>
        <p:nvPicPr>
          <p:cNvPr id="30723" name="Picture 1"/>
          <p:cNvPicPr>
            <a:picLocks noChangeAspect="1" noChangeArrowheads="1"/>
          </p:cNvPicPr>
          <p:nvPr/>
        </p:nvPicPr>
        <p:blipFill>
          <a:blip r:embed="rId3"/>
          <a:srcRect/>
          <a:stretch>
            <a:fillRect/>
          </a:stretch>
        </p:blipFill>
        <p:spPr bwMode="auto">
          <a:xfrm>
            <a:off x="6645275" y="762000"/>
            <a:ext cx="2498725" cy="14954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3015</TotalTime>
  <Words>2789</Words>
  <Application>Microsoft Office PowerPoint</Application>
  <PresentationFormat>On-screen Show (4:3)</PresentationFormat>
  <Paragraphs>346</Paragraphs>
  <Slides>71</Slides>
  <Notes>35</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71</vt:i4>
      </vt:variant>
    </vt:vector>
  </HeadingPairs>
  <TitlesOfParts>
    <vt:vector size="80" baseType="lpstr">
      <vt:lpstr>Arial</vt:lpstr>
      <vt:lpstr>Calibri</vt:lpstr>
      <vt:lpstr>Constantia</vt:lpstr>
      <vt:lpstr>Wingdings 2</vt:lpstr>
      <vt:lpstr>Wingdings</vt:lpstr>
      <vt:lpstr>Flow</vt:lpstr>
      <vt:lpstr>Flow</vt:lpstr>
      <vt:lpstr>Flow</vt:lpstr>
      <vt:lpstr>Flow</vt:lpstr>
      <vt:lpstr>Slide 1</vt:lpstr>
      <vt:lpstr>Outline</vt:lpstr>
      <vt:lpstr>Overview</vt:lpstr>
      <vt:lpstr>Overview</vt:lpstr>
      <vt:lpstr>A. Windows Azure</vt:lpstr>
      <vt:lpstr>What is an Azure application?</vt:lpstr>
      <vt:lpstr>Design Issues</vt:lpstr>
      <vt:lpstr>Agent and Fabric</vt:lpstr>
      <vt:lpstr>Windows Azure Storage</vt:lpstr>
      <vt:lpstr>BLOBs (Basic Large OBjects)</vt:lpstr>
      <vt:lpstr>XDrives</vt:lpstr>
      <vt:lpstr>Tables</vt:lpstr>
      <vt:lpstr>Queues</vt:lpstr>
      <vt:lpstr>Azure Storage – Design Issues</vt:lpstr>
      <vt:lpstr>B. SQL Azure</vt:lpstr>
      <vt:lpstr>Key Benefits</vt:lpstr>
      <vt:lpstr>C. AppFabric</vt:lpstr>
      <vt:lpstr>Service Bus – What it does</vt:lpstr>
      <vt:lpstr>Service Bus – How it works</vt:lpstr>
      <vt:lpstr>Service Bus – How it works</vt:lpstr>
      <vt:lpstr>Access Control</vt:lpstr>
      <vt:lpstr>Access Control</vt:lpstr>
      <vt:lpstr>DEMO</vt:lpstr>
      <vt:lpstr>Getting ready for Developing Azure applications</vt:lpstr>
      <vt:lpstr>DEMO 1: Hello Cloud</vt:lpstr>
      <vt:lpstr>Visual Studio 2010</vt:lpstr>
      <vt:lpstr>Create Project</vt:lpstr>
      <vt:lpstr>Visual C# -&gt; Cloud</vt:lpstr>
      <vt:lpstr>Web Roles and Worker Roles</vt:lpstr>
      <vt:lpstr>ASP.NET of our Cloud App</vt:lpstr>
      <vt:lpstr>Write our web page.. </vt:lpstr>
      <vt:lpstr>Run locally</vt:lpstr>
      <vt:lpstr>Local Simulator Started</vt:lpstr>
      <vt:lpstr>Development Fabric</vt:lpstr>
      <vt:lpstr>Hello Cloud on localhost</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From now on, access using…</vt:lpstr>
      <vt:lpstr>II. Guestbook Application</vt:lpstr>
      <vt:lpstr>Guestbook Application</vt:lpstr>
      <vt:lpstr>Application &amp; Service Configuration</vt:lpstr>
      <vt:lpstr>Deploy to Staging Data Center</vt:lpstr>
      <vt:lpstr>Modify Service Configuration</vt:lpstr>
      <vt:lpstr>GuestBook running on staging</vt:lpstr>
      <vt:lpstr>Worker Role</vt:lpstr>
      <vt:lpstr>WorkerRole.cs</vt:lpstr>
      <vt:lpstr>Creating Storage Components</vt:lpstr>
      <vt:lpstr>Initializing Storage Components</vt:lpstr>
      <vt:lpstr>Processing Queue Message</vt:lpstr>
      <vt:lpstr>Connecting to Storage Service</vt:lpstr>
      <vt:lpstr>GuestBook Data</vt:lpstr>
      <vt:lpstr>GuestBookDataSource</vt:lpstr>
      <vt:lpstr>GuestBookDataContext</vt:lpstr>
      <vt:lpstr>Reading 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wwcheng</dc:creator>
  <cp:lastModifiedBy>sambit</cp:lastModifiedBy>
  <cp:revision>256</cp:revision>
  <cp:lastPrinted>1601-01-01T00:00:00Z</cp:lastPrinted>
  <dcterms:created xsi:type="dcterms:W3CDTF">1601-01-01T00:00:00Z</dcterms:created>
  <dcterms:modified xsi:type="dcterms:W3CDTF">2010-11-01T23:49:42Z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