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70" r:id="rId15"/>
    <p:sldId id="268" r:id="rId16"/>
    <p:sldId id="272" r:id="rId17"/>
    <p:sldId id="273" r:id="rId18"/>
    <p:sldId id="274" r:id="rId19"/>
    <p:sldId id="269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7B90E-6D54-41F1-82DD-06ED08F610CE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151BB-88AB-4ED0-9258-12996093D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76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52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75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84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38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72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78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55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16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86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57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97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73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504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504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23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43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17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16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49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4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35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51BB-88AB-4ED0-9258-12996093D5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0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4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1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4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7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4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1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7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78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9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A5CF-015E-413F-8F17-73E7B57825E1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2815-4880-4D19-B643-6D9DCECFC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LISP 1.5 and beyond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very quick 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578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Atom</a:t>
            </a:r>
          </a:p>
          <a:p>
            <a:pPr lvl="1"/>
            <a:r>
              <a:rPr lang="en-US" dirty="0" smtClean="0"/>
              <a:t>(Atom `(A)) is false, i.e. </a:t>
            </a:r>
            <a:r>
              <a:rPr lang="en-US" dirty="0" smtClean="0"/>
              <a:t>nil, because (A) is a list, not an atom</a:t>
            </a:r>
            <a:endParaRPr lang="en-US" dirty="0" smtClean="0"/>
          </a:p>
          <a:p>
            <a:pPr lvl="1"/>
            <a:r>
              <a:rPr lang="en-US" dirty="0" smtClean="0"/>
              <a:t>(Atom `A) is true, i.e. 1 (or T)</a:t>
            </a:r>
          </a:p>
          <a:p>
            <a:pPr lvl="1"/>
            <a:r>
              <a:rPr lang="en-US" dirty="0" smtClean="0"/>
              <a:t>(Atom A) is either, depending upon its value</a:t>
            </a:r>
            <a:r>
              <a:rPr lang="en-US" dirty="0" smtClean="0"/>
              <a:t>! A here is regarded as a variable</a:t>
            </a:r>
            <a:endParaRPr lang="en-US" dirty="0" smtClean="0"/>
          </a:p>
          <a:p>
            <a:r>
              <a:rPr lang="en-US" dirty="0" err="1" smtClean="0"/>
              <a:t>Numberp</a:t>
            </a:r>
            <a:r>
              <a:rPr lang="en-US" dirty="0" smtClean="0"/>
              <a:t> </a:t>
            </a:r>
          </a:p>
          <a:p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(Null `(1)) is nil</a:t>
            </a:r>
          </a:p>
          <a:p>
            <a:pPr lvl="1"/>
            <a:r>
              <a:rPr lang="en-US" dirty="0" smtClean="0"/>
              <a:t>(Null nil) is T</a:t>
            </a:r>
          </a:p>
          <a:p>
            <a:r>
              <a:rPr lang="en-US" dirty="0" err="1" smtClean="0"/>
              <a:t>Zerop</a:t>
            </a:r>
            <a:endParaRPr lang="en-US" dirty="0" smtClean="0"/>
          </a:p>
          <a:p>
            <a:r>
              <a:rPr lang="en-US" dirty="0" err="1" smtClean="0"/>
              <a:t>Eq</a:t>
            </a:r>
            <a:r>
              <a:rPr lang="en-US" dirty="0" smtClean="0"/>
              <a:t>, </a:t>
            </a:r>
            <a:r>
              <a:rPr lang="en-US" dirty="0" err="1" smtClean="0"/>
              <a:t>Eql</a:t>
            </a:r>
            <a:r>
              <a:rPr lang="en-US" dirty="0" smtClean="0"/>
              <a:t>, Equal</a:t>
            </a:r>
          </a:p>
          <a:p>
            <a:r>
              <a:rPr lang="en-US" dirty="0" smtClean="0"/>
              <a:t>And/Or/Not</a:t>
            </a:r>
          </a:p>
          <a:p>
            <a:pPr lvl="1"/>
            <a:r>
              <a:rPr lang="en-US" dirty="0" smtClean="0"/>
              <a:t>(And A </a:t>
            </a:r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) = T if the value of all of the variables are non-nil</a:t>
            </a:r>
          </a:p>
          <a:p>
            <a:pPr lvl="1"/>
            <a:r>
              <a:rPr lang="en-US" dirty="0" smtClean="0"/>
              <a:t>(Or A B C) = the value of the first one that is non-nil, otherwise nil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203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Property List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Putprop</a:t>
            </a:r>
            <a:r>
              <a:rPr lang="en-US" dirty="0" smtClean="0"/>
              <a:t>/Get/</a:t>
            </a:r>
            <a:r>
              <a:rPr lang="en-US" dirty="0" err="1" smtClean="0"/>
              <a:t>Rempro</a:t>
            </a:r>
            <a:r>
              <a:rPr lang="en-US" dirty="0" smtClean="0"/>
              <a:t> all </a:t>
            </a:r>
            <a:r>
              <a:rPr lang="en-US" dirty="0" smtClean="0"/>
              <a:t>defunct in Common Lisp</a:t>
            </a:r>
            <a:endParaRPr lang="en-US" dirty="0" smtClean="0"/>
          </a:p>
          <a:p>
            <a:r>
              <a:rPr lang="en-US" dirty="0" smtClean="0"/>
              <a:t>(Get Symbol Property)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Setf</a:t>
            </a:r>
            <a:r>
              <a:rPr lang="en-US" dirty="0" smtClean="0"/>
              <a:t> (Get Symbol Property) </a:t>
            </a:r>
            <a:r>
              <a:rPr lang="en-US" dirty="0" err="1" smtClean="0"/>
              <a:t>NewValue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6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Atoms are </a:t>
            </a:r>
            <a:r>
              <a:rPr lang="en-US" dirty="0" smtClean="0"/>
              <a:t>variables </a:t>
            </a:r>
            <a:r>
              <a:rPr lang="en-US" dirty="0" smtClean="0"/>
              <a:t>if they are used as variables. Syntactic </a:t>
            </a:r>
            <a:r>
              <a:rPr lang="en-US" dirty="0" smtClean="0"/>
              <a:t>context decides</a:t>
            </a:r>
            <a:endParaRPr lang="en-US" dirty="0" smtClean="0"/>
          </a:p>
          <a:p>
            <a:r>
              <a:rPr lang="en-US" dirty="0" err="1" smtClean="0"/>
              <a:t>Setq</a:t>
            </a:r>
            <a:r>
              <a:rPr lang="en-US" dirty="0" smtClean="0"/>
              <a:t>, Set, </a:t>
            </a:r>
            <a:r>
              <a:rPr lang="en-US" dirty="0" err="1" smtClean="0"/>
              <a:t>Rplaca</a:t>
            </a:r>
            <a:r>
              <a:rPr lang="en-US" dirty="0" smtClean="0"/>
              <a:t>, </a:t>
            </a:r>
            <a:r>
              <a:rPr lang="en-US" dirty="0" err="1" smtClean="0"/>
              <a:t>Rplacd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r>
              <a:rPr lang="en-US" dirty="0" smtClean="0">
                <a:sym typeface="Wingdings" pitchFamily="2" charset="2"/>
              </a:rPr>
              <a:t>SETF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The general assignment function, does it all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setf</a:t>
            </a:r>
            <a:r>
              <a:rPr lang="en-US" dirty="0" smtClean="0">
                <a:sym typeface="Wingdings" pitchFamily="2" charset="2"/>
              </a:rPr>
              <a:t> (Car L) 1)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setf</a:t>
            </a:r>
            <a:r>
              <a:rPr lang="en-US" dirty="0" smtClean="0">
                <a:sym typeface="Wingdings" pitchFamily="2" charset="2"/>
              </a:rPr>
              <a:t> A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377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case you hadn’t noticed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PROGRAMS/FUNCTIONS have the same form as DATA</a:t>
            </a:r>
          </a:p>
          <a:p>
            <a:endParaRPr lang="en-US" dirty="0"/>
          </a:p>
          <a:p>
            <a:r>
              <a:rPr lang="en-US" dirty="0" smtClean="0"/>
              <a:t>Hmmm….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48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(If expression expression) or (if expression </a:t>
            </a:r>
            <a:r>
              <a:rPr lang="en-US" dirty="0" err="1" smtClean="0"/>
              <a:t>expression</a:t>
            </a:r>
            <a:r>
              <a:rPr lang="en-US" dirty="0" smtClean="0"/>
              <a:t> expression)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COND function is  </a:t>
            </a:r>
            <a:r>
              <a:rPr lang="en-US" dirty="0"/>
              <a:t>l</a:t>
            </a:r>
            <a:r>
              <a:rPr lang="en-US" dirty="0" smtClean="0"/>
              <a:t>ike </a:t>
            </a:r>
            <a:r>
              <a:rPr lang="en-US" dirty="0" smtClean="0"/>
              <a:t>Case, only better!</a:t>
            </a:r>
          </a:p>
          <a:p>
            <a:r>
              <a:rPr lang="en-US" dirty="0" smtClean="0"/>
              <a:t>(Cond</a:t>
            </a:r>
          </a:p>
          <a:p>
            <a:pPr marL="914400" lvl="2" indent="0">
              <a:buNone/>
            </a:pPr>
            <a:r>
              <a:rPr lang="en-US" dirty="0" smtClean="0"/>
              <a:t>( Expression1 *list of expressions1*)</a:t>
            </a:r>
          </a:p>
          <a:p>
            <a:pPr marL="914400" lvl="2" indent="0">
              <a:buNone/>
            </a:pPr>
            <a:r>
              <a:rPr lang="en-US" dirty="0" smtClean="0"/>
              <a:t>( Expression2 *list of expressions2*)</a:t>
            </a:r>
          </a:p>
          <a:p>
            <a:pPr marL="914400" lvl="2" indent="0">
              <a:buNone/>
            </a:pPr>
            <a:r>
              <a:rPr lang="en-US" dirty="0" smtClean="0"/>
              <a:t>…</a:t>
            </a:r>
          </a:p>
          <a:p>
            <a:pPr marL="914400" lvl="2" indent="0">
              <a:buNone/>
            </a:pPr>
            <a:r>
              <a:rPr lang="en-US" dirty="0" smtClean="0"/>
              <a:t>( </a:t>
            </a:r>
            <a:r>
              <a:rPr lang="en-US" dirty="0" err="1" smtClean="0"/>
              <a:t>ExpressionN</a:t>
            </a:r>
            <a:r>
              <a:rPr lang="en-US" dirty="0" smtClean="0"/>
              <a:t> *list of </a:t>
            </a:r>
            <a:r>
              <a:rPr lang="en-US" dirty="0" err="1" smtClean="0"/>
              <a:t>expressionsN</a:t>
            </a:r>
            <a:r>
              <a:rPr lang="en-US" dirty="0" smtClean="0"/>
              <a:t>*)  </a:t>
            </a:r>
            <a:r>
              <a:rPr lang="en-US" sz="2800" b="1" dirty="0" smtClean="0"/>
              <a:t>)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First </a:t>
            </a:r>
            <a:r>
              <a:rPr lang="en-US" dirty="0" smtClean="0"/>
              <a:t>conditional expression that is true</a:t>
            </a:r>
            <a:r>
              <a:rPr lang="en-US" dirty="0" smtClean="0"/>
              <a:t>, the corresponding list of expressions is executed, and the value of the last one is returned as the value of the Cond.</a:t>
            </a:r>
          </a:p>
        </p:txBody>
      </p:sp>
    </p:spTree>
    <p:extLst>
      <p:ext uri="{BB962C8B-B14F-4D97-AF65-F5344CB8AC3E}">
        <p14:creationId xmlns:p14="http://schemas.microsoft.com/office/powerpoint/2010/main" val="709802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Defs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Name (variables) *body*)</a:t>
            </a:r>
          </a:p>
          <a:p>
            <a:pPr lvl="1"/>
            <a:r>
              <a:rPr lang="en-US" dirty="0" smtClean="0"/>
              <a:t>*body* is a list of S-expressions</a:t>
            </a:r>
          </a:p>
          <a:p>
            <a:endParaRPr lang="en-US" dirty="0"/>
          </a:p>
          <a:p>
            <a:r>
              <a:rPr lang="en-US" dirty="0" smtClean="0"/>
              <a:t>Equivalent to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Setf</a:t>
            </a:r>
            <a:r>
              <a:rPr lang="en-US" dirty="0" smtClean="0"/>
              <a:t> (Get Name </a:t>
            </a:r>
            <a:r>
              <a:rPr lang="en-US" dirty="0" err="1" smtClean="0"/>
              <a:t>func</a:t>
            </a:r>
            <a:r>
              <a:rPr lang="en-US" dirty="0" smtClean="0"/>
              <a:t>) `(lambda(variables) *body*)</a:t>
            </a:r>
          </a:p>
          <a:p>
            <a:pPr lvl="1"/>
            <a:endParaRPr lang="en-US" dirty="0"/>
          </a:p>
          <a:p>
            <a:r>
              <a:rPr lang="en-US" dirty="0" smtClean="0"/>
              <a:t>Lambda is the primitive </a:t>
            </a:r>
            <a:r>
              <a:rPr lang="en-US" dirty="0"/>
              <a:t>(unnamed</a:t>
            </a:r>
            <a:r>
              <a:rPr lang="en-US" dirty="0" smtClean="0"/>
              <a:t>) function </a:t>
            </a:r>
            <a:r>
              <a:rPr lang="en-US" dirty="0" smtClean="0"/>
              <a:t>	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Setf</a:t>
            </a:r>
            <a:r>
              <a:rPr lang="en-US" dirty="0" smtClean="0"/>
              <a:t> X ‘(lambda) (y) (</a:t>
            </a:r>
            <a:r>
              <a:rPr lang="en-US" dirty="0" err="1" smtClean="0"/>
              <a:t>Incr</a:t>
            </a:r>
            <a:r>
              <a:rPr lang="en-US" dirty="0" smtClean="0"/>
              <a:t> y)))</a:t>
            </a:r>
          </a:p>
          <a:p>
            <a:pPr lvl="1"/>
            <a:r>
              <a:rPr lang="en-US" dirty="0" smtClean="0"/>
              <a:t>Now you can pass X to a function where you can evaluate it with</a:t>
            </a:r>
          </a:p>
          <a:p>
            <a:pPr lvl="2"/>
            <a:r>
              <a:rPr lang="en-US" dirty="0" smtClean="0"/>
              <a:t>Apply, </a:t>
            </a:r>
            <a:r>
              <a:rPr lang="en-US" dirty="0" err="1" smtClean="0"/>
              <a:t>Funcall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6839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Special 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(Let ( (var1 </a:t>
            </a:r>
            <a:r>
              <a:rPr lang="en-US" dirty="0" err="1" smtClean="0"/>
              <a:t>val</a:t>
            </a:r>
            <a:r>
              <a:rPr lang="en-US" dirty="0" smtClean="0"/>
              <a:t>) (var2 </a:t>
            </a:r>
            <a:r>
              <a:rPr lang="en-US" dirty="0" err="1" smtClean="0"/>
              <a:t>val</a:t>
            </a:r>
            <a:r>
              <a:rPr lang="en-US" dirty="0" smtClean="0"/>
              <a:t>) …)</a:t>
            </a:r>
          </a:p>
          <a:p>
            <a:pPr marL="914400" lvl="2" indent="0">
              <a:buNone/>
            </a:pPr>
            <a:r>
              <a:rPr lang="en-US" dirty="0" smtClean="0"/>
              <a:t>*body* )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*body* is a list of expressions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35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Mapcar</a:t>
            </a:r>
            <a:endParaRPr lang="en-US" dirty="0" smtClean="0"/>
          </a:p>
          <a:p>
            <a:r>
              <a:rPr lang="en-US" dirty="0" err="1" smtClean="0"/>
              <a:t>Mapc</a:t>
            </a:r>
            <a:endParaRPr lang="en-US" dirty="0" smtClean="0"/>
          </a:p>
          <a:p>
            <a:r>
              <a:rPr lang="en-US" dirty="0" smtClean="0"/>
              <a:t>Map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 err="1" smtClean="0"/>
              <a:t>Mapreduce</a:t>
            </a:r>
            <a:r>
              <a:rPr lang="en-US" dirty="0" smtClean="0"/>
              <a:t> ripped this off from LISP)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95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Eq</a:t>
            </a:r>
            <a:r>
              <a:rPr lang="en-US" dirty="0" smtClean="0"/>
              <a:t> – exact same object in memory</a:t>
            </a:r>
          </a:p>
          <a:p>
            <a:r>
              <a:rPr lang="en-US" dirty="0" err="1" smtClean="0"/>
              <a:t>Eql</a:t>
            </a:r>
            <a:r>
              <a:rPr lang="en-US" dirty="0" smtClean="0"/>
              <a:t> – exact same object in memory or equivalent numbers</a:t>
            </a:r>
          </a:p>
          <a:p>
            <a:r>
              <a:rPr lang="en-US" dirty="0" smtClean="0"/>
              <a:t>Equal – List comparison too, each component should be “equal” to each other</a:t>
            </a:r>
          </a:p>
          <a:p>
            <a:pPr lvl="1"/>
            <a:r>
              <a:rPr lang="en-US" dirty="0" smtClean="0"/>
              <a:t>(Equal L M) means every element of L is exactly equal to the corresponding element of M</a:t>
            </a:r>
          </a:p>
          <a:p>
            <a:pPr lvl="2"/>
            <a:r>
              <a:rPr lang="en-US" dirty="0" smtClean="0"/>
              <a:t>L and M therefore must have the same length and structure, </a:t>
            </a:r>
            <a:r>
              <a:rPr lang="en-US" dirty="0" smtClean="0"/>
              <a:t>including all </a:t>
            </a:r>
            <a:r>
              <a:rPr lang="en-US" dirty="0" smtClean="0"/>
              <a:t>sub-components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07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Count (n)</a:t>
            </a:r>
          </a:p>
          <a:p>
            <a:pPr lvl="1"/>
            <a:r>
              <a:rPr lang="en-US" dirty="0" smtClean="0"/>
              <a:t>(Cond ((Equal n 1) ‘one)</a:t>
            </a:r>
          </a:p>
          <a:p>
            <a:pPr marL="1371600" lvl="3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400" dirty="0" smtClean="0"/>
              <a:t>((Equal n 2) ‘two)</a:t>
            </a:r>
          </a:p>
          <a:p>
            <a:pPr marL="1371600" lvl="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(T `many</a:t>
            </a:r>
            <a:r>
              <a:rPr lang="en-US" sz="2400" dirty="0" smtClean="0"/>
              <a:t>)))</a:t>
            </a:r>
            <a:endParaRPr lang="en-US" sz="2400" dirty="0"/>
          </a:p>
          <a:p>
            <a:pPr marL="1371600" lvl="3" indent="0">
              <a:buNone/>
            </a:pPr>
            <a:r>
              <a:rPr lang="en-US" sz="2400" dirty="0" smtClean="0"/>
              <a:t>This function will return one of three Atoms as output, the atom ‘one, or ‘two or ‘many. </a:t>
            </a:r>
            <a:r>
              <a:rPr lang="en-US" sz="2400" dirty="0" smtClean="0"/>
              <a:t>	</a:t>
            </a:r>
          </a:p>
          <a:p>
            <a:pPr marL="1371600" lvl="3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Defun</a:t>
            </a:r>
            <a:r>
              <a:rPr lang="en-US" sz="2400" dirty="0" smtClean="0"/>
              <a:t> Sum (L)</a:t>
            </a:r>
          </a:p>
          <a:p>
            <a:pPr marL="1371600" lvl="3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(Cond</a:t>
            </a:r>
          </a:p>
          <a:p>
            <a:pPr marL="1371600" lvl="3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((Null L) 0)</a:t>
            </a:r>
          </a:p>
          <a:p>
            <a:pPr marL="1371600" lvl="3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(T (+ (Car L) (Sum (</a:t>
            </a:r>
            <a:r>
              <a:rPr lang="en-US" sz="2400" dirty="0" err="1" smtClean="0"/>
              <a:t>Cdr</a:t>
            </a:r>
            <a:r>
              <a:rPr lang="en-US" sz="2400" dirty="0" smtClean="0"/>
              <a:t> L</a:t>
            </a:r>
            <a:r>
              <a:rPr lang="en-US" sz="2400" dirty="0" smtClean="0"/>
              <a:t>)))))</a:t>
            </a:r>
          </a:p>
          <a:p>
            <a:pPr marL="1371600" lvl="3" indent="0">
              <a:buNone/>
            </a:pPr>
            <a:r>
              <a:rPr lang="en-US" sz="2400" dirty="0" smtClean="0"/>
              <a:t>This function returns the sum of numbers in the list L. Note: if an element of L is not a number, the “+” function will complain. The LISP debugger will announce it.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991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Atoms (symbols) including numbers</a:t>
            </a:r>
          </a:p>
          <a:p>
            <a:pPr lvl="1"/>
            <a:r>
              <a:rPr lang="en-US" dirty="0" smtClean="0"/>
              <a:t>All types of numbers including Roman! (well, in the early days)</a:t>
            </a:r>
          </a:p>
          <a:p>
            <a:pPr lvl="1"/>
            <a:r>
              <a:rPr lang="en-US" dirty="0" smtClean="0"/>
              <a:t>Syntactically any identifier of </a:t>
            </a:r>
            <a:r>
              <a:rPr lang="en-US" dirty="0" err="1" smtClean="0"/>
              <a:t>alphanumerics</a:t>
            </a:r>
            <a:endParaRPr lang="en-US" dirty="0" smtClean="0"/>
          </a:p>
          <a:p>
            <a:pPr lvl="1"/>
            <a:r>
              <a:rPr lang="en-US" dirty="0" smtClean="0"/>
              <a:t>Think of as a pointer to a property list</a:t>
            </a:r>
          </a:p>
          <a:p>
            <a:pPr lvl="1"/>
            <a:r>
              <a:rPr lang="en-US" dirty="0" smtClean="0"/>
              <a:t>Immutable, can only be compared, but also serve as names of variables when used as a variable</a:t>
            </a:r>
          </a:p>
          <a:p>
            <a:r>
              <a:rPr lang="en-US" dirty="0" smtClean="0"/>
              <a:t>LISTS are the primary data object</a:t>
            </a:r>
          </a:p>
          <a:p>
            <a:r>
              <a:rPr lang="en-US" dirty="0" smtClean="0"/>
              <a:t>Arrays, Structures, Strings (ignore for now)</a:t>
            </a:r>
          </a:p>
          <a:p>
            <a:r>
              <a:rPr lang="en-US" dirty="0" smtClean="0"/>
              <a:t>Property Lists 	</a:t>
            </a:r>
          </a:p>
          <a:p>
            <a:pPr lvl="1"/>
            <a:r>
              <a:rPr lang="en-US" dirty="0" smtClean="0"/>
              <a:t>Each atom has a property/value list (think hash table)</a:t>
            </a:r>
          </a:p>
          <a:p>
            <a:r>
              <a:rPr lang="en-US" dirty="0" smtClean="0"/>
              <a:t>S-expressions are interpreted list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04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Reverse (L)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(Cond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((Null L) nil)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(t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	(Append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		(Reverse (</a:t>
            </a:r>
            <a:r>
              <a:rPr lang="en-US" dirty="0" err="1" smtClean="0"/>
              <a:t>Cdr</a:t>
            </a:r>
            <a:r>
              <a:rPr lang="en-US" dirty="0" smtClean="0"/>
              <a:t> L))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		(List (Car L) ) ) ) </a:t>
            </a:r>
            <a:r>
              <a:rPr lang="en-US" dirty="0" smtClean="0"/>
              <a:t>)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This one is not a brain teaser…try it out by hand with a) nil b) a one element list c) a three element list and d) a three element list. See how it works? Recursion and functional programming is very cool. 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93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Member (x L)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(Cond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((Null L) nil)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((Equal x (car L)) L)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(t (Member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	(x (</a:t>
            </a:r>
            <a:r>
              <a:rPr lang="en-US" dirty="0" err="1" smtClean="0"/>
              <a:t>Cdr</a:t>
            </a:r>
            <a:r>
              <a:rPr lang="en-US" dirty="0" smtClean="0"/>
              <a:t> L) ) ) ) </a:t>
            </a:r>
            <a:r>
              <a:rPr lang="en-US" dirty="0" smtClean="0"/>
              <a:t>)</a:t>
            </a:r>
          </a:p>
          <a:p>
            <a:pPr marL="914400" lvl="2" indent="0">
              <a:buNone/>
            </a:pPr>
            <a:r>
              <a:rPr lang="en-US" dirty="0" smtClean="0"/>
              <a:t>Note: if the value of the variable x is actually a member of the list L, the value returned is the “sub-list” where it appears as the “car”. Hmmm… Try it out by hand. </a:t>
            </a:r>
          </a:p>
          <a:p>
            <a:pPr marL="914400" lvl="2" indent="0">
              <a:buNone/>
            </a:pPr>
            <a:r>
              <a:rPr lang="en-US" dirty="0" smtClean="0"/>
              <a:t>Second note: What happens if a) x isn’t a member of L, and b) L isn’t a list?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90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EQUAL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53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Lists – Association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 a has property p with value v</a:t>
            </a:r>
          </a:p>
          <a:p>
            <a:endParaRPr lang="en-US" dirty="0"/>
          </a:p>
          <a:p>
            <a:r>
              <a:rPr lang="en-US" dirty="0" smtClean="0"/>
              <a:t>A computing context consists of a set of variables and their current values</a:t>
            </a:r>
          </a:p>
          <a:p>
            <a:pPr lvl="1"/>
            <a:r>
              <a:rPr lang="en-US" dirty="0" smtClean="0"/>
              <a:t>( (key1 val1) (key2 val2)…)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“key” is the name of a variable (a symbol)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Singly 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“cons” cell has a First field (CAR) and a Rest field (CDR)</a:t>
            </a:r>
          </a:p>
          <a:p>
            <a:r>
              <a:rPr lang="en-US" dirty="0" smtClean="0"/>
              <a:t>X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 smtClean="0"/>
              <a:t>(</a:t>
            </a:r>
            <a:r>
              <a:rPr lang="en-US" dirty="0" err="1" smtClean="0"/>
              <a:t>Setf</a:t>
            </a:r>
            <a:r>
              <a:rPr lang="en-US" dirty="0" smtClean="0"/>
              <a:t> X `(A B C))</a:t>
            </a:r>
          </a:p>
          <a:p>
            <a:r>
              <a:rPr lang="en-US" dirty="0" smtClean="0"/>
              <a:t>() = nil = empty list = </a:t>
            </a:r>
            <a:r>
              <a:rPr lang="en-US" dirty="0" smtClean="0"/>
              <a:t>“FALSE”</a:t>
            </a:r>
          </a:p>
          <a:p>
            <a:pPr lvl="1"/>
            <a:r>
              <a:rPr lang="en-US" dirty="0" smtClean="0"/>
              <a:t>Nil is a symbol, and a list and its value is false.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2767013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835" y="2767013"/>
            <a:ext cx="7064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731765" y="3049243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49243"/>
            <a:ext cx="7064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67839" y="3540919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639" y="3540919"/>
            <a:ext cx="7064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Elbow Connector 9"/>
          <p:cNvCxnSpPr>
            <a:stCxn id="1026" idx="3"/>
            <a:endCxn id="6" idx="1"/>
          </p:cNvCxnSpPr>
          <p:nvPr/>
        </p:nvCxnSpPr>
        <p:spPr>
          <a:xfrm>
            <a:off x="3299272" y="3083720"/>
            <a:ext cx="432493" cy="27032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5126037" y="3400426"/>
            <a:ext cx="941802" cy="20872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6753639" y="3540919"/>
            <a:ext cx="706438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>
            <a:off x="1143000" y="2971800"/>
            <a:ext cx="762000" cy="10001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16366" y="289905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46223" y="292656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cdr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715215" y="384571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30" name="Elbow Connector 29"/>
          <p:cNvCxnSpPr>
            <a:stCxn id="4" idx="2"/>
            <a:endCxn id="28" idx="0"/>
          </p:cNvCxnSpPr>
          <p:nvPr/>
        </p:nvCxnSpPr>
        <p:spPr>
          <a:xfrm rot="5400000">
            <a:off x="1826434" y="3424253"/>
            <a:ext cx="469106" cy="37382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31765" y="41743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37302" y="4730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027" name="Elbow Connector 1026"/>
          <p:cNvCxnSpPr>
            <a:stCxn id="6" idx="2"/>
            <a:endCxn id="34" idx="0"/>
          </p:cNvCxnSpPr>
          <p:nvPr/>
        </p:nvCxnSpPr>
        <p:spPr>
          <a:xfrm rot="5400000">
            <a:off x="3722896" y="3822562"/>
            <a:ext cx="515489" cy="18805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Elbow Connector 1029"/>
          <p:cNvCxnSpPr>
            <a:stCxn id="8" idx="2"/>
          </p:cNvCxnSpPr>
          <p:nvPr/>
        </p:nvCxnSpPr>
        <p:spPr>
          <a:xfrm rot="5400000">
            <a:off x="5990449" y="4227909"/>
            <a:ext cx="497681" cy="342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70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Series of function definitions (there are many </a:t>
            </a:r>
            <a:r>
              <a:rPr lang="en-US" dirty="0" smtClean="0"/>
              <a:t>built-in </a:t>
            </a:r>
            <a:r>
              <a:rPr lang="en-US" dirty="0" smtClean="0"/>
              <a:t>functions)</a:t>
            </a:r>
          </a:p>
          <a:p>
            <a:r>
              <a:rPr lang="en-US" dirty="0" smtClean="0"/>
              <a:t>Series of function calls</a:t>
            </a:r>
          </a:p>
          <a:p>
            <a:r>
              <a:rPr lang="en-US" dirty="0" smtClean="0"/>
              <a:t>Read/</a:t>
            </a:r>
            <a:r>
              <a:rPr lang="en-US" dirty="0" err="1" smtClean="0"/>
              <a:t>Eval</a:t>
            </a:r>
            <a:r>
              <a:rPr lang="en-US" dirty="0" smtClean="0"/>
              <a:t>/Print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Setf</a:t>
            </a:r>
            <a:r>
              <a:rPr lang="en-US" dirty="0" smtClean="0"/>
              <a:t> In (Read </a:t>
            </a:r>
            <a:r>
              <a:rPr lang="en-US" dirty="0" err="1" smtClean="0"/>
              <a:t>stdio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Setf</a:t>
            </a:r>
            <a:r>
              <a:rPr lang="en-US" dirty="0" smtClean="0"/>
              <a:t> Out (</a:t>
            </a:r>
            <a:r>
              <a:rPr lang="en-US" dirty="0" err="1" smtClean="0"/>
              <a:t>Eval</a:t>
            </a:r>
            <a:r>
              <a:rPr lang="en-US" dirty="0" smtClean="0"/>
              <a:t> In))</a:t>
            </a:r>
          </a:p>
          <a:p>
            <a:pPr lvl="1"/>
            <a:r>
              <a:rPr lang="en-US" dirty="0" smtClean="0"/>
              <a:t>(Print Out)</a:t>
            </a:r>
          </a:p>
          <a:p>
            <a:r>
              <a:rPr lang="en-US" dirty="0" smtClean="0"/>
              <a:t>In other words (Loop (Print (</a:t>
            </a:r>
            <a:r>
              <a:rPr lang="en-US" dirty="0" err="1" smtClean="0"/>
              <a:t>Eval</a:t>
            </a:r>
            <a:r>
              <a:rPr lang="en-US" dirty="0" smtClean="0"/>
              <a:t> (Read))))</a:t>
            </a:r>
          </a:p>
        </p:txBody>
      </p:sp>
    </p:spTree>
    <p:extLst>
      <p:ext uri="{BB962C8B-B14F-4D97-AF65-F5344CB8AC3E}">
        <p14:creationId xmlns:p14="http://schemas.microsoft.com/office/powerpoint/2010/main" val="4106099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Manipulation </a:t>
            </a:r>
            <a:r>
              <a:rPr lang="en-US" dirty="0" err="1" smtClean="0"/>
              <a:t>Funcs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Car, First</a:t>
            </a:r>
          </a:p>
          <a:p>
            <a:pPr lvl="1"/>
            <a:r>
              <a:rPr lang="en-US" dirty="0" smtClean="0"/>
              <a:t>(Car (Car (Car L)))</a:t>
            </a:r>
          </a:p>
          <a:p>
            <a:r>
              <a:rPr lang="en-US" dirty="0" err="1" smtClean="0"/>
              <a:t>Cdr</a:t>
            </a:r>
            <a:r>
              <a:rPr lang="en-US" dirty="0" smtClean="0"/>
              <a:t>, Rest</a:t>
            </a:r>
          </a:p>
          <a:p>
            <a:pPr lvl="1"/>
            <a:r>
              <a:rPr lang="en-US" dirty="0" smtClean="0"/>
              <a:t>(Car (</a:t>
            </a:r>
            <a:r>
              <a:rPr lang="en-US" dirty="0" err="1" smtClean="0"/>
              <a:t>Cdr</a:t>
            </a:r>
            <a:r>
              <a:rPr lang="en-US" dirty="0" smtClean="0"/>
              <a:t> (</a:t>
            </a:r>
            <a:r>
              <a:rPr lang="en-US" dirty="0" err="1" smtClean="0"/>
              <a:t>Cdr</a:t>
            </a:r>
            <a:r>
              <a:rPr lang="en-US" dirty="0" smtClean="0"/>
              <a:t> L)))</a:t>
            </a:r>
          </a:p>
          <a:p>
            <a:r>
              <a:rPr lang="en-US" dirty="0" smtClean="0"/>
              <a:t>Cons </a:t>
            </a:r>
          </a:p>
          <a:p>
            <a:pPr lvl="1"/>
            <a:r>
              <a:rPr lang="en-US" dirty="0" smtClean="0"/>
              <a:t>(Cons ‘1 nil) </a:t>
            </a:r>
            <a:r>
              <a:rPr lang="en-US" dirty="0" smtClean="0">
                <a:sym typeface="Wingdings" pitchFamily="2" charset="2"/>
              </a:rPr>
              <a:t> (1)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(Cons ‘1 `(2))  (1 2)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295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Manipulation </a:t>
            </a:r>
            <a:r>
              <a:rPr lang="en-US" dirty="0" err="1" smtClean="0"/>
              <a:t>Funcs</a:t>
            </a:r>
            <a:r>
              <a:rPr lang="en-US" dirty="0" smtClean="0"/>
              <a:t> 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(List </a:t>
            </a:r>
            <a:r>
              <a:rPr lang="en-US" dirty="0" smtClean="0"/>
              <a:t>1 2 3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 (1 2 3)</a:t>
            </a:r>
            <a:endParaRPr lang="en-US" dirty="0" smtClean="0"/>
          </a:p>
          <a:p>
            <a:r>
              <a:rPr lang="en-US" dirty="0" smtClean="0"/>
              <a:t>Quote, ‘</a:t>
            </a:r>
          </a:p>
          <a:p>
            <a:pPr lvl="1"/>
            <a:r>
              <a:rPr lang="en-US" dirty="0" smtClean="0"/>
              <a:t>(Quote (1 2)) = `(1 2) = (1 2</a:t>
            </a:r>
            <a:r>
              <a:rPr lang="en-US" dirty="0" smtClean="0"/>
              <a:t>) as a list with two elements</a:t>
            </a:r>
            <a:endParaRPr lang="en-US" dirty="0" smtClean="0"/>
          </a:p>
          <a:p>
            <a:pPr lvl="1"/>
            <a:r>
              <a:rPr lang="en-US" dirty="0" smtClean="0"/>
              <a:t>Otherwise “1” better be a function!</a:t>
            </a:r>
          </a:p>
          <a:p>
            <a:r>
              <a:rPr lang="en-US" dirty="0" smtClean="0"/>
              <a:t>Push, Pop</a:t>
            </a:r>
          </a:p>
          <a:p>
            <a:r>
              <a:rPr lang="en-US" dirty="0" smtClean="0"/>
              <a:t>Append </a:t>
            </a:r>
          </a:p>
          <a:p>
            <a:r>
              <a:rPr lang="en-US" dirty="0" smtClean="0"/>
              <a:t>Remove</a:t>
            </a:r>
          </a:p>
          <a:p>
            <a:r>
              <a:rPr lang="en-US" dirty="0" smtClean="0"/>
              <a:t>Member</a:t>
            </a:r>
          </a:p>
          <a:p>
            <a:r>
              <a:rPr lang="en-US" dirty="0" smtClean="0"/>
              <a:t>Length</a:t>
            </a:r>
          </a:p>
          <a:p>
            <a:r>
              <a:rPr lang="en-US" dirty="0" err="1" smtClean="0"/>
              <a:t>Eval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565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Incf</a:t>
            </a:r>
            <a:endParaRPr lang="en-US" dirty="0" smtClean="0"/>
          </a:p>
          <a:p>
            <a:r>
              <a:rPr lang="en-US" dirty="0" err="1" smtClean="0"/>
              <a:t>Decf</a:t>
            </a:r>
            <a:endParaRPr lang="en-US" dirty="0" smtClean="0"/>
          </a:p>
          <a:p>
            <a:r>
              <a:rPr lang="en-US" dirty="0" smtClean="0"/>
              <a:t>Plus +</a:t>
            </a:r>
          </a:p>
          <a:p>
            <a:r>
              <a:rPr lang="en-US" dirty="0" smtClean="0"/>
              <a:t>Difference –</a:t>
            </a:r>
          </a:p>
          <a:p>
            <a:r>
              <a:rPr lang="en-US" dirty="0" smtClean="0"/>
              <a:t>Times *</a:t>
            </a:r>
          </a:p>
          <a:p>
            <a:r>
              <a:rPr lang="en-US" dirty="0" smtClean="0"/>
              <a:t>Divide /</a:t>
            </a:r>
          </a:p>
          <a:p>
            <a:pPr lvl="1"/>
            <a:r>
              <a:rPr lang="en-US" dirty="0" smtClean="0"/>
              <a:t>1+2*3=?</a:t>
            </a:r>
          </a:p>
          <a:p>
            <a:pPr lvl="1"/>
            <a:r>
              <a:rPr lang="en-US" dirty="0" smtClean="0"/>
              <a:t>(* (+1 2) 3)</a:t>
            </a:r>
          </a:p>
          <a:p>
            <a:pPr lvl="2"/>
            <a:r>
              <a:rPr lang="en-US" dirty="0" smtClean="0"/>
              <a:t>Remember Infix, Prefix, </a:t>
            </a:r>
            <a:r>
              <a:rPr lang="en-US" dirty="0" smtClean="0"/>
              <a:t>Polish Postfix?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67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Cambridge prefix notation</a:t>
            </a:r>
          </a:p>
          <a:p>
            <a:r>
              <a:rPr lang="en-US" dirty="0" smtClean="0"/>
              <a:t>(f (g (a (h t))) </a:t>
            </a:r>
            <a:r>
              <a:rPr lang="en-US" dirty="0" smtClean="0">
                <a:sym typeface="Wingdings" pitchFamily="2" charset="2"/>
              </a:rPr>
              <a:t> f( g( a, h(t)))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445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923</Words>
  <Application>Microsoft Office PowerPoint</Application>
  <PresentationFormat>On-screen Show (4:3)</PresentationFormat>
  <Paragraphs>197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LISP 1.5 and beyond</vt:lpstr>
      <vt:lpstr>Data</vt:lpstr>
      <vt:lpstr>Property Lists – Association Lists</vt:lpstr>
      <vt:lpstr>Singly linked Lists</vt:lpstr>
      <vt:lpstr>Programs</vt:lpstr>
      <vt:lpstr>List Manipulation Funcs</vt:lpstr>
      <vt:lpstr>List Manipulation Funcs (s)</vt:lpstr>
      <vt:lpstr>Arithmetic</vt:lpstr>
      <vt:lpstr>Functional Composition</vt:lpstr>
      <vt:lpstr>Predicates</vt:lpstr>
      <vt:lpstr>Property List Manipulation</vt:lpstr>
      <vt:lpstr>Assignment</vt:lpstr>
      <vt:lpstr>In case you hadn’t noticed</vt:lpstr>
      <vt:lpstr>Conditional Expression</vt:lpstr>
      <vt:lpstr>Function Defs</vt:lpstr>
      <vt:lpstr>The Special LET</vt:lpstr>
      <vt:lpstr>Generators</vt:lpstr>
      <vt:lpstr>Equality</vt:lpstr>
      <vt:lpstr>Examples</vt:lpstr>
      <vt:lpstr>More examples</vt:lpstr>
      <vt:lpstr>More examples</vt:lpstr>
      <vt:lpstr>Let’s do EQUAL Together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1.5 and beyond</dc:title>
  <dc:creator>Columbia University</dc:creator>
  <cp:lastModifiedBy>Columbia University</cp:lastModifiedBy>
  <cp:revision>6</cp:revision>
  <dcterms:created xsi:type="dcterms:W3CDTF">2013-01-29T14:01:47Z</dcterms:created>
  <dcterms:modified xsi:type="dcterms:W3CDTF">2013-02-04T16:49:44Z</dcterms:modified>
</cp:coreProperties>
</file>