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57" r:id="rId3"/>
    <p:sldId id="258" r:id="rId4"/>
    <p:sldId id="266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EE6E"/>
    <a:srgbClr val="D3DED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48" autoAdjust="0"/>
    <p:restoredTop sz="96375" autoAdjust="0"/>
  </p:normalViewPr>
  <p:slideViewPr>
    <p:cSldViewPr>
      <p:cViewPr>
        <p:scale>
          <a:sx n="100" d="100"/>
          <a:sy n="100" d="100"/>
        </p:scale>
        <p:origin x="-27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4BA87-FA71-4B93-9556-EEFADA993512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6E3DC-59BB-480C-B6CE-384307785D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6187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6E3DC-59BB-480C-B6CE-384307785DB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918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6E3DC-59BB-480C-B6CE-384307785DB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1572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6E3DC-59BB-480C-B6CE-384307785DB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1572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6E3DC-59BB-480C-B6CE-384307785DB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1572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6E3DC-59BB-480C-B6CE-384307785DB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1572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B0FB8A0-544A-4B1F-882A-50B10011EF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E5EA953-D49A-4BB2-9F7C-E24AB0CFCD96}" type="datetimeFigureOut">
              <a:rPr lang="en-US" smtClean="0"/>
              <a:pPr/>
              <a:t>4/4/2011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0825"/>
            <a:ext cx="7696200" cy="2593975"/>
          </a:xfrm>
        </p:spPr>
        <p:txBody>
          <a:bodyPr/>
          <a:lstStyle/>
          <a:p>
            <a:pPr algn="ctr"/>
            <a:r>
              <a:rPr lang="en-US" sz="6000" dirty="0" smtClean="0"/>
              <a:t>Isolation – Champion Program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724400"/>
            <a:ext cx="646176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Albert </a:t>
            </a:r>
            <a:r>
              <a:rPr lang="en-US" dirty="0" smtClean="0"/>
              <a:t>Jimenez </a:t>
            </a:r>
            <a:r>
              <a:rPr lang="en-US" dirty="0" smtClean="0"/>
              <a:t>(alj2110)</a:t>
            </a:r>
            <a:endParaRPr lang="en-US" dirty="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09600" y="381000"/>
            <a:ext cx="7010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COMS </a:t>
            </a:r>
            <a:r>
              <a:rPr lang="en-US" dirty="0" smtClean="0"/>
              <a:t>W4701 Project 3</a:t>
            </a:r>
            <a:endParaRPr lang="en-US" dirty="0" smtClean="0"/>
          </a:p>
          <a:p>
            <a:r>
              <a:rPr lang="en-US" dirty="0" smtClean="0"/>
              <a:t>Spring 2011</a:t>
            </a:r>
            <a:endParaRPr lang="en-US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4418012"/>
            <a:ext cx="7467600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9600" y="1905000"/>
            <a:ext cx="7467600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5895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724400" cy="3733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Graph Representation</a:t>
            </a:r>
            <a:endParaRPr lang="en-US" dirty="0" smtClean="0"/>
          </a:p>
          <a:p>
            <a:pPr lvl="1"/>
            <a:r>
              <a:rPr lang="en-US" dirty="0" smtClean="0"/>
              <a:t>Each node is a free block</a:t>
            </a:r>
          </a:p>
          <a:p>
            <a:pPr lvl="1"/>
            <a:r>
              <a:rPr lang="en-US" dirty="0" smtClean="0"/>
              <a:t>Gets smaller as the game progresses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Boolean 2D Array</a:t>
            </a:r>
          </a:p>
          <a:p>
            <a:pPr lvl="1"/>
            <a:r>
              <a:rPr lang="en-US" dirty="0" smtClean="0"/>
              <a:t>Simpler</a:t>
            </a:r>
          </a:p>
          <a:p>
            <a:pPr lvl="1"/>
            <a:r>
              <a:rPr lang="en-US" dirty="0" smtClean="0"/>
              <a:t>3 – 5 times faster when generating new boards</a:t>
            </a:r>
          </a:p>
        </p:txBody>
      </p:sp>
      <p:graphicFrame>
        <p:nvGraphicFramePr>
          <p:cNvPr id="130" name="Table 129"/>
          <p:cNvGraphicFramePr>
            <a:graphicFrameLocks noGrp="1"/>
          </p:cNvGraphicFramePr>
          <p:nvPr/>
        </p:nvGraphicFramePr>
        <p:xfrm>
          <a:off x="5410200" y="3581400"/>
          <a:ext cx="10668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"/>
                <a:gridCol w="266700"/>
                <a:gridCol w="266700"/>
                <a:gridCol w="266700"/>
              </a:tblGrid>
              <a:tr h="213360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2" name="Oval 131"/>
          <p:cNvSpPr/>
          <p:nvPr/>
        </p:nvSpPr>
        <p:spPr>
          <a:xfrm>
            <a:off x="5791200" y="2133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5562600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2" name="Straight Connector 141"/>
          <p:cNvCxnSpPr/>
          <p:nvPr/>
        </p:nvCxnSpPr>
        <p:spPr>
          <a:xfrm rot="5400000" flipH="1" flipV="1">
            <a:off x="5601494" y="2551906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stCxn id="134" idx="7"/>
            <a:endCxn id="132" idx="3"/>
          </p:cNvCxnSpPr>
          <p:nvPr/>
        </p:nvCxnSpPr>
        <p:spPr>
          <a:xfrm rot="5400000" flipH="1" flipV="1">
            <a:off x="5692682" y="2263682"/>
            <a:ext cx="120836" cy="120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Oval 148"/>
          <p:cNvSpPr/>
          <p:nvPr/>
        </p:nvSpPr>
        <p:spPr>
          <a:xfrm>
            <a:off x="6248400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/>
          <p:cNvSpPr/>
          <p:nvPr/>
        </p:nvSpPr>
        <p:spPr>
          <a:xfrm>
            <a:off x="55626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5791200" y="2590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2" name="Straight Connector 161"/>
          <p:cNvCxnSpPr>
            <a:stCxn id="160" idx="6"/>
            <a:endCxn id="161" idx="2"/>
          </p:cNvCxnSpPr>
          <p:nvPr/>
        </p:nvCxnSpPr>
        <p:spPr>
          <a:xfrm>
            <a:off x="5715000" y="26670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>
            <a:stCxn id="160" idx="0"/>
          </p:cNvCxnSpPr>
          <p:nvPr/>
        </p:nvCxnSpPr>
        <p:spPr>
          <a:xfrm rot="5400000" flipH="1" flipV="1">
            <a:off x="5600700" y="25527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endCxn id="161" idx="1"/>
          </p:cNvCxnSpPr>
          <p:nvPr/>
        </p:nvCxnSpPr>
        <p:spPr>
          <a:xfrm rot="16200000" flipH="1">
            <a:off x="5692682" y="2492282"/>
            <a:ext cx="120836" cy="120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Oval 178"/>
          <p:cNvSpPr/>
          <p:nvPr/>
        </p:nvSpPr>
        <p:spPr>
          <a:xfrm>
            <a:off x="5562600" y="1905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Oval 185"/>
          <p:cNvSpPr/>
          <p:nvPr/>
        </p:nvSpPr>
        <p:spPr>
          <a:xfrm>
            <a:off x="6248400" y="1905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6" name="Straight Connector 195"/>
          <p:cNvCxnSpPr/>
          <p:nvPr/>
        </p:nvCxnSpPr>
        <p:spPr>
          <a:xfrm rot="16200000" flipH="1">
            <a:off x="5692682" y="2035082"/>
            <a:ext cx="120836" cy="120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Oval 205"/>
          <p:cNvSpPr/>
          <p:nvPr/>
        </p:nvSpPr>
        <p:spPr>
          <a:xfrm>
            <a:off x="6248400" y="2133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7" name="Straight Connector 206"/>
          <p:cNvCxnSpPr>
            <a:stCxn id="206" idx="0"/>
          </p:cNvCxnSpPr>
          <p:nvPr/>
        </p:nvCxnSpPr>
        <p:spPr>
          <a:xfrm rot="5400000" flipH="1" flipV="1">
            <a:off x="6286500" y="20955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rot="5400000" flipH="1" flipV="1">
            <a:off x="6287294" y="2323306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Oval 208"/>
          <p:cNvSpPr/>
          <p:nvPr/>
        </p:nvSpPr>
        <p:spPr>
          <a:xfrm>
            <a:off x="6019800" y="2133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0" name="Straight Connector 209"/>
          <p:cNvCxnSpPr>
            <a:endCxn id="209" idx="2"/>
          </p:cNvCxnSpPr>
          <p:nvPr/>
        </p:nvCxnSpPr>
        <p:spPr>
          <a:xfrm>
            <a:off x="5943600" y="22098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>
            <a:off x="6172200" y="22098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53940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 Beta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5257800" cy="4800600"/>
          </a:xfrm>
        </p:spPr>
        <p:txBody>
          <a:bodyPr>
            <a:normAutofit lnSpcReduction="10000"/>
          </a:bodyPr>
          <a:lstStyle/>
          <a:p>
            <a:endParaRPr lang="en-US" sz="1800" dirty="0" smtClean="0"/>
          </a:p>
          <a:p>
            <a:r>
              <a:rPr lang="en-US" sz="1800" dirty="0" smtClean="0"/>
              <a:t>Generating and Ordering New Boards</a:t>
            </a:r>
          </a:p>
          <a:p>
            <a:pPr lvl="1"/>
            <a:r>
              <a:rPr lang="en-US" sz="1600" dirty="0" smtClean="0"/>
              <a:t>Statistical analysis</a:t>
            </a:r>
          </a:p>
          <a:p>
            <a:pPr lvl="2"/>
            <a:r>
              <a:rPr lang="en-US" sz="1400" dirty="0" smtClean="0"/>
              <a:t>Correlation between distance of players of chosen board and whether the players are directly reachable.</a:t>
            </a:r>
            <a:endParaRPr lang="en-US" sz="1400" dirty="0" smtClean="0"/>
          </a:p>
          <a:p>
            <a:pPr lvl="1"/>
            <a:r>
              <a:rPr lang="en-US" sz="1600" dirty="0" smtClean="0"/>
              <a:t>Exploited correlation to achieve more pruning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Evaluation Function</a:t>
            </a:r>
          </a:p>
          <a:p>
            <a:pPr lvl="1"/>
            <a:r>
              <a:rPr lang="en-US" sz="1600" dirty="0" smtClean="0"/>
              <a:t>Early in the game it is not clear who is losing/winning</a:t>
            </a:r>
          </a:p>
          <a:p>
            <a:pPr lvl="1"/>
            <a:r>
              <a:rPr lang="en-US" sz="1600" dirty="0" err="1" smtClean="0"/>
              <a:t>Eval</a:t>
            </a:r>
            <a:r>
              <a:rPr lang="en-US" sz="1600" dirty="0" smtClean="0"/>
              <a:t>(board) = </a:t>
            </a:r>
            <a:r>
              <a:rPr lang="en-US" sz="1600" dirty="0" err="1" smtClean="0"/>
              <a:t>currentPlayer.numMoves</a:t>
            </a:r>
            <a:r>
              <a:rPr lang="en-US" sz="1600" dirty="0" smtClean="0"/>
              <a:t> – </a:t>
            </a:r>
            <a:r>
              <a:rPr lang="en-US" sz="1600" dirty="0" err="1" smtClean="0"/>
              <a:t>opponent.numMoves</a:t>
            </a:r>
            <a:endParaRPr lang="en-US" sz="1600" dirty="0" smtClean="0"/>
          </a:p>
          <a:p>
            <a:pPr lvl="1"/>
            <a:r>
              <a:rPr lang="en-US" sz="1600" dirty="0" smtClean="0"/>
              <a:t>Ensures more freedom to apply other strategies</a:t>
            </a:r>
          </a:p>
          <a:p>
            <a:pPr lvl="1"/>
            <a:r>
              <a:rPr lang="en-US" sz="1600" dirty="0" smtClean="0"/>
              <a:t>Reduces the chances of the opponent trapping you</a:t>
            </a:r>
            <a:endParaRPr lang="en-US" sz="1600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 lvl="2"/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91200" y="3581400"/>
          <a:ext cx="19050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</a:tblGrid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O</a:t>
                      </a:r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X</a:t>
                      </a:r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1219200"/>
            <a:ext cx="1143000" cy="116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Straight Arrow Connector 12"/>
          <p:cNvCxnSpPr/>
          <p:nvPr/>
        </p:nvCxnSpPr>
        <p:spPr>
          <a:xfrm rot="10800000" flipV="1">
            <a:off x="6019800" y="23622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27" idx="2"/>
          </p:cNvCxnSpPr>
          <p:nvPr/>
        </p:nvCxnSpPr>
        <p:spPr>
          <a:xfrm rot="16200000" flipH="1">
            <a:off x="6574213" y="2478462"/>
            <a:ext cx="205625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934200" y="23622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2638425"/>
            <a:ext cx="22669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53940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143000"/>
          </a:xfrm>
        </p:spPr>
        <p:txBody>
          <a:bodyPr/>
          <a:lstStyle/>
          <a:p>
            <a:r>
              <a:rPr lang="en-US" dirty="0" smtClean="0"/>
              <a:t>Main Strategy: </a:t>
            </a:r>
            <a:r>
              <a:rPr lang="en-US" sz="4200" dirty="0" smtClean="0"/>
              <a:t>Achieving Isolation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5410200" cy="4953000"/>
          </a:xfrm>
        </p:spPr>
        <p:txBody>
          <a:bodyPr>
            <a:normAutofit fontScale="92500"/>
          </a:bodyPr>
          <a:lstStyle/>
          <a:p>
            <a:endParaRPr lang="en-US" sz="1800" dirty="0" smtClean="0"/>
          </a:p>
          <a:p>
            <a:r>
              <a:rPr lang="en-US" sz="1800" dirty="0" smtClean="0"/>
              <a:t>Detecting Isolation</a:t>
            </a:r>
          </a:p>
          <a:p>
            <a:pPr lvl="1"/>
            <a:r>
              <a:rPr lang="en-US" sz="1600" dirty="0" smtClean="0"/>
              <a:t>Determine if players are separated after generating new boards</a:t>
            </a:r>
          </a:p>
          <a:p>
            <a:pPr lvl="1"/>
            <a:r>
              <a:rPr lang="en-US" sz="1600" dirty="0" smtClean="0"/>
              <a:t>If so, this is a terminal node and the second evaluation function can be applied</a:t>
            </a:r>
          </a:p>
          <a:p>
            <a:pPr lvl="1"/>
            <a:r>
              <a:rPr lang="en-US" sz="1600" dirty="0" smtClean="0"/>
              <a:t>Can immediately determine if board is likely to be a win/loss without going any deeper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Evaluation Function 2</a:t>
            </a:r>
          </a:p>
          <a:p>
            <a:pPr lvl="1"/>
            <a:r>
              <a:rPr lang="en-US" sz="1600" dirty="0" smtClean="0"/>
              <a:t>Compute number of blocks reachable from both players</a:t>
            </a:r>
          </a:p>
          <a:p>
            <a:pPr lvl="1"/>
            <a:r>
              <a:rPr lang="en-US" sz="1600" dirty="0" smtClean="0"/>
              <a:t>Compute difference in reachable blocks = ‘</a:t>
            </a:r>
            <a:r>
              <a:rPr lang="en-US" sz="1600" dirty="0" err="1" smtClean="0"/>
              <a:t>diffReachable</a:t>
            </a:r>
            <a:r>
              <a:rPr lang="en-US" sz="1600" dirty="0" smtClean="0"/>
              <a:t>’</a:t>
            </a:r>
          </a:p>
          <a:p>
            <a:pPr lvl="2"/>
            <a:r>
              <a:rPr lang="en-US" sz="1400" dirty="0" smtClean="0"/>
              <a:t>Positive value means a likely win</a:t>
            </a:r>
          </a:p>
          <a:p>
            <a:pPr lvl="2"/>
            <a:r>
              <a:rPr lang="en-US" sz="1400" dirty="0" smtClean="0"/>
              <a:t>Negative value means a likely loss</a:t>
            </a:r>
          </a:p>
          <a:p>
            <a:pPr lvl="1"/>
            <a:r>
              <a:rPr lang="en-US" sz="1600" dirty="0" smtClean="0"/>
              <a:t>Eval2(board) = </a:t>
            </a:r>
            <a:r>
              <a:rPr lang="en-US" sz="1600" dirty="0" smtClean="0"/>
              <a:t>(</a:t>
            </a:r>
            <a:r>
              <a:rPr lang="en-US" sz="1600" dirty="0" err="1" smtClean="0"/>
              <a:t>diffReachable</a:t>
            </a:r>
            <a:r>
              <a:rPr lang="en-US" sz="1600" dirty="0" smtClean="0"/>
              <a:t> &gt; 0) ? </a:t>
            </a:r>
            <a:r>
              <a:rPr lang="en-US" sz="1600" dirty="0" smtClean="0"/>
              <a:t>INFINITY + </a:t>
            </a:r>
            <a:r>
              <a:rPr lang="en-US" sz="1600" dirty="0" err="1" smtClean="0"/>
              <a:t>diffReachable</a:t>
            </a:r>
            <a:r>
              <a:rPr lang="en-US" sz="1600" dirty="0" smtClean="0"/>
              <a:t> : </a:t>
            </a:r>
            <a:r>
              <a:rPr lang="en-US" sz="1600" dirty="0" smtClean="0"/>
              <a:t>-INFINITY + </a:t>
            </a:r>
            <a:r>
              <a:rPr lang="en-US" sz="1600" dirty="0" err="1" smtClean="0"/>
              <a:t>diffReachable</a:t>
            </a:r>
            <a:r>
              <a:rPr lang="en-US" sz="1600" dirty="0" smtClean="0"/>
              <a:t> </a:t>
            </a:r>
          </a:p>
          <a:p>
            <a:pPr lvl="2"/>
            <a:r>
              <a:rPr lang="en-US" sz="1500" dirty="0" smtClean="0"/>
              <a:t>Distinguishes between ‘good’ or ’bad’ win/loss</a:t>
            </a:r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 lvl="2"/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91200" y="3581400"/>
          <a:ext cx="19050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</a:tblGrid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O</a:t>
                      </a:r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X</a:t>
                      </a:r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3940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Strategy: During Isolation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5257800" cy="4953000"/>
          </a:xfrm>
        </p:spPr>
        <p:txBody>
          <a:bodyPr>
            <a:normAutofit/>
          </a:bodyPr>
          <a:lstStyle/>
          <a:p>
            <a:endParaRPr lang="en-US" sz="1800" dirty="0" smtClean="0"/>
          </a:p>
          <a:p>
            <a:r>
              <a:rPr lang="en-US" sz="1800" dirty="0" smtClean="0"/>
              <a:t>Alpha Beta becomes Obsolete</a:t>
            </a:r>
          </a:p>
          <a:p>
            <a:pPr lvl="1"/>
            <a:r>
              <a:rPr lang="en-US" sz="1600" dirty="0" smtClean="0"/>
              <a:t>It is unnecessary to care about what move the other player might take</a:t>
            </a:r>
          </a:p>
          <a:p>
            <a:pPr lvl="1"/>
            <a:r>
              <a:rPr lang="en-US" sz="1600" dirty="0" smtClean="0"/>
              <a:t>By focusing on only one’s own moves, can reach twice the depth</a:t>
            </a:r>
          </a:p>
          <a:p>
            <a:pPr lvl="1"/>
            <a:endParaRPr lang="en-US" sz="1800" dirty="0" smtClean="0"/>
          </a:p>
          <a:p>
            <a:r>
              <a:rPr lang="en-US" sz="1800" dirty="0" smtClean="0"/>
              <a:t>Computing Optimal Isolation Path</a:t>
            </a:r>
            <a:endParaRPr lang="en-US" sz="1800" dirty="0" smtClean="0"/>
          </a:p>
          <a:p>
            <a:pPr lvl="1"/>
            <a:r>
              <a:rPr lang="en-US" sz="1600" dirty="0" smtClean="0"/>
              <a:t>Recursive approach to choose the longest path</a:t>
            </a:r>
          </a:p>
          <a:p>
            <a:pPr lvl="1"/>
            <a:r>
              <a:rPr lang="en-US" sz="1600" dirty="0" smtClean="0"/>
              <a:t>Heuristics were used to prune bad moves (moves that decrease number of reachable blocks)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91200" y="3581400"/>
          <a:ext cx="19050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</a:tblGrid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O</a:t>
                      </a:r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X</a:t>
                      </a:r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935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3940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4278</TotalTime>
  <Words>303</Words>
  <Application>Microsoft Office PowerPoint</Application>
  <PresentationFormat>On-screen Show (4:3)</PresentationFormat>
  <Paragraphs>79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Isolation – Champion Program</vt:lpstr>
      <vt:lpstr>Board Representation</vt:lpstr>
      <vt:lpstr>Alpha Beta</vt:lpstr>
      <vt:lpstr>Main Strategy: Achieving Isolation</vt:lpstr>
      <vt:lpstr>Main Strategy: During Isolation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Srikanth</dc:creator>
  <cp:lastModifiedBy>Albert</cp:lastModifiedBy>
  <cp:revision>103</cp:revision>
  <dcterms:created xsi:type="dcterms:W3CDTF">2009-12-16T20:43:29Z</dcterms:created>
  <dcterms:modified xsi:type="dcterms:W3CDTF">2011-04-05T06:40:20Z</dcterms:modified>
</cp:coreProperties>
</file>