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19"/>
  </p:notesMasterIdLst>
  <p:handoutMasterIdLst>
    <p:handoutMasterId r:id="rId20"/>
  </p:handoutMasterIdLst>
  <p:sldIdLst>
    <p:sldId id="257" r:id="rId2"/>
    <p:sldId id="310" r:id="rId3"/>
    <p:sldId id="286" r:id="rId4"/>
    <p:sldId id="287" r:id="rId5"/>
    <p:sldId id="288" r:id="rId6"/>
    <p:sldId id="289" r:id="rId7"/>
    <p:sldId id="290" r:id="rId8"/>
    <p:sldId id="291" r:id="rId9"/>
    <p:sldId id="292" r:id="rId10"/>
    <p:sldId id="293" r:id="rId11"/>
    <p:sldId id="294" r:id="rId12"/>
    <p:sldId id="295" r:id="rId13"/>
    <p:sldId id="311" r:id="rId14"/>
    <p:sldId id="314" r:id="rId15"/>
    <p:sldId id="297" r:id="rId16"/>
    <p:sldId id="296" r:id="rId17"/>
    <p:sldId id="312" r:id="rId1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99"/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173" autoAdjust="0"/>
    <p:restoredTop sz="89770" autoAdjust="0"/>
  </p:normalViewPr>
  <p:slideViewPr>
    <p:cSldViewPr>
      <p:cViewPr>
        <p:scale>
          <a:sx n="125" d="100"/>
          <a:sy n="125" d="100"/>
        </p:scale>
        <p:origin x="-1392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41A54B-36E6-467E-AF8C-A845EC848794}" type="datetimeFigureOut">
              <a:rPr lang="en-US" smtClean="0"/>
              <a:pPr/>
              <a:t>3/4/2011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E06F12-C129-4F27-AFB7-EEC5565B30B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9F4F46-3C1B-43AE-9FC2-66216842C2E6}" type="datetimeFigureOut">
              <a:rPr lang="en-US" smtClean="0"/>
              <a:pPr/>
              <a:t>3/4/2011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4B41F9-26B7-4619-A46F-DC11569BFB0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4B41F9-26B7-4619-A46F-DC11569BFB08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4B41F9-26B7-4619-A46F-DC11569BFB08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4B41F9-26B7-4619-A46F-DC11569BFB08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4B41F9-26B7-4619-A46F-DC11569BFB08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4B41F9-26B7-4619-A46F-DC11569BFB08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4B41F9-26B7-4619-A46F-DC11569BFB08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4B41F9-26B7-4619-A46F-DC11569BFB08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4B41F9-26B7-4619-A46F-DC11569BFB08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4B41F9-26B7-4619-A46F-DC11569BFB08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4B41F9-26B7-4619-A46F-DC11569BFB08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4B41F9-26B7-4619-A46F-DC11569BFB08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4B41F9-26B7-4619-A46F-DC11569BFB08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4B41F9-26B7-4619-A46F-DC11569BFB08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4B41F9-26B7-4619-A46F-DC11569BFB08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4B41F9-26B7-4619-A46F-DC11569BFB08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4B41F9-26B7-4619-A46F-DC11569BFB08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4B41F9-26B7-4619-A46F-DC11569BFB08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3AF7694-2A5A-4B51-99E6-63A9A5AF88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37F134D-27C7-4B5C-B2CF-6C47F2D5D03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0ABD95D-1E3F-4EB6-9B73-00965AC6FE3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5A7D2FF-A4F2-4946-A4C8-317A47E9FE4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E0D6447-70C9-4430-90D9-7AA6793952A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9D9563F-6EB2-419F-A6D7-91A44A83F7F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DAC5EDD-C311-4A9B-826B-018085D4394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6399A91-D675-476A-9495-6444263AA63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958A10A-5A35-4AB1-8DF8-964D94CB5C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FB3DD4B-9E4E-4D44-BC5B-23F16CC942F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CA4CA48F-D5DA-45C6-B657-12B00C5F780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A5F524E9-BFFF-4677-ACCD-E5D7B98E62F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Rectangle 4"/>
          <p:cNvSpPr>
            <a:spLocks noGrp="1" noChangeArrowheads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Local Search Algorithms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/>
              <a:t>Chapter 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One can prove: If </a:t>
            </a:r>
            <a:r>
              <a:rPr lang="en-US" sz="2800" i="1" dirty="0"/>
              <a:t>T</a:t>
            </a:r>
            <a:r>
              <a:rPr lang="en-US" sz="2800" dirty="0"/>
              <a:t> decreases slowly enough, then simulated annealing search will find a global optimum with probability approaching </a:t>
            </a:r>
            <a:r>
              <a:rPr lang="en-US" sz="2800" dirty="0" smtClean="0"/>
              <a:t>1</a:t>
            </a:r>
            <a:endParaRPr lang="en-US" sz="2800" dirty="0"/>
          </a:p>
          <a:p>
            <a:endParaRPr lang="en-US" sz="2800" dirty="0"/>
          </a:p>
          <a:p>
            <a:r>
              <a:rPr lang="en-US" sz="2800" dirty="0"/>
              <a:t>Widely used in VLSI layout, airline scheduling, </a:t>
            </a:r>
            <a:r>
              <a:rPr lang="en-US" sz="2800" dirty="0" smtClean="0"/>
              <a:t>etc.</a:t>
            </a:r>
            <a:endParaRPr lang="en-US" sz="2800" dirty="0"/>
          </a:p>
        </p:txBody>
      </p:sp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Properties of simulated annealing search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en-US" sz="2800" dirty="0"/>
              <a:t>Keep track of </a:t>
            </a:r>
            <a:r>
              <a:rPr lang="en-US" sz="2800" i="1" dirty="0"/>
              <a:t>k</a:t>
            </a:r>
            <a:r>
              <a:rPr lang="en-US" sz="2800" dirty="0"/>
              <a:t> states rather than just </a:t>
            </a:r>
            <a:r>
              <a:rPr lang="en-US" sz="2800" dirty="0" smtClean="0"/>
              <a:t>one</a:t>
            </a:r>
          </a:p>
          <a:p>
            <a:pPr>
              <a:lnSpc>
                <a:spcPct val="90000"/>
              </a:lnSpc>
            </a:pPr>
            <a:endParaRPr lang="en-US" sz="2800" dirty="0" smtClean="0"/>
          </a:p>
          <a:p>
            <a:pPr>
              <a:lnSpc>
                <a:spcPct val="90000"/>
              </a:lnSpc>
            </a:pPr>
            <a:r>
              <a:rPr lang="en-US" sz="2800" i="1" dirty="0" smtClean="0"/>
              <a:t>k</a:t>
            </a:r>
            <a:r>
              <a:rPr lang="en-US" sz="2800" dirty="0" smtClean="0"/>
              <a:t> is called the </a:t>
            </a:r>
            <a:r>
              <a:rPr lang="en-US" sz="2800" dirty="0" smtClean="0">
                <a:solidFill>
                  <a:srgbClr val="FF0000"/>
                </a:solidFill>
              </a:rPr>
              <a:t>beam width</a:t>
            </a:r>
            <a:endParaRPr lang="en-US" sz="2800" dirty="0">
              <a:solidFill>
                <a:srgbClr val="FF0000"/>
              </a:solidFill>
            </a:endParaRPr>
          </a:p>
          <a:p>
            <a:pPr lvl="1">
              <a:lnSpc>
                <a:spcPct val="90000"/>
              </a:lnSpc>
            </a:pPr>
            <a:endParaRPr lang="en-US" sz="2400" dirty="0"/>
          </a:p>
          <a:p>
            <a:pPr>
              <a:lnSpc>
                <a:spcPct val="90000"/>
              </a:lnSpc>
            </a:pPr>
            <a:r>
              <a:rPr lang="en-US" sz="2800" dirty="0"/>
              <a:t>Start with </a:t>
            </a:r>
            <a:r>
              <a:rPr lang="en-US" sz="2800" i="1" dirty="0"/>
              <a:t>k</a:t>
            </a:r>
            <a:r>
              <a:rPr lang="en-US" sz="2800" dirty="0"/>
              <a:t> randomly generated </a:t>
            </a:r>
            <a:r>
              <a:rPr lang="en-US" sz="2800" dirty="0" smtClean="0"/>
              <a:t>states</a:t>
            </a:r>
            <a:endParaRPr lang="en-US" sz="2800" dirty="0"/>
          </a:p>
          <a:p>
            <a:pPr lvl="1">
              <a:lnSpc>
                <a:spcPct val="90000"/>
              </a:lnSpc>
            </a:pPr>
            <a:endParaRPr lang="en-US" sz="2400" dirty="0"/>
          </a:p>
          <a:p>
            <a:pPr>
              <a:lnSpc>
                <a:spcPct val="90000"/>
              </a:lnSpc>
            </a:pPr>
            <a:r>
              <a:rPr lang="en-US" sz="2800" dirty="0"/>
              <a:t>At each iteration, all the successors of all </a:t>
            </a:r>
            <a:r>
              <a:rPr lang="en-US" sz="2800" i="1" dirty="0"/>
              <a:t>k</a:t>
            </a:r>
            <a:r>
              <a:rPr lang="en-US" sz="2800" dirty="0"/>
              <a:t> states are </a:t>
            </a:r>
            <a:r>
              <a:rPr lang="en-US" sz="2800" dirty="0" smtClean="0"/>
              <a:t>generated</a:t>
            </a:r>
            <a:endParaRPr lang="en-US" sz="2800" dirty="0"/>
          </a:p>
          <a:p>
            <a:pPr lvl="1">
              <a:lnSpc>
                <a:spcPct val="90000"/>
              </a:lnSpc>
            </a:pPr>
            <a:endParaRPr lang="en-US" sz="2400" dirty="0"/>
          </a:p>
          <a:p>
            <a:pPr>
              <a:lnSpc>
                <a:spcPct val="90000"/>
              </a:lnSpc>
            </a:pPr>
            <a:r>
              <a:rPr lang="en-US" sz="2800" dirty="0"/>
              <a:t>If any one is a goal state, stop; else select the </a:t>
            </a:r>
            <a:r>
              <a:rPr lang="en-US" sz="2800" i="1" dirty="0"/>
              <a:t>k</a:t>
            </a:r>
            <a:r>
              <a:rPr lang="en-US" sz="2800" dirty="0"/>
              <a:t> best successors from the complete list and repeat</a:t>
            </a:r>
            <a:r>
              <a:rPr lang="en-US" sz="2800" dirty="0" smtClean="0"/>
              <a:t>.</a:t>
            </a:r>
            <a:endParaRPr lang="en-US" sz="2800" dirty="0"/>
          </a:p>
        </p:txBody>
      </p:sp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Local beam search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US" sz="2400" dirty="0"/>
              <a:t>A successor state is generated by combining two parent </a:t>
            </a:r>
            <a:r>
              <a:rPr lang="en-US" sz="2400" dirty="0" smtClean="0"/>
              <a:t>states</a:t>
            </a:r>
          </a:p>
          <a:p>
            <a:pPr>
              <a:lnSpc>
                <a:spcPct val="80000"/>
              </a:lnSpc>
            </a:pPr>
            <a:endParaRPr lang="en-US" sz="2400" dirty="0"/>
          </a:p>
          <a:p>
            <a:pPr>
              <a:lnSpc>
                <a:spcPct val="80000"/>
              </a:lnSpc>
            </a:pPr>
            <a:r>
              <a:rPr lang="en-US" sz="2400" dirty="0"/>
              <a:t>Start with </a:t>
            </a:r>
            <a:r>
              <a:rPr lang="en-US" sz="2400" i="1" dirty="0"/>
              <a:t>k</a:t>
            </a:r>
            <a:r>
              <a:rPr lang="en-US" sz="2400" dirty="0"/>
              <a:t> randomly generated states (</a:t>
            </a:r>
            <a:r>
              <a:rPr lang="en-US" sz="2400" dirty="0">
                <a:solidFill>
                  <a:srgbClr val="FF0000"/>
                </a:solidFill>
              </a:rPr>
              <a:t>population</a:t>
            </a:r>
            <a:r>
              <a:rPr lang="en-US" sz="2400" dirty="0" smtClean="0"/>
              <a:t>)</a:t>
            </a:r>
            <a:endParaRPr lang="en-US" sz="2400" dirty="0"/>
          </a:p>
          <a:p>
            <a:pPr>
              <a:lnSpc>
                <a:spcPct val="80000"/>
              </a:lnSpc>
            </a:pPr>
            <a:endParaRPr lang="en-US" sz="2400" dirty="0"/>
          </a:p>
          <a:p>
            <a:pPr>
              <a:lnSpc>
                <a:spcPct val="80000"/>
              </a:lnSpc>
            </a:pPr>
            <a:r>
              <a:rPr lang="en-US" sz="2400" dirty="0"/>
              <a:t>A state is represented as a string over a finite alphabet (often a string of 0s and 1s</a:t>
            </a:r>
            <a:r>
              <a:rPr lang="en-US" sz="2400" dirty="0" smtClean="0"/>
              <a:t>)</a:t>
            </a:r>
            <a:endParaRPr lang="en-US" sz="2400" dirty="0"/>
          </a:p>
          <a:p>
            <a:pPr>
              <a:lnSpc>
                <a:spcPct val="80000"/>
              </a:lnSpc>
            </a:pPr>
            <a:endParaRPr lang="en-US" sz="2400" dirty="0"/>
          </a:p>
          <a:p>
            <a:pPr>
              <a:lnSpc>
                <a:spcPct val="80000"/>
              </a:lnSpc>
            </a:pPr>
            <a:r>
              <a:rPr lang="en-US" sz="2400" dirty="0"/>
              <a:t>Evaluation function (</a:t>
            </a:r>
            <a:r>
              <a:rPr lang="en-US" sz="2400" dirty="0">
                <a:solidFill>
                  <a:srgbClr val="FF0000"/>
                </a:solidFill>
              </a:rPr>
              <a:t>fitness function</a:t>
            </a:r>
            <a:r>
              <a:rPr lang="en-US" sz="2400" dirty="0"/>
              <a:t>). Higher values for better states</a:t>
            </a:r>
            <a:r>
              <a:rPr lang="en-US" sz="2400" dirty="0" smtClean="0"/>
              <a:t>.</a:t>
            </a:r>
            <a:endParaRPr lang="en-US" sz="2400" dirty="0"/>
          </a:p>
          <a:p>
            <a:pPr>
              <a:lnSpc>
                <a:spcPct val="80000"/>
              </a:lnSpc>
            </a:pPr>
            <a:endParaRPr lang="en-US" sz="2400" dirty="0"/>
          </a:p>
          <a:p>
            <a:pPr>
              <a:lnSpc>
                <a:spcPct val="80000"/>
              </a:lnSpc>
            </a:pPr>
            <a:r>
              <a:rPr lang="en-US" sz="2400" dirty="0"/>
              <a:t>Produce the next generation of states by </a:t>
            </a:r>
            <a:r>
              <a:rPr lang="en-US" sz="2400" dirty="0">
                <a:solidFill>
                  <a:srgbClr val="FF0000"/>
                </a:solidFill>
              </a:rPr>
              <a:t>selection</a:t>
            </a:r>
            <a:r>
              <a:rPr lang="en-US" sz="2400" dirty="0"/>
              <a:t>, </a:t>
            </a:r>
            <a:r>
              <a:rPr lang="en-US" sz="2400" dirty="0">
                <a:solidFill>
                  <a:srgbClr val="FF0000"/>
                </a:solidFill>
              </a:rPr>
              <a:t>crossover</a:t>
            </a:r>
            <a:r>
              <a:rPr lang="en-US" sz="2400" dirty="0"/>
              <a:t>, and </a:t>
            </a:r>
            <a:r>
              <a:rPr lang="en-US" sz="2400" dirty="0" smtClean="0">
                <a:solidFill>
                  <a:srgbClr val="FF0000"/>
                </a:solidFill>
              </a:rPr>
              <a:t>mutation</a:t>
            </a:r>
            <a:r>
              <a:rPr lang="en-US" sz="2400" dirty="0" smtClean="0"/>
              <a:t>.</a:t>
            </a:r>
            <a:endParaRPr lang="en-US" sz="2400" dirty="0"/>
          </a:p>
        </p:txBody>
      </p:sp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Genetic algorithms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What is the fitness function?</a:t>
            </a:r>
          </a:p>
          <a:p>
            <a:endParaRPr lang="en-US" dirty="0" smtClean="0"/>
          </a:p>
          <a:p>
            <a:r>
              <a:rPr lang="en-US" dirty="0" smtClean="0"/>
              <a:t>How is an individual represented?</a:t>
            </a:r>
          </a:p>
          <a:p>
            <a:pPr lvl="1"/>
            <a:r>
              <a:rPr lang="en-US" dirty="0" smtClean="0"/>
              <a:t>Using a string over a finite alphabet.</a:t>
            </a:r>
          </a:p>
          <a:p>
            <a:pPr lvl="1"/>
            <a:r>
              <a:rPr lang="en-US" dirty="0" smtClean="0"/>
              <a:t>Each element of the string is a </a:t>
            </a:r>
            <a:r>
              <a:rPr lang="en-US" dirty="0" smtClean="0">
                <a:solidFill>
                  <a:srgbClr val="FF0000"/>
                </a:solidFill>
              </a:rPr>
              <a:t>gene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r>
              <a:rPr lang="en-US" dirty="0" smtClean="0"/>
              <a:t>How are individuals selected?</a:t>
            </a:r>
          </a:p>
          <a:p>
            <a:pPr lvl="1"/>
            <a:r>
              <a:rPr lang="en-US" dirty="0" smtClean="0"/>
              <a:t>Randomly, with probability of selection proportional to fitness</a:t>
            </a:r>
          </a:p>
          <a:p>
            <a:pPr lvl="1"/>
            <a:r>
              <a:rPr lang="en-US" dirty="0" smtClean="0"/>
              <a:t>Usually, selection is done with </a:t>
            </a:r>
            <a:r>
              <a:rPr lang="en-US" dirty="0" smtClean="0">
                <a:solidFill>
                  <a:srgbClr val="FF0000"/>
                </a:solidFill>
              </a:rPr>
              <a:t>replacement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r>
              <a:rPr lang="en-US" dirty="0" smtClean="0"/>
              <a:t>How do individuals reproduce?</a:t>
            </a:r>
          </a:p>
          <a:p>
            <a:pPr lvl="1"/>
            <a:r>
              <a:rPr lang="en-US" dirty="0" smtClean="0"/>
              <a:t>Through crossover and mutation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Genetic algorithms contd.</a:t>
            </a: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Choose initial population (usually random)</a:t>
            </a:r>
          </a:p>
          <a:p>
            <a:r>
              <a:rPr lang="en-US" dirty="0" smtClean="0"/>
              <a:t>Repeat (until terminated)</a:t>
            </a:r>
          </a:p>
          <a:p>
            <a:pPr lvl="1"/>
            <a:r>
              <a:rPr lang="en-US" dirty="0" smtClean="0"/>
              <a:t>Evaluate each individual's fitness</a:t>
            </a:r>
          </a:p>
          <a:p>
            <a:pPr lvl="1"/>
            <a:r>
              <a:rPr lang="en-US" dirty="0" smtClean="0"/>
              <a:t>Select pairs to mate</a:t>
            </a:r>
          </a:p>
          <a:p>
            <a:pPr lvl="1"/>
            <a:r>
              <a:rPr lang="en-US" dirty="0" smtClean="0"/>
              <a:t>Replenish population (next-generation)</a:t>
            </a:r>
          </a:p>
          <a:p>
            <a:pPr lvl="2"/>
            <a:r>
              <a:rPr lang="en-US" dirty="0" smtClean="0"/>
              <a:t>Apply crossover</a:t>
            </a:r>
          </a:p>
          <a:p>
            <a:pPr lvl="2"/>
            <a:r>
              <a:rPr lang="en-US" dirty="0" smtClean="0"/>
              <a:t>Apply mutation</a:t>
            </a:r>
          </a:p>
          <a:p>
            <a:pPr lvl="1"/>
            <a:r>
              <a:rPr lang="en-US" dirty="0" smtClean="0"/>
              <a:t>Check for termination criteria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GA </a:t>
            </a:r>
            <a:r>
              <a:rPr lang="en-US" dirty="0" err="1" smtClean="0"/>
              <a:t>Pseudocode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Genetic algorithms</a:t>
            </a:r>
          </a:p>
        </p:txBody>
      </p:sp>
      <p:pic>
        <p:nvPicPr>
          <p:cNvPr id="44036" name="Picture 4" descr="8queens-crossover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71575" y="2433638"/>
            <a:ext cx="6800850" cy="19907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sz="2400" dirty="0"/>
          </a:p>
          <a:p>
            <a:r>
              <a:rPr lang="en-US" sz="2400" dirty="0"/>
              <a:t>Fitness function: number of non-attacking pairs of queens (min = 0, max = 8 </a:t>
            </a:r>
            <a:r>
              <a:rPr lang="en-US" sz="2400" dirty="0">
                <a:cs typeface="Arial" pitchFamily="34" charset="0"/>
              </a:rPr>
              <a:t>× </a:t>
            </a:r>
            <a:r>
              <a:rPr lang="en-US" sz="2400" dirty="0"/>
              <a:t>7/2 = 28</a:t>
            </a:r>
            <a:r>
              <a:rPr lang="en-US" sz="2400" dirty="0" smtClean="0"/>
              <a:t>)</a:t>
            </a:r>
            <a:endParaRPr lang="en-US" sz="2400" dirty="0"/>
          </a:p>
          <a:p>
            <a:r>
              <a:rPr lang="en-US" sz="2400" dirty="0"/>
              <a:t>24/(24+23+20+11) = 31</a:t>
            </a:r>
            <a:r>
              <a:rPr lang="en-US" sz="2400" dirty="0" smtClean="0"/>
              <a:t>%</a:t>
            </a:r>
            <a:endParaRPr lang="en-US" sz="2400" dirty="0"/>
          </a:p>
          <a:p>
            <a:r>
              <a:rPr lang="en-US" sz="2400" dirty="0"/>
              <a:t>23/(24+23+20+11) = 29% </a:t>
            </a:r>
            <a:r>
              <a:rPr lang="en-US" sz="2400" dirty="0" smtClean="0"/>
              <a:t>etc.</a:t>
            </a:r>
            <a:endParaRPr lang="en-US" sz="2400" dirty="0"/>
          </a:p>
        </p:txBody>
      </p:sp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Genetic algorithms</a:t>
            </a:r>
          </a:p>
        </p:txBody>
      </p:sp>
      <p:pic>
        <p:nvPicPr>
          <p:cNvPr id="43012" name="Picture 4" descr="genetic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5800" y="1219200"/>
            <a:ext cx="7772400" cy="23558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Simple or generational GAs replace entire population</a:t>
            </a:r>
          </a:p>
          <a:p>
            <a:r>
              <a:rPr lang="en-US" dirty="0" smtClean="0"/>
              <a:t>Steady state or online GAs use different replacement schemes:</a:t>
            </a:r>
          </a:p>
          <a:p>
            <a:pPr lvl="1"/>
            <a:r>
              <a:rPr lang="en-US" dirty="0" smtClean="0"/>
              <a:t>Replace worst</a:t>
            </a:r>
          </a:p>
          <a:p>
            <a:pPr lvl="1"/>
            <a:r>
              <a:rPr lang="en-US" dirty="0" smtClean="0"/>
              <a:t>Replace best</a:t>
            </a:r>
          </a:p>
          <a:p>
            <a:pPr lvl="1"/>
            <a:r>
              <a:rPr lang="en-US" dirty="0" smtClean="0"/>
              <a:t>Replace parent</a:t>
            </a:r>
          </a:p>
          <a:p>
            <a:pPr lvl="1"/>
            <a:r>
              <a:rPr lang="en-US" dirty="0" smtClean="0"/>
              <a:t>Replace random</a:t>
            </a:r>
          </a:p>
          <a:p>
            <a:pPr lvl="1"/>
            <a:r>
              <a:rPr lang="en-US" dirty="0" smtClean="0"/>
              <a:t>Replace most similar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Replacement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800" dirty="0" smtClean="0"/>
              <a:t>Local search algorithms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Hill-climbing search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Simulated annealing search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Local beam search</a:t>
            </a:r>
          </a:p>
          <a:p>
            <a:pPr>
              <a:lnSpc>
                <a:spcPct val="90000"/>
              </a:lnSpc>
            </a:pPr>
            <a:r>
              <a:rPr lang="en-US" sz="2800" dirty="0" smtClean="0"/>
              <a:t>Genetic algorithms</a:t>
            </a:r>
            <a:endParaRPr lang="en-US" sz="2800" dirty="0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US" sz="2800" dirty="0"/>
              <a:t>In many optimization problems, the </a:t>
            </a:r>
            <a:r>
              <a:rPr lang="en-US" sz="2800" dirty="0">
                <a:solidFill>
                  <a:srgbClr val="FF0000"/>
                </a:solidFill>
              </a:rPr>
              <a:t>path</a:t>
            </a:r>
            <a:r>
              <a:rPr lang="en-US" sz="2800" dirty="0"/>
              <a:t> to the goal is irrelevant; the goal state itself is the </a:t>
            </a:r>
            <a:r>
              <a:rPr lang="en-US" sz="2800" dirty="0" smtClean="0"/>
              <a:t>solution</a:t>
            </a:r>
            <a:endParaRPr lang="en-US" sz="2800" dirty="0"/>
          </a:p>
          <a:p>
            <a:pPr>
              <a:lnSpc>
                <a:spcPct val="80000"/>
              </a:lnSpc>
            </a:pPr>
            <a:endParaRPr lang="en-US" sz="2800" dirty="0"/>
          </a:p>
          <a:p>
            <a:pPr>
              <a:lnSpc>
                <a:spcPct val="80000"/>
              </a:lnSpc>
            </a:pPr>
            <a:r>
              <a:rPr lang="en-US" sz="2800" dirty="0"/>
              <a:t>State space = set of "complete" configurations</a:t>
            </a:r>
          </a:p>
          <a:p>
            <a:pPr lvl="1">
              <a:lnSpc>
                <a:spcPct val="80000"/>
              </a:lnSpc>
            </a:pPr>
            <a:r>
              <a:rPr lang="en-US" sz="2400" dirty="0"/>
              <a:t>Find configuration satisfying constraints, e.g., n-queens</a:t>
            </a:r>
          </a:p>
          <a:p>
            <a:pPr>
              <a:lnSpc>
                <a:spcPct val="80000"/>
              </a:lnSpc>
            </a:pPr>
            <a:endParaRPr lang="en-US" sz="2800" dirty="0"/>
          </a:p>
          <a:p>
            <a:pPr>
              <a:lnSpc>
                <a:spcPct val="80000"/>
              </a:lnSpc>
            </a:pPr>
            <a:r>
              <a:rPr lang="en-US" sz="2800" dirty="0"/>
              <a:t>In such cases, we can use </a:t>
            </a:r>
            <a:r>
              <a:rPr lang="en-US" sz="2800" dirty="0">
                <a:solidFill>
                  <a:srgbClr val="FF0000"/>
                </a:solidFill>
              </a:rPr>
              <a:t>local search algorithms</a:t>
            </a:r>
            <a:endParaRPr lang="en-US" sz="2800" dirty="0"/>
          </a:p>
          <a:p>
            <a:pPr lvl="1">
              <a:lnSpc>
                <a:spcPct val="80000"/>
              </a:lnSpc>
            </a:pPr>
            <a:r>
              <a:rPr lang="en-US" sz="2400" dirty="0"/>
              <a:t>keep a single "current" state, try to improve </a:t>
            </a:r>
            <a:r>
              <a:rPr lang="en-US" sz="2400" dirty="0" smtClean="0"/>
              <a:t>it</a:t>
            </a:r>
            <a:endParaRPr lang="en-US" sz="2400" dirty="0"/>
          </a:p>
        </p:txBody>
      </p:sp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Local search algorithms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Put </a:t>
            </a:r>
            <a:r>
              <a:rPr lang="en-US" i="1" dirty="0"/>
              <a:t>n</a:t>
            </a:r>
            <a:r>
              <a:rPr lang="en-US" dirty="0"/>
              <a:t> queens on an </a:t>
            </a:r>
            <a:r>
              <a:rPr lang="en-US" i="1" dirty="0"/>
              <a:t>n </a:t>
            </a:r>
            <a:r>
              <a:rPr lang="en-US" i="1" dirty="0">
                <a:cs typeface="Arial" pitchFamily="34" charset="0"/>
              </a:rPr>
              <a:t>× </a:t>
            </a:r>
            <a:r>
              <a:rPr lang="en-US" i="1" dirty="0"/>
              <a:t>n</a:t>
            </a:r>
            <a:r>
              <a:rPr lang="en-US" dirty="0"/>
              <a:t> board with no two queens on the same row, column, or </a:t>
            </a:r>
            <a:r>
              <a:rPr lang="en-US" dirty="0" smtClean="0"/>
              <a:t>diagonal</a:t>
            </a:r>
            <a:endParaRPr lang="en-US" dirty="0"/>
          </a:p>
        </p:txBody>
      </p:sp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Example: </a:t>
            </a:r>
            <a:r>
              <a:rPr lang="en-US" i="1"/>
              <a:t>n</a:t>
            </a:r>
            <a:r>
              <a:rPr lang="en-US"/>
              <a:t>-queens</a:t>
            </a:r>
          </a:p>
        </p:txBody>
      </p:sp>
      <p:pic>
        <p:nvPicPr>
          <p:cNvPr id="33796" name="Picture 4" descr="4queens-sequenc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8200" y="3505200"/>
            <a:ext cx="7467600" cy="18605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"Like climbing Everest in thick fog with amnesia</a:t>
            </a:r>
            <a:r>
              <a:rPr lang="en-US" dirty="0" smtClean="0"/>
              <a:t>"</a:t>
            </a:r>
            <a:endParaRPr lang="en-US" dirty="0"/>
          </a:p>
          <a:p>
            <a:endParaRPr lang="en-US" dirty="0"/>
          </a:p>
        </p:txBody>
      </p:sp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Hill-climbing search</a:t>
            </a:r>
          </a:p>
        </p:txBody>
      </p:sp>
      <p:pic>
        <p:nvPicPr>
          <p:cNvPr id="34820" name="Picture 4"/>
          <p:cNvPicPr>
            <a:picLocks noChangeAspect="1" noChangeArrowheads="1"/>
          </p:cNvPicPr>
          <p:nvPr/>
        </p:nvPicPr>
        <p:blipFill>
          <a:blip r:embed="rId3" cstate="print"/>
          <a:srcRect l="17969" t="27083" r="13281" b="36459"/>
          <a:stretch>
            <a:fillRect/>
          </a:stretch>
        </p:blipFill>
        <p:spPr bwMode="auto">
          <a:xfrm>
            <a:off x="838200" y="2743200"/>
            <a:ext cx="7620000" cy="3030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Problem: depending on initial state, can get stuck in local </a:t>
            </a:r>
            <a:r>
              <a:rPr lang="en-US" dirty="0" smtClean="0"/>
              <a:t>maxima</a:t>
            </a:r>
            <a:endParaRPr lang="en-US" dirty="0"/>
          </a:p>
          <a:p>
            <a:endParaRPr lang="en-US" dirty="0"/>
          </a:p>
        </p:txBody>
      </p:sp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Hill-climbing search</a:t>
            </a:r>
          </a:p>
        </p:txBody>
      </p:sp>
      <p:pic>
        <p:nvPicPr>
          <p:cNvPr id="35844" name="Picture 4" descr="hill-climbi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66800" y="2743200"/>
            <a:ext cx="6934200" cy="389096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4800600"/>
            <a:ext cx="8229600" cy="1325563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endParaRPr lang="en-US" sz="2800" dirty="0"/>
          </a:p>
          <a:p>
            <a:pPr>
              <a:lnSpc>
                <a:spcPct val="80000"/>
              </a:lnSpc>
            </a:pPr>
            <a:r>
              <a:rPr lang="en-US" sz="1800" i="1" dirty="0"/>
              <a:t>h</a:t>
            </a:r>
            <a:r>
              <a:rPr lang="en-US" sz="1800" dirty="0"/>
              <a:t> = number of pairs of queens that are attacking each other, either directly or indirectly </a:t>
            </a:r>
          </a:p>
          <a:p>
            <a:pPr>
              <a:lnSpc>
                <a:spcPct val="80000"/>
              </a:lnSpc>
            </a:pPr>
            <a:r>
              <a:rPr lang="en-US" sz="1800" i="1" dirty="0"/>
              <a:t>h = 17</a:t>
            </a:r>
            <a:r>
              <a:rPr lang="en-US" sz="1800" dirty="0"/>
              <a:t> for the above </a:t>
            </a:r>
            <a:r>
              <a:rPr lang="en-US" sz="1800" dirty="0" smtClean="0"/>
              <a:t>state</a:t>
            </a:r>
            <a:endParaRPr lang="en-US" sz="1800" dirty="0"/>
          </a:p>
        </p:txBody>
      </p:sp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/>
              <a:t>Hill-climbing search: 8-queens problem</a:t>
            </a:r>
          </a:p>
        </p:txBody>
      </p:sp>
      <p:pic>
        <p:nvPicPr>
          <p:cNvPr id="36869" name="Picture 5" descr="8queens-successors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743200" y="1295400"/>
            <a:ext cx="3733800" cy="37338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/>
              <a:t>Hill-climbing search: 8-queens problem</a:t>
            </a:r>
          </a:p>
        </p:txBody>
      </p:sp>
      <p:pic>
        <p:nvPicPr>
          <p:cNvPr id="37892" name="Picture 4" descr="8queens-local-minimum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743200" y="1295400"/>
            <a:ext cx="3733800" cy="3733800"/>
          </a:xfrm>
          <a:prstGeom prst="rect">
            <a:avLst/>
          </a:prstGeom>
          <a:noFill/>
        </p:spPr>
      </p:pic>
      <p:sp>
        <p:nvSpPr>
          <p:cNvPr id="37894" name="Rectangle 6"/>
          <p:cNvSpPr>
            <a:spLocks noChangeArrowheads="1"/>
          </p:cNvSpPr>
          <p:nvPr/>
        </p:nvSpPr>
        <p:spPr bwMode="auto">
          <a:xfrm>
            <a:off x="457200" y="4800600"/>
            <a:ext cx="8229600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US" sz="2800" dirty="0"/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3200" dirty="0"/>
              <a:t>A local minimum with </a:t>
            </a:r>
            <a:r>
              <a:rPr lang="en-US" sz="3200" i="1" dirty="0"/>
              <a:t>h = </a:t>
            </a:r>
            <a:r>
              <a:rPr lang="en-US" sz="3200" i="1" dirty="0" smtClean="0"/>
              <a:t>1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Idea: escape local maxima by allowing some "bad" moves but </a:t>
            </a:r>
            <a:r>
              <a:rPr lang="en-US" sz="2800" dirty="0">
                <a:solidFill>
                  <a:srgbClr val="FF0000"/>
                </a:solidFill>
              </a:rPr>
              <a:t>gradually decrease</a:t>
            </a:r>
            <a:r>
              <a:rPr lang="en-US" sz="2800" dirty="0"/>
              <a:t> their </a:t>
            </a:r>
            <a:r>
              <a:rPr lang="en-US" sz="2800" dirty="0" smtClean="0"/>
              <a:t>frequency</a:t>
            </a:r>
            <a:endParaRPr lang="en-US" sz="2800" dirty="0"/>
          </a:p>
          <a:p>
            <a:endParaRPr lang="en-US" sz="2800" dirty="0"/>
          </a:p>
        </p:txBody>
      </p:sp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Simulated annealing search</a:t>
            </a:r>
          </a:p>
        </p:txBody>
      </p:sp>
      <p:pic>
        <p:nvPicPr>
          <p:cNvPr id="38916" name="Picture 4"/>
          <p:cNvPicPr>
            <a:picLocks noChangeAspect="1" noChangeArrowheads="1"/>
          </p:cNvPicPr>
          <p:nvPr/>
        </p:nvPicPr>
        <p:blipFill>
          <a:blip r:embed="rId3" cstate="print"/>
          <a:srcRect l="17969" t="31250" r="13281" b="17709"/>
          <a:stretch>
            <a:fillRect/>
          </a:stretch>
        </p:blipFill>
        <p:spPr bwMode="auto">
          <a:xfrm>
            <a:off x="1371600" y="2743200"/>
            <a:ext cx="6248400" cy="347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12461</TotalTime>
  <Words>547</Words>
  <Application>Microsoft Office PowerPoint</Application>
  <PresentationFormat>On-screen Show (4:3)</PresentationFormat>
  <Paragraphs>112</Paragraphs>
  <Slides>17</Slides>
  <Notes>17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Concourse</vt:lpstr>
      <vt:lpstr>Local Search Algorithms </vt:lpstr>
      <vt:lpstr>Outline</vt:lpstr>
      <vt:lpstr>Local search algorithms</vt:lpstr>
      <vt:lpstr>Example: n-queens</vt:lpstr>
      <vt:lpstr>Hill-climbing search</vt:lpstr>
      <vt:lpstr>Hill-climbing search</vt:lpstr>
      <vt:lpstr>Hill-climbing search: 8-queens problem</vt:lpstr>
      <vt:lpstr>Hill-climbing search: 8-queens problem</vt:lpstr>
      <vt:lpstr>Simulated annealing search</vt:lpstr>
      <vt:lpstr>Properties of simulated annealing search</vt:lpstr>
      <vt:lpstr>Local beam search</vt:lpstr>
      <vt:lpstr>Genetic algorithms</vt:lpstr>
      <vt:lpstr>Genetic algorithms contd.</vt:lpstr>
      <vt:lpstr>GA Pseudocode </vt:lpstr>
      <vt:lpstr>Genetic algorithms</vt:lpstr>
      <vt:lpstr>Genetic algorithms</vt:lpstr>
      <vt:lpstr>Replacement</vt:lpstr>
    </vt:vector>
  </TitlesOfParts>
  <Company>NUS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Informed search algorithms</dc:title>
  <dc:creator>Min-Yen Kan</dc:creator>
  <cp:lastModifiedBy>malek</cp:lastModifiedBy>
  <cp:revision>790</cp:revision>
  <dcterms:created xsi:type="dcterms:W3CDTF">2003-12-17T04:31:51Z</dcterms:created>
  <dcterms:modified xsi:type="dcterms:W3CDTF">2011-03-04T18:09:53Z</dcterms:modified>
</cp:coreProperties>
</file>