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handoutMasterIdLst>
    <p:handoutMasterId r:id="rId35"/>
  </p:handoutMasterIdLst>
  <p:sldIdLst>
    <p:sldId id="256" r:id="rId2"/>
    <p:sldId id="277" r:id="rId3"/>
    <p:sldId id="283" r:id="rId4"/>
    <p:sldId id="288" r:id="rId5"/>
    <p:sldId id="285" r:id="rId6"/>
    <p:sldId id="257" r:id="rId7"/>
    <p:sldId id="284" r:id="rId8"/>
    <p:sldId id="259" r:id="rId9"/>
    <p:sldId id="265" r:id="rId10"/>
    <p:sldId id="261" r:id="rId11"/>
    <p:sldId id="262" r:id="rId12"/>
    <p:sldId id="286" r:id="rId13"/>
    <p:sldId id="287" r:id="rId14"/>
    <p:sldId id="264" r:id="rId15"/>
    <p:sldId id="297" r:id="rId16"/>
    <p:sldId id="290" r:id="rId17"/>
    <p:sldId id="299" r:id="rId18"/>
    <p:sldId id="293" r:id="rId19"/>
    <p:sldId id="263" r:id="rId20"/>
    <p:sldId id="266" r:id="rId21"/>
    <p:sldId id="294" r:id="rId22"/>
    <p:sldId id="269" r:id="rId23"/>
    <p:sldId id="270" r:id="rId24"/>
    <p:sldId id="300" r:id="rId25"/>
    <p:sldId id="271" r:id="rId26"/>
    <p:sldId id="272" r:id="rId27"/>
    <p:sldId id="273" r:id="rId28"/>
    <p:sldId id="296" r:id="rId29"/>
    <p:sldId id="274" r:id="rId30"/>
    <p:sldId id="295" r:id="rId31"/>
    <p:sldId id="275" r:id="rId32"/>
    <p:sldId id="276"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p:restoredTop sz="88889"/>
  </p:normalViewPr>
  <p:slideViewPr>
    <p:cSldViewPr snapToGrid="0" snapToObjects="1">
      <p:cViewPr varScale="1">
        <p:scale>
          <a:sx n="99" d="100"/>
          <a:sy n="99" d="100"/>
        </p:scale>
        <p:origin x="1056" y="176"/>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Apache</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Add-all</c:v>
                </c:pt>
                <c:pt idx="1">
                  <c:v>Add-Sync</c:v>
                </c:pt>
                <c:pt idx="2">
                  <c:v>Rem-All</c:v>
                </c:pt>
                <c:pt idx="3">
                  <c:v>Rem-Sync</c:v>
                </c:pt>
                <c:pt idx="4">
                  <c:v>Mod-Body</c:v>
                </c:pt>
                <c:pt idx="5">
                  <c:v>Mod-Sync</c:v>
                </c:pt>
              </c:strCache>
            </c:strRef>
          </c:cat>
          <c:val>
            <c:numRef>
              <c:f>Sheet1!$B$2:$B$7</c:f>
              <c:numCache>
                <c:formatCode>General</c:formatCode>
                <c:ptCount val="6"/>
                <c:pt idx="0">
                  <c:v>111.0</c:v>
                </c:pt>
                <c:pt idx="1">
                  <c:v>27.0</c:v>
                </c:pt>
                <c:pt idx="2">
                  <c:v>199.0</c:v>
                </c:pt>
                <c:pt idx="3">
                  <c:v>0.0</c:v>
                </c:pt>
                <c:pt idx="4">
                  <c:v>291.0</c:v>
                </c:pt>
                <c:pt idx="5">
                  <c:v>176.0</c:v>
                </c:pt>
              </c:numCache>
            </c:numRef>
          </c:val>
        </c:ser>
        <c:ser>
          <c:idx val="1"/>
          <c:order val="1"/>
          <c:tx>
            <c:strRef>
              <c:f>Sheet1!$C$1</c:f>
              <c:strCache>
                <c:ptCount val="1"/>
                <c:pt idx="0">
                  <c:v>Mozilla</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Add-all</c:v>
                </c:pt>
                <c:pt idx="1">
                  <c:v>Add-Sync</c:v>
                </c:pt>
                <c:pt idx="2">
                  <c:v>Rem-All</c:v>
                </c:pt>
                <c:pt idx="3">
                  <c:v>Rem-Sync</c:v>
                </c:pt>
                <c:pt idx="4">
                  <c:v>Mod-Body</c:v>
                </c:pt>
                <c:pt idx="5">
                  <c:v>Mod-Sync</c:v>
                </c:pt>
              </c:strCache>
            </c:strRef>
          </c:cat>
          <c:val>
            <c:numRef>
              <c:f>Sheet1!$C$2:$C$7</c:f>
              <c:numCache>
                <c:formatCode>General</c:formatCode>
                <c:ptCount val="6"/>
                <c:pt idx="0">
                  <c:v>1.0</c:v>
                </c:pt>
                <c:pt idx="1">
                  <c:v>1.0</c:v>
                </c:pt>
                <c:pt idx="2">
                  <c:v>1.0</c:v>
                </c:pt>
                <c:pt idx="3">
                  <c:v>1.0</c:v>
                </c:pt>
                <c:pt idx="4">
                  <c:v>1.0</c:v>
                </c:pt>
                <c:pt idx="5">
                  <c:v>1.0</c:v>
                </c:pt>
              </c:numCache>
            </c:numRef>
          </c:val>
        </c:ser>
        <c:ser>
          <c:idx val="2"/>
          <c:order val="2"/>
          <c:tx>
            <c:strRef>
              <c:f>Sheet1!$D$1</c:f>
              <c:strCache>
                <c:ptCount val="1"/>
                <c:pt idx="0">
                  <c:v>Column2</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Add-all</c:v>
                </c:pt>
                <c:pt idx="1">
                  <c:v>Add-Sync</c:v>
                </c:pt>
                <c:pt idx="2">
                  <c:v>Rem-All</c:v>
                </c:pt>
                <c:pt idx="3">
                  <c:v>Rem-Sync</c:v>
                </c:pt>
                <c:pt idx="4">
                  <c:v>Mod-Body</c:v>
                </c:pt>
                <c:pt idx="5">
                  <c:v>Mod-Sync</c:v>
                </c:pt>
              </c:strCache>
            </c:strRef>
          </c:cat>
          <c:val>
            <c:numRef>
              <c:f>Sheet1!$D$2:$D$7</c:f>
              <c:numCache>
                <c:formatCode>General</c:formatCode>
                <c:ptCount val="6"/>
              </c:numCache>
            </c:numRef>
          </c:val>
        </c:ser>
        <c:ser>
          <c:idx val="3"/>
          <c:order val="3"/>
          <c:tx>
            <c:strRef>
              <c:f>Sheet1!$E$1</c:f>
              <c:strCache>
                <c:ptCount val="1"/>
                <c:pt idx="0">
                  <c:v>Column3</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Add-all</c:v>
                </c:pt>
                <c:pt idx="1">
                  <c:v>Add-Sync</c:v>
                </c:pt>
                <c:pt idx="2">
                  <c:v>Rem-All</c:v>
                </c:pt>
                <c:pt idx="3">
                  <c:v>Rem-Sync</c:v>
                </c:pt>
                <c:pt idx="4">
                  <c:v>Mod-Body</c:v>
                </c:pt>
                <c:pt idx="5">
                  <c:v>Mod-Sync</c:v>
                </c:pt>
              </c:strCache>
            </c:strRef>
          </c:cat>
          <c:val>
            <c:numRef>
              <c:f>Sheet1!$E$2:$E$7</c:f>
              <c:numCache>
                <c:formatCode>General</c:formatCode>
                <c:ptCount val="6"/>
              </c:numCache>
            </c:numRef>
          </c:val>
        </c:ser>
        <c:ser>
          <c:idx val="4"/>
          <c:order val="4"/>
          <c:tx>
            <c:strRef>
              <c:f>Sheet1!$F$1</c:f>
              <c:strCache>
                <c:ptCount val="1"/>
                <c:pt idx="0">
                  <c:v>Column4</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Add-all</c:v>
                </c:pt>
                <c:pt idx="1">
                  <c:v>Add-Sync</c:v>
                </c:pt>
                <c:pt idx="2">
                  <c:v>Rem-All</c:v>
                </c:pt>
                <c:pt idx="3">
                  <c:v>Rem-Sync</c:v>
                </c:pt>
                <c:pt idx="4">
                  <c:v>Mod-Body</c:v>
                </c:pt>
                <c:pt idx="5">
                  <c:v>Mod-Sync</c:v>
                </c:pt>
              </c:strCache>
            </c:strRef>
          </c:cat>
          <c:val>
            <c:numRef>
              <c:f>Sheet1!$F$2:$F$7</c:f>
              <c:numCache>
                <c:formatCode>General</c:formatCode>
                <c:ptCount val="6"/>
              </c:numCache>
            </c:numRef>
          </c:val>
        </c:ser>
        <c:ser>
          <c:idx val="5"/>
          <c:order val="5"/>
          <c:tx>
            <c:strRef>
              <c:f>Sheet1!$G$1</c:f>
              <c:strCache>
                <c:ptCount val="1"/>
                <c:pt idx="0">
                  <c:v>Column5</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Add-all</c:v>
                </c:pt>
                <c:pt idx="1">
                  <c:v>Add-Sync</c:v>
                </c:pt>
                <c:pt idx="2">
                  <c:v>Rem-All</c:v>
                </c:pt>
                <c:pt idx="3">
                  <c:v>Rem-Sync</c:v>
                </c:pt>
                <c:pt idx="4">
                  <c:v>Mod-Body</c:v>
                </c:pt>
                <c:pt idx="5">
                  <c:v>Mod-Sync</c:v>
                </c:pt>
              </c:strCache>
            </c:strRef>
          </c:cat>
          <c:val>
            <c:numRef>
              <c:f>Sheet1!$G$2:$G$7</c:f>
              <c:numCache>
                <c:formatCode>General</c:formatCode>
                <c:ptCount val="6"/>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MySQL</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Add-all</c:v>
                </c:pt>
                <c:pt idx="1">
                  <c:v>Add-Sync</c:v>
                </c:pt>
                <c:pt idx="2">
                  <c:v>Rem-All</c:v>
                </c:pt>
                <c:pt idx="3">
                  <c:v>Rem-Sync</c:v>
                </c:pt>
                <c:pt idx="4">
                  <c:v>Mod-Body</c:v>
                </c:pt>
                <c:pt idx="5">
                  <c:v>Mod-Sync</c:v>
                </c:pt>
              </c:strCache>
            </c:strRef>
          </c:cat>
          <c:val>
            <c:numRef>
              <c:f>Sheet1!$B$2:$B$7</c:f>
              <c:numCache>
                <c:formatCode>General</c:formatCode>
                <c:ptCount val="6"/>
                <c:pt idx="0">
                  <c:v>1182.0</c:v>
                </c:pt>
                <c:pt idx="1">
                  <c:v>366.0</c:v>
                </c:pt>
                <c:pt idx="2">
                  <c:v>1395.0</c:v>
                </c:pt>
                <c:pt idx="3">
                  <c:v>16.0</c:v>
                </c:pt>
                <c:pt idx="4">
                  <c:v>2622.0</c:v>
                </c:pt>
                <c:pt idx="5">
                  <c:v>1679.0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Apache</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Mod-Body</c:v>
                </c:pt>
                <c:pt idx="1">
                  <c:v>Mod-Sync-Var</c:v>
                </c:pt>
                <c:pt idx="2">
                  <c:v>Mod-Sync-Primitive</c:v>
                </c:pt>
                <c:pt idx="3">
                  <c:v>Mod-Sync-Boundary</c:v>
                </c:pt>
                <c:pt idx="4">
                  <c:v>Mod-Sync-Split</c:v>
                </c:pt>
                <c:pt idx="5">
                  <c:v>Mod-Sync-Unlock</c:v>
                </c:pt>
              </c:strCache>
            </c:strRef>
          </c:cat>
          <c:val>
            <c:numRef>
              <c:f>Sheet1!$B$2:$B$7</c:f>
              <c:numCache>
                <c:formatCode>General</c:formatCode>
                <c:ptCount val="6"/>
                <c:pt idx="0">
                  <c:v>196.0</c:v>
                </c:pt>
                <c:pt idx="1">
                  <c:v>14.0</c:v>
                </c:pt>
                <c:pt idx="2">
                  <c:v>73.0</c:v>
                </c:pt>
                <c:pt idx="3">
                  <c:v>32.0</c:v>
                </c:pt>
                <c:pt idx="4">
                  <c:v>0.0</c:v>
                </c:pt>
                <c:pt idx="5">
                  <c:v>12.0</c:v>
                </c:pt>
              </c:numCache>
            </c:numRef>
          </c:val>
        </c:ser>
        <c:ser>
          <c:idx val="1"/>
          <c:order val="1"/>
          <c:tx>
            <c:strRef>
              <c:f>Sheet1!$C$1</c:f>
              <c:strCache>
                <c:ptCount val="1"/>
                <c:pt idx="0">
                  <c:v>Column1</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Mod-Body</c:v>
                </c:pt>
                <c:pt idx="1">
                  <c:v>Mod-Sync-Var</c:v>
                </c:pt>
                <c:pt idx="2">
                  <c:v>Mod-Sync-Primitive</c:v>
                </c:pt>
                <c:pt idx="3">
                  <c:v>Mod-Sync-Boundary</c:v>
                </c:pt>
                <c:pt idx="4">
                  <c:v>Mod-Sync-Split</c:v>
                </c:pt>
                <c:pt idx="5">
                  <c:v>Mod-Sync-Unlock</c:v>
                </c:pt>
              </c:strCache>
            </c:strRef>
          </c:cat>
          <c:val>
            <c:numRef>
              <c:f>Sheet1!$C$2:$C$7</c:f>
              <c:numCache>
                <c:formatCode>General</c:formatCode>
                <c:ptCount val="6"/>
              </c:numCache>
            </c:numRef>
          </c:val>
        </c:ser>
        <c:ser>
          <c:idx val="2"/>
          <c:order val="2"/>
          <c:tx>
            <c:strRef>
              <c:f>Sheet1!$D$1</c:f>
              <c:strCache>
                <c:ptCount val="1"/>
                <c:pt idx="0">
                  <c:v>Column2</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Mod-Body</c:v>
                </c:pt>
                <c:pt idx="1">
                  <c:v>Mod-Sync-Var</c:v>
                </c:pt>
                <c:pt idx="2">
                  <c:v>Mod-Sync-Primitive</c:v>
                </c:pt>
                <c:pt idx="3">
                  <c:v>Mod-Sync-Boundary</c:v>
                </c:pt>
                <c:pt idx="4">
                  <c:v>Mod-Sync-Split</c:v>
                </c:pt>
                <c:pt idx="5">
                  <c:v>Mod-Sync-Unlock</c:v>
                </c:pt>
              </c:strCache>
            </c:strRef>
          </c:cat>
          <c:val>
            <c:numRef>
              <c:f>Sheet1!$D$2:$D$7</c:f>
              <c:numCache>
                <c:formatCode>General</c:formatCode>
                <c:ptCount val="6"/>
              </c:numCache>
            </c:numRef>
          </c:val>
        </c:ser>
        <c:ser>
          <c:idx val="3"/>
          <c:order val="3"/>
          <c:tx>
            <c:strRef>
              <c:f>Sheet1!$E$1</c:f>
              <c:strCache>
                <c:ptCount val="1"/>
                <c:pt idx="0">
                  <c:v>Column3</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Mod-Body</c:v>
                </c:pt>
                <c:pt idx="1">
                  <c:v>Mod-Sync-Var</c:v>
                </c:pt>
                <c:pt idx="2">
                  <c:v>Mod-Sync-Primitive</c:v>
                </c:pt>
                <c:pt idx="3">
                  <c:v>Mod-Sync-Boundary</c:v>
                </c:pt>
                <c:pt idx="4">
                  <c:v>Mod-Sync-Split</c:v>
                </c:pt>
                <c:pt idx="5">
                  <c:v>Mod-Sync-Unlock</c:v>
                </c:pt>
              </c:strCache>
            </c:strRef>
          </c:cat>
          <c:val>
            <c:numRef>
              <c:f>Sheet1!$E$2:$E$7</c:f>
              <c:numCache>
                <c:formatCode>General</c:formatCode>
                <c:ptCount val="6"/>
              </c:numCache>
            </c:numRef>
          </c:val>
        </c:ser>
        <c:ser>
          <c:idx val="4"/>
          <c:order val="4"/>
          <c:tx>
            <c:strRef>
              <c:f>Sheet1!$F$1</c:f>
              <c:strCache>
                <c:ptCount val="1"/>
                <c:pt idx="0">
                  <c:v>Column4</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Mod-Body</c:v>
                </c:pt>
                <c:pt idx="1">
                  <c:v>Mod-Sync-Var</c:v>
                </c:pt>
                <c:pt idx="2">
                  <c:v>Mod-Sync-Primitive</c:v>
                </c:pt>
                <c:pt idx="3">
                  <c:v>Mod-Sync-Boundary</c:v>
                </c:pt>
                <c:pt idx="4">
                  <c:v>Mod-Sync-Split</c:v>
                </c:pt>
                <c:pt idx="5">
                  <c:v>Mod-Sync-Unlock</c:v>
                </c:pt>
              </c:strCache>
            </c:strRef>
          </c:cat>
          <c:val>
            <c:numRef>
              <c:f>Sheet1!$F$2:$F$7</c:f>
              <c:numCache>
                <c:formatCode>General</c:formatCode>
                <c:ptCount val="6"/>
              </c:numCache>
            </c:numRef>
          </c:val>
        </c:ser>
        <c:ser>
          <c:idx val="5"/>
          <c:order val="5"/>
          <c:tx>
            <c:strRef>
              <c:f>Sheet1!$G$1</c:f>
              <c:strCache>
                <c:ptCount val="1"/>
                <c:pt idx="0">
                  <c:v>Column5</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Mod-Body</c:v>
                </c:pt>
                <c:pt idx="1">
                  <c:v>Mod-Sync-Var</c:v>
                </c:pt>
                <c:pt idx="2">
                  <c:v>Mod-Sync-Primitive</c:v>
                </c:pt>
                <c:pt idx="3">
                  <c:v>Mod-Sync-Boundary</c:v>
                </c:pt>
                <c:pt idx="4">
                  <c:v>Mod-Sync-Split</c:v>
                </c:pt>
                <c:pt idx="5">
                  <c:v>Mod-Sync-Unlock</c:v>
                </c:pt>
              </c:strCache>
            </c:strRef>
          </c:cat>
          <c:val>
            <c:numRef>
              <c:f>Sheet1!$G$2:$G$7</c:f>
              <c:numCache>
                <c:formatCode>General</c:formatCode>
                <c:ptCount val="6"/>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MySQL</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cat>
            <c:strRef>
              <c:f>Sheet1!$A$2:$A$7</c:f>
              <c:strCache>
                <c:ptCount val="6"/>
                <c:pt idx="0">
                  <c:v>Mod-Body</c:v>
                </c:pt>
                <c:pt idx="1">
                  <c:v>Mod-Sync-Var</c:v>
                </c:pt>
                <c:pt idx="2">
                  <c:v>Mod-Sync-Primitive</c:v>
                </c:pt>
                <c:pt idx="3">
                  <c:v>Mod-Sync-Boundary</c:v>
                </c:pt>
                <c:pt idx="4">
                  <c:v>Mod-Sync-Split</c:v>
                </c:pt>
                <c:pt idx="5">
                  <c:v>Mod-Sync-Unlock</c:v>
                </c:pt>
              </c:strCache>
            </c:strRef>
          </c:cat>
          <c:val>
            <c:numRef>
              <c:f>Sheet1!$B$2:$B$7</c:f>
              <c:numCache>
                <c:formatCode>General</c:formatCode>
                <c:ptCount val="6"/>
                <c:pt idx="0">
                  <c:v>932.0</c:v>
                </c:pt>
                <c:pt idx="1">
                  <c:v>88.0</c:v>
                </c:pt>
                <c:pt idx="2">
                  <c:v>555.0</c:v>
                </c:pt>
                <c:pt idx="3">
                  <c:v>467.0</c:v>
                </c:pt>
                <c:pt idx="4">
                  <c:v>28.0</c:v>
                </c:pt>
                <c:pt idx="5">
                  <c:v>141.0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00" dirty="0" smtClean="0">
                <a:effectLst/>
              </a:rPr>
              <a:t>Purpose of CS changes</a:t>
            </a:r>
            <a:endParaRPr lang="en-US" dirty="0">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Correctness</c:v>
                </c:pt>
              </c:strCache>
            </c:strRef>
          </c:tx>
          <c:spPr>
            <a:solidFill>
              <a:schemeClr val="accent1"/>
            </a:solidFill>
            <a:ln>
              <a:noFill/>
            </a:ln>
            <a:effectLst/>
          </c:spPr>
          <c:invertIfNegative val="0"/>
          <c:cat>
            <c:strRef>
              <c:f>Sheet1!$A$2:$A$5</c:f>
              <c:strCache>
                <c:ptCount val="4"/>
                <c:pt idx="0">
                  <c:v>Apache</c:v>
                </c:pt>
                <c:pt idx="1">
                  <c:v>Mozilla</c:v>
                </c:pt>
                <c:pt idx="2">
                  <c:v>Mplayer</c:v>
                </c:pt>
                <c:pt idx="3">
                  <c:v>MySQL</c:v>
                </c:pt>
              </c:strCache>
            </c:strRef>
          </c:cat>
          <c:val>
            <c:numRef>
              <c:f>Sheet1!$B$2:$B$5</c:f>
              <c:numCache>
                <c:formatCode>General</c:formatCode>
                <c:ptCount val="4"/>
                <c:pt idx="0">
                  <c:v>13.0</c:v>
                </c:pt>
                <c:pt idx="1">
                  <c:v>9.0</c:v>
                </c:pt>
                <c:pt idx="2">
                  <c:v>20.0</c:v>
                </c:pt>
                <c:pt idx="3">
                  <c:v>21.0</c:v>
                </c:pt>
              </c:numCache>
            </c:numRef>
          </c:val>
        </c:ser>
        <c:ser>
          <c:idx val="1"/>
          <c:order val="1"/>
          <c:tx>
            <c:strRef>
              <c:f>Sheet1!$C$1</c:f>
              <c:strCache>
                <c:ptCount val="1"/>
                <c:pt idx="0">
                  <c:v>Functionality</c:v>
                </c:pt>
              </c:strCache>
            </c:strRef>
          </c:tx>
          <c:spPr>
            <a:solidFill>
              <a:schemeClr val="accent2"/>
            </a:solidFill>
            <a:ln>
              <a:noFill/>
            </a:ln>
            <a:effectLst/>
          </c:spPr>
          <c:invertIfNegative val="0"/>
          <c:cat>
            <c:strRef>
              <c:f>Sheet1!$A$2:$A$5</c:f>
              <c:strCache>
                <c:ptCount val="4"/>
                <c:pt idx="0">
                  <c:v>Apache</c:v>
                </c:pt>
                <c:pt idx="1">
                  <c:v>Mozilla</c:v>
                </c:pt>
                <c:pt idx="2">
                  <c:v>Mplayer</c:v>
                </c:pt>
                <c:pt idx="3">
                  <c:v>MySQL</c:v>
                </c:pt>
              </c:strCache>
            </c:strRef>
          </c:cat>
          <c:val>
            <c:numRef>
              <c:f>Sheet1!$C$2:$C$5</c:f>
              <c:numCache>
                <c:formatCode>General</c:formatCode>
                <c:ptCount val="4"/>
                <c:pt idx="0">
                  <c:v>13.0</c:v>
                </c:pt>
                <c:pt idx="1">
                  <c:v>22.0</c:v>
                </c:pt>
                <c:pt idx="2">
                  <c:v>12.0</c:v>
                </c:pt>
                <c:pt idx="3">
                  <c:v>10.0</c:v>
                </c:pt>
              </c:numCache>
            </c:numRef>
          </c:val>
        </c:ser>
        <c:ser>
          <c:idx val="2"/>
          <c:order val="2"/>
          <c:tx>
            <c:strRef>
              <c:f>Sheet1!$D$1</c:f>
              <c:strCache>
                <c:ptCount val="1"/>
                <c:pt idx="0">
                  <c:v>Maintainability</c:v>
                </c:pt>
              </c:strCache>
            </c:strRef>
          </c:tx>
          <c:spPr>
            <a:solidFill>
              <a:schemeClr val="accent3"/>
            </a:solidFill>
            <a:ln>
              <a:noFill/>
            </a:ln>
            <a:effectLst/>
          </c:spPr>
          <c:invertIfNegative val="0"/>
          <c:cat>
            <c:strRef>
              <c:f>Sheet1!$A$2:$A$5</c:f>
              <c:strCache>
                <c:ptCount val="4"/>
                <c:pt idx="0">
                  <c:v>Apache</c:v>
                </c:pt>
                <c:pt idx="1">
                  <c:v>Mozilla</c:v>
                </c:pt>
                <c:pt idx="2">
                  <c:v>Mplayer</c:v>
                </c:pt>
                <c:pt idx="3">
                  <c:v>MySQL</c:v>
                </c:pt>
              </c:strCache>
            </c:strRef>
          </c:cat>
          <c:val>
            <c:numRef>
              <c:f>Sheet1!$D$2:$D$5</c:f>
              <c:numCache>
                <c:formatCode>General</c:formatCode>
                <c:ptCount val="4"/>
                <c:pt idx="0">
                  <c:v>16.0</c:v>
                </c:pt>
                <c:pt idx="1">
                  <c:v>9.0</c:v>
                </c:pt>
                <c:pt idx="2">
                  <c:v>17.0</c:v>
                </c:pt>
                <c:pt idx="3">
                  <c:v>11.0</c:v>
                </c:pt>
              </c:numCache>
            </c:numRef>
          </c:val>
        </c:ser>
        <c:ser>
          <c:idx val="3"/>
          <c:order val="3"/>
          <c:tx>
            <c:strRef>
              <c:f>Sheet1!$E$1</c:f>
              <c:strCache>
                <c:ptCount val="1"/>
                <c:pt idx="0">
                  <c:v>Performance</c:v>
                </c:pt>
              </c:strCache>
            </c:strRef>
          </c:tx>
          <c:spPr>
            <a:solidFill>
              <a:schemeClr val="accent4"/>
            </a:solidFill>
            <a:ln>
              <a:noFill/>
            </a:ln>
            <a:effectLst/>
          </c:spPr>
          <c:invertIfNegative val="0"/>
          <c:cat>
            <c:strRef>
              <c:f>Sheet1!$A$2:$A$5</c:f>
              <c:strCache>
                <c:ptCount val="4"/>
                <c:pt idx="0">
                  <c:v>Apache</c:v>
                </c:pt>
                <c:pt idx="1">
                  <c:v>Mozilla</c:v>
                </c:pt>
                <c:pt idx="2">
                  <c:v>Mplayer</c:v>
                </c:pt>
                <c:pt idx="3">
                  <c:v>MySQL</c:v>
                </c:pt>
              </c:strCache>
            </c:strRef>
          </c:cat>
          <c:val>
            <c:numRef>
              <c:f>Sheet1!$E$2:$E$5</c:f>
              <c:numCache>
                <c:formatCode>General</c:formatCode>
                <c:ptCount val="4"/>
                <c:pt idx="0">
                  <c:v>6.0</c:v>
                </c:pt>
                <c:pt idx="1">
                  <c:v>9.0</c:v>
                </c:pt>
                <c:pt idx="2">
                  <c:v>1.0</c:v>
                </c:pt>
                <c:pt idx="3">
                  <c:v>1.0</c:v>
                </c:pt>
              </c:numCache>
            </c:numRef>
          </c:val>
        </c:ser>
        <c:ser>
          <c:idx val="4"/>
          <c:order val="4"/>
          <c:tx>
            <c:strRef>
              <c:f>Sheet1!$F$1</c:f>
              <c:strCache>
                <c:ptCount val="1"/>
                <c:pt idx="0">
                  <c:v>Robustness</c:v>
                </c:pt>
              </c:strCache>
            </c:strRef>
          </c:tx>
          <c:spPr>
            <a:solidFill>
              <a:schemeClr val="accent5"/>
            </a:solidFill>
            <a:ln>
              <a:noFill/>
            </a:ln>
            <a:effectLst/>
          </c:spPr>
          <c:invertIfNegative val="0"/>
          <c:cat>
            <c:strRef>
              <c:f>Sheet1!$A$2:$A$5</c:f>
              <c:strCache>
                <c:ptCount val="4"/>
                <c:pt idx="0">
                  <c:v>Apache</c:v>
                </c:pt>
                <c:pt idx="1">
                  <c:v>Mozilla</c:v>
                </c:pt>
                <c:pt idx="2">
                  <c:v>Mplayer</c:v>
                </c:pt>
                <c:pt idx="3">
                  <c:v>MySQL</c:v>
                </c:pt>
              </c:strCache>
            </c:strRef>
          </c:cat>
          <c:val>
            <c:numRef>
              <c:f>Sheet1!$F$2:$F$5</c:f>
              <c:numCache>
                <c:formatCode>General</c:formatCode>
                <c:ptCount val="4"/>
                <c:pt idx="0">
                  <c:v>2.0</c:v>
                </c:pt>
                <c:pt idx="1">
                  <c:v>1.0</c:v>
                </c:pt>
                <c:pt idx="2">
                  <c:v>0.0</c:v>
                </c:pt>
                <c:pt idx="3">
                  <c:v>7.0</c:v>
                </c:pt>
              </c:numCache>
            </c:numRef>
          </c:val>
        </c:ser>
        <c:dLbls>
          <c:showLegendKey val="0"/>
          <c:showVal val="0"/>
          <c:showCatName val="0"/>
          <c:showSerName val="0"/>
          <c:showPercent val="0"/>
          <c:showBubbleSize val="0"/>
        </c:dLbls>
        <c:gapWidth val="150"/>
        <c:overlap val="100"/>
        <c:axId val="-2002213904"/>
        <c:axId val="-2001976400"/>
      </c:barChart>
      <c:catAx>
        <c:axId val="-2002213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01976400"/>
        <c:crosses val="autoZero"/>
        <c:auto val="1"/>
        <c:lblAlgn val="ctr"/>
        <c:lblOffset val="100"/>
        <c:noMultiLvlLbl val="0"/>
      </c:catAx>
      <c:valAx>
        <c:axId val="-2001976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022139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A95193-85FF-5849-9CD4-6266FCD97547}" type="datetimeFigureOut">
              <a:rPr lang="en-US" smtClean="0"/>
              <a:t>8/30/15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DBE006-D771-0445-8E16-42D3524219F3}" type="slidenum">
              <a:rPr lang="en-US" smtClean="0"/>
              <a:t>‹#›</a:t>
            </a:fld>
            <a:endParaRPr lang="en-US"/>
          </a:p>
        </p:txBody>
      </p:sp>
    </p:spTree>
    <p:extLst>
      <p:ext uri="{BB962C8B-B14F-4D97-AF65-F5344CB8AC3E}">
        <p14:creationId xmlns:p14="http://schemas.microsoft.com/office/powerpoint/2010/main" val="2092151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BB2EC3-B024-0B4B-8001-0E60EAB7770C}" type="datetimeFigureOut">
              <a:rPr lang="en-US" smtClean="0"/>
              <a:t>8/30/15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DDAC57-8B4D-D540-A9AC-D5D7A2930B20}" type="slidenum">
              <a:rPr lang="en-US" smtClean="0"/>
              <a:t>‹#›</a:t>
            </a:fld>
            <a:endParaRPr lang="en-US"/>
          </a:p>
        </p:txBody>
      </p:sp>
    </p:spTree>
    <p:extLst>
      <p:ext uri="{BB962C8B-B14F-4D97-AF65-F5344CB8AC3E}">
        <p14:creationId xmlns:p14="http://schemas.microsoft.com/office/powerpoint/2010/main" val="2139739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Okay,</a:t>
            </a:r>
            <a:r>
              <a:rPr lang="en-US" baseline="0" dirty="0" smtClean="0"/>
              <a:t> let’s get started. My name is Ray </a:t>
            </a:r>
            <a:r>
              <a:rPr lang="en-US" baseline="0" dirty="0" err="1" smtClean="0"/>
              <a:t>Gu</a:t>
            </a:r>
            <a:r>
              <a:rPr lang="en-US" baseline="0" dirty="0" smtClean="0"/>
              <a:t>. I’d like to present our work about “What change history tells us about thread synchronization”. This is a joint work with my previous </a:t>
            </a:r>
            <a:r>
              <a:rPr lang="en-US" baseline="0" dirty="0" err="1" smtClean="0"/>
              <a:t>phd</a:t>
            </a:r>
            <a:r>
              <a:rPr lang="en-US" baseline="0" dirty="0" smtClean="0"/>
              <a:t> colleges and Prof. Shan Lu when we were all at University of Wisconsin – Madison, USA .</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1</a:t>
            </a:fld>
            <a:endParaRPr lang="en-US"/>
          </a:p>
        </p:txBody>
      </p:sp>
    </p:spTree>
    <p:extLst>
      <p:ext uri="{BB962C8B-B14F-4D97-AF65-F5344CB8AC3E}">
        <p14:creationId xmlns:p14="http://schemas.microsoft.com/office/powerpoint/2010/main" val="1581567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These are the 4 C/C++ applications we’ve studied. Apache </a:t>
            </a:r>
            <a:r>
              <a:rPr lang="en-US" baseline="0" dirty="0" err="1" smtClean="0"/>
              <a:t>httpd</a:t>
            </a:r>
            <a:r>
              <a:rPr lang="en-US" baseline="0" dirty="0" smtClean="0"/>
              <a:t>, Mozilla </a:t>
            </a:r>
            <a:r>
              <a:rPr lang="en-US" baseline="0" dirty="0" err="1" smtClean="0"/>
              <a:t>firefox</a:t>
            </a:r>
            <a:r>
              <a:rPr lang="en-US" baseline="0" dirty="0" smtClean="0"/>
              <a:t>, </a:t>
            </a:r>
            <a:r>
              <a:rPr lang="en-US" baseline="0" dirty="0" err="1" smtClean="0"/>
              <a:t>Mplayer</a:t>
            </a:r>
            <a:r>
              <a:rPr lang="en-US" baseline="0" dirty="0" smtClean="0"/>
              <a:t> and MySQL-server. They are all large and mature open-source software projects under active development. Their types cover database, web server, web browser and media player. Their repository period ranges from 8 years to 14 years. For the size of code base, in their version at the end of 2014, the range is from 258 thousand lines of code to 3.91 million lines of code. </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10</a:t>
            </a:fld>
            <a:endParaRPr lang="en-US"/>
          </a:p>
        </p:txBody>
      </p:sp>
    </p:spTree>
    <p:extLst>
      <p:ext uri="{BB962C8B-B14F-4D97-AF65-F5344CB8AC3E}">
        <p14:creationId xmlns:p14="http://schemas.microsoft.com/office/powerpoint/2010/main" val="891567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summarized the following critical</a:t>
            </a:r>
            <a:r>
              <a:rPr lang="en-US" baseline="0" dirty="0" smtClean="0"/>
              <a:t> section change structural patterns. The first one is add synchronization. By saying add, we mean all or part of the synchronization body is not protected by any locks. After the change, a lock had been put around them. The second type is add all. It means both the synchronization body and the synchronization primitive is added in this revision.</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11</a:t>
            </a:fld>
            <a:endParaRPr lang="en-US"/>
          </a:p>
        </p:txBody>
      </p:sp>
    </p:spTree>
    <p:extLst>
      <p:ext uri="{BB962C8B-B14F-4D97-AF65-F5344CB8AC3E}">
        <p14:creationId xmlns:p14="http://schemas.microsoft.com/office/powerpoint/2010/main" val="1208358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a:t>
            </a:r>
            <a:r>
              <a:rPr lang="en-US" baseline="0" dirty="0" smtClean="0"/>
              <a:t> type is Remove synchronization. It means in the revision, the synchronization primitive, lock, is removed, but part or all the synchronization body still remains. The fourth type is remove all. It means during the revision, both the synchronization body and the synchronization primitive are being removed.</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12</a:t>
            </a:fld>
            <a:endParaRPr lang="en-US"/>
          </a:p>
        </p:txBody>
      </p:sp>
    </p:spTree>
    <p:extLst>
      <p:ext uri="{BB962C8B-B14F-4D97-AF65-F5344CB8AC3E}">
        <p14:creationId xmlns:p14="http://schemas.microsoft.com/office/powerpoint/2010/main" val="478232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fifth</a:t>
            </a:r>
            <a:r>
              <a:rPr lang="en-US" baseline="0" dirty="0" smtClean="0"/>
              <a:t> one is modify body. It means the synchronization primitives around the synchronization body doesn’t change at all. Only the code within has been changed. The last type of change is modify synchronization. It contains modifying the synchronization primitive type, synchronization variable, synchronization boundary and so on. This is an example shows how real-world developers change the lock variable of a critical section.</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13</a:t>
            </a:fld>
            <a:endParaRPr lang="en-US"/>
          </a:p>
        </p:txBody>
      </p:sp>
    </p:spTree>
    <p:extLst>
      <p:ext uri="{BB962C8B-B14F-4D97-AF65-F5344CB8AC3E}">
        <p14:creationId xmlns:p14="http://schemas.microsoft.com/office/powerpoint/2010/main" val="1762066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had many interesting</a:t>
            </a:r>
            <a:r>
              <a:rPr lang="en-US" baseline="0" dirty="0" smtClean="0"/>
              <a:t> observations during our study. The first finding is a summarization of all the changes. </a:t>
            </a:r>
            <a:r>
              <a:rPr lang="en-US" dirty="0" smtClean="0"/>
              <a:t>The total</a:t>
            </a:r>
            <a:r>
              <a:rPr lang="en-US" baseline="0" dirty="0" smtClean="0"/>
              <a:t> number of changes ranges from 157 in </a:t>
            </a:r>
            <a:r>
              <a:rPr lang="en-US" baseline="0" dirty="0" err="1" smtClean="0"/>
              <a:t>Mplayer</a:t>
            </a:r>
            <a:r>
              <a:rPr lang="en-US" baseline="0" dirty="0" smtClean="0"/>
              <a:t> to 7260 in MySQL. The number of the three major patterns, Add, remove and modification is showed in t</a:t>
            </a:r>
            <a:r>
              <a:rPr lang="en-US" dirty="0" smtClean="0"/>
              <a:t>his</a:t>
            </a:r>
            <a:r>
              <a:rPr lang="en-US" baseline="0" dirty="0" smtClean="0"/>
              <a:t> table. </a:t>
            </a:r>
            <a:endParaRPr lang="en-US" baseline="0" dirty="0" smtClean="0"/>
          </a:p>
          <a:p>
            <a:endParaRPr lang="en-US" baseline="0" dirty="0" smtClean="0"/>
          </a:p>
          <a:p>
            <a:r>
              <a:rPr lang="en-US" baseline="0" dirty="0" smtClean="0"/>
              <a:t>Use a normalized pie chart to replace. Emphasize the trend.</a:t>
            </a:r>
            <a:endParaRPr lang="en-US" baseline="0" dirty="0" smtClean="0"/>
          </a:p>
        </p:txBody>
      </p:sp>
      <p:sp>
        <p:nvSpPr>
          <p:cNvPr id="4" name="Slide Number Placeholder 3"/>
          <p:cNvSpPr>
            <a:spLocks noGrp="1"/>
          </p:cNvSpPr>
          <p:nvPr>
            <p:ph type="sldNum" sz="quarter" idx="10"/>
          </p:nvPr>
        </p:nvSpPr>
        <p:spPr/>
        <p:txBody>
          <a:bodyPr/>
          <a:lstStyle/>
          <a:p>
            <a:fld id="{88DDAC57-8B4D-D540-A9AC-D5D7A2930B20}" type="slidenum">
              <a:rPr lang="en-US" smtClean="0"/>
              <a:t>14</a:t>
            </a:fld>
            <a:endParaRPr lang="en-US"/>
          </a:p>
        </p:txBody>
      </p:sp>
    </p:spTree>
    <p:extLst>
      <p:ext uri="{BB962C8B-B14F-4D97-AF65-F5344CB8AC3E}">
        <p14:creationId xmlns:p14="http://schemas.microsoft.com/office/powerpoint/2010/main" val="234972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picture shows a detailed break down of the changes. The ratio between Add-All and Add-Sync is 3:1 to 4:1 across all the applications. Meaning that roughly 25% percent of the locks are added after the body is created. We’ve randomly sampled 30 cases of add sync. </a:t>
            </a:r>
            <a:r>
              <a:rPr lang="en-US" dirty="0" smtClean="0"/>
              <a:t>Among these cases</a:t>
            </a:r>
          </a:p>
          <a:p>
            <a:r>
              <a:rPr lang="en-US" dirty="0" smtClean="0"/>
              <a:t>	24 / 30 : Developers forget to add the locks</a:t>
            </a:r>
          </a:p>
          <a:p>
            <a:r>
              <a:rPr lang="en-US" dirty="0" smtClean="0"/>
              <a:t>	6 / 30 : The locks are not needed when the body is first </a:t>
            </a:r>
            <a:r>
              <a:rPr lang="en-US" dirty="0" smtClean="0"/>
              <a:t>introduced</a:t>
            </a:r>
          </a:p>
          <a:p>
            <a:endParaRPr lang="en-US" dirty="0" smtClean="0"/>
          </a:p>
          <a:p>
            <a:r>
              <a:rPr lang="en-US" dirty="0" smtClean="0"/>
              <a:t>We</a:t>
            </a:r>
            <a:r>
              <a:rPr lang="en-US" baseline="0" dirty="0" smtClean="0"/>
              <a:t> only want add-all, add-sync.</a:t>
            </a:r>
            <a:endParaRPr lang="en-US" dirty="0" smtClean="0"/>
          </a:p>
        </p:txBody>
      </p:sp>
      <p:sp>
        <p:nvSpPr>
          <p:cNvPr id="4" name="Slide Number Placeholder 3"/>
          <p:cNvSpPr>
            <a:spLocks noGrp="1"/>
          </p:cNvSpPr>
          <p:nvPr>
            <p:ph type="sldNum" sz="quarter" idx="10"/>
          </p:nvPr>
        </p:nvSpPr>
        <p:spPr/>
        <p:txBody>
          <a:bodyPr/>
          <a:lstStyle/>
          <a:p>
            <a:fld id="{88DDAC57-8B4D-D540-A9AC-D5D7A2930B20}" type="slidenum">
              <a:rPr lang="en-US" smtClean="0"/>
              <a:t>15</a:t>
            </a:fld>
            <a:endParaRPr lang="en-US"/>
          </a:p>
        </p:txBody>
      </p:sp>
    </p:spTree>
    <p:extLst>
      <p:ext uri="{BB962C8B-B14F-4D97-AF65-F5344CB8AC3E}">
        <p14:creationId xmlns:p14="http://schemas.microsoft.com/office/powerpoint/2010/main" val="11070488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’ve talked about the result representing synchronization changes. What about for each critical section, how many changes and what kind of changes did they go through? </a:t>
            </a:r>
            <a:r>
              <a:rPr lang="en-US" dirty="0" smtClean="0"/>
              <a:t>This table </a:t>
            </a:r>
            <a:r>
              <a:rPr lang="en-US" baseline="0" dirty="0" smtClean="0"/>
              <a:t>shows the number of critical sections with specific modifications. The data shows that 80% of the critical sections have gone through body modifications at least once. Half of the critical sections have gone through synchronization primitive change at least once</a:t>
            </a:r>
            <a:r>
              <a:rPr lang="en-US" baseline="0" dirty="0" smtClean="0"/>
              <a:t>.</a:t>
            </a:r>
          </a:p>
          <a:p>
            <a:endParaRPr lang="en-US" baseline="0" dirty="0" smtClean="0"/>
          </a:p>
          <a:p>
            <a:r>
              <a:rPr lang="en-US" baseline="0" dirty="0" smtClean="0"/>
              <a:t>Use pie chart.</a:t>
            </a:r>
          </a:p>
          <a:p>
            <a:r>
              <a:rPr lang="en-US" baseline="0" dirty="0" smtClean="0"/>
              <a:t>Do mention the percentage and put it on the slides.</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16</a:t>
            </a:fld>
            <a:endParaRPr lang="en-US"/>
          </a:p>
        </p:txBody>
      </p:sp>
    </p:spTree>
    <p:extLst>
      <p:ext uri="{BB962C8B-B14F-4D97-AF65-F5344CB8AC3E}">
        <p14:creationId xmlns:p14="http://schemas.microsoft.com/office/powerpoint/2010/main" val="1615976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picture shows a detailed break down of the Mod sync category of previous picture. Modification to the body code still counts the most. Changing synchronization primitives and variables affects 25% of all the critical sections. Adjusting lock and unlock locations (Mod Sync Split, Mod Sync Boundary, Mod Sync Unlock) accounts for 40% of all CS modifications and affects ¼ of all </a:t>
            </a:r>
            <a:r>
              <a:rPr lang="en-US" baseline="0" dirty="0" err="1" smtClean="0"/>
              <a:t>CSes</a:t>
            </a:r>
            <a:r>
              <a:rPr lang="en-US" baseline="0" dirty="0" smtClean="0"/>
              <a:t>.</a:t>
            </a:r>
          </a:p>
        </p:txBody>
      </p:sp>
      <p:sp>
        <p:nvSpPr>
          <p:cNvPr id="4" name="Slide Number Placeholder 3"/>
          <p:cNvSpPr>
            <a:spLocks noGrp="1"/>
          </p:cNvSpPr>
          <p:nvPr>
            <p:ph type="sldNum" sz="quarter" idx="10"/>
          </p:nvPr>
        </p:nvSpPr>
        <p:spPr/>
        <p:txBody>
          <a:bodyPr/>
          <a:lstStyle/>
          <a:p>
            <a:fld id="{88DDAC57-8B4D-D540-A9AC-D5D7A2930B20}" type="slidenum">
              <a:rPr lang="en-US" smtClean="0"/>
              <a:t>17</a:t>
            </a:fld>
            <a:endParaRPr lang="en-US"/>
          </a:p>
        </p:txBody>
      </p:sp>
    </p:spTree>
    <p:extLst>
      <p:ext uri="{BB962C8B-B14F-4D97-AF65-F5344CB8AC3E}">
        <p14:creationId xmlns:p14="http://schemas.microsoft.com/office/powerpoint/2010/main" val="16692293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let’s focus</a:t>
            </a:r>
            <a:r>
              <a:rPr lang="en-US" baseline="0" dirty="0" smtClean="0"/>
              <a:t> on two trending questions. </a:t>
            </a:r>
            <a:r>
              <a:rPr lang="en-US" dirty="0" smtClean="0"/>
              <a:t>When did those critical</a:t>
            </a:r>
            <a:r>
              <a:rPr lang="en-US" baseline="0" dirty="0" smtClean="0"/>
              <a:t> section </a:t>
            </a:r>
            <a:r>
              <a:rPr lang="en-US" dirty="0" smtClean="0"/>
              <a:t>changes happen? Are Synchronization Problems Getting Harder or Easier with Software Evolving?</a:t>
            </a:r>
          </a:p>
          <a:p>
            <a:r>
              <a:rPr lang="en-US" dirty="0" smtClean="0"/>
              <a:t>To answer these two questions, we made</a:t>
            </a:r>
            <a:r>
              <a:rPr lang="en-US" baseline="0" dirty="0" smtClean="0"/>
              <a:t> the following graphs. The x-axis shows the month started from the creation of the repository. The left y-axis shows the number of critical section changes. The right y-axis shows the line of code changes. The black dotted line shows how many line of code changes along with time and the red solid line shows how many critical section changes along with the time. The statistical data shows that these two lines are highly correlated. And there is no indication shows that people are less likely to make critical section related changes when software gets old. Thus, n</a:t>
            </a:r>
            <a:r>
              <a:rPr lang="en-US" dirty="0" smtClean="0"/>
              <a:t>o sign of getting worse of easier</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18</a:t>
            </a:fld>
            <a:endParaRPr lang="en-US"/>
          </a:p>
        </p:txBody>
      </p:sp>
    </p:spTree>
    <p:extLst>
      <p:ext uri="{BB962C8B-B14F-4D97-AF65-F5344CB8AC3E}">
        <p14:creationId xmlns:p14="http://schemas.microsoft.com/office/powerpoint/2010/main" val="8453678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let’s move on to</a:t>
            </a:r>
            <a:r>
              <a:rPr lang="en-US" baseline="0" dirty="0" smtClean="0"/>
              <a:t> our second dimension, critical section change purpose patterns. We’ve summarized 5 purpose behind the critical section modifications. The first one is correctness. It means that developers made those changes aiming at fixing bugs. The second purpose is functionality. It covers all the changes of adding or changing code functionality. The 3</a:t>
            </a:r>
            <a:r>
              <a:rPr lang="en-US" baseline="30000" dirty="0" smtClean="0"/>
              <a:t>rd</a:t>
            </a:r>
            <a:r>
              <a:rPr lang="en-US" baseline="0" dirty="0" smtClean="0"/>
              <a:t> one is maintainability, basically code refactoring change. The 4</a:t>
            </a:r>
            <a:r>
              <a:rPr lang="en-US" baseline="30000" dirty="0" smtClean="0"/>
              <a:t>th</a:t>
            </a:r>
            <a:r>
              <a:rPr lang="en-US" baseline="0" dirty="0" smtClean="0"/>
              <a:t> one is performance. Those changes are purely aiming at improving performance. The last one is robustness. Changes like adding sanity checks, logs. </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19</a:t>
            </a:fld>
            <a:endParaRPr lang="en-US"/>
          </a:p>
        </p:txBody>
      </p:sp>
    </p:spTree>
    <p:extLst>
      <p:ext uri="{BB962C8B-B14F-4D97-AF65-F5344CB8AC3E}">
        <p14:creationId xmlns:p14="http://schemas.microsoft.com/office/powerpoint/2010/main" val="837917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Threading is a powerful tool, which allows us to do things that were extremely difficult without it.</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However, sometimes, t</a:t>
            </a:r>
            <a:r>
              <a:rPr lang="en-US" dirty="0" smtClean="0"/>
              <a:t>hreads are just too difficult for normal, real-world developers. They introduce too many opportunities for developers to have obscure bugs which are hard to reproduce, to find, and to fix. For</a:t>
            </a:r>
            <a:r>
              <a:rPr lang="en-US" baseline="0" dirty="0" smtClean="0"/>
              <a:t> example, concurrency bugs like Data race, Atomicity Violation and deadlock are notoriously difficult to diagnose. Manually enforcing the buggy thread scheduling in general debuggers are also tedious. Moreover, threading could also cause unexpected performance degradation, for instance, lock contention.</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a:t>
            </a:fld>
            <a:endParaRPr lang="en-US"/>
          </a:p>
        </p:txBody>
      </p:sp>
    </p:spTree>
    <p:extLst>
      <p:ext uri="{BB962C8B-B14F-4D97-AF65-F5344CB8AC3E}">
        <p14:creationId xmlns:p14="http://schemas.microsoft.com/office/powerpoint/2010/main" val="3933119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understand why developers made this critical</a:t>
            </a:r>
            <a:r>
              <a:rPr lang="en-US" baseline="0" dirty="0" smtClean="0"/>
              <a:t> section changes, we randomly sampled 200 cases, 50 per each application to find the reasons behind this. This picture shows the break down. </a:t>
            </a:r>
            <a:endParaRPr lang="en-US" dirty="0" smtClean="0"/>
          </a:p>
          <a:p>
            <a:r>
              <a:rPr lang="en-US" dirty="0" smtClean="0"/>
              <a:t>As</a:t>
            </a:r>
            <a:r>
              <a:rPr lang="en-US" baseline="0" dirty="0" smtClean="0"/>
              <a:t> we can see, correctness fixes, functionality changes and code refactoring are almost equally common, each leading to about 25% of all changes. </a:t>
            </a:r>
            <a:r>
              <a:rPr lang="en-US" dirty="0" smtClean="0"/>
              <a:t>Performance purpose</a:t>
            </a:r>
            <a:r>
              <a:rPr lang="en-US" baseline="0" dirty="0" smtClean="0"/>
              <a:t> contributes to roughly 10% of the cases</a:t>
            </a:r>
            <a:r>
              <a:rPr lang="en-US" baseline="0" dirty="0" smtClean="0"/>
              <a:t>.</a:t>
            </a:r>
          </a:p>
          <a:p>
            <a:endParaRPr lang="en-US" baseline="0" dirty="0" smtClean="0"/>
          </a:p>
          <a:p>
            <a:r>
              <a:rPr lang="en-US" baseline="0" dirty="0" smtClean="0"/>
              <a:t>Remove the 60 x-axis.</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20</a:t>
            </a:fld>
            <a:endParaRPr lang="en-US"/>
          </a:p>
        </p:txBody>
      </p:sp>
    </p:spTree>
    <p:extLst>
      <p:ext uri="{BB962C8B-B14F-4D97-AF65-F5344CB8AC3E}">
        <p14:creationId xmlns:p14="http://schemas.microsoft.com/office/powerpoint/2010/main" val="6845827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21</a:t>
            </a:fld>
            <a:endParaRPr lang="en-US"/>
          </a:p>
        </p:txBody>
      </p:sp>
    </p:spTree>
    <p:extLst>
      <p:ext uri="{BB962C8B-B14F-4D97-AF65-F5344CB8AC3E}">
        <p14:creationId xmlns:p14="http://schemas.microsoft.com/office/powerpoint/2010/main" val="20142900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we’ll move on to over synchronization issues. By saying over synchronization, we mean those facts that some code snippet may not quite need to be protected by locks or can be protected by some finer granularity locks. Developers care about this because it might be the root cause of lock contention and sometimes, it’s hard to maintain. </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22</a:t>
            </a:fld>
            <a:endParaRPr lang="en-US"/>
          </a:p>
        </p:txBody>
      </p:sp>
    </p:spTree>
    <p:extLst>
      <p:ext uri="{BB962C8B-B14F-4D97-AF65-F5344CB8AC3E}">
        <p14:creationId xmlns:p14="http://schemas.microsoft.com/office/powerpoint/2010/main" val="315834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take</a:t>
            </a:r>
            <a:r>
              <a:rPr lang="en-US" baseline="0" dirty="0" smtClean="0"/>
              <a:t> a look into these issues, we randomly pick 20 cases from Mod…, that fix/relieve over synchronization issues. Note that they do not cover all over-synchronization issues fixed by these three types of changes nor other over-synchronization issues fixed by other changes. The most common two ways of doing it are changing synchronization variables and changing synchronization primitive types. For example, changing </a:t>
            </a:r>
            <a:r>
              <a:rPr lang="en-US" baseline="0" dirty="0" err="1" smtClean="0"/>
              <a:t>mutex</a:t>
            </a:r>
            <a:r>
              <a:rPr lang="en-US" baseline="0" dirty="0" smtClean="0"/>
              <a:t> lock to read-write locks.</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23</a:t>
            </a:fld>
            <a:endParaRPr lang="en-US"/>
          </a:p>
        </p:txBody>
      </p:sp>
    </p:spTree>
    <p:extLst>
      <p:ext uri="{BB962C8B-B14F-4D97-AF65-F5344CB8AC3E}">
        <p14:creationId xmlns:p14="http://schemas.microsoft.com/office/powerpoint/2010/main" val="15142933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one case of showing how developers</a:t>
            </a:r>
            <a:r>
              <a:rPr lang="en-US" baseline="0" dirty="0" smtClean="0"/>
              <a:t> change the lock variable. In this case, developers use the newly </a:t>
            </a:r>
            <a:r>
              <a:rPr lang="en-US" baseline="0" dirty="0" err="1" smtClean="0"/>
              <a:t>decleared</a:t>
            </a:r>
            <a:r>
              <a:rPr lang="en-US" baseline="0" dirty="0" smtClean="0"/>
              <a:t> </a:t>
            </a:r>
            <a:r>
              <a:rPr lang="en-US" baseline="0" dirty="0" err="1" smtClean="0"/>
              <a:t>LOCK_hostname</a:t>
            </a:r>
            <a:r>
              <a:rPr lang="en-US" baseline="0" dirty="0" smtClean="0"/>
              <a:t> to replace the original locks. For all the critical sections protected by </a:t>
            </a:r>
            <a:r>
              <a:rPr lang="en-US" baseline="0" dirty="0" err="1" smtClean="0"/>
              <a:t>hostname_cache</a:t>
            </a:r>
            <a:r>
              <a:rPr lang="en-US" baseline="0" dirty="0" smtClean="0"/>
              <a:t>-&gt;lock, only part of them are replaced by the new lock.</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24</a:t>
            </a:fld>
            <a:endParaRPr lang="en-US"/>
          </a:p>
        </p:txBody>
      </p:sp>
    </p:spTree>
    <p:extLst>
      <p:ext uri="{BB962C8B-B14F-4D97-AF65-F5344CB8AC3E}">
        <p14:creationId xmlns:p14="http://schemas.microsoft.com/office/powerpoint/2010/main" val="5006116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a:t>
            </a:r>
            <a:r>
              <a:rPr lang="en-US" baseline="0" dirty="0" smtClean="0"/>
              <a:t> on our observation, we find out that these changes usually applied to those critical sections with highly contented locks. The commit log shows that developers believe the fix will have a positive effect on the performance. C</a:t>
            </a:r>
            <a:r>
              <a:rPr lang="en-US" dirty="0" smtClean="0"/>
              <a:t>hanging lock variable</a:t>
            </a:r>
            <a:r>
              <a:rPr lang="en-US" baseline="0" dirty="0" smtClean="0"/>
              <a:t> mainly involve two challenges, selecting a new lock and finding all critical sections that need lock-variable replacement. 11 out of 20 cases fall into this category. All these cases are replaced by a brand-new lock which is newly declared and introduced into the software in the corresponding revision. Finding all critical sections that need lock-variable replacement is error prone. There is a case that apache-</a:t>
            </a:r>
            <a:r>
              <a:rPr lang="en-US" baseline="0" dirty="0" err="1" smtClean="0"/>
              <a:t>httpd</a:t>
            </a:r>
            <a:r>
              <a:rPr lang="en-US" baseline="0" dirty="0" smtClean="0"/>
              <a:t> took 4 revisions to finally finish all the needed replacement. </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25</a:t>
            </a:fld>
            <a:endParaRPr lang="en-US"/>
          </a:p>
        </p:txBody>
      </p:sp>
    </p:spTree>
    <p:extLst>
      <p:ext uri="{BB962C8B-B14F-4D97-AF65-F5344CB8AC3E}">
        <p14:creationId xmlns:p14="http://schemas.microsoft.com/office/powerpoint/2010/main" val="20005828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we’ll talk about our</a:t>
            </a:r>
            <a:r>
              <a:rPr lang="en-US" baseline="0" dirty="0" smtClean="0"/>
              <a:t> last part, the manual study on how concurrency bugs are introduced. We’ve studied 28 real-world concurrency bugs from more than 10 widely used C/C++ projects. They’re all relatedly evaluated in 4 recent concurrency bug papers. We believe using these thoroughly studied bugs will make our understanding more solid.</a:t>
            </a:r>
          </a:p>
          <a:p>
            <a:r>
              <a:rPr lang="en-US" baseline="0" dirty="0" smtClean="0"/>
              <a:t>In order to add some diversity, the second bug source is 12 randomly sampled concurrency bugs from our critical section change study.</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27</a:t>
            </a:fld>
            <a:endParaRPr lang="en-US"/>
          </a:p>
        </p:txBody>
      </p:sp>
    </p:spTree>
    <p:extLst>
      <p:ext uri="{BB962C8B-B14F-4D97-AF65-F5344CB8AC3E}">
        <p14:creationId xmlns:p14="http://schemas.microsoft.com/office/powerpoint/2010/main" val="18984504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first summarized 4 categories of how concurrency bugs are introduced. Our categorization based on 3 key ingredients. Shared variables, instruction that accesses these shared variables and synchronization contexts. By saying synchronization contexts, we mean the surrounding locks or preceding barriers. </a:t>
            </a:r>
            <a:r>
              <a:rPr lang="en-US" dirty="0" smtClean="0"/>
              <a:t>Among the 40 bugs that we studied</a:t>
            </a:r>
            <a:r>
              <a:rPr lang="en-US" baseline="0" dirty="0" smtClean="0"/>
              <a:t>, 15 have unknown origins, as they exist in the first publicly available version of their respective projects.</a:t>
            </a:r>
          </a:p>
          <a:p>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28</a:t>
            </a:fld>
            <a:endParaRPr lang="en-US"/>
          </a:p>
        </p:txBody>
      </p:sp>
    </p:spTree>
    <p:extLst>
      <p:ext uri="{BB962C8B-B14F-4D97-AF65-F5344CB8AC3E}">
        <p14:creationId xmlns:p14="http://schemas.microsoft.com/office/powerpoint/2010/main" val="12467507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first type is introduced by changes in a single thread, where some new memory instructions are inserted in old synchronization contexts. In this example, there is a new instruction inserted in the log thread. Thus, query thread will read a temporary value of </a:t>
            </a:r>
            <a:r>
              <a:rPr lang="en-US" baseline="0" dirty="0" err="1" smtClean="0"/>
              <a:t>log_status</a:t>
            </a:r>
            <a:r>
              <a:rPr lang="en-US" baseline="0" dirty="0" smtClean="0"/>
              <a:t> that will cause the transaction not being logged.</a:t>
            </a:r>
          </a:p>
          <a:p>
            <a:r>
              <a:rPr lang="en-US" baseline="0" dirty="0" smtClean="0"/>
              <a:t>The second type is the buggy revision introduces a new code region with a new synchronization context, which is not well synchronized with some old code in another thread. This type is very straightforward, for example, the new thread accesses shared variables without using the proper lock used by old threads.</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29</a:t>
            </a:fld>
            <a:endParaRPr lang="en-US"/>
          </a:p>
        </p:txBody>
      </p:sp>
    </p:spTree>
    <p:extLst>
      <p:ext uri="{BB962C8B-B14F-4D97-AF65-F5344CB8AC3E}">
        <p14:creationId xmlns:p14="http://schemas.microsoft.com/office/powerpoint/2010/main" val="15655660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 type is that there exist two</a:t>
            </a:r>
            <a:r>
              <a:rPr lang="en-US" baseline="0" dirty="0" smtClean="0"/>
              <a:t> code regions r1 and r2 that can execute concurrently in old version. The buggy revision introduces a new variable accessed by both regions. The lack of synchronization between these two regions leads to concurrency bugs. In the above example, concurrent accesses to variable </a:t>
            </a:r>
            <a:r>
              <a:rPr lang="en-US" baseline="0" dirty="0" err="1" smtClean="0"/>
              <a:t>g_opt</a:t>
            </a:r>
            <a:r>
              <a:rPr lang="en-US" baseline="0" dirty="0" smtClean="0"/>
              <a:t> cause a new shared variable to be read before initialization.</a:t>
            </a:r>
          </a:p>
          <a:p>
            <a:r>
              <a:rPr lang="en-US" baseline="0" dirty="0" smtClean="0"/>
              <a:t>The fourth type is basically happens when revision introduces new multi-threaded components into software or significant re-implementation for many threads. Thus, both the contexts and shared variables are newly created. The lack of proper synchronization between them will introduce concurrency bugs.</a:t>
            </a:r>
          </a:p>
          <a:p>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30</a:t>
            </a:fld>
            <a:endParaRPr lang="en-US"/>
          </a:p>
        </p:txBody>
      </p:sp>
    </p:spTree>
    <p:extLst>
      <p:ext uri="{BB962C8B-B14F-4D97-AF65-F5344CB8AC3E}">
        <p14:creationId xmlns:p14="http://schemas.microsoft.com/office/powerpoint/2010/main" val="302265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people try to understand</a:t>
            </a:r>
            <a:r>
              <a:rPr lang="en-US" baseline="0" dirty="0" smtClean="0"/>
              <a:t> real-world synchronization related issues, they always seek the help of bug reports from bug databases. However,  a lot of information is buried within the repositories and thus never get reported. For instance, in </a:t>
            </a:r>
            <a:r>
              <a:rPr lang="en-US" baseline="0" dirty="0" err="1" smtClean="0"/>
              <a:t>mysql</a:t>
            </a:r>
            <a:r>
              <a:rPr lang="en-US" baseline="0" dirty="0" smtClean="0"/>
              <a:t>, many small but non-trivial concurrency bugs are fixed without creating an official bug report. There are also many synchronization related performance optimizations done without report. Those changes could be either premature or mature. Some important information is scattered through revision history. For example, how a concurrency bug is introduced? Is the lock necessary when the synchronization body is first created? Furthermore, many trending information is also hidden within the code repository. For example, answers to questions like Is synchronization problems getting worse when software ages? Do critical sections more likely to be modified when software gets old?</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3</a:t>
            </a:fld>
            <a:endParaRPr lang="en-US"/>
          </a:p>
        </p:txBody>
      </p:sp>
    </p:spTree>
    <p:extLst>
      <p:ext uri="{BB962C8B-B14F-4D97-AF65-F5344CB8AC3E}">
        <p14:creationId xmlns:p14="http://schemas.microsoft.com/office/powerpoint/2010/main" val="20947291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a:t>
            </a:r>
            <a:r>
              <a:rPr lang="en-US" baseline="0" dirty="0" smtClean="0"/>
              <a:t> half of these bugs are introduced under old-synchronization contexts that are completely unchanged by bug-introducing revisions. This indicates that synchronization analysis can be greatly simplified in concurrency-bug detection and testing when code history information is available. Also half of these bugs only involve shared variables and memory access instructions that are newly introduced by the bug introducing revision. This indicates that memory-access analysis can also be greatly simplified when the code history is available. Our understanding of how concurrency bugs are introduced have the following impacts, 1. </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31</a:t>
            </a:fld>
            <a:endParaRPr lang="en-US"/>
          </a:p>
        </p:txBody>
      </p:sp>
    </p:spTree>
    <p:extLst>
      <p:ext uri="{BB962C8B-B14F-4D97-AF65-F5344CB8AC3E}">
        <p14:creationId xmlns:p14="http://schemas.microsoft.com/office/powerpoint/2010/main" val="16698775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conclude,</a:t>
            </a:r>
            <a:r>
              <a:rPr lang="en-US" baseline="0" dirty="0" smtClean="0"/>
              <a:t> o</a:t>
            </a:r>
            <a:r>
              <a:rPr lang="en-US" dirty="0" smtClean="0"/>
              <a:t>ur paper studies</a:t>
            </a:r>
            <a:r>
              <a:rPr lang="en-US" baseline="0" dirty="0" smtClean="0"/>
              <a:t> code repositories to understand synchronization challenges encountered by real-world developers. We first check 250,000 code revisions of 4 representative software projects to figure out how many critical section related changes are there and the reason behind them. We then conduct thorough case studies to better understand how concurrency bugs are introduced by code changes and how developers handle over-synchronization problems. Our finding provides insights and and motivation for future research on tackling synchronization problems. Now the time is left for questions.</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32</a:t>
            </a:fld>
            <a:endParaRPr lang="en-US"/>
          </a:p>
        </p:txBody>
      </p:sp>
    </p:spTree>
    <p:extLst>
      <p:ext uri="{BB962C8B-B14F-4D97-AF65-F5344CB8AC3E}">
        <p14:creationId xmlns:p14="http://schemas.microsoft.com/office/powerpoint/2010/main" val="589393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a:t>
            </a:r>
            <a:r>
              <a:rPr lang="en-US" baseline="0" dirty="0" smtClean="0"/>
              <a:t> is some key questions that motivates our study. Including, </a:t>
            </a:r>
            <a:r>
              <a:rPr lang="en-US" baseline="0" dirty="0" err="1" smtClean="0"/>
              <a:t>Blablabla</a:t>
            </a:r>
            <a:r>
              <a:rPr lang="en-US" baseline="0" dirty="0" smtClean="0"/>
              <a:t>. All of these questions can’t be answered by purely looking at bug databases.</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4</a:t>
            </a:fld>
            <a:endParaRPr lang="en-US"/>
          </a:p>
        </p:txBody>
      </p:sp>
    </p:spTree>
    <p:extLst>
      <p:ext uri="{BB962C8B-B14F-4D97-AF65-F5344CB8AC3E}">
        <p14:creationId xmlns:p14="http://schemas.microsoft.com/office/powerpoint/2010/main" val="765862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in order</a:t>
            </a:r>
            <a:r>
              <a:rPr lang="en-US" baseline="0" dirty="0" smtClean="0"/>
              <a:t> to understand what synchronization issues do we face, previous studies have looked at bug databases only. However, as we mentioned in the previous slides, not all the information can be obtained from bug database. A better understanding of synchronization issues can guide both research and software development in many aspects including new language features, analysis tools, run-time system and code development tools</a:t>
            </a:r>
            <a:r>
              <a:rPr lang="en-US" baseline="0" dirty="0" smtClean="0"/>
              <a:t>.</a:t>
            </a:r>
          </a:p>
        </p:txBody>
      </p:sp>
      <p:sp>
        <p:nvSpPr>
          <p:cNvPr id="4" name="Slide Number Placeholder 3"/>
          <p:cNvSpPr>
            <a:spLocks noGrp="1"/>
          </p:cNvSpPr>
          <p:nvPr>
            <p:ph type="sldNum" sz="quarter" idx="10"/>
          </p:nvPr>
        </p:nvSpPr>
        <p:spPr/>
        <p:txBody>
          <a:bodyPr/>
          <a:lstStyle/>
          <a:p>
            <a:fld id="{88DDAC57-8B4D-D540-A9AC-D5D7A2930B20}" type="slidenum">
              <a:rPr lang="en-US" smtClean="0"/>
              <a:t>5</a:t>
            </a:fld>
            <a:endParaRPr lang="en-US"/>
          </a:p>
        </p:txBody>
      </p:sp>
    </p:spTree>
    <p:extLst>
      <p:ext uri="{BB962C8B-B14F-4D97-AF65-F5344CB8AC3E}">
        <p14:creationId xmlns:p14="http://schemas.microsoft.com/office/powerpoint/2010/main" val="1432295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this paper, we study the code repositories of open-source multi-threaded projects to obtain a broad and in-depth view of how developers handle synchronizations. We particularly focused on 3 parts, which are how critical sections evolve during the code history, over synchronization issues and how concurrency bugs are introduced.</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6</a:t>
            </a:fld>
            <a:endParaRPr lang="en-US"/>
          </a:p>
        </p:txBody>
      </p:sp>
    </p:spTree>
    <p:extLst>
      <p:ext uri="{BB962C8B-B14F-4D97-AF65-F5344CB8AC3E}">
        <p14:creationId xmlns:p14="http://schemas.microsoft.com/office/powerpoint/2010/main" val="231081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’ve faced many difficulties during our study. The first one is the large number of revision history. Apache contains 26,000 revisions and Mozilla contains more than 180,000 revisions. Since we need to analyze every single change that is related to critical section, it could take days if the tools are designed badly. The second challenge is that there are many types of synchronization primitives. Even though they are C/C++ programs, we cannot only look at </a:t>
            </a:r>
            <a:r>
              <a:rPr lang="en-US" baseline="0" dirty="0" err="1" smtClean="0"/>
              <a:t>pthread</a:t>
            </a:r>
            <a:r>
              <a:rPr lang="en-US" baseline="0" dirty="0" smtClean="0"/>
              <a:t> synchronization primitives. Almost every application we analyzed more or less uses their own synchronization implementation. For example, apache use their </a:t>
            </a:r>
            <a:r>
              <a:rPr lang="en-US" baseline="0" dirty="0" err="1" smtClean="0"/>
              <a:t>apr</a:t>
            </a:r>
            <a:r>
              <a:rPr lang="en-US" baseline="0" dirty="0" smtClean="0"/>
              <a:t> library, </a:t>
            </a:r>
            <a:r>
              <a:rPr lang="en-US" baseline="0" dirty="0" err="1" smtClean="0"/>
              <a:t>firefox</a:t>
            </a:r>
            <a:r>
              <a:rPr lang="en-US" baseline="0" dirty="0" smtClean="0"/>
              <a:t> uses </a:t>
            </a:r>
            <a:r>
              <a:rPr lang="en-US" baseline="0" dirty="0" err="1" smtClean="0"/>
              <a:t>autolocks</a:t>
            </a:r>
            <a:r>
              <a:rPr lang="en-US" baseline="0" dirty="0" smtClean="0"/>
              <a:t> and </a:t>
            </a:r>
            <a:r>
              <a:rPr lang="en-US" baseline="0" dirty="0" err="1" smtClean="0"/>
              <a:t>mysql</a:t>
            </a:r>
            <a:r>
              <a:rPr lang="en-US" baseline="0" dirty="0" smtClean="0"/>
              <a:t> use their own synchronization library too. The third challenge we faced is there are many types of modifications to synchronization primitives. A critical section can grow larger, smaller or even get </a:t>
            </a:r>
            <a:r>
              <a:rPr lang="en-US" baseline="0" dirty="0" err="1" smtClean="0"/>
              <a:t>splitted</a:t>
            </a:r>
            <a:r>
              <a:rPr lang="en-US" baseline="0" dirty="0" smtClean="0"/>
              <a:t>. The synchronization primitive type could change. The synchronization variable change.</a:t>
            </a:r>
          </a:p>
          <a:p>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7</a:t>
            </a:fld>
            <a:endParaRPr lang="en-US"/>
          </a:p>
        </p:txBody>
      </p:sp>
    </p:spTree>
    <p:extLst>
      <p:ext uri="{BB962C8B-B14F-4D97-AF65-F5344CB8AC3E}">
        <p14:creationId xmlns:p14="http://schemas.microsoft.com/office/powerpoint/2010/main" val="226327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After tackling with those difficulties. We made the following contribution. The first one is a comprehensive empirical study on how lock-protected critical sections are changed when software evolves. The second one is a detailed case study on over-synchronization issues. Over synchronization issues are caused by unnecessary synchronization that will degrades execution performance. The third one is a detailed case study on how concurrency bugs are introduced.</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8</a:t>
            </a:fld>
            <a:endParaRPr lang="en-US"/>
          </a:p>
        </p:txBody>
      </p:sp>
    </p:spTree>
    <p:extLst>
      <p:ext uri="{BB962C8B-B14F-4D97-AF65-F5344CB8AC3E}">
        <p14:creationId xmlns:p14="http://schemas.microsoft.com/office/powerpoint/2010/main" val="704131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Okay, we’re now going to talk about our first part, the evolution of critical sections. We’ve studied 4 representative</a:t>
            </a:r>
            <a:r>
              <a:rPr lang="en-US" baseline="0" dirty="0" smtClean="0"/>
              <a:t> C/C++ open source projects that have sufficient repository history. During our study, we have designed a hierarchical taxonomy for critical section changes with two dimensions. The first one is critical section change structural patterns. The second dimension is critical section change purpose patterns. Accurate structural change pattern categorization requires inter-procedural, control-flow and pointer-alias analysis, which unfortunately cannot scale to large code repositories. We use regular expression based python scripts to find how critical sections changed between revisions. Because it offers the best balance between complexity and accuracy. After we find the changes, we do manual studies on more than 500 cases to understand the change purpose behind them.</a:t>
            </a:r>
            <a:endParaRPr lang="en-US" dirty="0"/>
          </a:p>
        </p:txBody>
      </p:sp>
      <p:sp>
        <p:nvSpPr>
          <p:cNvPr id="4" name="Slide Number Placeholder 3"/>
          <p:cNvSpPr>
            <a:spLocks noGrp="1"/>
          </p:cNvSpPr>
          <p:nvPr>
            <p:ph type="sldNum" sz="quarter" idx="10"/>
          </p:nvPr>
        </p:nvSpPr>
        <p:spPr/>
        <p:txBody>
          <a:bodyPr/>
          <a:lstStyle/>
          <a:p>
            <a:fld id="{88DDAC57-8B4D-D540-A9AC-D5D7A2930B20}" type="slidenum">
              <a:rPr lang="en-US" smtClean="0"/>
              <a:t>9</a:t>
            </a:fld>
            <a:endParaRPr lang="en-US"/>
          </a:p>
        </p:txBody>
      </p:sp>
    </p:spTree>
    <p:extLst>
      <p:ext uri="{BB962C8B-B14F-4D97-AF65-F5344CB8AC3E}">
        <p14:creationId xmlns:p14="http://schemas.microsoft.com/office/powerpoint/2010/main" val="985018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8/30/15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8/30/15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8/30/15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8/30/15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8/30/15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8/30/15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8/30/15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8/30/15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8/30/15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8/30/15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8/30/15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8/30/15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chart" Target="../charts/char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Change History Tells Us about Thread Synchronization</a:t>
            </a:r>
            <a:endParaRPr lang="en-US" dirty="0"/>
          </a:p>
        </p:txBody>
      </p:sp>
      <p:sp>
        <p:nvSpPr>
          <p:cNvPr id="3" name="Subtitle 2"/>
          <p:cNvSpPr>
            <a:spLocks noGrp="1"/>
          </p:cNvSpPr>
          <p:nvPr>
            <p:ph type="subTitle" idx="1"/>
          </p:nvPr>
        </p:nvSpPr>
        <p:spPr/>
        <p:txBody>
          <a:bodyPr/>
          <a:lstStyle/>
          <a:p>
            <a:r>
              <a:rPr lang="en-US" dirty="0" err="1" smtClean="0">
                <a:latin typeface="+mn-lt"/>
              </a:rPr>
              <a:t>Rui</a:t>
            </a:r>
            <a:r>
              <a:rPr lang="en-US" dirty="0" smtClean="0">
                <a:latin typeface="+mn-lt"/>
              </a:rPr>
              <a:t> </a:t>
            </a:r>
            <a:r>
              <a:rPr lang="en-US" dirty="0" err="1" smtClean="0">
                <a:latin typeface="+mn-lt"/>
              </a:rPr>
              <a:t>Gu</a:t>
            </a:r>
            <a:r>
              <a:rPr lang="en-US" dirty="0" smtClean="0">
                <a:latin typeface="+mn-lt"/>
              </a:rPr>
              <a:t>, </a:t>
            </a:r>
            <a:r>
              <a:rPr lang="en-US" dirty="0" err="1" smtClean="0">
                <a:latin typeface="+mn-lt"/>
              </a:rPr>
              <a:t>Guoliang</a:t>
            </a:r>
            <a:r>
              <a:rPr lang="en-US" dirty="0" smtClean="0">
                <a:latin typeface="+mn-lt"/>
              </a:rPr>
              <a:t> </a:t>
            </a:r>
            <a:r>
              <a:rPr lang="en-US" dirty="0" err="1" smtClean="0">
                <a:latin typeface="+mn-lt"/>
              </a:rPr>
              <a:t>Jin</a:t>
            </a:r>
            <a:r>
              <a:rPr lang="en-US" dirty="0" smtClean="0">
                <a:latin typeface="+mn-lt"/>
              </a:rPr>
              <a:t>, </a:t>
            </a:r>
            <a:r>
              <a:rPr lang="en-US" dirty="0" err="1" smtClean="0">
                <a:latin typeface="+mn-lt"/>
              </a:rPr>
              <a:t>Linhai</a:t>
            </a:r>
            <a:r>
              <a:rPr lang="en-US" dirty="0" smtClean="0">
                <a:latin typeface="+mn-lt"/>
              </a:rPr>
              <a:t> Song, </a:t>
            </a:r>
            <a:r>
              <a:rPr lang="en-US" dirty="0" err="1" smtClean="0">
                <a:latin typeface="+mn-lt"/>
              </a:rPr>
              <a:t>Linjie</a:t>
            </a:r>
            <a:r>
              <a:rPr lang="en-US" dirty="0" smtClean="0">
                <a:latin typeface="+mn-lt"/>
              </a:rPr>
              <a:t> Zhu, Shan Lu</a:t>
            </a:r>
          </a:p>
          <a:p>
            <a:r>
              <a:rPr lang="en-US" dirty="0" smtClean="0">
                <a:latin typeface="+mn-lt"/>
              </a:rPr>
              <a:t>University </a:t>
            </a:r>
            <a:r>
              <a:rPr lang="en-US" smtClean="0">
                <a:latin typeface="+mn-lt"/>
              </a:rPr>
              <a:t>of Wisconsin – Madison, USA</a:t>
            </a:r>
            <a:endParaRPr lang="en-US" dirty="0">
              <a:latin typeface="+mn-lt"/>
            </a:endParaRPr>
          </a:p>
        </p:txBody>
      </p:sp>
    </p:spTree>
    <p:extLst>
      <p:ext uri="{BB962C8B-B14F-4D97-AF65-F5344CB8AC3E}">
        <p14:creationId xmlns:p14="http://schemas.microsoft.com/office/powerpoint/2010/main" val="466279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a:t>
            </a:r>
            <a:endParaRPr lang="en-US" dirty="0"/>
          </a:p>
        </p:txBody>
      </p:sp>
      <p:sp>
        <p:nvSpPr>
          <p:cNvPr id="3" name="Content Placeholder 2"/>
          <p:cNvSpPr>
            <a:spLocks noGrp="1"/>
          </p:cNvSpPr>
          <p:nvPr>
            <p:ph idx="1"/>
          </p:nvPr>
        </p:nvSpPr>
        <p:spPr>
          <a:xfrm>
            <a:off x="1097280" y="1857766"/>
            <a:ext cx="10058400" cy="4023360"/>
          </a:xfrm>
        </p:spPr>
        <p:txBody>
          <a:bodyPr/>
          <a:lstStyle/>
          <a:p>
            <a:pPr marL="0" indent="0">
              <a:buNone/>
            </a:pPr>
            <a:r>
              <a:rPr lang="en-US" sz="2800" dirty="0" smtClean="0"/>
              <a:t>4 representative C/C++ open-source software projects including </a:t>
            </a:r>
            <a:r>
              <a:rPr lang="en-US" sz="2800" b="1" dirty="0" smtClean="0"/>
              <a:t>data base</a:t>
            </a:r>
            <a:r>
              <a:rPr lang="en-US" sz="2800" dirty="0" smtClean="0"/>
              <a:t>, </a:t>
            </a:r>
            <a:r>
              <a:rPr lang="en-US" sz="2800" b="1" dirty="0" smtClean="0"/>
              <a:t>web server</a:t>
            </a:r>
            <a:r>
              <a:rPr lang="en-US" sz="2800" dirty="0" smtClean="0"/>
              <a:t>, </a:t>
            </a:r>
            <a:r>
              <a:rPr lang="en-US" sz="2800" b="1" dirty="0" smtClean="0"/>
              <a:t>web browser</a:t>
            </a:r>
            <a:r>
              <a:rPr lang="en-US" sz="2800" dirty="0" smtClean="0"/>
              <a:t>, </a:t>
            </a:r>
            <a:r>
              <a:rPr lang="en-US" sz="2800" b="1" dirty="0" smtClean="0"/>
              <a:t>media player </a:t>
            </a:r>
          </a:p>
          <a:p>
            <a:pPr marL="0" indent="0">
              <a:buNone/>
            </a:pPr>
            <a:endParaRPr lang="en-US" dirty="0"/>
          </a:p>
          <a:p>
            <a:pPr marL="0" indent="0">
              <a:buNone/>
            </a:pPr>
            <a:endParaRPr lang="en-US" dirty="0" smtClean="0"/>
          </a:p>
          <a:p>
            <a:pPr marL="0" indent="0">
              <a:buNone/>
            </a:pPr>
            <a:endParaRPr lang="en-US" dirty="0" smtClean="0"/>
          </a:p>
          <a:p>
            <a:pPr>
              <a:buFont typeface="Arial" charset="0"/>
              <a:buChar char="•"/>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520045266"/>
              </p:ext>
            </p:extLst>
          </p:nvPr>
        </p:nvGraphicFramePr>
        <p:xfrm>
          <a:off x="1097280" y="2808260"/>
          <a:ext cx="9082144" cy="3080972"/>
        </p:xfrm>
        <a:graphic>
          <a:graphicData uri="http://schemas.openxmlformats.org/drawingml/2006/table">
            <a:tbl>
              <a:tblPr firstRow="1" bandRow="1">
                <a:tableStyleId>{5C22544A-7EE6-4342-B048-85BDC9FD1C3A}</a:tableStyleId>
              </a:tblPr>
              <a:tblGrid>
                <a:gridCol w="2270536"/>
                <a:gridCol w="2270536"/>
                <a:gridCol w="2270536"/>
                <a:gridCol w="2270536"/>
              </a:tblGrid>
              <a:tr h="610223">
                <a:tc>
                  <a:txBody>
                    <a:bodyPr/>
                    <a:lstStyle/>
                    <a:p>
                      <a:r>
                        <a:rPr lang="en-US" dirty="0" smtClean="0"/>
                        <a:t>Applications</a:t>
                      </a:r>
                      <a:endParaRPr lang="en-US" dirty="0"/>
                    </a:p>
                  </a:txBody>
                  <a:tcPr/>
                </a:tc>
                <a:tc>
                  <a:txBody>
                    <a:bodyPr/>
                    <a:lstStyle/>
                    <a:p>
                      <a:r>
                        <a:rPr lang="en-US" dirty="0" smtClean="0"/>
                        <a:t>Period</a:t>
                      </a:r>
                      <a:endParaRPr lang="en-US" dirty="0"/>
                    </a:p>
                  </a:txBody>
                  <a:tcPr/>
                </a:tc>
                <a:tc>
                  <a:txBody>
                    <a:bodyPr/>
                    <a:lstStyle/>
                    <a:p>
                      <a:r>
                        <a:rPr lang="en-US" dirty="0" smtClean="0"/>
                        <a:t># of Revisions</a:t>
                      </a:r>
                      <a:endParaRPr lang="en-US" dirty="0"/>
                    </a:p>
                  </a:txBody>
                  <a:tcPr/>
                </a:tc>
                <a:tc>
                  <a:txBody>
                    <a:bodyPr/>
                    <a:lstStyle/>
                    <a:p>
                      <a:r>
                        <a:rPr lang="en-US" dirty="0" smtClean="0"/>
                        <a:t>Latest Version Size(</a:t>
                      </a:r>
                      <a:r>
                        <a:rPr lang="en-US" dirty="0" err="1" smtClean="0"/>
                        <a:t>LoC</a:t>
                      </a:r>
                      <a:r>
                        <a:rPr lang="en-US" dirty="0" smtClean="0"/>
                        <a:t>)</a:t>
                      </a:r>
                      <a:endParaRPr lang="en-US" dirty="0"/>
                    </a:p>
                  </a:txBody>
                  <a:tcPr/>
                </a:tc>
              </a:tr>
              <a:tr h="610223">
                <a:tc>
                  <a:txBody>
                    <a:bodyPr/>
                    <a:lstStyle/>
                    <a:p>
                      <a:r>
                        <a:rPr lang="en-US" dirty="0" smtClean="0"/>
                        <a:t>Apache Web</a:t>
                      </a:r>
                      <a:r>
                        <a:rPr lang="en-US" baseline="0" dirty="0" smtClean="0"/>
                        <a:t> Server</a:t>
                      </a:r>
                      <a:endParaRPr lang="en-US" dirty="0"/>
                    </a:p>
                  </a:txBody>
                  <a:tcPr/>
                </a:tc>
                <a:tc>
                  <a:txBody>
                    <a:bodyPr/>
                    <a:lstStyle/>
                    <a:p>
                      <a:r>
                        <a:rPr lang="en-US" dirty="0" smtClean="0"/>
                        <a:t>1996</a:t>
                      </a:r>
                      <a:r>
                        <a:rPr lang="en-US" baseline="0" dirty="0" smtClean="0"/>
                        <a:t> - 2014</a:t>
                      </a:r>
                      <a:endParaRPr lang="en-US" dirty="0"/>
                    </a:p>
                  </a:txBody>
                  <a:tcPr/>
                </a:tc>
                <a:tc>
                  <a:txBody>
                    <a:bodyPr/>
                    <a:lstStyle/>
                    <a:p>
                      <a:r>
                        <a:rPr lang="en-US" dirty="0" smtClean="0"/>
                        <a:t>25897</a:t>
                      </a:r>
                      <a:endParaRPr lang="en-US" dirty="0"/>
                    </a:p>
                  </a:txBody>
                  <a:tcPr/>
                </a:tc>
                <a:tc>
                  <a:txBody>
                    <a:bodyPr/>
                    <a:lstStyle/>
                    <a:p>
                      <a:r>
                        <a:rPr lang="en-US" dirty="0" smtClean="0"/>
                        <a:t>258K</a:t>
                      </a:r>
                      <a:endParaRPr lang="en-US" dirty="0"/>
                    </a:p>
                  </a:txBody>
                  <a:tcPr/>
                </a:tc>
              </a:tr>
              <a:tr h="610223">
                <a:tc>
                  <a:txBody>
                    <a:bodyPr/>
                    <a:lstStyle/>
                    <a:p>
                      <a:r>
                        <a:rPr lang="en-US" dirty="0" smtClean="0"/>
                        <a:t>Mozilla Browser</a:t>
                      </a:r>
                      <a:endParaRPr lang="en-US" dirty="0"/>
                    </a:p>
                  </a:txBody>
                  <a:tcPr/>
                </a:tc>
                <a:tc>
                  <a:txBody>
                    <a:bodyPr/>
                    <a:lstStyle/>
                    <a:p>
                      <a:r>
                        <a:rPr lang="en-US" dirty="0" smtClean="0"/>
                        <a:t>2007 - 2014</a:t>
                      </a:r>
                      <a:endParaRPr lang="en-US" dirty="0"/>
                    </a:p>
                  </a:txBody>
                  <a:tcPr/>
                </a:tc>
                <a:tc>
                  <a:txBody>
                    <a:bodyPr/>
                    <a:lstStyle/>
                    <a:p>
                      <a:r>
                        <a:rPr lang="en-US" dirty="0" smtClean="0"/>
                        <a:t>188000</a:t>
                      </a:r>
                      <a:endParaRPr lang="en-US" dirty="0"/>
                    </a:p>
                  </a:txBody>
                  <a:tcPr/>
                </a:tc>
                <a:tc>
                  <a:txBody>
                    <a:bodyPr/>
                    <a:lstStyle/>
                    <a:p>
                      <a:r>
                        <a:rPr lang="en-US" dirty="0" smtClean="0"/>
                        <a:t>8.17M</a:t>
                      </a:r>
                      <a:endParaRPr lang="en-US" dirty="0"/>
                    </a:p>
                  </a:txBody>
                  <a:tcPr/>
                </a:tc>
              </a:tr>
              <a:tr h="610223">
                <a:tc>
                  <a:txBody>
                    <a:bodyPr/>
                    <a:lstStyle/>
                    <a:p>
                      <a:r>
                        <a:rPr lang="en-US" dirty="0" err="1" smtClean="0"/>
                        <a:t>MPlayer</a:t>
                      </a:r>
                      <a:r>
                        <a:rPr lang="en-US" dirty="0" smtClean="0"/>
                        <a:t> Media Player</a:t>
                      </a:r>
                      <a:endParaRPr lang="en-US" dirty="0"/>
                    </a:p>
                  </a:txBody>
                  <a:tcPr/>
                </a:tc>
                <a:tc>
                  <a:txBody>
                    <a:bodyPr/>
                    <a:lstStyle/>
                    <a:p>
                      <a:r>
                        <a:rPr lang="en-US" dirty="0" smtClean="0"/>
                        <a:t>2001 - 2014</a:t>
                      </a:r>
                      <a:endParaRPr lang="en-US" dirty="0"/>
                    </a:p>
                  </a:txBody>
                  <a:tcPr/>
                </a:tc>
                <a:tc>
                  <a:txBody>
                    <a:bodyPr/>
                    <a:lstStyle/>
                    <a:p>
                      <a:r>
                        <a:rPr lang="en-US" dirty="0" smtClean="0"/>
                        <a:t>37000</a:t>
                      </a:r>
                      <a:endParaRPr lang="en-US" dirty="0"/>
                    </a:p>
                  </a:txBody>
                  <a:tcPr/>
                </a:tc>
                <a:tc>
                  <a:txBody>
                    <a:bodyPr/>
                    <a:lstStyle/>
                    <a:p>
                      <a:r>
                        <a:rPr lang="en-US" dirty="0" smtClean="0"/>
                        <a:t>448K</a:t>
                      </a:r>
                      <a:endParaRPr lang="en-US" dirty="0"/>
                    </a:p>
                  </a:txBody>
                  <a:tcPr/>
                </a:tc>
              </a:tr>
              <a:tr h="610223">
                <a:tc>
                  <a:txBody>
                    <a:bodyPr/>
                    <a:lstStyle/>
                    <a:p>
                      <a:r>
                        <a:rPr lang="en-US" dirty="0" smtClean="0"/>
                        <a:t>MySQL Database</a:t>
                      </a:r>
                      <a:endParaRPr lang="en-US" dirty="0"/>
                    </a:p>
                  </a:txBody>
                  <a:tcPr/>
                </a:tc>
                <a:tc>
                  <a:txBody>
                    <a:bodyPr/>
                    <a:lstStyle/>
                    <a:p>
                      <a:r>
                        <a:rPr lang="en-US" dirty="0" smtClean="0"/>
                        <a:t>2000 - 2014</a:t>
                      </a:r>
                      <a:endParaRPr lang="en-US" dirty="0"/>
                    </a:p>
                  </a:txBody>
                  <a:tcPr/>
                </a:tc>
                <a:tc>
                  <a:txBody>
                    <a:bodyPr/>
                    <a:lstStyle/>
                    <a:p>
                      <a:r>
                        <a:rPr lang="en-US" dirty="0" smtClean="0"/>
                        <a:t>6800</a:t>
                      </a:r>
                      <a:endParaRPr lang="en-US" dirty="0"/>
                    </a:p>
                  </a:txBody>
                  <a:tcPr/>
                </a:tc>
                <a:tc>
                  <a:txBody>
                    <a:bodyPr/>
                    <a:lstStyle/>
                    <a:p>
                      <a:r>
                        <a:rPr lang="en-US" dirty="0" smtClean="0"/>
                        <a:t>3.91M</a:t>
                      </a:r>
                      <a:endParaRPr lang="en-US" dirty="0"/>
                    </a:p>
                  </a:txBody>
                  <a:tcPr/>
                </a:tc>
              </a:tr>
            </a:tbl>
          </a:graphicData>
        </a:graphic>
      </p:graphicFrame>
      <p:sp>
        <p:nvSpPr>
          <p:cNvPr id="4" name="TextBox 3"/>
          <p:cNvSpPr txBox="1"/>
          <p:nvPr/>
        </p:nvSpPr>
        <p:spPr>
          <a:xfrm>
            <a:off x="1720516" y="197317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141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Critical Section Change Structural Patterns</a:t>
            </a:r>
            <a:endParaRPr lang="en-US" sz="4000" dirty="0"/>
          </a:p>
        </p:txBody>
      </p:sp>
      <p:sp>
        <p:nvSpPr>
          <p:cNvPr id="3" name="Content Placeholder 2"/>
          <p:cNvSpPr>
            <a:spLocks noGrp="1"/>
          </p:cNvSpPr>
          <p:nvPr>
            <p:ph idx="1"/>
          </p:nvPr>
        </p:nvSpPr>
        <p:spPr/>
        <p:txBody>
          <a:bodyPr>
            <a:noAutofit/>
          </a:bodyPr>
          <a:lstStyle/>
          <a:p>
            <a:r>
              <a:rPr lang="en-US" sz="2200" dirty="0" smtClean="0"/>
              <a:t>Adding critical sections:</a:t>
            </a:r>
            <a:endParaRPr lang="en-US" sz="2200" dirty="0"/>
          </a:p>
          <a:p>
            <a:pPr lvl="1"/>
            <a:r>
              <a:rPr lang="en-US" sz="2200" dirty="0" smtClean="0"/>
              <a:t>Add Synchronization</a:t>
            </a:r>
          </a:p>
          <a:p>
            <a:pPr marL="475488" lvl="2" indent="0">
              <a:buNone/>
            </a:pPr>
            <a:r>
              <a:rPr lang="en-US" sz="1600" dirty="0">
                <a:latin typeface="Consolas" charset="0"/>
                <a:ea typeface="Consolas" charset="0"/>
                <a:cs typeface="Consolas" charset="0"/>
              </a:rPr>
              <a:t>/* Empty the accept queue of completion contexts */</a:t>
            </a:r>
            <a:br>
              <a:rPr lang="en-US" sz="1600" dirty="0">
                <a:latin typeface="Consolas" charset="0"/>
                <a:ea typeface="Consolas" charset="0"/>
                <a:cs typeface="Consolas" charset="0"/>
              </a:rPr>
            </a:br>
            <a:r>
              <a:rPr lang="en-US" sz="1600" dirty="0">
                <a:solidFill>
                  <a:srgbClr val="00B050"/>
                </a:solidFill>
                <a:latin typeface="Consolas" charset="0"/>
                <a:ea typeface="Consolas" charset="0"/>
                <a:cs typeface="Consolas" charset="0"/>
              </a:rPr>
              <a:t>+ </a:t>
            </a:r>
            <a:r>
              <a:rPr lang="en-US" sz="1600" dirty="0" err="1">
                <a:solidFill>
                  <a:srgbClr val="00B050"/>
                </a:solidFill>
                <a:latin typeface="Consolas" charset="0"/>
                <a:ea typeface="Consolas" charset="0"/>
                <a:cs typeface="Consolas" charset="0"/>
              </a:rPr>
              <a:t>apr_lock_acquire</a:t>
            </a:r>
            <a:r>
              <a:rPr lang="en-US" sz="1600" dirty="0">
                <a:solidFill>
                  <a:srgbClr val="00B050"/>
                </a:solidFill>
                <a:latin typeface="Consolas" charset="0"/>
                <a:ea typeface="Consolas" charset="0"/>
                <a:cs typeface="Consolas" charset="0"/>
              </a:rPr>
              <a:t>(</a:t>
            </a:r>
            <a:r>
              <a:rPr lang="en-US" sz="1600" dirty="0" err="1">
                <a:solidFill>
                  <a:srgbClr val="00B050"/>
                </a:solidFill>
                <a:latin typeface="Consolas" charset="0"/>
                <a:ea typeface="Consolas" charset="0"/>
                <a:cs typeface="Consolas" charset="0"/>
              </a:rPr>
              <a:t>qlock</a:t>
            </a:r>
            <a:r>
              <a:rPr lang="en-US" sz="1600" dirty="0">
                <a:solidFill>
                  <a:srgbClr val="00B050"/>
                </a:solidFill>
                <a:latin typeface="Consolas" charset="0"/>
                <a:ea typeface="Consolas" charset="0"/>
                <a:cs typeface="Consolas" charset="0"/>
              </a:rPr>
              <a:t>);</a:t>
            </a:r>
            <a:r>
              <a:rPr lang="en-US" sz="1600" dirty="0">
                <a:latin typeface="Consolas" charset="0"/>
                <a:ea typeface="Consolas" charset="0"/>
                <a:cs typeface="Consolas" charset="0"/>
              </a:rPr>
              <a:t/>
            </a:r>
            <a:br>
              <a:rPr lang="en-US" sz="1600" dirty="0">
                <a:latin typeface="Consolas" charset="0"/>
                <a:ea typeface="Consolas" charset="0"/>
                <a:cs typeface="Consolas" charset="0"/>
              </a:rPr>
            </a:br>
            <a:r>
              <a:rPr lang="en-US" sz="1600" dirty="0">
                <a:solidFill>
                  <a:schemeClr val="tx1"/>
                </a:solidFill>
                <a:latin typeface="Consolas" charset="0"/>
                <a:ea typeface="Consolas" charset="0"/>
                <a:cs typeface="Consolas" charset="0"/>
              </a:rPr>
              <a:t>while </a:t>
            </a:r>
            <a:r>
              <a:rPr lang="en-US" sz="1600" dirty="0">
                <a:latin typeface="Consolas" charset="0"/>
                <a:ea typeface="Consolas" charset="0"/>
                <a:cs typeface="Consolas" charset="0"/>
              </a:rPr>
              <a:t>(</a:t>
            </a:r>
            <a:r>
              <a:rPr lang="en-US" sz="1600" dirty="0" err="1">
                <a:latin typeface="Consolas" charset="0"/>
                <a:ea typeface="Consolas" charset="0"/>
                <a:cs typeface="Consolas" charset="0"/>
              </a:rPr>
              <a:t>qhead</a:t>
            </a:r>
            <a:r>
              <a:rPr lang="en-US" sz="1600" dirty="0">
                <a:latin typeface="Consolas" charset="0"/>
                <a:ea typeface="Consolas" charset="0"/>
                <a:cs typeface="Consolas" charset="0"/>
              </a:rPr>
              <a:t>) {</a:t>
            </a:r>
            <a:br>
              <a:rPr lang="en-US" sz="1600" dirty="0">
                <a:latin typeface="Consolas" charset="0"/>
                <a:ea typeface="Consolas" charset="0"/>
                <a:cs typeface="Consolas" charset="0"/>
              </a:rPr>
            </a:b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CloseHandle</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qhead</a:t>
            </a:r>
            <a:r>
              <a:rPr lang="en-US" sz="1600" dirty="0" smtClean="0">
                <a:latin typeface="Consolas" charset="0"/>
                <a:ea typeface="Consolas" charset="0"/>
                <a:cs typeface="Consolas" charset="0"/>
              </a:rPr>
              <a:t>-&gt;</a:t>
            </a:r>
            <a:r>
              <a:rPr lang="en-US" sz="1600" dirty="0" err="1" smtClean="0">
                <a:latin typeface="Consolas" charset="0"/>
                <a:ea typeface="Consolas" charset="0"/>
                <a:cs typeface="Consolas" charset="0"/>
              </a:rPr>
              <a:t>Overlapped.hEvent</a:t>
            </a:r>
            <a:r>
              <a:rPr lang="en-US" sz="1600" dirty="0" smtClean="0">
                <a:latin typeface="Consolas" charset="0"/>
                <a:ea typeface="Consolas" charset="0"/>
                <a:cs typeface="Consolas" charset="0"/>
              </a:rPr>
              <a:t>);</a:t>
            </a:r>
            <a:br>
              <a:rPr lang="en-US" sz="1600" dirty="0" smtClean="0">
                <a:latin typeface="Consolas" charset="0"/>
                <a:ea typeface="Consolas" charset="0"/>
                <a:cs typeface="Consolas" charset="0"/>
              </a:rPr>
            </a:b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closesocket</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qhead</a:t>
            </a:r>
            <a:r>
              <a:rPr lang="en-US" sz="1600" dirty="0" smtClean="0">
                <a:latin typeface="Consolas" charset="0"/>
                <a:ea typeface="Consolas" charset="0"/>
                <a:cs typeface="Consolas" charset="0"/>
              </a:rPr>
              <a:t>-&gt;</a:t>
            </a:r>
            <a:r>
              <a:rPr lang="en-US" sz="1600" dirty="0" err="1" smtClean="0">
                <a:latin typeface="Consolas" charset="0"/>
                <a:ea typeface="Consolas" charset="0"/>
                <a:cs typeface="Consolas" charset="0"/>
              </a:rPr>
              <a:t>accept_socket</a:t>
            </a:r>
            <a:r>
              <a:rPr lang="en-US" sz="1600" dirty="0" smtClean="0">
                <a:latin typeface="Consolas" charset="0"/>
                <a:ea typeface="Consolas" charset="0"/>
                <a:cs typeface="Consolas" charset="0"/>
              </a:rPr>
              <a:t>);</a:t>
            </a:r>
            <a:br>
              <a:rPr lang="en-US" sz="1600" dirty="0" smtClean="0">
                <a:latin typeface="Consolas" charset="0"/>
                <a:ea typeface="Consolas" charset="0"/>
                <a:cs typeface="Consolas" charset="0"/>
              </a:rPr>
            </a:b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qhead</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qhead</a:t>
            </a:r>
            <a:r>
              <a:rPr lang="en-US" sz="1600" dirty="0" smtClean="0">
                <a:latin typeface="Consolas" charset="0"/>
                <a:ea typeface="Consolas" charset="0"/>
                <a:cs typeface="Consolas" charset="0"/>
              </a:rPr>
              <a:t>-&gt;next;</a:t>
            </a:r>
            <a:r>
              <a:rPr lang="en-US" sz="1600" dirty="0">
                <a:latin typeface="Consolas" charset="0"/>
                <a:ea typeface="Consolas" charset="0"/>
                <a:cs typeface="Consolas" charset="0"/>
              </a:rPr>
              <a:t/>
            </a:r>
            <a:br>
              <a:rPr lang="en-US" sz="1600" dirty="0">
                <a:latin typeface="Consolas" charset="0"/>
                <a:ea typeface="Consolas" charset="0"/>
                <a:cs typeface="Consolas" charset="0"/>
              </a:rPr>
            </a:br>
            <a:r>
              <a:rPr lang="en-US" sz="1600" dirty="0">
                <a:latin typeface="Consolas" charset="0"/>
                <a:ea typeface="Consolas" charset="0"/>
                <a:cs typeface="Consolas" charset="0"/>
              </a:rPr>
              <a:t>}</a:t>
            </a:r>
            <a:br>
              <a:rPr lang="en-US" sz="1600" dirty="0">
                <a:latin typeface="Consolas" charset="0"/>
                <a:ea typeface="Consolas" charset="0"/>
                <a:cs typeface="Consolas" charset="0"/>
              </a:rPr>
            </a:br>
            <a:r>
              <a:rPr lang="en-US" sz="1600" dirty="0">
                <a:solidFill>
                  <a:srgbClr val="00B050"/>
                </a:solidFill>
                <a:latin typeface="Consolas" charset="0"/>
                <a:ea typeface="Consolas" charset="0"/>
                <a:cs typeface="Consolas" charset="0"/>
              </a:rPr>
              <a:t>+ </a:t>
            </a:r>
            <a:r>
              <a:rPr lang="en-US" sz="1600" dirty="0" err="1">
                <a:solidFill>
                  <a:srgbClr val="00B050"/>
                </a:solidFill>
                <a:latin typeface="Consolas" charset="0"/>
                <a:ea typeface="Consolas" charset="0"/>
                <a:cs typeface="Consolas" charset="0"/>
              </a:rPr>
              <a:t>apr_lock_release</a:t>
            </a:r>
            <a:r>
              <a:rPr lang="en-US" sz="1600" dirty="0">
                <a:solidFill>
                  <a:srgbClr val="00B050"/>
                </a:solidFill>
                <a:latin typeface="Consolas" charset="0"/>
                <a:ea typeface="Consolas" charset="0"/>
                <a:cs typeface="Consolas" charset="0"/>
              </a:rPr>
              <a:t>(</a:t>
            </a:r>
            <a:r>
              <a:rPr lang="en-US" sz="1600" dirty="0" err="1">
                <a:solidFill>
                  <a:srgbClr val="00B050"/>
                </a:solidFill>
                <a:latin typeface="Consolas" charset="0"/>
                <a:ea typeface="Consolas" charset="0"/>
                <a:cs typeface="Consolas" charset="0"/>
              </a:rPr>
              <a:t>qlock</a:t>
            </a:r>
            <a:r>
              <a:rPr lang="en-US" sz="1600" dirty="0" smtClean="0">
                <a:solidFill>
                  <a:srgbClr val="00B050"/>
                </a:solidFill>
                <a:latin typeface="Consolas" charset="0"/>
                <a:ea typeface="Consolas" charset="0"/>
                <a:cs typeface="Consolas" charset="0"/>
              </a:rPr>
              <a:t>);</a:t>
            </a:r>
          </a:p>
          <a:p>
            <a:pPr lvl="1"/>
            <a:r>
              <a:rPr lang="en-US" sz="2200" dirty="0" smtClean="0"/>
              <a:t>Add All</a:t>
            </a:r>
            <a:endParaRPr lang="en-US" dirty="0"/>
          </a:p>
          <a:p>
            <a:pPr marL="475488" lvl="2" indent="0">
              <a:lnSpc>
                <a:spcPct val="60000"/>
              </a:lnSpc>
              <a:buNone/>
            </a:pPr>
            <a:r>
              <a:rPr lang="en-US" sz="1600" dirty="0">
                <a:solidFill>
                  <a:srgbClr val="00B050"/>
                </a:solidFill>
                <a:latin typeface="Consolas" charset="0"/>
                <a:ea typeface="Consolas" charset="0"/>
                <a:cs typeface="Consolas" charset="0"/>
              </a:rPr>
              <a:t>+  </a:t>
            </a:r>
            <a:r>
              <a:rPr lang="en-US" sz="1600" dirty="0" err="1">
                <a:solidFill>
                  <a:srgbClr val="00B050"/>
                </a:solidFill>
                <a:latin typeface="Consolas" charset="0"/>
                <a:ea typeface="Consolas" charset="0"/>
                <a:cs typeface="Consolas" charset="0"/>
              </a:rPr>
              <a:t>pthread_mutex_lock</a:t>
            </a:r>
            <a:r>
              <a:rPr lang="en-US" sz="1600" dirty="0">
                <a:solidFill>
                  <a:srgbClr val="00B050"/>
                </a:solidFill>
                <a:latin typeface="Consolas" charset="0"/>
                <a:ea typeface="Consolas" charset="0"/>
                <a:cs typeface="Consolas" charset="0"/>
              </a:rPr>
              <a:t>(&amp;</a:t>
            </a:r>
            <a:r>
              <a:rPr lang="en-US" sz="1600" dirty="0" err="1">
                <a:solidFill>
                  <a:srgbClr val="00B050"/>
                </a:solidFill>
                <a:latin typeface="Consolas" charset="0"/>
                <a:ea typeface="Consolas" charset="0"/>
                <a:cs typeface="Consolas" charset="0"/>
              </a:rPr>
              <a:t>rli</a:t>
            </a:r>
            <a:r>
              <a:rPr lang="en-US" sz="1600" dirty="0">
                <a:solidFill>
                  <a:srgbClr val="00B050"/>
                </a:solidFill>
                <a:latin typeface="Consolas" charset="0"/>
                <a:ea typeface="Consolas" charset="0"/>
                <a:cs typeface="Consolas" charset="0"/>
              </a:rPr>
              <a:t>-&gt;</a:t>
            </a:r>
            <a:r>
              <a:rPr lang="en-US" sz="1600" dirty="0" err="1">
                <a:solidFill>
                  <a:srgbClr val="00B050"/>
                </a:solidFill>
                <a:latin typeface="Consolas" charset="0"/>
                <a:ea typeface="Consolas" charset="0"/>
                <a:cs typeface="Consolas" charset="0"/>
              </a:rPr>
              <a:t>log_space_lock</a:t>
            </a:r>
            <a:r>
              <a:rPr lang="en-US" sz="1600" dirty="0" smtClean="0">
                <a:solidFill>
                  <a:srgbClr val="00B050"/>
                </a:solidFill>
                <a:latin typeface="Consolas" charset="0"/>
                <a:ea typeface="Consolas" charset="0"/>
                <a:cs typeface="Consolas" charset="0"/>
              </a:rPr>
              <a:t>);</a:t>
            </a:r>
          </a:p>
          <a:p>
            <a:pPr marL="475488" lvl="2" indent="0">
              <a:lnSpc>
                <a:spcPct val="60000"/>
              </a:lnSpc>
              <a:buNone/>
            </a:pPr>
            <a:r>
              <a:rPr lang="en-US" sz="1600" dirty="0" smtClean="0">
                <a:solidFill>
                  <a:srgbClr val="00B050"/>
                </a:solidFill>
                <a:latin typeface="Consolas" charset="0"/>
                <a:ea typeface="Consolas" charset="0"/>
                <a:cs typeface="Consolas" charset="0"/>
              </a:rPr>
              <a:t>+  </a:t>
            </a:r>
            <a:r>
              <a:rPr lang="en-US" sz="1600" dirty="0" err="1">
                <a:solidFill>
                  <a:srgbClr val="00B050"/>
                </a:solidFill>
                <a:latin typeface="Consolas" charset="0"/>
                <a:ea typeface="Consolas" charset="0"/>
                <a:cs typeface="Consolas" charset="0"/>
              </a:rPr>
              <a:t>rli</a:t>
            </a:r>
            <a:r>
              <a:rPr lang="en-US" sz="1600" dirty="0">
                <a:solidFill>
                  <a:srgbClr val="00B050"/>
                </a:solidFill>
                <a:latin typeface="Consolas" charset="0"/>
                <a:ea typeface="Consolas" charset="0"/>
                <a:cs typeface="Consolas" charset="0"/>
              </a:rPr>
              <a:t>-&gt;</a:t>
            </a:r>
            <a:r>
              <a:rPr lang="en-US" sz="1600" dirty="0" err="1">
                <a:solidFill>
                  <a:srgbClr val="00B050"/>
                </a:solidFill>
                <a:latin typeface="Consolas" charset="0"/>
                <a:ea typeface="Consolas" charset="0"/>
                <a:cs typeface="Consolas" charset="0"/>
              </a:rPr>
              <a:t>log_space_total</a:t>
            </a:r>
            <a:r>
              <a:rPr lang="en-US" sz="1600" dirty="0">
                <a:solidFill>
                  <a:srgbClr val="00B050"/>
                </a:solidFill>
                <a:latin typeface="Consolas" charset="0"/>
                <a:ea typeface="Consolas" charset="0"/>
                <a:cs typeface="Consolas" charset="0"/>
              </a:rPr>
              <a:t> -= </a:t>
            </a:r>
            <a:r>
              <a:rPr lang="en-US" sz="1600" dirty="0" err="1">
                <a:solidFill>
                  <a:srgbClr val="00B050"/>
                </a:solidFill>
                <a:latin typeface="Consolas" charset="0"/>
                <a:ea typeface="Consolas" charset="0"/>
                <a:cs typeface="Consolas" charset="0"/>
              </a:rPr>
              <a:t>rli</a:t>
            </a:r>
            <a:r>
              <a:rPr lang="en-US" sz="1600" dirty="0">
                <a:solidFill>
                  <a:srgbClr val="00B050"/>
                </a:solidFill>
                <a:latin typeface="Consolas" charset="0"/>
                <a:ea typeface="Consolas" charset="0"/>
                <a:cs typeface="Consolas" charset="0"/>
              </a:rPr>
              <a:t>-&gt;</a:t>
            </a:r>
            <a:r>
              <a:rPr lang="en-US" sz="1600" dirty="0" err="1">
                <a:solidFill>
                  <a:srgbClr val="00B050"/>
                </a:solidFill>
                <a:latin typeface="Consolas" charset="0"/>
                <a:ea typeface="Consolas" charset="0"/>
                <a:cs typeface="Consolas" charset="0"/>
              </a:rPr>
              <a:t>relay_log_pos</a:t>
            </a:r>
            <a:r>
              <a:rPr lang="en-US" sz="1600" dirty="0" smtClean="0">
                <a:solidFill>
                  <a:srgbClr val="00B050"/>
                </a:solidFill>
                <a:latin typeface="Consolas" charset="0"/>
                <a:ea typeface="Consolas" charset="0"/>
                <a:cs typeface="Consolas" charset="0"/>
              </a:rPr>
              <a:t>;</a:t>
            </a:r>
          </a:p>
          <a:p>
            <a:pPr marL="475488" lvl="2" indent="0">
              <a:lnSpc>
                <a:spcPct val="60000"/>
              </a:lnSpc>
              <a:buNone/>
            </a:pPr>
            <a:r>
              <a:rPr lang="en-US" sz="1600" dirty="0" smtClean="0">
                <a:solidFill>
                  <a:srgbClr val="00B050"/>
                </a:solidFill>
                <a:latin typeface="Consolas" charset="0"/>
                <a:ea typeface="Consolas" charset="0"/>
                <a:cs typeface="Consolas" charset="0"/>
              </a:rPr>
              <a:t>+  </a:t>
            </a:r>
            <a:r>
              <a:rPr lang="en-US" sz="1600" dirty="0" err="1">
                <a:solidFill>
                  <a:srgbClr val="00B050"/>
                </a:solidFill>
                <a:latin typeface="Consolas" charset="0"/>
                <a:ea typeface="Consolas" charset="0"/>
                <a:cs typeface="Consolas" charset="0"/>
              </a:rPr>
              <a:t>pthread_mutex_unlock</a:t>
            </a:r>
            <a:r>
              <a:rPr lang="en-US" sz="1600" dirty="0">
                <a:solidFill>
                  <a:srgbClr val="00B050"/>
                </a:solidFill>
                <a:latin typeface="Consolas" charset="0"/>
                <a:ea typeface="Consolas" charset="0"/>
                <a:cs typeface="Consolas" charset="0"/>
              </a:rPr>
              <a:t>(&amp;</a:t>
            </a:r>
            <a:r>
              <a:rPr lang="en-US" sz="1600" dirty="0" err="1">
                <a:solidFill>
                  <a:srgbClr val="00B050"/>
                </a:solidFill>
                <a:latin typeface="Consolas" charset="0"/>
                <a:ea typeface="Consolas" charset="0"/>
                <a:cs typeface="Consolas" charset="0"/>
              </a:rPr>
              <a:t>rli</a:t>
            </a:r>
            <a:r>
              <a:rPr lang="en-US" sz="1600" dirty="0">
                <a:solidFill>
                  <a:srgbClr val="00B050"/>
                </a:solidFill>
                <a:latin typeface="Consolas" charset="0"/>
                <a:ea typeface="Consolas" charset="0"/>
                <a:cs typeface="Consolas" charset="0"/>
              </a:rPr>
              <a:t>-&gt;</a:t>
            </a:r>
            <a:r>
              <a:rPr lang="en-US" sz="1600" dirty="0" err="1">
                <a:solidFill>
                  <a:srgbClr val="00B050"/>
                </a:solidFill>
                <a:latin typeface="Consolas" charset="0"/>
                <a:ea typeface="Consolas" charset="0"/>
                <a:cs typeface="Consolas" charset="0"/>
              </a:rPr>
              <a:t>log_space_lock</a:t>
            </a:r>
            <a:r>
              <a:rPr lang="en-US" sz="1600" dirty="0">
                <a:solidFill>
                  <a:srgbClr val="00B050"/>
                </a:solidFill>
                <a:latin typeface="Consolas" charset="0"/>
                <a:ea typeface="Consolas" charset="0"/>
                <a:cs typeface="Consolas" charset="0"/>
              </a:rPr>
              <a:t>);</a:t>
            </a:r>
          </a:p>
        </p:txBody>
      </p:sp>
    </p:spTree>
    <p:extLst>
      <p:ext uri="{BB962C8B-B14F-4D97-AF65-F5344CB8AC3E}">
        <p14:creationId xmlns:p14="http://schemas.microsoft.com/office/powerpoint/2010/main" val="664347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Critical Section Change Structural Patterns</a:t>
            </a:r>
          </a:p>
        </p:txBody>
      </p:sp>
      <p:sp>
        <p:nvSpPr>
          <p:cNvPr id="3" name="Content Placeholder 2"/>
          <p:cNvSpPr>
            <a:spLocks noGrp="1"/>
          </p:cNvSpPr>
          <p:nvPr>
            <p:ph idx="1"/>
          </p:nvPr>
        </p:nvSpPr>
        <p:spPr/>
        <p:txBody>
          <a:bodyPr>
            <a:normAutofit fontScale="85000" lnSpcReduction="20000"/>
          </a:bodyPr>
          <a:lstStyle/>
          <a:p>
            <a:r>
              <a:rPr lang="en-US" sz="2200" dirty="0"/>
              <a:t>Removing critical sections:</a:t>
            </a:r>
          </a:p>
          <a:p>
            <a:pPr lvl="1"/>
            <a:r>
              <a:rPr lang="en-US" sz="2200" dirty="0" smtClean="0"/>
              <a:t>Remove Synchronization</a:t>
            </a:r>
          </a:p>
          <a:p>
            <a:pPr marL="475488" lvl="1" indent="0">
              <a:lnSpc>
                <a:spcPct val="80000"/>
              </a:lnSpc>
              <a:buNone/>
            </a:pPr>
            <a:r>
              <a:rPr lang="en-US" sz="1700" dirty="0" smtClean="0">
                <a:solidFill>
                  <a:srgbClr val="FF0000"/>
                </a:solidFill>
              </a:rPr>
              <a:t>-  </a:t>
            </a:r>
            <a:r>
              <a:rPr lang="en-US" sz="1700" dirty="0" err="1" smtClean="0">
                <a:solidFill>
                  <a:srgbClr val="FF0000"/>
                </a:solidFill>
              </a:rPr>
              <a:t>pthread_mutex_lock</a:t>
            </a:r>
            <a:r>
              <a:rPr lang="en-US" sz="1700" dirty="0">
                <a:solidFill>
                  <a:srgbClr val="FF0000"/>
                </a:solidFill>
              </a:rPr>
              <a:t>(&amp;</a:t>
            </a:r>
            <a:r>
              <a:rPr lang="en-US" sz="1700" dirty="0" err="1">
                <a:solidFill>
                  <a:srgbClr val="FF0000"/>
                </a:solidFill>
              </a:rPr>
              <a:t>THR_LOCK_keycache</a:t>
            </a:r>
            <a:r>
              <a:rPr lang="en-US" sz="1700" dirty="0" smtClean="0">
                <a:solidFill>
                  <a:srgbClr val="FF0000"/>
                </a:solidFill>
              </a:rPr>
              <a:t>);</a:t>
            </a:r>
          </a:p>
          <a:p>
            <a:pPr marL="475488" lvl="1" indent="0">
              <a:lnSpc>
                <a:spcPct val="80000"/>
              </a:lnSpc>
              <a:buNone/>
            </a:pPr>
            <a:r>
              <a:rPr lang="en-US" sz="1700" dirty="0" smtClean="0">
                <a:solidFill>
                  <a:srgbClr val="00B050"/>
                </a:solidFill>
              </a:rPr>
              <a:t>+  </a:t>
            </a:r>
            <a:r>
              <a:rPr lang="en-US" sz="1700" dirty="0">
                <a:solidFill>
                  <a:srgbClr val="00B050"/>
                </a:solidFill>
              </a:rPr>
              <a:t>/* </a:t>
            </a:r>
            <a:r>
              <a:rPr lang="en-US" sz="1700" dirty="0" err="1">
                <a:solidFill>
                  <a:srgbClr val="00B050"/>
                </a:solidFill>
              </a:rPr>
              <a:t>pthread_mutex_lock</a:t>
            </a:r>
            <a:r>
              <a:rPr lang="en-US" sz="1700" dirty="0">
                <a:solidFill>
                  <a:srgbClr val="00B050"/>
                </a:solidFill>
              </a:rPr>
              <a:t>(&amp;</a:t>
            </a:r>
            <a:r>
              <a:rPr lang="en-US" sz="1700" dirty="0" err="1">
                <a:solidFill>
                  <a:srgbClr val="00B050"/>
                </a:solidFill>
              </a:rPr>
              <a:t>THR_LOCK_keycache</a:t>
            </a:r>
            <a:r>
              <a:rPr lang="en-US" sz="1700" dirty="0">
                <a:solidFill>
                  <a:srgbClr val="00B050"/>
                </a:solidFill>
              </a:rPr>
              <a:t>); */   </a:t>
            </a:r>
            <a:endParaRPr lang="en-US" sz="1700" dirty="0" smtClean="0">
              <a:solidFill>
                <a:srgbClr val="00B050"/>
              </a:solidFill>
            </a:endParaRPr>
          </a:p>
          <a:p>
            <a:pPr marL="475488" lvl="1" indent="0">
              <a:lnSpc>
                <a:spcPct val="80000"/>
              </a:lnSpc>
              <a:buNone/>
            </a:pPr>
            <a:r>
              <a:rPr lang="en-US" sz="1700" dirty="0" err="1" smtClean="0"/>
              <a:t>pthread_mutex_lock</a:t>
            </a:r>
            <a:r>
              <a:rPr lang="en-US" sz="1700" dirty="0"/>
              <a:t>(&amp;</a:t>
            </a:r>
            <a:r>
              <a:rPr lang="en-US" sz="1700" dirty="0" err="1"/>
              <a:t>LOCK_status</a:t>
            </a:r>
            <a:r>
              <a:rPr lang="en-US" sz="1700" dirty="0"/>
              <a:t>);   </a:t>
            </a:r>
            <a:endParaRPr lang="en-US" sz="1700" dirty="0" smtClean="0"/>
          </a:p>
          <a:p>
            <a:pPr marL="475488" lvl="1" indent="0">
              <a:lnSpc>
                <a:spcPct val="80000"/>
              </a:lnSpc>
              <a:buNone/>
            </a:pPr>
            <a:r>
              <a:rPr lang="en-US" sz="1700" dirty="0" smtClean="0">
                <a:solidFill>
                  <a:schemeClr val="tx1"/>
                </a:solidFill>
              </a:rPr>
              <a:t>for </a:t>
            </a:r>
            <a:r>
              <a:rPr lang="en-US" sz="1700" dirty="0"/>
              <a:t>(</a:t>
            </a:r>
            <a:r>
              <a:rPr lang="en-US" sz="1700" dirty="0" err="1"/>
              <a:t>i</a:t>
            </a:r>
            <a:r>
              <a:rPr lang="en-US" sz="1700" dirty="0"/>
              <a:t>=0; variables[</a:t>
            </a:r>
            <a:r>
              <a:rPr lang="en-US" sz="1700" dirty="0" err="1"/>
              <a:t>i</a:t>
            </a:r>
            <a:r>
              <a:rPr lang="en-US" sz="1700" dirty="0"/>
              <a:t>].name; </a:t>
            </a:r>
            <a:r>
              <a:rPr lang="en-US" sz="1700" dirty="0" err="1"/>
              <a:t>i</a:t>
            </a:r>
            <a:r>
              <a:rPr lang="en-US" sz="1700" dirty="0"/>
              <a:t>++)   </a:t>
            </a:r>
            <a:r>
              <a:rPr lang="en-US" sz="1700" dirty="0" smtClean="0"/>
              <a:t>{</a:t>
            </a:r>
          </a:p>
          <a:p>
            <a:pPr marL="475488" lvl="1" indent="0">
              <a:lnSpc>
                <a:spcPct val="80000"/>
              </a:lnSpc>
              <a:buNone/>
            </a:pPr>
            <a:r>
              <a:rPr lang="en-US" sz="1700" dirty="0" smtClean="0">
                <a:solidFill>
                  <a:schemeClr val="tx1"/>
                </a:solidFill>
              </a:rPr>
              <a:t>…</a:t>
            </a:r>
          </a:p>
          <a:p>
            <a:pPr marL="475488" lvl="1" indent="0">
              <a:lnSpc>
                <a:spcPct val="80000"/>
              </a:lnSpc>
              <a:buNone/>
            </a:pPr>
            <a:r>
              <a:rPr lang="en-US" sz="1700" dirty="0" err="1" smtClean="0"/>
              <a:t>pthread_mutex_unlock</a:t>
            </a:r>
            <a:r>
              <a:rPr lang="en-US" sz="1700" dirty="0"/>
              <a:t>(&amp;</a:t>
            </a:r>
            <a:r>
              <a:rPr lang="en-US" sz="1700" dirty="0" err="1"/>
              <a:t>LOCK_status</a:t>
            </a:r>
            <a:r>
              <a:rPr lang="en-US" sz="1700" dirty="0" smtClean="0"/>
              <a:t>);</a:t>
            </a:r>
          </a:p>
          <a:p>
            <a:pPr marL="475488" lvl="1" indent="0">
              <a:lnSpc>
                <a:spcPct val="80000"/>
              </a:lnSpc>
              <a:buNone/>
            </a:pPr>
            <a:r>
              <a:rPr lang="en-US" sz="1700" dirty="0" smtClean="0">
                <a:solidFill>
                  <a:srgbClr val="FF0000"/>
                </a:solidFill>
              </a:rPr>
              <a:t>-  </a:t>
            </a:r>
            <a:r>
              <a:rPr lang="en-US" sz="1700" dirty="0" err="1" smtClean="0">
                <a:solidFill>
                  <a:srgbClr val="FF0000"/>
                </a:solidFill>
              </a:rPr>
              <a:t>pthread_mutex_unlock</a:t>
            </a:r>
            <a:r>
              <a:rPr lang="en-US" sz="1700" dirty="0">
                <a:solidFill>
                  <a:srgbClr val="FF0000"/>
                </a:solidFill>
              </a:rPr>
              <a:t>(&amp;</a:t>
            </a:r>
            <a:r>
              <a:rPr lang="en-US" sz="1700" dirty="0" err="1">
                <a:solidFill>
                  <a:srgbClr val="FF0000"/>
                </a:solidFill>
              </a:rPr>
              <a:t>THR_LOCK_keycache</a:t>
            </a:r>
            <a:r>
              <a:rPr lang="en-US" sz="1700" dirty="0" smtClean="0">
                <a:solidFill>
                  <a:srgbClr val="FF0000"/>
                </a:solidFill>
              </a:rPr>
              <a:t>);</a:t>
            </a:r>
          </a:p>
          <a:p>
            <a:pPr marL="475488" lvl="1" indent="0">
              <a:lnSpc>
                <a:spcPct val="80000"/>
              </a:lnSpc>
              <a:buNone/>
            </a:pPr>
            <a:r>
              <a:rPr lang="en-US" sz="1700" dirty="0" smtClean="0">
                <a:solidFill>
                  <a:srgbClr val="00B050"/>
                </a:solidFill>
              </a:rPr>
              <a:t>+  </a:t>
            </a:r>
            <a:r>
              <a:rPr lang="en-US" sz="1700" dirty="0">
                <a:solidFill>
                  <a:srgbClr val="00B050"/>
                </a:solidFill>
              </a:rPr>
              <a:t>/* </a:t>
            </a:r>
            <a:r>
              <a:rPr lang="en-US" sz="1700" dirty="0" err="1">
                <a:solidFill>
                  <a:srgbClr val="00B050"/>
                </a:solidFill>
              </a:rPr>
              <a:t>pthread_mutex_unlock</a:t>
            </a:r>
            <a:r>
              <a:rPr lang="en-US" sz="1700" dirty="0">
                <a:solidFill>
                  <a:srgbClr val="00B050"/>
                </a:solidFill>
              </a:rPr>
              <a:t>(&amp;</a:t>
            </a:r>
            <a:r>
              <a:rPr lang="en-US" sz="1700" dirty="0" err="1">
                <a:solidFill>
                  <a:srgbClr val="00B050"/>
                </a:solidFill>
              </a:rPr>
              <a:t>THR_LOCK_keycache</a:t>
            </a:r>
            <a:r>
              <a:rPr lang="en-US" sz="1700" dirty="0">
                <a:solidFill>
                  <a:srgbClr val="00B050"/>
                </a:solidFill>
              </a:rPr>
              <a:t>); </a:t>
            </a:r>
            <a:r>
              <a:rPr lang="en-US" sz="1700" dirty="0" smtClean="0">
                <a:solidFill>
                  <a:srgbClr val="00B050"/>
                </a:solidFill>
              </a:rPr>
              <a:t>*/</a:t>
            </a:r>
          </a:p>
          <a:p>
            <a:pPr lvl="1" indent="0">
              <a:lnSpc>
                <a:spcPct val="80000"/>
              </a:lnSpc>
              <a:buNone/>
            </a:pPr>
            <a:endParaRPr lang="en-US" sz="1700" dirty="0">
              <a:solidFill>
                <a:srgbClr val="FF0000"/>
              </a:solidFill>
            </a:endParaRPr>
          </a:p>
          <a:p>
            <a:pPr lvl="1"/>
            <a:r>
              <a:rPr lang="en-US" sz="2200" dirty="0" smtClean="0"/>
              <a:t>Remove All</a:t>
            </a:r>
          </a:p>
          <a:p>
            <a:pPr marL="475488" indent="0">
              <a:lnSpc>
                <a:spcPct val="60000"/>
              </a:lnSpc>
              <a:spcBef>
                <a:spcPts val="400"/>
              </a:spcBef>
            </a:pPr>
            <a:r>
              <a:rPr lang="en-US" sz="1600" dirty="0">
                <a:solidFill>
                  <a:srgbClr val="00B050"/>
                </a:solidFill>
              </a:rPr>
              <a:t>   </a:t>
            </a:r>
            <a:r>
              <a:rPr lang="en-US" sz="1600" dirty="0" err="1">
                <a:solidFill>
                  <a:schemeClr val="tx1"/>
                </a:solidFill>
              </a:rPr>
              <a:t>wait_for_refresh</a:t>
            </a:r>
            <a:r>
              <a:rPr lang="en-US" sz="1600" dirty="0">
                <a:solidFill>
                  <a:schemeClr val="tx1"/>
                </a:solidFill>
              </a:rPr>
              <a:t>(</a:t>
            </a:r>
            <a:r>
              <a:rPr lang="en-US" sz="1600" dirty="0" err="1">
                <a:solidFill>
                  <a:schemeClr val="tx1"/>
                </a:solidFill>
              </a:rPr>
              <a:t>thd</a:t>
            </a:r>
            <a:r>
              <a:rPr lang="en-US" sz="1600" dirty="0">
                <a:solidFill>
                  <a:schemeClr val="tx1"/>
                </a:solidFill>
              </a:rPr>
              <a:t>);</a:t>
            </a:r>
          </a:p>
          <a:p>
            <a:pPr marL="475488" indent="0">
              <a:lnSpc>
                <a:spcPct val="60000"/>
              </a:lnSpc>
              <a:spcBef>
                <a:spcPts val="400"/>
              </a:spcBef>
            </a:pPr>
            <a:r>
              <a:rPr lang="en-US" sz="1600" dirty="0">
                <a:solidFill>
                  <a:schemeClr val="tx1"/>
                </a:solidFill>
              </a:rPr>
              <a:t> }</a:t>
            </a:r>
          </a:p>
          <a:p>
            <a:pPr marL="475488" indent="0">
              <a:lnSpc>
                <a:spcPct val="60000"/>
              </a:lnSpc>
              <a:spcBef>
                <a:spcPts val="400"/>
              </a:spcBef>
            </a:pPr>
            <a:r>
              <a:rPr lang="en-US" sz="1600" dirty="0">
                <a:solidFill>
                  <a:srgbClr val="FF0000"/>
                </a:solidFill>
              </a:rPr>
              <a:t>-  </a:t>
            </a:r>
            <a:r>
              <a:rPr lang="en-US" sz="1600" dirty="0" err="1">
                <a:solidFill>
                  <a:srgbClr val="FF0000"/>
                </a:solidFill>
              </a:rPr>
              <a:t>pthread_mutex_lock</a:t>
            </a:r>
            <a:r>
              <a:rPr lang="en-US" sz="1600" dirty="0">
                <a:solidFill>
                  <a:srgbClr val="FF0000"/>
                </a:solidFill>
              </a:rPr>
              <a:t>(&amp;</a:t>
            </a:r>
            <a:r>
              <a:rPr lang="en-US" sz="1600" dirty="0" err="1">
                <a:solidFill>
                  <a:srgbClr val="FF0000"/>
                </a:solidFill>
              </a:rPr>
              <a:t>thd</a:t>
            </a:r>
            <a:r>
              <a:rPr lang="en-US" sz="1600" dirty="0">
                <a:solidFill>
                  <a:srgbClr val="FF0000"/>
                </a:solidFill>
              </a:rPr>
              <a:t>-&gt;</a:t>
            </a:r>
            <a:r>
              <a:rPr lang="en-US" sz="1600" dirty="0" err="1">
                <a:solidFill>
                  <a:srgbClr val="FF0000"/>
                </a:solidFill>
              </a:rPr>
              <a:t>mysys_var</a:t>
            </a:r>
            <a:r>
              <a:rPr lang="en-US" sz="1600" dirty="0">
                <a:solidFill>
                  <a:srgbClr val="FF0000"/>
                </a:solidFill>
              </a:rPr>
              <a:t>-&gt;</a:t>
            </a:r>
            <a:r>
              <a:rPr lang="en-US" sz="1600" dirty="0" err="1">
                <a:solidFill>
                  <a:srgbClr val="FF0000"/>
                </a:solidFill>
              </a:rPr>
              <a:t>mutex</a:t>
            </a:r>
            <a:r>
              <a:rPr lang="en-US" sz="1600" dirty="0">
                <a:solidFill>
                  <a:srgbClr val="FF0000"/>
                </a:solidFill>
              </a:rPr>
              <a:t>);</a:t>
            </a:r>
          </a:p>
          <a:p>
            <a:pPr marL="475488" indent="0">
              <a:lnSpc>
                <a:spcPct val="60000"/>
              </a:lnSpc>
              <a:spcBef>
                <a:spcPts val="400"/>
              </a:spcBef>
            </a:pPr>
            <a:r>
              <a:rPr lang="en-US" sz="1600" dirty="0">
                <a:solidFill>
                  <a:srgbClr val="FF0000"/>
                </a:solidFill>
              </a:rPr>
              <a:t>-  </a:t>
            </a:r>
            <a:r>
              <a:rPr lang="en-US" sz="1600" dirty="0" err="1">
                <a:solidFill>
                  <a:srgbClr val="FF0000"/>
                </a:solidFill>
              </a:rPr>
              <a:t>thd</a:t>
            </a:r>
            <a:r>
              <a:rPr lang="en-US" sz="1600" dirty="0">
                <a:solidFill>
                  <a:srgbClr val="FF0000"/>
                </a:solidFill>
              </a:rPr>
              <a:t>-&gt;</a:t>
            </a:r>
            <a:r>
              <a:rPr lang="en-US" sz="1600" dirty="0" err="1">
                <a:solidFill>
                  <a:srgbClr val="FF0000"/>
                </a:solidFill>
              </a:rPr>
              <a:t>mysys_var</a:t>
            </a:r>
            <a:r>
              <a:rPr lang="en-US" sz="1600" dirty="0">
                <a:solidFill>
                  <a:srgbClr val="FF0000"/>
                </a:solidFill>
              </a:rPr>
              <a:t>-&gt;</a:t>
            </a:r>
            <a:r>
              <a:rPr lang="en-US" sz="1600" dirty="0" err="1">
                <a:solidFill>
                  <a:srgbClr val="FF0000"/>
                </a:solidFill>
              </a:rPr>
              <a:t>current_mutex</a:t>
            </a:r>
            <a:r>
              <a:rPr lang="en-US" sz="1600" dirty="0">
                <a:solidFill>
                  <a:srgbClr val="FF0000"/>
                </a:solidFill>
              </a:rPr>
              <a:t>=0;</a:t>
            </a:r>
          </a:p>
          <a:p>
            <a:pPr marL="475488" indent="0">
              <a:lnSpc>
                <a:spcPct val="60000"/>
              </a:lnSpc>
              <a:spcBef>
                <a:spcPts val="400"/>
              </a:spcBef>
            </a:pPr>
            <a:r>
              <a:rPr lang="en-US" sz="1600" dirty="0">
                <a:solidFill>
                  <a:srgbClr val="FF0000"/>
                </a:solidFill>
              </a:rPr>
              <a:t>-  </a:t>
            </a:r>
            <a:r>
              <a:rPr lang="en-US" sz="1600" dirty="0" err="1">
                <a:solidFill>
                  <a:srgbClr val="FF0000"/>
                </a:solidFill>
              </a:rPr>
              <a:t>thd</a:t>
            </a:r>
            <a:r>
              <a:rPr lang="en-US" sz="1600" dirty="0">
                <a:solidFill>
                  <a:srgbClr val="FF0000"/>
                </a:solidFill>
              </a:rPr>
              <a:t>-&gt;</a:t>
            </a:r>
            <a:r>
              <a:rPr lang="en-US" sz="1600" dirty="0" err="1">
                <a:solidFill>
                  <a:srgbClr val="FF0000"/>
                </a:solidFill>
              </a:rPr>
              <a:t>mysys_var</a:t>
            </a:r>
            <a:r>
              <a:rPr lang="en-US" sz="1600" dirty="0">
                <a:solidFill>
                  <a:srgbClr val="FF0000"/>
                </a:solidFill>
              </a:rPr>
              <a:t>-&gt;</a:t>
            </a:r>
            <a:r>
              <a:rPr lang="en-US" sz="1600" dirty="0" err="1">
                <a:solidFill>
                  <a:srgbClr val="FF0000"/>
                </a:solidFill>
              </a:rPr>
              <a:t>current_cond</a:t>
            </a:r>
            <a:r>
              <a:rPr lang="en-US" sz="1600" dirty="0">
                <a:solidFill>
                  <a:srgbClr val="FF0000"/>
                </a:solidFill>
              </a:rPr>
              <a:t>=0;</a:t>
            </a:r>
          </a:p>
          <a:p>
            <a:pPr marL="475488" indent="0">
              <a:lnSpc>
                <a:spcPct val="60000"/>
              </a:lnSpc>
              <a:spcBef>
                <a:spcPts val="400"/>
              </a:spcBef>
            </a:pPr>
            <a:r>
              <a:rPr lang="en-US" sz="1600" dirty="0">
                <a:solidFill>
                  <a:srgbClr val="FF0000"/>
                </a:solidFill>
              </a:rPr>
              <a:t>-  </a:t>
            </a:r>
            <a:r>
              <a:rPr lang="en-US" sz="1600" dirty="0" err="1">
                <a:solidFill>
                  <a:srgbClr val="FF0000"/>
                </a:solidFill>
              </a:rPr>
              <a:t>pthread_mutex_unlock</a:t>
            </a:r>
            <a:r>
              <a:rPr lang="en-US" sz="1600" dirty="0">
                <a:solidFill>
                  <a:srgbClr val="FF0000"/>
                </a:solidFill>
              </a:rPr>
              <a:t>(&amp;</a:t>
            </a:r>
            <a:r>
              <a:rPr lang="en-US" sz="1600" dirty="0" err="1">
                <a:solidFill>
                  <a:srgbClr val="FF0000"/>
                </a:solidFill>
              </a:rPr>
              <a:t>thd</a:t>
            </a:r>
            <a:r>
              <a:rPr lang="en-US" sz="1600" dirty="0">
                <a:solidFill>
                  <a:srgbClr val="FF0000"/>
                </a:solidFill>
              </a:rPr>
              <a:t>-&gt;</a:t>
            </a:r>
            <a:r>
              <a:rPr lang="en-US" sz="1600" dirty="0" err="1">
                <a:solidFill>
                  <a:srgbClr val="FF0000"/>
                </a:solidFill>
              </a:rPr>
              <a:t>mysys_var</a:t>
            </a:r>
            <a:r>
              <a:rPr lang="en-US" sz="1600" dirty="0">
                <a:solidFill>
                  <a:srgbClr val="FF0000"/>
                </a:solidFill>
              </a:rPr>
              <a:t>-&gt;</a:t>
            </a:r>
            <a:r>
              <a:rPr lang="en-US" sz="1600" dirty="0" err="1">
                <a:solidFill>
                  <a:srgbClr val="FF0000"/>
                </a:solidFill>
              </a:rPr>
              <a:t>mutex</a:t>
            </a:r>
            <a:r>
              <a:rPr lang="en-US" sz="1600" dirty="0">
                <a:solidFill>
                  <a:srgbClr val="FF0000"/>
                </a:solidFill>
              </a:rPr>
              <a:t>);</a:t>
            </a:r>
          </a:p>
          <a:p>
            <a:pPr marL="475488" indent="0">
              <a:lnSpc>
                <a:spcPct val="60000"/>
              </a:lnSpc>
              <a:spcBef>
                <a:spcPts val="400"/>
              </a:spcBef>
            </a:pPr>
            <a:r>
              <a:rPr lang="en-US" sz="1600" dirty="0">
                <a:solidFill>
                  <a:srgbClr val="00B050"/>
                </a:solidFill>
              </a:rPr>
              <a:t> </a:t>
            </a:r>
            <a:r>
              <a:rPr lang="en-US" sz="1600" dirty="0" smtClean="0">
                <a:solidFill>
                  <a:srgbClr val="00B050"/>
                </a:solidFill>
              </a:rPr>
              <a:t> </a:t>
            </a:r>
            <a:r>
              <a:rPr lang="en-US" sz="1600" dirty="0" smtClean="0">
                <a:solidFill>
                  <a:schemeClr val="tx1"/>
                </a:solidFill>
              </a:rPr>
              <a:t>return </a:t>
            </a:r>
            <a:r>
              <a:rPr lang="en-US" sz="1600" dirty="0">
                <a:solidFill>
                  <a:schemeClr val="tx1"/>
                </a:solidFill>
              </a:rPr>
              <a:t>result;</a:t>
            </a:r>
          </a:p>
          <a:p>
            <a:pPr marL="475488" indent="0">
              <a:lnSpc>
                <a:spcPct val="60000"/>
              </a:lnSpc>
              <a:spcBef>
                <a:spcPts val="400"/>
              </a:spcBef>
            </a:pPr>
            <a:r>
              <a:rPr lang="en-US" sz="1600" dirty="0">
                <a:solidFill>
                  <a:schemeClr val="tx1"/>
                </a:solidFill>
              </a:rPr>
              <a:t>}</a:t>
            </a:r>
          </a:p>
          <a:p>
            <a:endParaRPr lang="en-US" dirty="0"/>
          </a:p>
        </p:txBody>
      </p:sp>
    </p:spTree>
    <p:extLst>
      <p:ext uri="{BB962C8B-B14F-4D97-AF65-F5344CB8AC3E}">
        <p14:creationId xmlns:p14="http://schemas.microsoft.com/office/powerpoint/2010/main" val="1576491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Critical Section Change Structural Patterns</a:t>
            </a:r>
          </a:p>
        </p:txBody>
      </p:sp>
      <p:sp>
        <p:nvSpPr>
          <p:cNvPr id="3" name="Content Placeholder 2"/>
          <p:cNvSpPr>
            <a:spLocks noGrp="1"/>
          </p:cNvSpPr>
          <p:nvPr>
            <p:ph idx="1"/>
          </p:nvPr>
        </p:nvSpPr>
        <p:spPr/>
        <p:txBody>
          <a:bodyPr/>
          <a:lstStyle/>
          <a:p>
            <a:r>
              <a:rPr lang="en-US" sz="2200" dirty="0"/>
              <a:t>Modifying existing critical sections</a:t>
            </a:r>
          </a:p>
          <a:p>
            <a:pPr lvl="1"/>
            <a:r>
              <a:rPr lang="en-US" sz="2200" dirty="0" smtClean="0"/>
              <a:t>Modify Body</a:t>
            </a:r>
          </a:p>
          <a:p>
            <a:pPr lvl="1"/>
            <a:r>
              <a:rPr lang="en-US" sz="2200" dirty="0" smtClean="0"/>
              <a:t>Modify Synchronization(Variable, Primitive, Boundary, Split, Unlock)</a:t>
            </a:r>
          </a:p>
          <a:p>
            <a:pPr marL="475488" lvl="1" indent="0">
              <a:lnSpc>
                <a:spcPct val="70000"/>
              </a:lnSpc>
              <a:buNone/>
            </a:pPr>
            <a:r>
              <a:rPr lang="en-US" sz="1400" dirty="0" smtClean="0">
                <a:solidFill>
                  <a:srgbClr val="FF0000"/>
                </a:solidFill>
              </a:rPr>
              <a:t>-  VOID(</a:t>
            </a:r>
            <a:r>
              <a:rPr lang="en-US" sz="1400" dirty="0" err="1" smtClean="0">
                <a:solidFill>
                  <a:srgbClr val="FF0000"/>
                </a:solidFill>
              </a:rPr>
              <a:t>pthread_mutex_lock</a:t>
            </a:r>
            <a:r>
              <a:rPr lang="en-US" sz="1400" dirty="0">
                <a:solidFill>
                  <a:srgbClr val="FF0000"/>
                </a:solidFill>
              </a:rPr>
              <a:t>(&amp;</a:t>
            </a:r>
            <a:r>
              <a:rPr lang="en-US" sz="1400" dirty="0" err="1">
                <a:solidFill>
                  <a:srgbClr val="FF0000"/>
                </a:solidFill>
              </a:rPr>
              <a:t>hostname_cache</a:t>
            </a:r>
            <a:r>
              <a:rPr lang="en-US" sz="1400" dirty="0">
                <a:solidFill>
                  <a:srgbClr val="FF0000"/>
                </a:solidFill>
              </a:rPr>
              <a:t>-&gt;lock</a:t>
            </a:r>
            <a:r>
              <a:rPr lang="en-US" sz="1400" dirty="0" smtClean="0">
                <a:solidFill>
                  <a:srgbClr val="FF0000"/>
                </a:solidFill>
              </a:rPr>
              <a:t>));</a:t>
            </a:r>
          </a:p>
          <a:p>
            <a:pPr marL="475488" lvl="1" indent="0">
              <a:lnSpc>
                <a:spcPct val="70000"/>
              </a:lnSpc>
              <a:buNone/>
            </a:pPr>
            <a:r>
              <a:rPr lang="en-US" sz="1400" dirty="0" smtClean="0">
                <a:solidFill>
                  <a:srgbClr val="00B050"/>
                </a:solidFill>
              </a:rPr>
              <a:t>+  </a:t>
            </a:r>
            <a:r>
              <a:rPr lang="en-US" sz="1400" dirty="0">
                <a:solidFill>
                  <a:srgbClr val="00B050"/>
                </a:solidFill>
              </a:rPr>
              <a:t>VOID(</a:t>
            </a:r>
            <a:r>
              <a:rPr lang="en-US" sz="1400" dirty="0" err="1">
                <a:solidFill>
                  <a:srgbClr val="00B050"/>
                </a:solidFill>
              </a:rPr>
              <a:t>pthread_mutex_lock</a:t>
            </a:r>
            <a:r>
              <a:rPr lang="en-US" sz="1400" dirty="0">
                <a:solidFill>
                  <a:srgbClr val="00B050"/>
                </a:solidFill>
              </a:rPr>
              <a:t>(&amp;</a:t>
            </a:r>
            <a:r>
              <a:rPr lang="en-US" sz="1400" dirty="0" err="1">
                <a:solidFill>
                  <a:srgbClr val="00B050"/>
                </a:solidFill>
              </a:rPr>
              <a:t>LOCK_hostname</a:t>
            </a:r>
            <a:r>
              <a:rPr lang="en-US" sz="1400" dirty="0">
                <a:solidFill>
                  <a:srgbClr val="00B050"/>
                </a:solidFill>
              </a:rPr>
              <a:t>));   </a:t>
            </a:r>
            <a:endParaRPr lang="en-US" sz="1400" dirty="0" smtClean="0">
              <a:solidFill>
                <a:srgbClr val="00B050"/>
              </a:solidFill>
            </a:endParaRPr>
          </a:p>
          <a:p>
            <a:pPr marL="475488" lvl="1" indent="0">
              <a:lnSpc>
                <a:spcPct val="70000"/>
              </a:lnSpc>
              <a:buNone/>
            </a:pPr>
            <a:r>
              <a:rPr lang="en-US" sz="1400" dirty="0" smtClean="0">
                <a:solidFill>
                  <a:srgbClr val="0070C0"/>
                </a:solidFill>
              </a:rPr>
              <a:t>if</a:t>
            </a:r>
            <a:r>
              <a:rPr lang="en-US" sz="1400" dirty="0" smtClean="0"/>
              <a:t> </a:t>
            </a:r>
            <a:r>
              <a:rPr lang="en-US" sz="1400" dirty="0"/>
              <a:t>(!(</a:t>
            </a:r>
            <a:r>
              <a:rPr lang="en-US" sz="1400" dirty="0" err="1"/>
              <a:t>hp</a:t>
            </a:r>
            <a:r>
              <a:rPr lang="en-US" sz="1400" dirty="0"/>
              <a:t>=</a:t>
            </a:r>
            <a:r>
              <a:rPr lang="en-US" sz="1400" dirty="0" err="1"/>
              <a:t>gethostbyaddr</a:t>
            </a:r>
            <a:r>
              <a:rPr lang="en-US" sz="1400" dirty="0"/>
              <a:t>((char*) </a:t>
            </a:r>
            <a:r>
              <a:rPr lang="en-US" sz="1400" dirty="0" err="1"/>
              <a:t>in,sizeof</a:t>
            </a:r>
            <a:r>
              <a:rPr lang="en-US" sz="1400" dirty="0"/>
              <a:t>(*in), AF_INET)))   </a:t>
            </a:r>
            <a:r>
              <a:rPr lang="en-US" sz="1400" dirty="0" smtClean="0"/>
              <a:t>{</a:t>
            </a:r>
          </a:p>
          <a:p>
            <a:pPr marL="475488" lvl="1" indent="0">
              <a:lnSpc>
                <a:spcPct val="70000"/>
              </a:lnSpc>
              <a:buNone/>
            </a:pPr>
            <a:r>
              <a:rPr lang="en-US" sz="1400" dirty="0" smtClean="0">
                <a:solidFill>
                  <a:srgbClr val="FF0000"/>
                </a:solidFill>
              </a:rPr>
              <a:t>-    VOID(</a:t>
            </a:r>
            <a:r>
              <a:rPr lang="en-US" sz="1400" dirty="0" err="1" smtClean="0">
                <a:solidFill>
                  <a:srgbClr val="FF0000"/>
                </a:solidFill>
              </a:rPr>
              <a:t>pthread_mutex_unlock</a:t>
            </a:r>
            <a:r>
              <a:rPr lang="en-US" sz="1400" dirty="0">
                <a:solidFill>
                  <a:srgbClr val="FF0000"/>
                </a:solidFill>
              </a:rPr>
              <a:t>(&amp;</a:t>
            </a:r>
            <a:r>
              <a:rPr lang="en-US" sz="1400" dirty="0" err="1">
                <a:solidFill>
                  <a:srgbClr val="FF0000"/>
                </a:solidFill>
              </a:rPr>
              <a:t>hostname_cache</a:t>
            </a:r>
            <a:r>
              <a:rPr lang="en-US" sz="1400" dirty="0">
                <a:solidFill>
                  <a:srgbClr val="FF0000"/>
                </a:solidFill>
              </a:rPr>
              <a:t>-&gt;lock</a:t>
            </a:r>
            <a:r>
              <a:rPr lang="en-US" sz="1400" dirty="0" smtClean="0">
                <a:solidFill>
                  <a:srgbClr val="FF0000"/>
                </a:solidFill>
              </a:rPr>
              <a:t>));</a:t>
            </a:r>
          </a:p>
          <a:p>
            <a:pPr marL="475488" lvl="1" indent="0">
              <a:lnSpc>
                <a:spcPct val="70000"/>
              </a:lnSpc>
              <a:buNone/>
            </a:pPr>
            <a:r>
              <a:rPr lang="en-US" sz="1400" dirty="0" smtClean="0">
                <a:solidFill>
                  <a:srgbClr val="00B050"/>
                </a:solidFill>
              </a:rPr>
              <a:t>+    </a:t>
            </a:r>
            <a:r>
              <a:rPr lang="en-US" sz="1400" dirty="0">
                <a:solidFill>
                  <a:srgbClr val="00B050"/>
                </a:solidFill>
              </a:rPr>
              <a:t>VOID(</a:t>
            </a:r>
            <a:r>
              <a:rPr lang="en-US" sz="1400" dirty="0" err="1">
                <a:solidFill>
                  <a:srgbClr val="00B050"/>
                </a:solidFill>
              </a:rPr>
              <a:t>pthread_mutex_unlock</a:t>
            </a:r>
            <a:r>
              <a:rPr lang="en-US" sz="1400" dirty="0">
                <a:solidFill>
                  <a:srgbClr val="00B050"/>
                </a:solidFill>
              </a:rPr>
              <a:t>(&amp;</a:t>
            </a:r>
            <a:r>
              <a:rPr lang="en-US" sz="1400" dirty="0" err="1">
                <a:solidFill>
                  <a:srgbClr val="00B050"/>
                </a:solidFill>
              </a:rPr>
              <a:t>LOCK_hostname</a:t>
            </a:r>
            <a:r>
              <a:rPr lang="en-US" sz="1400" dirty="0">
                <a:solidFill>
                  <a:srgbClr val="00B050"/>
                </a:solidFill>
              </a:rPr>
              <a:t>));     </a:t>
            </a:r>
            <a:endParaRPr lang="en-US" sz="1400" dirty="0" smtClean="0">
              <a:solidFill>
                <a:srgbClr val="00B050"/>
              </a:solidFill>
            </a:endParaRPr>
          </a:p>
          <a:p>
            <a:pPr marL="475488" lvl="1" indent="0">
              <a:lnSpc>
                <a:spcPct val="70000"/>
              </a:lnSpc>
              <a:buNone/>
            </a:pPr>
            <a:r>
              <a:rPr lang="en-US" sz="1400" dirty="0" smtClean="0"/>
              <a:t>DBUG_PRINT</a:t>
            </a:r>
            <a:r>
              <a:rPr lang="en-US" sz="1400" dirty="0"/>
              <a:t>("error",("</a:t>
            </a:r>
            <a:r>
              <a:rPr lang="en-US" sz="1400" dirty="0" err="1"/>
              <a:t>gethostbyaddr</a:t>
            </a:r>
            <a:r>
              <a:rPr lang="en-US" sz="1400" dirty="0"/>
              <a:t> returned %d",</a:t>
            </a:r>
            <a:r>
              <a:rPr lang="en-US" sz="1400" dirty="0" err="1"/>
              <a:t>errno</a:t>
            </a:r>
            <a:r>
              <a:rPr lang="en-US" sz="1400" dirty="0"/>
              <a:t>));     </a:t>
            </a:r>
            <a:r>
              <a:rPr lang="en-US" sz="1400" dirty="0" err="1"/>
              <a:t>goto</a:t>
            </a:r>
            <a:r>
              <a:rPr lang="en-US" sz="1400" dirty="0"/>
              <a:t> err;   }</a:t>
            </a:r>
          </a:p>
        </p:txBody>
      </p:sp>
    </p:spTree>
    <p:extLst>
      <p:ext uri="{BB962C8B-B14F-4D97-AF65-F5344CB8AC3E}">
        <p14:creationId xmlns:p14="http://schemas.microsoft.com/office/powerpoint/2010/main" val="98287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a:xfrm>
            <a:off x="1097280" y="1886075"/>
            <a:ext cx="10058400" cy="4023360"/>
          </a:xfrm>
        </p:spPr>
        <p:txBody>
          <a:bodyPr>
            <a:normAutofit/>
          </a:bodyPr>
          <a:lstStyle/>
          <a:p>
            <a:endParaRPr lang="en-US" sz="2400" dirty="0" smtClean="0"/>
          </a:p>
          <a:p>
            <a:endParaRPr lang="en-US" sz="2400" dirty="0" smtClean="0"/>
          </a:p>
          <a:p>
            <a:r>
              <a:rPr lang="en-US" sz="2400" dirty="0" smtClean="0"/>
              <a:t> </a:t>
            </a:r>
          </a:p>
        </p:txBody>
      </p:sp>
      <p:graphicFrame>
        <p:nvGraphicFramePr>
          <p:cNvPr id="7" name="Table 6"/>
          <p:cNvGraphicFramePr>
            <a:graphicFrameLocks noGrp="1"/>
          </p:cNvGraphicFramePr>
          <p:nvPr>
            <p:extLst>
              <p:ext uri="{D42A27DB-BD31-4B8C-83A1-F6EECF244321}">
                <p14:modId xmlns:p14="http://schemas.microsoft.com/office/powerpoint/2010/main" val="967681512"/>
              </p:ext>
            </p:extLst>
          </p:nvPr>
        </p:nvGraphicFramePr>
        <p:xfrm>
          <a:off x="1214579" y="2063537"/>
          <a:ext cx="6773335" cy="1854200"/>
        </p:xfrm>
        <a:graphic>
          <a:graphicData uri="http://schemas.openxmlformats.org/drawingml/2006/table">
            <a:tbl>
              <a:tblPr firstRow="1" bandRow="1">
                <a:tableStyleId>{5C22544A-7EE6-4342-B048-85BDC9FD1C3A}</a:tableStyleId>
              </a:tblPr>
              <a:tblGrid>
                <a:gridCol w="1354667"/>
                <a:gridCol w="1354667"/>
                <a:gridCol w="1354667"/>
                <a:gridCol w="1354667"/>
                <a:gridCol w="1354667"/>
              </a:tblGrid>
              <a:tr h="370840">
                <a:tc>
                  <a:txBody>
                    <a:bodyPr/>
                    <a:lstStyle/>
                    <a:p>
                      <a:endParaRPr lang="en-US" dirty="0"/>
                    </a:p>
                  </a:txBody>
                  <a:tcPr/>
                </a:tc>
                <a:tc>
                  <a:txBody>
                    <a:bodyPr/>
                    <a:lstStyle/>
                    <a:p>
                      <a:r>
                        <a:rPr lang="en-US" dirty="0" smtClean="0"/>
                        <a:t>Apache</a:t>
                      </a:r>
                      <a:endParaRPr lang="en-US" dirty="0"/>
                    </a:p>
                  </a:txBody>
                  <a:tcPr/>
                </a:tc>
                <a:tc>
                  <a:txBody>
                    <a:bodyPr/>
                    <a:lstStyle/>
                    <a:p>
                      <a:r>
                        <a:rPr lang="en-US" dirty="0" smtClean="0"/>
                        <a:t>Mozilla</a:t>
                      </a:r>
                      <a:endParaRPr lang="en-US" dirty="0"/>
                    </a:p>
                  </a:txBody>
                  <a:tcPr/>
                </a:tc>
                <a:tc>
                  <a:txBody>
                    <a:bodyPr/>
                    <a:lstStyle/>
                    <a:p>
                      <a:r>
                        <a:rPr lang="en-US" dirty="0" err="1" smtClean="0"/>
                        <a:t>MPlayer</a:t>
                      </a:r>
                      <a:endParaRPr lang="en-US" dirty="0"/>
                    </a:p>
                  </a:txBody>
                  <a:tcPr/>
                </a:tc>
                <a:tc>
                  <a:txBody>
                    <a:bodyPr/>
                    <a:lstStyle/>
                    <a:p>
                      <a:r>
                        <a:rPr lang="en-US" dirty="0" smtClean="0"/>
                        <a:t>MySQL</a:t>
                      </a:r>
                      <a:endParaRPr lang="en-US" dirty="0"/>
                    </a:p>
                  </a:txBody>
                  <a:tcPr/>
                </a:tc>
              </a:tr>
              <a:tr h="370840">
                <a:tc>
                  <a:txBody>
                    <a:bodyPr/>
                    <a:lstStyle/>
                    <a:p>
                      <a:r>
                        <a:rPr lang="en-US" dirty="0" smtClean="0"/>
                        <a:t>Add</a:t>
                      </a:r>
                      <a:endParaRPr lang="en-US" dirty="0"/>
                    </a:p>
                  </a:txBody>
                  <a:tcPr/>
                </a:tc>
                <a:tc>
                  <a:txBody>
                    <a:bodyPr/>
                    <a:lstStyle/>
                    <a:p>
                      <a:r>
                        <a:rPr lang="en-US" dirty="0" smtClean="0"/>
                        <a:t>138</a:t>
                      </a:r>
                      <a:endParaRPr lang="en-US" dirty="0"/>
                    </a:p>
                  </a:txBody>
                  <a:tcPr/>
                </a:tc>
                <a:tc>
                  <a:txBody>
                    <a:bodyPr/>
                    <a:lstStyle/>
                    <a:p>
                      <a:r>
                        <a:rPr lang="en-US" dirty="0" smtClean="0"/>
                        <a:t>227</a:t>
                      </a:r>
                      <a:endParaRPr lang="en-US" dirty="0"/>
                    </a:p>
                  </a:txBody>
                  <a:tcPr/>
                </a:tc>
                <a:tc>
                  <a:txBody>
                    <a:bodyPr/>
                    <a:lstStyle/>
                    <a:p>
                      <a:r>
                        <a:rPr lang="en-US" dirty="0" smtClean="0"/>
                        <a:t>65</a:t>
                      </a:r>
                      <a:endParaRPr lang="en-US" dirty="0"/>
                    </a:p>
                  </a:txBody>
                  <a:tcPr/>
                </a:tc>
                <a:tc>
                  <a:txBody>
                    <a:bodyPr/>
                    <a:lstStyle/>
                    <a:p>
                      <a:r>
                        <a:rPr lang="en-US" dirty="0" smtClean="0"/>
                        <a:t>1548</a:t>
                      </a:r>
                      <a:endParaRPr lang="en-US" dirty="0"/>
                    </a:p>
                  </a:txBody>
                  <a:tcPr/>
                </a:tc>
              </a:tr>
              <a:tr h="370840">
                <a:tc>
                  <a:txBody>
                    <a:bodyPr/>
                    <a:lstStyle/>
                    <a:p>
                      <a:r>
                        <a:rPr lang="en-US" dirty="0" smtClean="0"/>
                        <a:t>Rem</a:t>
                      </a:r>
                      <a:endParaRPr lang="en-US" dirty="0"/>
                    </a:p>
                  </a:txBody>
                  <a:tcPr/>
                </a:tc>
                <a:tc>
                  <a:txBody>
                    <a:bodyPr/>
                    <a:lstStyle/>
                    <a:p>
                      <a:r>
                        <a:rPr lang="en-US" dirty="0" smtClean="0"/>
                        <a:t>199</a:t>
                      </a:r>
                      <a:endParaRPr lang="en-US" dirty="0"/>
                    </a:p>
                  </a:txBody>
                  <a:tcPr/>
                </a:tc>
                <a:tc>
                  <a:txBody>
                    <a:bodyPr/>
                    <a:lstStyle/>
                    <a:p>
                      <a:r>
                        <a:rPr lang="en-US" dirty="0" smtClean="0"/>
                        <a:t>272</a:t>
                      </a:r>
                      <a:endParaRPr lang="en-US" dirty="0"/>
                    </a:p>
                  </a:txBody>
                  <a:tcPr/>
                </a:tc>
                <a:tc>
                  <a:txBody>
                    <a:bodyPr/>
                    <a:lstStyle/>
                    <a:p>
                      <a:r>
                        <a:rPr lang="en-US" dirty="0" smtClean="0"/>
                        <a:t>59</a:t>
                      </a:r>
                      <a:endParaRPr lang="en-US" dirty="0"/>
                    </a:p>
                  </a:txBody>
                  <a:tcPr/>
                </a:tc>
                <a:tc>
                  <a:txBody>
                    <a:bodyPr/>
                    <a:lstStyle/>
                    <a:p>
                      <a:r>
                        <a:rPr lang="en-US" dirty="0" smtClean="0"/>
                        <a:t>1411</a:t>
                      </a:r>
                      <a:endParaRPr lang="en-US" dirty="0"/>
                    </a:p>
                  </a:txBody>
                  <a:tcPr/>
                </a:tc>
              </a:tr>
              <a:tr h="370840">
                <a:tc>
                  <a:txBody>
                    <a:bodyPr/>
                    <a:lstStyle/>
                    <a:p>
                      <a:r>
                        <a:rPr lang="en-US" dirty="0" smtClean="0"/>
                        <a:t>Mod</a:t>
                      </a:r>
                      <a:endParaRPr lang="en-US" dirty="0"/>
                    </a:p>
                  </a:txBody>
                  <a:tcPr/>
                </a:tc>
                <a:tc>
                  <a:txBody>
                    <a:bodyPr/>
                    <a:lstStyle/>
                    <a:p>
                      <a:r>
                        <a:rPr lang="en-US" dirty="0" smtClean="0"/>
                        <a:t>467</a:t>
                      </a:r>
                      <a:endParaRPr lang="en-US" dirty="0"/>
                    </a:p>
                  </a:txBody>
                  <a:tcPr/>
                </a:tc>
                <a:tc>
                  <a:txBody>
                    <a:bodyPr/>
                    <a:lstStyle/>
                    <a:p>
                      <a:r>
                        <a:rPr lang="en-US" dirty="0" smtClean="0"/>
                        <a:t>204</a:t>
                      </a:r>
                      <a:endParaRPr lang="en-US" dirty="0"/>
                    </a:p>
                  </a:txBody>
                  <a:tcPr/>
                </a:tc>
                <a:tc>
                  <a:txBody>
                    <a:bodyPr/>
                    <a:lstStyle/>
                    <a:p>
                      <a:r>
                        <a:rPr lang="en-US" dirty="0" smtClean="0"/>
                        <a:t>33</a:t>
                      </a:r>
                      <a:endParaRPr lang="en-US" dirty="0"/>
                    </a:p>
                  </a:txBody>
                  <a:tcPr/>
                </a:tc>
                <a:tc>
                  <a:txBody>
                    <a:bodyPr/>
                    <a:lstStyle/>
                    <a:p>
                      <a:r>
                        <a:rPr lang="en-US" dirty="0" smtClean="0"/>
                        <a:t>4301</a:t>
                      </a:r>
                      <a:endParaRPr lang="en-US" dirty="0"/>
                    </a:p>
                  </a:txBody>
                  <a:tcPr/>
                </a:tc>
              </a:tr>
              <a:tr h="370840">
                <a:tc>
                  <a:txBody>
                    <a:bodyPr/>
                    <a:lstStyle/>
                    <a:p>
                      <a:r>
                        <a:rPr lang="en-US" dirty="0" smtClean="0"/>
                        <a:t>Total #</a:t>
                      </a:r>
                      <a:endParaRPr lang="en-US" dirty="0"/>
                    </a:p>
                  </a:txBody>
                  <a:tcPr/>
                </a:tc>
                <a:tc>
                  <a:txBody>
                    <a:bodyPr/>
                    <a:lstStyle/>
                    <a:p>
                      <a:r>
                        <a:rPr lang="en-US" dirty="0" smtClean="0"/>
                        <a:t>804</a:t>
                      </a:r>
                      <a:endParaRPr lang="en-US" dirty="0"/>
                    </a:p>
                  </a:txBody>
                  <a:tcPr/>
                </a:tc>
                <a:tc>
                  <a:txBody>
                    <a:bodyPr/>
                    <a:lstStyle/>
                    <a:p>
                      <a:r>
                        <a:rPr lang="en-US" dirty="0" smtClean="0"/>
                        <a:t>703</a:t>
                      </a:r>
                      <a:endParaRPr lang="en-US" dirty="0"/>
                    </a:p>
                  </a:txBody>
                  <a:tcPr/>
                </a:tc>
                <a:tc>
                  <a:txBody>
                    <a:bodyPr/>
                    <a:lstStyle/>
                    <a:p>
                      <a:r>
                        <a:rPr lang="en-US" dirty="0" smtClean="0"/>
                        <a:t>157</a:t>
                      </a:r>
                      <a:endParaRPr lang="en-US" dirty="0"/>
                    </a:p>
                  </a:txBody>
                  <a:tcPr/>
                </a:tc>
                <a:tc>
                  <a:txBody>
                    <a:bodyPr/>
                    <a:lstStyle/>
                    <a:p>
                      <a:r>
                        <a:rPr lang="en-US" dirty="0" smtClean="0"/>
                        <a:t>7260</a:t>
                      </a:r>
                      <a:endParaRPr lang="en-US"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86611873"/>
              </p:ext>
            </p:extLst>
          </p:nvPr>
        </p:nvGraphicFramePr>
        <p:xfrm>
          <a:off x="1214578" y="4349978"/>
          <a:ext cx="6773336" cy="741680"/>
        </p:xfrm>
        <a:graphic>
          <a:graphicData uri="http://schemas.openxmlformats.org/drawingml/2006/table">
            <a:tbl>
              <a:tblPr firstRow="1" bandRow="1">
                <a:tableStyleId>{5C22544A-7EE6-4342-B048-85BDC9FD1C3A}</a:tableStyleId>
              </a:tblPr>
              <a:tblGrid>
                <a:gridCol w="1693334"/>
                <a:gridCol w="1693334"/>
                <a:gridCol w="1693334"/>
                <a:gridCol w="1693334"/>
              </a:tblGrid>
              <a:tr h="370840">
                <a:tc>
                  <a:txBody>
                    <a:bodyPr/>
                    <a:lstStyle/>
                    <a:p>
                      <a:endParaRPr lang="en-US" dirty="0"/>
                    </a:p>
                  </a:txBody>
                  <a:tcPr/>
                </a:tc>
                <a:tc>
                  <a:txBody>
                    <a:bodyPr/>
                    <a:lstStyle/>
                    <a:p>
                      <a:r>
                        <a:rPr lang="en-US" dirty="0" smtClean="0"/>
                        <a:t>Add</a:t>
                      </a:r>
                      <a:endParaRPr lang="en-US" dirty="0"/>
                    </a:p>
                  </a:txBody>
                  <a:tcPr/>
                </a:tc>
                <a:tc>
                  <a:txBody>
                    <a:bodyPr/>
                    <a:lstStyle/>
                    <a:p>
                      <a:r>
                        <a:rPr lang="en-US" dirty="0" smtClean="0"/>
                        <a:t>Rem</a:t>
                      </a:r>
                      <a:endParaRPr lang="en-US" dirty="0"/>
                    </a:p>
                  </a:txBody>
                  <a:tcPr/>
                </a:tc>
                <a:tc>
                  <a:txBody>
                    <a:bodyPr/>
                    <a:lstStyle/>
                    <a:p>
                      <a:r>
                        <a:rPr lang="en-US" dirty="0" smtClean="0"/>
                        <a:t>Mod</a:t>
                      </a:r>
                      <a:endParaRPr lang="en-US" dirty="0"/>
                    </a:p>
                  </a:txBody>
                  <a:tcPr/>
                </a:tc>
              </a:tr>
              <a:tr h="370840">
                <a:tc>
                  <a:txBody>
                    <a:bodyPr/>
                    <a:lstStyle/>
                    <a:p>
                      <a:r>
                        <a:rPr lang="en-US" dirty="0" smtClean="0"/>
                        <a:t>Percentage</a:t>
                      </a:r>
                      <a:endParaRPr lang="en-US" dirty="0"/>
                    </a:p>
                  </a:txBody>
                  <a:tcPr/>
                </a:tc>
                <a:tc>
                  <a:txBody>
                    <a:bodyPr/>
                    <a:lstStyle/>
                    <a:p>
                      <a:r>
                        <a:rPr lang="en-US" dirty="0" smtClean="0"/>
                        <a:t>22%</a:t>
                      </a:r>
                      <a:endParaRPr lang="en-US" dirty="0"/>
                    </a:p>
                  </a:txBody>
                  <a:tcPr/>
                </a:tc>
                <a:tc>
                  <a:txBody>
                    <a:bodyPr/>
                    <a:lstStyle/>
                    <a:p>
                      <a:r>
                        <a:rPr lang="en-US" dirty="0" smtClean="0"/>
                        <a:t>21%</a:t>
                      </a:r>
                      <a:endParaRPr lang="en-US" dirty="0"/>
                    </a:p>
                  </a:txBody>
                  <a:tcPr/>
                </a:tc>
                <a:tc>
                  <a:txBody>
                    <a:bodyPr/>
                    <a:lstStyle/>
                    <a:p>
                      <a:r>
                        <a:rPr lang="en-US" dirty="0" smtClean="0"/>
                        <a:t>56%</a:t>
                      </a:r>
                      <a:endParaRPr lang="en-US" dirty="0"/>
                    </a:p>
                  </a:txBody>
                  <a:tcPr/>
                </a:tc>
              </a:tr>
            </a:tbl>
          </a:graphicData>
        </a:graphic>
      </p:graphicFrame>
    </p:spTree>
    <p:extLst>
      <p:ext uri="{BB962C8B-B14F-4D97-AF65-F5344CB8AC3E}">
        <p14:creationId xmlns:p14="http://schemas.microsoft.com/office/powerpoint/2010/main" val="1878918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a:xfrm>
            <a:off x="1097280" y="1886075"/>
            <a:ext cx="10058400" cy="4023360"/>
          </a:xfrm>
        </p:spPr>
        <p:txBody>
          <a:bodyPr>
            <a:normAutofit/>
          </a:bodyPr>
          <a:lstStyle/>
          <a:p>
            <a:endParaRPr lang="en-US" sz="2400" dirty="0" smtClean="0"/>
          </a:p>
          <a:p>
            <a:endParaRPr lang="en-US" sz="2400" dirty="0" smtClean="0"/>
          </a:p>
          <a:p>
            <a:r>
              <a:rPr lang="en-US" sz="2400" dirty="0" smtClean="0"/>
              <a:t> </a:t>
            </a:r>
          </a:p>
        </p:txBody>
      </p:sp>
      <p:graphicFrame>
        <p:nvGraphicFramePr>
          <p:cNvPr id="4" name="Chart 3"/>
          <p:cNvGraphicFramePr/>
          <p:nvPr>
            <p:extLst>
              <p:ext uri="{D42A27DB-BD31-4B8C-83A1-F6EECF244321}">
                <p14:modId xmlns:p14="http://schemas.microsoft.com/office/powerpoint/2010/main" val="146071913"/>
              </p:ext>
            </p:extLst>
          </p:nvPr>
        </p:nvGraphicFramePr>
        <p:xfrm>
          <a:off x="1097280" y="1737359"/>
          <a:ext cx="5303519" cy="41720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extLst>
              <p:ext uri="{D42A27DB-BD31-4B8C-83A1-F6EECF244321}">
                <p14:modId xmlns:p14="http://schemas.microsoft.com/office/powerpoint/2010/main" val="1902691691"/>
              </p:ext>
            </p:extLst>
          </p:nvPr>
        </p:nvGraphicFramePr>
        <p:xfrm>
          <a:off x="6126480" y="1737360"/>
          <a:ext cx="5220393" cy="41720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78540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a:xfrm>
            <a:off x="1097280" y="1886075"/>
            <a:ext cx="10058400" cy="4023360"/>
          </a:xfrm>
        </p:spPr>
        <p:txBody>
          <a:bodyPr>
            <a:normAutofit/>
          </a:bodyPr>
          <a:lstStyle/>
          <a:p>
            <a:r>
              <a:rPr lang="en-US" sz="2400" dirty="0" smtClean="0"/>
              <a:t>How many changes for </a:t>
            </a:r>
            <a:r>
              <a:rPr lang="en-US" sz="2400" b="1" dirty="0" smtClean="0"/>
              <a:t>each critical section</a:t>
            </a:r>
            <a:r>
              <a:rPr lang="en-US" sz="2400" dirty="0" smtClean="0"/>
              <a:t>?</a:t>
            </a:r>
          </a:p>
          <a:p>
            <a:endParaRPr lang="en-US" sz="2400" dirty="0" smtClean="0"/>
          </a:p>
          <a:p>
            <a:r>
              <a:rPr lang="en-US" sz="2400" dirty="0" smtClean="0"/>
              <a:t> </a:t>
            </a:r>
          </a:p>
        </p:txBody>
      </p:sp>
      <p:graphicFrame>
        <p:nvGraphicFramePr>
          <p:cNvPr id="5" name="Table 4"/>
          <p:cNvGraphicFramePr>
            <a:graphicFrameLocks noGrp="1"/>
          </p:cNvGraphicFramePr>
          <p:nvPr>
            <p:extLst>
              <p:ext uri="{D42A27DB-BD31-4B8C-83A1-F6EECF244321}">
                <p14:modId xmlns:p14="http://schemas.microsoft.com/office/powerpoint/2010/main" val="1683489201"/>
              </p:ext>
            </p:extLst>
          </p:nvPr>
        </p:nvGraphicFramePr>
        <p:xfrm>
          <a:off x="1214569" y="2854073"/>
          <a:ext cx="6773335" cy="1483360"/>
        </p:xfrm>
        <a:graphic>
          <a:graphicData uri="http://schemas.openxmlformats.org/drawingml/2006/table">
            <a:tbl>
              <a:tblPr firstRow="1" bandRow="1">
                <a:tableStyleId>{5C22544A-7EE6-4342-B048-85BDC9FD1C3A}</a:tableStyleId>
              </a:tblPr>
              <a:tblGrid>
                <a:gridCol w="1354667"/>
                <a:gridCol w="1354667"/>
                <a:gridCol w="1354667"/>
                <a:gridCol w="1354667"/>
                <a:gridCol w="1354667"/>
              </a:tblGrid>
              <a:tr h="370840">
                <a:tc>
                  <a:txBody>
                    <a:bodyPr/>
                    <a:lstStyle/>
                    <a:p>
                      <a:endParaRPr lang="en-US" dirty="0"/>
                    </a:p>
                  </a:txBody>
                  <a:tcPr/>
                </a:tc>
                <a:tc>
                  <a:txBody>
                    <a:bodyPr/>
                    <a:lstStyle/>
                    <a:p>
                      <a:r>
                        <a:rPr lang="en-US" dirty="0" smtClean="0"/>
                        <a:t>Apache</a:t>
                      </a:r>
                      <a:endParaRPr lang="en-US" dirty="0"/>
                    </a:p>
                  </a:txBody>
                  <a:tcPr/>
                </a:tc>
                <a:tc>
                  <a:txBody>
                    <a:bodyPr/>
                    <a:lstStyle/>
                    <a:p>
                      <a:r>
                        <a:rPr lang="en-US" dirty="0" smtClean="0"/>
                        <a:t>Mozilla</a:t>
                      </a:r>
                      <a:endParaRPr lang="en-US" dirty="0"/>
                    </a:p>
                  </a:txBody>
                  <a:tcPr/>
                </a:tc>
                <a:tc>
                  <a:txBody>
                    <a:bodyPr/>
                    <a:lstStyle/>
                    <a:p>
                      <a:r>
                        <a:rPr lang="en-US" dirty="0" err="1" smtClean="0"/>
                        <a:t>MPlayer</a:t>
                      </a:r>
                      <a:endParaRPr lang="en-US" dirty="0"/>
                    </a:p>
                  </a:txBody>
                  <a:tcPr/>
                </a:tc>
                <a:tc>
                  <a:txBody>
                    <a:bodyPr/>
                    <a:lstStyle/>
                    <a:p>
                      <a:r>
                        <a:rPr lang="en-US" dirty="0" smtClean="0"/>
                        <a:t>MySQL</a:t>
                      </a:r>
                      <a:endParaRPr lang="en-US" dirty="0"/>
                    </a:p>
                  </a:txBody>
                  <a:tcPr/>
                </a:tc>
              </a:tr>
              <a:tr h="370840">
                <a:tc>
                  <a:txBody>
                    <a:bodyPr/>
                    <a:lstStyle/>
                    <a:p>
                      <a:r>
                        <a:rPr lang="en-US" dirty="0" smtClean="0"/>
                        <a:t>Mod-Body</a:t>
                      </a:r>
                      <a:endParaRPr lang="en-US" dirty="0"/>
                    </a:p>
                  </a:txBody>
                  <a:tcPr/>
                </a:tc>
                <a:tc>
                  <a:txBody>
                    <a:bodyPr/>
                    <a:lstStyle/>
                    <a:p>
                      <a:r>
                        <a:rPr lang="en-US" dirty="0" smtClean="0"/>
                        <a:t>196</a:t>
                      </a:r>
                      <a:endParaRPr lang="en-US" dirty="0"/>
                    </a:p>
                  </a:txBody>
                  <a:tcPr/>
                </a:tc>
                <a:tc>
                  <a:txBody>
                    <a:bodyPr/>
                    <a:lstStyle/>
                    <a:p>
                      <a:r>
                        <a:rPr lang="en-US" dirty="0" smtClean="0"/>
                        <a:t>139</a:t>
                      </a:r>
                      <a:endParaRPr lang="en-US" dirty="0"/>
                    </a:p>
                  </a:txBody>
                  <a:tcPr/>
                </a:tc>
                <a:tc>
                  <a:txBody>
                    <a:bodyPr/>
                    <a:lstStyle/>
                    <a:p>
                      <a:r>
                        <a:rPr lang="en-US" dirty="0" smtClean="0"/>
                        <a:t>23</a:t>
                      </a:r>
                      <a:endParaRPr lang="en-US" dirty="0"/>
                    </a:p>
                  </a:txBody>
                  <a:tcPr/>
                </a:tc>
                <a:tc>
                  <a:txBody>
                    <a:bodyPr/>
                    <a:lstStyle/>
                    <a:p>
                      <a:r>
                        <a:rPr lang="en-US" dirty="0" smtClean="0"/>
                        <a:t>932</a:t>
                      </a:r>
                    </a:p>
                  </a:txBody>
                  <a:tcPr/>
                </a:tc>
              </a:tr>
              <a:tr h="370840">
                <a:tc>
                  <a:txBody>
                    <a:bodyPr/>
                    <a:lstStyle/>
                    <a:p>
                      <a:r>
                        <a:rPr lang="en-US" dirty="0" smtClean="0"/>
                        <a:t>Mod-Sync</a:t>
                      </a:r>
                      <a:endParaRPr lang="en-US" dirty="0"/>
                    </a:p>
                  </a:txBody>
                  <a:tcPr/>
                </a:tc>
                <a:tc>
                  <a:txBody>
                    <a:bodyPr/>
                    <a:lstStyle/>
                    <a:p>
                      <a:r>
                        <a:rPr lang="en-US" dirty="0" smtClean="0"/>
                        <a:t>93</a:t>
                      </a:r>
                      <a:endParaRPr lang="en-US" dirty="0"/>
                    </a:p>
                  </a:txBody>
                  <a:tcPr/>
                </a:tc>
                <a:tc>
                  <a:txBody>
                    <a:bodyPr/>
                    <a:lstStyle/>
                    <a:p>
                      <a:r>
                        <a:rPr lang="en-US" dirty="0" smtClean="0"/>
                        <a:t>15</a:t>
                      </a:r>
                      <a:endParaRPr lang="en-US" dirty="0"/>
                    </a:p>
                  </a:txBody>
                  <a:tcPr/>
                </a:tc>
                <a:tc>
                  <a:txBody>
                    <a:bodyPr/>
                    <a:lstStyle/>
                    <a:p>
                      <a:r>
                        <a:rPr lang="en-US" dirty="0" smtClean="0"/>
                        <a:t>9</a:t>
                      </a:r>
                      <a:endParaRPr lang="en-US" dirty="0"/>
                    </a:p>
                  </a:txBody>
                  <a:tcPr/>
                </a:tc>
                <a:tc>
                  <a:txBody>
                    <a:bodyPr/>
                    <a:lstStyle/>
                    <a:p>
                      <a:r>
                        <a:rPr lang="en-US" dirty="0" smtClean="0"/>
                        <a:t>640</a:t>
                      </a:r>
                      <a:endParaRPr lang="en-US" dirty="0"/>
                    </a:p>
                  </a:txBody>
                  <a:tcPr/>
                </a:tc>
              </a:tr>
              <a:tr h="370840">
                <a:tc>
                  <a:txBody>
                    <a:bodyPr/>
                    <a:lstStyle/>
                    <a:p>
                      <a:r>
                        <a:rPr lang="en-US" dirty="0" smtClean="0"/>
                        <a:t>Total</a:t>
                      </a:r>
                      <a:endParaRPr lang="en-US" dirty="0"/>
                    </a:p>
                  </a:txBody>
                  <a:tcPr/>
                </a:tc>
                <a:tc>
                  <a:txBody>
                    <a:bodyPr/>
                    <a:lstStyle/>
                    <a:p>
                      <a:r>
                        <a:rPr lang="en-US" dirty="0" smtClean="0"/>
                        <a:t>261</a:t>
                      </a:r>
                      <a:endParaRPr lang="en-US" dirty="0"/>
                    </a:p>
                  </a:txBody>
                  <a:tcPr/>
                </a:tc>
                <a:tc>
                  <a:txBody>
                    <a:bodyPr/>
                    <a:lstStyle/>
                    <a:p>
                      <a:r>
                        <a:rPr lang="en-US" dirty="0" smtClean="0"/>
                        <a:t>149</a:t>
                      </a:r>
                      <a:endParaRPr lang="en-US" dirty="0"/>
                    </a:p>
                  </a:txBody>
                  <a:tcPr/>
                </a:tc>
                <a:tc>
                  <a:txBody>
                    <a:bodyPr/>
                    <a:lstStyle/>
                    <a:p>
                      <a:r>
                        <a:rPr lang="en-US" dirty="0" smtClean="0"/>
                        <a:t>23</a:t>
                      </a:r>
                      <a:endParaRPr lang="en-US" dirty="0"/>
                    </a:p>
                  </a:txBody>
                  <a:tcPr/>
                </a:tc>
                <a:tc>
                  <a:txBody>
                    <a:bodyPr/>
                    <a:lstStyle/>
                    <a:p>
                      <a:r>
                        <a:rPr lang="en-US" dirty="0" smtClean="0"/>
                        <a:t>1173</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80999411"/>
              </p:ext>
            </p:extLst>
          </p:nvPr>
        </p:nvGraphicFramePr>
        <p:xfrm>
          <a:off x="1192499" y="4848775"/>
          <a:ext cx="5080002" cy="741680"/>
        </p:xfrm>
        <a:graphic>
          <a:graphicData uri="http://schemas.openxmlformats.org/drawingml/2006/table">
            <a:tbl>
              <a:tblPr firstRow="1" bandRow="1">
                <a:tableStyleId>{5C22544A-7EE6-4342-B048-85BDC9FD1C3A}</a:tableStyleId>
              </a:tblPr>
              <a:tblGrid>
                <a:gridCol w="1693334"/>
                <a:gridCol w="1693334"/>
                <a:gridCol w="1693334"/>
              </a:tblGrid>
              <a:tr h="370840">
                <a:tc>
                  <a:txBody>
                    <a:bodyPr/>
                    <a:lstStyle/>
                    <a:p>
                      <a:endParaRPr lang="en-US" dirty="0"/>
                    </a:p>
                  </a:txBody>
                  <a:tcPr/>
                </a:tc>
                <a:tc>
                  <a:txBody>
                    <a:bodyPr/>
                    <a:lstStyle/>
                    <a:p>
                      <a:r>
                        <a:rPr lang="en-US" dirty="0" smtClean="0"/>
                        <a:t>Mod-Body</a:t>
                      </a:r>
                      <a:endParaRPr lang="en-US" dirty="0"/>
                    </a:p>
                  </a:txBody>
                  <a:tcPr/>
                </a:tc>
                <a:tc>
                  <a:txBody>
                    <a:bodyPr/>
                    <a:lstStyle/>
                    <a:p>
                      <a:r>
                        <a:rPr lang="en-US" dirty="0" smtClean="0"/>
                        <a:t>Mod-Sync</a:t>
                      </a:r>
                      <a:endParaRPr lang="en-US" dirty="0"/>
                    </a:p>
                  </a:txBody>
                  <a:tcPr/>
                </a:tc>
              </a:tr>
              <a:tr h="370840">
                <a:tc>
                  <a:txBody>
                    <a:bodyPr/>
                    <a:lstStyle/>
                    <a:p>
                      <a:r>
                        <a:rPr lang="en-US" dirty="0" smtClean="0"/>
                        <a:t>Percentage</a:t>
                      </a:r>
                      <a:endParaRPr lang="en-US" dirty="0"/>
                    </a:p>
                  </a:txBody>
                  <a:tcPr/>
                </a:tc>
                <a:tc>
                  <a:txBody>
                    <a:bodyPr/>
                    <a:lstStyle/>
                    <a:p>
                      <a:r>
                        <a:rPr lang="en-US" dirty="0" smtClean="0"/>
                        <a:t>80%</a:t>
                      </a:r>
                      <a:endParaRPr lang="en-US" dirty="0"/>
                    </a:p>
                  </a:txBody>
                  <a:tcPr/>
                </a:tc>
                <a:tc>
                  <a:txBody>
                    <a:bodyPr/>
                    <a:lstStyle/>
                    <a:p>
                      <a:r>
                        <a:rPr lang="en-US" dirty="0" smtClean="0"/>
                        <a:t>50%</a:t>
                      </a:r>
                      <a:endParaRPr lang="en-US" dirty="0"/>
                    </a:p>
                  </a:txBody>
                  <a:tcPr/>
                </a:tc>
              </a:tr>
            </a:tbl>
          </a:graphicData>
        </a:graphic>
      </p:graphicFrame>
    </p:spTree>
    <p:extLst>
      <p:ext uri="{BB962C8B-B14F-4D97-AF65-F5344CB8AC3E}">
        <p14:creationId xmlns:p14="http://schemas.microsoft.com/office/powerpoint/2010/main" val="773124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a:xfrm>
            <a:off x="1097280" y="1886075"/>
            <a:ext cx="10058400" cy="4023360"/>
          </a:xfrm>
        </p:spPr>
        <p:txBody>
          <a:bodyPr>
            <a:normAutofit/>
          </a:bodyPr>
          <a:lstStyle/>
          <a:p>
            <a:endParaRPr lang="en-US" sz="2400" dirty="0" smtClean="0"/>
          </a:p>
          <a:p>
            <a:endParaRPr lang="en-US" sz="2400" dirty="0" smtClean="0"/>
          </a:p>
          <a:p>
            <a:r>
              <a:rPr lang="en-US" sz="2400" dirty="0" smtClean="0"/>
              <a:t> </a:t>
            </a:r>
          </a:p>
        </p:txBody>
      </p:sp>
      <p:graphicFrame>
        <p:nvGraphicFramePr>
          <p:cNvPr id="4" name="Chart 3"/>
          <p:cNvGraphicFramePr/>
          <p:nvPr>
            <p:extLst>
              <p:ext uri="{D42A27DB-BD31-4B8C-83A1-F6EECF244321}">
                <p14:modId xmlns:p14="http://schemas.microsoft.com/office/powerpoint/2010/main" val="407852781"/>
              </p:ext>
            </p:extLst>
          </p:nvPr>
        </p:nvGraphicFramePr>
        <p:xfrm>
          <a:off x="1097280" y="1737359"/>
          <a:ext cx="5303519" cy="41720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extLst>
              <p:ext uri="{D42A27DB-BD31-4B8C-83A1-F6EECF244321}">
                <p14:modId xmlns:p14="http://schemas.microsoft.com/office/powerpoint/2010/main" val="2035779531"/>
              </p:ext>
            </p:extLst>
          </p:nvPr>
        </p:nvGraphicFramePr>
        <p:xfrm>
          <a:off x="6126480" y="1737360"/>
          <a:ext cx="5220393" cy="41720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99772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97280" y="1939067"/>
            <a:ext cx="5363633" cy="3896958"/>
          </a:xfrm>
        </p:spPr>
      </p:pic>
      <p:sp>
        <p:nvSpPr>
          <p:cNvPr id="7" name="TextBox 6"/>
          <p:cNvSpPr txBox="1"/>
          <p:nvPr/>
        </p:nvSpPr>
        <p:spPr>
          <a:xfrm>
            <a:off x="2568388" y="6078071"/>
            <a:ext cx="184731" cy="369332"/>
          </a:xfrm>
          <a:prstGeom prst="rect">
            <a:avLst/>
          </a:prstGeom>
          <a:noFill/>
        </p:spPr>
        <p:txBody>
          <a:bodyPr wrap="none" rtlCol="0">
            <a:spAutoFit/>
          </a:bodyPr>
          <a:lstStyle/>
          <a:p>
            <a:endParaRPr lang="en-US" dirty="0"/>
          </a:p>
        </p:txBody>
      </p:sp>
      <p:sp>
        <p:nvSpPr>
          <p:cNvPr id="8" name="TextBox 7"/>
          <p:cNvSpPr txBox="1"/>
          <p:nvPr/>
        </p:nvSpPr>
        <p:spPr>
          <a:xfrm>
            <a:off x="2702859" y="6010835"/>
            <a:ext cx="845103" cy="369332"/>
          </a:xfrm>
          <a:prstGeom prst="rect">
            <a:avLst/>
          </a:prstGeom>
          <a:noFill/>
        </p:spPr>
        <p:txBody>
          <a:bodyPr wrap="none" rtlCol="0">
            <a:spAutoFit/>
          </a:bodyPr>
          <a:lstStyle/>
          <a:p>
            <a:r>
              <a:rPr lang="en-US" dirty="0" smtClean="0"/>
              <a:t>MySQL</a:t>
            </a:r>
            <a:endParaRPr lang="en-US" dirty="0"/>
          </a:p>
        </p:txBody>
      </p:sp>
      <p:cxnSp>
        <p:nvCxnSpPr>
          <p:cNvPr id="13" name="Straight Connector 12"/>
          <p:cNvCxnSpPr/>
          <p:nvPr/>
        </p:nvCxnSpPr>
        <p:spPr>
          <a:xfrm>
            <a:off x="6851383" y="2415654"/>
            <a:ext cx="62779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51383" y="3066818"/>
            <a:ext cx="627797"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716981" y="2230580"/>
            <a:ext cx="3085588" cy="369332"/>
          </a:xfrm>
          <a:prstGeom prst="rect">
            <a:avLst/>
          </a:prstGeom>
          <a:noFill/>
        </p:spPr>
        <p:txBody>
          <a:bodyPr wrap="none" rtlCol="0">
            <a:spAutoFit/>
          </a:bodyPr>
          <a:lstStyle/>
          <a:p>
            <a:r>
              <a:rPr lang="en-US" dirty="0" smtClean="0"/>
              <a:t>Critical section change number</a:t>
            </a:r>
            <a:endParaRPr lang="en-US" dirty="0"/>
          </a:p>
        </p:txBody>
      </p:sp>
      <p:sp>
        <p:nvSpPr>
          <p:cNvPr id="19" name="TextBox 18"/>
          <p:cNvSpPr txBox="1"/>
          <p:nvPr/>
        </p:nvSpPr>
        <p:spPr>
          <a:xfrm>
            <a:off x="7730834" y="2854036"/>
            <a:ext cx="2851550" cy="369332"/>
          </a:xfrm>
          <a:prstGeom prst="rect">
            <a:avLst/>
          </a:prstGeom>
          <a:noFill/>
        </p:spPr>
        <p:txBody>
          <a:bodyPr wrap="none" rtlCol="0">
            <a:spAutoFit/>
          </a:bodyPr>
          <a:lstStyle/>
          <a:p>
            <a:r>
              <a:rPr lang="en-US" dirty="0" smtClean="0"/>
              <a:t>Line of </a:t>
            </a:r>
            <a:r>
              <a:rPr lang="en-US" smtClean="0"/>
              <a:t>code change number</a:t>
            </a:r>
            <a:endParaRPr lang="en-US"/>
          </a:p>
        </p:txBody>
      </p:sp>
    </p:spTree>
    <p:extLst>
      <p:ext uri="{BB962C8B-B14F-4D97-AF65-F5344CB8AC3E}">
        <p14:creationId xmlns:p14="http://schemas.microsoft.com/office/powerpoint/2010/main" val="1207906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Section Change Purpose Patterns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7397915"/>
              </p:ext>
            </p:extLst>
          </p:nvPr>
        </p:nvGraphicFramePr>
        <p:xfrm>
          <a:off x="1096963" y="1846259"/>
          <a:ext cx="10188658" cy="3820614"/>
        </p:xfrm>
        <a:graphic>
          <a:graphicData uri="http://schemas.openxmlformats.org/drawingml/2006/table">
            <a:tbl>
              <a:tblPr firstRow="1" bandRow="1">
                <a:tableStyleId>{5C22544A-7EE6-4342-B048-85BDC9FD1C3A}</a:tableStyleId>
              </a:tblPr>
              <a:tblGrid>
                <a:gridCol w="2337863"/>
                <a:gridCol w="7850795"/>
              </a:tblGrid>
              <a:tr h="636769">
                <a:tc>
                  <a:txBody>
                    <a:bodyPr/>
                    <a:lstStyle/>
                    <a:p>
                      <a:r>
                        <a:rPr lang="en-US" dirty="0" smtClean="0"/>
                        <a:t>Purpose</a:t>
                      </a:r>
                      <a:endParaRPr lang="en-US" dirty="0"/>
                    </a:p>
                  </a:txBody>
                  <a:tcPr/>
                </a:tc>
                <a:tc>
                  <a:txBody>
                    <a:bodyPr/>
                    <a:lstStyle/>
                    <a:p>
                      <a:r>
                        <a:rPr lang="en-US" dirty="0" smtClean="0"/>
                        <a:t>Patterns</a:t>
                      </a:r>
                      <a:endParaRPr lang="en-US" dirty="0"/>
                    </a:p>
                  </a:txBody>
                  <a:tcPr/>
                </a:tc>
              </a:tr>
              <a:tr h="636769">
                <a:tc>
                  <a:txBody>
                    <a:bodyPr/>
                    <a:lstStyle/>
                    <a:p>
                      <a:r>
                        <a:rPr lang="en-US" dirty="0" smtClean="0"/>
                        <a:t>Correctness</a:t>
                      </a:r>
                      <a:endParaRPr lang="en-US" dirty="0"/>
                    </a:p>
                  </a:txBody>
                  <a:tcPr/>
                </a:tc>
                <a:tc>
                  <a:txBody>
                    <a:bodyPr/>
                    <a:lstStyle/>
                    <a:p>
                      <a:r>
                        <a:rPr lang="en-US" dirty="0" smtClean="0"/>
                        <a:t>Fixing functional bugs</a:t>
                      </a:r>
                      <a:endParaRPr lang="en-US" dirty="0"/>
                    </a:p>
                  </a:txBody>
                  <a:tcPr/>
                </a:tc>
              </a:tr>
              <a:tr h="636769">
                <a:tc>
                  <a:txBody>
                    <a:bodyPr/>
                    <a:lstStyle/>
                    <a:p>
                      <a:r>
                        <a:rPr lang="en-US" dirty="0" smtClean="0"/>
                        <a:t>Functionality</a:t>
                      </a:r>
                      <a:endParaRPr lang="en-US" dirty="0"/>
                    </a:p>
                  </a:txBody>
                  <a:tcPr/>
                </a:tc>
                <a:tc>
                  <a:txBody>
                    <a:bodyPr/>
                    <a:lstStyle/>
                    <a:p>
                      <a:r>
                        <a:rPr lang="en-US" dirty="0" smtClean="0"/>
                        <a:t>Adding or changing code functionality</a:t>
                      </a:r>
                      <a:endParaRPr lang="en-US" dirty="0"/>
                    </a:p>
                  </a:txBody>
                  <a:tcPr/>
                </a:tc>
              </a:tr>
              <a:tr h="636769">
                <a:tc>
                  <a:txBody>
                    <a:bodyPr/>
                    <a:lstStyle/>
                    <a:p>
                      <a:r>
                        <a:rPr lang="en-US" dirty="0" smtClean="0"/>
                        <a:t>Maintainability</a:t>
                      </a:r>
                      <a:endParaRPr lang="en-US" dirty="0"/>
                    </a:p>
                  </a:txBody>
                  <a:tcPr/>
                </a:tc>
                <a:tc>
                  <a:txBody>
                    <a:bodyPr/>
                    <a:lstStyle/>
                    <a:p>
                      <a:r>
                        <a:rPr lang="en-US" dirty="0" smtClean="0"/>
                        <a:t>Code refactoring</a:t>
                      </a:r>
                      <a:endParaRPr lang="en-US" dirty="0"/>
                    </a:p>
                  </a:txBody>
                  <a:tcPr/>
                </a:tc>
              </a:tr>
              <a:tr h="636769">
                <a:tc>
                  <a:txBody>
                    <a:bodyPr/>
                    <a:lstStyle/>
                    <a:p>
                      <a:r>
                        <a:rPr lang="en-US" dirty="0" smtClean="0"/>
                        <a:t>Performance</a:t>
                      </a:r>
                      <a:endParaRPr lang="en-US" dirty="0"/>
                    </a:p>
                  </a:txBody>
                  <a:tcPr/>
                </a:tc>
                <a:tc>
                  <a:txBody>
                    <a:bodyPr/>
                    <a:lstStyle/>
                    <a:p>
                      <a:r>
                        <a:rPr lang="en-US" dirty="0" smtClean="0"/>
                        <a:t>Improving performance</a:t>
                      </a:r>
                      <a:endParaRPr lang="en-US" dirty="0"/>
                    </a:p>
                  </a:txBody>
                  <a:tcPr/>
                </a:tc>
              </a:tr>
              <a:tr h="636769">
                <a:tc>
                  <a:txBody>
                    <a:bodyPr/>
                    <a:lstStyle/>
                    <a:p>
                      <a:r>
                        <a:rPr lang="en-US" dirty="0" smtClean="0"/>
                        <a:t>Robustness</a:t>
                      </a:r>
                      <a:endParaRPr lang="en-US" dirty="0"/>
                    </a:p>
                  </a:txBody>
                  <a:tcPr/>
                </a:tc>
                <a:tc>
                  <a:txBody>
                    <a:bodyPr/>
                    <a:lstStyle/>
                    <a:p>
                      <a:r>
                        <a:rPr lang="en-US" dirty="0" smtClean="0"/>
                        <a:t>Adding sanity</a:t>
                      </a:r>
                      <a:r>
                        <a:rPr lang="en-US" baseline="0" dirty="0" smtClean="0"/>
                        <a:t> checks, logs.</a:t>
                      </a:r>
                      <a:endParaRPr lang="en-US" dirty="0"/>
                    </a:p>
                  </a:txBody>
                  <a:tcPr/>
                </a:tc>
              </a:tr>
            </a:tbl>
          </a:graphicData>
        </a:graphic>
      </p:graphicFrame>
    </p:spTree>
    <p:extLst>
      <p:ext uri="{BB962C8B-B14F-4D97-AF65-F5344CB8AC3E}">
        <p14:creationId xmlns:p14="http://schemas.microsoft.com/office/powerpoint/2010/main" val="1070913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 Thread Synchronization </a:t>
            </a:r>
            <a:r>
              <a:rPr lang="en-US" dirty="0"/>
              <a:t>is </a:t>
            </a:r>
            <a:r>
              <a:rPr lang="en-US" dirty="0" smtClean="0"/>
              <a:t>Hard</a:t>
            </a:r>
            <a:endParaRPr lang="en-US" dirty="0"/>
          </a:p>
        </p:txBody>
      </p:sp>
      <p:sp>
        <p:nvSpPr>
          <p:cNvPr id="3" name="Content Placeholder 2"/>
          <p:cNvSpPr>
            <a:spLocks noGrp="1"/>
          </p:cNvSpPr>
          <p:nvPr>
            <p:ph idx="1"/>
          </p:nvPr>
        </p:nvSpPr>
        <p:spPr/>
        <p:txBody>
          <a:bodyPr>
            <a:normAutofit/>
          </a:bodyPr>
          <a:lstStyle/>
          <a:p>
            <a:pPr marL="201168" lvl="1" indent="0">
              <a:buNone/>
            </a:pPr>
            <a:r>
              <a:rPr lang="en-US" sz="2800" dirty="0" smtClean="0"/>
              <a:t>Very easy to get things wrong</a:t>
            </a:r>
            <a:endParaRPr lang="en-US" sz="2400" dirty="0"/>
          </a:p>
          <a:p>
            <a:pPr lvl="1"/>
            <a:r>
              <a:rPr lang="en-US" sz="2400" dirty="0"/>
              <a:t>H</a:t>
            </a:r>
            <a:r>
              <a:rPr lang="en-US" sz="2400" dirty="0" smtClean="0"/>
              <a:t>ard-to-find concurrency bugs(Data race, Atomicity Violation, Dead Lock)</a:t>
            </a:r>
          </a:p>
          <a:p>
            <a:pPr lvl="1"/>
            <a:endParaRPr lang="en-US" sz="2400" dirty="0"/>
          </a:p>
          <a:p>
            <a:pPr marL="201168" lvl="1" indent="0">
              <a:buNone/>
            </a:pPr>
            <a:r>
              <a:rPr lang="en-US" sz="2800" dirty="0" smtClean="0"/>
              <a:t>Hard to debug</a:t>
            </a:r>
          </a:p>
          <a:p>
            <a:pPr lvl="1"/>
            <a:r>
              <a:rPr lang="en-US" sz="2400" dirty="0" smtClean="0"/>
              <a:t>Enforce complex thread scheduling between threads(GDB, LLDB)</a:t>
            </a:r>
          </a:p>
          <a:p>
            <a:pPr marL="201168" lvl="1" indent="0">
              <a:buNone/>
            </a:pPr>
            <a:endParaRPr lang="en-US" sz="2400" dirty="0"/>
          </a:p>
          <a:p>
            <a:pPr marL="201168" lvl="1" indent="0">
              <a:buNone/>
            </a:pPr>
            <a:r>
              <a:rPr lang="en-US" sz="2800" dirty="0" smtClean="0"/>
              <a:t>Unexpected performance </a:t>
            </a:r>
            <a:r>
              <a:rPr lang="en-US" sz="2800" dirty="0"/>
              <a:t>d</a:t>
            </a:r>
            <a:r>
              <a:rPr lang="en-US" sz="2800" dirty="0" smtClean="0"/>
              <a:t>egradation</a:t>
            </a:r>
          </a:p>
          <a:p>
            <a:pPr lvl="1"/>
            <a:r>
              <a:rPr lang="en-US" sz="2400" dirty="0" smtClean="0"/>
              <a:t>Lock Contention</a:t>
            </a:r>
            <a:endParaRPr lang="en-US" sz="2800" dirty="0" smtClean="0"/>
          </a:p>
        </p:txBody>
      </p:sp>
    </p:spTree>
    <p:extLst>
      <p:ext uri="{BB962C8B-B14F-4D97-AF65-F5344CB8AC3E}">
        <p14:creationId xmlns:p14="http://schemas.microsoft.com/office/powerpoint/2010/main" val="762091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graphicFrame>
        <p:nvGraphicFramePr>
          <p:cNvPr id="4" name="Chart 3"/>
          <p:cNvGraphicFramePr/>
          <p:nvPr>
            <p:extLst>
              <p:ext uri="{D42A27DB-BD31-4B8C-83A1-F6EECF244321}">
                <p14:modId xmlns:p14="http://schemas.microsoft.com/office/powerpoint/2010/main" val="1949960094"/>
              </p:ext>
            </p:extLst>
          </p:nvPr>
        </p:nvGraphicFramePr>
        <p:xfrm>
          <a:off x="1601694" y="1845734"/>
          <a:ext cx="8765988" cy="42925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7765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1137" y="1913499"/>
            <a:ext cx="5486399" cy="3801501"/>
          </a:xfrm>
          <a:prstGeom prst="rect">
            <a:avLst/>
          </a:prstGeom>
        </p:spPr>
      </p:pic>
      <p:sp>
        <p:nvSpPr>
          <p:cNvPr id="7" name="TextBox 6"/>
          <p:cNvSpPr txBox="1"/>
          <p:nvPr/>
        </p:nvSpPr>
        <p:spPr>
          <a:xfrm>
            <a:off x="3465268" y="5885734"/>
            <a:ext cx="861326" cy="369332"/>
          </a:xfrm>
          <a:prstGeom prst="rect">
            <a:avLst/>
          </a:prstGeom>
          <a:noFill/>
        </p:spPr>
        <p:txBody>
          <a:bodyPr wrap="none" rtlCol="0">
            <a:spAutoFit/>
          </a:bodyPr>
          <a:lstStyle/>
          <a:p>
            <a:r>
              <a:rPr lang="en-US" dirty="0" smtClean="0"/>
              <a:t>Mozilla</a:t>
            </a:r>
            <a:endParaRPr lang="en-US" dirty="0"/>
          </a:p>
        </p:txBody>
      </p:sp>
      <p:sp>
        <p:nvSpPr>
          <p:cNvPr id="8" name="TextBox 7"/>
          <p:cNvSpPr txBox="1"/>
          <p:nvPr/>
        </p:nvSpPr>
        <p:spPr>
          <a:xfrm>
            <a:off x="8525435" y="607807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452284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 Synchronization Study</a:t>
            </a:r>
            <a:endParaRPr lang="en-US" dirty="0"/>
          </a:p>
        </p:txBody>
      </p:sp>
      <p:sp>
        <p:nvSpPr>
          <p:cNvPr id="3" name="Content Placeholder 2"/>
          <p:cNvSpPr>
            <a:spLocks noGrp="1"/>
          </p:cNvSpPr>
          <p:nvPr>
            <p:ph idx="1"/>
          </p:nvPr>
        </p:nvSpPr>
        <p:spPr/>
        <p:txBody>
          <a:bodyPr>
            <a:normAutofit/>
          </a:bodyPr>
          <a:lstStyle/>
          <a:p>
            <a:pPr lvl="1"/>
            <a:r>
              <a:rPr lang="en-US" sz="2800" dirty="0" smtClean="0"/>
              <a:t>What is over synchronization?</a:t>
            </a:r>
          </a:p>
          <a:p>
            <a:pPr lvl="2"/>
            <a:r>
              <a:rPr lang="en-US" sz="2400" dirty="0" smtClean="0"/>
              <a:t>Unnecessary synchronizations that will cause performance degradation</a:t>
            </a:r>
          </a:p>
          <a:p>
            <a:pPr lvl="1"/>
            <a:r>
              <a:rPr lang="en-US" sz="2800" dirty="0" smtClean="0"/>
              <a:t>Why do we care about it</a:t>
            </a:r>
            <a:r>
              <a:rPr lang="en-US" sz="2400" dirty="0" smtClean="0"/>
              <a:t>?</a:t>
            </a:r>
          </a:p>
          <a:p>
            <a:pPr lvl="2"/>
            <a:r>
              <a:rPr lang="en-US" sz="2400" dirty="0"/>
              <a:t>Performance considerations</a:t>
            </a:r>
          </a:p>
          <a:p>
            <a:pPr lvl="2"/>
            <a:r>
              <a:rPr lang="en-US" sz="2400" dirty="0"/>
              <a:t>Code maintenance </a:t>
            </a:r>
            <a:r>
              <a:rPr lang="en-US" sz="2400" dirty="0" smtClean="0"/>
              <a:t>considerations</a:t>
            </a:r>
          </a:p>
        </p:txBody>
      </p:sp>
    </p:spTree>
    <p:extLst>
      <p:ext uri="{BB962C8B-B14F-4D97-AF65-F5344CB8AC3E}">
        <p14:creationId xmlns:p14="http://schemas.microsoft.com/office/powerpoint/2010/main" val="14498504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and Threats to Validity</a:t>
            </a:r>
            <a:endParaRPr lang="en-US" dirty="0"/>
          </a:p>
        </p:txBody>
      </p:sp>
      <p:sp>
        <p:nvSpPr>
          <p:cNvPr id="3" name="Content Placeholder 2"/>
          <p:cNvSpPr>
            <a:spLocks noGrp="1"/>
          </p:cNvSpPr>
          <p:nvPr>
            <p:ph idx="1"/>
          </p:nvPr>
        </p:nvSpPr>
        <p:spPr/>
        <p:txBody>
          <a:bodyPr>
            <a:normAutofit/>
          </a:bodyPr>
          <a:lstStyle/>
          <a:p>
            <a:pPr marL="201168" lvl="1" indent="0">
              <a:buNone/>
            </a:pPr>
            <a:r>
              <a:rPr lang="en-US" sz="2400" dirty="0" smtClean="0"/>
              <a:t>Randomly picked up 20 cases from Mod Sync Variable, Mod Sync Split, Mod Sync Boundary that fix/relieve over synchronization issues.</a:t>
            </a:r>
          </a:p>
          <a:p>
            <a:pPr marL="201168" lvl="1" indent="0">
              <a:buNone/>
            </a:pPr>
            <a:endParaRPr lang="en-US" sz="2400" dirty="0"/>
          </a:p>
          <a:p>
            <a:pPr marL="201168" lvl="1" indent="0">
              <a:buNone/>
            </a:pPr>
            <a:r>
              <a:rPr lang="en-US" sz="2400" dirty="0" smtClean="0"/>
              <a:t>They do not cover all over-synchronization issues fixed by these three types of changes nor other over-synchronization issues fixed by other changes.</a:t>
            </a:r>
          </a:p>
        </p:txBody>
      </p:sp>
    </p:spTree>
    <p:extLst>
      <p:ext uri="{BB962C8B-B14F-4D97-AF65-F5344CB8AC3E}">
        <p14:creationId xmlns:p14="http://schemas.microsoft.com/office/powerpoint/2010/main" val="1768292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p:txBody>
          <a:bodyPr>
            <a:normAutofit fontScale="32500" lnSpcReduction="20000"/>
          </a:bodyPr>
          <a:lstStyle/>
          <a:p>
            <a:pPr marL="0">
              <a:lnSpc>
                <a:spcPct val="110000"/>
              </a:lnSpc>
              <a:spcBef>
                <a:spcPts val="200"/>
              </a:spcBef>
              <a:spcAft>
                <a:spcPts val="400"/>
              </a:spcAft>
            </a:pPr>
            <a:r>
              <a:rPr lang="en-US" sz="4800" dirty="0">
                <a:solidFill>
                  <a:srgbClr val="00B050"/>
                </a:solidFill>
              </a:rPr>
              <a:t>+static </a:t>
            </a:r>
            <a:r>
              <a:rPr lang="en-US" sz="4800" dirty="0" err="1">
                <a:solidFill>
                  <a:srgbClr val="00B050"/>
                </a:solidFill>
              </a:rPr>
              <a:t>pthread_mutex_t</a:t>
            </a:r>
            <a:r>
              <a:rPr lang="en-US" sz="4800" dirty="0">
                <a:solidFill>
                  <a:srgbClr val="00B050"/>
                </a:solidFill>
              </a:rPr>
              <a:t> </a:t>
            </a:r>
            <a:r>
              <a:rPr lang="en-US" sz="4800" dirty="0" err="1">
                <a:solidFill>
                  <a:srgbClr val="00B050"/>
                </a:solidFill>
              </a:rPr>
              <a:t>LOCK_hostname</a:t>
            </a:r>
            <a:r>
              <a:rPr lang="en-US" sz="4800" dirty="0">
                <a:solidFill>
                  <a:srgbClr val="00B050"/>
                </a:solidFill>
              </a:rPr>
              <a:t>;</a:t>
            </a:r>
          </a:p>
          <a:p>
            <a:pPr marL="0">
              <a:lnSpc>
                <a:spcPct val="110000"/>
              </a:lnSpc>
              <a:spcBef>
                <a:spcPts val="200"/>
              </a:spcBef>
              <a:spcAft>
                <a:spcPts val="400"/>
              </a:spcAft>
            </a:pPr>
            <a:r>
              <a:rPr lang="en-US" sz="4800" dirty="0"/>
              <a:t>...</a:t>
            </a:r>
          </a:p>
          <a:p>
            <a:pPr marL="0">
              <a:lnSpc>
                <a:spcPct val="110000"/>
              </a:lnSpc>
              <a:spcBef>
                <a:spcPts val="200"/>
              </a:spcBef>
              <a:spcAft>
                <a:spcPts val="400"/>
              </a:spcAft>
            </a:pPr>
            <a:r>
              <a:rPr lang="en-US" sz="4800" dirty="0"/>
              <a:t>    DBUG_RETURN(0);        // out of memory</a:t>
            </a:r>
          </a:p>
          <a:p>
            <a:pPr marL="0">
              <a:lnSpc>
                <a:spcPct val="110000"/>
              </a:lnSpc>
              <a:spcBef>
                <a:spcPts val="200"/>
              </a:spcBef>
              <a:spcAft>
                <a:spcPts val="400"/>
              </a:spcAft>
            </a:pPr>
            <a:r>
              <a:rPr lang="en-US" sz="4800" dirty="0"/>
              <a:t>#else</a:t>
            </a:r>
          </a:p>
          <a:p>
            <a:pPr marL="0" indent="0">
              <a:lnSpc>
                <a:spcPct val="110000"/>
              </a:lnSpc>
              <a:spcBef>
                <a:spcPts val="200"/>
              </a:spcBef>
              <a:spcAft>
                <a:spcPts val="400"/>
              </a:spcAft>
              <a:buNone/>
            </a:pPr>
            <a:r>
              <a:rPr lang="en-US" sz="4800" dirty="0" smtClean="0">
                <a:solidFill>
                  <a:srgbClr val="FF0000"/>
                </a:solidFill>
              </a:rPr>
              <a:t> - </a:t>
            </a:r>
            <a:r>
              <a:rPr lang="en-US" sz="4800" dirty="0">
                <a:solidFill>
                  <a:srgbClr val="FF0000"/>
                </a:solidFill>
              </a:rPr>
              <a:t> VOID(</a:t>
            </a:r>
            <a:r>
              <a:rPr lang="en-US" sz="4800" dirty="0" err="1">
                <a:solidFill>
                  <a:srgbClr val="FF0000"/>
                </a:solidFill>
              </a:rPr>
              <a:t>pthread_mutex_lock</a:t>
            </a:r>
            <a:r>
              <a:rPr lang="en-US" sz="4800" dirty="0">
                <a:solidFill>
                  <a:srgbClr val="FF0000"/>
                </a:solidFill>
              </a:rPr>
              <a:t>(&amp;</a:t>
            </a:r>
            <a:r>
              <a:rPr lang="en-US" sz="4800" dirty="0" err="1">
                <a:solidFill>
                  <a:srgbClr val="FF0000"/>
                </a:solidFill>
              </a:rPr>
              <a:t>hostname_cache</a:t>
            </a:r>
            <a:r>
              <a:rPr lang="en-US" sz="4800" dirty="0">
                <a:solidFill>
                  <a:srgbClr val="FF0000"/>
                </a:solidFill>
              </a:rPr>
              <a:t>-&gt;lock));</a:t>
            </a:r>
          </a:p>
          <a:p>
            <a:pPr marL="0" indent="0">
              <a:lnSpc>
                <a:spcPct val="110000"/>
              </a:lnSpc>
              <a:spcBef>
                <a:spcPts val="200"/>
              </a:spcBef>
              <a:spcAft>
                <a:spcPts val="400"/>
              </a:spcAft>
              <a:buNone/>
            </a:pPr>
            <a:r>
              <a:rPr lang="en-US" sz="4800" dirty="0" smtClean="0">
                <a:solidFill>
                  <a:srgbClr val="00B050"/>
                </a:solidFill>
              </a:rPr>
              <a:t> + </a:t>
            </a:r>
            <a:r>
              <a:rPr lang="en-US" sz="4800" dirty="0">
                <a:solidFill>
                  <a:srgbClr val="00B050"/>
                </a:solidFill>
              </a:rPr>
              <a:t> VOID(</a:t>
            </a:r>
            <a:r>
              <a:rPr lang="en-US" sz="4800" dirty="0" err="1">
                <a:solidFill>
                  <a:srgbClr val="00B050"/>
                </a:solidFill>
              </a:rPr>
              <a:t>pthread_mutex_lock</a:t>
            </a:r>
            <a:r>
              <a:rPr lang="en-US" sz="4800" dirty="0">
                <a:solidFill>
                  <a:srgbClr val="00B050"/>
                </a:solidFill>
              </a:rPr>
              <a:t>(&amp;</a:t>
            </a:r>
            <a:r>
              <a:rPr lang="en-US" sz="4800" dirty="0" err="1">
                <a:solidFill>
                  <a:srgbClr val="00B050"/>
                </a:solidFill>
              </a:rPr>
              <a:t>LOCK_hostname</a:t>
            </a:r>
            <a:r>
              <a:rPr lang="en-US" sz="4800" dirty="0">
                <a:solidFill>
                  <a:srgbClr val="00B050"/>
                </a:solidFill>
              </a:rPr>
              <a:t>));</a:t>
            </a:r>
          </a:p>
          <a:p>
            <a:pPr marL="0">
              <a:lnSpc>
                <a:spcPct val="110000"/>
              </a:lnSpc>
              <a:spcBef>
                <a:spcPts val="200"/>
              </a:spcBef>
              <a:spcAft>
                <a:spcPts val="400"/>
              </a:spcAft>
            </a:pPr>
            <a:r>
              <a:rPr lang="en-US" sz="4800" dirty="0"/>
              <a:t>  if (!(</a:t>
            </a:r>
            <a:r>
              <a:rPr lang="en-US" sz="4800" dirty="0" err="1"/>
              <a:t>hp</a:t>
            </a:r>
            <a:r>
              <a:rPr lang="en-US" sz="4800" dirty="0"/>
              <a:t>=</a:t>
            </a:r>
            <a:r>
              <a:rPr lang="en-US" sz="4800" dirty="0" err="1"/>
              <a:t>gethostbyaddr</a:t>
            </a:r>
            <a:r>
              <a:rPr lang="en-US" sz="4800" dirty="0"/>
              <a:t>((char*) </a:t>
            </a:r>
            <a:r>
              <a:rPr lang="en-US" sz="4800" dirty="0" err="1"/>
              <a:t>in,sizeof</a:t>
            </a:r>
            <a:r>
              <a:rPr lang="en-US" sz="4800" dirty="0"/>
              <a:t>(*in), AF_INET)))</a:t>
            </a:r>
          </a:p>
          <a:p>
            <a:pPr marL="0">
              <a:lnSpc>
                <a:spcPct val="110000"/>
              </a:lnSpc>
              <a:spcBef>
                <a:spcPts val="200"/>
              </a:spcBef>
              <a:spcAft>
                <a:spcPts val="400"/>
              </a:spcAft>
            </a:pPr>
            <a:r>
              <a:rPr lang="en-US" sz="4800" dirty="0"/>
              <a:t>  {</a:t>
            </a:r>
          </a:p>
          <a:p>
            <a:pPr marL="0">
              <a:lnSpc>
                <a:spcPct val="110000"/>
              </a:lnSpc>
              <a:spcBef>
                <a:spcPts val="200"/>
              </a:spcBef>
              <a:spcAft>
                <a:spcPts val="400"/>
              </a:spcAft>
            </a:pPr>
            <a:r>
              <a:rPr lang="en-US" sz="4800" dirty="0">
                <a:solidFill>
                  <a:srgbClr val="FF0000"/>
                </a:solidFill>
              </a:rPr>
              <a:t>-    VOID(</a:t>
            </a:r>
            <a:r>
              <a:rPr lang="en-US" sz="4800" dirty="0" err="1">
                <a:solidFill>
                  <a:srgbClr val="FF0000"/>
                </a:solidFill>
              </a:rPr>
              <a:t>pthread_mutex_unlock</a:t>
            </a:r>
            <a:r>
              <a:rPr lang="en-US" sz="4800" dirty="0">
                <a:solidFill>
                  <a:srgbClr val="FF0000"/>
                </a:solidFill>
              </a:rPr>
              <a:t>(&amp;</a:t>
            </a:r>
            <a:r>
              <a:rPr lang="en-US" sz="4800" dirty="0" err="1">
                <a:solidFill>
                  <a:srgbClr val="FF0000"/>
                </a:solidFill>
              </a:rPr>
              <a:t>hostname_cache</a:t>
            </a:r>
            <a:r>
              <a:rPr lang="en-US" sz="4800" dirty="0">
                <a:solidFill>
                  <a:srgbClr val="FF0000"/>
                </a:solidFill>
              </a:rPr>
              <a:t>-&gt;lock));</a:t>
            </a:r>
          </a:p>
          <a:p>
            <a:pPr marL="0">
              <a:lnSpc>
                <a:spcPct val="110000"/>
              </a:lnSpc>
              <a:spcBef>
                <a:spcPts val="200"/>
              </a:spcBef>
              <a:spcAft>
                <a:spcPts val="400"/>
              </a:spcAft>
            </a:pPr>
            <a:r>
              <a:rPr lang="en-US" sz="4800" dirty="0">
                <a:solidFill>
                  <a:srgbClr val="00B050"/>
                </a:solidFill>
              </a:rPr>
              <a:t>+    VOID(</a:t>
            </a:r>
            <a:r>
              <a:rPr lang="en-US" sz="4800" dirty="0" err="1">
                <a:solidFill>
                  <a:srgbClr val="00B050"/>
                </a:solidFill>
              </a:rPr>
              <a:t>pthread_mutex_unlock</a:t>
            </a:r>
            <a:r>
              <a:rPr lang="en-US" sz="4800" dirty="0">
                <a:solidFill>
                  <a:srgbClr val="00B050"/>
                </a:solidFill>
              </a:rPr>
              <a:t>(&amp;</a:t>
            </a:r>
            <a:r>
              <a:rPr lang="en-US" sz="4800" dirty="0" err="1">
                <a:solidFill>
                  <a:srgbClr val="00B050"/>
                </a:solidFill>
              </a:rPr>
              <a:t>LOCK_hostname</a:t>
            </a:r>
            <a:r>
              <a:rPr lang="en-US" sz="4800" dirty="0">
                <a:solidFill>
                  <a:srgbClr val="00B050"/>
                </a:solidFill>
              </a:rPr>
              <a:t>));</a:t>
            </a:r>
          </a:p>
          <a:p>
            <a:pPr marL="0">
              <a:lnSpc>
                <a:spcPct val="110000"/>
              </a:lnSpc>
              <a:spcBef>
                <a:spcPts val="200"/>
              </a:spcBef>
              <a:spcAft>
                <a:spcPts val="400"/>
              </a:spcAft>
            </a:pPr>
            <a:r>
              <a:rPr lang="en-US" sz="4800" dirty="0"/>
              <a:t>    DBUG_PRINT("error",("</a:t>
            </a:r>
            <a:r>
              <a:rPr lang="en-US" sz="4800" dirty="0" err="1"/>
              <a:t>gethostbyaddr</a:t>
            </a:r>
            <a:r>
              <a:rPr lang="en-US" sz="4800" dirty="0"/>
              <a:t> returned %d",</a:t>
            </a:r>
            <a:r>
              <a:rPr lang="en-US" sz="4800" dirty="0" err="1"/>
              <a:t>errno</a:t>
            </a:r>
            <a:r>
              <a:rPr lang="en-US" sz="4800" dirty="0"/>
              <a:t>));</a:t>
            </a:r>
          </a:p>
          <a:p>
            <a:pPr marL="0">
              <a:lnSpc>
                <a:spcPct val="110000"/>
              </a:lnSpc>
              <a:spcBef>
                <a:spcPts val="200"/>
              </a:spcBef>
              <a:spcAft>
                <a:spcPts val="400"/>
              </a:spcAft>
            </a:pPr>
            <a:r>
              <a:rPr lang="en-US" sz="4800" dirty="0"/>
              <a:t>    </a:t>
            </a:r>
            <a:r>
              <a:rPr lang="en-US" sz="4800" dirty="0" err="1"/>
              <a:t>goto</a:t>
            </a:r>
            <a:r>
              <a:rPr lang="en-US" sz="4800" dirty="0"/>
              <a:t> err; </a:t>
            </a:r>
          </a:p>
          <a:p>
            <a:pPr marL="0">
              <a:lnSpc>
                <a:spcPct val="110000"/>
              </a:lnSpc>
              <a:spcBef>
                <a:spcPts val="200"/>
              </a:spcBef>
              <a:spcAft>
                <a:spcPts val="400"/>
              </a:spcAft>
            </a:pPr>
            <a:r>
              <a:rPr lang="en-US" sz="4800" dirty="0"/>
              <a:t>  </a:t>
            </a:r>
            <a:r>
              <a:rPr lang="en-US" sz="4800" dirty="0" smtClean="0"/>
              <a:t>}</a:t>
            </a:r>
            <a:r>
              <a:rPr lang="en-US" dirty="0"/>
              <a:t/>
            </a:r>
            <a:br>
              <a:rPr lang="en-US" dirty="0"/>
            </a:br>
            <a:endParaRPr lang="en-US" dirty="0"/>
          </a:p>
        </p:txBody>
      </p:sp>
    </p:spTree>
    <p:extLst>
      <p:ext uri="{BB962C8B-B14F-4D97-AF65-F5344CB8AC3E}">
        <p14:creationId xmlns:p14="http://schemas.microsoft.com/office/powerpoint/2010/main" val="6155661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p:txBody>
          <a:bodyPr>
            <a:normAutofit/>
          </a:bodyPr>
          <a:lstStyle/>
          <a:p>
            <a:r>
              <a:rPr lang="en-US" sz="2400" dirty="0" smtClean="0"/>
              <a:t>Where to Apply the Changes?</a:t>
            </a:r>
          </a:p>
          <a:p>
            <a:pPr lvl="1"/>
            <a:r>
              <a:rPr lang="en-US" sz="2200" dirty="0" smtClean="0"/>
              <a:t>Critical sections with highly contended locks</a:t>
            </a:r>
          </a:p>
          <a:p>
            <a:r>
              <a:rPr lang="en-US" sz="2400" dirty="0" smtClean="0"/>
              <a:t>How to Conduct Mod Sync Variable?</a:t>
            </a:r>
          </a:p>
          <a:p>
            <a:pPr lvl="1"/>
            <a:r>
              <a:rPr lang="en-US" sz="2200" dirty="0" smtClean="0"/>
              <a:t>Select a new lock</a:t>
            </a:r>
          </a:p>
          <a:p>
            <a:pPr lvl="1"/>
            <a:r>
              <a:rPr lang="en-US" sz="2200" dirty="0" smtClean="0"/>
              <a:t>Replace locks with existing ones</a:t>
            </a:r>
          </a:p>
          <a:p>
            <a:pPr lvl="1"/>
            <a:r>
              <a:rPr lang="en-US" sz="2200" dirty="0" smtClean="0"/>
              <a:t>Among 11 cases under study, original locks are replaced by new ones</a:t>
            </a:r>
          </a:p>
        </p:txBody>
      </p:sp>
    </p:spTree>
    <p:extLst>
      <p:ext uri="{BB962C8B-B14F-4D97-AF65-F5344CB8AC3E}">
        <p14:creationId xmlns:p14="http://schemas.microsoft.com/office/powerpoint/2010/main" val="12338686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Concurrency Bug Origins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8029159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and Threats to Validity</a:t>
            </a:r>
            <a:endParaRPr lang="en-US" dirty="0"/>
          </a:p>
        </p:txBody>
      </p:sp>
      <p:sp>
        <p:nvSpPr>
          <p:cNvPr id="3" name="Content Placeholder 2"/>
          <p:cNvSpPr>
            <a:spLocks noGrp="1"/>
          </p:cNvSpPr>
          <p:nvPr>
            <p:ph idx="1"/>
          </p:nvPr>
        </p:nvSpPr>
        <p:spPr/>
        <p:txBody>
          <a:bodyPr/>
          <a:lstStyle/>
          <a:p>
            <a:r>
              <a:rPr lang="en-US" sz="2400" dirty="0" smtClean="0"/>
              <a:t>Manual studies on 40 bugs from two bug sources:</a:t>
            </a:r>
          </a:p>
          <a:p>
            <a:r>
              <a:rPr lang="en-US" sz="2400" b="1" dirty="0" smtClean="0"/>
              <a:t>Bug Source One:</a:t>
            </a:r>
          </a:p>
          <a:p>
            <a:r>
              <a:rPr lang="en-US" sz="2400" dirty="0" smtClean="0"/>
              <a:t>28 real-world concurrency bugs coming from more than 10widely used C/C++ software projects, repeated and evaluated in 12 recent concurrency-bug related papers.</a:t>
            </a:r>
            <a:endParaRPr lang="en-US" sz="2400" dirty="0"/>
          </a:p>
          <a:p>
            <a:r>
              <a:rPr lang="en-US" sz="2400" b="1" dirty="0" smtClean="0"/>
              <a:t>Bug Source Two:</a:t>
            </a:r>
          </a:p>
          <a:p>
            <a:r>
              <a:rPr lang="en-US" sz="2400" dirty="0" smtClean="0"/>
              <a:t>12 randomly sampled concurrency bugs from our critical-section change study.</a:t>
            </a:r>
          </a:p>
          <a:p>
            <a:endParaRPr lang="en-US" sz="2400" dirty="0"/>
          </a:p>
          <a:p>
            <a:endParaRPr lang="en-US" dirty="0"/>
          </a:p>
        </p:txBody>
      </p:sp>
    </p:spTree>
    <p:extLst>
      <p:ext uri="{BB962C8B-B14F-4D97-AF65-F5344CB8AC3E}">
        <p14:creationId xmlns:p14="http://schemas.microsoft.com/office/powerpoint/2010/main" val="2268549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Taxonomy</a:t>
            </a:r>
            <a:endParaRPr lang="en-US" dirty="0"/>
          </a:p>
        </p:txBody>
      </p:sp>
      <p:sp>
        <p:nvSpPr>
          <p:cNvPr id="3" name="Content Placeholder 2"/>
          <p:cNvSpPr>
            <a:spLocks noGrp="1"/>
          </p:cNvSpPr>
          <p:nvPr>
            <p:ph idx="1"/>
          </p:nvPr>
        </p:nvSpPr>
        <p:spPr/>
        <p:txBody>
          <a:bodyPr/>
          <a:lstStyle/>
          <a:p>
            <a:r>
              <a:rPr lang="en-US" sz="2800" dirty="0" smtClean="0"/>
              <a:t>Our categorization is based on three key ingredients:</a:t>
            </a:r>
          </a:p>
          <a:p>
            <a:pPr marL="544068" lvl="1" indent="-342900">
              <a:buFont typeface="+mj-lt"/>
              <a:buAutoNum type="arabicPeriod"/>
            </a:pPr>
            <a:r>
              <a:rPr lang="en-US" sz="2400" dirty="0" smtClean="0"/>
              <a:t>Shared variables</a:t>
            </a:r>
          </a:p>
          <a:p>
            <a:pPr marL="544068" lvl="1" indent="-342900">
              <a:buFont typeface="+mj-lt"/>
              <a:buAutoNum type="arabicPeriod"/>
            </a:pPr>
            <a:r>
              <a:rPr lang="en-US" sz="2400" dirty="0" smtClean="0"/>
              <a:t>Instructions that accessing these shared variables</a:t>
            </a:r>
          </a:p>
          <a:p>
            <a:pPr marL="544068" lvl="1" indent="-342900">
              <a:buFont typeface="+mj-lt"/>
              <a:buAutoNum type="arabicPeriod"/>
            </a:pPr>
            <a:r>
              <a:rPr lang="en-US" sz="2400" dirty="0" smtClean="0"/>
              <a:t>Synchronization contexts(surrounding locks, preceding barriers)</a:t>
            </a:r>
            <a:endParaRPr lang="en-US" sz="2400" dirty="0"/>
          </a:p>
        </p:txBody>
      </p:sp>
    </p:spTree>
    <p:extLst>
      <p:ext uri="{BB962C8B-B14F-4D97-AF65-F5344CB8AC3E}">
        <p14:creationId xmlns:p14="http://schemas.microsoft.com/office/powerpoint/2010/main" val="1782500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p:txBody>
          <a:bodyPr/>
          <a:lstStyle/>
          <a:p>
            <a:r>
              <a:rPr lang="en-US" sz="2800" dirty="0" smtClean="0"/>
              <a:t>Categorization of how concurrency bugs are introduced:</a:t>
            </a:r>
          </a:p>
          <a:p>
            <a:pPr marL="0" indent="0">
              <a:buNone/>
            </a:pPr>
            <a:r>
              <a:rPr lang="en-US" dirty="0"/>
              <a:t> </a:t>
            </a:r>
            <a:r>
              <a:rPr lang="en-US" dirty="0" smtClean="0"/>
              <a:t> Type 1: One Thread, New Instructions in Old Context</a:t>
            </a:r>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r>
              <a:rPr lang="en-US" dirty="0" smtClean="0"/>
              <a:t>  Type 2: One Thread, New Instructions in New Context</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8304" y="2723752"/>
            <a:ext cx="4462349" cy="1810124"/>
          </a:xfrm>
          <a:prstGeom prst="rect">
            <a:avLst/>
          </a:prstGeom>
        </p:spPr>
      </p:pic>
    </p:spTree>
    <p:extLst>
      <p:ext uri="{BB962C8B-B14F-4D97-AF65-F5344CB8AC3E}">
        <p14:creationId xmlns:p14="http://schemas.microsoft.com/office/powerpoint/2010/main" val="2058825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Beyond Bug Reports</a:t>
            </a:r>
            <a:endParaRPr lang="en-US" dirty="0"/>
          </a:p>
        </p:txBody>
      </p:sp>
      <p:sp>
        <p:nvSpPr>
          <p:cNvPr id="3" name="Content Placeholder 2"/>
          <p:cNvSpPr>
            <a:spLocks noGrp="1"/>
          </p:cNvSpPr>
          <p:nvPr>
            <p:ph idx="1"/>
          </p:nvPr>
        </p:nvSpPr>
        <p:spPr/>
        <p:txBody>
          <a:bodyPr>
            <a:normAutofit fontScale="92500" lnSpcReduction="20000"/>
          </a:bodyPr>
          <a:lstStyle/>
          <a:p>
            <a:pPr marL="201168" lvl="1" indent="0">
              <a:buNone/>
            </a:pPr>
            <a:r>
              <a:rPr lang="en-US" sz="2800" dirty="0" smtClean="0"/>
              <a:t>Unreported bugs, optimizations</a:t>
            </a:r>
          </a:p>
          <a:p>
            <a:pPr lvl="2"/>
            <a:r>
              <a:rPr lang="en-US" sz="2400" dirty="0" smtClean="0"/>
              <a:t>Small but non-trivial concurrency bugs</a:t>
            </a:r>
          </a:p>
          <a:p>
            <a:pPr lvl="2"/>
            <a:r>
              <a:rPr lang="en-US" sz="2400" dirty="0" smtClean="0"/>
              <a:t>Synchronization related performance optimizations(premature, mature?)</a:t>
            </a:r>
          </a:p>
          <a:p>
            <a:pPr lvl="2"/>
            <a:endParaRPr lang="en-US" sz="2400" dirty="0" smtClean="0"/>
          </a:p>
          <a:p>
            <a:pPr marL="201168" lvl="1" indent="0">
              <a:buNone/>
            </a:pPr>
            <a:r>
              <a:rPr lang="en-US" sz="2800" dirty="0" smtClean="0"/>
              <a:t>Scattered information throughout revision history</a:t>
            </a:r>
          </a:p>
          <a:p>
            <a:pPr lvl="2"/>
            <a:r>
              <a:rPr lang="en-US" sz="2400" dirty="0" smtClean="0"/>
              <a:t>How is a concurrency bug introduced? Are those locks needed when the synchronization body is created?</a:t>
            </a:r>
          </a:p>
          <a:p>
            <a:pPr lvl="2"/>
            <a:endParaRPr lang="en-US" sz="2400" dirty="0" smtClean="0"/>
          </a:p>
          <a:p>
            <a:pPr marL="201168" lvl="1" indent="0">
              <a:buNone/>
            </a:pPr>
            <a:r>
              <a:rPr lang="en-US" sz="2800" dirty="0" smtClean="0"/>
              <a:t>Hidden trending </a:t>
            </a:r>
            <a:r>
              <a:rPr lang="en-US" sz="2800" dirty="0"/>
              <a:t>i</a:t>
            </a:r>
            <a:r>
              <a:rPr lang="en-US" sz="2800" dirty="0" smtClean="0"/>
              <a:t>nformation</a:t>
            </a:r>
          </a:p>
          <a:p>
            <a:pPr lvl="2"/>
            <a:r>
              <a:rPr lang="en-US" sz="2400" dirty="0" smtClean="0"/>
              <a:t>Is synchronization problems(correctness, performance) getting worse when software evolves?</a:t>
            </a:r>
          </a:p>
          <a:p>
            <a:pPr lvl="2"/>
            <a:r>
              <a:rPr lang="en-US" sz="2400" dirty="0" smtClean="0"/>
              <a:t>Do critical sections more likely to be modified when it ages?</a:t>
            </a:r>
          </a:p>
          <a:p>
            <a:pPr marL="384048" lvl="2" indent="0">
              <a:buNone/>
            </a:pPr>
            <a:endParaRPr lang="en-US" sz="2400" dirty="0"/>
          </a:p>
        </p:txBody>
      </p:sp>
    </p:spTree>
    <p:extLst>
      <p:ext uri="{BB962C8B-B14F-4D97-AF65-F5344CB8AC3E}">
        <p14:creationId xmlns:p14="http://schemas.microsoft.com/office/powerpoint/2010/main" val="17245584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p:txBody>
          <a:bodyPr/>
          <a:lstStyle/>
          <a:p>
            <a:r>
              <a:rPr lang="en-US" sz="2800" dirty="0" smtClean="0"/>
              <a:t>Categorization of how concurrency bugs are introduced:</a:t>
            </a:r>
          </a:p>
          <a:p>
            <a:pPr marL="0" indent="0">
              <a:buNone/>
            </a:pPr>
            <a:r>
              <a:rPr lang="en-US" dirty="0"/>
              <a:t> </a:t>
            </a:r>
            <a:r>
              <a:rPr lang="en-US" dirty="0" smtClean="0"/>
              <a:t> Type 3: Multiple Threads, New Variables Accessed in Old Contexts</a:t>
            </a:r>
          </a:p>
          <a:p>
            <a:pPr marL="0" indent="0">
              <a:buNone/>
            </a:pPr>
            <a:endParaRPr lang="en-US" dirty="0"/>
          </a:p>
          <a:p>
            <a:pPr marL="0" indent="0">
              <a:buNone/>
            </a:pPr>
            <a:endParaRPr lang="en-US" dirty="0"/>
          </a:p>
          <a:p>
            <a:pPr marL="0" indent="0">
              <a:buNone/>
            </a:pPr>
            <a:endParaRPr lang="en-US" dirty="0" smtClean="0"/>
          </a:p>
          <a:p>
            <a:endParaRPr lang="en-US" dirty="0" smtClean="0"/>
          </a:p>
          <a:p>
            <a:endParaRPr lang="en-US" dirty="0" smtClean="0"/>
          </a:p>
          <a:p>
            <a:r>
              <a:rPr lang="en-US" dirty="0" smtClean="0"/>
              <a:t>Type 4: Multiple Threads, New Instructions in New Contexts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5538" y="2770817"/>
            <a:ext cx="5329050" cy="2173194"/>
          </a:xfrm>
          <a:prstGeom prst="rect">
            <a:avLst/>
          </a:prstGeom>
        </p:spPr>
      </p:pic>
    </p:spTree>
    <p:extLst>
      <p:ext uri="{BB962C8B-B14F-4D97-AF65-F5344CB8AC3E}">
        <p14:creationId xmlns:p14="http://schemas.microsoft.com/office/powerpoint/2010/main" val="9158960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endParaRPr lang="en-US" sz="2400" dirty="0" smtClean="0"/>
          </a:p>
          <a:p>
            <a:r>
              <a:rPr lang="en-US" sz="2800" dirty="0" smtClean="0"/>
              <a:t>Understanding how concurrency bugs are introduced can helps us in:</a:t>
            </a:r>
          </a:p>
          <a:p>
            <a:pPr lvl="1"/>
            <a:r>
              <a:rPr lang="en-US" sz="2400" dirty="0" smtClean="0"/>
              <a:t>Improving the performance and accuracy of existing concurrency-bug analysis techniques</a:t>
            </a:r>
          </a:p>
          <a:p>
            <a:pPr lvl="1"/>
            <a:r>
              <a:rPr lang="en-US" sz="2400" dirty="0"/>
              <a:t>Synchronization analysis</a:t>
            </a:r>
          </a:p>
          <a:p>
            <a:pPr lvl="1"/>
            <a:r>
              <a:rPr lang="en-US" sz="2400" dirty="0"/>
              <a:t>Memory-access </a:t>
            </a:r>
            <a:r>
              <a:rPr lang="en-US" sz="2400" dirty="0" smtClean="0"/>
              <a:t>analysis</a:t>
            </a:r>
          </a:p>
          <a:p>
            <a:pPr lvl="1"/>
            <a:r>
              <a:rPr lang="en-US" sz="2400" dirty="0" smtClean="0"/>
              <a:t>Concurrency Bug Prevention</a:t>
            </a:r>
            <a:endParaRPr lang="en-US" sz="2400" dirty="0"/>
          </a:p>
          <a:p>
            <a:pPr marL="201168" lvl="1" indent="0">
              <a:buNone/>
            </a:pPr>
            <a:endParaRPr lang="en-US" sz="2400" dirty="0" smtClean="0"/>
          </a:p>
        </p:txBody>
      </p:sp>
    </p:spTree>
    <p:extLst>
      <p:ext uri="{BB962C8B-B14F-4D97-AF65-F5344CB8AC3E}">
        <p14:creationId xmlns:p14="http://schemas.microsoft.com/office/powerpoint/2010/main" val="13131152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532245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Questions</a:t>
            </a:r>
            <a:endParaRPr lang="en-US" dirty="0"/>
          </a:p>
        </p:txBody>
      </p:sp>
      <p:sp>
        <p:nvSpPr>
          <p:cNvPr id="3" name="Content Placeholder 2"/>
          <p:cNvSpPr>
            <a:spLocks noGrp="1"/>
          </p:cNvSpPr>
          <p:nvPr>
            <p:ph idx="1"/>
          </p:nvPr>
        </p:nvSpPr>
        <p:spPr/>
        <p:txBody>
          <a:bodyPr>
            <a:normAutofit/>
          </a:bodyPr>
          <a:lstStyle/>
          <a:p>
            <a:pPr lvl="1"/>
            <a:r>
              <a:rPr lang="en-US" sz="2800" dirty="0" smtClean="0"/>
              <a:t>How often synchronization is an afterthought for developers?</a:t>
            </a:r>
          </a:p>
          <a:p>
            <a:pPr lvl="1"/>
            <a:r>
              <a:rPr lang="en-US" sz="2800" dirty="0" smtClean="0"/>
              <a:t>How many critical section related changes throughout software history? Why did developers make these changes?</a:t>
            </a:r>
          </a:p>
          <a:p>
            <a:pPr lvl="1"/>
            <a:r>
              <a:rPr lang="en-US" sz="2800" dirty="0" smtClean="0"/>
              <a:t>Is synchronization related problem(correctness, performance) getting worse when software evolves?</a:t>
            </a:r>
          </a:p>
          <a:p>
            <a:pPr lvl="1"/>
            <a:r>
              <a:rPr lang="en-US" sz="2800" dirty="0" smtClean="0"/>
              <a:t>Is over-synchronization a real problem?</a:t>
            </a:r>
          </a:p>
          <a:p>
            <a:pPr lvl="1"/>
            <a:r>
              <a:rPr lang="en-US" sz="2800" dirty="0" smtClean="0"/>
              <a:t>How software changes lead to synchronization-related correctness problems(Concurrency Bugs)?</a:t>
            </a:r>
            <a:endParaRPr lang="en-US" sz="2800" dirty="0"/>
          </a:p>
        </p:txBody>
      </p:sp>
    </p:spTree>
    <p:extLst>
      <p:ext uri="{BB962C8B-B14F-4D97-AF65-F5344CB8AC3E}">
        <p14:creationId xmlns:p14="http://schemas.microsoft.com/office/powerpoint/2010/main" val="1406199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a:t>
            </a:r>
            <a:endParaRPr lang="en-US" dirty="0"/>
          </a:p>
        </p:txBody>
      </p:sp>
      <p:sp>
        <p:nvSpPr>
          <p:cNvPr id="3" name="Content Placeholder 2"/>
          <p:cNvSpPr>
            <a:spLocks noGrp="1"/>
          </p:cNvSpPr>
          <p:nvPr>
            <p:ph idx="1"/>
          </p:nvPr>
        </p:nvSpPr>
        <p:spPr/>
        <p:txBody>
          <a:bodyPr>
            <a:normAutofit/>
          </a:bodyPr>
          <a:lstStyle/>
          <a:p>
            <a:r>
              <a:rPr lang="en-US" sz="2400" dirty="0" smtClean="0"/>
              <a:t>Previous studies have looked at bug databases only. But not all the information can be obtained from bug databases.</a:t>
            </a:r>
          </a:p>
          <a:p>
            <a:endParaRPr lang="en-US" sz="3600" dirty="0" smtClean="0"/>
          </a:p>
          <a:p>
            <a:endParaRPr lang="en-US" sz="3600" dirty="0" smtClean="0"/>
          </a:p>
          <a:p>
            <a:endParaRPr lang="en-US" sz="2400" dirty="0" smtClean="0"/>
          </a:p>
          <a:p>
            <a:endParaRPr lang="en-US" sz="2400" dirty="0"/>
          </a:p>
          <a:p>
            <a:r>
              <a:rPr lang="en-US" sz="2400" dirty="0" smtClean="0"/>
              <a:t>Better understanding of synchronization issues faced by real-world developers is highly needed.</a:t>
            </a:r>
            <a:endParaRPr lang="en-US" sz="2400" dirty="0"/>
          </a:p>
        </p:txBody>
      </p:sp>
      <p:cxnSp>
        <p:nvCxnSpPr>
          <p:cNvPr id="6" name="Straight Arrow Connector 5"/>
          <p:cNvCxnSpPr/>
          <p:nvPr/>
        </p:nvCxnSpPr>
        <p:spPr>
          <a:xfrm flipH="1">
            <a:off x="1579420" y="2687781"/>
            <a:ext cx="27707" cy="2105891"/>
          </a:xfrm>
          <a:prstGeom prst="straightConnector1">
            <a:avLst/>
          </a:prstGeom>
          <a:ln w="889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119745" y="2757055"/>
            <a:ext cx="7774882" cy="1938992"/>
          </a:xfrm>
          <a:prstGeom prst="rect">
            <a:avLst/>
          </a:prstGeom>
          <a:noFill/>
        </p:spPr>
        <p:txBody>
          <a:bodyPr wrap="square" rtlCol="0">
            <a:spAutoFit/>
          </a:bodyPr>
          <a:lstStyle/>
          <a:p>
            <a:r>
              <a:rPr lang="en-US" sz="2400" dirty="0"/>
              <a:t>New Language </a:t>
            </a:r>
            <a:r>
              <a:rPr lang="en-US" sz="2400" dirty="0" smtClean="0"/>
              <a:t>Features – Place Holder</a:t>
            </a:r>
            <a:endParaRPr lang="en-US" sz="2400" dirty="0"/>
          </a:p>
          <a:p>
            <a:r>
              <a:rPr lang="en-US" sz="2400" dirty="0"/>
              <a:t>Analysis </a:t>
            </a:r>
            <a:r>
              <a:rPr lang="en-US" sz="2400" dirty="0" smtClean="0"/>
              <a:t>Tools – Efficient Race Detection</a:t>
            </a:r>
            <a:endParaRPr lang="en-US" sz="2400" dirty="0"/>
          </a:p>
          <a:p>
            <a:r>
              <a:rPr lang="en-US" sz="2400" dirty="0"/>
              <a:t>Run-time </a:t>
            </a:r>
            <a:r>
              <a:rPr lang="en-US" sz="2400" dirty="0" smtClean="0"/>
              <a:t>System – Place Holder</a:t>
            </a:r>
            <a:endParaRPr lang="en-US" sz="2400" dirty="0"/>
          </a:p>
          <a:p>
            <a:r>
              <a:rPr lang="en-US" sz="2400" dirty="0"/>
              <a:t>Code Development </a:t>
            </a:r>
            <a:r>
              <a:rPr lang="en-US" sz="2400" dirty="0" smtClean="0"/>
              <a:t>Tools – Synchronization Adjustment</a:t>
            </a:r>
            <a:endParaRPr lang="en-US" sz="2400" dirty="0"/>
          </a:p>
          <a:p>
            <a:endParaRPr lang="en-US" sz="2400" dirty="0"/>
          </a:p>
        </p:txBody>
      </p:sp>
    </p:spTree>
    <p:extLst>
      <p:ext uri="{BB962C8B-B14F-4D97-AF65-F5344CB8AC3E}">
        <p14:creationId xmlns:p14="http://schemas.microsoft.com/office/powerpoint/2010/main" val="1365362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pPr marL="201168" lvl="1" indent="0">
              <a:buNone/>
            </a:pPr>
            <a:r>
              <a:rPr lang="en-US" sz="2800" dirty="0" smtClean="0"/>
              <a:t>An empirical study on:</a:t>
            </a:r>
          </a:p>
          <a:p>
            <a:pPr lvl="2"/>
            <a:r>
              <a:rPr lang="en-US" sz="2800" dirty="0" smtClean="0"/>
              <a:t>Critical Section Evolution</a:t>
            </a:r>
          </a:p>
          <a:p>
            <a:pPr lvl="2"/>
            <a:r>
              <a:rPr lang="en-US" sz="2800" dirty="0" smtClean="0"/>
              <a:t>Over Synchronizations</a:t>
            </a:r>
            <a:endParaRPr lang="en-US" sz="2800" dirty="0"/>
          </a:p>
          <a:p>
            <a:pPr lvl="2"/>
            <a:r>
              <a:rPr lang="en-US" sz="2800" dirty="0" smtClean="0"/>
              <a:t>Concurrency Bug Origins</a:t>
            </a:r>
          </a:p>
          <a:p>
            <a:pPr marL="457200" indent="-457200">
              <a:buFont typeface="+mj-lt"/>
              <a:buAutoNum type="arabicPeriod"/>
            </a:pPr>
            <a:endParaRPr lang="en-US" dirty="0"/>
          </a:p>
        </p:txBody>
      </p:sp>
    </p:spTree>
    <p:extLst>
      <p:ext uri="{BB962C8B-B14F-4D97-AF65-F5344CB8AC3E}">
        <p14:creationId xmlns:p14="http://schemas.microsoft.com/office/powerpoint/2010/main" val="1549726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Difficulties Encountered</a:t>
            </a:r>
            <a:endParaRPr lang="en-US" dirty="0"/>
          </a:p>
        </p:txBody>
      </p:sp>
      <p:sp>
        <p:nvSpPr>
          <p:cNvPr id="3" name="Content Placeholder 2"/>
          <p:cNvSpPr>
            <a:spLocks noGrp="1"/>
          </p:cNvSpPr>
          <p:nvPr>
            <p:ph idx="1"/>
          </p:nvPr>
        </p:nvSpPr>
        <p:spPr/>
        <p:txBody>
          <a:bodyPr>
            <a:normAutofit/>
          </a:bodyPr>
          <a:lstStyle/>
          <a:p>
            <a:r>
              <a:rPr lang="en-US" sz="2800" dirty="0" smtClean="0"/>
              <a:t>Large revision numbers(8 - 19 years)</a:t>
            </a:r>
          </a:p>
          <a:p>
            <a:pPr lvl="1"/>
            <a:r>
              <a:rPr lang="en-US" sz="2400" dirty="0" smtClean="0"/>
              <a:t>Apache - 26,000, Mozilla Firefox - 180,000, ...</a:t>
            </a:r>
          </a:p>
          <a:p>
            <a:r>
              <a:rPr lang="en-US" sz="2600" dirty="0" smtClean="0"/>
              <a:t>Different kinds of synchronization primitives</a:t>
            </a:r>
          </a:p>
          <a:p>
            <a:pPr lvl="1"/>
            <a:r>
              <a:rPr lang="en-US" sz="2400" dirty="0" smtClean="0"/>
              <a:t>Different kinds of </a:t>
            </a:r>
            <a:r>
              <a:rPr lang="en-US" sz="2400" dirty="0" err="1" smtClean="0"/>
              <a:t>Mutex</a:t>
            </a:r>
            <a:r>
              <a:rPr lang="en-US" sz="2400" dirty="0" smtClean="0"/>
              <a:t> Locks, Condition Variables</a:t>
            </a:r>
          </a:p>
          <a:p>
            <a:r>
              <a:rPr lang="en-US" sz="2600" dirty="0" smtClean="0"/>
              <a:t>Different kinds of synchronization primitive changes</a:t>
            </a:r>
          </a:p>
          <a:p>
            <a:pPr lvl="1"/>
            <a:r>
              <a:rPr lang="en-US" sz="2400" dirty="0" smtClean="0"/>
              <a:t>Critical Section Getting Larger, Smaller, Synchronization Type Change, Synchronization Variable Change etc. </a:t>
            </a:r>
            <a:endParaRPr lang="en-US" sz="2600" dirty="0" smtClean="0"/>
          </a:p>
          <a:p>
            <a:pPr marL="292608" lvl="1">
              <a:buNone/>
            </a:pPr>
            <a:endParaRPr lang="en-US" sz="2200" dirty="0" smtClean="0"/>
          </a:p>
        </p:txBody>
      </p:sp>
    </p:spTree>
    <p:extLst>
      <p:ext uri="{BB962C8B-B14F-4D97-AF65-F5344CB8AC3E}">
        <p14:creationId xmlns:p14="http://schemas.microsoft.com/office/powerpoint/2010/main" val="8388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800" dirty="0" smtClean="0"/>
              <a:t>Comprehensive empirical study on how </a:t>
            </a:r>
            <a:r>
              <a:rPr lang="en-US" sz="2800" b="1" dirty="0" smtClean="0"/>
              <a:t>lock-protected critical sections</a:t>
            </a:r>
            <a:r>
              <a:rPr lang="en-US" sz="2800" dirty="0" smtClean="0"/>
              <a:t> are changed when software evolves.</a:t>
            </a:r>
          </a:p>
          <a:p>
            <a:pPr marL="514350" indent="-514350">
              <a:buFont typeface="+mj-lt"/>
              <a:buAutoNum type="arabicPeriod"/>
            </a:pPr>
            <a:r>
              <a:rPr lang="en-US" sz="2800" dirty="0" smtClean="0"/>
              <a:t>Detailed case study on </a:t>
            </a:r>
            <a:r>
              <a:rPr lang="en-US" sz="2800" b="1" dirty="0" smtClean="0"/>
              <a:t>over-synchronization</a:t>
            </a:r>
            <a:r>
              <a:rPr lang="en-US" sz="2800" dirty="0" smtClean="0"/>
              <a:t> issues.</a:t>
            </a:r>
          </a:p>
          <a:p>
            <a:pPr marL="514350" indent="-514350">
              <a:buFont typeface="+mj-lt"/>
              <a:buAutoNum type="arabicPeriod"/>
            </a:pPr>
            <a:r>
              <a:rPr lang="en-US" sz="2800" dirty="0" smtClean="0"/>
              <a:t>Detailed case study on </a:t>
            </a:r>
            <a:r>
              <a:rPr lang="en-US" sz="2800" b="1" dirty="0" smtClean="0"/>
              <a:t>how concurrency bugs are introduced</a:t>
            </a:r>
            <a:r>
              <a:rPr lang="en-US" sz="2800" dirty="0" smtClean="0"/>
              <a:t>.</a:t>
            </a:r>
          </a:p>
          <a:p>
            <a:endParaRPr lang="en-US" dirty="0"/>
          </a:p>
        </p:txBody>
      </p:sp>
    </p:spTree>
    <p:extLst>
      <p:ext uri="{BB962C8B-B14F-4D97-AF65-F5344CB8AC3E}">
        <p14:creationId xmlns:p14="http://schemas.microsoft.com/office/powerpoint/2010/main" val="1651288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for Critical Section Study</a:t>
            </a:r>
            <a:endParaRPr lang="en-US" dirty="0"/>
          </a:p>
        </p:txBody>
      </p:sp>
      <p:sp>
        <p:nvSpPr>
          <p:cNvPr id="3" name="Content Placeholder 2"/>
          <p:cNvSpPr>
            <a:spLocks noGrp="1"/>
          </p:cNvSpPr>
          <p:nvPr>
            <p:ph idx="1"/>
          </p:nvPr>
        </p:nvSpPr>
        <p:spPr/>
        <p:txBody>
          <a:bodyPr>
            <a:normAutofit/>
          </a:bodyPr>
          <a:lstStyle/>
          <a:p>
            <a:pPr lvl="1"/>
            <a:r>
              <a:rPr lang="en-US" sz="2800" dirty="0" smtClean="0"/>
              <a:t>4 representative C/C++ open source projects</a:t>
            </a:r>
          </a:p>
          <a:p>
            <a:pPr lvl="1"/>
            <a:r>
              <a:rPr lang="en-US" sz="2800" dirty="0" smtClean="0"/>
              <a:t>Hierarchical taxonomy for all critical section changes</a:t>
            </a:r>
          </a:p>
          <a:p>
            <a:pPr lvl="1"/>
            <a:r>
              <a:rPr lang="en-US" sz="2800" dirty="0" smtClean="0"/>
              <a:t>Regular-expression based Python scripts for structural </a:t>
            </a:r>
            <a:r>
              <a:rPr lang="en-US" sz="2800" dirty="0"/>
              <a:t>p</a:t>
            </a:r>
            <a:r>
              <a:rPr lang="en-US" sz="2800" dirty="0" smtClean="0"/>
              <a:t>atterns</a:t>
            </a:r>
          </a:p>
          <a:p>
            <a:pPr lvl="1"/>
            <a:r>
              <a:rPr lang="en-US" sz="2800" dirty="0" smtClean="0"/>
              <a:t>Manual study on 500+ cases f</a:t>
            </a:r>
            <a:r>
              <a:rPr lang="en-US" altLang="zh-CN" sz="2800" dirty="0" smtClean="0"/>
              <a:t>ound</a:t>
            </a:r>
            <a:r>
              <a:rPr lang="en-US" sz="2800" dirty="0" smtClean="0"/>
              <a:t> by the scripts for purpose </a:t>
            </a:r>
            <a:r>
              <a:rPr lang="en-US" sz="2800" dirty="0"/>
              <a:t>p</a:t>
            </a:r>
            <a:r>
              <a:rPr lang="en-US" sz="2800" dirty="0" smtClean="0"/>
              <a:t>atterns</a:t>
            </a:r>
            <a:endParaRPr lang="en-US" sz="2800" dirty="0"/>
          </a:p>
        </p:txBody>
      </p:sp>
    </p:spTree>
    <p:extLst>
      <p:ext uri="{BB962C8B-B14F-4D97-AF65-F5344CB8AC3E}">
        <p14:creationId xmlns:p14="http://schemas.microsoft.com/office/powerpoint/2010/main" val="1758609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13300</TotalTime>
  <Words>3714</Words>
  <Application>Microsoft Macintosh PowerPoint</Application>
  <PresentationFormat>Widescreen</PresentationFormat>
  <Paragraphs>365</Paragraphs>
  <Slides>32</Slides>
  <Notes>31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Calibri</vt:lpstr>
      <vt:lpstr>Calibri Light</vt:lpstr>
      <vt:lpstr>Consolas</vt:lpstr>
      <vt:lpstr>宋体</vt:lpstr>
      <vt:lpstr>Arial</vt:lpstr>
      <vt:lpstr>Retrospect</vt:lpstr>
      <vt:lpstr>What Change History Tells Us about Thread Synchronization</vt:lpstr>
      <vt:lpstr>Proper Thread Synchronization is Hard</vt:lpstr>
      <vt:lpstr>Information Beyond Bug Reports</vt:lpstr>
      <vt:lpstr>Key Questions</vt:lpstr>
      <vt:lpstr>Impact</vt:lpstr>
      <vt:lpstr>Overview</vt:lpstr>
      <vt:lpstr>Difficulties Encountered</vt:lpstr>
      <vt:lpstr>Contribution</vt:lpstr>
      <vt:lpstr>Methodology for Critical Section Study</vt:lpstr>
      <vt:lpstr>Software</vt:lpstr>
      <vt:lpstr>Critical Section Change Structural Patterns</vt:lpstr>
      <vt:lpstr>Critical Section Change Structural Patterns</vt:lpstr>
      <vt:lpstr>Critical Section Change Structural Patterns</vt:lpstr>
      <vt:lpstr>Observations</vt:lpstr>
      <vt:lpstr>Observations</vt:lpstr>
      <vt:lpstr>Observations</vt:lpstr>
      <vt:lpstr>Observations</vt:lpstr>
      <vt:lpstr>Observations</vt:lpstr>
      <vt:lpstr>Critical Section Change Purpose Patterns</vt:lpstr>
      <vt:lpstr>Observations</vt:lpstr>
      <vt:lpstr>Observations</vt:lpstr>
      <vt:lpstr>Over Synchronization Study</vt:lpstr>
      <vt:lpstr>Methodology and Threats to Validity</vt:lpstr>
      <vt:lpstr>Observations</vt:lpstr>
      <vt:lpstr>Observations</vt:lpstr>
      <vt:lpstr>Concurrency Bug Origins</vt:lpstr>
      <vt:lpstr>Methodology and Threats to Validity</vt:lpstr>
      <vt:lpstr>Taxonomy</vt:lpstr>
      <vt:lpstr>Observations</vt:lpstr>
      <vt:lpstr>Observations</vt:lpstr>
      <vt:lpstr>Discussion</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Change History Tells Us about Thread Synchronization</dc:title>
  <dc:creator>Rui Gu</dc:creator>
  <cp:lastModifiedBy>Rui Gu</cp:lastModifiedBy>
  <cp:revision>202</cp:revision>
  <cp:lastPrinted>2015-08-27T20:24:45Z</cp:lastPrinted>
  <dcterms:created xsi:type="dcterms:W3CDTF">2015-08-18T19:33:55Z</dcterms:created>
  <dcterms:modified xsi:type="dcterms:W3CDTF">2015-08-31T05:56:37Z</dcterms:modified>
</cp:coreProperties>
</file>