
<file path=[Content_Types].xml><?xml version="1.0" encoding="utf-8"?>
<Types xmlns="http://schemas.openxmlformats.org/package/2006/content-types">
  <Default Extension="xml" ContentType="application/xml"/>
  <Default Extension="xlsx" ContentType="application/vnd.openxmlformats-officedocument.spreadsheetml.sheet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22" r:id="rId3"/>
    <p:sldId id="321" r:id="rId4"/>
    <p:sldId id="326" r:id="rId5"/>
    <p:sldId id="330" r:id="rId6"/>
    <p:sldId id="325" r:id="rId7"/>
    <p:sldId id="362" r:id="rId8"/>
    <p:sldId id="304" r:id="rId9"/>
    <p:sldId id="348" r:id="rId10"/>
    <p:sldId id="275" r:id="rId11"/>
    <p:sldId id="347" r:id="rId12"/>
    <p:sldId id="307" r:id="rId13"/>
    <p:sldId id="268" r:id="rId14"/>
    <p:sldId id="282" r:id="rId15"/>
    <p:sldId id="352" r:id="rId16"/>
    <p:sldId id="320" r:id="rId17"/>
    <p:sldId id="344" r:id="rId18"/>
    <p:sldId id="342" r:id="rId19"/>
    <p:sldId id="343" r:id="rId20"/>
    <p:sldId id="291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45"/>
    <a:srgbClr val="009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1"/>
    <p:restoredTop sz="72840" autoAdjust="0"/>
  </p:normalViewPr>
  <p:slideViewPr>
    <p:cSldViewPr>
      <p:cViewPr>
        <p:scale>
          <a:sx n="95" d="100"/>
          <a:sy n="95" d="100"/>
        </p:scale>
        <p:origin x="2072" y="-448"/>
      </p:cViewPr>
      <p:guideLst>
        <p:guide orient="horz" pos="2160"/>
        <p:guide pos="2880"/>
      </p:guideLst>
    </p:cSldViewPr>
  </p:slideViewPr>
  <p:notesTextViewPr>
    <p:cViewPr>
      <p:scale>
        <a:sx n="105" d="100"/>
        <a:sy n="105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72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Crane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Apache</c:v>
                </c:pt>
                <c:pt idx="1">
                  <c:v>Mongoose</c:v>
                </c:pt>
                <c:pt idx="2">
                  <c:v>ClamAV</c:v>
                </c:pt>
                <c:pt idx="3">
                  <c:v>MediaTomb</c:v>
                </c:pt>
                <c:pt idx="4">
                  <c:v>MySQL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1.22987</c:v>
                </c:pt>
                <c:pt idx="1">
                  <c:v>1.11235</c:v>
                </c:pt>
                <c:pt idx="2">
                  <c:v>0.95489</c:v>
                </c:pt>
                <c:pt idx="3">
                  <c:v>1.05086</c:v>
                </c:pt>
                <c:pt idx="4" formatCode="0%">
                  <c:v>2.36126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DMT Only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Apache</c:v>
                </c:pt>
                <c:pt idx="1">
                  <c:v>Mongoose</c:v>
                </c:pt>
                <c:pt idx="2">
                  <c:v>ClamAV</c:v>
                </c:pt>
                <c:pt idx="3">
                  <c:v>MediaTomb</c:v>
                </c:pt>
                <c:pt idx="4">
                  <c:v>MySQL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1.21673</c:v>
                </c:pt>
                <c:pt idx="1">
                  <c:v>0.99906</c:v>
                </c:pt>
                <c:pt idx="2">
                  <c:v>0.87241</c:v>
                </c:pt>
                <c:pt idx="3">
                  <c:v>1.00824</c:v>
                </c:pt>
                <c:pt idx="4" formatCode="0%">
                  <c:v>2.22939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Paxos Only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Apache</c:v>
                </c:pt>
                <c:pt idx="1">
                  <c:v>Mongoose</c:v>
                </c:pt>
                <c:pt idx="2">
                  <c:v>ClamAV</c:v>
                </c:pt>
                <c:pt idx="3">
                  <c:v>MediaTomb</c:v>
                </c:pt>
                <c:pt idx="4">
                  <c:v>MySQL</c:v>
                </c:pt>
              </c:strCache>
            </c:strRef>
          </c:cat>
          <c:val>
            <c:numRef>
              <c:f>Sheet1!$D$2:$D$6</c:f>
              <c:numCache>
                <c:formatCode>0.00%</c:formatCode>
                <c:ptCount val="5"/>
                <c:pt idx="0">
                  <c:v>1.02891</c:v>
                </c:pt>
                <c:pt idx="1">
                  <c:v>1.03464</c:v>
                </c:pt>
                <c:pt idx="2">
                  <c:v>1.01312</c:v>
                </c:pt>
                <c:pt idx="3">
                  <c:v>1.00827</c:v>
                </c:pt>
                <c:pt idx="4" formatCode="0%">
                  <c:v>1.03159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5411024"/>
        <c:axId val="1844344560"/>
      </c:barChart>
      <c:catAx>
        <c:axId val="184541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4344560"/>
        <c:crosses val="autoZero"/>
        <c:auto val="1"/>
        <c:lblAlgn val="ctr"/>
        <c:lblOffset val="100"/>
        <c:noMultiLvlLbl val="0"/>
      </c:catAx>
      <c:valAx>
        <c:axId val="184434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 smtClean="0">
                    <a:effectLst/>
                  </a:rPr>
                  <a:t>Normalized Performance (%)</a:t>
                </a:r>
                <a:endParaRPr lang="en-US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541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F3071-3AA5-401C-A2CA-C42FF3B37428}" type="datetimeFigureOut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3E6CE-EC40-41C6-A6B7-7FCF3E99A8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98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03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9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894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065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49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410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906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2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22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80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32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650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5B88-B8C2-4699-B7B5-AC5AA9C19EE6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50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380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59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14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1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b="0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3E6CE-EC40-41C6-A6B7-7FCF3E99A8E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7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733D-8430-4044-BF39-3F22B013C6C1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3120A-3978-4996-BA3D-CEAEA5C202EF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967A-64A1-425E-A002-33CD0A178F3A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4DAF-687A-443F-B797-438555E97B6E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9EFF-A42D-4358-857D-9AE300E9EED3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E5BFF-4E21-44BF-A9C6-26BEEAB52328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A86D9-227E-4457-9BF1-EA1C5FE5C785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767E-E719-4BCE-9361-D3452578249B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58C3-579C-43F1-BC92-CDB55ED43FCC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578A-53DD-4338-B8A1-D267CC82EB9F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9B147-45D6-4326-9BD5-5B5ED9C0CC36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A6988-0742-4D3F-9079-C2EFD04EC670}" type="datetime1">
              <a:rPr lang="zh-CN" altLang="en-US" smtClean="0"/>
              <a:t>15/10/5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github.com/columbia/crane" TargetMode="Externa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3" Type="http://schemas.openxmlformats.org/officeDocument/2006/relationships/image" Target="../media/image11.tiff"/><Relationship Id="rId1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github.com/columbia/cran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 err="1" smtClean="0"/>
              <a:t>Paxos</a:t>
            </a:r>
            <a:r>
              <a:rPr lang="en-US" altLang="zh-CN" sz="4800" dirty="0" smtClean="0"/>
              <a:t> Made Transparent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584" y="4268688"/>
            <a:ext cx="7488832" cy="1752600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Heming Cui, </a:t>
            </a:r>
            <a:r>
              <a:rPr lang="en-US" altLang="zh-CN" sz="2400" b="1" u="sng" dirty="0" smtClean="0">
                <a:solidFill>
                  <a:srgbClr val="00B0F0"/>
                </a:solidFill>
              </a:rPr>
              <a:t>Rui Gu</a:t>
            </a:r>
            <a:r>
              <a:rPr lang="en-US" altLang="zh-CN" sz="2400" dirty="0" smtClean="0">
                <a:solidFill>
                  <a:schemeClr val="tx1"/>
                </a:solidFill>
              </a:rPr>
              <a:t>, </a:t>
            </a:r>
            <a:r>
              <a:rPr lang="en-US" altLang="zh-CN" sz="2400" dirty="0" smtClean="0">
                <a:solidFill>
                  <a:srgbClr val="00B0F0"/>
                </a:solidFill>
              </a:rPr>
              <a:t>Cheng Liu</a:t>
            </a:r>
            <a:r>
              <a:rPr lang="en-US" altLang="zh-CN" sz="2400" dirty="0" smtClean="0">
                <a:solidFill>
                  <a:schemeClr val="tx1"/>
                </a:solidFill>
              </a:rPr>
              <a:t>, </a:t>
            </a:r>
            <a:r>
              <a:rPr lang="en-US" altLang="zh-CN" sz="2400" dirty="0" err="1" smtClean="0">
                <a:solidFill>
                  <a:srgbClr val="7030A0"/>
                </a:solidFill>
              </a:rPr>
              <a:t>Tianyu</a:t>
            </a:r>
            <a:r>
              <a:rPr lang="en-US" altLang="zh-CN" sz="2400" dirty="0" smtClean="0">
                <a:solidFill>
                  <a:srgbClr val="7030A0"/>
                </a:solidFill>
              </a:rPr>
              <a:t> Chen</a:t>
            </a:r>
            <a:r>
              <a:rPr lang="en-US" altLang="zh-CN" sz="2400" dirty="0" smtClean="0">
                <a:solidFill>
                  <a:schemeClr val="tx1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B0F0"/>
                </a:solidFill>
              </a:rPr>
              <a:t>Junfeng</a:t>
            </a:r>
            <a:r>
              <a:rPr lang="en-US" altLang="zh-CN" sz="2400" dirty="0" smtClean="0">
                <a:solidFill>
                  <a:srgbClr val="00B0F0"/>
                </a:solidFill>
              </a:rPr>
              <a:t> Yang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5" name="副标题 2"/>
          <p:cNvSpPr txBox="1">
            <a:spLocks/>
          </p:cNvSpPr>
          <p:nvPr/>
        </p:nvSpPr>
        <p:spPr>
          <a:xfrm>
            <a:off x="-612576" y="4856956"/>
            <a:ext cx="4536504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>
                <a:solidFill>
                  <a:schemeClr val="tx1"/>
                </a:solidFill>
              </a:rPr>
              <a:t>University of Hong Kong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副标题 2"/>
          <p:cNvSpPr txBox="1">
            <a:spLocks/>
          </p:cNvSpPr>
          <p:nvPr/>
        </p:nvSpPr>
        <p:spPr>
          <a:xfrm>
            <a:off x="3284240" y="4869160"/>
            <a:ext cx="3087960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>
                <a:solidFill>
                  <a:srgbClr val="00B0F0"/>
                </a:solidFill>
              </a:rPr>
              <a:t>Columbia University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7" name="副标题 2"/>
          <p:cNvSpPr txBox="1">
            <a:spLocks/>
          </p:cNvSpPr>
          <p:nvPr/>
        </p:nvSpPr>
        <p:spPr>
          <a:xfrm>
            <a:off x="6092552" y="4869160"/>
            <a:ext cx="3087960" cy="87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>
                <a:solidFill>
                  <a:srgbClr val="7030A0"/>
                </a:solidFill>
              </a:rPr>
              <a:t>Tsinghua University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Prior Approaches to Address the Input Timing Challenge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CN" dirty="0" smtClean="0"/>
              <a:t>Record-replay </a:t>
            </a:r>
            <a:r>
              <a:rPr lang="en-US" altLang="zh-CN" sz="2100" dirty="0" smtClean="0"/>
              <a:t>[Rex </a:t>
            </a:r>
            <a:r>
              <a:rPr lang="en-US" altLang="zh-CN" sz="2100" dirty="0" err="1" smtClean="0"/>
              <a:t>EuroSys</a:t>
            </a:r>
            <a:r>
              <a:rPr lang="en-US" altLang="zh-CN" sz="2100" dirty="0" smtClean="0"/>
              <a:t> '14]</a:t>
            </a:r>
          </a:p>
          <a:p>
            <a:pPr lvl="1"/>
            <a:r>
              <a:rPr lang="en-US" altLang="zh-CN" dirty="0" smtClean="0"/>
              <a:t>Recording and transferring thread interleavings across replicas may incur bandwidth consumption and slowdown</a:t>
            </a:r>
          </a:p>
          <a:p>
            <a:pPr lvl="8"/>
            <a:endParaRPr lang="en-US" altLang="zh-CN" dirty="0"/>
          </a:p>
          <a:p>
            <a:r>
              <a:rPr lang="en-US" altLang="zh-CN" dirty="0" smtClean="0"/>
              <a:t>Execute-then-verify </a:t>
            </a:r>
            <a:r>
              <a:rPr lang="en-US" altLang="zh-CN" sz="2100" dirty="0" smtClean="0"/>
              <a:t>[Eve OSDI '12]</a:t>
            </a:r>
          </a:p>
          <a:p>
            <a:pPr lvl="1"/>
            <a:r>
              <a:rPr lang="en-US" altLang="zh-CN" dirty="0" smtClean="0"/>
              <a:t>Require developers to manually annotate shared states</a:t>
            </a:r>
          </a:p>
          <a:p>
            <a:pPr lvl="8"/>
            <a:endParaRPr lang="en-US" altLang="zh-CN" dirty="0"/>
          </a:p>
          <a:p>
            <a:r>
              <a:rPr lang="en-US" altLang="zh-CN" dirty="0" smtClean="0"/>
              <a:t>Use a two-phase commit approach to determine a logical clock across replicas for each request </a:t>
            </a:r>
            <a:r>
              <a:rPr lang="en-US" altLang="zh-CN" sz="2100" dirty="0" smtClean="0"/>
              <a:t>[</a:t>
            </a:r>
            <a:r>
              <a:rPr lang="en-US" altLang="zh-CN" sz="2100" dirty="0" err="1" smtClean="0"/>
              <a:t>dOS</a:t>
            </a:r>
            <a:r>
              <a:rPr lang="en-US" altLang="zh-CN" sz="2100" dirty="0" smtClean="0"/>
              <a:t> OSDI '10]</a:t>
            </a:r>
          </a:p>
          <a:p>
            <a:pPr lvl="1"/>
            <a:r>
              <a:rPr lang="en-US" altLang="zh-CN" dirty="0" smtClean="0"/>
              <a:t>Two-phase commit can’t tolerate primary failures</a:t>
            </a:r>
          </a:p>
          <a:p>
            <a:pPr lvl="1"/>
            <a:r>
              <a:rPr lang="en-US" altLang="zh-CN" dirty="0" smtClean="0"/>
              <a:t>Determining a logical clock for each request may be slow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1600200" cy="273844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549829" y="4428152"/>
            <a:ext cx="17308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/>
              <a:t>Machine </a:t>
            </a:r>
            <a:r>
              <a:rPr lang="en-US" altLang="zh-CN" sz="1500" dirty="0" smtClean="0"/>
              <a:t>2 (Backup)</a:t>
            </a:r>
            <a:endParaRPr lang="zh-CN" altLang="en-US" sz="1500" dirty="0"/>
          </a:p>
        </p:txBody>
      </p:sp>
      <p:sp>
        <p:nvSpPr>
          <p:cNvPr id="156" name="任意多边形 155"/>
          <p:cNvSpPr/>
          <p:nvPr/>
        </p:nvSpPr>
        <p:spPr>
          <a:xfrm flipH="1">
            <a:off x="6959113" y="4791272"/>
            <a:ext cx="45719" cy="1518047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9" name="TextBox 158"/>
          <p:cNvSpPr txBox="1"/>
          <p:nvPr/>
        </p:nvSpPr>
        <p:spPr>
          <a:xfrm>
            <a:off x="6139218" y="4575250"/>
            <a:ext cx="638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50" dirty="0" smtClean="0"/>
              <a:t>Thread1</a:t>
            </a:r>
            <a:endParaRPr lang="en-US" altLang="zh-CN" sz="1050" dirty="0"/>
          </a:p>
        </p:txBody>
      </p:sp>
      <p:sp>
        <p:nvSpPr>
          <p:cNvPr id="160" name="TextBox 159"/>
          <p:cNvSpPr txBox="1"/>
          <p:nvPr/>
        </p:nvSpPr>
        <p:spPr>
          <a:xfrm>
            <a:off x="6669988" y="4581128"/>
            <a:ext cx="638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50" smtClean="0"/>
              <a:t>Thread2</a:t>
            </a:r>
            <a:endParaRPr lang="en-US" altLang="zh-CN" sz="1050" dirty="0"/>
          </a:p>
        </p:txBody>
      </p:sp>
      <p:sp>
        <p:nvSpPr>
          <p:cNvPr id="165" name="任意多边形 164"/>
          <p:cNvSpPr/>
          <p:nvPr/>
        </p:nvSpPr>
        <p:spPr>
          <a:xfrm flipH="1">
            <a:off x="6474976" y="4791273"/>
            <a:ext cx="45719" cy="1518046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2" name="圆角矩形 191"/>
          <p:cNvSpPr/>
          <p:nvPr/>
        </p:nvSpPr>
        <p:spPr>
          <a:xfrm>
            <a:off x="4083499" y="1988840"/>
            <a:ext cx="3697863" cy="20431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9" name="TextBox 198"/>
          <p:cNvSpPr txBox="1"/>
          <p:nvPr/>
        </p:nvSpPr>
        <p:spPr>
          <a:xfrm>
            <a:off x="4511039" y="2035070"/>
            <a:ext cx="17772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/>
              <a:t>Machine </a:t>
            </a:r>
            <a:r>
              <a:rPr lang="en-US" altLang="zh-CN" sz="1500" dirty="0" smtClean="0"/>
              <a:t>1 (Primary)</a:t>
            </a:r>
            <a:endParaRPr lang="zh-CN" altLang="en-US" sz="1500" dirty="0"/>
          </a:p>
        </p:txBody>
      </p:sp>
      <p:sp>
        <p:nvSpPr>
          <p:cNvPr id="206" name="任意多边形 205"/>
          <p:cNvSpPr/>
          <p:nvPr/>
        </p:nvSpPr>
        <p:spPr>
          <a:xfrm>
            <a:off x="6978308" y="2416679"/>
            <a:ext cx="66146" cy="1531352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7" name="TextBox 206"/>
          <p:cNvSpPr txBox="1"/>
          <p:nvPr/>
        </p:nvSpPr>
        <p:spPr>
          <a:xfrm>
            <a:off x="6228184" y="2205846"/>
            <a:ext cx="638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50" dirty="0" smtClean="0"/>
              <a:t>Thread1</a:t>
            </a:r>
            <a:endParaRPr lang="en-US" altLang="zh-CN" sz="1050" dirty="0"/>
          </a:p>
        </p:txBody>
      </p:sp>
      <p:sp>
        <p:nvSpPr>
          <p:cNvPr id="208" name="TextBox 207"/>
          <p:cNvSpPr txBox="1"/>
          <p:nvPr/>
        </p:nvSpPr>
        <p:spPr>
          <a:xfrm>
            <a:off x="6839514" y="2205846"/>
            <a:ext cx="638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50" dirty="0" smtClean="0"/>
              <a:t>Thread2</a:t>
            </a:r>
            <a:endParaRPr lang="en-US" altLang="zh-CN" sz="1050" dirty="0"/>
          </a:p>
        </p:txBody>
      </p:sp>
      <p:sp>
        <p:nvSpPr>
          <p:cNvPr id="209" name="任意多边形 208"/>
          <p:cNvSpPr/>
          <p:nvPr/>
        </p:nvSpPr>
        <p:spPr>
          <a:xfrm>
            <a:off x="6584071" y="2421869"/>
            <a:ext cx="55129" cy="1526162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圆角矩形 191"/>
          <p:cNvSpPr/>
          <p:nvPr/>
        </p:nvSpPr>
        <p:spPr>
          <a:xfrm>
            <a:off x="4125598" y="4365104"/>
            <a:ext cx="3686761" cy="2034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Our Time </a:t>
            </a:r>
            <a:r>
              <a:rPr lang="en-US" altLang="zh-CN" dirty="0"/>
              <a:t>Bubble Technique</a:t>
            </a:r>
            <a:endParaRPr lang="zh-CN" alt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4763173" y="3458591"/>
            <a:ext cx="612619" cy="263462"/>
          </a:xfrm>
          <a:prstGeom prst="wedgeRoundRectCallout">
            <a:avLst>
              <a:gd name="adj1" fmla="val 44484"/>
              <a:gd name="adj2" fmla="val -943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delay</a:t>
            </a:r>
          </a:p>
        </p:txBody>
      </p:sp>
      <p:sp>
        <p:nvSpPr>
          <p:cNvPr id="8" name="Notched Right Arrow 7"/>
          <p:cNvSpPr/>
          <p:nvPr/>
        </p:nvSpPr>
        <p:spPr>
          <a:xfrm>
            <a:off x="1623488" y="3745106"/>
            <a:ext cx="1296144" cy="304388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611062" y="3315130"/>
            <a:ext cx="16269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Socket calls received</a:t>
            </a:r>
          </a:p>
          <a:p>
            <a:r>
              <a:rPr lang="en-US" sz="1350" dirty="0"/>
              <a:t>after consensus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174178" y="4365704"/>
            <a:ext cx="135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Server program</a:t>
            </a:r>
            <a:endParaRPr lang="zh-CN" altLang="en-US" sz="1200" dirty="0"/>
          </a:p>
        </p:txBody>
      </p:sp>
      <p:sp>
        <p:nvSpPr>
          <p:cNvPr id="53" name="Rounded Rectangle 52"/>
          <p:cNvSpPr/>
          <p:nvPr/>
        </p:nvSpPr>
        <p:spPr>
          <a:xfrm>
            <a:off x="4638559" y="5454807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4" name="Rounded Rectangle 53"/>
          <p:cNvSpPr/>
          <p:nvPr/>
        </p:nvSpPr>
        <p:spPr>
          <a:xfrm>
            <a:off x="5368914" y="5433816"/>
            <a:ext cx="355214" cy="336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0" name="Rounded Rectangle 119"/>
          <p:cNvSpPr/>
          <p:nvPr/>
        </p:nvSpPr>
        <p:spPr>
          <a:xfrm>
            <a:off x="5462851" y="3022281"/>
            <a:ext cx="355214" cy="336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1" name="Rounded Rectangle 120"/>
          <p:cNvSpPr/>
          <p:nvPr/>
        </p:nvSpPr>
        <p:spPr>
          <a:xfrm>
            <a:off x="4429311" y="3027315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3" name="Rounded Rectangle 122"/>
          <p:cNvSpPr/>
          <p:nvPr/>
        </p:nvSpPr>
        <p:spPr>
          <a:xfrm>
            <a:off x="722477" y="4083737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4" name="Rounded Rectangle 123"/>
          <p:cNvSpPr/>
          <p:nvPr/>
        </p:nvSpPr>
        <p:spPr>
          <a:xfrm>
            <a:off x="2275667" y="4084965"/>
            <a:ext cx="355214" cy="336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0" name="TextBox 39"/>
          <p:cNvSpPr txBox="1"/>
          <p:nvPr/>
        </p:nvSpPr>
        <p:spPr>
          <a:xfrm>
            <a:off x="6314516" y="1995408"/>
            <a:ext cx="135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Server program</a:t>
            </a:r>
            <a:endParaRPr lang="zh-CN" alt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87371" y="4090201"/>
            <a:ext cx="336621" cy="3366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14699" y="5292329"/>
            <a:ext cx="180268" cy="18026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76256" y="2888692"/>
            <a:ext cx="180268" cy="180268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1476983" y="4084966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8" name="Rounded Rectangle 47"/>
          <p:cNvSpPr/>
          <p:nvPr/>
        </p:nvSpPr>
        <p:spPr>
          <a:xfrm>
            <a:off x="4253051" y="5463237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24216" y="3021714"/>
            <a:ext cx="336621" cy="336621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4069271" y="3029769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7" name="Rounded Rectangle 56"/>
          <p:cNvSpPr/>
          <p:nvPr/>
        </p:nvSpPr>
        <p:spPr>
          <a:xfrm>
            <a:off x="1093550" y="4083737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0" name="Rounded Rectangle 59"/>
          <p:cNvSpPr/>
          <p:nvPr/>
        </p:nvSpPr>
        <p:spPr>
          <a:xfrm>
            <a:off x="3874339" y="5463236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3" name="Rounded Rectangle 62"/>
          <p:cNvSpPr/>
          <p:nvPr/>
        </p:nvSpPr>
        <p:spPr>
          <a:xfrm>
            <a:off x="3709646" y="3021714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35268" y="5291643"/>
            <a:ext cx="180268" cy="18026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16216" y="2888692"/>
            <a:ext cx="180268" cy="180268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350518" y="3029769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7" name="Rounded Rectangle 66"/>
          <p:cNvSpPr/>
          <p:nvPr/>
        </p:nvSpPr>
        <p:spPr>
          <a:xfrm>
            <a:off x="3495627" y="5462730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16449" y="5452352"/>
            <a:ext cx="336621" cy="336621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345224" y="4083737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6" name="Rectangle 55"/>
          <p:cNvSpPr/>
          <p:nvPr/>
        </p:nvSpPr>
        <p:spPr>
          <a:xfrm>
            <a:off x="721861" y="2006944"/>
            <a:ext cx="320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charset="0"/>
              </a:rPr>
              <a:t>R</a:t>
            </a:r>
            <a:r>
              <a:rPr lang="en-US" sz="1400" b="1" dirty="0" smtClean="0">
                <a:solidFill>
                  <a:srgbClr val="0070C0"/>
                </a:solidFill>
                <a:latin typeface="arial" charset="0"/>
              </a:rPr>
              <a:t>equest : </a:t>
            </a:r>
            <a:r>
              <a:rPr lang="en-US" sz="1400" dirty="0" smtClean="0">
                <a:solidFill>
                  <a:srgbClr val="0070C0"/>
                </a:solidFill>
                <a:latin typeface="arial" charset="0"/>
              </a:rPr>
              <a:t>balance = 0</a:t>
            </a:r>
            <a:r>
              <a:rPr lang="en-US" sz="1400" dirty="0">
                <a:solidFill>
                  <a:srgbClr val="009C45"/>
                </a:solidFill>
              </a:rPr>
              <a:t/>
            </a:r>
            <a:br>
              <a:rPr lang="en-US" sz="1400" dirty="0">
                <a:solidFill>
                  <a:srgbClr val="009C45"/>
                </a:solidFill>
              </a:rPr>
            </a:br>
            <a:endParaRPr lang="en-US" sz="1400" dirty="0">
              <a:solidFill>
                <a:srgbClr val="009C45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36027" y="2012079"/>
            <a:ext cx="321822" cy="348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9" name="Rounded Rectangle 58"/>
          <p:cNvSpPr/>
          <p:nvPr/>
        </p:nvSpPr>
        <p:spPr>
          <a:xfrm>
            <a:off x="336027" y="2485524"/>
            <a:ext cx="321822" cy="3674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2" name="TextBox 61"/>
          <p:cNvSpPr txBox="1"/>
          <p:nvPr/>
        </p:nvSpPr>
        <p:spPr>
          <a:xfrm>
            <a:off x="721861" y="2511000"/>
            <a:ext cx="2132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Request :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balance += 1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444208" y="2455507"/>
            <a:ext cx="355214" cy="181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0" name="TextBox 69"/>
          <p:cNvSpPr txBox="1"/>
          <p:nvPr/>
        </p:nvSpPr>
        <p:spPr>
          <a:xfrm>
            <a:off x="6228184" y="2617748"/>
            <a:ext cx="76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Bal = 0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6877583" y="3134025"/>
            <a:ext cx="358713" cy="22296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3" name="Rounded Rectangle 72"/>
          <p:cNvSpPr/>
          <p:nvPr/>
        </p:nvSpPr>
        <p:spPr>
          <a:xfrm>
            <a:off x="6444208" y="3422057"/>
            <a:ext cx="358713" cy="22296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4" name="Rectangle 73"/>
          <p:cNvSpPr/>
          <p:nvPr/>
        </p:nvSpPr>
        <p:spPr>
          <a:xfrm>
            <a:off x="6660232" y="3625860"/>
            <a:ext cx="879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Bal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+= 1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5" name="Line Callout 2 74"/>
          <p:cNvSpPr/>
          <p:nvPr/>
        </p:nvSpPr>
        <p:spPr>
          <a:xfrm>
            <a:off x="5203489" y="2365090"/>
            <a:ext cx="1010548" cy="296184"/>
          </a:xfrm>
          <a:prstGeom prst="borderCallout2">
            <a:avLst>
              <a:gd name="adj1" fmla="val 52848"/>
              <a:gd name="adj2" fmla="val 98598"/>
              <a:gd name="adj3" fmla="val 59060"/>
              <a:gd name="adj4" fmla="val 114115"/>
              <a:gd name="adj5" fmla="val 58515"/>
              <a:gd name="adj6" fmla="val 1352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  <p:sp>
        <p:nvSpPr>
          <p:cNvPr id="76" name="Rounded Rectangle 75"/>
          <p:cNvSpPr/>
          <p:nvPr/>
        </p:nvSpPr>
        <p:spPr>
          <a:xfrm>
            <a:off x="6300192" y="4869160"/>
            <a:ext cx="355214" cy="181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7" name="Line Callout 2 76"/>
          <p:cNvSpPr/>
          <p:nvPr/>
        </p:nvSpPr>
        <p:spPr>
          <a:xfrm>
            <a:off x="5073620" y="4789000"/>
            <a:ext cx="1010548" cy="296184"/>
          </a:xfrm>
          <a:prstGeom prst="borderCallout2">
            <a:avLst>
              <a:gd name="adj1" fmla="val 52848"/>
              <a:gd name="adj2" fmla="val 98598"/>
              <a:gd name="adj3" fmla="val 63600"/>
              <a:gd name="adj4" fmla="val 110123"/>
              <a:gd name="adj5" fmla="val 63055"/>
              <a:gd name="adj6" fmla="val 14053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6183468" y="5013176"/>
            <a:ext cx="76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Bal = 0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6804248" y="5517232"/>
            <a:ext cx="358713" cy="22296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80" name="Rounded Rectangle 79"/>
          <p:cNvSpPr/>
          <p:nvPr/>
        </p:nvSpPr>
        <p:spPr>
          <a:xfrm>
            <a:off x="6311275" y="5795682"/>
            <a:ext cx="358713" cy="22296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81" name="Rectangle 80"/>
          <p:cNvSpPr/>
          <p:nvPr/>
        </p:nvSpPr>
        <p:spPr>
          <a:xfrm>
            <a:off x="6644506" y="6074132"/>
            <a:ext cx="879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Bal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+= 1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3" name="Line Callout 2 82"/>
          <p:cNvSpPr/>
          <p:nvPr/>
        </p:nvSpPr>
        <p:spPr>
          <a:xfrm>
            <a:off x="7596336" y="5085184"/>
            <a:ext cx="955874" cy="296184"/>
          </a:xfrm>
          <a:prstGeom prst="borderCallout2">
            <a:avLst>
              <a:gd name="adj1" fmla="val 89895"/>
              <a:gd name="adj2" fmla="val -199"/>
              <a:gd name="adj3" fmla="val 110454"/>
              <a:gd name="adj4" fmla="val -24709"/>
              <a:gd name="adj5" fmla="val 188920"/>
              <a:gd name="adj6" fmla="val -535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  <p:sp>
        <p:nvSpPr>
          <p:cNvPr id="84" name="Line Callout 2 83"/>
          <p:cNvSpPr/>
          <p:nvPr/>
        </p:nvSpPr>
        <p:spPr>
          <a:xfrm>
            <a:off x="5205271" y="6009617"/>
            <a:ext cx="955874" cy="296184"/>
          </a:xfrm>
          <a:prstGeom prst="borderCallout2">
            <a:avLst>
              <a:gd name="adj1" fmla="val 3633"/>
              <a:gd name="adj2" fmla="val 47632"/>
              <a:gd name="adj3" fmla="val -34829"/>
              <a:gd name="adj4" fmla="val 96274"/>
              <a:gd name="adj5" fmla="val -47165"/>
              <a:gd name="adj6" fmla="val 1321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  <p:sp>
        <p:nvSpPr>
          <p:cNvPr id="85" name="Line Callout 2 84"/>
          <p:cNvSpPr/>
          <p:nvPr/>
        </p:nvSpPr>
        <p:spPr>
          <a:xfrm>
            <a:off x="7648574" y="2700768"/>
            <a:ext cx="955874" cy="296184"/>
          </a:xfrm>
          <a:prstGeom prst="borderCallout2">
            <a:avLst>
              <a:gd name="adj1" fmla="val 89895"/>
              <a:gd name="adj2" fmla="val -199"/>
              <a:gd name="adj3" fmla="val 110454"/>
              <a:gd name="adj4" fmla="val -24709"/>
              <a:gd name="adj5" fmla="val 188920"/>
              <a:gd name="adj6" fmla="val -535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  <p:sp>
        <p:nvSpPr>
          <p:cNvPr id="86" name="Line Callout 2 85"/>
          <p:cNvSpPr/>
          <p:nvPr/>
        </p:nvSpPr>
        <p:spPr>
          <a:xfrm>
            <a:off x="5344318" y="3708880"/>
            <a:ext cx="955874" cy="296184"/>
          </a:xfrm>
          <a:prstGeom prst="borderCallout2">
            <a:avLst>
              <a:gd name="adj1" fmla="val 3633"/>
              <a:gd name="adj2" fmla="val 47632"/>
              <a:gd name="adj3" fmla="val -34829"/>
              <a:gd name="adj4" fmla="val 96274"/>
              <a:gd name="adj5" fmla="val -47165"/>
              <a:gd name="adj6" fmla="val 1321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46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3" grpId="0" animBg="1"/>
      <p:bldP spid="54" grpId="0" animBg="1"/>
      <p:bldP spid="120" grpId="0" animBg="1"/>
      <p:bldP spid="121" grpId="0" animBg="1"/>
      <p:bldP spid="123" grpId="0" animBg="1"/>
      <p:bldP spid="124" grpId="0" animBg="1"/>
      <p:bldP spid="45" grpId="0" animBg="1"/>
      <p:bldP spid="48" grpId="0" animBg="1"/>
      <p:bldP spid="50" grpId="0" animBg="1"/>
      <p:bldP spid="57" grpId="0" animBg="1"/>
      <p:bldP spid="60" grpId="0" animBg="1"/>
      <p:bldP spid="63" grpId="0" animBg="1"/>
      <p:bldP spid="66" grpId="0" animBg="1"/>
      <p:bldP spid="67" grpId="0" animBg="1"/>
      <p:bldP spid="71" grpId="0" animBg="1"/>
      <p:bldP spid="69" grpId="0" animBg="1"/>
      <p:bldP spid="70" grpId="0"/>
      <p:bldP spid="72" grpId="0" animBg="1"/>
      <p:bldP spid="73" grpId="0" animBg="1"/>
      <p:bldP spid="74" grpId="0"/>
      <p:bldP spid="75" grpId="0" animBg="1"/>
      <p:bldP spid="76" grpId="0" animBg="1"/>
      <p:bldP spid="77" grpId="0" animBg="1"/>
      <p:bldP spid="78" grpId="0"/>
      <p:bldP spid="79" grpId="0" animBg="1"/>
      <p:bldP spid="80" grpId="0" animBg="1"/>
      <p:bldP spid="81" grpId="0"/>
      <p:bldP spid="83" grpId="0" animBg="1"/>
      <p:bldP spid="84" grpId="0" animBg="1"/>
      <p:bldP spid="85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Transparent Checkpoint/Recovery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Replicate a server’s process states and storage</a:t>
            </a:r>
          </a:p>
          <a:p>
            <a:pPr lvl="1"/>
            <a:r>
              <a:rPr lang="en-US" altLang="zh-CN" dirty="0" smtClean="0"/>
              <a:t>Process states (e.g., memory): leverage CRIU (Checkpoint/Restore In </a:t>
            </a:r>
            <a:r>
              <a:rPr lang="en-US" altLang="zh-CN" dirty="0" err="1" smtClean="0"/>
              <a:t>Userspace</a:t>
            </a:r>
            <a:r>
              <a:rPr lang="en-US" altLang="zh-CN" dirty="0" smtClean="0"/>
              <a:t>)</a:t>
            </a:r>
          </a:p>
          <a:p>
            <a:pPr lvl="1"/>
            <a:r>
              <a:rPr lang="en-US" altLang="zh-CN" dirty="0" smtClean="0"/>
              <a:t>Storage (e.g., files): </a:t>
            </a:r>
            <a:r>
              <a:rPr lang="en-US" altLang="zh-CN" dirty="0"/>
              <a:t>leverage LXC </a:t>
            </a:r>
            <a:r>
              <a:rPr lang="en-US" altLang="zh-CN" dirty="0" smtClean="0"/>
              <a:t>(Linux Containers)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1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 Setup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dirty="0" smtClean="0"/>
              <a:t>Three replica machines, each has 12 </a:t>
            </a:r>
            <a:r>
              <a:rPr lang="en-US" altLang="zh-CN" dirty="0"/>
              <a:t>cores with </a:t>
            </a:r>
            <a:r>
              <a:rPr lang="en-US" altLang="zh-CN" dirty="0" smtClean="0"/>
              <a:t>hyper-threading</a:t>
            </a:r>
          </a:p>
          <a:p>
            <a:pPr lvl="8"/>
            <a:endParaRPr lang="en-US" altLang="zh-CN" dirty="0"/>
          </a:p>
          <a:p>
            <a:r>
              <a:rPr lang="en-US" altLang="zh-CN" dirty="0" smtClean="0"/>
              <a:t>Evaluated Apache, Mongoose, </a:t>
            </a:r>
            <a:r>
              <a:rPr lang="en-US" altLang="zh-CN" dirty="0" err="1" smtClean="0"/>
              <a:t>ClamAV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MediaTomb</a:t>
            </a:r>
            <a:r>
              <a:rPr lang="en-US" altLang="zh-CN" dirty="0" smtClean="0"/>
              <a:t>, and MySQL on their popular performance benchmarks</a:t>
            </a:r>
          </a:p>
          <a:p>
            <a:pPr lvl="1"/>
            <a:r>
              <a:rPr lang="en-US" altLang="zh-CN" dirty="0" smtClean="0"/>
              <a:t>Spawned benchmarks on a machine in LAN, measure response time</a:t>
            </a:r>
          </a:p>
          <a:p>
            <a:pPr lvl="1"/>
            <a:r>
              <a:rPr lang="en-US" altLang="zh-CN" dirty="0" smtClean="0"/>
              <a:t>Used 8~12 threads for each server with peak performance</a:t>
            </a:r>
          </a:p>
          <a:p>
            <a:pPr marL="457200" lvl="1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Evaluation questions:</a:t>
            </a:r>
          </a:p>
          <a:p>
            <a:pPr lvl="1"/>
            <a:r>
              <a:rPr lang="en-US" altLang="zh-CN" dirty="0" smtClean="0"/>
              <a:t>Is Crane easy to use?</a:t>
            </a:r>
          </a:p>
          <a:p>
            <a:pPr lvl="1"/>
            <a:r>
              <a:rPr lang="en-US" altLang="zh-CN" dirty="0" smtClean="0"/>
              <a:t>What is the Crane’s performance overhead compared to the un-replicated nondeterministic executions?</a:t>
            </a:r>
          </a:p>
          <a:p>
            <a:pPr lvl="1"/>
            <a:r>
              <a:rPr lang="en-US" altLang="zh-CN" dirty="0" smtClean="0"/>
              <a:t>How </a:t>
            </a:r>
            <a:r>
              <a:rPr lang="en-US" altLang="zh-CN" dirty="0" err="1" smtClean="0"/>
              <a:t>welldoes</a:t>
            </a:r>
            <a:r>
              <a:rPr lang="en-US" altLang="zh-CN" dirty="0" smtClean="0"/>
              <a:t> Crane’s </a:t>
            </a:r>
            <a:r>
              <a:rPr lang="en-US" altLang="zh-CN" dirty="0" err="1"/>
              <a:t>p</a:t>
            </a:r>
            <a:r>
              <a:rPr lang="en-US" altLang="zh-CN" dirty="0" err="1" smtClean="0"/>
              <a:t>axos</a:t>
            </a:r>
            <a:r>
              <a:rPr lang="en-US" altLang="zh-CN" dirty="0" smtClean="0"/>
              <a:t> components handle replica failures?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8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Ease of Use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All five servers were able to run in Crane without modifications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09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Normalized Response Time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66630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3" name="Rectangle 2"/>
          <p:cNvSpPr/>
          <p:nvPr/>
        </p:nvSpPr>
        <p:spPr>
          <a:xfrm>
            <a:off x="4499992" y="3645024"/>
            <a:ext cx="1152128" cy="20882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36296" y="1844824"/>
            <a:ext cx="1152128" cy="38884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3" grpId="0" animBg="1"/>
      <p:bldP spid="3" grpId="1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Ratio of Inserted Time Bubbles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For every 1,000 requests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433245"/>
              </p:ext>
            </p:extLst>
          </p:nvPr>
        </p:nvGraphicFramePr>
        <p:xfrm>
          <a:off x="971600" y="2356088"/>
          <a:ext cx="547260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356320"/>
                <a:gridCol w="1224136"/>
                <a:gridCol w="13681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Program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of client socket calls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of time bubbles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Apache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3,000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450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13.04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ClamAV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18,000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1,173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6.12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MediaTomb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3,000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1,501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33.35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Mongoose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3,000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448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12.99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MySQL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6,750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573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7.82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339752" y="2204864"/>
            <a:ext cx="1656184" cy="27363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51920" y="2204864"/>
            <a:ext cx="1296144" cy="27363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4048" y="2204864"/>
            <a:ext cx="1549152" cy="27363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Handling Replica Failures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Crane has primary and backups</a:t>
            </a:r>
          </a:p>
          <a:p>
            <a:pPr lvl="8"/>
            <a:endParaRPr lang="en-US" altLang="zh-CN" dirty="0" smtClean="0"/>
          </a:p>
          <a:p>
            <a:r>
              <a:rPr lang="en-US" altLang="zh-CN" dirty="0" smtClean="0"/>
              <a:t>Scenario 1: Killed the primary</a:t>
            </a:r>
          </a:p>
          <a:p>
            <a:pPr lvl="1"/>
            <a:r>
              <a:rPr lang="en-US" altLang="zh-CN" dirty="0" smtClean="0"/>
              <a:t>Leader election was invoked</a:t>
            </a:r>
          </a:p>
          <a:p>
            <a:pPr lvl="1"/>
            <a:r>
              <a:rPr lang="en-US" altLang="zh-CN" dirty="0" smtClean="0"/>
              <a:t>Results: took 1.97ms to elect new leader</a:t>
            </a:r>
          </a:p>
          <a:p>
            <a:pPr lvl="8"/>
            <a:endParaRPr lang="en-US" altLang="zh-CN" dirty="0"/>
          </a:p>
          <a:p>
            <a:r>
              <a:rPr lang="en-US" altLang="zh-CN" dirty="0" smtClean="0"/>
              <a:t>Scenario 2: Killed one backup</a:t>
            </a:r>
          </a:p>
          <a:p>
            <a:pPr lvl="1"/>
            <a:r>
              <a:rPr lang="en-US" altLang="zh-CN" dirty="0" smtClean="0"/>
              <a:t>Results: Performance impact was negligible because the other replicas still reached consensus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98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Crane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slow down</a:t>
            </a:r>
          </a:p>
          <a:p>
            <a:pPr lvl="1"/>
            <a:r>
              <a:rPr lang="en-US" altLang="zh-CN" dirty="0" smtClean="0"/>
              <a:t>Main source: DMT scheduler [Parrot SOSP '13]</a:t>
            </a:r>
            <a:endParaRPr lang="en-US" dirty="0" smtClean="0"/>
          </a:p>
          <a:p>
            <a:pPr lvl="8"/>
            <a:endParaRPr lang="en-US" dirty="0" smtClean="0"/>
          </a:p>
          <a:p>
            <a:r>
              <a:rPr lang="en-US" dirty="0" smtClean="0"/>
              <a:t>Assumptions on server programs</a:t>
            </a:r>
          </a:p>
          <a:p>
            <a:pPr lvl="1"/>
            <a:r>
              <a:rPr lang="en-US" dirty="0" smtClean="0"/>
              <a:t>Use POSIX standard socket APIs</a:t>
            </a:r>
          </a:p>
          <a:p>
            <a:pPr lvl="1"/>
            <a:r>
              <a:rPr lang="en-US" dirty="0" smtClean="0"/>
              <a:t>Use Pthreads synchronizations for threads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4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Crane: a </a:t>
            </a:r>
            <a:r>
              <a:rPr lang="en-US" altLang="zh-CN" b="1" dirty="0" smtClean="0">
                <a:solidFill>
                  <a:srgbClr val="00B050"/>
                </a:solidFill>
              </a:rPr>
              <a:t>transparent </a:t>
            </a:r>
            <a:r>
              <a:rPr lang="en-US" altLang="zh-CN" dirty="0" smtClean="0"/>
              <a:t>SMR system</a:t>
            </a:r>
          </a:p>
          <a:p>
            <a:pPr lvl="1"/>
            <a:r>
              <a:rPr lang="en-US" altLang="zh-CN" dirty="0" smtClean="0"/>
              <a:t>Create a </a:t>
            </a:r>
            <a:r>
              <a:rPr lang="en-US" altLang="zh-CN" dirty="0"/>
              <a:t>s</a:t>
            </a:r>
            <a:r>
              <a:rPr lang="en-US" altLang="zh-CN" dirty="0" smtClean="0"/>
              <a:t>ocket-compatible consensus interface</a:t>
            </a:r>
          </a:p>
          <a:p>
            <a:pPr lvl="1"/>
            <a:r>
              <a:rPr lang="en-US" altLang="zh-CN" dirty="0" smtClean="0"/>
              <a:t>Leverage </a:t>
            </a:r>
            <a:r>
              <a:rPr lang="en-US" altLang="zh-CN" sz="2600" dirty="0" smtClean="0"/>
              <a:t>[Parrot SOSP '13]</a:t>
            </a:r>
            <a:r>
              <a:rPr lang="en-US" altLang="zh-CN" dirty="0" smtClean="0"/>
              <a:t>, our prior DMT runtime system</a:t>
            </a:r>
          </a:p>
          <a:p>
            <a:pPr lvl="1"/>
            <a:r>
              <a:rPr lang="en-US" altLang="zh-CN" dirty="0" smtClean="0"/>
              <a:t>Address the input timing problem with time bubbling</a:t>
            </a:r>
            <a:endParaRPr lang="en-US" altLang="zh-CN" dirty="0"/>
          </a:p>
          <a:p>
            <a:pPr lvl="8"/>
            <a:endParaRPr lang="en-US" altLang="zh-CN" dirty="0" smtClean="0"/>
          </a:p>
          <a:p>
            <a:r>
              <a:rPr lang="en-US" altLang="zh-CN" dirty="0" smtClean="0"/>
              <a:t>Evaluation result shows the system is promising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Crane has broad applications. E.g.,</a:t>
            </a:r>
          </a:p>
          <a:p>
            <a:pPr lvl="1"/>
            <a:r>
              <a:rPr lang="en-US" altLang="zh-CN" dirty="0" smtClean="0"/>
              <a:t>Other replication concepts (e.g., byzantine fault tolerance)</a:t>
            </a:r>
          </a:p>
          <a:p>
            <a:pPr lvl="1"/>
            <a:r>
              <a:rPr lang="en-US" altLang="zh-CN" dirty="0" smtClean="0"/>
              <a:t>Make program analysis tools more effective </a:t>
            </a:r>
            <a:r>
              <a:rPr lang="en-US" altLang="zh-CN" sz="2100" dirty="0" smtClean="0"/>
              <a:t>[RepFrame </a:t>
            </a:r>
            <a:r>
              <a:rPr lang="en-US" altLang="zh-CN" sz="2100" dirty="0" err="1" smtClean="0"/>
              <a:t>APSys</a:t>
            </a:r>
            <a:r>
              <a:rPr lang="en-US" altLang="zh-CN" sz="2100" dirty="0" smtClean="0"/>
              <a:t> '15]</a:t>
            </a:r>
          </a:p>
          <a:p>
            <a:pPr lvl="8"/>
            <a:endParaRPr lang="en-US" altLang="zh-CN" dirty="0" smtClean="0"/>
          </a:p>
          <a:p>
            <a:r>
              <a:rPr lang="en-US" altLang="zh-CN" dirty="0" smtClean="0">
                <a:latin typeface="Consolas" pitchFamily="49" charset="0"/>
                <a:hlinkClick r:id="rId3"/>
              </a:rPr>
              <a:t>http</a:t>
            </a:r>
            <a:r>
              <a:rPr lang="en-US" altLang="zh-CN" dirty="0">
                <a:latin typeface="Consolas" pitchFamily="49" charset="0"/>
                <a:hlinkClick r:id="rId3"/>
              </a:rPr>
              <a:t>://github.com/columbia/crane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6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any online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088232" y="5590981"/>
            <a:ext cx="795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High </a:t>
            </a:r>
            <a:r>
              <a:rPr lang="en-US" sz="3600"/>
              <a:t>a</a:t>
            </a:r>
            <a:r>
              <a:rPr lang="en-US" sz="3600" smtClean="0"/>
              <a:t>vailability is </a:t>
            </a:r>
            <a:r>
              <a:rPr lang="en-US" sz="3600" b="1" smtClean="0"/>
              <a:t>crucial</a:t>
            </a:r>
            <a:r>
              <a:rPr lang="en-US" sz="3600" dirty="0" smtClean="0"/>
              <a:t>!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00" y="3222268"/>
            <a:ext cx="1779177" cy="832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481" y="4469320"/>
            <a:ext cx="1397000" cy="72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354" y="3212976"/>
            <a:ext cx="785579" cy="1109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74" y="3212976"/>
            <a:ext cx="622300" cy="622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7215" y="1778924"/>
            <a:ext cx="680864" cy="6808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386" y="1665897"/>
            <a:ext cx="793217" cy="8704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3910" y="1742452"/>
            <a:ext cx="717336" cy="7173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5405" y="1723326"/>
            <a:ext cx="839626" cy="784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191" y="1723326"/>
            <a:ext cx="837478" cy="680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7603" y="3222268"/>
            <a:ext cx="2940525" cy="6708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2578" y="4341033"/>
            <a:ext cx="2840906" cy="94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8586" y="4150993"/>
            <a:ext cx="1473915" cy="11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1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/>
              <a:t>Crane</a:t>
            </a:r>
            <a:r>
              <a:rPr lang="en-US" altLang="zh-CN" dirty="0"/>
              <a:t>: transparent SMR</a:t>
            </a:r>
          </a:p>
          <a:p>
            <a:pPr lvl="1"/>
            <a:r>
              <a:rPr lang="en-US" altLang="zh-CN" dirty="0"/>
              <a:t>S</a:t>
            </a:r>
            <a:r>
              <a:rPr lang="en-US" altLang="zh-CN" dirty="0" smtClean="0"/>
              <a:t>ocket-compatible </a:t>
            </a:r>
            <a:r>
              <a:rPr lang="en-US" altLang="zh-CN" dirty="0"/>
              <a:t>consensus interface</a:t>
            </a:r>
          </a:p>
          <a:p>
            <a:pPr lvl="1"/>
            <a:r>
              <a:rPr lang="en-US" altLang="zh-CN" dirty="0"/>
              <a:t>Leverage </a:t>
            </a:r>
            <a:r>
              <a:rPr lang="en-US" altLang="zh-CN" dirty="0" smtClean="0"/>
              <a:t>DMT </a:t>
            </a:r>
            <a:r>
              <a:rPr lang="en-US" altLang="zh-CN" dirty="0"/>
              <a:t>runtime system</a:t>
            </a:r>
          </a:p>
          <a:p>
            <a:pPr lvl="1"/>
            <a:r>
              <a:rPr lang="en-US" altLang="zh-CN" dirty="0"/>
              <a:t>Address </a:t>
            </a:r>
            <a:r>
              <a:rPr lang="en-US" altLang="zh-CN" dirty="0" smtClean="0"/>
              <a:t>input </a:t>
            </a:r>
            <a:r>
              <a:rPr lang="en-US" altLang="zh-CN" dirty="0"/>
              <a:t>timing problem with </a:t>
            </a:r>
            <a:r>
              <a:rPr lang="en-US" altLang="zh-CN" b="1" dirty="0">
                <a:solidFill>
                  <a:srgbClr val="00B050"/>
                </a:solidFill>
              </a:rPr>
              <a:t>time bubbling</a:t>
            </a:r>
          </a:p>
          <a:p>
            <a:pPr lvl="1"/>
            <a:r>
              <a:rPr lang="en-US" altLang="zh-CN" dirty="0"/>
              <a:t>Easy to use, </a:t>
            </a:r>
            <a:r>
              <a:rPr lang="en-US" altLang="zh-CN" dirty="0" smtClean="0"/>
              <a:t>moderate </a:t>
            </a:r>
            <a:r>
              <a:rPr lang="en-US" altLang="zh-CN" dirty="0"/>
              <a:t>overhead, </a:t>
            </a:r>
            <a:r>
              <a:rPr lang="en-US" altLang="zh-CN" dirty="0" smtClean="0"/>
              <a:t>robust </a:t>
            </a:r>
            <a:r>
              <a:rPr lang="en-US" altLang="zh-CN" dirty="0"/>
              <a:t>to replica </a:t>
            </a:r>
            <a:r>
              <a:rPr lang="en-US" altLang="zh-CN" dirty="0" smtClean="0"/>
              <a:t>failures</a:t>
            </a:r>
          </a:p>
          <a:p>
            <a:pPr marL="457200" lvl="1" indent="0">
              <a:buNone/>
            </a:pPr>
            <a:endParaRPr lang="en-US" altLang="zh-CN" sz="2600" dirty="0" smtClean="0">
              <a:latin typeface="Consolas" pitchFamily="49" charset="0"/>
            </a:endParaRPr>
          </a:p>
          <a:p>
            <a:pPr marL="57150" indent="0">
              <a:buNone/>
            </a:pPr>
            <a:r>
              <a:rPr lang="en-US" altLang="zh-CN" sz="3000" dirty="0" err="1" smtClean="0">
                <a:latin typeface="Consolas" pitchFamily="49" charset="0"/>
              </a:rPr>
              <a:t>Crane:</a:t>
            </a:r>
            <a:r>
              <a:rPr lang="en-US" altLang="zh-CN" sz="3000" dirty="0" err="1" smtClean="0">
                <a:latin typeface="Consolas" pitchFamily="49" charset="0"/>
                <a:hlinkClick r:id="rId3"/>
              </a:rPr>
              <a:t>http</a:t>
            </a:r>
            <a:r>
              <a:rPr lang="en-US" altLang="zh-CN" sz="3000" dirty="0" smtClean="0">
                <a:latin typeface="Consolas" pitchFamily="49" charset="0"/>
                <a:hlinkClick r:id="rId3"/>
              </a:rPr>
              <a:t>://github.com/columbia/crane</a:t>
            </a:r>
            <a:endParaRPr lang="en-US" altLang="zh-CN" sz="3000" dirty="0" smtClean="0">
              <a:latin typeface="Consolas" pitchFamily="49" charset="0"/>
            </a:endParaRPr>
          </a:p>
          <a:p>
            <a:pPr algn="ctr">
              <a:buNone/>
            </a:pPr>
            <a:endParaRPr lang="en-US" altLang="zh-CN" sz="2600" dirty="0" smtClean="0">
              <a:latin typeface="Consolas" pitchFamily="49" charset="0"/>
            </a:endParaRPr>
          </a:p>
          <a:p>
            <a:pPr algn="ctr">
              <a:buNone/>
            </a:pPr>
            <a:endParaRPr lang="en-US" altLang="zh-CN" sz="48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16071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Callout 20"/>
          <p:cNvSpPr/>
          <p:nvPr/>
        </p:nvSpPr>
        <p:spPr>
          <a:xfrm>
            <a:off x="6156648" y="2530425"/>
            <a:ext cx="2741004" cy="1000200"/>
          </a:xfrm>
          <a:prstGeom prst="cloudCallout">
            <a:avLst>
              <a:gd name="adj1" fmla="val -110545"/>
              <a:gd name="adj2" fmla="val 706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 </a:t>
            </a:r>
            <a:r>
              <a:rPr lang="en-US" dirty="0" err="1" smtClean="0"/>
              <a:t>Paxos</a:t>
            </a:r>
            <a:r>
              <a:rPr lang="en-US" dirty="0" smtClean="0"/>
              <a:t> consensus interface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23928" y="2858606"/>
            <a:ext cx="864096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Input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923928" y="2856844"/>
            <a:ext cx="864096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Input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23928" y="2855082"/>
            <a:ext cx="864096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Input</a:t>
            </a:r>
            <a:endParaRPr lang="en-US" dirty="0"/>
          </a:p>
        </p:txBody>
      </p:sp>
      <p:sp>
        <p:nvSpPr>
          <p:cNvPr id="3" name="Cloud Callout 2"/>
          <p:cNvSpPr/>
          <p:nvPr/>
        </p:nvSpPr>
        <p:spPr>
          <a:xfrm>
            <a:off x="5257056" y="5295538"/>
            <a:ext cx="2555304" cy="864096"/>
          </a:xfrm>
          <a:prstGeom prst="cloudCallout">
            <a:avLst>
              <a:gd name="adj1" fmla="val -84225"/>
              <a:gd name="adj2" fmla="val -6316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Deterministic  state machine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311860" y="4149080"/>
            <a:ext cx="2088232" cy="1008112"/>
            <a:chOff x="3311860" y="4149080"/>
            <a:chExt cx="2088232" cy="1008112"/>
          </a:xfrm>
        </p:grpSpPr>
        <p:sp>
          <p:nvSpPr>
            <p:cNvPr id="32" name="Rectangle 31"/>
            <p:cNvSpPr/>
            <p:nvPr/>
          </p:nvSpPr>
          <p:spPr>
            <a:xfrm>
              <a:off x="3311860" y="4149080"/>
              <a:ext cx="2088232" cy="100811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     Server</a:t>
              </a:r>
            </a:p>
            <a:p>
              <a:pPr algn="ctr"/>
              <a:r>
                <a:rPr lang="en-US" dirty="0" smtClean="0"/>
                <a:t>                  Program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8600" y="4225380"/>
              <a:ext cx="1048803" cy="8067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311860" y="4142832"/>
            <a:ext cx="2088232" cy="1008112"/>
            <a:chOff x="3464260" y="4301480"/>
            <a:chExt cx="2088232" cy="1008112"/>
          </a:xfrm>
        </p:grpSpPr>
        <p:sp>
          <p:nvSpPr>
            <p:cNvPr id="34" name="Rectangle 33"/>
            <p:cNvSpPr/>
            <p:nvPr/>
          </p:nvSpPr>
          <p:spPr>
            <a:xfrm>
              <a:off x="3464260" y="4301480"/>
              <a:ext cx="2088232" cy="100811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     Server</a:t>
              </a:r>
            </a:p>
            <a:p>
              <a:pPr algn="ctr"/>
              <a:r>
                <a:rPr lang="en-US" dirty="0"/>
                <a:t> </a:t>
              </a:r>
              <a:r>
                <a:rPr lang="en-US" dirty="0" smtClean="0"/>
                <a:t>                 Program</a:t>
              </a:r>
              <a:endParaRPr lang="en-US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1000" y="4377780"/>
              <a:ext cx="1048803" cy="806772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3311860" y="4151190"/>
            <a:ext cx="2088232" cy="1008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Server</a:t>
            </a:r>
            <a:endParaRPr lang="en-US" dirty="0"/>
          </a:p>
          <a:p>
            <a:pPr algn="ctr"/>
            <a:r>
              <a:rPr lang="en-US" dirty="0" smtClean="0"/>
              <a:t>                Program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00" y="4227490"/>
            <a:ext cx="1048803" cy="806772"/>
          </a:xfrm>
          <a:prstGeom prst="rect">
            <a:avLst/>
          </a:prstGeom>
        </p:spPr>
      </p:pic>
      <p:sp>
        <p:nvSpPr>
          <p:cNvPr id="6" name="&quot;No&quot; Symbol 5"/>
          <p:cNvSpPr/>
          <p:nvPr/>
        </p:nvSpPr>
        <p:spPr>
          <a:xfrm>
            <a:off x="3545886" y="3861048"/>
            <a:ext cx="1620180" cy="1584176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19672" y="1743199"/>
            <a:ext cx="6017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State </a:t>
            </a:r>
            <a:r>
              <a:rPr lang="en-US" sz="2400" b="1" smtClean="0"/>
              <a:t>Machine Replication(SMR) </a:t>
            </a:r>
            <a:r>
              <a:rPr lang="en-US" sz="2400" dirty="0" smtClean="0"/>
              <a:t>is an answer</a:t>
            </a:r>
            <a:r>
              <a:rPr lang="en-US" sz="2400" dirty="0"/>
              <a:t>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do we achieve availability?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0" name="Cloud Callout 19"/>
          <p:cNvSpPr/>
          <p:nvPr/>
        </p:nvSpPr>
        <p:spPr>
          <a:xfrm>
            <a:off x="0" y="2841229"/>
            <a:ext cx="2555304" cy="864096"/>
          </a:xfrm>
          <a:prstGeom prst="cloudCallout">
            <a:avLst>
              <a:gd name="adj1" fmla="val 10828"/>
              <a:gd name="adj2" fmla="val 906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 Replication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4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0115 L 0.33108 0.00115 " pathEditMode="relative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023 L -0.33073 -2.22222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1.11111E-6 0.080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0.32292 0.08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405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-0.33073 0.08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 animBg="1"/>
      <p:bldP spid="17" grpId="0" animBg="1"/>
      <p:bldP spid="18" grpId="0" animBg="1"/>
      <p:bldP spid="3" grpId="0" animBg="1"/>
      <p:bldP spid="6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Need a SMR consensus input interface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eterministic state machine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88840"/>
            <a:ext cx="1121544" cy="1121544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331639" y="2060848"/>
            <a:ext cx="2672493" cy="1033952"/>
          </a:xfrm>
          <a:prstGeom prst="cloudCallout">
            <a:avLst>
              <a:gd name="adj1" fmla="val -62027"/>
              <a:gd name="adj2" fmla="val 499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Build my own SMR system?</a:t>
            </a:r>
            <a:endParaRPr lang="en-US" dirty="0"/>
          </a:p>
        </p:txBody>
      </p:sp>
      <p:sp>
        <p:nvSpPr>
          <p:cNvPr id="9" name="Cloud Callout 8"/>
          <p:cNvSpPr/>
          <p:nvPr/>
        </p:nvSpPr>
        <p:spPr>
          <a:xfrm>
            <a:off x="1331639" y="3284984"/>
            <a:ext cx="2627313" cy="1033952"/>
          </a:xfrm>
          <a:prstGeom prst="cloudCallout">
            <a:avLst>
              <a:gd name="adj1" fmla="val -64781"/>
              <a:gd name="adj2" fmla="val 359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existing SMR system?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869160"/>
            <a:ext cx="1121544" cy="112154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627784" y="4941168"/>
            <a:ext cx="5153744" cy="1033952"/>
          </a:xfrm>
          <a:prstGeom prst="cloudCallout">
            <a:avLst>
              <a:gd name="adj1" fmla="val -79435"/>
              <a:gd name="adj2" fmla="val 390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y server is multithreaded, how to make it deterministic?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95936" y="2060848"/>
            <a:ext cx="234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Paxos</a:t>
            </a:r>
            <a:r>
              <a:rPr lang="en-US" dirty="0" smtClean="0"/>
              <a:t> made simple]</a:t>
            </a:r>
          </a:p>
          <a:p>
            <a:r>
              <a:rPr lang="en-US" dirty="0" smtClean="0"/>
              <a:t>[</a:t>
            </a:r>
            <a:r>
              <a:rPr lang="en-US" dirty="0" err="1" smtClean="0"/>
              <a:t>Paxos</a:t>
            </a:r>
            <a:r>
              <a:rPr lang="en-US" dirty="0" smtClean="0"/>
              <a:t> made practical]</a:t>
            </a:r>
          </a:p>
          <a:p>
            <a:r>
              <a:rPr lang="en-US" dirty="0" smtClean="0"/>
              <a:t>[</a:t>
            </a:r>
            <a:r>
              <a:rPr lang="en-US" dirty="0" err="1" smtClean="0"/>
              <a:t>Paxos</a:t>
            </a:r>
            <a:r>
              <a:rPr lang="en-US" dirty="0" smtClean="0"/>
              <a:t> made live]</a:t>
            </a:r>
          </a:p>
          <a:p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55680" y="2060848"/>
            <a:ext cx="234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[Yang MODIST 2009]</a:t>
            </a:r>
          </a:p>
          <a:p>
            <a:r>
              <a:rPr lang="en-US" dirty="0" smtClean="0"/>
              <a:t>[Killian MACEMC 2007]</a:t>
            </a:r>
          </a:p>
          <a:p>
            <a:r>
              <a:rPr lang="en-US" dirty="0" smtClean="0"/>
              <a:t>[</a:t>
            </a:r>
            <a:r>
              <a:rPr lang="en-US" dirty="0" err="1" smtClean="0"/>
              <a:t>Dalzanno</a:t>
            </a:r>
            <a:r>
              <a:rPr lang="en-US" dirty="0" smtClean="0"/>
              <a:t> et al. 2014]</a:t>
            </a:r>
          </a:p>
          <a:p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02848" y="3284984"/>
            <a:ext cx="2873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Chubby lock-interface</a:t>
            </a:r>
          </a:p>
          <a:p>
            <a:r>
              <a:rPr lang="en-US" dirty="0" err="1" smtClean="0"/>
              <a:t>ZooKeeper</a:t>
            </a:r>
            <a:r>
              <a:rPr lang="en-US" dirty="0" smtClean="0"/>
              <a:t> file IO-interface</a:t>
            </a:r>
          </a:p>
          <a:p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Challenges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1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5536" y="1588256"/>
            <a:ext cx="2593613" cy="1906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48226" y="2311430"/>
            <a:ext cx="2088232" cy="10081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Black Box</a:t>
            </a:r>
          </a:p>
          <a:p>
            <a:pPr algn="ctr"/>
            <a:r>
              <a:rPr lang="en-US" dirty="0" smtClean="0"/>
              <a:t>Server Replica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Ideal SMR for Server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090946" y="1760624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Container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347864" y="1594353"/>
            <a:ext cx="2593613" cy="1906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600554" y="2317527"/>
            <a:ext cx="2088232" cy="10081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Black Box</a:t>
            </a:r>
          </a:p>
          <a:p>
            <a:pPr algn="ctr"/>
            <a:r>
              <a:rPr lang="en-US" dirty="0" smtClean="0"/>
              <a:t>Server Replica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298867" y="1588256"/>
            <a:ext cx="2593613" cy="1906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551557" y="2311430"/>
            <a:ext cx="2088232" cy="10081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Black Box</a:t>
            </a:r>
          </a:p>
          <a:p>
            <a:pPr algn="ctr"/>
            <a:r>
              <a:rPr lang="en-US" dirty="0" smtClean="0"/>
              <a:t>Server Replica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95602" y="1760624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Container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95536" y="3889398"/>
            <a:ext cx="8229600" cy="2236765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A </a:t>
            </a:r>
            <a:r>
              <a:rPr lang="en-US" altLang="zh-CN" b="1" dirty="0">
                <a:solidFill>
                  <a:srgbClr val="00B050"/>
                </a:solidFill>
              </a:rPr>
              <a:t>transparent</a:t>
            </a:r>
            <a:r>
              <a:rPr lang="en-US" altLang="zh-CN" dirty="0">
                <a:solidFill>
                  <a:srgbClr val="00B050"/>
                </a:solidFill>
              </a:rPr>
              <a:t> </a:t>
            </a:r>
            <a:r>
              <a:rPr lang="en-US" altLang="zh-CN" dirty="0"/>
              <a:t>SMR system</a:t>
            </a:r>
          </a:p>
          <a:p>
            <a:pPr lvl="1"/>
            <a:r>
              <a:rPr lang="en-US" altLang="zh-CN" dirty="0"/>
              <a:t>A general server program just runs on top of this system without modifications</a:t>
            </a:r>
          </a:p>
          <a:p>
            <a:pPr lvl="8"/>
            <a:endParaRPr lang="en-US" altLang="zh-CN" dirty="0"/>
          </a:p>
          <a:p>
            <a:r>
              <a:rPr lang="en-US" altLang="zh-CN" dirty="0"/>
              <a:t>Main benefits</a:t>
            </a:r>
          </a:p>
          <a:p>
            <a:pPr lvl="1"/>
            <a:r>
              <a:rPr lang="en-US" altLang="zh-CN" dirty="0"/>
              <a:t>Servers automatically enjoy </a:t>
            </a:r>
            <a:r>
              <a:rPr lang="en-US" altLang="zh-CN" dirty="0" smtClean="0"/>
              <a:t>automatically improved </a:t>
            </a:r>
            <a:r>
              <a:rPr lang="en-US" altLang="zh-CN" dirty="0"/>
              <a:t>availability</a:t>
            </a:r>
          </a:p>
          <a:p>
            <a:pPr lvl="1"/>
            <a:r>
              <a:rPr lang="en-US" altLang="zh-CN" dirty="0"/>
              <a:t>The SMR system developers and server developers focus on their own logic: save time, reliable</a:t>
            </a:r>
          </a:p>
          <a:p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989149" y="1916832"/>
            <a:ext cx="3587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987824" y="2204864"/>
            <a:ext cx="3587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940152" y="1916832"/>
            <a:ext cx="3587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941477" y="2204864"/>
            <a:ext cx="3587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91613" y="1771480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 animBg="1"/>
      <p:bldP spid="17" grpId="0" animBg="1"/>
      <p:bldP spid="19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180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Crane handle all the challenges?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9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Consensus Interface Challenge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213285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Ensure all replicas see the </a:t>
            </a:r>
            <a:r>
              <a:rPr lang="en-US" b="1" dirty="0" smtClean="0"/>
              <a:t>same order </a:t>
            </a:r>
            <a:r>
              <a:rPr lang="en-US" dirty="0" smtClean="0"/>
              <a:t>of </a:t>
            </a:r>
            <a:r>
              <a:rPr lang="en-US" b="1" dirty="0" smtClean="0"/>
              <a:t>POSIX</a:t>
            </a:r>
            <a:r>
              <a:rPr lang="en-US" dirty="0" smtClean="0"/>
              <a:t> socket calls issued from client programs</a:t>
            </a:r>
          </a:p>
          <a:p>
            <a:pPr lvl="1"/>
            <a:r>
              <a:rPr lang="en-US" dirty="0" smtClean="0"/>
              <a:t>Invoke </a:t>
            </a:r>
            <a:r>
              <a:rPr lang="en-US" dirty="0" err="1"/>
              <a:t>P</a:t>
            </a:r>
            <a:r>
              <a:rPr lang="en-US" dirty="0" err="1" smtClean="0"/>
              <a:t>axos</a:t>
            </a:r>
            <a:r>
              <a:rPr lang="en-US" dirty="0" smtClean="0"/>
              <a:t> consensus on each socket call issued by client programs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6856" y="980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Crane’s Socket Consensus Interface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Thread Nondeterminism 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2348879"/>
            <a:ext cx="8784976" cy="43725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DMT background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Assign a global counter (</a:t>
            </a:r>
            <a:r>
              <a:rPr lang="en-US" b="1" i="1" dirty="0" smtClean="0">
                <a:sym typeface="Wingdings" pitchFamily="2" charset="2"/>
              </a:rPr>
              <a:t>logical clock</a:t>
            </a:r>
            <a:r>
              <a:rPr lang="en-US" dirty="0" smtClean="0">
                <a:sym typeface="Wingdings" pitchFamily="2" charset="2"/>
              </a:rPr>
              <a:t>) with each inter-thread communication (e.g., </a:t>
            </a:r>
            <a:r>
              <a:rPr lang="en-US" dirty="0" err="1" smtClean="0">
                <a:sym typeface="Wingdings" pitchFamily="2" charset="2"/>
              </a:rPr>
              <a:t>pthread_mutex_lock</a:t>
            </a:r>
            <a:r>
              <a:rPr lang="en-US" dirty="0" smtClean="0">
                <a:sym typeface="Wingdings" pitchFamily="2" charset="2"/>
              </a:rPr>
              <a:t>())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Same input  communications scheduled at same logical clocks</a:t>
            </a:r>
          </a:p>
          <a:p>
            <a:pPr lvl="8"/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Crane leverages our prior system Parrot </a:t>
            </a:r>
            <a:r>
              <a:rPr lang="en-US" sz="2200" dirty="0" smtClean="0">
                <a:sym typeface="Wingdings" pitchFamily="2" charset="2"/>
              </a:rPr>
              <a:t>[SOSP '13]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Schedule </a:t>
            </a:r>
            <a:r>
              <a:rPr lang="en-US" b="1" dirty="0" err="1">
                <a:sym typeface="Wingdings" pitchFamily="2" charset="2"/>
              </a:rPr>
              <a:t>p</a:t>
            </a:r>
            <a:r>
              <a:rPr lang="en-US" b="1" dirty="0" err="1" smtClean="0">
                <a:sym typeface="Wingdings" pitchFamily="2" charset="2"/>
              </a:rPr>
              <a:t>threads</a:t>
            </a:r>
            <a:r>
              <a:rPr lang="en-US" b="1" dirty="0" smtClean="0">
                <a:sym typeface="Wingdings" pitchFamily="2" charset="2"/>
              </a:rPr>
              <a:t> synchronizations </a:t>
            </a:r>
            <a:r>
              <a:rPr lang="en-US" dirty="0" smtClean="0">
                <a:sym typeface="Wingdings" pitchFamily="2" charset="2"/>
              </a:rPr>
              <a:t>at runtime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Fast (12.7% overhead) on a wide range of 108 popular programs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6856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Crane Leverages Deterministic Multithreading (DMT)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任意多边形 155"/>
          <p:cNvSpPr/>
          <p:nvPr/>
        </p:nvSpPr>
        <p:spPr>
          <a:xfrm flipH="1">
            <a:off x="4631955" y="3861046"/>
            <a:ext cx="367890" cy="1518047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2947455" y="3573016"/>
            <a:ext cx="919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/>
              <a:t>Thread 1</a:t>
            </a:r>
            <a:endParaRPr lang="en-US" altLang="zh-CN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289548" y="3573016"/>
            <a:ext cx="87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/>
              <a:t>Thread2</a:t>
            </a:r>
            <a:endParaRPr lang="en-US" altLang="zh-CN" sz="1600" dirty="0"/>
          </a:p>
        </p:txBody>
      </p:sp>
      <p:sp>
        <p:nvSpPr>
          <p:cNvPr id="10" name="任意多边形 164"/>
          <p:cNvSpPr/>
          <p:nvPr/>
        </p:nvSpPr>
        <p:spPr>
          <a:xfrm flipH="1">
            <a:off x="3330747" y="3861047"/>
            <a:ext cx="336028" cy="1518046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2842420" y="3933056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: lock(&amp;A)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08825" y="4139788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: lock(&amp;B)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02483" y="4715852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: unlock(&amp;A)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82580" y="5075892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: unlock(&amp;B)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78972" y="3933056"/>
            <a:ext cx="217412" cy="36933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43808" y="4715852"/>
            <a:ext cx="217412" cy="36933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55976" y="4139788"/>
            <a:ext cx="217412" cy="36933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83968" y="5075892"/>
            <a:ext cx="217412" cy="36933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1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198"/>
          <p:cNvSpPr txBox="1"/>
          <p:nvPr/>
        </p:nvSpPr>
        <p:spPr>
          <a:xfrm>
            <a:off x="4427984" y="3933056"/>
            <a:ext cx="1730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/>
              <a:t>Machine 2 (Backup)</a:t>
            </a:r>
            <a:endParaRPr lang="zh-CN" altLang="en-US" sz="15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5343565" y="3615937"/>
            <a:ext cx="612619" cy="263462"/>
          </a:xfrm>
          <a:prstGeom prst="wedgeRoundRectCallout">
            <a:avLst>
              <a:gd name="adj1" fmla="val -46731"/>
              <a:gd name="adj2" fmla="val -14735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delay</a:t>
            </a:r>
          </a:p>
        </p:txBody>
      </p:sp>
      <p:sp>
        <p:nvSpPr>
          <p:cNvPr id="41" name="圆角矩形 191"/>
          <p:cNvSpPr/>
          <p:nvPr/>
        </p:nvSpPr>
        <p:spPr>
          <a:xfrm>
            <a:off x="4264588" y="1818250"/>
            <a:ext cx="3687481" cy="17641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2" name="Rounded Rectangle 41"/>
          <p:cNvSpPr/>
          <p:nvPr/>
        </p:nvSpPr>
        <p:spPr>
          <a:xfrm>
            <a:off x="4888976" y="3095666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3" name="Rounded Rectangle 42"/>
          <p:cNvSpPr/>
          <p:nvPr/>
        </p:nvSpPr>
        <p:spPr>
          <a:xfrm>
            <a:off x="5544451" y="3093778"/>
            <a:ext cx="355214" cy="336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4" name="任意多边形 155"/>
          <p:cNvSpPr/>
          <p:nvPr/>
        </p:nvSpPr>
        <p:spPr>
          <a:xfrm>
            <a:off x="7516631" y="2421800"/>
            <a:ext cx="60398" cy="1014482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" name="TextBox 44"/>
          <p:cNvSpPr txBox="1"/>
          <p:nvPr/>
        </p:nvSpPr>
        <p:spPr>
          <a:xfrm>
            <a:off x="6522813" y="2210966"/>
            <a:ext cx="638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50" dirty="0" smtClean="0"/>
              <a:t>Thread1</a:t>
            </a:r>
            <a:endParaRPr lang="en-US" altLang="zh-CN" sz="1050" dirty="0"/>
          </a:p>
        </p:txBody>
      </p:sp>
      <p:sp>
        <p:nvSpPr>
          <p:cNvPr id="46" name="TextBox 45"/>
          <p:cNvSpPr txBox="1"/>
          <p:nvPr/>
        </p:nvSpPr>
        <p:spPr>
          <a:xfrm>
            <a:off x="7242965" y="2210966"/>
            <a:ext cx="638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50" dirty="0" smtClean="0"/>
              <a:t>Thread2</a:t>
            </a:r>
            <a:endParaRPr lang="en-US" altLang="zh-CN" sz="1050" dirty="0"/>
          </a:p>
        </p:txBody>
      </p:sp>
      <p:sp>
        <p:nvSpPr>
          <p:cNvPr id="48" name="任意多边形 164"/>
          <p:cNvSpPr/>
          <p:nvPr/>
        </p:nvSpPr>
        <p:spPr>
          <a:xfrm flipH="1">
            <a:off x="6745057" y="2426989"/>
            <a:ext cx="45719" cy="1038014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TextBox 59"/>
          <p:cNvSpPr txBox="1"/>
          <p:nvPr/>
        </p:nvSpPr>
        <p:spPr>
          <a:xfrm>
            <a:off x="6437762" y="1880828"/>
            <a:ext cx="1426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Server program</a:t>
            </a:r>
            <a:endParaRPr lang="zh-CN" altLang="en-US" sz="1500" dirty="0"/>
          </a:p>
        </p:txBody>
      </p:sp>
      <p:sp>
        <p:nvSpPr>
          <p:cNvPr id="63" name="Line Callout 2 62"/>
          <p:cNvSpPr/>
          <p:nvPr/>
        </p:nvSpPr>
        <p:spPr>
          <a:xfrm>
            <a:off x="5343970" y="1944684"/>
            <a:ext cx="1010548" cy="296184"/>
          </a:xfrm>
          <a:prstGeom prst="borderCallout2">
            <a:avLst>
              <a:gd name="adj1" fmla="val 52848"/>
              <a:gd name="adj2" fmla="val 98598"/>
              <a:gd name="adj3" fmla="val 113541"/>
              <a:gd name="adj4" fmla="val 115446"/>
              <a:gd name="adj5" fmla="val 221959"/>
              <a:gd name="adj6" fmla="val 1418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  <p:sp>
        <p:nvSpPr>
          <p:cNvPr id="64" name="Line Callout 2 63"/>
          <p:cNvSpPr/>
          <p:nvPr/>
        </p:nvSpPr>
        <p:spPr>
          <a:xfrm>
            <a:off x="8080622" y="2556752"/>
            <a:ext cx="955874" cy="296184"/>
          </a:xfrm>
          <a:prstGeom prst="borderCallout2">
            <a:avLst>
              <a:gd name="adj1" fmla="val 89895"/>
              <a:gd name="adj2" fmla="val -199"/>
              <a:gd name="adj3" fmla="val 110454"/>
              <a:gd name="adj4" fmla="val -24709"/>
              <a:gd name="adj5" fmla="val 188920"/>
              <a:gd name="adj6" fmla="val -535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948264" y="6309320"/>
            <a:ext cx="1600200" cy="273844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522974" y="1484784"/>
            <a:ext cx="17772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500" dirty="0"/>
              <a:t>Machine 1 (Primary)</a:t>
            </a:r>
            <a:endParaRPr lang="zh-CN" altLang="en-US" sz="1500" dirty="0"/>
          </a:p>
        </p:txBody>
      </p:sp>
      <p:sp>
        <p:nvSpPr>
          <p:cNvPr id="156" name="任意多边形 155"/>
          <p:cNvSpPr/>
          <p:nvPr/>
        </p:nvSpPr>
        <p:spPr>
          <a:xfrm>
            <a:off x="7360760" y="4921017"/>
            <a:ext cx="60398" cy="1014482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9" name="TextBox 158"/>
          <p:cNvSpPr txBox="1"/>
          <p:nvPr/>
        </p:nvSpPr>
        <p:spPr>
          <a:xfrm>
            <a:off x="6398176" y="4699760"/>
            <a:ext cx="638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50" dirty="0" smtClean="0"/>
              <a:t>Thread1</a:t>
            </a:r>
            <a:endParaRPr lang="en-US" altLang="zh-CN" sz="1050" dirty="0"/>
          </a:p>
        </p:txBody>
      </p:sp>
      <p:sp>
        <p:nvSpPr>
          <p:cNvPr id="160" name="TextBox 159"/>
          <p:cNvSpPr txBox="1"/>
          <p:nvPr/>
        </p:nvSpPr>
        <p:spPr>
          <a:xfrm>
            <a:off x="7087094" y="4710183"/>
            <a:ext cx="638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50" dirty="0" smtClean="0"/>
              <a:t>Thread2</a:t>
            </a:r>
            <a:endParaRPr lang="en-US" altLang="zh-CN" sz="1050" dirty="0"/>
          </a:p>
        </p:txBody>
      </p:sp>
      <p:sp>
        <p:nvSpPr>
          <p:cNvPr id="165" name="任意多边形 164"/>
          <p:cNvSpPr/>
          <p:nvPr/>
        </p:nvSpPr>
        <p:spPr>
          <a:xfrm flipH="1">
            <a:off x="6620420" y="4915783"/>
            <a:ext cx="45719" cy="1038014"/>
          </a:xfrm>
          <a:custGeom>
            <a:avLst/>
            <a:gdLst>
              <a:gd name="connsiteX0" fmla="*/ 131056 w 147008"/>
              <a:gd name="connsiteY0" fmla="*/ 0 h 727000"/>
              <a:gd name="connsiteX1" fmla="*/ 102028 w 147008"/>
              <a:gd name="connsiteY1" fmla="*/ 87085 h 727000"/>
              <a:gd name="connsiteX2" fmla="*/ 428 w 147008"/>
              <a:gd name="connsiteY2" fmla="*/ 304800 h 727000"/>
              <a:gd name="connsiteX3" fmla="*/ 145571 w 147008"/>
              <a:gd name="connsiteY3" fmla="*/ 508000 h 727000"/>
              <a:gd name="connsiteX4" fmla="*/ 72999 w 147008"/>
              <a:gd name="connsiteY4" fmla="*/ 682171 h 727000"/>
              <a:gd name="connsiteX5" fmla="*/ 43971 w 147008"/>
              <a:gd name="connsiteY5" fmla="*/ 725714 h 727000"/>
              <a:gd name="connsiteX6" fmla="*/ 43971 w 147008"/>
              <a:gd name="connsiteY6" fmla="*/ 711200 h 7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008" h="727000">
                <a:moveTo>
                  <a:pt x="131056" y="0"/>
                </a:moveTo>
                <a:cubicBezTo>
                  <a:pt x="127427" y="18142"/>
                  <a:pt x="123799" y="36285"/>
                  <a:pt x="102028" y="87085"/>
                </a:cubicBezTo>
                <a:cubicBezTo>
                  <a:pt x="80257" y="137885"/>
                  <a:pt x="-6829" y="234648"/>
                  <a:pt x="428" y="304800"/>
                </a:cubicBezTo>
                <a:cubicBezTo>
                  <a:pt x="7685" y="374953"/>
                  <a:pt x="133476" y="445105"/>
                  <a:pt x="145571" y="508000"/>
                </a:cubicBezTo>
                <a:cubicBezTo>
                  <a:pt x="157666" y="570895"/>
                  <a:pt x="89932" y="645885"/>
                  <a:pt x="72999" y="682171"/>
                </a:cubicBezTo>
                <a:cubicBezTo>
                  <a:pt x="56066" y="718457"/>
                  <a:pt x="48809" y="720876"/>
                  <a:pt x="43971" y="725714"/>
                </a:cubicBezTo>
                <a:cubicBezTo>
                  <a:pt x="39133" y="730552"/>
                  <a:pt x="41552" y="720876"/>
                  <a:pt x="43971" y="711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圆角矩形 191"/>
          <p:cNvSpPr/>
          <p:nvPr/>
        </p:nvSpPr>
        <p:spPr>
          <a:xfrm>
            <a:off x="4211960" y="4249434"/>
            <a:ext cx="3687481" cy="17641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Input Timing Challenge</a:t>
            </a:r>
            <a:endParaRPr lang="zh-CN" altLang="en-US" dirty="0"/>
          </a:p>
        </p:txBody>
      </p:sp>
      <p:sp>
        <p:nvSpPr>
          <p:cNvPr id="8" name="Notched Right Arrow 7"/>
          <p:cNvSpPr/>
          <p:nvPr/>
        </p:nvSpPr>
        <p:spPr>
          <a:xfrm>
            <a:off x="925391" y="3682457"/>
            <a:ext cx="1941067" cy="250751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683568" y="3315130"/>
            <a:ext cx="27938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Socket calls </a:t>
            </a:r>
            <a:r>
              <a:rPr lang="en-US" sz="1350" dirty="0" smtClean="0"/>
              <a:t>received after </a:t>
            </a:r>
            <a:r>
              <a:rPr lang="en-US" sz="1350" dirty="0"/>
              <a:t>consensus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5616" y="1988840"/>
            <a:ext cx="320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  <a:latin typeface="arial" charset="0"/>
              </a:rPr>
              <a:t>request :  </a:t>
            </a:r>
            <a:r>
              <a:rPr lang="en-US" sz="1400" dirty="0" smtClean="0">
                <a:solidFill>
                  <a:srgbClr val="0070C0"/>
                </a:solidFill>
                <a:latin typeface="arial" charset="0"/>
              </a:rPr>
              <a:t>balance = 0</a:t>
            </a:r>
            <a:r>
              <a:rPr lang="en-US" sz="1400" dirty="0">
                <a:solidFill>
                  <a:srgbClr val="009C45"/>
                </a:solidFill>
              </a:rPr>
              <a:t/>
            </a:r>
            <a:br>
              <a:rPr lang="en-US" sz="1400" dirty="0">
                <a:solidFill>
                  <a:srgbClr val="009C45"/>
                </a:solidFill>
              </a:rPr>
            </a:br>
            <a:endParaRPr lang="en-US" sz="1400" dirty="0">
              <a:solidFill>
                <a:srgbClr val="009C45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9782" y="1993975"/>
            <a:ext cx="321822" cy="348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7" name="Rounded Rectangle 46"/>
          <p:cNvSpPr/>
          <p:nvPr/>
        </p:nvSpPr>
        <p:spPr>
          <a:xfrm>
            <a:off x="729782" y="2467420"/>
            <a:ext cx="321822" cy="3674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2" name="TextBox 81"/>
          <p:cNvSpPr txBox="1"/>
          <p:nvPr/>
        </p:nvSpPr>
        <p:spPr>
          <a:xfrm>
            <a:off x="6371461" y="4339720"/>
            <a:ext cx="1426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Server program</a:t>
            </a:r>
            <a:endParaRPr lang="zh-CN" altLang="en-US" sz="1500" dirty="0"/>
          </a:p>
        </p:txBody>
      </p:sp>
      <p:sp>
        <p:nvSpPr>
          <p:cNvPr id="53" name="Rounded Rectangle 52"/>
          <p:cNvSpPr/>
          <p:nvPr/>
        </p:nvSpPr>
        <p:spPr>
          <a:xfrm>
            <a:off x="4991979" y="5569715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4" name="Rounded Rectangle 53"/>
          <p:cNvSpPr/>
          <p:nvPr/>
        </p:nvSpPr>
        <p:spPr>
          <a:xfrm>
            <a:off x="5353601" y="5569991"/>
            <a:ext cx="355214" cy="336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3" name="Rounded Rectangle 122"/>
          <p:cNvSpPr/>
          <p:nvPr/>
        </p:nvSpPr>
        <p:spPr>
          <a:xfrm>
            <a:off x="1696161" y="4113159"/>
            <a:ext cx="358713" cy="3341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4" name="Rounded Rectangle 123"/>
          <p:cNvSpPr/>
          <p:nvPr/>
        </p:nvSpPr>
        <p:spPr>
          <a:xfrm>
            <a:off x="2080512" y="4111271"/>
            <a:ext cx="355214" cy="336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2492896"/>
            <a:ext cx="21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request  : 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balance += 1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Line Callout 2 55"/>
          <p:cNvSpPr/>
          <p:nvPr/>
        </p:nvSpPr>
        <p:spPr>
          <a:xfrm>
            <a:off x="7935868" y="4987792"/>
            <a:ext cx="955874" cy="296184"/>
          </a:xfrm>
          <a:prstGeom prst="borderCallout2">
            <a:avLst>
              <a:gd name="adj1" fmla="val 89895"/>
              <a:gd name="adj2" fmla="val -199"/>
              <a:gd name="adj3" fmla="val 110454"/>
              <a:gd name="adj4" fmla="val -24709"/>
              <a:gd name="adj5" fmla="val 129341"/>
              <a:gd name="adj6" fmla="val -535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  <p:sp>
        <p:nvSpPr>
          <p:cNvPr id="57" name="Line Callout 2 56"/>
          <p:cNvSpPr/>
          <p:nvPr/>
        </p:nvSpPr>
        <p:spPr>
          <a:xfrm>
            <a:off x="5195061" y="4394805"/>
            <a:ext cx="1010548" cy="296184"/>
          </a:xfrm>
          <a:prstGeom prst="borderCallout2">
            <a:avLst>
              <a:gd name="adj1" fmla="val 52848"/>
              <a:gd name="adj2" fmla="val 98598"/>
              <a:gd name="adj3" fmla="val 113541"/>
              <a:gd name="adj4" fmla="val 115446"/>
              <a:gd name="adj5" fmla="val 221959"/>
              <a:gd name="adj6" fmla="val 14187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recv</a:t>
            </a:r>
            <a:endParaRPr lang="en-US" sz="1400" dirty="0"/>
          </a:p>
        </p:txBody>
      </p:sp>
      <p:sp>
        <p:nvSpPr>
          <p:cNvPr id="58" name="Rounded Rectangle 57"/>
          <p:cNvSpPr/>
          <p:nvPr/>
        </p:nvSpPr>
        <p:spPr>
          <a:xfrm>
            <a:off x="6567450" y="2474856"/>
            <a:ext cx="355214" cy="228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6444208" y="2689756"/>
            <a:ext cx="76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Bal = 0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381639" y="2998008"/>
            <a:ext cx="358713" cy="2149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/>
        </p:nvSpPr>
        <p:spPr>
          <a:xfrm>
            <a:off x="7220570" y="3193812"/>
            <a:ext cx="879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Bal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+= 1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480629" y="4987792"/>
            <a:ext cx="355214" cy="192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8" name="Rounded Rectangle 67"/>
          <p:cNvSpPr/>
          <p:nvPr/>
        </p:nvSpPr>
        <p:spPr>
          <a:xfrm>
            <a:off x="7237623" y="5255074"/>
            <a:ext cx="358713" cy="2221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9" name="TextBox 68"/>
          <p:cNvSpPr txBox="1"/>
          <p:nvPr/>
        </p:nvSpPr>
        <p:spPr>
          <a:xfrm>
            <a:off x="6300192" y="5714092"/>
            <a:ext cx="76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Bal = 0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092280" y="5517232"/>
            <a:ext cx="879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Bal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+= 1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63" grpId="0" animBg="1"/>
      <p:bldP spid="64" grpId="0" animBg="1"/>
      <p:bldP spid="53" grpId="0" animBg="1"/>
      <p:bldP spid="54" grpId="0" animBg="1"/>
      <p:bldP spid="123" grpId="0" animBg="1"/>
      <p:bldP spid="124" grpId="0" animBg="1"/>
      <p:bldP spid="56" grpId="0" animBg="1"/>
      <p:bldP spid="57" grpId="0" animBg="1"/>
      <p:bldP spid="58" grpId="0" animBg="1"/>
      <p:bldP spid="12" grpId="0"/>
      <p:bldP spid="59" grpId="0" animBg="1"/>
      <p:bldP spid="13" grpId="0"/>
      <p:bldP spid="67" grpId="0" animBg="1"/>
      <p:bldP spid="68" grpId="0" animBg="1"/>
      <p:bldP spid="69" grpId="0"/>
      <p:bldP spid="7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22193</TotalTime>
  <Words>939</Words>
  <Application>Microsoft Macintosh PowerPoint</Application>
  <PresentationFormat>On-screen Show (4:3)</PresentationFormat>
  <Paragraphs>260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Consolas</vt:lpstr>
      <vt:lpstr>Wingdings</vt:lpstr>
      <vt:lpstr>宋体</vt:lpstr>
      <vt:lpstr>Arial</vt:lpstr>
      <vt:lpstr>Arial</vt:lpstr>
      <vt:lpstr>Office 主题</vt:lpstr>
      <vt:lpstr>Paxos Made Transparent</vt:lpstr>
      <vt:lpstr>Many online services</vt:lpstr>
      <vt:lpstr>How do we achieve availability?</vt:lpstr>
      <vt:lpstr>Challenges</vt:lpstr>
      <vt:lpstr>An Ideal SMR for Server Programs</vt:lpstr>
      <vt:lpstr>How does Crane handle all the challenges?</vt:lpstr>
      <vt:lpstr>Consensus Interface Challenge</vt:lpstr>
      <vt:lpstr>Thread Nondeterminism Challenge</vt:lpstr>
      <vt:lpstr>Input Timing Challenge</vt:lpstr>
      <vt:lpstr>Prior Approaches to Address the Input Timing Challenge</vt:lpstr>
      <vt:lpstr>Our Time Bubble Technique</vt:lpstr>
      <vt:lpstr>Transparent Checkpoint/Recovery</vt:lpstr>
      <vt:lpstr>Evaluation Setup</vt:lpstr>
      <vt:lpstr>Ease of Use</vt:lpstr>
      <vt:lpstr>Normalized Response Time</vt:lpstr>
      <vt:lpstr>Ratio of Inserted Time Bubbles</vt:lpstr>
      <vt:lpstr>Handling Replica Failures</vt:lpstr>
      <vt:lpstr>Crane Limitations</vt:lpstr>
      <vt:lpstr>Conclusion</vt:lpstr>
      <vt:lpstr>Thank you!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heming</dc:creator>
  <cp:lastModifiedBy>Rui Gu</cp:lastModifiedBy>
  <cp:revision>1659</cp:revision>
  <dcterms:created xsi:type="dcterms:W3CDTF">2015-09-15T15:29:30Z</dcterms:created>
  <dcterms:modified xsi:type="dcterms:W3CDTF">2015-10-05T21:45:59Z</dcterms:modified>
</cp:coreProperties>
</file>