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s/comment3.xml" ContentType="application/vnd.openxmlformats-officedocument.presentationml.comment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38"/>
  </p:notesMasterIdLst>
  <p:handoutMasterIdLst>
    <p:handoutMasterId r:id="rId39"/>
  </p:handoutMasterIdLst>
  <p:sldIdLst>
    <p:sldId id="299" r:id="rId2"/>
    <p:sldId id="798" r:id="rId3"/>
    <p:sldId id="702" r:id="rId4"/>
    <p:sldId id="703" r:id="rId5"/>
    <p:sldId id="705" r:id="rId6"/>
    <p:sldId id="707" r:id="rId7"/>
    <p:sldId id="799" r:id="rId8"/>
    <p:sldId id="816" r:id="rId9"/>
    <p:sldId id="817" r:id="rId10"/>
    <p:sldId id="818" r:id="rId11"/>
    <p:sldId id="819" r:id="rId12"/>
    <p:sldId id="820" r:id="rId13"/>
    <p:sldId id="821" r:id="rId14"/>
    <p:sldId id="822" r:id="rId15"/>
    <p:sldId id="803" r:id="rId16"/>
    <p:sldId id="804" r:id="rId17"/>
    <p:sldId id="805" r:id="rId18"/>
    <p:sldId id="806" r:id="rId19"/>
    <p:sldId id="752" r:id="rId20"/>
    <p:sldId id="757" r:id="rId21"/>
    <p:sldId id="826" r:id="rId22"/>
    <p:sldId id="759" r:id="rId23"/>
    <p:sldId id="689" r:id="rId24"/>
    <p:sldId id="758" r:id="rId25"/>
    <p:sldId id="823" r:id="rId26"/>
    <p:sldId id="824" r:id="rId27"/>
    <p:sldId id="825" r:id="rId28"/>
    <p:sldId id="807" r:id="rId29"/>
    <p:sldId id="808" r:id="rId30"/>
    <p:sldId id="809" r:id="rId31"/>
    <p:sldId id="810" r:id="rId32"/>
    <p:sldId id="811" r:id="rId33"/>
    <p:sldId id="812" r:id="rId34"/>
    <p:sldId id="813" r:id="rId35"/>
    <p:sldId id="814" r:id="rId36"/>
    <p:sldId id="815" r:id="rId37"/>
  </p:sldIdLst>
  <p:sldSz cx="9144000" cy="6858000" type="screen4x3"/>
  <p:notesSz cx="6997700" cy="928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rgbClr val="FF00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rgbClr val="FF00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rgbClr val="FF00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rgbClr val="FF00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rgbClr val="FF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F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F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F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F0000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etreaul" initials="t" lastIdx="6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10" autoAdjust="0"/>
    <p:restoredTop sz="93190" autoAdjust="0"/>
  </p:normalViewPr>
  <p:slideViewPr>
    <p:cSldViewPr>
      <p:cViewPr>
        <p:scale>
          <a:sx n="60" d="100"/>
          <a:sy n="60" d="100"/>
        </p:scale>
        <p:origin x="-164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4-27T09:57:18.958" idx="6">
    <p:pos x="10" y="10"/>
    <p:text>maybe take out the youtube link.  not enough time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4-22T15:06:24.764" idx="5">
    <p:pos x="10" y="19"/>
    <p:text>add new features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4-04-27T09:56:01.830" idx="4">
    <p:pos x="0" y="-30"/>
    <p:text>add EACL paper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10" rIns="92818" bIns="46410" numCol="1" anchor="t" anchorCtr="0" compatLnSpc="1">
            <a:prstTxWarp prst="textNoShape">
              <a:avLst/>
            </a:prstTxWarp>
          </a:bodyPr>
          <a:lstStyle>
            <a:lvl1pPr algn="l" defTabSz="928688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3712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10" rIns="92818" bIns="46410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371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10" rIns="92818" bIns="46410" numCol="1" anchor="b" anchorCtr="0" compatLnSpc="1">
            <a:prstTxWarp prst="textNoShape">
              <a:avLst/>
            </a:prstTxWarp>
          </a:bodyPr>
          <a:lstStyle>
            <a:lvl1pPr algn="l" defTabSz="928688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3712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10" rIns="92818" bIns="46410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505DFF7-9201-4093-AB1E-485678167F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5823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10" rIns="92818" bIns="46410" numCol="1" anchor="t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10" rIns="92818" bIns="46410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1850" cy="34813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10" rIns="92818" bIns="464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10" rIns="92818" bIns="46410" numCol="1" anchor="b" anchorCtr="0" compatLnSpc="1">
            <a:prstTxWarp prst="textNoShape">
              <a:avLst/>
            </a:prstTxWarp>
          </a:bodyPr>
          <a:lstStyle>
            <a:lvl1pPr algn="l" defTabSz="928688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6975"/>
            <a:ext cx="303371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8" tIns="46410" rIns="92818" bIns="46410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defRPr sz="1200" b="0" smtClean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CFA0E95-F105-4313-9FDF-3A68026F6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77781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BA835C-EA5D-421B-BDBE-7F2E98913D3C}" type="slidenum">
              <a:rPr lang="en-US"/>
              <a:pPr/>
              <a:t>1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FA0E95-F105-4313-9FDF-3A68026F6E5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E18A223-811E-4C70-BE50-3BD24BED4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871164-9878-449F-A1BE-DD2180FB3F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2D0F1-B547-416B-984E-A6DD7AEB4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BF6ED-9B13-4D38-9B01-11187B6B9B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A5688-B486-4FC0-B3C8-93DAB0891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3CCBF-E48A-4D85-8F33-9E36297B5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4805D-A639-4DCE-905D-D2A6EC431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4F6DDE-3515-4A07-92CE-16CFC142C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ECA2A-3B3F-4AA9-85A6-308D403C4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38EB9-E87A-40B1-A88A-C719B221C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B9DF2-C284-4E94-9443-F6BCA9713A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AF427-9305-4E71-9E64-93028377B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solidFill>
                  <a:schemeClr val="tx1"/>
                </a:solidFill>
                <a:latin typeface="+mj-lt"/>
              </a:defRPr>
            </a:lvl1pPr>
          </a:lstStyle>
          <a:p>
            <a:pPr>
              <a:defRPr/>
            </a:pPr>
            <a:fld id="{6BB69188-7F5B-4B93-A037-7F8A2796CB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29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hyperlink" Target="http://www.youtube.com/watch?v=lj3iNxZ8Dww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800" dirty="0" smtClean="0"/>
              <a:t>Non-Monotonic Parsing of </a:t>
            </a:r>
            <a:r>
              <a:rPr lang="en-US" sz="3800" i="1" dirty="0" smtClean="0"/>
              <a:t>Fluent Umm I mean</a:t>
            </a:r>
            <a:r>
              <a:rPr lang="en-US" sz="3800" dirty="0" smtClean="0"/>
              <a:t> </a:t>
            </a:r>
            <a:r>
              <a:rPr lang="en-US" sz="3800" dirty="0" err="1" smtClean="0"/>
              <a:t>Disfluent</a:t>
            </a:r>
            <a:r>
              <a:rPr lang="en-US" sz="3800" dirty="0" smtClean="0"/>
              <a:t> Sentences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934200" cy="1752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Mohammad Sadegh Rasooli	[Columbia University]</a:t>
            </a:r>
          </a:p>
          <a:p>
            <a:pPr eaLnBrk="1" hangingPunct="1"/>
            <a:r>
              <a:rPr lang="en-US" sz="2400" dirty="0" smtClean="0"/>
              <a:t>Joel Tetreault			[Yahoo Labs]</a:t>
            </a:r>
          </a:p>
          <a:p>
            <a:pPr eaLnBrk="1" hangingPunct="1"/>
            <a:endParaRPr lang="en-US" sz="2400" dirty="0" smtClean="0"/>
          </a:p>
        </p:txBody>
      </p:sp>
      <p:pic>
        <p:nvPicPr>
          <p:cNvPr id="4" name="Picture 2" descr="https://encrypted-tbn1.gstatic.com/images?q=tbn:ANd9GcSVUL2F9DSgfMRHkJBWp1JzMDtXc10htDfzO3mn4Q7dfBbWAcn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5489964"/>
            <a:ext cx="1244758" cy="810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133600" y="5638800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b="0" dirty="0" smtClean="0">
                <a:solidFill>
                  <a:schemeClr val="tx1"/>
                </a:solidFill>
              </a:rPr>
              <a:t>This work conducted while both authors were at Nuance’s NLU Research Lab in Sunnyvale, 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5160077" y="1143000"/>
            <a:ext cx="3832376" cy="4997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66800" y="5486400"/>
            <a:ext cx="77211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0" dirty="0" smtClean="0">
                <a:solidFill>
                  <a:schemeClr val="tx1"/>
                </a:solidFill>
              </a:rPr>
              <a:t>I</a:t>
            </a:r>
            <a:r>
              <a:rPr lang="en-US" sz="2400" b="0" baseline="-25000" dirty="0">
                <a:solidFill>
                  <a:schemeClr val="tx1"/>
                </a:solidFill>
              </a:rPr>
              <a:t>1</a:t>
            </a:r>
            <a:r>
              <a:rPr lang="en-US" sz="2400" b="0" dirty="0" smtClean="0">
                <a:solidFill>
                  <a:schemeClr val="tx1"/>
                </a:solidFill>
              </a:rPr>
              <a:t> want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b="0" dirty="0" smtClean="0">
                <a:solidFill>
                  <a:schemeClr val="tx1"/>
                </a:solidFill>
              </a:rPr>
              <a:t> a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3</a:t>
            </a:r>
            <a:r>
              <a:rPr lang="en-US" sz="2400" b="0" dirty="0" smtClean="0">
                <a:solidFill>
                  <a:schemeClr val="tx1"/>
                </a:solidFill>
              </a:rPr>
              <a:t> flight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5</a:t>
            </a:r>
            <a:r>
              <a:rPr lang="en-US" sz="2400" b="0" dirty="0" smtClean="0">
                <a:solidFill>
                  <a:schemeClr val="tx1"/>
                </a:solidFill>
              </a:rPr>
              <a:t> Boston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6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uh</a:t>
            </a:r>
            <a:r>
              <a:rPr lang="en-US" sz="2400" b="0" baseline="-25000" dirty="0" smtClean="0">
                <a:solidFill>
                  <a:schemeClr val="bg1">
                    <a:lumMod val="75000"/>
                  </a:schemeClr>
                </a:solidFill>
              </a:rPr>
              <a:t>7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 I</a:t>
            </a:r>
            <a:r>
              <a:rPr lang="en-US" sz="2400" b="0" baseline="-25000" dirty="0" smtClean="0">
                <a:solidFill>
                  <a:schemeClr val="bg1">
                    <a:lumMod val="75000"/>
                  </a:schemeClr>
                </a:solidFill>
              </a:rPr>
              <a:t>8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 mean</a:t>
            </a:r>
            <a:r>
              <a:rPr lang="en-US" sz="2400" b="0" baseline="-25000" dirty="0" smtClean="0">
                <a:solidFill>
                  <a:schemeClr val="bg1">
                    <a:lumMod val="75000"/>
                  </a:schemeClr>
                </a:solidFill>
              </a:rPr>
              <a:t>9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b="0" dirty="0" smtClean="0">
                <a:solidFill>
                  <a:schemeClr val="tx1"/>
                </a:solidFill>
              </a:rPr>
              <a:t>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10</a:t>
            </a:r>
            <a:r>
              <a:rPr lang="en-US" sz="2400" b="0" dirty="0" smtClean="0">
                <a:solidFill>
                  <a:schemeClr val="tx1"/>
                </a:solidFill>
              </a:rPr>
              <a:t> Denver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11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19" name="Freeform 13"/>
          <p:cNvSpPr>
            <a:spLocks/>
          </p:cNvSpPr>
          <p:nvPr/>
        </p:nvSpPr>
        <p:spPr bwMode="auto">
          <a:xfrm>
            <a:off x="2139265" y="4724485"/>
            <a:ext cx="984935" cy="761915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0" name="Freeform 13"/>
          <p:cNvSpPr>
            <a:spLocks/>
          </p:cNvSpPr>
          <p:nvPr/>
        </p:nvSpPr>
        <p:spPr bwMode="auto">
          <a:xfrm flipH="1">
            <a:off x="1371600" y="5257800"/>
            <a:ext cx="685800" cy="228600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Freeform 13"/>
          <p:cNvSpPr>
            <a:spLocks/>
          </p:cNvSpPr>
          <p:nvPr/>
        </p:nvSpPr>
        <p:spPr bwMode="auto">
          <a:xfrm flipH="1">
            <a:off x="2362200" y="5257800"/>
            <a:ext cx="685800" cy="228600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Freeform 13"/>
          <p:cNvSpPr>
            <a:spLocks/>
          </p:cNvSpPr>
          <p:nvPr/>
        </p:nvSpPr>
        <p:spPr bwMode="auto">
          <a:xfrm>
            <a:off x="3151465" y="5257799"/>
            <a:ext cx="492401" cy="228515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8072" y="5549462"/>
            <a:ext cx="1103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[ </a:t>
            </a:r>
            <a:r>
              <a:rPr lang="en-US" b="0" i="1" dirty="0" smtClean="0">
                <a:solidFill>
                  <a:schemeClr val="tx1"/>
                </a:solidFill>
              </a:rPr>
              <a:t>Root</a:t>
            </a:r>
            <a:r>
              <a:rPr lang="en-US" b="0" baseline="-25000" dirty="0" smtClean="0">
                <a:solidFill>
                  <a:schemeClr val="tx1"/>
                </a:solidFill>
              </a:rPr>
              <a:t>0</a:t>
            </a:r>
            <a:r>
              <a:rPr lang="en-US" b="0" i="1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]</a:t>
            </a:r>
            <a:endParaRPr lang="en-US" i="1" dirty="0"/>
          </a:p>
        </p:txBody>
      </p:sp>
      <p:sp>
        <p:nvSpPr>
          <p:cNvPr id="25" name="Freeform 13"/>
          <p:cNvSpPr>
            <a:spLocks/>
          </p:cNvSpPr>
          <p:nvPr/>
        </p:nvSpPr>
        <p:spPr bwMode="auto">
          <a:xfrm>
            <a:off x="649665" y="4724400"/>
            <a:ext cx="1483935" cy="761915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151465" y="4857689"/>
            <a:ext cx="6976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  <a:t>prep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66800" y="4326286"/>
            <a:ext cx="6254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  <a:t>root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96544" y="4248090"/>
            <a:ext cx="6703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dobj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66800" y="4876800"/>
            <a:ext cx="6559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subj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362200" y="4905387"/>
            <a:ext cx="5405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det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127299" y="1143000"/>
            <a:ext cx="4800077" cy="4997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99602" y="1657290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Stack</a:t>
            </a:r>
            <a:endParaRPr lang="en-US" i="1" dirty="0"/>
          </a:p>
        </p:txBody>
      </p:sp>
      <p:sp>
        <p:nvSpPr>
          <p:cNvPr id="38" name="Rectangle 37"/>
          <p:cNvSpPr/>
          <p:nvPr/>
        </p:nvSpPr>
        <p:spPr>
          <a:xfrm>
            <a:off x="5156871" y="1657290"/>
            <a:ext cx="862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Buffer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3474116" y="2765048"/>
            <a:ext cx="138211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b="0" dirty="0" smtClean="0">
                <a:solidFill>
                  <a:schemeClr val="accent3"/>
                </a:solidFill>
              </a:rPr>
              <a:t>RP[5:6</a:t>
            </a:r>
            <a:r>
              <a:rPr lang="en-US" sz="2800" b="0" dirty="0" smtClean="0">
                <a:solidFill>
                  <a:schemeClr val="accent3"/>
                </a:solidFill>
              </a:rPr>
              <a:t>]</a:t>
            </a:r>
            <a:endParaRPr lang="en-US" sz="2800" b="0" dirty="0">
              <a:solidFill>
                <a:schemeClr val="accent3"/>
              </a:solidFill>
            </a:endParaRP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6200" y="1219200"/>
            <a:ext cx="1103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[ </a:t>
            </a:r>
            <a:r>
              <a:rPr lang="en-US" b="0" i="1" dirty="0" smtClean="0">
                <a:solidFill>
                  <a:schemeClr val="tx1"/>
                </a:solidFill>
              </a:rPr>
              <a:t>Root</a:t>
            </a:r>
            <a:r>
              <a:rPr lang="en-US" b="0" baseline="-25000" dirty="0" smtClean="0">
                <a:solidFill>
                  <a:schemeClr val="tx1"/>
                </a:solidFill>
              </a:rPr>
              <a:t>0</a:t>
            </a:r>
            <a:r>
              <a:rPr lang="en-US" b="0" i="1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]</a:t>
            </a:r>
            <a:endParaRPr lang="en-US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5160077" y="1138158"/>
            <a:ext cx="19599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0" dirty="0" smtClean="0">
                <a:solidFill>
                  <a:schemeClr val="tx1"/>
                </a:solidFill>
              </a:rPr>
              <a:t>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10</a:t>
            </a:r>
            <a:r>
              <a:rPr lang="en-US" sz="2400" b="0" dirty="0" smtClean="0">
                <a:solidFill>
                  <a:schemeClr val="tx1"/>
                </a:solidFill>
              </a:rPr>
              <a:t> Denver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11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3000" y="1138158"/>
            <a:ext cx="23391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chemeClr val="tx1"/>
                </a:solidFill>
              </a:rPr>
              <a:t>w</a:t>
            </a:r>
            <a:r>
              <a:rPr lang="en-US" sz="2400" b="0" dirty="0" smtClean="0">
                <a:solidFill>
                  <a:schemeClr val="tx1"/>
                </a:solidFill>
              </a:rPr>
              <a:t>ant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b="0" dirty="0" smtClean="0">
                <a:solidFill>
                  <a:schemeClr val="tx1"/>
                </a:solidFill>
              </a:rPr>
              <a:t> flight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5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276600" y="1143000"/>
            <a:ext cx="1342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chemeClr val="tx1"/>
                </a:solidFill>
              </a:rPr>
              <a:t>Boston</a:t>
            </a:r>
            <a:r>
              <a:rPr lang="en-US" sz="2400" b="0" baseline="-25000" dirty="0">
                <a:solidFill>
                  <a:schemeClr val="tx1"/>
                </a:solidFill>
              </a:rPr>
              <a:t>6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endParaRPr lang="en-US" sz="2400" dirty="0"/>
          </a:p>
        </p:txBody>
      </p:sp>
      <p:sp>
        <p:nvSpPr>
          <p:cNvPr id="27" name="Freeform 13"/>
          <p:cNvSpPr>
            <a:spLocks/>
          </p:cNvSpPr>
          <p:nvPr/>
        </p:nvSpPr>
        <p:spPr bwMode="auto">
          <a:xfrm>
            <a:off x="3798172" y="5257885"/>
            <a:ext cx="850028" cy="291577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86200" y="4857775"/>
            <a:ext cx="6703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pobj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429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5160077" y="1143000"/>
            <a:ext cx="3832376" cy="4997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66800" y="5486400"/>
            <a:ext cx="77211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0" dirty="0" smtClean="0">
                <a:solidFill>
                  <a:schemeClr val="tx1"/>
                </a:solidFill>
              </a:rPr>
              <a:t>I</a:t>
            </a:r>
            <a:r>
              <a:rPr lang="en-US" sz="2400" b="0" baseline="-25000" dirty="0">
                <a:solidFill>
                  <a:schemeClr val="tx1"/>
                </a:solidFill>
              </a:rPr>
              <a:t>1</a:t>
            </a:r>
            <a:r>
              <a:rPr lang="en-US" sz="2400" b="0" dirty="0" smtClean="0">
                <a:solidFill>
                  <a:schemeClr val="tx1"/>
                </a:solidFill>
              </a:rPr>
              <a:t> want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b="0" dirty="0" smtClean="0">
                <a:solidFill>
                  <a:schemeClr val="tx1"/>
                </a:solidFill>
              </a:rPr>
              <a:t> a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3</a:t>
            </a:r>
            <a:r>
              <a:rPr lang="en-US" sz="2400" b="0" dirty="0" smtClean="0">
                <a:solidFill>
                  <a:schemeClr val="tx1"/>
                </a:solidFill>
              </a:rPr>
              <a:t> flight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to</a:t>
            </a:r>
            <a:r>
              <a:rPr lang="en-US" sz="2400" b="0" baseline="-25000" dirty="0" smtClean="0">
                <a:solidFill>
                  <a:schemeClr val="bg1">
                    <a:lumMod val="75000"/>
                  </a:schemeClr>
                </a:solidFill>
              </a:rPr>
              <a:t>5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 Boston</a:t>
            </a:r>
            <a:r>
              <a:rPr lang="en-US" sz="2400" b="0" baseline="-25000" dirty="0" smtClean="0">
                <a:solidFill>
                  <a:schemeClr val="bg1">
                    <a:lumMod val="75000"/>
                  </a:schemeClr>
                </a:solidFill>
              </a:rPr>
              <a:t>6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 uh</a:t>
            </a:r>
            <a:r>
              <a:rPr lang="en-US" sz="2400" b="0" baseline="-25000" dirty="0" smtClean="0">
                <a:solidFill>
                  <a:schemeClr val="bg1">
                    <a:lumMod val="75000"/>
                  </a:schemeClr>
                </a:solidFill>
              </a:rPr>
              <a:t>7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 I</a:t>
            </a:r>
            <a:r>
              <a:rPr lang="en-US" sz="2400" b="0" baseline="-25000" dirty="0" smtClean="0">
                <a:solidFill>
                  <a:schemeClr val="bg1">
                    <a:lumMod val="75000"/>
                  </a:schemeClr>
                </a:solidFill>
              </a:rPr>
              <a:t>8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 mean</a:t>
            </a:r>
            <a:r>
              <a:rPr lang="en-US" sz="2400" b="0" baseline="-25000" dirty="0" smtClean="0">
                <a:solidFill>
                  <a:schemeClr val="bg1">
                    <a:lumMod val="75000"/>
                  </a:schemeClr>
                </a:solidFill>
              </a:rPr>
              <a:t>9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 </a:t>
            </a:r>
            <a:r>
              <a:rPr lang="en-US" sz="2400" b="0" dirty="0" smtClean="0">
                <a:solidFill>
                  <a:schemeClr val="tx1"/>
                </a:solidFill>
              </a:rPr>
              <a:t>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10</a:t>
            </a:r>
            <a:r>
              <a:rPr lang="en-US" sz="2400" b="0" dirty="0" smtClean="0">
                <a:solidFill>
                  <a:schemeClr val="tx1"/>
                </a:solidFill>
              </a:rPr>
              <a:t> Denver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11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19" name="Freeform 13"/>
          <p:cNvSpPr>
            <a:spLocks/>
          </p:cNvSpPr>
          <p:nvPr/>
        </p:nvSpPr>
        <p:spPr bwMode="auto">
          <a:xfrm>
            <a:off x="2139265" y="4724485"/>
            <a:ext cx="984935" cy="761915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0" name="Freeform 13"/>
          <p:cNvSpPr>
            <a:spLocks/>
          </p:cNvSpPr>
          <p:nvPr/>
        </p:nvSpPr>
        <p:spPr bwMode="auto">
          <a:xfrm flipH="1">
            <a:off x="1371600" y="5257800"/>
            <a:ext cx="685800" cy="228600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Freeform 13"/>
          <p:cNvSpPr>
            <a:spLocks/>
          </p:cNvSpPr>
          <p:nvPr/>
        </p:nvSpPr>
        <p:spPr bwMode="auto">
          <a:xfrm flipH="1">
            <a:off x="2362200" y="5257800"/>
            <a:ext cx="685800" cy="228600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Freeform 13"/>
          <p:cNvSpPr>
            <a:spLocks/>
          </p:cNvSpPr>
          <p:nvPr/>
        </p:nvSpPr>
        <p:spPr bwMode="auto">
          <a:xfrm>
            <a:off x="3151465" y="5187391"/>
            <a:ext cx="492401" cy="369332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8072" y="5549462"/>
            <a:ext cx="1103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[ </a:t>
            </a:r>
            <a:r>
              <a:rPr lang="en-US" b="0" i="1" dirty="0" smtClean="0">
                <a:solidFill>
                  <a:schemeClr val="tx1"/>
                </a:solidFill>
              </a:rPr>
              <a:t>Root</a:t>
            </a:r>
            <a:r>
              <a:rPr lang="en-US" b="0" baseline="-25000" dirty="0" smtClean="0">
                <a:solidFill>
                  <a:schemeClr val="tx1"/>
                </a:solidFill>
              </a:rPr>
              <a:t>0</a:t>
            </a:r>
            <a:r>
              <a:rPr lang="en-US" b="0" i="1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]</a:t>
            </a:r>
            <a:endParaRPr lang="en-US" i="1" dirty="0"/>
          </a:p>
        </p:txBody>
      </p:sp>
      <p:sp>
        <p:nvSpPr>
          <p:cNvPr id="25" name="Freeform 13"/>
          <p:cNvSpPr>
            <a:spLocks/>
          </p:cNvSpPr>
          <p:nvPr/>
        </p:nvSpPr>
        <p:spPr bwMode="auto">
          <a:xfrm>
            <a:off x="649665" y="4724400"/>
            <a:ext cx="1483935" cy="761915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151465" y="4857689"/>
            <a:ext cx="697628" cy="40011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1">
                    <a:lumMod val="75000"/>
                  </a:schemeClr>
                </a:solidFill>
              </a:rPr>
              <a:t>prep</a:t>
            </a:r>
            <a:endParaRPr lang="en-US" i="1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66800" y="4326286"/>
            <a:ext cx="6254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  <a:t>root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96544" y="4248090"/>
            <a:ext cx="6703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dobj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66800" y="4876800"/>
            <a:ext cx="6559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subj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362200" y="4905387"/>
            <a:ext cx="5405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det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127299" y="1143000"/>
            <a:ext cx="4800077" cy="4997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99602" y="1657290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Stack</a:t>
            </a:r>
            <a:endParaRPr lang="en-US" i="1" dirty="0"/>
          </a:p>
        </p:txBody>
      </p:sp>
      <p:sp>
        <p:nvSpPr>
          <p:cNvPr id="38" name="Rectangle 37"/>
          <p:cNvSpPr/>
          <p:nvPr/>
        </p:nvSpPr>
        <p:spPr>
          <a:xfrm>
            <a:off x="5156871" y="1657290"/>
            <a:ext cx="862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Buffer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1361365" y="2765048"/>
            <a:ext cx="560762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b="0" dirty="0" smtClean="0">
                <a:solidFill>
                  <a:schemeClr val="accent3"/>
                </a:solidFill>
              </a:rPr>
              <a:t>Deleting words and dependencies</a:t>
            </a:r>
            <a:endParaRPr lang="en-US" sz="2800" b="0" dirty="0">
              <a:solidFill>
                <a:schemeClr val="accent3"/>
              </a:solidFill>
            </a:endParaRP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6200" y="1219200"/>
            <a:ext cx="1103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[ </a:t>
            </a:r>
            <a:r>
              <a:rPr lang="en-US" b="0" i="1" dirty="0" smtClean="0">
                <a:solidFill>
                  <a:schemeClr val="tx1"/>
                </a:solidFill>
              </a:rPr>
              <a:t>Root</a:t>
            </a:r>
            <a:r>
              <a:rPr lang="en-US" b="0" baseline="-25000" dirty="0" smtClean="0">
                <a:solidFill>
                  <a:schemeClr val="tx1"/>
                </a:solidFill>
              </a:rPr>
              <a:t>0</a:t>
            </a:r>
            <a:r>
              <a:rPr lang="en-US" b="0" i="1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]</a:t>
            </a:r>
            <a:endParaRPr lang="en-US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5160077" y="1138158"/>
            <a:ext cx="19599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0" dirty="0" smtClean="0">
                <a:solidFill>
                  <a:schemeClr val="tx1"/>
                </a:solidFill>
              </a:rPr>
              <a:t>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10</a:t>
            </a:r>
            <a:r>
              <a:rPr lang="en-US" sz="2400" b="0" dirty="0" smtClean="0">
                <a:solidFill>
                  <a:schemeClr val="tx1"/>
                </a:solidFill>
              </a:rPr>
              <a:t> Denver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11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89898" y="1138158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dirty="0" smtClean="0">
                <a:solidFill>
                  <a:schemeClr val="tx1"/>
                </a:solidFill>
              </a:rPr>
              <a:t>want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b="0" dirty="0" smtClean="0">
                <a:solidFill>
                  <a:schemeClr val="tx1"/>
                </a:solidFill>
              </a:rPr>
              <a:t> flight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>
                <a:solidFill>
                  <a:schemeClr val="bg1">
                    <a:lumMod val="75000"/>
                  </a:schemeClr>
                </a:solidFill>
              </a:rPr>
              <a:t>to</a:t>
            </a:r>
            <a:r>
              <a:rPr lang="en-US" sz="2400" b="0" baseline="-25000" dirty="0">
                <a:solidFill>
                  <a:schemeClr val="bg1">
                    <a:lumMod val="75000"/>
                  </a:schemeClr>
                </a:solidFill>
              </a:rPr>
              <a:t>5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276600" y="1143000"/>
            <a:ext cx="1342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chemeClr val="bg1">
                    <a:lumMod val="75000"/>
                  </a:schemeClr>
                </a:solidFill>
              </a:rPr>
              <a:t>Boston</a:t>
            </a:r>
            <a:r>
              <a:rPr lang="en-US" sz="2400" b="0" baseline="-25000" dirty="0">
                <a:solidFill>
                  <a:schemeClr val="bg1">
                    <a:lumMod val="75000"/>
                  </a:schemeClr>
                </a:solidFill>
              </a:rPr>
              <a:t>6</a:t>
            </a:r>
            <a:r>
              <a:rPr lang="en-US" sz="2400" b="0" dirty="0">
                <a:solidFill>
                  <a:schemeClr val="bg1">
                    <a:lumMod val="75000"/>
                  </a:schemeClr>
                </a:solidFill>
              </a:rPr>
              <a:t> </a:t>
            </a:r>
            <a:endParaRPr lang="en-US" sz="2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Freeform 13"/>
          <p:cNvSpPr>
            <a:spLocks/>
          </p:cNvSpPr>
          <p:nvPr/>
        </p:nvSpPr>
        <p:spPr bwMode="auto">
          <a:xfrm>
            <a:off x="3798172" y="5219008"/>
            <a:ext cx="850028" cy="369332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86200" y="4857775"/>
            <a:ext cx="670376" cy="40011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1">
                    <a:lumMod val="75000"/>
                  </a:schemeClr>
                </a:solidFill>
              </a:rPr>
              <a:t>pobj</a:t>
            </a:r>
            <a:endParaRPr lang="en-US" i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402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5182026" y="1143000"/>
            <a:ext cx="3810427" cy="4997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66800" y="5486400"/>
            <a:ext cx="77211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0" dirty="0" smtClean="0">
                <a:solidFill>
                  <a:schemeClr val="tx1"/>
                </a:solidFill>
              </a:rPr>
              <a:t>I</a:t>
            </a:r>
            <a:r>
              <a:rPr lang="en-US" sz="2400" b="0" baseline="-25000" dirty="0">
                <a:solidFill>
                  <a:schemeClr val="tx1"/>
                </a:solidFill>
              </a:rPr>
              <a:t>1</a:t>
            </a:r>
            <a:r>
              <a:rPr lang="en-US" sz="2400" b="0" dirty="0" smtClean="0">
                <a:solidFill>
                  <a:schemeClr val="tx1"/>
                </a:solidFill>
              </a:rPr>
              <a:t> want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b="0" dirty="0" smtClean="0">
                <a:solidFill>
                  <a:schemeClr val="tx1"/>
                </a:solidFill>
              </a:rPr>
              <a:t> a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3</a:t>
            </a:r>
            <a:r>
              <a:rPr lang="en-US" sz="2400" b="0" dirty="0" smtClean="0">
                <a:solidFill>
                  <a:schemeClr val="tx1"/>
                </a:solidFill>
              </a:rPr>
              <a:t> flight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to</a:t>
            </a:r>
            <a:r>
              <a:rPr lang="en-US" sz="2400" b="0" baseline="-25000" dirty="0" smtClean="0">
                <a:solidFill>
                  <a:schemeClr val="bg1">
                    <a:lumMod val="75000"/>
                  </a:schemeClr>
                </a:solidFill>
              </a:rPr>
              <a:t>5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 Boston</a:t>
            </a:r>
            <a:r>
              <a:rPr lang="en-US" sz="2400" b="0" baseline="-25000" dirty="0" smtClean="0">
                <a:solidFill>
                  <a:schemeClr val="bg1">
                    <a:lumMod val="75000"/>
                  </a:schemeClr>
                </a:solidFill>
              </a:rPr>
              <a:t>6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 uh</a:t>
            </a:r>
            <a:r>
              <a:rPr lang="en-US" sz="2400" b="0" baseline="-25000" dirty="0" smtClean="0">
                <a:solidFill>
                  <a:schemeClr val="bg1">
                    <a:lumMod val="75000"/>
                  </a:schemeClr>
                </a:solidFill>
              </a:rPr>
              <a:t>7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 I</a:t>
            </a:r>
            <a:r>
              <a:rPr lang="en-US" sz="2400" b="0" baseline="-25000" dirty="0" smtClean="0">
                <a:solidFill>
                  <a:schemeClr val="bg1">
                    <a:lumMod val="75000"/>
                  </a:schemeClr>
                </a:solidFill>
              </a:rPr>
              <a:t>8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 mean</a:t>
            </a:r>
            <a:r>
              <a:rPr lang="en-US" sz="2400" b="0" baseline="-25000" dirty="0" smtClean="0">
                <a:solidFill>
                  <a:schemeClr val="bg1">
                    <a:lumMod val="75000"/>
                  </a:schemeClr>
                </a:solidFill>
              </a:rPr>
              <a:t>9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10</a:t>
            </a:r>
            <a:r>
              <a:rPr lang="en-US" sz="2400" b="0" dirty="0" smtClean="0">
                <a:solidFill>
                  <a:schemeClr val="tx1"/>
                </a:solidFill>
              </a:rPr>
              <a:t> Denver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11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19" name="Freeform 13"/>
          <p:cNvSpPr>
            <a:spLocks/>
          </p:cNvSpPr>
          <p:nvPr/>
        </p:nvSpPr>
        <p:spPr bwMode="auto">
          <a:xfrm>
            <a:off x="2139265" y="4724485"/>
            <a:ext cx="984935" cy="761915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0" name="Freeform 13"/>
          <p:cNvSpPr>
            <a:spLocks/>
          </p:cNvSpPr>
          <p:nvPr/>
        </p:nvSpPr>
        <p:spPr bwMode="auto">
          <a:xfrm flipH="1">
            <a:off x="1371600" y="5257800"/>
            <a:ext cx="685800" cy="228600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Freeform 13"/>
          <p:cNvSpPr>
            <a:spLocks/>
          </p:cNvSpPr>
          <p:nvPr/>
        </p:nvSpPr>
        <p:spPr bwMode="auto">
          <a:xfrm flipH="1">
            <a:off x="2362200" y="5257800"/>
            <a:ext cx="685800" cy="228600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8072" y="5549462"/>
            <a:ext cx="1103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[ </a:t>
            </a:r>
            <a:r>
              <a:rPr lang="en-US" b="0" i="1" dirty="0" smtClean="0">
                <a:solidFill>
                  <a:schemeClr val="tx1"/>
                </a:solidFill>
              </a:rPr>
              <a:t>Root</a:t>
            </a:r>
            <a:r>
              <a:rPr lang="en-US" b="0" baseline="-25000" dirty="0" smtClean="0">
                <a:solidFill>
                  <a:schemeClr val="tx1"/>
                </a:solidFill>
              </a:rPr>
              <a:t>0</a:t>
            </a:r>
            <a:r>
              <a:rPr lang="en-US" b="0" i="1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]</a:t>
            </a:r>
            <a:endParaRPr lang="en-US" i="1" dirty="0"/>
          </a:p>
        </p:txBody>
      </p:sp>
      <p:sp>
        <p:nvSpPr>
          <p:cNvPr id="25" name="Freeform 13"/>
          <p:cNvSpPr>
            <a:spLocks/>
          </p:cNvSpPr>
          <p:nvPr/>
        </p:nvSpPr>
        <p:spPr bwMode="auto">
          <a:xfrm>
            <a:off x="649665" y="4724400"/>
            <a:ext cx="1483935" cy="761915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066800" y="4326286"/>
            <a:ext cx="6254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  <a:t>root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96544" y="4248090"/>
            <a:ext cx="6703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dobj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66800" y="4876800"/>
            <a:ext cx="6559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subj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362200" y="4905387"/>
            <a:ext cx="5405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det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127299" y="1143000"/>
            <a:ext cx="2996901" cy="4997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99602" y="1657290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Stack</a:t>
            </a:r>
            <a:endParaRPr lang="en-US" i="1" dirty="0"/>
          </a:p>
        </p:txBody>
      </p:sp>
      <p:sp>
        <p:nvSpPr>
          <p:cNvPr id="38" name="Rectangle 37"/>
          <p:cNvSpPr/>
          <p:nvPr/>
        </p:nvSpPr>
        <p:spPr>
          <a:xfrm>
            <a:off x="5181600" y="1657290"/>
            <a:ext cx="862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Buffer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2882608" y="2765048"/>
            <a:ext cx="256512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b="0" dirty="0" smtClean="0">
                <a:solidFill>
                  <a:schemeClr val="accent3"/>
                </a:solidFill>
              </a:rPr>
              <a:t>Right-arc: prep</a:t>
            </a:r>
            <a:endParaRPr lang="en-US" sz="2800" b="0" dirty="0">
              <a:solidFill>
                <a:schemeClr val="accent3"/>
              </a:solidFill>
            </a:endParaRP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6200" y="1219200"/>
            <a:ext cx="1103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[ </a:t>
            </a:r>
            <a:r>
              <a:rPr lang="en-US" b="0" i="1" dirty="0" smtClean="0">
                <a:solidFill>
                  <a:schemeClr val="tx1"/>
                </a:solidFill>
              </a:rPr>
              <a:t>Root</a:t>
            </a:r>
            <a:r>
              <a:rPr lang="en-US" b="0" baseline="-25000" dirty="0" smtClean="0">
                <a:solidFill>
                  <a:schemeClr val="tx1"/>
                </a:solidFill>
              </a:rPr>
              <a:t>0</a:t>
            </a:r>
            <a:r>
              <a:rPr lang="en-US" b="0" i="1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]</a:t>
            </a:r>
            <a:endParaRPr lang="en-US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5202840" y="1143000"/>
            <a:ext cx="19599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0" dirty="0" smtClean="0">
                <a:solidFill>
                  <a:schemeClr val="tx1"/>
                </a:solidFill>
              </a:rPr>
              <a:t>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10</a:t>
            </a:r>
            <a:r>
              <a:rPr lang="en-US" sz="2400" b="0" dirty="0" smtClean="0">
                <a:solidFill>
                  <a:schemeClr val="tx1"/>
                </a:solidFill>
              </a:rPr>
              <a:t> Denver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11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0600" y="1162049"/>
            <a:ext cx="20102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 smtClean="0">
                <a:solidFill>
                  <a:schemeClr val="tx1"/>
                </a:solidFill>
              </a:rPr>
              <a:t>want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b="0" dirty="0" smtClean="0">
                <a:solidFill>
                  <a:schemeClr val="tx1"/>
                </a:solidFill>
              </a:rPr>
              <a:t> flight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99053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5182026" y="1143000"/>
            <a:ext cx="3810427" cy="4997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66800" y="5486400"/>
            <a:ext cx="77211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0" dirty="0" smtClean="0">
                <a:solidFill>
                  <a:schemeClr val="tx1"/>
                </a:solidFill>
              </a:rPr>
              <a:t>I</a:t>
            </a:r>
            <a:r>
              <a:rPr lang="en-US" sz="2400" b="0" baseline="-25000" dirty="0">
                <a:solidFill>
                  <a:schemeClr val="tx1"/>
                </a:solidFill>
              </a:rPr>
              <a:t>1</a:t>
            </a:r>
            <a:r>
              <a:rPr lang="en-US" sz="2400" b="0" dirty="0" smtClean="0">
                <a:solidFill>
                  <a:schemeClr val="tx1"/>
                </a:solidFill>
              </a:rPr>
              <a:t> want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b="0" dirty="0" smtClean="0">
                <a:solidFill>
                  <a:schemeClr val="tx1"/>
                </a:solidFill>
              </a:rPr>
              <a:t> a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3</a:t>
            </a:r>
            <a:r>
              <a:rPr lang="en-US" sz="2400" b="0" dirty="0" smtClean="0">
                <a:solidFill>
                  <a:schemeClr val="tx1"/>
                </a:solidFill>
              </a:rPr>
              <a:t> flight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to</a:t>
            </a:r>
            <a:r>
              <a:rPr lang="en-US" sz="2400" b="0" baseline="-25000" dirty="0" smtClean="0">
                <a:solidFill>
                  <a:schemeClr val="bg1">
                    <a:lumMod val="75000"/>
                  </a:schemeClr>
                </a:solidFill>
              </a:rPr>
              <a:t>5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 Boston</a:t>
            </a:r>
            <a:r>
              <a:rPr lang="en-US" sz="2400" b="0" baseline="-25000" dirty="0" smtClean="0">
                <a:solidFill>
                  <a:schemeClr val="bg1">
                    <a:lumMod val="75000"/>
                  </a:schemeClr>
                </a:solidFill>
              </a:rPr>
              <a:t>6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 uh</a:t>
            </a:r>
            <a:r>
              <a:rPr lang="en-US" sz="2400" b="0" baseline="-25000" dirty="0" smtClean="0">
                <a:solidFill>
                  <a:schemeClr val="bg1">
                    <a:lumMod val="75000"/>
                  </a:schemeClr>
                </a:solidFill>
              </a:rPr>
              <a:t>7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 I</a:t>
            </a:r>
            <a:r>
              <a:rPr lang="en-US" sz="2400" b="0" baseline="-25000" dirty="0" smtClean="0">
                <a:solidFill>
                  <a:schemeClr val="bg1">
                    <a:lumMod val="75000"/>
                  </a:schemeClr>
                </a:solidFill>
              </a:rPr>
              <a:t>8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 mean</a:t>
            </a:r>
            <a:r>
              <a:rPr lang="en-US" sz="2400" b="0" baseline="-25000" dirty="0" smtClean="0">
                <a:solidFill>
                  <a:schemeClr val="bg1">
                    <a:lumMod val="75000"/>
                  </a:schemeClr>
                </a:solidFill>
              </a:rPr>
              <a:t>9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10</a:t>
            </a:r>
            <a:r>
              <a:rPr lang="en-US" sz="2400" b="0" dirty="0" smtClean="0">
                <a:solidFill>
                  <a:schemeClr val="tx1"/>
                </a:solidFill>
              </a:rPr>
              <a:t> Denver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11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19" name="Freeform 13"/>
          <p:cNvSpPr>
            <a:spLocks/>
          </p:cNvSpPr>
          <p:nvPr/>
        </p:nvSpPr>
        <p:spPr bwMode="auto">
          <a:xfrm>
            <a:off x="2139265" y="4724485"/>
            <a:ext cx="984935" cy="761915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0" name="Freeform 13"/>
          <p:cNvSpPr>
            <a:spLocks/>
          </p:cNvSpPr>
          <p:nvPr/>
        </p:nvSpPr>
        <p:spPr bwMode="auto">
          <a:xfrm flipH="1">
            <a:off x="1371600" y="5257800"/>
            <a:ext cx="685800" cy="228600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Freeform 13"/>
          <p:cNvSpPr>
            <a:spLocks/>
          </p:cNvSpPr>
          <p:nvPr/>
        </p:nvSpPr>
        <p:spPr bwMode="auto">
          <a:xfrm flipH="1">
            <a:off x="2362200" y="5257800"/>
            <a:ext cx="685800" cy="228600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8072" y="5549462"/>
            <a:ext cx="1103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[ </a:t>
            </a:r>
            <a:r>
              <a:rPr lang="en-US" b="0" i="1" dirty="0" smtClean="0">
                <a:solidFill>
                  <a:schemeClr val="tx1"/>
                </a:solidFill>
              </a:rPr>
              <a:t>Root</a:t>
            </a:r>
            <a:r>
              <a:rPr lang="en-US" b="0" baseline="-25000" dirty="0" smtClean="0">
                <a:solidFill>
                  <a:schemeClr val="tx1"/>
                </a:solidFill>
              </a:rPr>
              <a:t>0</a:t>
            </a:r>
            <a:r>
              <a:rPr lang="en-US" b="0" i="1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]</a:t>
            </a:r>
            <a:endParaRPr lang="en-US" i="1" dirty="0"/>
          </a:p>
        </p:txBody>
      </p:sp>
      <p:sp>
        <p:nvSpPr>
          <p:cNvPr id="25" name="Freeform 13"/>
          <p:cNvSpPr>
            <a:spLocks/>
          </p:cNvSpPr>
          <p:nvPr/>
        </p:nvSpPr>
        <p:spPr bwMode="auto">
          <a:xfrm>
            <a:off x="649665" y="4724400"/>
            <a:ext cx="1483935" cy="761915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066800" y="4326286"/>
            <a:ext cx="6254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  <a:t>root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96544" y="4248090"/>
            <a:ext cx="6703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dobj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66800" y="4876800"/>
            <a:ext cx="6559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subj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362200" y="4905387"/>
            <a:ext cx="5405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det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127299" y="1143000"/>
            <a:ext cx="3301701" cy="4997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99602" y="1657290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Stack</a:t>
            </a:r>
            <a:endParaRPr lang="en-US" i="1" dirty="0"/>
          </a:p>
        </p:txBody>
      </p:sp>
      <p:sp>
        <p:nvSpPr>
          <p:cNvPr id="38" name="Rectangle 37"/>
          <p:cNvSpPr/>
          <p:nvPr/>
        </p:nvSpPr>
        <p:spPr>
          <a:xfrm>
            <a:off x="5181600" y="1657290"/>
            <a:ext cx="862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Buffer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2902646" y="2765048"/>
            <a:ext cx="252505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b="0" dirty="0" smtClean="0">
                <a:solidFill>
                  <a:schemeClr val="accent3"/>
                </a:solidFill>
              </a:rPr>
              <a:t>Right-arc: </a:t>
            </a:r>
            <a:r>
              <a:rPr lang="en-US" sz="2800" b="0" dirty="0" err="1" smtClean="0">
                <a:solidFill>
                  <a:schemeClr val="accent3"/>
                </a:solidFill>
              </a:rPr>
              <a:t>pobj</a:t>
            </a:r>
            <a:endParaRPr lang="en-US" sz="2800" b="0" dirty="0">
              <a:solidFill>
                <a:schemeClr val="accent3"/>
              </a:solidFill>
            </a:endParaRP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6200" y="1219200"/>
            <a:ext cx="1103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[ </a:t>
            </a:r>
            <a:r>
              <a:rPr lang="en-US" b="0" i="1" dirty="0" smtClean="0">
                <a:solidFill>
                  <a:schemeClr val="tx1"/>
                </a:solidFill>
              </a:rPr>
              <a:t>Root</a:t>
            </a:r>
            <a:r>
              <a:rPr lang="en-US" b="0" baseline="-25000" dirty="0" smtClean="0">
                <a:solidFill>
                  <a:schemeClr val="tx1"/>
                </a:solidFill>
              </a:rPr>
              <a:t>0</a:t>
            </a:r>
            <a:r>
              <a:rPr lang="en-US" b="0" i="1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]</a:t>
            </a:r>
            <a:endParaRPr lang="en-US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5487373" y="1143000"/>
            <a:ext cx="13908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0" dirty="0" smtClean="0">
                <a:solidFill>
                  <a:schemeClr val="tx1"/>
                </a:solidFill>
              </a:rPr>
              <a:t>Denver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11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0600" y="1162049"/>
            <a:ext cx="259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0" dirty="0" smtClean="0">
                <a:solidFill>
                  <a:schemeClr val="tx1"/>
                </a:solidFill>
              </a:rPr>
              <a:t>want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b="0" dirty="0" smtClean="0">
                <a:solidFill>
                  <a:schemeClr val="tx1"/>
                </a:solidFill>
              </a:rPr>
              <a:t> flight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4 </a:t>
            </a:r>
            <a:r>
              <a:rPr lang="en-US" sz="2400" b="0" dirty="0">
                <a:solidFill>
                  <a:schemeClr val="tx1"/>
                </a:solidFill>
              </a:rPr>
              <a:t>to</a:t>
            </a:r>
            <a:r>
              <a:rPr lang="en-US" sz="2400" b="0" baseline="-25000" dirty="0">
                <a:solidFill>
                  <a:schemeClr val="tx1"/>
                </a:solidFill>
              </a:rPr>
              <a:t>10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endParaRPr lang="en-US" sz="2400" dirty="0"/>
          </a:p>
        </p:txBody>
      </p:sp>
      <p:sp>
        <p:nvSpPr>
          <p:cNvPr id="22" name="Freeform 13"/>
          <p:cNvSpPr>
            <a:spLocks/>
          </p:cNvSpPr>
          <p:nvPr/>
        </p:nvSpPr>
        <p:spPr bwMode="auto">
          <a:xfrm>
            <a:off x="3276600" y="4724484"/>
            <a:ext cx="3663397" cy="761915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938081" y="4248090"/>
            <a:ext cx="6976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  <a:t>prep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78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5182026" y="1143000"/>
            <a:ext cx="3810427" cy="4997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66800" y="5486400"/>
            <a:ext cx="77211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0" dirty="0" smtClean="0">
                <a:solidFill>
                  <a:schemeClr val="tx1"/>
                </a:solidFill>
              </a:rPr>
              <a:t>I</a:t>
            </a:r>
            <a:r>
              <a:rPr lang="en-US" sz="2400" b="0" baseline="-25000" dirty="0">
                <a:solidFill>
                  <a:schemeClr val="tx1"/>
                </a:solidFill>
              </a:rPr>
              <a:t>1</a:t>
            </a:r>
            <a:r>
              <a:rPr lang="en-US" sz="2400" b="0" dirty="0" smtClean="0">
                <a:solidFill>
                  <a:schemeClr val="tx1"/>
                </a:solidFill>
              </a:rPr>
              <a:t> want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b="0" dirty="0" smtClean="0">
                <a:solidFill>
                  <a:schemeClr val="tx1"/>
                </a:solidFill>
              </a:rPr>
              <a:t> a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3</a:t>
            </a:r>
            <a:r>
              <a:rPr lang="en-US" sz="2400" b="0" dirty="0" smtClean="0">
                <a:solidFill>
                  <a:schemeClr val="tx1"/>
                </a:solidFill>
              </a:rPr>
              <a:t> flight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to</a:t>
            </a:r>
            <a:r>
              <a:rPr lang="en-US" sz="2400" b="0" baseline="-25000" dirty="0" smtClean="0">
                <a:solidFill>
                  <a:schemeClr val="bg1">
                    <a:lumMod val="75000"/>
                  </a:schemeClr>
                </a:solidFill>
              </a:rPr>
              <a:t>5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 Boston</a:t>
            </a:r>
            <a:r>
              <a:rPr lang="en-US" sz="2400" b="0" baseline="-25000" dirty="0" smtClean="0">
                <a:solidFill>
                  <a:schemeClr val="bg1">
                    <a:lumMod val="75000"/>
                  </a:schemeClr>
                </a:solidFill>
              </a:rPr>
              <a:t>6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 uh</a:t>
            </a:r>
            <a:r>
              <a:rPr lang="en-US" sz="2400" b="0" baseline="-25000" dirty="0" smtClean="0">
                <a:solidFill>
                  <a:schemeClr val="bg1">
                    <a:lumMod val="75000"/>
                  </a:schemeClr>
                </a:solidFill>
              </a:rPr>
              <a:t>7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 I</a:t>
            </a:r>
            <a:r>
              <a:rPr lang="en-US" sz="2400" b="0" baseline="-25000" dirty="0" smtClean="0">
                <a:solidFill>
                  <a:schemeClr val="bg1">
                    <a:lumMod val="75000"/>
                  </a:schemeClr>
                </a:solidFill>
              </a:rPr>
              <a:t>8</a:t>
            </a:r>
            <a:r>
              <a:rPr lang="en-US" sz="2400" b="0" dirty="0" smtClean="0">
                <a:solidFill>
                  <a:schemeClr val="bg1">
                    <a:lumMod val="75000"/>
                  </a:schemeClr>
                </a:solidFill>
              </a:rPr>
              <a:t> mean</a:t>
            </a:r>
            <a:r>
              <a:rPr lang="en-US" sz="2400" b="0" baseline="-25000" dirty="0" smtClean="0">
                <a:solidFill>
                  <a:schemeClr val="bg1">
                    <a:lumMod val="75000"/>
                  </a:schemeClr>
                </a:solidFill>
              </a:rPr>
              <a:t>9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10</a:t>
            </a:r>
            <a:r>
              <a:rPr lang="en-US" sz="2400" b="0" dirty="0" smtClean="0">
                <a:solidFill>
                  <a:schemeClr val="tx1"/>
                </a:solidFill>
              </a:rPr>
              <a:t> Denver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11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19" name="Freeform 13"/>
          <p:cNvSpPr>
            <a:spLocks/>
          </p:cNvSpPr>
          <p:nvPr/>
        </p:nvSpPr>
        <p:spPr bwMode="auto">
          <a:xfrm>
            <a:off x="2139265" y="4724485"/>
            <a:ext cx="984935" cy="761915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0" name="Freeform 13"/>
          <p:cNvSpPr>
            <a:spLocks/>
          </p:cNvSpPr>
          <p:nvPr/>
        </p:nvSpPr>
        <p:spPr bwMode="auto">
          <a:xfrm flipH="1">
            <a:off x="1371600" y="5257800"/>
            <a:ext cx="685800" cy="228600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Freeform 13"/>
          <p:cNvSpPr>
            <a:spLocks/>
          </p:cNvSpPr>
          <p:nvPr/>
        </p:nvSpPr>
        <p:spPr bwMode="auto">
          <a:xfrm flipH="1">
            <a:off x="2362200" y="5257800"/>
            <a:ext cx="685800" cy="228600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8072" y="5549462"/>
            <a:ext cx="1103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[ </a:t>
            </a:r>
            <a:r>
              <a:rPr lang="en-US" b="0" i="1" dirty="0" smtClean="0">
                <a:solidFill>
                  <a:schemeClr val="tx1"/>
                </a:solidFill>
              </a:rPr>
              <a:t>Root</a:t>
            </a:r>
            <a:r>
              <a:rPr lang="en-US" b="0" baseline="-25000" dirty="0" smtClean="0">
                <a:solidFill>
                  <a:schemeClr val="tx1"/>
                </a:solidFill>
              </a:rPr>
              <a:t>0</a:t>
            </a:r>
            <a:r>
              <a:rPr lang="en-US" b="0" i="1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]</a:t>
            </a:r>
            <a:endParaRPr lang="en-US" i="1" dirty="0"/>
          </a:p>
        </p:txBody>
      </p:sp>
      <p:sp>
        <p:nvSpPr>
          <p:cNvPr id="25" name="Freeform 13"/>
          <p:cNvSpPr>
            <a:spLocks/>
          </p:cNvSpPr>
          <p:nvPr/>
        </p:nvSpPr>
        <p:spPr bwMode="auto">
          <a:xfrm>
            <a:off x="649665" y="4724400"/>
            <a:ext cx="1483935" cy="761915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066800" y="4326286"/>
            <a:ext cx="6254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  <a:t>root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96544" y="4248090"/>
            <a:ext cx="6703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dobj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66800" y="4876800"/>
            <a:ext cx="6559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subj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362200" y="4905387"/>
            <a:ext cx="5405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det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127299" y="1143000"/>
            <a:ext cx="4520901" cy="4997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99602" y="1657290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Stack</a:t>
            </a:r>
            <a:endParaRPr lang="en-US" i="1" dirty="0"/>
          </a:p>
        </p:txBody>
      </p:sp>
      <p:sp>
        <p:nvSpPr>
          <p:cNvPr id="38" name="Rectangle 37"/>
          <p:cNvSpPr/>
          <p:nvPr/>
        </p:nvSpPr>
        <p:spPr>
          <a:xfrm>
            <a:off x="5181600" y="1657290"/>
            <a:ext cx="862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Buffer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3173554" y="2765048"/>
            <a:ext cx="198323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b="0" dirty="0" smtClean="0">
                <a:solidFill>
                  <a:schemeClr val="accent3"/>
                </a:solidFill>
              </a:rPr>
              <a:t>Reduce…..</a:t>
            </a:r>
            <a:endParaRPr lang="en-US" sz="2800" b="0" dirty="0">
              <a:solidFill>
                <a:schemeClr val="accent3"/>
              </a:solidFill>
            </a:endParaRP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6200" y="1219200"/>
            <a:ext cx="1103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[ </a:t>
            </a:r>
            <a:r>
              <a:rPr lang="en-US" b="0" i="1" dirty="0" smtClean="0">
                <a:solidFill>
                  <a:schemeClr val="tx1"/>
                </a:solidFill>
              </a:rPr>
              <a:t>Root</a:t>
            </a:r>
            <a:r>
              <a:rPr lang="en-US" b="0" baseline="-25000" dirty="0" smtClean="0">
                <a:solidFill>
                  <a:schemeClr val="tx1"/>
                </a:solidFill>
              </a:rPr>
              <a:t>0</a:t>
            </a:r>
            <a:r>
              <a:rPr lang="en-US" b="0" i="1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]</a:t>
            </a:r>
            <a:endParaRPr lang="en-US" i="1" dirty="0"/>
          </a:p>
        </p:txBody>
      </p:sp>
      <p:sp>
        <p:nvSpPr>
          <p:cNvPr id="22" name="Freeform 13"/>
          <p:cNvSpPr>
            <a:spLocks/>
          </p:cNvSpPr>
          <p:nvPr/>
        </p:nvSpPr>
        <p:spPr bwMode="auto">
          <a:xfrm>
            <a:off x="3276600" y="4724484"/>
            <a:ext cx="3663397" cy="761915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4938081" y="4248090"/>
            <a:ext cx="6976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  <a:t>prep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Freeform 13"/>
          <p:cNvSpPr>
            <a:spLocks/>
          </p:cNvSpPr>
          <p:nvPr/>
        </p:nvSpPr>
        <p:spPr bwMode="auto">
          <a:xfrm>
            <a:off x="7016197" y="5257800"/>
            <a:ext cx="984803" cy="228600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240798" y="4781490"/>
            <a:ext cx="6703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pobj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2676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Cliffhanger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Method parsed at a high accuracy but on task of </a:t>
            </a:r>
            <a:r>
              <a:rPr lang="en-US" dirty="0" err="1" smtClean="0">
                <a:sym typeface="Wingdings" pitchFamily="2" charset="2"/>
              </a:rPr>
              <a:t>disfluency</a:t>
            </a:r>
            <a:r>
              <a:rPr lang="en-US" dirty="0" smtClean="0">
                <a:sym typeface="Wingdings" pitchFamily="2" charset="2"/>
              </a:rPr>
              <a:t> detection was </a:t>
            </a:r>
            <a:r>
              <a:rPr lang="en-US" dirty="0" smtClean="0">
                <a:sym typeface="Wingdings" pitchFamily="2" charset="2"/>
              </a:rPr>
              <a:t>1.1% </a:t>
            </a:r>
            <a:r>
              <a:rPr lang="en-US" dirty="0" smtClean="0">
                <a:sym typeface="Wingdings" pitchFamily="2" charset="2"/>
              </a:rPr>
              <a:t>off of </a:t>
            </a:r>
            <a:r>
              <a:rPr lang="en-US" dirty="0" err="1" smtClean="0">
                <a:sym typeface="Wingdings" pitchFamily="2" charset="2"/>
              </a:rPr>
              <a:t>Qian</a:t>
            </a:r>
            <a:r>
              <a:rPr lang="en-US" dirty="0" smtClean="0">
                <a:sym typeface="Wingdings" pitchFamily="2" charset="2"/>
              </a:rPr>
              <a:t> et al. </a:t>
            </a:r>
            <a:r>
              <a:rPr lang="en-US" dirty="0" smtClean="0">
                <a:sym typeface="Wingdings" pitchFamily="2" charset="2"/>
              </a:rPr>
              <a:t>’13: [82.5 to 81.4]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How can we improve </a:t>
            </a:r>
            <a:r>
              <a:rPr lang="en-US" dirty="0" err="1" smtClean="0">
                <a:sym typeface="Wingdings" pitchFamily="2" charset="2"/>
              </a:rPr>
              <a:t>disfluency</a:t>
            </a:r>
            <a:r>
              <a:rPr lang="en-US" dirty="0" smtClean="0">
                <a:sym typeface="Wingdings" pitchFamily="2" charset="2"/>
              </a:rPr>
              <a:t> detection performance?</a:t>
            </a:r>
          </a:p>
          <a:p>
            <a:r>
              <a:rPr lang="en-US" dirty="0" smtClean="0">
                <a:sym typeface="Wingdings" pitchFamily="2" charset="2"/>
              </a:rPr>
              <a:t>How can we make model faster and more compact to work in real-time SLU applications?</a:t>
            </a:r>
          </a:p>
          <a:p>
            <a:pPr lvl="1"/>
            <a:endParaRPr lang="en-US" dirty="0"/>
          </a:p>
        </p:txBody>
      </p:sp>
      <p:pic>
        <p:nvPicPr>
          <p:cNvPr id="4" name="Content Placeholder 4" descr="Ghostbusters1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315200" y="0"/>
            <a:ext cx="1828800" cy="1584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EACL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extensions to prior work to achieve        state-of-the-art </a:t>
            </a:r>
            <a:r>
              <a:rPr lang="en-US" dirty="0" err="1" smtClean="0"/>
              <a:t>disfluency</a:t>
            </a:r>
            <a:r>
              <a:rPr lang="en-US" dirty="0" smtClean="0"/>
              <a:t> detection performance</a:t>
            </a:r>
            <a:endParaRPr lang="en-US" dirty="0" smtClean="0"/>
          </a:p>
          <a:p>
            <a:r>
              <a:rPr lang="en-US" dirty="0" smtClean="0"/>
              <a:t>Novel </a:t>
            </a:r>
            <a:r>
              <a:rPr lang="en-US" i="1" dirty="0" err="1" smtClean="0"/>
              <a:t>disfluency</a:t>
            </a:r>
            <a:r>
              <a:rPr lang="en-US" i="1" dirty="0" smtClean="0"/>
              <a:t>-focused</a:t>
            </a:r>
            <a:r>
              <a:rPr lang="en-US" dirty="0" smtClean="0"/>
              <a:t> </a:t>
            </a:r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EMNLP ’13 work used standard parse features for all classifiers</a:t>
            </a:r>
            <a:endParaRPr lang="en-US" dirty="0" smtClean="0"/>
          </a:p>
          <a:p>
            <a:r>
              <a:rPr lang="en-US" dirty="0" smtClean="0"/>
              <a:t>Cascaded classifiers</a:t>
            </a:r>
          </a:p>
          <a:p>
            <a:pPr lvl="1"/>
            <a:r>
              <a:rPr lang="en-US" dirty="0" smtClean="0"/>
              <a:t>Use series of nested classifiers for each action to improve speed and performance </a:t>
            </a:r>
            <a:endParaRPr lang="en-US" dirty="0"/>
          </a:p>
        </p:txBody>
      </p:sp>
      <p:pic>
        <p:nvPicPr>
          <p:cNvPr id="4" name="Picture 3" descr="13428_845714809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56200" y="0"/>
            <a:ext cx="1887800" cy="198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Nested classifiers: two designs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3999"/>
            <a:ext cx="6381862" cy="440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 descr="13428_845714809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256200" y="0"/>
            <a:ext cx="1887800" cy="1981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008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</a:t>
            </a:r>
            <a:r>
              <a:rPr lang="en-US" dirty="0" err="1" smtClean="0"/>
              <a:t>disfluency</a:t>
            </a:r>
            <a:r>
              <a:rPr lang="en-US" dirty="0" smtClean="0"/>
              <a:t>-specific features</a:t>
            </a:r>
          </a:p>
          <a:p>
            <a:r>
              <a:rPr lang="en-US" dirty="0" smtClean="0"/>
              <a:t>Some of the prominent ones:</a:t>
            </a:r>
          </a:p>
          <a:p>
            <a:pPr lvl="1"/>
            <a:r>
              <a:rPr lang="en-US" dirty="0" smtClean="0"/>
              <a:t>N-gram overlap</a:t>
            </a:r>
          </a:p>
          <a:p>
            <a:pPr lvl="1"/>
            <a:r>
              <a:rPr lang="en-US" dirty="0" smtClean="0"/>
              <a:t>N-grams after a RP is </a:t>
            </a:r>
            <a:r>
              <a:rPr lang="en-US" dirty="0" smtClean="0"/>
              <a:t>done </a:t>
            </a:r>
            <a:endParaRPr lang="en-US" dirty="0" smtClean="0"/>
          </a:p>
          <a:p>
            <a:pPr lvl="1"/>
            <a:r>
              <a:rPr lang="en-US" dirty="0" smtClean="0"/>
              <a:t>Number of common words and POS tag sequences between </a:t>
            </a:r>
            <a:r>
              <a:rPr lang="en-US" dirty="0" err="1" smtClean="0"/>
              <a:t>reparandum</a:t>
            </a:r>
            <a:r>
              <a:rPr lang="en-US" dirty="0" smtClean="0"/>
              <a:t> candidate and repair</a:t>
            </a:r>
          </a:p>
          <a:p>
            <a:pPr lvl="1"/>
            <a:r>
              <a:rPr lang="en-US" dirty="0" smtClean="0"/>
              <a:t>Distance features</a:t>
            </a:r>
          </a:p>
          <a:p>
            <a:r>
              <a:rPr lang="en-US" dirty="0" smtClean="0"/>
              <a:t>Different classifiers use different combinations of features</a:t>
            </a:r>
          </a:p>
        </p:txBody>
      </p:sp>
      <p:pic>
        <p:nvPicPr>
          <p:cNvPr id="4" name="Picture 3" descr="13428_845714809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56200" y="0"/>
            <a:ext cx="1887800" cy="1981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5013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Model: First Pass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Augment arc-eager classifier with three additional actions: inaccurate and slow</a:t>
            </a:r>
          </a:p>
          <a:p>
            <a:pPr lvl="1"/>
            <a:r>
              <a:rPr lang="en-US" dirty="0" smtClean="0"/>
              <a:t>Each new type should be modeled with its own set of features</a:t>
            </a:r>
          </a:p>
          <a:p>
            <a:pPr lvl="1"/>
            <a:r>
              <a:rPr lang="en-US" dirty="0" smtClean="0"/>
              <a:t>More candidates </a:t>
            </a:r>
            <a:r>
              <a:rPr lang="en-US" dirty="0" smtClean="0">
                <a:sym typeface="Wingdings" pitchFamily="2" charset="2"/>
              </a:rPr>
              <a:t> more memory fetch</a:t>
            </a:r>
          </a:p>
          <a:p>
            <a:r>
              <a:rPr lang="en-US" dirty="0" smtClean="0">
                <a:sym typeface="Wingdings" pitchFamily="2" charset="2"/>
              </a:rPr>
              <a:t>Instead of having a one level model, use a sequence of increasingly complex models that progressively filter space of possible outputs</a:t>
            </a:r>
          </a:p>
          <a:p>
            <a:r>
              <a:rPr lang="en-US" dirty="0" smtClean="0">
                <a:sym typeface="Wingdings" pitchFamily="2" charset="2"/>
              </a:rPr>
              <a:t>Each classifier has its own unique feature space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71405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228600"/>
            <a:ext cx="8610600" cy="6324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Content Placeholder 4" descr="Ghostbusters1_log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609600"/>
            <a:ext cx="2857500" cy="2476500"/>
          </a:xfrm>
        </p:spPr>
      </p:pic>
      <p:pic>
        <p:nvPicPr>
          <p:cNvPr id="6" name="Picture 5" descr="13428_845714809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3581400"/>
            <a:ext cx="2686485" cy="28194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276600" y="1066800"/>
            <a:ext cx="5867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b="0" dirty="0" smtClean="0">
                <a:solidFill>
                  <a:schemeClr val="tx1"/>
                </a:solidFill>
              </a:rPr>
              <a:t>Mohammad Sadegh Rasooli and Joel Tetreault </a:t>
            </a:r>
          </a:p>
          <a:p>
            <a:pPr algn="l"/>
            <a:r>
              <a:rPr lang="en-US" sz="1800" b="0" i="1" dirty="0" smtClean="0">
                <a:solidFill>
                  <a:schemeClr val="tx1"/>
                </a:solidFill>
              </a:rPr>
              <a:t>“Joint Parsing and </a:t>
            </a:r>
            <a:r>
              <a:rPr lang="en-US" sz="1800" b="0" i="1" dirty="0" err="1" smtClean="0">
                <a:solidFill>
                  <a:schemeClr val="tx1"/>
                </a:solidFill>
              </a:rPr>
              <a:t>Disfluency</a:t>
            </a:r>
            <a:r>
              <a:rPr lang="en-US" sz="1800" b="0" i="1" dirty="0" smtClean="0">
                <a:solidFill>
                  <a:schemeClr val="tx1"/>
                </a:solidFill>
              </a:rPr>
              <a:t> Detection in Linear Time.”   </a:t>
            </a:r>
          </a:p>
          <a:p>
            <a:pPr algn="l"/>
            <a:r>
              <a:rPr lang="en-US" sz="1800" b="0" dirty="0" smtClean="0">
                <a:solidFill>
                  <a:schemeClr val="tx1"/>
                </a:solidFill>
              </a:rPr>
              <a:t>EMNLP 2013</a:t>
            </a:r>
          </a:p>
        </p:txBody>
      </p:sp>
      <p:sp>
        <p:nvSpPr>
          <p:cNvPr id="8" name="Rectangle 7"/>
          <p:cNvSpPr/>
          <p:nvPr/>
        </p:nvSpPr>
        <p:spPr>
          <a:xfrm>
            <a:off x="3429000" y="3770055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b="0" dirty="0" smtClean="0">
                <a:solidFill>
                  <a:schemeClr val="tx1"/>
                </a:solidFill>
              </a:rPr>
              <a:t>Mohammad Sadegh Rasooli and Joel Tetreault  </a:t>
            </a:r>
          </a:p>
          <a:p>
            <a:pPr algn="l"/>
            <a:r>
              <a:rPr lang="en-US" sz="1800" b="0" i="1" dirty="0" smtClean="0">
                <a:solidFill>
                  <a:schemeClr val="tx1"/>
                </a:solidFill>
              </a:rPr>
              <a:t>“Non-Monotonic Parsing of Fluent Umm I mean </a:t>
            </a:r>
          </a:p>
          <a:p>
            <a:pPr algn="l"/>
            <a:r>
              <a:rPr lang="en-US" sz="1800" b="0" i="1" dirty="0" err="1" smtClean="0">
                <a:solidFill>
                  <a:schemeClr val="tx1"/>
                </a:solidFill>
              </a:rPr>
              <a:t>Disfluent</a:t>
            </a:r>
            <a:r>
              <a:rPr lang="en-US" sz="1800" b="0" i="1" dirty="0" smtClean="0">
                <a:solidFill>
                  <a:schemeClr val="tx1"/>
                </a:solidFill>
              </a:rPr>
              <a:t> Sentences.”   </a:t>
            </a:r>
          </a:p>
          <a:p>
            <a:pPr algn="l"/>
            <a:r>
              <a:rPr lang="en-US" sz="1800" b="0" dirty="0" smtClean="0">
                <a:solidFill>
                  <a:schemeClr val="tx1"/>
                </a:solidFill>
              </a:rPr>
              <a:t>EACL 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 </a:t>
            </a:r>
            <a:r>
              <a:rPr lang="en-US" dirty="0" err="1" smtClean="0"/>
              <a:t>Disfluency</a:t>
            </a:r>
            <a:r>
              <a:rPr lang="en-US" dirty="0" smtClean="0"/>
              <a:t> Detection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33393370"/>
              </p:ext>
            </p:extLst>
          </p:nvPr>
        </p:nvGraphicFramePr>
        <p:xfrm>
          <a:off x="457200" y="1158240"/>
          <a:ext cx="82296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/>
                <a:gridCol w="2362200"/>
                <a:gridCol w="2362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F-score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[Miller and Schuler,</a:t>
                      </a:r>
                      <a:r>
                        <a:rPr lang="en-US" baseline="0" dirty="0" smtClean="0"/>
                        <a:t> 2008]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Joint + PCFG Parsing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[Lease and Johnson, 2006]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Joint</a:t>
                      </a:r>
                      <a:r>
                        <a:rPr lang="en-US" baseline="0" dirty="0" smtClean="0"/>
                        <a:t> + PCFG Parsing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62.4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[Kahn et al, 2005]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TAG + LM </a:t>
                      </a:r>
                      <a:r>
                        <a:rPr lang="en-US" dirty="0" err="1" smtClean="0"/>
                        <a:t>rerank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78.2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[</a:t>
                      </a:r>
                      <a:r>
                        <a:rPr lang="en-US" b="1" dirty="0" err="1" smtClean="0"/>
                        <a:t>Qian</a:t>
                      </a:r>
                      <a:r>
                        <a:rPr lang="en-US" b="1" dirty="0" smtClean="0"/>
                        <a:t> and </a:t>
                      </a:r>
                      <a:r>
                        <a:rPr lang="en-US" b="1" dirty="0" err="1" smtClean="0"/>
                        <a:t>Lui</a:t>
                      </a:r>
                      <a:r>
                        <a:rPr lang="en-US" b="1" dirty="0" smtClean="0"/>
                        <a:t>, 2013] – opt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IOB tagging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82.5* </a:t>
                      </a:r>
                      <a:r>
                        <a:rPr lang="en-US" b="1" dirty="0" smtClean="0"/>
                        <a:t>(previous</a:t>
                      </a:r>
                      <a:r>
                        <a:rPr lang="en-US" b="1" baseline="0" dirty="0" smtClean="0"/>
                        <a:t> best)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Flat 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Arc-Eager</a:t>
                      </a:r>
                      <a:r>
                        <a:rPr lang="en-US" baseline="0" dirty="0" smtClean="0"/>
                        <a:t> Parsing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41.5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EMNLP </a:t>
                      </a:r>
                      <a:r>
                        <a:rPr lang="en-US" dirty="0" smtClean="0"/>
                        <a:t>’13 – Two</a:t>
                      </a:r>
                      <a:r>
                        <a:rPr lang="en-US" baseline="0" dirty="0" smtClean="0"/>
                        <a:t> Classifiers (M2)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Arc-Eager Parsing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81.4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EACL ’14</a:t>
                      </a:r>
                      <a:r>
                        <a:rPr lang="en-US" baseline="0" dirty="0" smtClean="0"/>
                        <a:t> – Two Classifiers (M2)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Arc-Eager</a:t>
                      </a:r>
                      <a:r>
                        <a:rPr lang="en-US" baseline="0" dirty="0" smtClean="0"/>
                        <a:t> Parsing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82.2</a:t>
                      </a:r>
                      <a:endParaRPr lang="en-US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EACL ‘14 – Six</a:t>
                      </a:r>
                      <a:r>
                        <a:rPr lang="en-US" b="1" baseline="0" dirty="0" smtClean="0"/>
                        <a:t> Classifiers (M6)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Arc-Eager</a:t>
                      </a:r>
                      <a:r>
                        <a:rPr lang="en-US" b="1" baseline="0" dirty="0" smtClean="0"/>
                        <a:t> Parsing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82.6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10083" y="6324600"/>
            <a:ext cx="8289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chemeClr val="tx1"/>
                </a:solidFill>
              </a:rPr>
              <a:t>* Also performed 10-fold x-</a:t>
            </a:r>
            <a:r>
              <a:rPr lang="en-US" sz="1800" b="0" dirty="0" err="1" smtClean="0">
                <a:solidFill>
                  <a:schemeClr val="tx1"/>
                </a:solidFill>
              </a:rPr>
              <a:t>val</a:t>
            </a:r>
            <a:r>
              <a:rPr lang="en-US" sz="1800" b="0" dirty="0" smtClean="0">
                <a:solidFill>
                  <a:schemeClr val="tx1"/>
                </a:solidFill>
              </a:rPr>
              <a:t> tests on SWB, </a:t>
            </a:r>
            <a:r>
              <a:rPr lang="en-US" sz="1800" b="0" dirty="0" smtClean="0">
                <a:solidFill>
                  <a:schemeClr val="tx1"/>
                </a:solidFill>
              </a:rPr>
              <a:t> M2 outperforms </a:t>
            </a:r>
            <a:r>
              <a:rPr lang="en-US" sz="1800" b="0" dirty="0" err="1" smtClean="0">
                <a:solidFill>
                  <a:schemeClr val="tx1"/>
                </a:solidFill>
              </a:rPr>
              <a:t>Qian</a:t>
            </a:r>
            <a:r>
              <a:rPr lang="en-US" sz="1800" b="0" dirty="0" smtClean="0">
                <a:solidFill>
                  <a:schemeClr val="tx1"/>
                </a:solidFill>
              </a:rPr>
              <a:t> et al. by </a:t>
            </a:r>
            <a:r>
              <a:rPr lang="en-US" sz="1800" b="0" dirty="0" smtClean="0">
                <a:solidFill>
                  <a:schemeClr val="tx1"/>
                </a:solidFill>
              </a:rPr>
              <a:t>0.6</a:t>
            </a:r>
            <a:endParaRPr lang="en-US" sz="1800" b="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752600" y="4800600"/>
            <a:ext cx="5029200" cy="12954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28800" y="4847272"/>
            <a:ext cx="5105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Corpus</a:t>
            </a:r>
            <a:r>
              <a:rPr lang="en-US" sz="1800" b="0" dirty="0" smtClean="0">
                <a:solidFill>
                  <a:schemeClr val="tx1"/>
                </a:solidFill>
              </a:rPr>
              <a:t>: parsed section of Switchboard (</a:t>
            </a:r>
            <a:r>
              <a:rPr lang="en-US" sz="1800" b="0" dirty="0" err="1" smtClean="0">
                <a:solidFill>
                  <a:schemeClr val="tx1"/>
                </a:solidFill>
              </a:rPr>
              <a:t>mrg</a:t>
            </a:r>
            <a:r>
              <a:rPr lang="en-US" sz="1800" b="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Conversion</a:t>
            </a:r>
            <a:r>
              <a:rPr lang="en-US" sz="1800" b="0" dirty="0" smtClean="0">
                <a:solidFill>
                  <a:schemeClr val="tx1"/>
                </a:solidFill>
              </a:rPr>
              <a:t>: T-surgeon and Penn2Malt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Metrics</a:t>
            </a:r>
            <a:r>
              <a:rPr lang="en-US" sz="1800" b="0" dirty="0" smtClean="0">
                <a:solidFill>
                  <a:schemeClr val="tx1"/>
                </a:solidFill>
              </a:rPr>
              <a:t>: F-score of detecting </a:t>
            </a:r>
            <a:r>
              <a:rPr lang="en-US" sz="1800" b="0" dirty="0" err="1" smtClean="0">
                <a:solidFill>
                  <a:schemeClr val="tx1"/>
                </a:solidFill>
              </a:rPr>
              <a:t>reperandum</a:t>
            </a:r>
            <a:endParaRPr lang="en-US" sz="1800" b="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Classifier</a:t>
            </a:r>
            <a:r>
              <a:rPr lang="en-US" sz="1800" b="0" dirty="0" smtClean="0">
                <a:solidFill>
                  <a:schemeClr val="tx1"/>
                </a:solidFill>
              </a:rPr>
              <a:t>: Average Structured </a:t>
            </a:r>
            <a:r>
              <a:rPr lang="en-US" sz="1800" b="0" dirty="0" err="1" smtClean="0">
                <a:solidFill>
                  <a:schemeClr val="tx1"/>
                </a:solidFill>
              </a:rPr>
              <a:t>Perceptron</a:t>
            </a:r>
            <a:endParaRPr lang="en-US" sz="1800" b="0" dirty="0" smtClean="0">
              <a:solidFill>
                <a:schemeClr val="tx1"/>
              </a:solidFill>
            </a:endParaRPr>
          </a:p>
          <a:p>
            <a:pPr algn="l"/>
            <a:r>
              <a:rPr lang="en-US" sz="1800" b="0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="" xmlns:p14="http://schemas.microsoft.com/office/powerpoint/2010/main" val="1800623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Evaluations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Speed: M6 is 4 times faster than M2</a:t>
            </a:r>
          </a:p>
          <a:p>
            <a:r>
              <a:rPr lang="en-US" dirty="0" smtClean="0"/>
              <a:t># Features: M6 has 50% fewer features than M2</a:t>
            </a:r>
          </a:p>
          <a:p>
            <a:r>
              <a:rPr lang="en-US" dirty="0" smtClean="0"/>
              <a:t>Parse score: M6 is slightly better than M2 and within 2.5 points of “gold standard trees”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en-US" dirty="0" smtClean="0"/>
              <a:t>tate-of-the-art </a:t>
            </a:r>
            <a:r>
              <a:rPr lang="en-US" dirty="0" err="1" smtClean="0"/>
              <a:t>disfluency</a:t>
            </a:r>
            <a:r>
              <a:rPr lang="en-US" dirty="0" smtClean="0"/>
              <a:t> detection algorithm which also produces </a:t>
            </a:r>
            <a:r>
              <a:rPr lang="en-US" dirty="0" smtClean="0"/>
              <a:t>accurate </a:t>
            </a:r>
            <a:r>
              <a:rPr lang="en-US" dirty="0" smtClean="0"/>
              <a:t>dependency parse</a:t>
            </a:r>
          </a:p>
          <a:p>
            <a:pPr lvl="1"/>
            <a:r>
              <a:rPr lang="en-US" dirty="0" smtClean="0"/>
              <a:t>New features + engineering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>
                <a:sym typeface="Wingdings" pitchFamily="2" charset="2"/>
              </a:rPr>
              <a:t> improved performance</a:t>
            </a:r>
            <a:endParaRPr lang="en-US" dirty="0" smtClean="0"/>
          </a:p>
          <a:p>
            <a:pPr lvl="1"/>
            <a:r>
              <a:rPr lang="en-US" dirty="0" smtClean="0"/>
              <a:t>Runs </a:t>
            </a:r>
            <a:r>
              <a:rPr lang="en-US" dirty="0" smtClean="0"/>
              <a:t>in linear time </a:t>
            </a:r>
            <a:r>
              <a:rPr lang="en-US" dirty="0" smtClean="0">
                <a:sym typeface="Wingdings" pitchFamily="2" charset="2"/>
              </a:rPr>
              <a:t> very fast!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Incremental, so could be coupled with incremental speech and dialogue </a:t>
            </a:r>
            <a:r>
              <a:rPr lang="en-US" dirty="0" smtClean="0">
                <a:sym typeface="Wingdings" pitchFamily="2" charset="2"/>
              </a:rPr>
              <a:t>processing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Future work: acoustic features, beam search, etc.</a:t>
            </a:r>
            <a:endParaRPr lang="en-US" dirty="0" smtClean="0"/>
          </a:p>
          <a:p>
            <a:r>
              <a:rPr lang="en-US" dirty="0" smtClean="0"/>
              <a:t>Special </a:t>
            </a:r>
            <a:r>
              <a:rPr lang="en-US" dirty="0" smtClean="0"/>
              <a:t>note:  current approach surpassed by </a:t>
            </a:r>
            <a:r>
              <a:rPr lang="en-US" dirty="0" err="1" smtClean="0"/>
              <a:t>Honnibal</a:t>
            </a:r>
            <a:r>
              <a:rPr lang="en-US" dirty="0" smtClean="0"/>
              <a:t> et al. TACL </a:t>
            </a:r>
            <a:r>
              <a:rPr lang="en-US" i="1" dirty="0" smtClean="0"/>
              <a:t>to appear </a:t>
            </a:r>
            <a:r>
              <a:rPr lang="en-US" dirty="0" smtClean="0"/>
              <a:t>(84%)</a:t>
            </a: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5397500"/>
            <a:ext cx="1752600" cy="1460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0351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Mohammad S. Rasooli: </a:t>
            </a:r>
            <a:r>
              <a:rPr lang="en-US" dirty="0" smtClean="0">
                <a:solidFill>
                  <a:srgbClr val="0000CC"/>
                </a:solidFill>
              </a:rPr>
              <a:t>rasooli@cs.columbia.com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dirty="0" smtClean="0"/>
              <a:t>Joel </a:t>
            </a:r>
            <a:r>
              <a:rPr lang="en-US" dirty="0" smtClean="0"/>
              <a:t>Tetreault: </a:t>
            </a:r>
            <a:r>
              <a:rPr lang="en-US" dirty="0" smtClean="0">
                <a:solidFill>
                  <a:srgbClr val="0000CC"/>
                </a:solidFill>
              </a:rPr>
              <a:t>tetreaul@yahoo-inc.com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dirty="0"/>
          </a:p>
        </p:txBody>
      </p:sp>
      <p:pic>
        <p:nvPicPr>
          <p:cNvPr id="14338" name="Picture 2" descr="http://4.bp.blogspot.com/-7Rekv7oBZW0/T5dHEv_mJ-I/AAAAAAAABqA/bJd_nqn3h_g/s1600/Ghostbusters+back+off+ma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524000"/>
            <a:ext cx="6819900" cy="30497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 Parsing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22782047"/>
              </p:ext>
            </p:extLst>
          </p:nvPr>
        </p:nvGraphicFramePr>
        <p:xfrm>
          <a:off x="457200" y="1600200"/>
          <a:ext cx="8229600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Model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MS/Sentence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#</a:t>
                      </a:r>
                      <a:r>
                        <a:rPr lang="en-US" sz="2000" baseline="0" dirty="0" smtClean="0"/>
                        <a:t> Features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Unlabeled</a:t>
                      </a:r>
                      <a:r>
                        <a:rPr lang="en-US" sz="2000" baseline="0" dirty="0" smtClean="0"/>
                        <a:t> Acc.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F-score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Flat</a:t>
                      </a:r>
                      <a:r>
                        <a:rPr lang="en-US" sz="2000" baseline="0" dirty="0" smtClean="0"/>
                        <a:t> Model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184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9M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60.2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64.6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 Classifiers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128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88.1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87.6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 Classifiers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36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1M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88.4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87.7</a:t>
                      </a:r>
                      <a:endParaRPr 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62187" y="3711714"/>
            <a:ext cx="32464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Lower bound F-score: 70.2</a:t>
            </a:r>
          </a:p>
          <a:p>
            <a:r>
              <a:rPr lang="en-US" b="0" dirty="0" smtClean="0">
                <a:solidFill>
                  <a:schemeClr val="tx1"/>
                </a:solidFill>
              </a:rPr>
              <a:t>Upper bound F-score: 90.2</a:t>
            </a:r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20793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Action: IJ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IJ[</a:t>
            </a:r>
            <a:r>
              <a:rPr lang="en-US" dirty="0" err="1" smtClean="0"/>
              <a:t>i</a:t>
            </a:r>
            <a:r>
              <a:rPr lang="en-US" dirty="0" smtClean="0"/>
              <a:t>]: remove the first </a:t>
            </a:r>
            <a:r>
              <a:rPr lang="en-US" i="1" dirty="0" err="1" smtClean="0"/>
              <a:t>i</a:t>
            </a:r>
            <a:r>
              <a:rPr lang="en-US" dirty="0" smtClean="0"/>
              <a:t> words from the buffer and tag them as </a:t>
            </a:r>
            <a:r>
              <a:rPr lang="en-US" i="1" dirty="0" smtClean="0"/>
              <a:t>interjection  </a:t>
            </a:r>
            <a:r>
              <a:rPr lang="en-US" b="1" dirty="0" smtClean="0"/>
              <a:t>(IJ)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458259" y="2971800"/>
            <a:ext cx="3885141" cy="4997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954059" y="2971800"/>
            <a:ext cx="3885141" cy="4997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0562" y="3486090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Stack</a:t>
            </a:r>
            <a:endParaRPr lang="en-US" i="1" dirty="0"/>
          </a:p>
        </p:txBody>
      </p:sp>
      <p:sp>
        <p:nvSpPr>
          <p:cNvPr id="7" name="Rectangle 6"/>
          <p:cNvSpPr/>
          <p:nvPr/>
        </p:nvSpPr>
        <p:spPr>
          <a:xfrm>
            <a:off x="4934471" y="3486090"/>
            <a:ext cx="862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Buffer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65071" y="2971800"/>
            <a:ext cx="342112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b="0" dirty="0">
                <a:solidFill>
                  <a:schemeClr val="tx1"/>
                </a:solidFill>
              </a:rPr>
              <a:t>w</a:t>
            </a:r>
            <a:r>
              <a:rPr lang="en-US" sz="2800" b="0" dirty="0" smtClean="0">
                <a:solidFill>
                  <a:schemeClr val="tx1"/>
                </a:solidFill>
              </a:rPr>
              <a:t>ant flight to Boston</a:t>
            </a:r>
            <a:endParaRPr lang="en-US" sz="2800" b="0" dirty="0">
              <a:solidFill>
                <a:schemeClr val="tx1"/>
              </a:solidFill>
            </a:endParaRP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49655" y="2971800"/>
            <a:ext cx="344357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b="0" dirty="0">
                <a:solidFill>
                  <a:schemeClr val="tx1"/>
                </a:solidFill>
              </a:rPr>
              <a:t>u</a:t>
            </a:r>
            <a:r>
              <a:rPr lang="en-US" sz="2800" b="0" dirty="0" smtClean="0">
                <a:solidFill>
                  <a:schemeClr val="tx1"/>
                </a:solidFill>
              </a:rPr>
              <a:t>h I mean to Denver</a:t>
            </a:r>
            <a:endParaRPr lang="en-US" sz="2800" b="0" dirty="0">
              <a:solidFill>
                <a:schemeClr val="tx1"/>
              </a:solidFill>
            </a:endParaRP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17827" y="3984248"/>
            <a:ext cx="86273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b="0" dirty="0" smtClean="0">
                <a:solidFill>
                  <a:schemeClr val="accent3"/>
                </a:solidFill>
              </a:rPr>
              <a:t>IJ[1]</a:t>
            </a:r>
            <a:endParaRPr lang="en-US" sz="2800" b="0" dirty="0">
              <a:solidFill>
                <a:schemeClr val="accent3"/>
              </a:solidFill>
            </a:endParaRP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7200" y="5029200"/>
            <a:ext cx="3885141" cy="4997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953000" y="5029200"/>
            <a:ext cx="3885141" cy="4997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29503" y="5543490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Stack</a:t>
            </a:r>
            <a:endParaRPr lang="en-US" i="1" dirty="0"/>
          </a:p>
        </p:txBody>
      </p:sp>
      <p:sp>
        <p:nvSpPr>
          <p:cNvPr id="14" name="Rectangle 13"/>
          <p:cNvSpPr/>
          <p:nvPr/>
        </p:nvSpPr>
        <p:spPr>
          <a:xfrm>
            <a:off x="4933412" y="5543490"/>
            <a:ext cx="862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Buffer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464012" y="5029200"/>
            <a:ext cx="342112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b="0" dirty="0">
                <a:solidFill>
                  <a:schemeClr val="tx1"/>
                </a:solidFill>
              </a:rPr>
              <a:t>w</a:t>
            </a:r>
            <a:r>
              <a:rPr lang="en-US" sz="2800" b="0" dirty="0" smtClean="0">
                <a:solidFill>
                  <a:schemeClr val="tx1"/>
                </a:solidFill>
              </a:rPr>
              <a:t>ant flight to Boston</a:t>
            </a:r>
            <a:endParaRPr lang="en-US" sz="2800" b="0" dirty="0">
              <a:solidFill>
                <a:schemeClr val="tx1"/>
              </a:solidFill>
            </a:endParaRP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53000" y="5029200"/>
            <a:ext cx="294343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b="0" dirty="0" smtClean="0">
                <a:solidFill>
                  <a:schemeClr val="tx1"/>
                </a:solidFill>
              </a:rPr>
              <a:t>I mean to Denver</a:t>
            </a:r>
            <a:endParaRPr lang="en-US" sz="2800" b="0" dirty="0">
              <a:solidFill>
                <a:schemeClr val="tx1"/>
              </a:solidFill>
            </a:endParaRP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pic>
        <p:nvPicPr>
          <p:cNvPr id="17" name="Content Placeholder 4" descr="Ghostbusters1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315200" y="0"/>
            <a:ext cx="1828800" cy="1584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652512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/>
      <p:bldP spid="14" grpId="0"/>
      <p:bldP spid="15" grpId="0"/>
      <p:bldP spid="1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Action: DM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DM[</a:t>
            </a:r>
            <a:r>
              <a:rPr lang="en-US" dirty="0" err="1" smtClean="0"/>
              <a:t>i</a:t>
            </a:r>
            <a:r>
              <a:rPr lang="en-US" dirty="0" smtClean="0"/>
              <a:t>]: remove the first </a:t>
            </a:r>
            <a:r>
              <a:rPr lang="en-US" i="1" dirty="0" err="1" smtClean="0"/>
              <a:t>i</a:t>
            </a:r>
            <a:r>
              <a:rPr lang="en-US" dirty="0" smtClean="0"/>
              <a:t> words from the buffer and tag them as </a:t>
            </a:r>
            <a:r>
              <a:rPr lang="en-US" i="1" dirty="0" smtClean="0"/>
              <a:t>discourse marker  </a:t>
            </a:r>
            <a:r>
              <a:rPr lang="en-US" b="1" dirty="0" smtClean="0"/>
              <a:t>(DM)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458259" y="2971800"/>
            <a:ext cx="3885141" cy="4997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954059" y="2971800"/>
            <a:ext cx="3885141" cy="4997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0562" y="3486090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Stack</a:t>
            </a:r>
            <a:endParaRPr lang="en-US" i="1" dirty="0"/>
          </a:p>
        </p:txBody>
      </p:sp>
      <p:sp>
        <p:nvSpPr>
          <p:cNvPr id="7" name="Rectangle 6"/>
          <p:cNvSpPr/>
          <p:nvPr/>
        </p:nvSpPr>
        <p:spPr>
          <a:xfrm>
            <a:off x="4934471" y="3486090"/>
            <a:ext cx="862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Buffer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65071" y="2971800"/>
            <a:ext cx="342112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b="0" dirty="0">
                <a:solidFill>
                  <a:schemeClr val="tx1"/>
                </a:solidFill>
              </a:rPr>
              <a:t>w</a:t>
            </a:r>
            <a:r>
              <a:rPr lang="en-US" sz="2800" b="0" dirty="0" smtClean="0">
                <a:solidFill>
                  <a:schemeClr val="tx1"/>
                </a:solidFill>
              </a:rPr>
              <a:t>ant flight to Boston</a:t>
            </a:r>
            <a:endParaRPr lang="en-US" sz="2800" b="0" dirty="0">
              <a:solidFill>
                <a:schemeClr val="tx1"/>
              </a:solidFill>
            </a:endParaRP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2971800"/>
            <a:ext cx="294343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b="0" dirty="0" smtClean="0">
                <a:solidFill>
                  <a:schemeClr val="tx1"/>
                </a:solidFill>
              </a:rPr>
              <a:t>I mean to Denver</a:t>
            </a:r>
            <a:endParaRPr lang="en-US" sz="2800" b="0" dirty="0">
              <a:solidFill>
                <a:schemeClr val="tx1"/>
              </a:solidFill>
            </a:endParaRP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77564" y="3984248"/>
            <a:ext cx="114326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b="0" dirty="0" smtClean="0">
                <a:solidFill>
                  <a:schemeClr val="accent3"/>
                </a:solidFill>
              </a:rPr>
              <a:t>DM[2]</a:t>
            </a:r>
            <a:endParaRPr lang="en-US" sz="2800" b="0" dirty="0">
              <a:solidFill>
                <a:schemeClr val="accent3"/>
              </a:solidFill>
            </a:endParaRP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7200" y="5029200"/>
            <a:ext cx="3885141" cy="4997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953000" y="5029200"/>
            <a:ext cx="3885141" cy="4997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29503" y="5543490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Stack</a:t>
            </a:r>
            <a:endParaRPr lang="en-US" i="1" dirty="0"/>
          </a:p>
        </p:txBody>
      </p:sp>
      <p:sp>
        <p:nvSpPr>
          <p:cNvPr id="14" name="Rectangle 13"/>
          <p:cNvSpPr/>
          <p:nvPr/>
        </p:nvSpPr>
        <p:spPr>
          <a:xfrm>
            <a:off x="4933412" y="5543490"/>
            <a:ext cx="862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Buffer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464012" y="5029200"/>
            <a:ext cx="342112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b="0" dirty="0">
                <a:solidFill>
                  <a:schemeClr val="tx1"/>
                </a:solidFill>
              </a:rPr>
              <a:t>w</a:t>
            </a:r>
            <a:r>
              <a:rPr lang="en-US" sz="2800" b="0" dirty="0" smtClean="0">
                <a:solidFill>
                  <a:schemeClr val="tx1"/>
                </a:solidFill>
              </a:rPr>
              <a:t>ant flight to Boston</a:t>
            </a:r>
            <a:endParaRPr lang="en-US" sz="2800" b="0" dirty="0">
              <a:solidFill>
                <a:schemeClr val="tx1"/>
              </a:solidFill>
            </a:endParaRP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61212" y="5029200"/>
            <a:ext cx="174438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b="0" dirty="0" smtClean="0">
                <a:solidFill>
                  <a:schemeClr val="tx1"/>
                </a:solidFill>
              </a:rPr>
              <a:t>to Denver</a:t>
            </a:r>
            <a:endParaRPr lang="en-US" sz="2800" b="0" dirty="0">
              <a:solidFill>
                <a:schemeClr val="tx1"/>
              </a:solidFill>
            </a:endParaRP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pic>
        <p:nvPicPr>
          <p:cNvPr id="17" name="Content Placeholder 4" descr="Ghostbusters1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315200" y="0"/>
            <a:ext cx="1828800" cy="1584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0415826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/>
      <p:bldP spid="14" grpId="0"/>
      <p:bldP spid="15" grpId="0"/>
      <p:bldP spid="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Action: RP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RP[</a:t>
            </a:r>
            <a:r>
              <a:rPr lang="en-US" dirty="0" err="1" smtClean="0"/>
              <a:t>i:j</a:t>
            </a:r>
            <a:r>
              <a:rPr lang="en-US" dirty="0" smtClean="0"/>
              <a:t>]: from the words outside the buffer, remove the un-removed words </a:t>
            </a:r>
            <a:r>
              <a:rPr lang="en-US" i="1" dirty="0" err="1" smtClean="0"/>
              <a:t>i</a:t>
            </a:r>
            <a:r>
              <a:rPr lang="en-US" i="1" dirty="0" smtClean="0"/>
              <a:t> </a:t>
            </a:r>
            <a:r>
              <a:rPr lang="en-US" dirty="0" smtClean="0"/>
              <a:t>to </a:t>
            </a:r>
            <a:r>
              <a:rPr lang="en-US" i="1" dirty="0" smtClean="0"/>
              <a:t>j </a:t>
            </a:r>
            <a:r>
              <a:rPr lang="en-US" dirty="0" smtClean="0"/>
              <a:t>and tag them as </a:t>
            </a:r>
            <a:r>
              <a:rPr lang="en-US" i="1" dirty="0" err="1" smtClean="0"/>
              <a:t>reparandum</a:t>
            </a:r>
            <a:r>
              <a:rPr lang="en-US" i="1" dirty="0" smtClean="0"/>
              <a:t>  </a:t>
            </a:r>
            <a:r>
              <a:rPr lang="en-US" b="1" dirty="0" smtClean="0"/>
              <a:t>(RP)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458259" y="3276600"/>
            <a:ext cx="3885141" cy="4997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954059" y="3276600"/>
            <a:ext cx="3885141" cy="4997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30562" y="3790890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Stack</a:t>
            </a:r>
            <a:endParaRPr lang="en-US" i="1" dirty="0"/>
          </a:p>
        </p:txBody>
      </p:sp>
      <p:sp>
        <p:nvSpPr>
          <p:cNvPr id="7" name="Rectangle 6"/>
          <p:cNvSpPr/>
          <p:nvPr/>
        </p:nvSpPr>
        <p:spPr>
          <a:xfrm>
            <a:off x="4934471" y="3790890"/>
            <a:ext cx="862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Buffer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65072" y="3276600"/>
            <a:ext cx="342112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b="0" dirty="0" smtClean="0">
                <a:solidFill>
                  <a:schemeClr val="tx1"/>
                </a:solidFill>
              </a:rPr>
              <a:t>want flight to Boston</a:t>
            </a:r>
            <a:endParaRPr lang="en-US" sz="2800" b="0" dirty="0">
              <a:solidFill>
                <a:schemeClr val="tx1"/>
              </a:solidFill>
            </a:endParaRP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61212" y="3276600"/>
            <a:ext cx="174438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b="0" dirty="0" smtClean="0">
                <a:solidFill>
                  <a:schemeClr val="tx1"/>
                </a:solidFill>
              </a:rPr>
              <a:t>to Denver</a:t>
            </a:r>
            <a:endParaRPr lang="en-US" sz="2800" b="0" dirty="0">
              <a:solidFill>
                <a:schemeClr val="tx1"/>
              </a:solidFill>
            </a:endParaRP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8140" y="4289048"/>
            <a:ext cx="138211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b="0" dirty="0" smtClean="0">
                <a:solidFill>
                  <a:schemeClr val="accent3"/>
                </a:solidFill>
              </a:rPr>
              <a:t>RP[5:6]</a:t>
            </a:r>
            <a:endParaRPr lang="en-US" sz="2800" b="0" dirty="0">
              <a:solidFill>
                <a:schemeClr val="accent3"/>
              </a:solidFill>
            </a:endParaRP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57200" y="5334000"/>
            <a:ext cx="3885141" cy="4997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4953000" y="5334000"/>
            <a:ext cx="3885141" cy="4997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29503" y="5848290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Stack</a:t>
            </a:r>
            <a:endParaRPr lang="en-US" i="1" dirty="0"/>
          </a:p>
        </p:txBody>
      </p:sp>
      <p:sp>
        <p:nvSpPr>
          <p:cNvPr id="14" name="Rectangle 13"/>
          <p:cNvSpPr/>
          <p:nvPr/>
        </p:nvSpPr>
        <p:spPr>
          <a:xfrm>
            <a:off x="4933412" y="5848290"/>
            <a:ext cx="862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Buffer</a:t>
            </a:r>
            <a:endParaRPr lang="en-US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406101" y="5334000"/>
            <a:ext cx="18036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b="0" dirty="0">
                <a:solidFill>
                  <a:schemeClr val="tx1"/>
                </a:solidFill>
              </a:rPr>
              <a:t>w</a:t>
            </a:r>
            <a:r>
              <a:rPr lang="en-US" sz="2800" b="0" dirty="0" smtClean="0">
                <a:solidFill>
                  <a:schemeClr val="tx1"/>
                </a:solidFill>
              </a:rPr>
              <a:t>ant flight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61212" y="5334000"/>
            <a:ext cx="174438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b="0" dirty="0" smtClean="0">
                <a:solidFill>
                  <a:schemeClr val="tx1"/>
                </a:solidFill>
              </a:rPr>
              <a:t>to Denver</a:t>
            </a:r>
            <a:endParaRPr lang="en-US" sz="2800" b="0" dirty="0">
              <a:solidFill>
                <a:schemeClr val="tx1"/>
              </a:solidFill>
            </a:endParaRP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pic>
        <p:nvPicPr>
          <p:cNvPr id="17" name="Content Placeholder 4" descr="Ghostbusters1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315200" y="0"/>
            <a:ext cx="1828800" cy="1584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2824960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/>
      <p:bldP spid="8" grpId="0"/>
      <p:bldP spid="9" grpId="0"/>
      <p:bldP spid="10" grpId="0"/>
      <p:bldP spid="11" grpId="0" animBg="1"/>
      <p:bldP spid="12" grpId="0" animBg="1"/>
      <p:bldP spid="13" grpId="0"/>
      <p:bldP spid="14" grpId="0"/>
      <p:bldP spid="15" grpId="0"/>
      <p:bldP spid="1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1371600" y="1143000"/>
            <a:ext cx="7620854" cy="4997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66800" y="5486400"/>
            <a:ext cx="77211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0" dirty="0" smtClean="0">
                <a:solidFill>
                  <a:schemeClr val="tx1"/>
                </a:solidFill>
              </a:rPr>
              <a:t>I</a:t>
            </a:r>
            <a:r>
              <a:rPr lang="en-US" sz="2400" b="0" baseline="-25000" dirty="0">
                <a:solidFill>
                  <a:schemeClr val="tx1"/>
                </a:solidFill>
              </a:rPr>
              <a:t>1</a:t>
            </a:r>
            <a:r>
              <a:rPr lang="en-US" sz="2400" b="0" dirty="0" smtClean="0">
                <a:solidFill>
                  <a:schemeClr val="tx1"/>
                </a:solidFill>
              </a:rPr>
              <a:t> want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b="0" dirty="0" smtClean="0">
                <a:solidFill>
                  <a:schemeClr val="tx1"/>
                </a:solidFill>
              </a:rPr>
              <a:t> a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3</a:t>
            </a:r>
            <a:r>
              <a:rPr lang="en-US" sz="2400" b="0" dirty="0" smtClean="0">
                <a:solidFill>
                  <a:schemeClr val="tx1"/>
                </a:solidFill>
              </a:rPr>
              <a:t> flight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5</a:t>
            </a:r>
            <a:r>
              <a:rPr lang="en-US" sz="2400" b="0" dirty="0" smtClean="0">
                <a:solidFill>
                  <a:schemeClr val="tx1"/>
                </a:solidFill>
              </a:rPr>
              <a:t> Boston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6</a:t>
            </a:r>
            <a:r>
              <a:rPr lang="en-US" sz="2400" b="0" dirty="0" smtClean="0">
                <a:solidFill>
                  <a:schemeClr val="tx1"/>
                </a:solidFill>
              </a:rPr>
              <a:t> uh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7</a:t>
            </a:r>
            <a:r>
              <a:rPr lang="en-US" sz="2400" b="0" dirty="0" smtClean="0">
                <a:solidFill>
                  <a:schemeClr val="tx1"/>
                </a:solidFill>
              </a:rPr>
              <a:t> I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8</a:t>
            </a:r>
            <a:r>
              <a:rPr lang="en-US" sz="2400" b="0" dirty="0" smtClean="0">
                <a:solidFill>
                  <a:schemeClr val="tx1"/>
                </a:solidFill>
              </a:rPr>
              <a:t> mean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9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10</a:t>
            </a:r>
            <a:r>
              <a:rPr lang="en-US" sz="2400" b="0" dirty="0" smtClean="0">
                <a:solidFill>
                  <a:schemeClr val="tx1"/>
                </a:solidFill>
              </a:rPr>
              <a:t> Denver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11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19" name="Freeform 13"/>
          <p:cNvSpPr>
            <a:spLocks/>
          </p:cNvSpPr>
          <p:nvPr/>
        </p:nvSpPr>
        <p:spPr bwMode="auto">
          <a:xfrm>
            <a:off x="2139265" y="4724485"/>
            <a:ext cx="984935" cy="761915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0" name="Freeform 13"/>
          <p:cNvSpPr>
            <a:spLocks/>
          </p:cNvSpPr>
          <p:nvPr/>
        </p:nvSpPr>
        <p:spPr bwMode="auto">
          <a:xfrm flipH="1">
            <a:off x="1371600" y="5257800"/>
            <a:ext cx="685800" cy="228600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Freeform 13"/>
          <p:cNvSpPr>
            <a:spLocks/>
          </p:cNvSpPr>
          <p:nvPr/>
        </p:nvSpPr>
        <p:spPr bwMode="auto">
          <a:xfrm flipH="1">
            <a:off x="2362200" y="5257800"/>
            <a:ext cx="685800" cy="228600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Freeform 13"/>
          <p:cNvSpPr>
            <a:spLocks/>
          </p:cNvSpPr>
          <p:nvPr/>
        </p:nvSpPr>
        <p:spPr bwMode="auto">
          <a:xfrm>
            <a:off x="7016197" y="5257800"/>
            <a:ext cx="984803" cy="228600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3" name="Freeform 13"/>
          <p:cNvSpPr>
            <a:spLocks/>
          </p:cNvSpPr>
          <p:nvPr/>
        </p:nvSpPr>
        <p:spPr bwMode="auto">
          <a:xfrm>
            <a:off x="3276600" y="4724484"/>
            <a:ext cx="3663397" cy="761915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98072" y="5549462"/>
            <a:ext cx="1103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[ </a:t>
            </a:r>
            <a:r>
              <a:rPr lang="en-US" b="0" i="1" dirty="0" smtClean="0">
                <a:solidFill>
                  <a:schemeClr val="tx1"/>
                </a:solidFill>
              </a:rPr>
              <a:t>Root</a:t>
            </a:r>
            <a:r>
              <a:rPr lang="en-US" b="0" baseline="-25000" dirty="0" smtClean="0">
                <a:solidFill>
                  <a:schemeClr val="tx1"/>
                </a:solidFill>
              </a:rPr>
              <a:t>0</a:t>
            </a:r>
            <a:r>
              <a:rPr lang="en-US" b="0" i="1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]</a:t>
            </a:r>
            <a:endParaRPr lang="en-US" i="1" dirty="0"/>
          </a:p>
        </p:txBody>
      </p:sp>
      <p:sp>
        <p:nvSpPr>
          <p:cNvPr id="25" name="Freeform 13"/>
          <p:cNvSpPr>
            <a:spLocks/>
          </p:cNvSpPr>
          <p:nvPr/>
        </p:nvSpPr>
        <p:spPr bwMode="auto">
          <a:xfrm>
            <a:off x="649665" y="4724400"/>
            <a:ext cx="1483935" cy="761915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4938081" y="4248090"/>
            <a:ext cx="6976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  <a:t>prep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240798" y="4781490"/>
            <a:ext cx="6703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pobj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66800" y="4326286"/>
            <a:ext cx="6254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  <a:t>root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96544" y="4248090"/>
            <a:ext cx="6703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dobj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66800" y="4876800"/>
            <a:ext cx="6559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subj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362200" y="4905387"/>
            <a:ext cx="5405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det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127299" y="1143000"/>
            <a:ext cx="1073959" cy="4997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99602" y="1657290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Stack</a:t>
            </a:r>
            <a:endParaRPr lang="en-US" i="1" dirty="0"/>
          </a:p>
        </p:txBody>
      </p:sp>
      <p:sp>
        <p:nvSpPr>
          <p:cNvPr id="38" name="Rectangle 37"/>
          <p:cNvSpPr/>
          <p:nvPr/>
        </p:nvSpPr>
        <p:spPr>
          <a:xfrm>
            <a:off x="1371600" y="1657290"/>
            <a:ext cx="862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Buffer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3713763" y="2765048"/>
            <a:ext cx="90281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b="0" dirty="0" smtClean="0">
                <a:solidFill>
                  <a:schemeClr val="accent3"/>
                </a:solidFill>
              </a:rPr>
              <a:t>Shift</a:t>
            </a:r>
            <a:endParaRPr lang="en-US" sz="2800" b="0" dirty="0">
              <a:solidFill>
                <a:schemeClr val="accent3"/>
              </a:solidFill>
            </a:endParaRP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6200" y="1219200"/>
            <a:ext cx="1103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[ </a:t>
            </a:r>
            <a:r>
              <a:rPr lang="en-US" b="0" i="1" dirty="0" smtClean="0">
                <a:solidFill>
                  <a:schemeClr val="tx1"/>
                </a:solidFill>
              </a:rPr>
              <a:t>Root</a:t>
            </a:r>
            <a:r>
              <a:rPr lang="en-US" b="0" baseline="-25000" dirty="0" smtClean="0">
                <a:solidFill>
                  <a:schemeClr val="tx1"/>
                </a:solidFill>
              </a:rPr>
              <a:t>0</a:t>
            </a:r>
            <a:r>
              <a:rPr lang="en-US" b="0" i="1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]</a:t>
            </a:r>
            <a:endParaRPr lang="en-US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1346648" y="1143000"/>
            <a:ext cx="77211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0" dirty="0" smtClean="0">
                <a:solidFill>
                  <a:schemeClr val="tx1"/>
                </a:solidFill>
              </a:rPr>
              <a:t>I</a:t>
            </a:r>
            <a:r>
              <a:rPr lang="en-US" sz="2400" b="0" baseline="-25000" dirty="0">
                <a:solidFill>
                  <a:schemeClr val="tx1"/>
                </a:solidFill>
              </a:rPr>
              <a:t>1</a:t>
            </a:r>
            <a:r>
              <a:rPr lang="en-US" sz="2400" b="0" dirty="0" smtClean="0">
                <a:solidFill>
                  <a:schemeClr val="tx1"/>
                </a:solidFill>
              </a:rPr>
              <a:t> want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b="0" dirty="0" smtClean="0">
                <a:solidFill>
                  <a:schemeClr val="tx1"/>
                </a:solidFill>
              </a:rPr>
              <a:t> a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3</a:t>
            </a:r>
            <a:r>
              <a:rPr lang="en-US" sz="2400" b="0" dirty="0" smtClean="0">
                <a:solidFill>
                  <a:schemeClr val="tx1"/>
                </a:solidFill>
              </a:rPr>
              <a:t> flight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5</a:t>
            </a:r>
            <a:r>
              <a:rPr lang="en-US" sz="2400" b="0" dirty="0" smtClean="0">
                <a:solidFill>
                  <a:schemeClr val="tx1"/>
                </a:solidFill>
              </a:rPr>
              <a:t> Boston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6</a:t>
            </a:r>
            <a:r>
              <a:rPr lang="en-US" sz="2400" b="0" dirty="0" smtClean="0">
                <a:solidFill>
                  <a:schemeClr val="tx1"/>
                </a:solidFill>
              </a:rPr>
              <a:t> uh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7</a:t>
            </a:r>
            <a:r>
              <a:rPr lang="en-US" sz="2400" b="0" dirty="0" smtClean="0">
                <a:solidFill>
                  <a:schemeClr val="tx1"/>
                </a:solidFill>
              </a:rPr>
              <a:t> I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8</a:t>
            </a:r>
            <a:r>
              <a:rPr lang="en-US" sz="2400" b="0" dirty="0" smtClean="0">
                <a:solidFill>
                  <a:schemeClr val="tx1"/>
                </a:solidFill>
              </a:rPr>
              <a:t> mean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9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10</a:t>
            </a:r>
            <a:r>
              <a:rPr lang="en-US" sz="2400" b="0" dirty="0" smtClean="0">
                <a:solidFill>
                  <a:schemeClr val="tx1"/>
                </a:solidFill>
              </a:rPr>
              <a:t> Denver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11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232565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1371600" y="1143000"/>
            <a:ext cx="7620854" cy="4997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66800" y="5486400"/>
            <a:ext cx="77211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0" dirty="0" smtClean="0">
                <a:solidFill>
                  <a:schemeClr val="tx1"/>
                </a:solidFill>
              </a:rPr>
              <a:t>I</a:t>
            </a:r>
            <a:r>
              <a:rPr lang="en-US" sz="2400" b="0" baseline="-25000" dirty="0">
                <a:solidFill>
                  <a:schemeClr val="tx1"/>
                </a:solidFill>
              </a:rPr>
              <a:t>1</a:t>
            </a:r>
            <a:r>
              <a:rPr lang="en-US" sz="2400" b="0" dirty="0" smtClean="0">
                <a:solidFill>
                  <a:schemeClr val="tx1"/>
                </a:solidFill>
              </a:rPr>
              <a:t> want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b="0" dirty="0" smtClean="0">
                <a:solidFill>
                  <a:schemeClr val="tx1"/>
                </a:solidFill>
              </a:rPr>
              <a:t> a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3</a:t>
            </a:r>
            <a:r>
              <a:rPr lang="en-US" sz="2400" b="0" dirty="0" smtClean="0">
                <a:solidFill>
                  <a:schemeClr val="tx1"/>
                </a:solidFill>
              </a:rPr>
              <a:t> flight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5</a:t>
            </a:r>
            <a:r>
              <a:rPr lang="en-US" sz="2400" b="0" dirty="0" smtClean="0">
                <a:solidFill>
                  <a:schemeClr val="tx1"/>
                </a:solidFill>
              </a:rPr>
              <a:t> Boston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6</a:t>
            </a:r>
            <a:r>
              <a:rPr lang="en-US" sz="2400" b="0" dirty="0" smtClean="0">
                <a:solidFill>
                  <a:schemeClr val="tx1"/>
                </a:solidFill>
              </a:rPr>
              <a:t> uh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7</a:t>
            </a:r>
            <a:r>
              <a:rPr lang="en-US" sz="2400" b="0" dirty="0" smtClean="0">
                <a:solidFill>
                  <a:schemeClr val="tx1"/>
                </a:solidFill>
              </a:rPr>
              <a:t> I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8</a:t>
            </a:r>
            <a:r>
              <a:rPr lang="en-US" sz="2400" b="0" dirty="0" smtClean="0">
                <a:solidFill>
                  <a:schemeClr val="tx1"/>
                </a:solidFill>
              </a:rPr>
              <a:t> mean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9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10</a:t>
            </a:r>
            <a:r>
              <a:rPr lang="en-US" sz="2400" b="0" dirty="0" smtClean="0">
                <a:solidFill>
                  <a:schemeClr val="tx1"/>
                </a:solidFill>
              </a:rPr>
              <a:t> Denver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11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8072" y="5549462"/>
            <a:ext cx="1103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[ </a:t>
            </a:r>
            <a:r>
              <a:rPr lang="en-US" b="0" i="1" dirty="0" smtClean="0">
                <a:solidFill>
                  <a:schemeClr val="tx1"/>
                </a:solidFill>
              </a:rPr>
              <a:t>Root</a:t>
            </a:r>
            <a:r>
              <a:rPr lang="en-US" b="0" baseline="-25000" dirty="0" smtClean="0">
                <a:solidFill>
                  <a:schemeClr val="tx1"/>
                </a:solidFill>
              </a:rPr>
              <a:t>0</a:t>
            </a:r>
            <a:r>
              <a:rPr lang="en-US" b="0" i="1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]</a:t>
            </a:r>
            <a:endParaRPr lang="en-US" i="1" dirty="0"/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127299" y="1143000"/>
            <a:ext cx="1073959" cy="4997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99602" y="1657290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Stack</a:t>
            </a:r>
            <a:endParaRPr lang="en-US" i="1" dirty="0"/>
          </a:p>
        </p:txBody>
      </p:sp>
      <p:sp>
        <p:nvSpPr>
          <p:cNvPr id="38" name="Rectangle 37"/>
          <p:cNvSpPr/>
          <p:nvPr/>
        </p:nvSpPr>
        <p:spPr>
          <a:xfrm>
            <a:off x="1371600" y="1657290"/>
            <a:ext cx="862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Buffer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3713763" y="2765048"/>
            <a:ext cx="90281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b="0" dirty="0" smtClean="0">
                <a:solidFill>
                  <a:schemeClr val="accent3"/>
                </a:solidFill>
              </a:rPr>
              <a:t>Shift</a:t>
            </a:r>
            <a:endParaRPr lang="en-US" sz="2800" b="0" dirty="0">
              <a:solidFill>
                <a:schemeClr val="accent3"/>
              </a:solidFill>
            </a:endParaRP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6200" y="1219200"/>
            <a:ext cx="1103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[ </a:t>
            </a:r>
            <a:r>
              <a:rPr lang="en-US" b="0" i="1" dirty="0" smtClean="0">
                <a:solidFill>
                  <a:schemeClr val="tx1"/>
                </a:solidFill>
              </a:rPr>
              <a:t>Root</a:t>
            </a:r>
            <a:r>
              <a:rPr lang="en-US" b="0" baseline="-25000" dirty="0" smtClean="0">
                <a:solidFill>
                  <a:schemeClr val="tx1"/>
                </a:solidFill>
              </a:rPr>
              <a:t>0</a:t>
            </a:r>
            <a:r>
              <a:rPr lang="en-US" b="0" i="1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]</a:t>
            </a:r>
            <a:endParaRPr lang="en-US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1346648" y="1143000"/>
            <a:ext cx="77211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0" dirty="0" smtClean="0">
                <a:solidFill>
                  <a:schemeClr val="tx1"/>
                </a:solidFill>
              </a:rPr>
              <a:t>I</a:t>
            </a:r>
            <a:r>
              <a:rPr lang="en-US" sz="2400" b="0" baseline="-25000" dirty="0">
                <a:solidFill>
                  <a:schemeClr val="tx1"/>
                </a:solidFill>
              </a:rPr>
              <a:t>1</a:t>
            </a:r>
            <a:r>
              <a:rPr lang="en-US" sz="2400" b="0" dirty="0" smtClean="0">
                <a:solidFill>
                  <a:schemeClr val="tx1"/>
                </a:solidFill>
              </a:rPr>
              <a:t> want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b="0" dirty="0" smtClean="0">
                <a:solidFill>
                  <a:schemeClr val="tx1"/>
                </a:solidFill>
              </a:rPr>
              <a:t> a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3</a:t>
            </a:r>
            <a:r>
              <a:rPr lang="en-US" sz="2400" b="0" dirty="0" smtClean="0">
                <a:solidFill>
                  <a:schemeClr val="tx1"/>
                </a:solidFill>
              </a:rPr>
              <a:t> flight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5</a:t>
            </a:r>
            <a:r>
              <a:rPr lang="en-US" sz="2400" b="0" dirty="0" smtClean="0">
                <a:solidFill>
                  <a:schemeClr val="tx1"/>
                </a:solidFill>
              </a:rPr>
              <a:t> Boston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6</a:t>
            </a:r>
            <a:r>
              <a:rPr lang="en-US" sz="2400" b="0" dirty="0" smtClean="0">
                <a:solidFill>
                  <a:schemeClr val="tx1"/>
                </a:solidFill>
              </a:rPr>
              <a:t> uh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7</a:t>
            </a:r>
            <a:r>
              <a:rPr lang="en-US" sz="2400" b="0" dirty="0" smtClean="0">
                <a:solidFill>
                  <a:schemeClr val="tx1"/>
                </a:solidFill>
              </a:rPr>
              <a:t> I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8</a:t>
            </a:r>
            <a:r>
              <a:rPr lang="en-US" sz="2400" b="0" dirty="0" smtClean="0">
                <a:solidFill>
                  <a:schemeClr val="tx1"/>
                </a:solidFill>
              </a:rPr>
              <a:t> mean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9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10</a:t>
            </a:r>
            <a:r>
              <a:rPr lang="en-US" sz="2400" b="0" dirty="0" smtClean="0">
                <a:solidFill>
                  <a:schemeClr val="tx1"/>
                </a:solidFill>
              </a:rPr>
              <a:t> Denver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11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05364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issues for spoken language processing:</a:t>
            </a:r>
          </a:p>
          <a:p>
            <a:pPr lvl="1"/>
            <a:r>
              <a:rPr lang="en-US" dirty="0" smtClean="0"/>
              <a:t>ASR errors</a:t>
            </a:r>
          </a:p>
          <a:p>
            <a:pPr lvl="1"/>
            <a:r>
              <a:rPr lang="en-US" dirty="0" smtClean="0"/>
              <a:t>Speech </a:t>
            </a:r>
            <a:r>
              <a:rPr lang="en-US" dirty="0" err="1" smtClean="0"/>
              <a:t>Disfluencies</a:t>
            </a:r>
            <a:endParaRPr lang="en-US" dirty="0" smtClean="0"/>
          </a:p>
          <a:p>
            <a:pPr lvl="2"/>
            <a:r>
              <a:rPr lang="en-US" dirty="0" smtClean="0"/>
              <a:t>~10</a:t>
            </a:r>
            <a:r>
              <a:rPr lang="en-US" dirty="0"/>
              <a:t>% of the words in conversational speech are </a:t>
            </a:r>
            <a:r>
              <a:rPr lang="en-US" dirty="0" err="1" smtClean="0"/>
              <a:t>disfluent</a:t>
            </a:r>
            <a:endParaRPr lang="en-US" dirty="0" smtClean="0"/>
          </a:p>
          <a:p>
            <a:pPr lvl="2"/>
            <a:r>
              <a:rPr lang="en-US" dirty="0" smtClean="0"/>
              <a:t>An extreme  case of “noisy” input: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www.youtube.com/watch?v=lj3iNxZ8Dww</a:t>
            </a:r>
            <a:endParaRPr lang="en-US" dirty="0" smtClean="0"/>
          </a:p>
          <a:p>
            <a:r>
              <a:rPr lang="en-US" dirty="0" smtClean="0"/>
              <a:t>Error propagation from these two errors can wreak havoc on downstream modules such as parsing and semantics</a:t>
            </a:r>
          </a:p>
        </p:txBody>
      </p:sp>
    </p:spTree>
    <p:extLst>
      <p:ext uri="{BB962C8B-B14F-4D97-AF65-F5344CB8AC3E}">
        <p14:creationId xmlns="" xmlns:p14="http://schemas.microsoft.com/office/powerpoint/2010/main" val="171759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1524000" y="1143000"/>
            <a:ext cx="7468454" cy="4997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66800" y="5486400"/>
            <a:ext cx="77211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0" dirty="0" smtClean="0">
                <a:solidFill>
                  <a:schemeClr val="tx1"/>
                </a:solidFill>
              </a:rPr>
              <a:t>I</a:t>
            </a:r>
            <a:r>
              <a:rPr lang="en-US" sz="2400" b="0" baseline="-25000" dirty="0">
                <a:solidFill>
                  <a:schemeClr val="tx1"/>
                </a:solidFill>
              </a:rPr>
              <a:t>1</a:t>
            </a:r>
            <a:r>
              <a:rPr lang="en-US" sz="2400" b="0" dirty="0" smtClean="0">
                <a:solidFill>
                  <a:schemeClr val="tx1"/>
                </a:solidFill>
              </a:rPr>
              <a:t> want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b="0" dirty="0" smtClean="0">
                <a:solidFill>
                  <a:schemeClr val="tx1"/>
                </a:solidFill>
              </a:rPr>
              <a:t> a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3</a:t>
            </a:r>
            <a:r>
              <a:rPr lang="en-US" sz="2400" b="0" dirty="0" smtClean="0">
                <a:solidFill>
                  <a:schemeClr val="tx1"/>
                </a:solidFill>
              </a:rPr>
              <a:t> flight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5</a:t>
            </a:r>
            <a:r>
              <a:rPr lang="en-US" sz="2400" b="0" dirty="0" smtClean="0">
                <a:solidFill>
                  <a:schemeClr val="tx1"/>
                </a:solidFill>
              </a:rPr>
              <a:t> Boston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6</a:t>
            </a:r>
            <a:r>
              <a:rPr lang="en-US" sz="2400" b="0" dirty="0" smtClean="0">
                <a:solidFill>
                  <a:schemeClr val="tx1"/>
                </a:solidFill>
              </a:rPr>
              <a:t> uh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7</a:t>
            </a:r>
            <a:r>
              <a:rPr lang="en-US" sz="2400" b="0" dirty="0" smtClean="0">
                <a:solidFill>
                  <a:schemeClr val="tx1"/>
                </a:solidFill>
              </a:rPr>
              <a:t> I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8</a:t>
            </a:r>
            <a:r>
              <a:rPr lang="en-US" sz="2400" b="0" dirty="0" smtClean="0">
                <a:solidFill>
                  <a:schemeClr val="tx1"/>
                </a:solidFill>
              </a:rPr>
              <a:t> mean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9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10</a:t>
            </a:r>
            <a:r>
              <a:rPr lang="en-US" sz="2400" b="0" dirty="0" smtClean="0">
                <a:solidFill>
                  <a:schemeClr val="tx1"/>
                </a:solidFill>
              </a:rPr>
              <a:t> Denver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11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8072" y="5549462"/>
            <a:ext cx="1103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[ </a:t>
            </a:r>
            <a:r>
              <a:rPr lang="en-US" b="0" i="1" dirty="0" smtClean="0">
                <a:solidFill>
                  <a:schemeClr val="tx1"/>
                </a:solidFill>
              </a:rPr>
              <a:t>Root</a:t>
            </a:r>
            <a:r>
              <a:rPr lang="en-US" b="0" baseline="-25000" dirty="0" smtClean="0">
                <a:solidFill>
                  <a:schemeClr val="tx1"/>
                </a:solidFill>
              </a:rPr>
              <a:t>0</a:t>
            </a:r>
            <a:r>
              <a:rPr lang="en-US" b="0" i="1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]</a:t>
            </a:r>
            <a:endParaRPr lang="en-US" i="1" dirty="0"/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127299" y="1143000"/>
            <a:ext cx="1244301" cy="4997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99602" y="1657290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Stack</a:t>
            </a:r>
            <a:endParaRPr lang="en-US" i="1" dirty="0"/>
          </a:p>
        </p:txBody>
      </p:sp>
      <p:sp>
        <p:nvSpPr>
          <p:cNvPr id="38" name="Rectangle 37"/>
          <p:cNvSpPr/>
          <p:nvPr/>
        </p:nvSpPr>
        <p:spPr>
          <a:xfrm>
            <a:off x="1625935" y="1642765"/>
            <a:ext cx="862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Buffer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3033292" y="2765048"/>
            <a:ext cx="226376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b="0" dirty="0" smtClean="0">
                <a:solidFill>
                  <a:schemeClr val="accent3"/>
                </a:solidFill>
              </a:rPr>
              <a:t>Left-arc: </a:t>
            </a:r>
            <a:r>
              <a:rPr lang="en-US" sz="2800" b="0" dirty="0" err="1" smtClean="0">
                <a:solidFill>
                  <a:schemeClr val="accent3"/>
                </a:solidFill>
              </a:rPr>
              <a:t>subj</a:t>
            </a:r>
            <a:endParaRPr lang="en-US" sz="2800" b="0" dirty="0">
              <a:solidFill>
                <a:schemeClr val="accent3"/>
              </a:solidFill>
            </a:endParaRP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80976" y="1143000"/>
            <a:ext cx="14430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[ </a:t>
            </a:r>
            <a:r>
              <a:rPr lang="en-US" b="0" i="1" dirty="0" smtClean="0">
                <a:solidFill>
                  <a:schemeClr val="tx1"/>
                </a:solidFill>
              </a:rPr>
              <a:t>Root</a:t>
            </a:r>
            <a:r>
              <a:rPr lang="en-US" b="0" baseline="-25000" dirty="0" smtClean="0">
                <a:solidFill>
                  <a:schemeClr val="tx1"/>
                </a:solidFill>
              </a:rPr>
              <a:t>0</a:t>
            </a:r>
            <a:r>
              <a:rPr lang="en-US" b="0" i="1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] </a:t>
            </a:r>
            <a:r>
              <a:rPr lang="en-US" sz="2400" b="0" dirty="0">
                <a:solidFill>
                  <a:schemeClr val="tx1"/>
                </a:solidFill>
              </a:rPr>
              <a:t>I</a:t>
            </a:r>
            <a:r>
              <a:rPr lang="en-US" sz="2400" b="0" baseline="-25000" dirty="0">
                <a:solidFill>
                  <a:schemeClr val="tx1"/>
                </a:solidFill>
              </a:rPr>
              <a:t>1</a:t>
            </a:r>
            <a:r>
              <a:rPr lang="en-US" b="0" dirty="0">
                <a:solidFill>
                  <a:schemeClr val="tx1"/>
                </a:solidFill>
              </a:rPr>
              <a:t> </a:t>
            </a:r>
            <a:endParaRPr lang="en-US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1346648" y="1143000"/>
            <a:ext cx="77211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0" dirty="0" smtClean="0">
                <a:solidFill>
                  <a:schemeClr val="tx1"/>
                </a:solidFill>
              </a:rPr>
              <a:t>want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b="0" dirty="0" smtClean="0">
                <a:solidFill>
                  <a:schemeClr val="tx1"/>
                </a:solidFill>
              </a:rPr>
              <a:t> a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3</a:t>
            </a:r>
            <a:r>
              <a:rPr lang="en-US" sz="2400" b="0" dirty="0" smtClean="0">
                <a:solidFill>
                  <a:schemeClr val="tx1"/>
                </a:solidFill>
              </a:rPr>
              <a:t> flight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5</a:t>
            </a:r>
            <a:r>
              <a:rPr lang="en-US" sz="2400" b="0" dirty="0" smtClean="0">
                <a:solidFill>
                  <a:schemeClr val="tx1"/>
                </a:solidFill>
              </a:rPr>
              <a:t> Boston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6</a:t>
            </a:r>
            <a:r>
              <a:rPr lang="en-US" sz="2400" b="0" dirty="0" smtClean="0">
                <a:solidFill>
                  <a:schemeClr val="tx1"/>
                </a:solidFill>
              </a:rPr>
              <a:t> uh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7</a:t>
            </a:r>
            <a:r>
              <a:rPr lang="en-US" sz="2400" b="0" dirty="0" smtClean="0">
                <a:solidFill>
                  <a:schemeClr val="tx1"/>
                </a:solidFill>
              </a:rPr>
              <a:t> I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8</a:t>
            </a:r>
            <a:r>
              <a:rPr lang="en-US" sz="2400" b="0" dirty="0" smtClean="0">
                <a:solidFill>
                  <a:schemeClr val="tx1"/>
                </a:solidFill>
              </a:rPr>
              <a:t> mean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9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10</a:t>
            </a:r>
            <a:r>
              <a:rPr lang="en-US" sz="2400" b="0" dirty="0" smtClean="0">
                <a:solidFill>
                  <a:schemeClr val="tx1"/>
                </a:solidFill>
              </a:rPr>
              <a:t> Denver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11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05364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1371600" y="1143000"/>
            <a:ext cx="7620854" cy="4997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66800" y="5486400"/>
            <a:ext cx="77211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0" dirty="0" smtClean="0">
                <a:solidFill>
                  <a:schemeClr val="tx1"/>
                </a:solidFill>
              </a:rPr>
              <a:t>I</a:t>
            </a:r>
            <a:r>
              <a:rPr lang="en-US" sz="2400" b="0" baseline="-25000" dirty="0">
                <a:solidFill>
                  <a:schemeClr val="tx1"/>
                </a:solidFill>
              </a:rPr>
              <a:t>1</a:t>
            </a:r>
            <a:r>
              <a:rPr lang="en-US" sz="2400" b="0" dirty="0" smtClean="0">
                <a:solidFill>
                  <a:schemeClr val="tx1"/>
                </a:solidFill>
              </a:rPr>
              <a:t> want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b="0" dirty="0" smtClean="0">
                <a:solidFill>
                  <a:schemeClr val="tx1"/>
                </a:solidFill>
              </a:rPr>
              <a:t> a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3</a:t>
            </a:r>
            <a:r>
              <a:rPr lang="en-US" sz="2400" b="0" dirty="0" smtClean="0">
                <a:solidFill>
                  <a:schemeClr val="tx1"/>
                </a:solidFill>
              </a:rPr>
              <a:t> flight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5</a:t>
            </a:r>
            <a:r>
              <a:rPr lang="en-US" sz="2400" b="0" dirty="0" smtClean="0">
                <a:solidFill>
                  <a:schemeClr val="tx1"/>
                </a:solidFill>
              </a:rPr>
              <a:t> Boston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6</a:t>
            </a:r>
            <a:r>
              <a:rPr lang="en-US" sz="2400" b="0" dirty="0" smtClean="0">
                <a:solidFill>
                  <a:schemeClr val="tx1"/>
                </a:solidFill>
              </a:rPr>
              <a:t> uh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7</a:t>
            </a:r>
            <a:r>
              <a:rPr lang="en-US" sz="2400" b="0" dirty="0" smtClean="0">
                <a:solidFill>
                  <a:schemeClr val="tx1"/>
                </a:solidFill>
              </a:rPr>
              <a:t> I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8</a:t>
            </a:r>
            <a:r>
              <a:rPr lang="en-US" sz="2400" b="0" dirty="0" smtClean="0">
                <a:solidFill>
                  <a:schemeClr val="tx1"/>
                </a:solidFill>
              </a:rPr>
              <a:t> mean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9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10</a:t>
            </a:r>
            <a:r>
              <a:rPr lang="en-US" sz="2400" b="0" dirty="0" smtClean="0">
                <a:solidFill>
                  <a:schemeClr val="tx1"/>
                </a:solidFill>
              </a:rPr>
              <a:t> Denver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11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0" name="Freeform 13"/>
          <p:cNvSpPr>
            <a:spLocks/>
          </p:cNvSpPr>
          <p:nvPr/>
        </p:nvSpPr>
        <p:spPr bwMode="auto">
          <a:xfrm flipH="1">
            <a:off x="1371600" y="5257800"/>
            <a:ext cx="685800" cy="228600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8072" y="5549462"/>
            <a:ext cx="1103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[ </a:t>
            </a:r>
            <a:r>
              <a:rPr lang="en-US" b="0" i="1" dirty="0" smtClean="0">
                <a:solidFill>
                  <a:schemeClr val="tx1"/>
                </a:solidFill>
              </a:rPr>
              <a:t>Root</a:t>
            </a:r>
            <a:r>
              <a:rPr lang="en-US" b="0" baseline="-25000" dirty="0" smtClean="0">
                <a:solidFill>
                  <a:schemeClr val="tx1"/>
                </a:solidFill>
              </a:rPr>
              <a:t>0</a:t>
            </a:r>
            <a:r>
              <a:rPr lang="en-US" b="0" i="1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]</a:t>
            </a:r>
            <a:endParaRPr lang="en-US" i="1" dirty="0"/>
          </a:p>
        </p:txBody>
      </p:sp>
      <p:sp>
        <p:nvSpPr>
          <p:cNvPr id="30" name="Rectangle 29"/>
          <p:cNvSpPr/>
          <p:nvPr/>
        </p:nvSpPr>
        <p:spPr>
          <a:xfrm>
            <a:off x="1066800" y="4876800"/>
            <a:ext cx="6559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subj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127299" y="1143000"/>
            <a:ext cx="1073959" cy="4997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99602" y="1657290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Stack</a:t>
            </a:r>
            <a:endParaRPr lang="en-US" i="1" dirty="0"/>
          </a:p>
        </p:txBody>
      </p:sp>
      <p:sp>
        <p:nvSpPr>
          <p:cNvPr id="38" name="Rectangle 37"/>
          <p:cNvSpPr/>
          <p:nvPr/>
        </p:nvSpPr>
        <p:spPr>
          <a:xfrm>
            <a:off x="1371600" y="1657290"/>
            <a:ext cx="862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Buffer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2933104" y="2765048"/>
            <a:ext cx="246413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b="0" dirty="0" smtClean="0">
                <a:solidFill>
                  <a:schemeClr val="accent3"/>
                </a:solidFill>
              </a:rPr>
              <a:t>Right-arc: root</a:t>
            </a:r>
            <a:endParaRPr lang="en-US" sz="2800" b="0" dirty="0">
              <a:solidFill>
                <a:schemeClr val="accent3"/>
              </a:solidFill>
            </a:endParaRP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6200" y="1219200"/>
            <a:ext cx="1103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[ </a:t>
            </a:r>
            <a:r>
              <a:rPr lang="en-US" b="0" i="1" dirty="0" smtClean="0">
                <a:solidFill>
                  <a:schemeClr val="tx1"/>
                </a:solidFill>
              </a:rPr>
              <a:t>Root</a:t>
            </a:r>
            <a:r>
              <a:rPr lang="en-US" b="0" baseline="-25000" dirty="0" smtClean="0">
                <a:solidFill>
                  <a:schemeClr val="tx1"/>
                </a:solidFill>
              </a:rPr>
              <a:t>0</a:t>
            </a:r>
            <a:r>
              <a:rPr lang="en-US" b="0" i="1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]</a:t>
            </a:r>
            <a:endParaRPr lang="en-US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1346648" y="1143000"/>
            <a:ext cx="77211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0" dirty="0" smtClean="0">
                <a:solidFill>
                  <a:schemeClr val="tx1"/>
                </a:solidFill>
              </a:rPr>
              <a:t>want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b="0" dirty="0" smtClean="0">
                <a:solidFill>
                  <a:schemeClr val="tx1"/>
                </a:solidFill>
              </a:rPr>
              <a:t> a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3</a:t>
            </a:r>
            <a:r>
              <a:rPr lang="en-US" sz="2400" b="0" dirty="0" smtClean="0">
                <a:solidFill>
                  <a:schemeClr val="tx1"/>
                </a:solidFill>
              </a:rPr>
              <a:t> flight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5</a:t>
            </a:r>
            <a:r>
              <a:rPr lang="en-US" sz="2400" b="0" dirty="0" smtClean="0">
                <a:solidFill>
                  <a:schemeClr val="tx1"/>
                </a:solidFill>
              </a:rPr>
              <a:t> Boston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6</a:t>
            </a:r>
            <a:r>
              <a:rPr lang="en-US" sz="2400" b="0" dirty="0" smtClean="0">
                <a:solidFill>
                  <a:schemeClr val="tx1"/>
                </a:solidFill>
              </a:rPr>
              <a:t> uh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7</a:t>
            </a:r>
            <a:r>
              <a:rPr lang="en-US" sz="2400" b="0" dirty="0" smtClean="0">
                <a:solidFill>
                  <a:schemeClr val="tx1"/>
                </a:solidFill>
              </a:rPr>
              <a:t> I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8</a:t>
            </a:r>
            <a:r>
              <a:rPr lang="en-US" sz="2400" b="0" dirty="0" smtClean="0">
                <a:solidFill>
                  <a:schemeClr val="tx1"/>
                </a:solidFill>
              </a:rPr>
              <a:t> mean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9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10</a:t>
            </a:r>
            <a:r>
              <a:rPr lang="en-US" sz="2400" b="0" dirty="0" smtClean="0">
                <a:solidFill>
                  <a:schemeClr val="tx1"/>
                </a:solidFill>
              </a:rPr>
              <a:t> Denver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11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905364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2327570" y="1143000"/>
            <a:ext cx="6587830" cy="4997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66800" y="5486400"/>
            <a:ext cx="77211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0" dirty="0" smtClean="0">
                <a:solidFill>
                  <a:schemeClr val="tx1"/>
                </a:solidFill>
              </a:rPr>
              <a:t>I</a:t>
            </a:r>
            <a:r>
              <a:rPr lang="en-US" sz="2400" b="0" baseline="-25000" dirty="0">
                <a:solidFill>
                  <a:schemeClr val="tx1"/>
                </a:solidFill>
              </a:rPr>
              <a:t>1</a:t>
            </a:r>
            <a:r>
              <a:rPr lang="en-US" sz="2400" b="0" dirty="0" smtClean="0">
                <a:solidFill>
                  <a:schemeClr val="tx1"/>
                </a:solidFill>
              </a:rPr>
              <a:t> want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b="0" dirty="0" smtClean="0">
                <a:solidFill>
                  <a:schemeClr val="tx1"/>
                </a:solidFill>
              </a:rPr>
              <a:t> a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3</a:t>
            </a:r>
            <a:r>
              <a:rPr lang="en-US" sz="2400" b="0" dirty="0" smtClean="0">
                <a:solidFill>
                  <a:schemeClr val="tx1"/>
                </a:solidFill>
              </a:rPr>
              <a:t> flight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5</a:t>
            </a:r>
            <a:r>
              <a:rPr lang="en-US" sz="2400" b="0" dirty="0" smtClean="0">
                <a:solidFill>
                  <a:schemeClr val="tx1"/>
                </a:solidFill>
              </a:rPr>
              <a:t> Boston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6</a:t>
            </a:r>
            <a:r>
              <a:rPr lang="en-US" sz="2400" b="0" dirty="0" smtClean="0">
                <a:solidFill>
                  <a:schemeClr val="tx1"/>
                </a:solidFill>
              </a:rPr>
              <a:t> uh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7</a:t>
            </a:r>
            <a:r>
              <a:rPr lang="en-US" sz="2400" b="0" dirty="0" smtClean="0">
                <a:solidFill>
                  <a:schemeClr val="tx1"/>
                </a:solidFill>
              </a:rPr>
              <a:t> I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8</a:t>
            </a:r>
            <a:r>
              <a:rPr lang="en-US" sz="2400" b="0" dirty="0" smtClean="0">
                <a:solidFill>
                  <a:schemeClr val="tx1"/>
                </a:solidFill>
              </a:rPr>
              <a:t> mean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9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10</a:t>
            </a:r>
            <a:r>
              <a:rPr lang="en-US" sz="2400" b="0" dirty="0" smtClean="0">
                <a:solidFill>
                  <a:schemeClr val="tx1"/>
                </a:solidFill>
              </a:rPr>
              <a:t> Denver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11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0" name="Freeform 13"/>
          <p:cNvSpPr>
            <a:spLocks/>
          </p:cNvSpPr>
          <p:nvPr/>
        </p:nvSpPr>
        <p:spPr bwMode="auto">
          <a:xfrm flipH="1">
            <a:off x="1371600" y="5257800"/>
            <a:ext cx="685800" cy="228600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8072" y="5549462"/>
            <a:ext cx="1103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[ </a:t>
            </a:r>
            <a:r>
              <a:rPr lang="en-US" b="0" i="1" dirty="0" smtClean="0">
                <a:solidFill>
                  <a:schemeClr val="tx1"/>
                </a:solidFill>
              </a:rPr>
              <a:t>Root</a:t>
            </a:r>
            <a:r>
              <a:rPr lang="en-US" b="0" baseline="-25000" dirty="0" smtClean="0">
                <a:solidFill>
                  <a:schemeClr val="tx1"/>
                </a:solidFill>
              </a:rPr>
              <a:t>0</a:t>
            </a:r>
            <a:r>
              <a:rPr lang="en-US" b="0" i="1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]</a:t>
            </a:r>
            <a:endParaRPr lang="en-US" i="1" dirty="0"/>
          </a:p>
        </p:txBody>
      </p:sp>
      <p:sp>
        <p:nvSpPr>
          <p:cNvPr id="25" name="Freeform 13"/>
          <p:cNvSpPr>
            <a:spLocks/>
          </p:cNvSpPr>
          <p:nvPr/>
        </p:nvSpPr>
        <p:spPr bwMode="auto">
          <a:xfrm>
            <a:off x="649665" y="4724400"/>
            <a:ext cx="1483935" cy="761915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066800" y="4326286"/>
            <a:ext cx="6254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  <a:t>root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66800" y="4876800"/>
            <a:ext cx="6559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subj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127298" y="1143000"/>
            <a:ext cx="1930101" cy="4997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99602" y="1657290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Stack</a:t>
            </a:r>
            <a:endParaRPr lang="en-US" i="1" dirty="0"/>
          </a:p>
        </p:txBody>
      </p:sp>
      <p:sp>
        <p:nvSpPr>
          <p:cNvPr id="38" name="Rectangle 37"/>
          <p:cNvSpPr/>
          <p:nvPr/>
        </p:nvSpPr>
        <p:spPr>
          <a:xfrm>
            <a:off x="2319261" y="1657290"/>
            <a:ext cx="862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Buffer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3713763" y="2765048"/>
            <a:ext cx="90281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b="0" dirty="0" smtClean="0">
                <a:solidFill>
                  <a:schemeClr val="accent3"/>
                </a:solidFill>
              </a:rPr>
              <a:t>Shift</a:t>
            </a:r>
            <a:endParaRPr lang="en-US" sz="2800" b="0" dirty="0">
              <a:solidFill>
                <a:schemeClr val="accent3"/>
              </a:solidFill>
            </a:endParaRP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6200" y="1219200"/>
            <a:ext cx="1103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[ </a:t>
            </a:r>
            <a:r>
              <a:rPr lang="en-US" b="0" i="1" dirty="0" smtClean="0">
                <a:solidFill>
                  <a:schemeClr val="tx1"/>
                </a:solidFill>
              </a:rPr>
              <a:t>Root</a:t>
            </a:r>
            <a:r>
              <a:rPr lang="en-US" b="0" baseline="-25000" dirty="0" smtClean="0">
                <a:solidFill>
                  <a:schemeClr val="tx1"/>
                </a:solidFill>
              </a:rPr>
              <a:t>0</a:t>
            </a:r>
            <a:r>
              <a:rPr lang="en-US" b="0" i="1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]</a:t>
            </a:r>
            <a:endParaRPr lang="en-US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2327570" y="1143000"/>
            <a:ext cx="65878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0" dirty="0" smtClean="0">
                <a:solidFill>
                  <a:schemeClr val="tx1"/>
                </a:solidFill>
              </a:rPr>
              <a:t>a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3</a:t>
            </a:r>
            <a:r>
              <a:rPr lang="en-US" sz="2400" b="0" dirty="0" smtClean="0">
                <a:solidFill>
                  <a:schemeClr val="tx1"/>
                </a:solidFill>
              </a:rPr>
              <a:t> flight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5</a:t>
            </a:r>
            <a:r>
              <a:rPr lang="en-US" sz="2400" b="0" dirty="0" smtClean="0">
                <a:solidFill>
                  <a:schemeClr val="tx1"/>
                </a:solidFill>
              </a:rPr>
              <a:t> Boston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6</a:t>
            </a:r>
            <a:r>
              <a:rPr lang="en-US" sz="2400" b="0" dirty="0" smtClean="0">
                <a:solidFill>
                  <a:schemeClr val="tx1"/>
                </a:solidFill>
              </a:rPr>
              <a:t> uh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7</a:t>
            </a:r>
            <a:r>
              <a:rPr lang="en-US" sz="2400" b="0" dirty="0" smtClean="0">
                <a:solidFill>
                  <a:schemeClr val="tx1"/>
                </a:solidFill>
              </a:rPr>
              <a:t> I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8</a:t>
            </a:r>
            <a:r>
              <a:rPr lang="en-US" sz="2400" b="0" dirty="0" smtClean="0">
                <a:solidFill>
                  <a:schemeClr val="tx1"/>
                </a:solidFill>
              </a:rPr>
              <a:t> mean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9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10</a:t>
            </a:r>
            <a:r>
              <a:rPr lang="en-US" sz="2400" b="0" dirty="0" smtClean="0">
                <a:solidFill>
                  <a:schemeClr val="tx1"/>
                </a:solidFill>
              </a:rPr>
              <a:t> Denver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11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08101" y="1143000"/>
            <a:ext cx="9492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chemeClr val="tx1"/>
                </a:solidFill>
              </a:rPr>
              <a:t>want</a:t>
            </a:r>
            <a:r>
              <a:rPr lang="en-US" sz="2400" b="0" baseline="-25000" dirty="0">
                <a:solidFill>
                  <a:schemeClr val="tx1"/>
                </a:solidFill>
              </a:rPr>
              <a:t>2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9905364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2327570" y="1143000"/>
            <a:ext cx="6587830" cy="4997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66800" y="5486400"/>
            <a:ext cx="77211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0" dirty="0" smtClean="0">
                <a:solidFill>
                  <a:schemeClr val="tx1"/>
                </a:solidFill>
              </a:rPr>
              <a:t>I</a:t>
            </a:r>
            <a:r>
              <a:rPr lang="en-US" sz="2400" b="0" baseline="-25000" dirty="0">
                <a:solidFill>
                  <a:schemeClr val="tx1"/>
                </a:solidFill>
              </a:rPr>
              <a:t>1</a:t>
            </a:r>
            <a:r>
              <a:rPr lang="en-US" sz="2400" b="0" dirty="0" smtClean="0">
                <a:solidFill>
                  <a:schemeClr val="tx1"/>
                </a:solidFill>
              </a:rPr>
              <a:t> want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b="0" dirty="0" smtClean="0">
                <a:solidFill>
                  <a:schemeClr val="tx1"/>
                </a:solidFill>
              </a:rPr>
              <a:t> a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3</a:t>
            </a:r>
            <a:r>
              <a:rPr lang="en-US" sz="2400" b="0" dirty="0" smtClean="0">
                <a:solidFill>
                  <a:schemeClr val="tx1"/>
                </a:solidFill>
              </a:rPr>
              <a:t> flight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5</a:t>
            </a:r>
            <a:r>
              <a:rPr lang="en-US" sz="2400" b="0" dirty="0" smtClean="0">
                <a:solidFill>
                  <a:schemeClr val="tx1"/>
                </a:solidFill>
              </a:rPr>
              <a:t> Boston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6</a:t>
            </a:r>
            <a:r>
              <a:rPr lang="en-US" sz="2400" b="0" dirty="0" smtClean="0">
                <a:solidFill>
                  <a:schemeClr val="tx1"/>
                </a:solidFill>
              </a:rPr>
              <a:t> uh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7</a:t>
            </a:r>
            <a:r>
              <a:rPr lang="en-US" sz="2400" b="0" dirty="0" smtClean="0">
                <a:solidFill>
                  <a:schemeClr val="tx1"/>
                </a:solidFill>
              </a:rPr>
              <a:t> I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8</a:t>
            </a:r>
            <a:r>
              <a:rPr lang="en-US" sz="2400" b="0" dirty="0" smtClean="0">
                <a:solidFill>
                  <a:schemeClr val="tx1"/>
                </a:solidFill>
              </a:rPr>
              <a:t> mean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9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10</a:t>
            </a:r>
            <a:r>
              <a:rPr lang="en-US" sz="2400" b="0" dirty="0" smtClean="0">
                <a:solidFill>
                  <a:schemeClr val="tx1"/>
                </a:solidFill>
              </a:rPr>
              <a:t> Denver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11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0" name="Freeform 13"/>
          <p:cNvSpPr>
            <a:spLocks/>
          </p:cNvSpPr>
          <p:nvPr/>
        </p:nvSpPr>
        <p:spPr bwMode="auto">
          <a:xfrm flipH="1">
            <a:off x="1371600" y="5257800"/>
            <a:ext cx="685800" cy="228600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8072" y="5549462"/>
            <a:ext cx="1103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[ </a:t>
            </a:r>
            <a:r>
              <a:rPr lang="en-US" b="0" i="1" dirty="0" smtClean="0">
                <a:solidFill>
                  <a:schemeClr val="tx1"/>
                </a:solidFill>
              </a:rPr>
              <a:t>Root</a:t>
            </a:r>
            <a:r>
              <a:rPr lang="en-US" b="0" baseline="-25000" dirty="0" smtClean="0">
                <a:solidFill>
                  <a:schemeClr val="tx1"/>
                </a:solidFill>
              </a:rPr>
              <a:t>0</a:t>
            </a:r>
            <a:r>
              <a:rPr lang="en-US" b="0" i="1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]</a:t>
            </a:r>
            <a:endParaRPr lang="en-US" i="1" dirty="0"/>
          </a:p>
        </p:txBody>
      </p:sp>
      <p:sp>
        <p:nvSpPr>
          <p:cNvPr id="25" name="Freeform 13"/>
          <p:cNvSpPr>
            <a:spLocks/>
          </p:cNvSpPr>
          <p:nvPr/>
        </p:nvSpPr>
        <p:spPr bwMode="auto">
          <a:xfrm>
            <a:off x="649665" y="4724400"/>
            <a:ext cx="1483935" cy="761915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066800" y="4326286"/>
            <a:ext cx="6254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  <a:t>root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66800" y="4876800"/>
            <a:ext cx="6559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subj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127298" y="1143000"/>
            <a:ext cx="2144103" cy="4997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99602" y="1657290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Stack</a:t>
            </a:r>
            <a:endParaRPr lang="en-US" i="1" dirty="0"/>
          </a:p>
        </p:txBody>
      </p:sp>
      <p:sp>
        <p:nvSpPr>
          <p:cNvPr id="38" name="Rectangle 37"/>
          <p:cNvSpPr/>
          <p:nvPr/>
        </p:nvSpPr>
        <p:spPr>
          <a:xfrm>
            <a:off x="2319261" y="1657290"/>
            <a:ext cx="862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Buffer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3173558" y="2765048"/>
            <a:ext cx="198323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b="0" dirty="0" smtClean="0">
                <a:solidFill>
                  <a:schemeClr val="accent3"/>
                </a:solidFill>
              </a:rPr>
              <a:t>left-arc: </a:t>
            </a:r>
            <a:r>
              <a:rPr lang="en-US" sz="2800" b="0" dirty="0" err="1" smtClean="0">
                <a:solidFill>
                  <a:schemeClr val="accent3"/>
                </a:solidFill>
              </a:rPr>
              <a:t>det</a:t>
            </a:r>
            <a:endParaRPr lang="en-US" sz="2800" b="0" dirty="0">
              <a:solidFill>
                <a:schemeClr val="accent3"/>
              </a:solidFill>
            </a:endParaRP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6200" y="1219200"/>
            <a:ext cx="1103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[ </a:t>
            </a:r>
            <a:r>
              <a:rPr lang="en-US" b="0" i="1" dirty="0" smtClean="0">
                <a:solidFill>
                  <a:schemeClr val="tx1"/>
                </a:solidFill>
              </a:rPr>
              <a:t>Root</a:t>
            </a:r>
            <a:r>
              <a:rPr lang="en-US" b="0" baseline="-25000" dirty="0" smtClean="0">
                <a:solidFill>
                  <a:schemeClr val="tx1"/>
                </a:solidFill>
              </a:rPr>
              <a:t>0</a:t>
            </a:r>
            <a:r>
              <a:rPr lang="en-US" b="0" i="1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]</a:t>
            </a:r>
            <a:endParaRPr lang="en-US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2512717" y="1143000"/>
            <a:ext cx="62175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0" dirty="0" smtClean="0">
                <a:solidFill>
                  <a:schemeClr val="tx1"/>
                </a:solidFill>
              </a:rPr>
              <a:t>flight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5</a:t>
            </a:r>
            <a:r>
              <a:rPr lang="en-US" sz="2400" b="0" dirty="0" smtClean="0">
                <a:solidFill>
                  <a:schemeClr val="tx1"/>
                </a:solidFill>
              </a:rPr>
              <a:t> Boston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6</a:t>
            </a:r>
            <a:r>
              <a:rPr lang="en-US" sz="2400" b="0" dirty="0" smtClean="0">
                <a:solidFill>
                  <a:schemeClr val="tx1"/>
                </a:solidFill>
              </a:rPr>
              <a:t> uh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7</a:t>
            </a:r>
            <a:r>
              <a:rPr lang="en-US" sz="2400" b="0" dirty="0" smtClean="0">
                <a:solidFill>
                  <a:schemeClr val="tx1"/>
                </a:solidFill>
              </a:rPr>
              <a:t> I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8</a:t>
            </a:r>
            <a:r>
              <a:rPr lang="en-US" sz="2400" b="0" dirty="0" smtClean="0">
                <a:solidFill>
                  <a:schemeClr val="tx1"/>
                </a:solidFill>
              </a:rPr>
              <a:t> mean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9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10</a:t>
            </a:r>
            <a:r>
              <a:rPr lang="en-US" sz="2400" b="0" dirty="0" smtClean="0">
                <a:solidFill>
                  <a:schemeClr val="tx1"/>
                </a:solidFill>
              </a:rPr>
              <a:t> Denver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11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1100" y="1143000"/>
            <a:ext cx="13773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chemeClr val="tx1"/>
                </a:solidFill>
              </a:rPr>
              <a:t>w</a:t>
            </a:r>
            <a:r>
              <a:rPr lang="en-US" sz="2400" b="0" dirty="0" smtClean="0">
                <a:solidFill>
                  <a:schemeClr val="tx1"/>
                </a:solidFill>
              </a:rPr>
              <a:t>ant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2 </a:t>
            </a:r>
            <a:r>
              <a:rPr lang="en-US" sz="2400" b="0" dirty="0">
                <a:solidFill>
                  <a:schemeClr val="tx1"/>
                </a:solidFill>
              </a:rPr>
              <a:t>a</a:t>
            </a:r>
            <a:r>
              <a:rPr lang="en-US" sz="2400" b="0" baseline="-25000" dirty="0">
                <a:solidFill>
                  <a:schemeClr val="tx1"/>
                </a:solidFill>
              </a:rPr>
              <a:t>3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282063807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2234528" y="1143000"/>
            <a:ext cx="6757925" cy="4997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66800" y="5486400"/>
            <a:ext cx="77211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0" dirty="0" smtClean="0">
                <a:solidFill>
                  <a:schemeClr val="tx1"/>
                </a:solidFill>
              </a:rPr>
              <a:t>I</a:t>
            </a:r>
            <a:r>
              <a:rPr lang="en-US" sz="2400" b="0" baseline="-25000" dirty="0">
                <a:solidFill>
                  <a:schemeClr val="tx1"/>
                </a:solidFill>
              </a:rPr>
              <a:t>1</a:t>
            </a:r>
            <a:r>
              <a:rPr lang="en-US" sz="2400" b="0" dirty="0" smtClean="0">
                <a:solidFill>
                  <a:schemeClr val="tx1"/>
                </a:solidFill>
              </a:rPr>
              <a:t> want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b="0" dirty="0" smtClean="0">
                <a:solidFill>
                  <a:schemeClr val="tx1"/>
                </a:solidFill>
              </a:rPr>
              <a:t> a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3</a:t>
            </a:r>
            <a:r>
              <a:rPr lang="en-US" sz="2400" b="0" dirty="0" smtClean="0">
                <a:solidFill>
                  <a:schemeClr val="tx1"/>
                </a:solidFill>
              </a:rPr>
              <a:t> flight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5</a:t>
            </a:r>
            <a:r>
              <a:rPr lang="en-US" sz="2400" b="0" dirty="0" smtClean="0">
                <a:solidFill>
                  <a:schemeClr val="tx1"/>
                </a:solidFill>
              </a:rPr>
              <a:t> Boston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6</a:t>
            </a:r>
            <a:r>
              <a:rPr lang="en-US" sz="2400" b="0" dirty="0" smtClean="0">
                <a:solidFill>
                  <a:schemeClr val="tx1"/>
                </a:solidFill>
              </a:rPr>
              <a:t> uh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7</a:t>
            </a:r>
            <a:r>
              <a:rPr lang="en-US" sz="2400" b="0" dirty="0" smtClean="0">
                <a:solidFill>
                  <a:schemeClr val="tx1"/>
                </a:solidFill>
              </a:rPr>
              <a:t> I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8</a:t>
            </a:r>
            <a:r>
              <a:rPr lang="en-US" sz="2400" b="0" dirty="0" smtClean="0">
                <a:solidFill>
                  <a:schemeClr val="tx1"/>
                </a:solidFill>
              </a:rPr>
              <a:t> mean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9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10</a:t>
            </a:r>
            <a:r>
              <a:rPr lang="en-US" sz="2400" b="0" dirty="0" smtClean="0">
                <a:solidFill>
                  <a:schemeClr val="tx1"/>
                </a:solidFill>
              </a:rPr>
              <a:t> Denver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11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0" name="Freeform 13"/>
          <p:cNvSpPr>
            <a:spLocks/>
          </p:cNvSpPr>
          <p:nvPr/>
        </p:nvSpPr>
        <p:spPr bwMode="auto">
          <a:xfrm flipH="1">
            <a:off x="1371600" y="5257800"/>
            <a:ext cx="685800" cy="228600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Freeform 13"/>
          <p:cNvSpPr>
            <a:spLocks/>
          </p:cNvSpPr>
          <p:nvPr/>
        </p:nvSpPr>
        <p:spPr bwMode="auto">
          <a:xfrm flipH="1">
            <a:off x="2362200" y="5257800"/>
            <a:ext cx="685800" cy="228600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8072" y="5549462"/>
            <a:ext cx="1103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[ </a:t>
            </a:r>
            <a:r>
              <a:rPr lang="en-US" b="0" i="1" dirty="0" smtClean="0">
                <a:solidFill>
                  <a:schemeClr val="tx1"/>
                </a:solidFill>
              </a:rPr>
              <a:t>Root</a:t>
            </a:r>
            <a:r>
              <a:rPr lang="en-US" b="0" baseline="-25000" dirty="0" smtClean="0">
                <a:solidFill>
                  <a:schemeClr val="tx1"/>
                </a:solidFill>
              </a:rPr>
              <a:t>0</a:t>
            </a:r>
            <a:r>
              <a:rPr lang="en-US" b="0" i="1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]</a:t>
            </a:r>
            <a:endParaRPr lang="en-US" i="1" dirty="0"/>
          </a:p>
        </p:txBody>
      </p:sp>
      <p:sp>
        <p:nvSpPr>
          <p:cNvPr id="25" name="Freeform 13"/>
          <p:cNvSpPr>
            <a:spLocks/>
          </p:cNvSpPr>
          <p:nvPr/>
        </p:nvSpPr>
        <p:spPr bwMode="auto">
          <a:xfrm>
            <a:off x="649665" y="4724400"/>
            <a:ext cx="1483935" cy="761915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066800" y="4326286"/>
            <a:ext cx="6254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  <a:t>root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66800" y="4876800"/>
            <a:ext cx="6559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subj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362200" y="4905387"/>
            <a:ext cx="5405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det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127299" y="1143000"/>
            <a:ext cx="1930101" cy="4997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99602" y="1657290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Stack</a:t>
            </a:r>
            <a:endParaRPr lang="en-US" i="1" dirty="0"/>
          </a:p>
        </p:txBody>
      </p:sp>
      <p:sp>
        <p:nvSpPr>
          <p:cNvPr id="38" name="Rectangle 37"/>
          <p:cNvSpPr/>
          <p:nvPr/>
        </p:nvSpPr>
        <p:spPr>
          <a:xfrm>
            <a:off x="2286000" y="1657290"/>
            <a:ext cx="862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Buffer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2902647" y="2765048"/>
            <a:ext cx="252505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b="0" dirty="0" smtClean="0">
                <a:solidFill>
                  <a:schemeClr val="accent3"/>
                </a:solidFill>
              </a:rPr>
              <a:t>Right-arc: </a:t>
            </a:r>
            <a:r>
              <a:rPr lang="en-US" sz="2800" b="0" dirty="0" err="1" smtClean="0">
                <a:solidFill>
                  <a:schemeClr val="accent3"/>
                </a:solidFill>
              </a:rPr>
              <a:t>dobj</a:t>
            </a:r>
            <a:endParaRPr lang="en-US" sz="2800" b="0" dirty="0">
              <a:solidFill>
                <a:schemeClr val="accent3"/>
              </a:solidFill>
            </a:endParaRP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6200" y="1219200"/>
            <a:ext cx="1103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[ </a:t>
            </a:r>
            <a:r>
              <a:rPr lang="en-US" b="0" i="1" dirty="0" smtClean="0">
                <a:solidFill>
                  <a:schemeClr val="tx1"/>
                </a:solidFill>
              </a:rPr>
              <a:t>Root</a:t>
            </a:r>
            <a:r>
              <a:rPr lang="en-US" b="0" baseline="-25000" dirty="0" smtClean="0">
                <a:solidFill>
                  <a:schemeClr val="tx1"/>
                </a:solidFill>
              </a:rPr>
              <a:t>0</a:t>
            </a:r>
            <a:r>
              <a:rPr lang="en-US" b="0" i="1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]</a:t>
            </a:r>
            <a:endParaRPr lang="en-US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2164464" y="1143000"/>
            <a:ext cx="62175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0" dirty="0" smtClean="0">
                <a:solidFill>
                  <a:schemeClr val="tx1"/>
                </a:solidFill>
              </a:rPr>
              <a:t>flight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5</a:t>
            </a:r>
            <a:r>
              <a:rPr lang="en-US" sz="2400" b="0" dirty="0" smtClean="0">
                <a:solidFill>
                  <a:schemeClr val="tx1"/>
                </a:solidFill>
              </a:rPr>
              <a:t> Boston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6</a:t>
            </a:r>
            <a:r>
              <a:rPr lang="en-US" sz="2400" b="0" dirty="0" smtClean="0">
                <a:solidFill>
                  <a:schemeClr val="tx1"/>
                </a:solidFill>
              </a:rPr>
              <a:t> uh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7</a:t>
            </a:r>
            <a:r>
              <a:rPr lang="en-US" sz="2400" b="0" dirty="0" smtClean="0">
                <a:solidFill>
                  <a:schemeClr val="tx1"/>
                </a:solidFill>
              </a:rPr>
              <a:t> I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8</a:t>
            </a:r>
            <a:r>
              <a:rPr lang="en-US" sz="2400" b="0" dirty="0" smtClean="0">
                <a:solidFill>
                  <a:schemeClr val="tx1"/>
                </a:solidFill>
              </a:rPr>
              <a:t> mean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9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10</a:t>
            </a:r>
            <a:r>
              <a:rPr lang="en-US" sz="2400" b="0" dirty="0" smtClean="0">
                <a:solidFill>
                  <a:schemeClr val="tx1"/>
                </a:solidFill>
              </a:rPr>
              <a:t> Denver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11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75220" y="1162049"/>
            <a:ext cx="10342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dirty="0" smtClean="0">
                <a:solidFill>
                  <a:schemeClr val="tx1"/>
                </a:solidFill>
              </a:rPr>
              <a:t>want</a:t>
            </a:r>
            <a:r>
              <a:rPr lang="en-US" sz="2400" b="0" baseline="-25000" dirty="0">
                <a:solidFill>
                  <a:schemeClr val="tx1"/>
                </a:solidFill>
              </a:rPr>
              <a:t>2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9905364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3242656" y="1143000"/>
            <a:ext cx="5749797" cy="4997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66800" y="5486400"/>
            <a:ext cx="77211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0" dirty="0" smtClean="0">
                <a:solidFill>
                  <a:schemeClr val="tx1"/>
                </a:solidFill>
              </a:rPr>
              <a:t>I</a:t>
            </a:r>
            <a:r>
              <a:rPr lang="en-US" sz="2400" b="0" baseline="-25000" dirty="0">
                <a:solidFill>
                  <a:schemeClr val="tx1"/>
                </a:solidFill>
              </a:rPr>
              <a:t>1</a:t>
            </a:r>
            <a:r>
              <a:rPr lang="en-US" sz="2400" b="0" dirty="0" smtClean="0">
                <a:solidFill>
                  <a:schemeClr val="tx1"/>
                </a:solidFill>
              </a:rPr>
              <a:t> want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b="0" dirty="0" smtClean="0">
                <a:solidFill>
                  <a:schemeClr val="tx1"/>
                </a:solidFill>
              </a:rPr>
              <a:t> a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3</a:t>
            </a:r>
            <a:r>
              <a:rPr lang="en-US" sz="2400" b="0" dirty="0" smtClean="0">
                <a:solidFill>
                  <a:schemeClr val="tx1"/>
                </a:solidFill>
              </a:rPr>
              <a:t> flight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5</a:t>
            </a:r>
            <a:r>
              <a:rPr lang="en-US" sz="2400" b="0" dirty="0" smtClean="0">
                <a:solidFill>
                  <a:schemeClr val="tx1"/>
                </a:solidFill>
              </a:rPr>
              <a:t> Boston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6</a:t>
            </a:r>
            <a:r>
              <a:rPr lang="en-US" sz="2400" b="0" dirty="0" smtClean="0">
                <a:solidFill>
                  <a:schemeClr val="tx1"/>
                </a:solidFill>
              </a:rPr>
              <a:t> uh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7</a:t>
            </a:r>
            <a:r>
              <a:rPr lang="en-US" sz="2400" b="0" dirty="0" smtClean="0">
                <a:solidFill>
                  <a:schemeClr val="tx1"/>
                </a:solidFill>
              </a:rPr>
              <a:t> I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8</a:t>
            </a:r>
            <a:r>
              <a:rPr lang="en-US" sz="2400" b="0" dirty="0" smtClean="0">
                <a:solidFill>
                  <a:schemeClr val="tx1"/>
                </a:solidFill>
              </a:rPr>
              <a:t> mean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9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10</a:t>
            </a:r>
            <a:r>
              <a:rPr lang="en-US" sz="2400" b="0" dirty="0" smtClean="0">
                <a:solidFill>
                  <a:schemeClr val="tx1"/>
                </a:solidFill>
              </a:rPr>
              <a:t> Denver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11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19" name="Freeform 13"/>
          <p:cNvSpPr>
            <a:spLocks/>
          </p:cNvSpPr>
          <p:nvPr/>
        </p:nvSpPr>
        <p:spPr bwMode="auto">
          <a:xfrm>
            <a:off x="2139265" y="4724485"/>
            <a:ext cx="984935" cy="761915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0" name="Freeform 13"/>
          <p:cNvSpPr>
            <a:spLocks/>
          </p:cNvSpPr>
          <p:nvPr/>
        </p:nvSpPr>
        <p:spPr bwMode="auto">
          <a:xfrm flipH="1">
            <a:off x="1371600" y="5257800"/>
            <a:ext cx="685800" cy="228600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Freeform 13"/>
          <p:cNvSpPr>
            <a:spLocks/>
          </p:cNvSpPr>
          <p:nvPr/>
        </p:nvSpPr>
        <p:spPr bwMode="auto">
          <a:xfrm flipH="1">
            <a:off x="2362200" y="5257800"/>
            <a:ext cx="685800" cy="228600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8072" y="5549462"/>
            <a:ext cx="1103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[ </a:t>
            </a:r>
            <a:r>
              <a:rPr lang="en-US" b="0" i="1" dirty="0" smtClean="0">
                <a:solidFill>
                  <a:schemeClr val="tx1"/>
                </a:solidFill>
              </a:rPr>
              <a:t>Root</a:t>
            </a:r>
            <a:r>
              <a:rPr lang="en-US" b="0" baseline="-25000" dirty="0" smtClean="0">
                <a:solidFill>
                  <a:schemeClr val="tx1"/>
                </a:solidFill>
              </a:rPr>
              <a:t>0</a:t>
            </a:r>
            <a:r>
              <a:rPr lang="en-US" b="0" i="1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]</a:t>
            </a:r>
            <a:endParaRPr lang="en-US" i="1" dirty="0"/>
          </a:p>
        </p:txBody>
      </p:sp>
      <p:sp>
        <p:nvSpPr>
          <p:cNvPr id="25" name="Freeform 13"/>
          <p:cNvSpPr>
            <a:spLocks/>
          </p:cNvSpPr>
          <p:nvPr/>
        </p:nvSpPr>
        <p:spPr bwMode="auto">
          <a:xfrm>
            <a:off x="649665" y="4724400"/>
            <a:ext cx="1483935" cy="761915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066800" y="4326286"/>
            <a:ext cx="6254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  <a:t>root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96544" y="4248090"/>
            <a:ext cx="6703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dobj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66800" y="4876800"/>
            <a:ext cx="6559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subj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362200" y="4905387"/>
            <a:ext cx="5405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det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127299" y="1143000"/>
            <a:ext cx="2920701" cy="4997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99602" y="1657290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Stack</a:t>
            </a:r>
            <a:endParaRPr lang="en-US" i="1" dirty="0"/>
          </a:p>
        </p:txBody>
      </p:sp>
      <p:sp>
        <p:nvSpPr>
          <p:cNvPr id="38" name="Rectangle 37"/>
          <p:cNvSpPr/>
          <p:nvPr/>
        </p:nvSpPr>
        <p:spPr>
          <a:xfrm>
            <a:off x="1371600" y="1657290"/>
            <a:ext cx="862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Buffer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2882609" y="2765048"/>
            <a:ext cx="256512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b="0" dirty="0" smtClean="0">
                <a:solidFill>
                  <a:schemeClr val="accent3"/>
                </a:solidFill>
              </a:rPr>
              <a:t>Right-arc: prep</a:t>
            </a:r>
            <a:endParaRPr lang="en-US" sz="2800" b="0" dirty="0">
              <a:solidFill>
                <a:schemeClr val="accent3"/>
              </a:solidFill>
            </a:endParaRP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6200" y="1219200"/>
            <a:ext cx="1103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[ </a:t>
            </a:r>
            <a:r>
              <a:rPr lang="en-US" b="0" i="1" dirty="0" smtClean="0">
                <a:solidFill>
                  <a:schemeClr val="tx1"/>
                </a:solidFill>
              </a:rPr>
              <a:t>Root</a:t>
            </a:r>
            <a:r>
              <a:rPr lang="en-US" b="0" baseline="-25000" dirty="0" smtClean="0">
                <a:solidFill>
                  <a:schemeClr val="tx1"/>
                </a:solidFill>
              </a:rPr>
              <a:t>0</a:t>
            </a:r>
            <a:r>
              <a:rPr lang="en-US" b="0" i="1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]</a:t>
            </a:r>
            <a:endParaRPr lang="en-US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3242657" y="1143000"/>
            <a:ext cx="53679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0" dirty="0" smtClean="0">
                <a:solidFill>
                  <a:schemeClr val="tx1"/>
                </a:solidFill>
              </a:rPr>
              <a:t>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5</a:t>
            </a:r>
            <a:r>
              <a:rPr lang="en-US" sz="2400" b="0" dirty="0" smtClean="0">
                <a:solidFill>
                  <a:schemeClr val="tx1"/>
                </a:solidFill>
              </a:rPr>
              <a:t> Boston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6</a:t>
            </a:r>
            <a:r>
              <a:rPr lang="en-US" sz="2400" b="0" dirty="0" smtClean="0">
                <a:solidFill>
                  <a:schemeClr val="tx1"/>
                </a:solidFill>
              </a:rPr>
              <a:t> uh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7</a:t>
            </a:r>
            <a:r>
              <a:rPr lang="en-US" sz="2400" b="0" dirty="0" smtClean="0">
                <a:solidFill>
                  <a:schemeClr val="tx1"/>
                </a:solidFill>
              </a:rPr>
              <a:t> I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8</a:t>
            </a:r>
            <a:r>
              <a:rPr lang="en-US" sz="2400" b="0" dirty="0" smtClean="0">
                <a:solidFill>
                  <a:schemeClr val="tx1"/>
                </a:solidFill>
              </a:rPr>
              <a:t> mean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9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10</a:t>
            </a:r>
            <a:r>
              <a:rPr lang="en-US" sz="2400" b="0" dirty="0" smtClean="0">
                <a:solidFill>
                  <a:schemeClr val="tx1"/>
                </a:solidFill>
              </a:rPr>
              <a:t> Denver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11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15475" y="1162049"/>
            <a:ext cx="18838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chemeClr val="tx1"/>
                </a:solidFill>
              </a:rPr>
              <a:t>want</a:t>
            </a:r>
            <a:r>
              <a:rPr lang="en-US" sz="2400" b="0" baseline="-25000" dirty="0">
                <a:solidFill>
                  <a:schemeClr val="tx1"/>
                </a:solidFill>
              </a:rPr>
              <a:t>2</a:t>
            </a:r>
            <a:r>
              <a:rPr lang="en-US" sz="2400" b="0" dirty="0">
                <a:solidFill>
                  <a:schemeClr val="tx1"/>
                </a:solidFill>
              </a:rPr>
              <a:t> flight</a:t>
            </a:r>
            <a:r>
              <a:rPr lang="en-US" sz="2400" b="0" baseline="-25000" dirty="0">
                <a:solidFill>
                  <a:schemeClr val="tx1"/>
                </a:solidFill>
              </a:rPr>
              <a:t>4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9905364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3926508" y="1143000"/>
            <a:ext cx="5065945" cy="4997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66800" y="5486400"/>
            <a:ext cx="77211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0" dirty="0" smtClean="0">
                <a:solidFill>
                  <a:schemeClr val="tx1"/>
                </a:solidFill>
              </a:rPr>
              <a:t>I</a:t>
            </a:r>
            <a:r>
              <a:rPr lang="en-US" sz="2400" b="0" baseline="-25000" dirty="0">
                <a:solidFill>
                  <a:schemeClr val="tx1"/>
                </a:solidFill>
              </a:rPr>
              <a:t>1</a:t>
            </a:r>
            <a:r>
              <a:rPr lang="en-US" sz="2400" b="0" dirty="0" smtClean="0">
                <a:solidFill>
                  <a:schemeClr val="tx1"/>
                </a:solidFill>
              </a:rPr>
              <a:t> want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b="0" dirty="0" smtClean="0">
                <a:solidFill>
                  <a:schemeClr val="tx1"/>
                </a:solidFill>
              </a:rPr>
              <a:t> a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3</a:t>
            </a:r>
            <a:r>
              <a:rPr lang="en-US" sz="2400" b="0" dirty="0" smtClean="0">
                <a:solidFill>
                  <a:schemeClr val="tx1"/>
                </a:solidFill>
              </a:rPr>
              <a:t> flight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5</a:t>
            </a:r>
            <a:r>
              <a:rPr lang="en-US" sz="2400" b="0" dirty="0" smtClean="0">
                <a:solidFill>
                  <a:schemeClr val="tx1"/>
                </a:solidFill>
              </a:rPr>
              <a:t> Boston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6</a:t>
            </a:r>
            <a:r>
              <a:rPr lang="en-US" sz="2400" b="0" dirty="0" smtClean="0">
                <a:solidFill>
                  <a:schemeClr val="tx1"/>
                </a:solidFill>
              </a:rPr>
              <a:t> uh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7</a:t>
            </a:r>
            <a:r>
              <a:rPr lang="en-US" sz="2400" b="0" dirty="0" smtClean="0">
                <a:solidFill>
                  <a:schemeClr val="tx1"/>
                </a:solidFill>
              </a:rPr>
              <a:t> I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8</a:t>
            </a:r>
            <a:r>
              <a:rPr lang="en-US" sz="2400" b="0" dirty="0" smtClean="0">
                <a:solidFill>
                  <a:schemeClr val="tx1"/>
                </a:solidFill>
              </a:rPr>
              <a:t> mean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9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10</a:t>
            </a:r>
            <a:r>
              <a:rPr lang="en-US" sz="2400" b="0" dirty="0" smtClean="0">
                <a:solidFill>
                  <a:schemeClr val="tx1"/>
                </a:solidFill>
              </a:rPr>
              <a:t> Denver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11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19" name="Freeform 13"/>
          <p:cNvSpPr>
            <a:spLocks/>
          </p:cNvSpPr>
          <p:nvPr/>
        </p:nvSpPr>
        <p:spPr bwMode="auto">
          <a:xfrm>
            <a:off x="2139265" y="4724485"/>
            <a:ext cx="984935" cy="761915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0" name="Freeform 13"/>
          <p:cNvSpPr>
            <a:spLocks/>
          </p:cNvSpPr>
          <p:nvPr/>
        </p:nvSpPr>
        <p:spPr bwMode="auto">
          <a:xfrm flipH="1">
            <a:off x="1371600" y="5257800"/>
            <a:ext cx="685800" cy="228600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Freeform 13"/>
          <p:cNvSpPr>
            <a:spLocks/>
          </p:cNvSpPr>
          <p:nvPr/>
        </p:nvSpPr>
        <p:spPr bwMode="auto">
          <a:xfrm flipH="1">
            <a:off x="2362200" y="5257800"/>
            <a:ext cx="685800" cy="228600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Freeform 13"/>
          <p:cNvSpPr>
            <a:spLocks/>
          </p:cNvSpPr>
          <p:nvPr/>
        </p:nvSpPr>
        <p:spPr bwMode="auto">
          <a:xfrm>
            <a:off x="3151465" y="5257799"/>
            <a:ext cx="492401" cy="228515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8072" y="5549462"/>
            <a:ext cx="1103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[ </a:t>
            </a:r>
            <a:r>
              <a:rPr lang="en-US" b="0" i="1" dirty="0" smtClean="0">
                <a:solidFill>
                  <a:schemeClr val="tx1"/>
                </a:solidFill>
              </a:rPr>
              <a:t>Root</a:t>
            </a:r>
            <a:r>
              <a:rPr lang="en-US" b="0" baseline="-25000" dirty="0" smtClean="0">
                <a:solidFill>
                  <a:schemeClr val="tx1"/>
                </a:solidFill>
              </a:rPr>
              <a:t>0</a:t>
            </a:r>
            <a:r>
              <a:rPr lang="en-US" b="0" i="1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]</a:t>
            </a:r>
            <a:endParaRPr lang="en-US" i="1" dirty="0"/>
          </a:p>
        </p:txBody>
      </p:sp>
      <p:sp>
        <p:nvSpPr>
          <p:cNvPr id="25" name="Freeform 13"/>
          <p:cNvSpPr>
            <a:spLocks/>
          </p:cNvSpPr>
          <p:nvPr/>
        </p:nvSpPr>
        <p:spPr bwMode="auto">
          <a:xfrm>
            <a:off x="649665" y="4724400"/>
            <a:ext cx="1483935" cy="761915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151465" y="4857689"/>
            <a:ext cx="6976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  <a:t>prep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66800" y="4326286"/>
            <a:ext cx="6254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  <a:t>root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96544" y="4248090"/>
            <a:ext cx="6703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dobj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66800" y="4876800"/>
            <a:ext cx="6559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subj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362200" y="4905387"/>
            <a:ext cx="5405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det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127299" y="1143000"/>
            <a:ext cx="3606501" cy="4997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99602" y="1657290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Stack</a:t>
            </a:r>
            <a:endParaRPr lang="en-US" i="1" dirty="0"/>
          </a:p>
        </p:txBody>
      </p:sp>
      <p:sp>
        <p:nvSpPr>
          <p:cNvPr id="38" name="Rectangle 37"/>
          <p:cNvSpPr/>
          <p:nvPr/>
        </p:nvSpPr>
        <p:spPr>
          <a:xfrm>
            <a:off x="4013871" y="1657290"/>
            <a:ext cx="862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Buffer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2902646" y="2765048"/>
            <a:ext cx="252505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b="0" dirty="0" smtClean="0">
                <a:solidFill>
                  <a:schemeClr val="accent3"/>
                </a:solidFill>
              </a:rPr>
              <a:t>Right-arc: </a:t>
            </a:r>
            <a:r>
              <a:rPr lang="en-US" sz="2800" b="0" dirty="0" err="1" smtClean="0">
                <a:solidFill>
                  <a:schemeClr val="accent3"/>
                </a:solidFill>
              </a:rPr>
              <a:t>pobj</a:t>
            </a:r>
            <a:endParaRPr lang="en-US" sz="2800" b="0" dirty="0">
              <a:solidFill>
                <a:schemeClr val="accent3"/>
              </a:solidFill>
            </a:endParaRP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6200" y="1219200"/>
            <a:ext cx="1103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[ </a:t>
            </a:r>
            <a:r>
              <a:rPr lang="en-US" b="0" i="1" dirty="0" smtClean="0">
                <a:solidFill>
                  <a:schemeClr val="tx1"/>
                </a:solidFill>
              </a:rPr>
              <a:t>Root</a:t>
            </a:r>
            <a:r>
              <a:rPr lang="en-US" b="0" baseline="-25000" dirty="0" smtClean="0">
                <a:solidFill>
                  <a:schemeClr val="tx1"/>
                </a:solidFill>
              </a:rPr>
              <a:t>0</a:t>
            </a:r>
            <a:r>
              <a:rPr lang="en-US" b="0" i="1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]</a:t>
            </a:r>
            <a:endParaRPr lang="en-US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3926509" y="1143000"/>
            <a:ext cx="49126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0" dirty="0" smtClean="0">
                <a:solidFill>
                  <a:schemeClr val="tx1"/>
                </a:solidFill>
              </a:rPr>
              <a:t>Boston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6</a:t>
            </a:r>
            <a:r>
              <a:rPr lang="en-US" sz="2400" b="0" dirty="0" smtClean="0">
                <a:solidFill>
                  <a:schemeClr val="tx1"/>
                </a:solidFill>
              </a:rPr>
              <a:t> uh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7</a:t>
            </a:r>
            <a:r>
              <a:rPr lang="en-US" sz="2400" b="0" dirty="0" smtClean="0">
                <a:solidFill>
                  <a:schemeClr val="tx1"/>
                </a:solidFill>
              </a:rPr>
              <a:t> I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8</a:t>
            </a:r>
            <a:r>
              <a:rPr lang="en-US" sz="2400" b="0" dirty="0" smtClean="0">
                <a:solidFill>
                  <a:schemeClr val="tx1"/>
                </a:solidFill>
              </a:rPr>
              <a:t> mean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9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10</a:t>
            </a:r>
            <a:r>
              <a:rPr lang="en-US" sz="2400" b="0" dirty="0" smtClean="0">
                <a:solidFill>
                  <a:schemeClr val="tx1"/>
                </a:solidFill>
              </a:rPr>
              <a:t> Denver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11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268607" y="1138158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dirty="0" smtClean="0">
                <a:solidFill>
                  <a:schemeClr val="tx1"/>
                </a:solidFill>
              </a:rPr>
              <a:t>want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b="0" dirty="0" smtClean="0">
                <a:solidFill>
                  <a:schemeClr val="tx1"/>
                </a:solidFill>
              </a:rPr>
              <a:t> flight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>
                <a:solidFill>
                  <a:schemeClr val="tx1"/>
                </a:solidFill>
              </a:rPr>
              <a:t>to</a:t>
            </a:r>
            <a:r>
              <a:rPr lang="en-US" sz="2400" b="0" baseline="-25000" dirty="0">
                <a:solidFill>
                  <a:schemeClr val="tx1"/>
                </a:solidFill>
              </a:rPr>
              <a:t>5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9905364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4572000" y="4681835"/>
            <a:ext cx="533401" cy="49976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105401" y="4681835"/>
            <a:ext cx="1187140" cy="499765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292541" y="4681835"/>
            <a:ext cx="1708459" cy="4997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2971800" y="4681835"/>
            <a:ext cx="1600200" cy="4997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Disfluencies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0000"/>
          </a:xfrm>
        </p:spPr>
        <p:txBody>
          <a:bodyPr/>
          <a:lstStyle/>
          <a:p>
            <a:r>
              <a:rPr lang="en-US" dirty="0" smtClean="0"/>
              <a:t>Three types</a:t>
            </a:r>
          </a:p>
          <a:p>
            <a:pPr lvl="1"/>
            <a:r>
              <a:rPr lang="en-US" dirty="0" smtClean="0"/>
              <a:t>Filled pauses: e.g. </a:t>
            </a:r>
            <a:r>
              <a:rPr lang="en-US" i="1" dirty="0" smtClean="0"/>
              <a:t>uh</a:t>
            </a:r>
            <a:r>
              <a:rPr lang="en-US" dirty="0" smtClean="0"/>
              <a:t>, </a:t>
            </a:r>
            <a:r>
              <a:rPr lang="en-US" i="1" dirty="0" smtClean="0"/>
              <a:t>um</a:t>
            </a:r>
          </a:p>
          <a:p>
            <a:pPr lvl="1"/>
            <a:r>
              <a:rPr lang="en-US" dirty="0" smtClean="0"/>
              <a:t>Discourse markers and parentheticals: e.g., </a:t>
            </a:r>
            <a:r>
              <a:rPr lang="en-US" i="1" dirty="0" smtClean="0"/>
              <a:t>I mean</a:t>
            </a:r>
            <a:r>
              <a:rPr lang="en-US" dirty="0" smtClean="0"/>
              <a:t>, </a:t>
            </a:r>
            <a:r>
              <a:rPr lang="en-US" i="1" dirty="0" smtClean="0"/>
              <a:t>you know</a:t>
            </a:r>
          </a:p>
          <a:p>
            <a:pPr lvl="1"/>
            <a:r>
              <a:rPr lang="en-US" dirty="0" err="1" smtClean="0"/>
              <a:t>Reparandum</a:t>
            </a:r>
            <a:r>
              <a:rPr lang="en-US" dirty="0" smtClean="0"/>
              <a:t> (edited phrase)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0" y="5171012"/>
            <a:ext cx="1595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 smtClean="0"/>
              <a:t>Reparandum</a:t>
            </a:r>
            <a:endParaRPr lang="en-US" sz="1800" dirty="0"/>
          </a:p>
        </p:txBody>
      </p:sp>
      <p:sp>
        <p:nvSpPr>
          <p:cNvPr id="6" name="Rectangle 5"/>
          <p:cNvSpPr/>
          <p:nvPr/>
        </p:nvSpPr>
        <p:spPr>
          <a:xfrm>
            <a:off x="6826396" y="5171012"/>
            <a:ext cx="902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/>
              <a:t>Repair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701981" y="5181600"/>
            <a:ext cx="4796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/>
              <a:t>FP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431920" y="5181600"/>
            <a:ext cx="543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dirty="0" smtClean="0"/>
              <a:t>DM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1353" y="4278868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Interregnum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723046" y="4658380"/>
            <a:ext cx="72779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smtClean="0">
                <a:solidFill>
                  <a:schemeClr val="tx1"/>
                </a:solidFill>
              </a:rPr>
              <a:t>I want a flight to Boston uh I mean to Denver</a:t>
            </a:r>
            <a:endParaRPr lang="en-US" sz="28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261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</a:t>
            </a:r>
            <a:r>
              <a:rPr lang="en-US" dirty="0" err="1" smtClean="0"/>
              <a:t>Disfluent</a:t>
            </a:r>
            <a:r>
              <a:rPr lang="en-US" dirty="0" smtClean="0"/>
              <a:t> Sentences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approaches deal solely with </a:t>
            </a:r>
            <a:r>
              <a:rPr lang="en-US" dirty="0" err="1" smtClean="0"/>
              <a:t>disfluency</a:t>
            </a:r>
            <a:r>
              <a:rPr lang="en-US" dirty="0" smtClean="0"/>
              <a:t> detection as a pre-processing step before parsing</a:t>
            </a:r>
          </a:p>
          <a:p>
            <a:r>
              <a:rPr lang="en-US" dirty="0" smtClean="0"/>
              <a:t>Serialized </a:t>
            </a:r>
            <a:r>
              <a:rPr lang="en-US" dirty="0" smtClean="0"/>
              <a:t>method of </a:t>
            </a:r>
            <a:r>
              <a:rPr lang="en-US" dirty="0" err="1" smtClean="0"/>
              <a:t>disfluency</a:t>
            </a:r>
            <a:r>
              <a:rPr lang="en-US" dirty="0" smtClean="0"/>
              <a:t> detection and then parsing can be slow…</a:t>
            </a:r>
          </a:p>
          <a:p>
            <a:r>
              <a:rPr lang="en-US" dirty="0" smtClean="0"/>
              <a:t>Why not </a:t>
            </a:r>
            <a:r>
              <a:rPr lang="en-US" i="1" dirty="0" smtClean="0"/>
              <a:t>parse</a:t>
            </a:r>
            <a:r>
              <a:rPr lang="en-US" dirty="0" smtClean="0"/>
              <a:t> </a:t>
            </a:r>
            <a:r>
              <a:rPr lang="en-US" dirty="0" err="1" smtClean="0"/>
              <a:t>disfluent</a:t>
            </a:r>
            <a:r>
              <a:rPr lang="en-US" dirty="0" smtClean="0"/>
              <a:t> sentences</a:t>
            </a:r>
            <a:r>
              <a:rPr lang="en-US" i="1" dirty="0" smtClean="0"/>
              <a:t> at the same time</a:t>
            </a:r>
            <a:r>
              <a:rPr lang="en-US" dirty="0" smtClean="0"/>
              <a:t> as </a:t>
            </a:r>
            <a:r>
              <a:rPr lang="en-US" i="1" dirty="0" smtClean="0"/>
              <a:t>detecting </a:t>
            </a:r>
            <a:r>
              <a:rPr lang="en-US" i="1" dirty="0" err="1" smtClean="0"/>
              <a:t>disfluencies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Advantage: speed-up processing, especially for dialogue systems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2357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57400"/>
          </a:xfrm>
        </p:spPr>
        <p:txBody>
          <a:bodyPr/>
          <a:lstStyle/>
          <a:p>
            <a:r>
              <a:rPr lang="en-US" dirty="0" smtClean="0"/>
              <a:t>Dependency parsing </a:t>
            </a:r>
            <a:r>
              <a:rPr lang="en-US" i="1" dirty="0" smtClean="0"/>
              <a:t>and</a:t>
            </a:r>
            <a:r>
              <a:rPr lang="en-US" dirty="0" smtClean="0"/>
              <a:t> </a:t>
            </a:r>
            <a:r>
              <a:rPr lang="en-US" dirty="0" err="1" smtClean="0"/>
              <a:t>disfluency</a:t>
            </a:r>
            <a:r>
              <a:rPr lang="en-US" dirty="0" smtClean="0"/>
              <a:t> detection with high accuracy and processing speed</a:t>
            </a:r>
          </a:p>
          <a:p>
            <a:pPr marL="344487" lvl="1" indent="0">
              <a:buNone/>
            </a:pPr>
            <a:r>
              <a:rPr lang="en-US" dirty="0" smtClean="0"/>
              <a:t>Source: I want a flight to Boston uh I mean to Denver</a:t>
            </a:r>
          </a:p>
          <a:p>
            <a:pPr marL="344487" lvl="1" indent="0">
              <a:buNone/>
            </a:pPr>
            <a:r>
              <a:rPr lang="en-US" dirty="0" smtClean="0"/>
              <a:t>Output: I want a flight to Denver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80246" y="5486400"/>
            <a:ext cx="727795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b="0" dirty="0" smtClean="0">
                <a:solidFill>
                  <a:schemeClr val="tx1"/>
                </a:solidFill>
              </a:rPr>
              <a:t>I want a flight </a:t>
            </a:r>
            <a:r>
              <a:rPr lang="en-US" sz="2800" b="0" dirty="0" smtClean="0">
                <a:solidFill>
                  <a:schemeClr val="bg1">
                    <a:lumMod val="75000"/>
                  </a:schemeClr>
                </a:solidFill>
              </a:rPr>
              <a:t>to Boston uh I mean </a:t>
            </a:r>
            <a:r>
              <a:rPr lang="en-US" sz="2800" b="0" dirty="0" smtClean="0">
                <a:solidFill>
                  <a:schemeClr val="tx1"/>
                </a:solidFill>
              </a:rPr>
              <a:t>to Denver</a:t>
            </a:r>
            <a:endParaRPr lang="en-US" sz="2800" b="0" dirty="0">
              <a:solidFill>
                <a:schemeClr val="tx1"/>
              </a:solidFill>
            </a:endParaRP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5" name="Freeform 13"/>
          <p:cNvSpPr>
            <a:spLocks/>
          </p:cNvSpPr>
          <p:nvPr/>
        </p:nvSpPr>
        <p:spPr bwMode="auto">
          <a:xfrm>
            <a:off x="2139265" y="4724485"/>
            <a:ext cx="984935" cy="761915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" name="Freeform 13"/>
          <p:cNvSpPr>
            <a:spLocks/>
          </p:cNvSpPr>
          <p:nvPr/>
        </p:nvSpPr>
        <p:spPr bwMode="auto">
          <a:xfrm flipH="1">
            <a:off x="1371600" y="5257800"/>
            <a:ext cx="685800" cy="228600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Freeform 13"/>
          <p:cNvSpPr>
            <a:spLocks/>
          </p:cNvSpPr>
          <p:nvPr/>
        </p:nvSpPr>
        <p:spPr bwMode="auto">
          <a:xfrm flipH="1">
            <a:off x="2362200" y="5257800"/>
            <a:ext cx="685800" cy="228600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Freeform 13"/>
          <p:cNvSpPr>
            <a:spLocks/>
          </p:cNvSpPr>
          <p:nvPr/>
        </p:nvSpPr>
        <p:spPr bwMode="auto">
          <a:xfrm>
            <a:off x="7016197" y="5257800"/>
            <a:ext cx="984803" cy="228600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Freeform 13"/>
          <p:cNvSpPr>
            <a:spLocks/>
          </p:cNvSpPr>
          <p:nvPr/>
        </p:nvSpPr>
        <p:spPr bwMode="auto">
          <a:xfrm>
            <a:off x="3276600" y="4724484"/>
            <a:ext cx="3663397" cy="761915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45360" y="5549462"/>
            <a:ext cx="10086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[ </a:t>
            </a:r>
            <a:r>
              <a:rPr lang="en-US" b="0" i="1" dirty="0" smtClean="0">
                <a:solidFill>
                  <a:schemeClr val="tx1"/>
                </a:solidFill>
              </a:rPr>
              <a:t>Root </a:t>
            </a:r>
            <a:r>
              <a:rPr lang="en-US" b="0" dirty="0" smtClean="0">
                <a:solidFill>
                  <a:schemeClr val="tx1"/>
                </a:solidFill>
              </a:rPr>
              <a:t>]</a:t>
            </a:r>
            <a:endParaRPr lang="en-US" i="1" dirty="0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649665" y="4724400"/>
            <a:ext cx="1483935" cy="761915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938081" y="4248090"/>
            <a:ext cx="6976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  <a:t>prep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240798" y="4781490"/>
            <a:ext cx="6703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pobj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6105" y="4326286"/>
            <a:ext cx="6254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  <a:t>root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96544" y="4248090"/>
            <a:ext cx="6703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dobj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66800" y="4876800"/>
            <a:ext cx="6559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subj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362200" y="4905387"/>
            <a:ext cx="5405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det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388476" y="6208013"/>
            <a:ext cx="438132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b="0" dirty="0" smtClean="0">
                <a:solidFill>
                  <a:srgbClr val="0070C0"/>
                </a:solidFill>
              </a:rPr>
              <a:t>Real output of our system!</a:t>
            </a:r>
            <a:endParaRPr lang="en-US" sz="2800" b="0" dirty="0">
              <a:solidFill>
                <a:srgbClr val="0070C0"/>
              </a:solidFill>
            </a:endParaRP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3219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Work: EMNLP13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sym typeface="Wingdings" pitchFamily="2" charset="2"/>
              </a:rPr>
              <a:t>Our approach is based on </a:t>
            </a:r>
            <a:r>
              <a:rPr lang="en-US" sz="2800" i="1" dirty="0" smtClean="0">
                <a:sym typeface="Wingdings" pitchFamily="2" charset="2"/>
              </a:rPr>
              <a:t>arc-eager</a:t>
            </a:r>
            <a:r>
              <a:rPr lang="en-US" sz="2800" dirty="0" smtClean="0">
                <a:sym typeface="Wingdings" pitchFamily="2" charset="2"/>
              </a:rPr>
              <a:t> transition-based parsing [</a:t>
            </a:r>
            <a:r>
              <a:rPr lang="en-US" sz="2800" dirty="0" err="1" smtClean="0">
                <a:sym typeface="Wingdings" pitchFamily="2" charset="2"/>
              </a:rPr>
              <a:t>Nivre</a:t>
            </a:r>
            <a:r>
              <a:rPr lang="en-US" sz="2800" dirty="0" smtClean="0">
                <a:sym typeface="Wingdings" pitchFamily="2" charset="2"/>
              </a:rPr>
              <a:t>, 2004]</a:t>
            </a:r>
          </a:p>
          <a:p>
            <a:r>
              <a:rPr lang="en-US" sz="2800" dirty="0" smtClean="0"/>
              <a:t>Parsing is the process of choosing the best action at a particular state and buffer configuration</a:t>
            </a:r>
            <a:endParaRPr lang="en-US" sz="2800" dirty="0" smtClean="0">
              <a:sym typeface="Wingdings" pitchFamily="2" charset="2"/>
            </a:endParaRPr>
          </a:p>
          <a:p>
            <a:r>
              <a:rPr lang="en-US" sz="2800" dirty="0" smtClean="0">
                <a:sym typeface="Wingdings" pitchFamily="2" charset="2"/>
              </a:rPr>
              <a:t>Extend 4 actions {shift, reduce, left-arc, right-arc} </a:t>
            </a:r>
            <a:r>
              <a:rPr lang="en-US" sz="2800" dirty="0" smtClean="0"/>
              <a:t>with three additional actions:</a:t>
            </a:r>
          </a:p>
          <a:p>
            <a:pPr lvl="1"/>
            <a:r>
              <a:rPr lang="en-US" sz="2400" dirty="0" smtClean="0"/>
              <a:t>IJ[</a:t>
            </a:r>
            <a:r>
              <a:rPr lang="en-US" sz="2400" dirty="0" err="1" smtClean="0"/>
              <a:t>w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..</a:t>
            </a:r>
            <a:r>
              <a:rPr lang="en-US" sz="2400" dirty="0" err="1" smtClean="0"/>
              <a:t>w</a:t>
            </a:r>
            <a:r>
              <a:rPr lang="en-US" sz="2400" baseline="-25000" dirty="0" err="1" smtClean="0"/>
              <a:t>j</a:t>
            </a:r>
            <a:r>
              <a:rPr lang="en-US" sz="2400" dirty="0" smtClean="0"/>
              <a:t>]: interjections</a:t>
            </a:r>
          </a:p>
          <a:p>
            <a:pPr lvl="1"/>
            <a:r>
              <a:rPr lang="en-US" sz="2400" dirty="0" smtClean="0"/>
              <a:t>DM[</a:t>
            </a:r>
            <a:r>
              <a:rPr lang="en-US" sz="2400" dirty="0" err="1" smtClean="0"/>
              <a:t>w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..</a:t>
            </a:r>
            <a:r>
              <a:rPr lang="en-US" sz="2400" dirty="0" err="1" smtClean="0"/>
              <a:t>w</a:t>
            </a:r>
            <a:r>
              <a:rPr lang="en-US" sz="2400" baseline="-25000" dirty="0" err="1" smtClean="0"/>
              <a:t>j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]: discourse markers</a:t>
            </a:r>
          </a:p>
          <a:p>
            <a:pPr lvl="1"/>
            <a:r>
              <a:rPr lang="en-US" sz="2400" dirty="0" smtClean="0"/>
              <a:t>RP[</a:t>
            </a:r>
            <a:r>
              <a:rPr lang="en-US" sz="2400" dirty="0" err="1" smtClean="0"/>
              <a:t>w</a:t>
            </a:r>
            <a:r>
              <a:rPr lang="en-US" sz="2400" baseline="-25000" dirty="0" err="1" smtClean="0"/>
              <a:t>i</a:t>
            </a:r>
            <a:r>
              <a:rPr lang="en-US" sz="2400" dirty="0" smtClean="0"/>
              <a:t>..</a:t>
            </a:r>
            <a:r>
              <a:rPr lang="en-US" sz="2400" dirty="0" err="1" smtClean="0"/>
              <a:t>w</a:t>
            </a:r>
            <a:r>
              <a:rPr lang="en-US" sz="2400" baseline="-25000" dirty="0" err="1" smtClean="0"/>
              <a:t>j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]: </a:t>
            </a:r>
            <a:r>
              <a:rPr lang="en-US" sz="2400" dirty="0" err="1" smtClean="0"/>
              <a:t>reparandum</a:t>
            </a:r>
            <a:endParaRPr lang="en-US" sz="2400" dirty="0" smtClean="0"/>
          </a:p>
          <a:p>
            <a:endParaRPr lang="en-US" dirty="0" smtClean="0">
              <a:sym typeface="Wingdings" pitchFamily="2" charset="2"/>
            </a:endParaRP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lvl="1"/>
            <a:endParaRPr lang="en-US" dirty="0"/>
          </a:p>
        </p:txBody>
      </p:sp>
      <p:pic>
        <p:nvPicPr>
          <p:cNvPr id="4" name="Content Placeholder 4" descr="Ghostbusters1_log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315200" y="0"/>
            <a:ext cx="1828800" cy="1584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5160077" y="1143000"/>
            <a:ext cx="3832376" cy="4997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66800" y="5486400"/>
            <a:ext cx="77211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0" dirty="0" smtClean="0">
                <a:solidFill>
                  <a:schemeClr val="tx1"/>
                </a:solidFill>
              </a:rPr>
              <a:t>I</a:t>
            </a:r>
            <a:r>
              <a:rPr lang="en-US" sz="2400" b="0" baseline="-25000" dirty="0">
                <a:solidFill>
                  <a:schemeClr val="tx1"/>
                </a:solidFill>
              </a:rPr>
              <a:t>1</a:t>
            </a:r>
            <a:r>
              <a:rPr lang="en-US" sz="2400" b="0" dirty="0" smtClean="0">
                <a:solidFill>
                  <a:schemeClr val="tx1"/>
                </a:solidFill>
              </a:rPr>
              <a:t> want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b="0" dirty="0" smtClean="0">
                <a:solidFill>
                  <a:schemeClr val="tx1"/>
                </a:solidFill>
              </a:rPr>
              <a:t> a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3</a:t>
            </a:r>
            <a:r>
              <a:rPr lang="en-US" sz="2400" b="0" dirty="0" smtClean="0">
                <a:solidFill>
                  <a:schemeClr val="tx1"/>
                </a:solidFill>
              </a:rPr>
              <a:t> flight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5</a:t>
            </a:r>
            <a:r>
              <a:rPr lang="en-US" sz="2400" b="0" dirty="0" smtClean="0">
                <a:solidFill>
                  <a:schemeClr val="tx1"/>
                </a:solidFill>
              </a:rPr>
              <a:t> Boston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6</a:t>
            </a:r>
            <a:r>
              <a:rPr lang="en-US" sz="2400" b="0" dirty="0" smtClean="0">
                <a:solidFill>
                  <a:schemeClr val="tx1"/>
                </a:solidFill>
              </a:rPr>
              <a:t> uh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7</a:t>
            </a:r>
            <a:r>
              <a:rPr lang="en-US" sz="2400" b="0" dirty="0" smtClean="0">
                <a:solidFill>
                  <a:schemeClr val="tx1"/>
                </a:solidFill>
              </a:rPr>
              <a:t> I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8</a:t>
            </a:r>
            <a:r>
              <a:rPr lang="en-US" sz="2400" b="0" dirty="0" smtClean="0">
                <a:solidFill>
                  <a:schemeClr val="tx1"/>
                </a:solidFill>
              </a:rPr>
              <a:t> mean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9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10</a:t>
            </a:r>
            <a:r>
              <a:rPr lang="en-US" sz="2400" b="0" dirty="0" smtClean="0">
                <a:solidFill>
                  <a:schemeClr val="tx1"/>
                </a:solidFill>
              </a:rPr>
              <a:t> Denver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11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19" name="Freeform 13"/>
          <p:cNvSpPr>
            <a:spLocks/>
          </p:cNvSpPr>
          <p:nvPr/>
        </p:nvSpPr>
        <p:spPr bwMode="auto">
          <a:xfrm>
            <a:off x="2139265" y="4724485"/>
            <a:ext cx="984935" cy="761915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0" name="Freeform 13"/>
          <p:cNvSpPr>
            <a:spLocks/>
          </p:cNvSpPr>
          <p:nvPr/>
        </p:nvSpPr>
        <p:spPr bwMode="auto">
          <a:xfrm flipH="1">
            <a:off x="1371600" y="5257800"/>
            <a:ext cx="685800" cy="228600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Freeform 13"/>
          <p:cNvSpPr>
            <a:spLocks/>
          </p:cNvSpPr>
          <p:nvPr/>
        </p:nvSpPr>
        <p:spPr bwMode="auto">
          <a:xfrm flipH="1">
            <a:off x="2362200" y="5257800"/>
            <a:ext cx="685800" cy="228600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Freeform 13"/>
          <p:cNvSpPr>
            <a:spLocks/>
          </p:cNvSpPr>
          <p:nvPr/>
        </p:nvSpPr>
        <p:spPr bwMode="auto">
          <a:xfrm>
            <a:off x="3151465" y="5257799"/>
            <a:ext cx="492401" cy="228515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8072" y="5549462"/>
            <a:ext cx="1103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[ </a:t>
            </a:r>
            <a:r>
              <a:rPr lang="en-US" b="0" i="1" dirty="0" smtClean="0">
                <a:solidFill>
                  <a:schemeClr val="tx1"/>
                </a:solidFill>
              </a:rPr>
              <a:t>Root</a:t>
            </a:r>
            <a:r>
              <a:rPr lang="en-US" b="0" baseline="-25000" dirty="0" smtClean="0">
                <a:solidFill>
                  <a:schemeClr val="tx1"/>
                </a:solidFill>
              </a:rPr>
              <a:t>0</a:t>
            </a:r>
            <a:r>
              <a:rPr lang="en-US" b="0" i="1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]</a:t>
            </a:r>
            <a:endParaRPr lang="en-US" i="1" dirty="0"/>
          </a:p>
        </p:txBody>
      </p:sp>
      <p:sp>
        <p:nvSpPr>
          <p:cNvPr id="25" name="Freeform 13"/>
          <p:cNvSpPr>
            <a:spLocks/>
          </p:cNvSpPr>
          <p:nvPr/>
        </p:nvSpPr>
        <p:spPr bwMode="auto">
          <a:xfrm>
            <a:off x="649665" y="4724400"/>
            <a:ext cx="1483935" cy="761915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151465" y="4857689"/>
            <a:ext cx="6976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  <a:t>prep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66800" y="4326286"/>
            <a:ext cx="6254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  <a:t>root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96544" y="4248090"/>
            <a:ext cx="6703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dobj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66800" y="4876800"/>
            <a:ext cx="6559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subj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362200" y="4905387"/>
            <a:ext cx="5405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det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127299" y="1143000"/>
            <a:ext cx="4800077" cy="4997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99602" y="1657290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Stack</a:t>
            </a:r>
            <a:endParaRPr lang="en-US" i="1" dirty="0"/>
          </a:p>
        </p:txBody>
      </p:sp>
      <p:sp>
        <p:nvSpPr>
          <p:cNvPr id="38" name="Rectangle 37"/>
          <p:cNvSpPr/>
          <p:nvPr/>
        </p:nvSpPr>
        <p:spPr>
          <a:xfrm>
            <a:off x="5156871" y="1657290"/>
            <a:ext cx="862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Buffer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3733804" y="2765048"/>
            <a:ext cx="86273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b="0" dirty="0" smtClean="0">
                <a:solidFill>
                  <a:schemeClr val="accent3"/>
                </a:solidFill>
              </a:rPr>
              <a:t>IJ[7]</a:t>
            </a:r>
            <a:endParaRPr lang="en-US" sz="2800" b="0" dirty="0">
              <a:solidFill>
                <a:schemeClr val="accent3"/>
              </a:solidFill>
            </a:endParaRP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6200" y="1219200"/>
            <a:ext cx="1103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[ </a:t>
            </a:r>
            <a:r>
              <a:rPr lang="en-US" b="0" i="1" dirty="0" smtClean="0">
                <a:solidFill>
                  <a:schemeClr val="tx1"/>
                </a:solidFill>
              </a:rPr>
              <a:t>Root</a:t>
            </a:r>
            <a:r>
              <a:rPr lang="en-US" b="0" baseline="-25000" dirty="0" smtClean="0">
                <a:solidFill>
                  <a:schemeClr val="tx1"/>
                </a:solidFill>
              </a:rPr>
              <a:t>0</a:t>
            </a:r>
            <a:r>
              <a:rPr lang="en-US" b="0" i="1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]</a:t>
            </a:r>
            <a:endParaRPr lang="en-US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5160077" y="1143000"/>
            <a:ext cx="37553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0" dirty="0" smtClean="0">
                <a:solidFill>
                  <a:schemeClr val="tx1"/>
                </a:solidFill>
              </a:rPr>
              <a:t>uh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7</a:t>
            </a:r>
            <a:r>
              <a:rPr lang="en-US" sz="2400" b="0" dirty="0" smtClean="0">
                <a:solidFill>
                  <a:schemeClr val="tx1"/>
                </a:solidFill>
              </a:rPr>
              <a:t> I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8</a:t>
            </a:r>
            <a:r>
              <a:rPr lang="en-US" sz="2400" b="0" dirty="0" smtClean="0">
                <a:solidFill>
                  <a:schemeClr val="tx1"/>
                </a:solidFill>
              </a:rPr>
              <a:t> mean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9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10</a:t>
            </a:r>
            <a:r>
              <a:rPr lang="en-US" sz="2400" b="0" dirty="0" smtClean="0">
                <a:solidFill>
                  <a:schemeClr val="tx1"/>
                </a:solidFill>
              </a:rPr>
              <a:t> Denver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11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3000" y="1138158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dirty="0" smtClean="0">
                <a:solidFill>
                  <a:schemeClr val="tx1"/>
                </a:solidFill>
              </a:rPr>
              <a:t>want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b="0" dirty="0" smtClean="0">
                <a:solidFill>
                  <a:schemeClr val="tx1"/>
                </a:solidFill>
              </a:rPr>
              <a:t> flight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>
                <a:solidFill>
                  <a:schemeClr val="tx1"/>
                </a:solidFill>
              </a:rPr>
              <a:t>to</a:t>
            </a:r>
            <a:r>
              <a:rPr lang="en-US" sz="2400" b="0" baseline="-25000" dirty="0">
                <a:solidFill>
                  <a:schemeClr val="tx1"/>
                </a:solidFill>
              </a:rPr>
              <a:t>5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276600" y="1143000"/>
            <a:ext cx="1342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chemeClr val="tx1"/>
                </a:solidFill>
              </a:rPr>
              <a:t>Boston</a:t>
            </a:r>
            <a:r>
              <a:rPr lang="en-US" sz="2400" b="0" baseline="-25000" dirty="0">
                <a:solidFill>
                  <a:schemeClr val="tx1"/>
                </a:solidFill>
              </a:rPr>
              <a:t>6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endParaRPr lang="en-US" sz="2400" dirty="0"/>
          </a:p>
        </p:txBody>
      </p:sp>
      <p:sp>
        <p:nvSpPr>
          <p:cNvPr id="27" name="Freeform 13"/>
          <p:cNvSpPr>
            <a:spLocks/>
          </p:cNvSpPr>
          <p:nvPr/>
        </p:nvSpPr>
        <p:spPr bwMode="auto">
          <a:xfrm>
            <a:off x="3798172" y="5257885"/>
            <a:ext cx="850028" cy="291577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86200" y="4857775"/>
            <a:ext cx="6703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pobj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41004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5160077" y="1143000"/>
            <a:ext cx="3832376" cy="49976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066800" y="5486400"/>
            <a:ext cx="77211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0" dirty="0" smtClean="0">
                <a:solidFill>
                  <a:schemeClr val="tx1"/>
                </a:solidFill>
              </a:rPr>
              <a:t>I</a:t>
            </a:r>
            <a:r>
              <a:rPr lang="en-US" sz="2400" b="0" baseline="-25000" dirty="0">
                <a:solidFill>
                  <a:schemeClr val="tx1"/>
                </a:solidFill>
              </a:rPr>
              <a:t>1</a:t>
            </a:r>
            <a:r>
              <a:rPr lang="en-US" sz="2400" b="0" dirty="0" smtClean="0">
                <a:solidFill>
                  <a:schemeClr val="tx1"/>
                </a:solidFill>
              </a:rPr>
              <a:t> want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b="0" dirty="0" smtClean="0">
                <a:solidFill>
                  <a:schemeClr val="tx1"/>
                </a:solidFill>
              </a:rPr>
              <a:t> a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3</a:t>
            </a:r>
            <a:r>
              <a:rPr lang="en-US" sz="2400" b="0" dirty="0" smtClean="0">
                <a:solidFill>
                  <a:schemeClr val="tx1"/>
                </a:solidFill>
              </a:rPr>
              <a:t> flight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5</a:t>
            </a:r>
            <a:r>
              <a:rPr lang="en-US" sz="2400" b="0" dirty="0" smtClean="0">
                <a:solidFill>
                  <a:schemeClr val="tx1"/>
                </a:solidFill>
              </a:rPr>
              <a:t> Boston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6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>
                <a:solidFill>
                  <a:schemeClr val="bg1">
                    <a:lumMod val="85000"/>
                  </a:schemeClr>
                </a:solidFill>
              </a:rPr>
              <a:t>uh</a:t>
            </a:r>
            <a:r>
              <a:rPr lang="en-US" sz="2400" b="0" baseline="-25000" dirty="0" smtClean="0">
                <a:solidFill>
                  <a:schemeClr val="bg1">
                    <a:lumMod val="85000"/>
                  </a:schemeClr>
                </a:solidFill>
              </a:rPr>
              <a:t>7</a:t>
            </a:r>
            <a:r>
              <a:rPr lang="en-US" sz="2400" b="0" dirty="0" smtClean="0">
                <a:solidFill>
                  <a:schemeClr val="tx1"/>
                </a:solidFill>
              </a:rPr>
              <a:t> I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8</a:t>
            </a:r>
            <a:r>
              <a:rPr lang="en-US" sz="2400" b="0" dirty="0" smtClean="0">
                <a:solidFill>
                  <a:schemeClr val="tx1"/>
                </a:solidFill>
              </a:rPr>
              <a:t> mean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9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10</a:t>
            </a:r>
            <a:r>
              <a:rPr lang="en-US" sz="2400" b="0" dirty="0" smtClean="0">
                <a:solidFill>
                  <a:schemeClr val="tx1"/>
                </a:solidFill>
              </a:rPr>
              <a:t> Denver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11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19" name="Freeform 13"/>
          <p:cNvSpPr>
            <a:spLocks/>
          </p:cNvSpPr>
          <p:nvPr/>
        </p:nvSpPr>
        <p:spPr bwMode="auto">
          <a:xfrm>
            <a:off x="2139265" y="4724485"/>
            <a:ext cx="984935" cy="761915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0" name="Freeform 13"/>
          <p:cNvSpPr>
            <a:spLocks/>
          </p:cNvSpPr>
          <p:nvPr/>
        </p:nvSpPr>
        <p:spPr bwMode="auto">
          <a:xfrm flipH="1">
            <a:off x="1371600" y="5257800"/>
            <a:ext cx="685800" cy="228600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Freeform 13"/>
          <p:cNvSpPr>
            <a:spLocks/>
          </p:cNvSpPr>
          <p:nvPr/>
        </p:nvSpPr>
        <p:spPr bwMode="auto">
          <a:xfrm flipH="1">
            <a:off x="2362200" y="5257800"/>
            <a:ext cx="685800" cy="228600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Freeform 13"/>
          <p:cNvSpPr>
            <a:spLocks/>
          </p:cNvSpPr>
          <p:nvPr/>
        </p:nvSpPr>
        <p:spPr bwMode="auto">
          <a:xfrm>
            <a:off x="3151465" y="5257799"/>
            <a:ext cx="492401" cy="228515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8072" y="5549462"/>
            <a:ext cx="1103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[ </a:t>
            </a:r>
            <a:r>
              <a:rPr lang="en-US" b="0" i="1" dirty="0" smtClean="0">
                <a:solidFill>
                  <a:schemeClr val="tx1"/>
                </a:solidFill>
              </a:rPr>
              <a:t>Root</a:t>
            </a:r>
            <a:r>
              <a:rPr lang="en-US" b="0" baseline="-25000" dirty="0" smtClean="0">
                <a:solidFill>
                  <a:schemeClr val="tx1"/>
                </a:solidFill>
              </a:rPr>
              <a:t>0</a:t>
            </a:r>
            <a:r>
              <a:rPr lang="en-US" b="0" i="1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]</a:t>
            </a:r>
            <a:endParaRPr lang="en-US" i="1" dirty="0"/>
          </a:p>
        </p:txBody>
      </p:sp>
      <p:sp>
        <p:nvSpPr>
          <p:cNvPr id="25" name="Freeform 13"/>
          <p:cNvSpPr>
            <a:spLocks/>
          </p:cNvSpPr>
          <p:nvPr/>
        </p:nvSpPr>
        <p:spPr bwMode="auto">
          <a:xfrm>
            <a:off x="649665" y="4724400"/>
            <a:ext cx="1483935" cy="761915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151465" y="4857689"/>
            <a:ext cx="69762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  <a:t>prep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66800" y="4326286"/>
            <a:ext cx="62549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bg2">
                    <a:lumMod val="50000"/>
                  </a:schemeClr>
                </a:solidFill>
              </a:rPr>
              <a:t>root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96544" y="4248090"/>
            <a:ext cx="6703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dobj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66800" y="4876800"/>
            <a:ext cx="6559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subj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362200" y="4905387"/>
            <a:ext cx="5405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det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2" name="Title 3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5" name="Rounded Rectangle 34"/>
          <p:cNvSpPr/>
          <p:nvPr/>
        </p:nvSpPr>
        <p:spPr>
          <a:xfrm>
            <a:off x="127299" y="1143000"/>
            <a:ext cx="4800077" cy="499765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199602" y="1657290"/>
            <a:ext cx="8258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Stack</a:t>
            </a:r>
            <a:endParaRPr lang="en-US" i="1" dirty="0"/>
          </a:p>
        </p:txBody>
      </p:sp>
      <p:sp>
        <p:nvSpPr>
          <p:cNvPr id="38" name="Rectangle 37"/>
          <p:cNvSpPr/>
          <p:nvPr/>
        </p:nvSpPr>
        <p:spPr>
          <a:xfrm>
            <a:off x="5105400" y="1657290"/>
            <a:ext cx="862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Buffer</a:t>
            </a:r>
            <a:endParaRPr lang="en-US" i="1" dirty="0"/>
          </a:p>
        </p:txBody>
      </p:sp>
      <p:sp>
        <p:nvSpPr>
          <p:cNvPr id="39" name="TextBox 38"/>
          <p:cNvSpPr txBox="1"/>
          <p:nvPr/>
        </p:nvSpPr>
        <p:spPr>
          <a:xfrm>
            <a:off x="3443660" y="2765048"/>
            <a:ext cx="144302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800" b="0" dirty="0" smtClean="0">
                <a:solidFill>
                  <a:schemeClr val="accent3"/>
                </a:solidFill>
              </a:rPr>
              <a:t>DM[8:9]</a:t>
            </a:r>
            <a:endParaRPr lang="en-US" sz="2800" b="0" dirty="0">
              <a:solidFill>
                <a:schemeClr val="accent3"/>
              </a:solidFill>
            </a:endParaRPr>
          </a:p>
          <a:p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6200" y="1219200"/>
            <a:ext cx="11031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smtClean="0">
                <a:solidFill>
                  <a:schemeClr val="tx1"/>
                </a:solidFill>
              </a:rPr>
              <a:t>[ </a:t>
            </a:r>
            <a:r>
              <a:rPr lang="en-US" b="0" i="1" dirty="0" smtClean="0">
                <a:solidFill>
                  <a:schemeClr val="tx1"/>
                </a:solidFill>
              </a:rPr>
              <a:t>Root</a:t>
            </a:r>
            <a:r>
              <a:rPr lang="en-US" b="0" baseline="-25000" dirty="0" smtClean="0">
                <a:solidFill>
                  <a:schemeClr val="tx1"/>
                </a:solidFill>
              </a:rPr>
              <a:t>0</a:t>
            </a:r>
            <a:r>
              <a:rPr lang="en-US" b="0" i="1" dirty="0" smtClean="0">
                <a:solidFill>
                  <a:schemeClr val="tx1"/>
                </a:solidFill>
              </a:rPr>
              <a:t> </a:t>
            </a:r>
            <a:r>
              <a:rPr lang="en-US" b="0" dirty="0" smtClean="0">
                <a:solidFill>
                  <a:schemeClr val="tx1"/>
                </a:solidFill>
              </a:rPr>
              <a:t>]</a:t>
            </a:r>
            <a:endParaRPr lang="en-US" i="1" dirty="0"/>
          </a:p>
        </p:txBody>
      </p:sp>
      <p:sp>
        <p:nvSpPr>
          <p:cNvPr id="41" name="TextBox 40"/>
          <p:cNvSpPr txBox="1"/>
          <p:nvPr/>
        </p:nvSpPr>
        <p:spPr>
          <a:xfrm>
            <a:off x="5430984" y="1143000"/>
            <a:ext cx="32135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0" dirty="0" smtClean="0">
                <a:solidFill>
                  <a:schemeClr val="tx1"/>
                </a:solidFill>
              </a:rPr>
              <a:t>I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8</a:t>
            </a:r>
            <a:r>
              <a:rPr lang="en-US" sz="2400" b="0" dirty="0" smtClean="0">
                <a:solidFill>
                  <a:schemeClr val="tx1"/>
                </a:solidFill>
              </a:rPr>
              <a:t> mean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9</a:t>
            </a:r>
            <a:r>
              <a:rPr lang="en-US" sz="2400" b="0" dirty="0" smtClean="0">
                <a:solidFill>
                  <a:schemeClr val="tx1"/>
                </a:solidFill>
              </a:rPr>
              <a:t> to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10</a:t>
            </a:r>
            <a:r>
              <a:rPr lang="en-US" sz="2400" b="0" dirty="0" smtClean="0">
                <a:solidFill>
                  <a:schemeClr val="tx1"/>
                </a:solidFill>
              </a:rPr>
              <a:t> Denver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11</a:t>
            </a:r>
            <a:endParaRPr lang="en-US" sz="2400" b="0" dirty="0">
              <a:solidFill>
                <a:schemeClr val="tx1"/>
              </a:solidFill>
            </a:endParaRPr>
          </a:p>
          <a:p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43000" y="1138158"/>
            <a:ext cx="23391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dirty="0" smtClean="0">
                <a:solidFill>
                  <a:schemeClr val="tx1"/>
                </a:solidFill>
              </a:rPr>
              <a:t>want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2</a:t>
            </a:r>
            <a:r>
              <a:rPr lang="en-US" sz="2400" b="0" dirty="0" smtClean="0">
                <a:solidFill>
                  <a:schemeClr val="tx1"/>
                </a:solidFill>
              </a:rPr>
              <a:t> flight</a:t>
            </a:r>
            <a:r>
              <a:rPr lang="en-US" sz="2400" b="0" baseline="-25000" dirty="0" smtClean="0">
                <a:solidFill>
                  <a:schemeClr val="tx1"/>
                </a:solidFill>
              </a:rPr>
              <a:t>4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>
                <a:solidFill>
                  <a:schemeClr val="tx1"/>
                </a:solidFill>
              </a:rPr>
              <a:t>to</a:t>
            </a:r>
            <a:r>
              <a:rPr lang="en-US" sz="2400" b="0" baseline="-25000" dirty="0">
                <a:solidFill>
                  <a:schemeClr val="tx1"/>
                </a:solidFill>
              </a:rPr>
              <a:t>5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3276600" y="1143000"/>
            <a:ext cx="13420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0" dirty="0">
                <a:solidFill>
                  <a:schemeClr val="tx1"/>
                </a:solidFill>
              </a:rPr>
              <a:t>Boston</a:t>
            </a:r>
            <a:r>
              <a:rPr lang="en-US" sz="2400" b="0" baseline="-25000" dirty="0">
                <a:solidFill>
                  <a:schemeClr val="tx1"/>
                </a:solidFill>
              </a:rPr>
              <a:t>6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endParaRPr lang="en-US" sz="2400" dirty="0"/>
          </a:p>
        </p:txBody>
      </p:sp>
      <p:sp>
        <p:nvSpPr>
          <p:cNvPr id="27" name="Freeform 13"/>
          <p:cNvSpPr>
            <a:spLocks/>
          </p:cNvSpPr>
          <p:nvPr/>
        </p:nvSpPr>
        <p:spPr bwMode="auto">
          <a:xfrm>
            <a:off x="3798172" y="5257885"/>
            <a:ext cx="850028" cy="291577"/>
          </a:xfrm>
          <a:custGeom>
            <a:avLst/>
            <a:gdLst>
              <a:gd name="T0" fmla="*/ 0 w 624"/>
              <a:gd name="T1" fmla="*/ 144 h 144"/>
              <a:gd name="T2" fmla="*/ 336 w 624"/>
              <a:gd name="T3" fmla="*/ 0 h 144"/>
              <a:gd name="T4" fmla="*/ 624 w 624"/>
              <a:gd name="T5" fmla="*/ 144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24" h="144">
                <a:moveTo>
                  <a:pt x="0" y="144"/>
                </a:moveTo>
                <a:cubicBezTo>
                  <a:pt x="116" y="72"/>
                  <a:pt x="232" y="0"/>
                  <a:pt x="336" y="0"/>
                </a:cubicBezTo>
                <a:cubicBezTo>
                  <a:pt x="440" y="0"/>
                  <a:pt x="532" y="72"/>
                  <a:pt x="624" y="144"/>
                </a:cubicBezTo>
              </a:path>
            </a:pathLst>
          </a:custGeom>
          <a:noFill/>
          <a:ln w="12700" cap="flat" cmpd="sng">
            <a:solidFill>
              <a:srgbClr val="663300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folHlink">
                    <a:alpha val="14999"/>
                  </a:scheme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86200" y="4857775"/>
            <a:ext cx="6703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0" dirty="0" err="1" smtClean="0">
                <a:solidFill>
                  <a:schemeClr val="bg2">
                    <a:lumMod val="50000"/>
                  </a:schemeClr>
                </a:solidFill>
              </a:rPr>
              <a:t>pobj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7939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7647</TotalTime>
  <Words>1511</Words>
  <Application>Microsoft Office PowerPoint</Application>
  <PresentationFormat>On-screen Show (4:3)</PresentationFormat>
  <Paragraphs>399</Paragraphs>
  <Slides>36</Slides>
  <Notes>2</Notes>
  <HiddenSlides>14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Non-Monotonic Parsing of Fluent Umm I mean Disfluent Sentences</vt:lpstr>
      <vt:lpstr>Slide 2</vt:lpstr>
      <vt:lpstr>Motivation </vt:lpstr>
      <vt:lpstr>Disfluencies </vt:lpstr>
      <vt:lpstr>Processing Disfluent Sentences </vt:lpstr>
      <vt:lpstr>Our Approach</vt:lpstr>
      <vt:lpstr>Our Work: EMNLP13</vt:lpstr>
      <vt:lpstr>Example</vt:lpstr>
      <vt:lpstr>Example</vt:lpstr>
      <vt:lpstr>Example</vt:lpstr>
      <vt:lpstr>Example</vt:lpstr>
      <vt:lpstr>Example</vt:lpstr>
      <vt:lpstr>Example</vt:lpstr>
      <vt:lpstr>Example</vt:lpstr>
      <vt:lpstr>The Cliffhanger</vt:lpstr>
      <vt:lpstr>EACL 2014</vt:lpstr>
      <vt:lpstr>Nested classifiers: two designs</vt:lpstr>
      <vt:lpstr>New Features</vt:lpstr>
      <vt:lpstr>Joint Model: First Pass </vt:lpstr>
      <vt:lpstr>Evaluation: Disfluency Detection</vt:lpstr>
      <vt:lpstr>Other Evaluations</vt:lpstr>
      <vt:lpstr>Conclusions</vt:lpstr>
      <vt:lpstr>Thanks!</vt:lpstr>
      <vt:lpstr>Evaluation: Parsing</vt:lpstr>
      <vt:lpstr>Action: IJ</vt:lpstr>
      <vt:lpstr>Action: DM</vt:lpstr>
      <vt:lpstr>Action: RP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Ins and Outs of Preposition Error Detection in ESL Writing</dc:title>
  <dc:creator>Tetreault</dc:creator>
  <cp:lastModifiedBy>tetreaul</cp:lastModifiedBy>
  <cp:revision>300</cp:revision>
  <dcterms:modified xsi:type="dcterms:W3CDTF">2014-04-27T23:15:20Z</dcterms:modified>
</cp:coreProperties>
</file>