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notesMasterIdLst>
    <p:notesMasterId r:id="rId19"/>
  </p:notesMasterIdLst>
  <p:sldIdLst>
    <p:sldId id="256" r:id="rId2"/>
    <p:sldId id="296" r:id="rId3"/>
    <p:sldId id="295" r:id="rId4"/>
    <p:sldId id="283" r:id="rId5"/>
    <p:sldId id="287" r:id="rId6"/>
    <p:sldId id="288" r:id="rId7"/>
    <p:sldId id="289" r:id="rId8"/>
    <p:sldId id="265" r:id="rId9"/>
    <p:sldId id="293" r:id="rId10"/>
    <p:sldId id="294" r:id="rId11"/>
    <p:sldId id="300" r:id="rId12"/>
    <p:sldId id="302" r:id="rId13"/>
    <p:sldId id="271" r:id="rId14"/>
    <p:sldId id="274" r:id="rId15"/>
    <p:sldId id="305" r:id="rId16"/>
    <p:sldId id="278"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14"/>
    <p:restoredTop sz="68750"/>
  </p:normalViewPr>
  <p:slideViewPr>
    <p:cSldViewPr snapToGrid="0" snapToObjects="1">
      <p:cViewPr>
        <p:scale>
          <a:sx n="64" d="100"/>
          <a:sy n="64" d="100"/>
        </p:scale>
        <p:origin x="100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978CF-98D0-9343-A3A8-C82E45B4CF31}" type="datetimeFigureOut">
              <a:rPr lang="en-US" smtClean="0"/>
              <a:t>12/13/16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9CF10-A680-D14B-B345-9944AEF64370}" type="slidenum">
              <a:rPr lang="en-US" smtClean="0"/>
              <a:t>‹#›</a:t>
            </a:fld>
            <a:endParaRPr lang="en-US"/>
          </a:p>
        </p:txBody>
      </p:sp>
    </p:spTree>
    <p:extLst>
      <p:ext uri="{BB962C8B-B14F-4D97-AF65-F5344CB8AC3E}">
        <p14:creationId xmlns:p14="http://schemas.microsoft.com/office/powerpoint/2010/main" val="2977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enjoyed</a:t>
            </a:r>
            <a:r>
              <a:rPr lang="en-US" dirty="0" smtClean="0"/>
              <a:t> computer engineering, although my real interest</a:t>
            </a:r>
            <a:r>
              <a:rPr lang="en-US" baseline="0" dirty="0" smtClean="0"/>
              <a:t> was in the human applications. When you talk about human-related and society related work, people think of doctors or lawyers or teachers, they don’t think of engineers, they don’t think of computers. But computers, and coding can have a really important role in applications to society, and today I just want to talk about some of them, those that are related to language. Using computers to process language written by people.</a:t>
            </a:r>
          </a:p>
          <a:p>
            <a:endParaRPr lang="en-US" baseline="0" dirty="0" smtClean="0"/>
          </a:p>
          <a:p>
            <a:r>
              <a:rPr lang="en-US" baseline="0" dirty="0" smtClean="0"/>
              <a:t>Can anyone think of ways we use computers to process language?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49CF10-A680-D14B-B345-9944AEF64370}" type="slidenum">
              <a:rPr lang="en-US" smtClean="0"/>
              <a:t>2</a:t>
            </a:fld>
            <a:endParaRPr lang="en-US"/>
          </a:p>
        </p:txBody>
      </p:sp>
    </p:spTree>
    <p:extLst>
      <p:ext uri="{BB962C8B-B14F-4D97-AF65-F5344CB8AC3E}">
        <p14:creationId xmlns:p14="http://schemas.microsoft.com/office/powerpoint/2010/main" val="1837869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We</a:t>
            </a:r>
            <a:r>
              <a:rPr lang="en-US" baseline="0" dirty="0" smtClean="0"/>
              <a:t> are working on understanding what people are saying around the world during natural disasters and political crisis, so we can respond to them. This is part of the low resource language project.</a:t>
            </a:r>
          </a:p>
          <a:p>
            <a:endParaRPr lang="en-US" baseline="0" dirty="0" smtClean="0"/>
          </a:p>
          <a:p>
            <a:r>
              <a:rPr lang="en-US" baseline="0" dirty="0" smtClean="0"/>
              <a:t>Hungarian translation:</a:t>
            </a:r>
          </a:p>
          <a:p>
            <a:pPr fontAlgn="ctr"/>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Today in Jerusalem, the Israeli security forces forbade the Palestinians under the age of 45 to the al-Aqsa mosque to pray</a:t>
            </a:r>
          </a:p>
          <a:p>
            <a:endParaRPr lang="en-US" baseline="0" dirty="0" smtClean="0"/>
          </a:p>
          <a:p>
            <a:pPr fontAlgn="ctr"/>
            <a:r>
              <a:rPr lang="en-US" baseline="0" dirty="0" smtClean="0"/>
              <a:t>Thai translation: </a:t>
            </a:r>
            <a:endParaRPr lang="en-US" sz="1200" b="0" i="0" kern="1200" dirty="0" smtClean="0">
              <a:solidFill>
                <a:schemeClr val="tx1"/>
              </a:solidFill>
              <a:effectLst/>
              <a:latin typeface="+mn-lt"/>
              <a:ea typeface="+mn-ea"/>
              <a:cs typeface="+mn-cs"/>
            </a:endParaRPr>
          </a:p>
          <a:p>
            <a:pPr rtl="0"/>
            <a:r>
              <a:rPr lang="en-US" sz="1200" b="0" i="0" kern="1200" dirty="0" err="1" smtClean="0">
                <a:solidFill>
                  <a:schemeClr val="tx1"/>
                </a:solidFill>
                <a:effectLst/>
                <a:latin typeface="+mn-lt"/>
                <a:ea typeface="+mn-ea"/>
                <a:cs typeface="+mn-cs"/>
              </a:rPr>
              <a:t>K̄hṇa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thī</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thīm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yeụ̄xn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dị</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cāk</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ḥạn</a:t>
            </a:r>
            <a:r>
              <a:rPr lang="en-US" sz="1200" b="0" i="0" kern="1200" dirty="0" smtClean="0">
                <a:solidFill>
                  <a:schemeClr val="tx1"/>
                </a:solidFill>
                <a:effectLst/>
                <a:latin typeface="+mn-lt"/>
                <a:ea typeface="+mn-ea"/>
                <a:cs typeface="+mn-cs"/>
              </a:rPr>
              <a:t> mi </a:t>
            </a:r>
            <a:r>
              <a:rPr lang="en-US" sz="1200" b="0" i="0" kern="1200" dirty="0" err="1" smtClean="0">
                <a:solidFill>
                  <a:schemeClr val="tx1"/>
                </a:solidFill>
                <a:effectLst/>
                <a:latin typeface="+mn-lt"/>
                <a:ea typeface="+mn-ea"/>
                <a:cs typeface="+mn-cs"/>
              </a:rPr>
              <a:t>kūd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nāthī</a:t>
            </a:r>
            <a:r>
              <a:rPr lang="en-US" sz="1200" b="0" i="0" kern="1200" dirty="0" smtClean="0">
                <a:solidFill>
                  <a:schemeClr val="tx1"/>
                </a:solidFill>
                <a:effectLst/>
                <a:latin typeface="+mn-lt"/>
                <a:ea typeface="+mn-ea"/>
                <a:cs typeface="+mn-cs"/>
              </a:rPr>
              <a:t> 32 </a:t>
            </a:r>
            <a:r>
              <a:rPr lang="en-US" sz="1200" b="0" i="0" kern="1200" dirty="0" err="1" smtClean="0">
                <a:solidFill>
                  <a:schemeClr val="tx1"/>
                </a:solidFill>
                <a:effectLst/>
                <a:latin typeface="+mn-lt"/>
                <a:ea typeface="+mn-ea"/>
                <a:cs typeface="+mn-cs"/>
              </a:rPr>
              <a:t>kạb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wā</a:t>
            </a:r>
            <a:r>
              <a:rPr lang="en-US" sz="1200" b="0" i="0" kern="1200" dirty="0" smtClean="0">
                <a:solidFill>
                  <a:schemeClr val="tx1"/>
                </a:solidFill>
                <a:effectLst/>
                <a:latin typeface="+mn-lt"/>
                <a:ea typeface="+mn-ea"/>
                <a:cs typeface="+mn-cs"/>
              </a:rPr>
              <a:t> le </a:t>
            </a:r>
            <a:r>
              <a:rPr lang="en-US" sz="1200" b="0" i="0" kern="1200" dirty="0" err="1" smtClean="0">
                <a:solidFill>
                  <a:schemeClr val="tx1"/>
                </a:solidFill>
                <a:effectLst/>
                <a:latin typeface="+mn-lt"/>
                <a:ea typeface="+mn-ea"/>
                <a:cs typeface="+mn-cs"/>
              </a:rPr>
              <a:t>reīyng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xis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mā</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xel</a:t>
            </a:r>
            <a:r>
              <a:rPr lang="en-US" sz="1200" b="0" i="0" kern="1200" dirty="0" smtClean="0">
                <a:solidFill>
                  <a:schemeClr val="tx1"/>
                </a:solidFill>
                <a:effectLst/>
                <a:latin typeface="+mn-lt"/>
                <a:ea typeface="+mn-ea"/>
                <a:cs typeface="+mn-cs"/>
              </a:rPr>
              <a:t> cud </a:t>
            </a:r>
            <a:r>
              <a:rPr lang="en-US" sz="1200" b="0" i="0" kern="1200" dirty="0" err="1" smtClean="0">
                <a:solidFill>
                  <a:schemeClr val="tx1"/>
                </a:solidFill>
                <a:effectLst/>
                <a:latin typeface="+mn-lt"/>
                <a:ea typeface="+mn-ea"/>
                <a:cs typeface="+mn-cs"/>
              </a:rPr>
              <a:t>thos</a:t>
            </a:r>
            <a:r>
              <a:rPr lang="en-US" sz="1200" b="0" i="0" kern="1200" dirty="0" smtClean="0">
                <a:solidFill>
                  <a:schemeClr val="tx1"/>
                </a:solidFill>
                <a:effectLst/>
                <a:latin typeface="+mn-lt"/>
                <a:ea typeface="+mn-ea"/>
                <a:cs typeface="+mn-cs"/>
              </a:rPr>
              <a:t>̄ʹ </a:t>
            </a:r>
            <a:r>
              <a:rPr lang="en-US" sz="1200" b="0" i="0" kern="1200" dirty="0" err="1" smtClean="0">
                <a:solidFill>
                  <a:schemeClr val="tx1"/>
                </a:solidFill>
                <a:effectLst/>
                <a:latin typeface="+mn-lt"/>
                <a:ea typeface="+mn-ea"/>
                <a:cs typeface="+mn-cs"/>
              </a:rPr>
              <a:t>nāthī</a:t>
            </a:r>
            <a:r>
              <a:rPr lang="en-US" sz="1200" b="0" i="0" kern="1200" dirty="0" smtClean="0">
                <a:solidFill>
                  <a:schemeClr val="tx1"/>
                </a:solidFill>
                <a:effectLst/>
                <a:latin typeface="+mn-lt"/>
                <a:ea typeface="+mn-ea"/>
                <a:cs typeface="+mn-cs"/>
              </a:rPr>
              <a:t> 58 </a:t>
            </a:r>
            <a:r>
              <a:rPr lang="en-US" sz="1200" b="0" i="0" kern="1200" dirty="0" err="1" smtClean="0">
                <a:solidFill>
                  <a:schemeClr val="tx1"/>
                </a:solidFill>
                <a:effectLst/>
                <a:latin typeface="+mn-lt"/>
                <a:ea typeface="+mn-ea"/>
                <a:cs typeface="+mn-cs"/>
              </a:rPr>
              <a:t>thảh̄ı</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lī</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yng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k̄hêārxb</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d̂wy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pratū</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rwm</a:t>
            </a:r>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The team from Johannes Miguel at 32 minutes with Wales by Ismael 58th minute penalty gave Lyon a finalist door.</a:t>
            </a:r>
          </a:p>
          <a:p>
            <a:pPr rtl="0"/>
            <a:endParaRPr lang="en-US" sz="1200" b="0" i="0" kern="1200" dirty="0" smtClean="0">
              <a:solidFill>
                <a:schemeClr val="tx1"/>
              </a:solidFill>
              <a:effectLst/>
              <a:latin typeface="+mn-lt"/>
              <a:ea typeface="+mn-ea"/>
              <a:cs typeface="+mn-cs"/>
            </a:endParaRPr>
          </a:p>
          <a:p>
            <a:pPr rtl="0"/>
            <a:r>
              <a:rPr lang="en-US" sz="1200" b="0" i="0" kern="1200" dirty="0" smtClean="0">
                <a:solidFill>
                  <a:schemeClr val="tx1"/>
                </a:solidFill>
                <a:effectLst/>
                <a:latin typeface="+mn-lt"/>
                <a:ea typeface="+mn-ea"/>
                <a:cs typeface="+mn-cs"/>
              </a:rPr>
              <a:t>Amharic translation:</a:t>
            </a:r>
          </a:p>
          <a:p>
            <a:pPr rtl="0"/>
            <a:r>
              <a:rPr lang="en-US" sz="1200" b="0" i="0" kern="1200" dirty="0" smtClean="0">
                <a:solidFill>
                  <a:schemeClr val="tx1"/>
                </a:solidFill>
                <a:effectLst/>
                <a:latin typeface="+mn-lt"/>
                <a:ea typeface="+mn-ea"/>
                <a:cs typeface="+mn-cs"/>
              </a:rPr>
              <a:t>Last Wednesday, saying Africa, Ethiopia, Eritrea </a:t>
            </a:r>
            <a:r>
              <a:rPr lang="en-US" sz="1200" b="0" i="0" kern="1200" dirty="0" err="1" smtClean="0">
                <a:solidFill>
                  <a:schemeClr val="tx1"/>
                </a:solidFill>
                <a:effectLst/>
                <a:latin typeface="+mn-lt"/>
                <a:ea typeface="+mn-ea"/>
                <a:cs typeface="+mn-cs"/>
              </a:rPr>
              <a:t>āmelikitelechi</a:t>
            </a:r>
            <a:r>
              <a:rPr lang="en-US" sz="1200" b="0" i="0" kern="1200" dirty="0" smtClean="0">
                <a:solidFill>
                  <a:schemeClr val="tx1"/>
                </a:solidFill>
                <a:effectLst/>
                <a:latin typeface="+mn-lt"/>
                <a:ea typeface="+mn-ea"/>
                <a:cs typeface="+mn-cs"/>
              </a:rPr>
              <a:t> her own complaint with the plan to attack the northern industrial and historical sites in Ethiopia News Agency G5 revealed.</a:t>
            </a:r>
          </a:p>
          <a:p>
            <a:endParaRPr lang="en-US" baseline="0" dirty="0" smtClean="0"/>
          </a:p>
          <a:p>
            <a:r>
              <a:rPr lang="is-IS" baseline="0" dirty="0" smtClean="0"/>
              <a:t>… and many more</a:t>
            </a:r>
            <a:endParaRPr lang="en-US" baseline="0" dirty="0" smtClean="0"/>
          </a:p>
        </p:txBody>
      </p:sp>
      <p:sp>
        <p:nvSpPr>
          <p:cNvPr id="4" name="Slide Number Placeholder 3"/>
          <p:cNvSpPr>
            <a:spLocks noGrp="1"/>
          </p:cNvSpPr>
          <p:nvPr>
            <p:ph type="sldNum" sz="quarter" idx="10"/>
          </p:nvPr>
        </p:nvSpPr>
        <p:spPr/>
        <p:txBody>
          <a:bodyPr/>
          <a:lstStyle/>
          <a:p>
            <a:fld id="{5349CF10-A680-D14B-B345-9944AEF64370}" type="slidenum">
              <a:rPr lang="en-US" smtClean="0"/>
              <a:t>12</a:t>
            </a:fld>
            <a:endParaRPr lang="en-US"/>
          </a:p>
        </p:txBody>
      </p:sp>
    </p:spTree>
    <p:extLst>
      <p:ext uri="{BB962C8B-B14F-4D97-AF65-F5344CB8AC3E}">
        <p14:creationId xmlns:p14="http://schemas.microsoft.com/office/powerpoint/2010/main" val="1481163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*involved*</a:t>
            </a:r>
            <a:r>
              <a:rPr lang="en-US" baseline="0" dirty="0" smtClean="0"/>
              <a:t> in the voter guide. I worked on the issue quotes part.</a:t>
            </a:r>
          </a:p>
          <a:p>
            <a:endParaRPr lang="en-US" dirty="0" smtClean="0"/>
          </a:p>
          <a:p>
            <a:r>
              <a:rPr lang="en-US" dirty="0" smtClean="0"/>
              <a:t>This</a:t>
            </a:r>
            <a:r>
              <a:rPr lang="en-US" baseline="0" dirty="0" smtClean="0"/>
              <a:t> is what I worked on during Google. Let’s say I want to find out more information about a candidate so that I can know who to vote for. So we can search for the political issue we are interested in and see what the candidate thinks about the issue?</a:t>
            </a:r>
            <a:endParaRPr lang="en-US" dirty="0"/>
          </a:p>
        </p:txBody>
      </p:sp>
      <p:sp>
        <p:nvSpPr>
          <p:cNvPr id="4" name="Slide Number Placeholder 3"/>
          <p:cNvSpPr>
            <a:spLocks noGrp="1"/>
          </p:cNvSpPr>
          <p:nvPr>
            <p:ph type="sldNum" sz="quarter" idx="10"/>
          </p:nvPr>
        </p:nvSpPr>
        <p:spPr/>
        <p:txBody>
          <a:bodyPr/>
          <a:lstStyle/>
          <a:p>
            <a:fld id="{5349CF10-A680-D14B-B345-9944AEF64370}" type="slidenum">
              <a:rPr lang="en-US" smtClean="0"/>
              <a:t>13</a:t>
            </a:fld>
            <a:endParaRPr lang="en-US"/>
          </a:p>
        </p:txBody>
      </p:sp>
    </p:spTree>
    <p:extLst>
      <p:ext uri="{BB962C8B-B14F-4D97-AF65-F5344CB8AC3E}">
        <p14:creationId xmlns:p14="http://schemas.microsoft.com/office/powerpoint/2010/main" val="68903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had such essay questions before?</a:t>
            </a:r>
          </a:p>
          <a:p>
            <a:endParaRPr lang="en-US" baseline="0" dirty="0" smtClean="0"/>
          </a:p>
          <a:p>
            <a:r>
              <a:rPr lang="en-US" baseline="0" dirty="0" smtClean="0"/>
              <a:t>So we basically developed an automatic system that processes the language in the essay and predicts a score for the essay based on : what topics are the essay talking about? Does the essay contain strong opinions? And are the opinions about the topic? Then we compare with the human scores and see how well we do.</a:t>
            </a:r>
            <a:endParaRPr lang="en-US" dirty="0"/>
          </a:p>
        </p:txBody>
      </p:sp>
      <p:sp>
        <p:nvSpPr>
          <p:cNvPr id="4" name="Slide Number Placeholder 3"/>
          <p:cNvSpPr>
            <a:spLocks noGrp="1"/>
          </p:cNvSpPr>
          <p:nvPr>
            <p:ph type="sldNum" sz="quarter" idx="10"/>
          </p:nvPr>
        </p:nvSpPr>
        <p:spPr/>
        <p:txBody>
          <a:bodyPr/>
          <a:lstStyle/>
          <a:p>
            <a:fld id="{5349CF10-A680-D14B-B345-9944AEF64370}" type="slidenum">
              <a:rPr lang="en-US" smtClean="0"/>
              <a:t>14</a:t>
            </a:fld>
            <a:endParaRPr lang="en-US"/>
          </a:p>
        </p:txBody>
      </p:sp>
    </p:spTree>
    <p:extLst>
      <p:ext uri="{BB962C8B-B14F-4D97-AF65-F5344CB8AC3E}">
        <p14:creationId xmlns:p14="http://schemas.microsoft.com/office/powerpoint/2010/main" val="1781882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these are computer</a:t>
            </a:r>
            <a:r>
              <a:rPr lang="en-US" baseline="0" dirty="0" smtClean="0"/>
              <a:t> science tasks and programs that can help in many of the applications we use in language processing.</a:t>
            </a:r>
            <a:endParaRPr lang="en-US" dirty="0" smtClean="0"/>
          </a:p>
        </p:txBody>
      </p:sp>
      <p:sp>
        <p:nvSpPr>
          <p:cNvPr id="4" name="Slide Number Placeholder 3"/>
          <p:cNvSpPr>
            <a:spLocks noGrp="1"/>
          </p:cNvSpPr>
          <p:nvPr>
            <p:ph type="sldNum" sz="quarter" idx="10"/>
          </p:nvPr>
        </p:nvSpPr>
        <p:spPr/>
        <p:txBody>
          <a:bodyPr/>
          <a:lstStyle/>
          <a:p>
            <a:fld id="{5349CF10-A680-D14B-B345-9944AEF64370}" type="slidenum">
              <a:rPr lang="en-US" smtClean="0"/>
              <a:t>15</a:t>
            </a:fld>
            <a:endParaRPr lang="en-US"/>
          </a:p>
        </p:txBody>
      </p:sp>
    </p:spTree>
    <p:extLst>
      <p:ext uri="{BB962C8B-B14F-4D97-AF65-F5344CB8AC3E}">
        <p14:creationId xmlns:p14="http://schemas.microsoft.com/office/powerpoint/2010/main" val="1893916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somewhere later</a:t>
            </a:r>
            <a:r>
              <a:rPr lang="en-US" baseline="0" dirty="0" smtClean="0"/>
              <a:t> for the technical parts?</a:t>
            </a:r>
            <a:endParaRPr lang="en-US" dirty="0" smtClean="0"/>
          </a:p>
          <a:p>
            <a:r>
              <a:rPr lang="en-US" dirty="0" smtClean="0"/>
              <a:t>Take from ETS slides the TOEFL problem</a:t>
            </a:r>
            <a:endParaRPr lang="en-US" dirty="0"/>
          </a:p>
        </p:txBody>
      </p:sp>
      <p:sp>
        <p:nvSpPr>
          <p:cNvPr id="4" name="Slide Number Placeholder 3"/>
          <p:cNvSpPr>
            <a:spLocks noGrp="1"/>
          </p:cNvSpPr>
          <p:nvPr>
            <p:ph type="sldNum" sz="quarter" idx="10"/>
          </p:nvPr>
        </p:nvSpPr>
        <p:spPr/>
        <p:txBody>
          <a:bodyPr/>
          <a:lstStyle/>
          <a:p>
            <a:fld id="{5349CF10-A680-D14B-B345-9944AEF64370}" type="slidenum">
              <a:rPr lang="en-US" smtClean="0"/>
              <a:t>16</a:t>
            </a:fld>
            <a:endParaRPr lang="en-US"/>
          </a:p>
        </p:txBody>
      </p:sp>
    </p:spTree>
    <p:extLst>
      <p:ext uri="{BB962C8B-B14F-4D97-AF65-F5344CB8AC3E}">
        <p14:creationId xmlns:p14="http://schemas.microsoft.com/office/powerpoint/2010/main" val="623678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49CF10-A680-D14B-B345-9944AEF64370}" type="slidenum">
              <a:rPr lang="en-US" smtClean="0"/>
              <a:t>17</a:t>
            </a:fld>
            <a:endParaRPr lang="en-US"/>
          </a:p>
        </p:txBody>
      </p:sp>
    </p:spTree>
    <p:extLst>
      <p:ext uri="{BB962C8B-B14F-4D97-AF65-F5344CB8AC3E}">
        <p14:creationId xmlns:p14="http://schemas.microsoft.com/office/powerpoint/2010/main" val="50606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enjoyed</a:t>
            </a:r>
            <a:r>
              <a:rPr lang="en-US" dirty="0" smtClean="0"/>
              <a:t> computer engineering, although my real interest</a:t>
            </a:r>
            <a:r>
              <a:rPr lang="en-US" baseline="0" dirty="0" smtClean="0"/>
              <a:t> was in the human applications. When you talk about human-related and society related work, people think of doctors or lawyers or teachers, they don’t think of engineers, they don’t think of computers. But computers, and coding can have a really important role in applications to society, and today I just want to talk about some of them, those that are related to language. Using computers to process language written by people.</a:t>
            </a:r>
          </a:p>
          <a:p>
            <a:endParaRPr lang="en-US" baseline="0" dirty="0" smtClean="0"/>
          </a:p>
          <a:p>
            <a:r>
              <a:rPr lang="en-US" baseline="0" dirty="0" smtClean="0"/>
              <a:t>Can anyone think of ways we use computers to process language?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49CF10-A680-D14B-B345-9944AEF64370}" type="slidenum">
              <a:rPr lang="en-US" smtClean="0"/>
              <a:t>3</a:t>
            </a:fld>
            <a:endParaRPr lang="en-US"/>
          </a:p>
        </p:txBody>
      </p:sp>
    </p:spTree>
    <p:extLst>
      <p:ext uri="{BB962C8B-B14F-4D97-AF65-F5344CB8AC3E}">
        <p14:creationId xmlns:p14="http://schemas.microsoft.com/office/powerpoint/2010/main" val="30897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they do that? They don’t have people go through all the reviews and find out exactly what they like and don’t like do they? They have  a code that automatically reads the reviews and finds out what people like and don’t like.</a:t>
            </a:r>
            <a:endParaRPr lang="en-US" dirty="0"/>
          </a:p>
        </p:txBody>
      </p:sp>
      <p:sp>
        <p:nvSpPr>
          <p:cNvPr id="4" name="Slide Number Placeholder 3"/>
          <p:cNvSpPr>
            <a:spLocks noGrp="1"/>
          </p:cNvSpPr>
          <p:nvPr>
            <p:ph type="sldNum" sz="quarter" idx="10"/>
          </p:nvPr>
        </p:nvSpPr>
        <p:spPr/>
        <p:txBody>
          <a:bodyPr/>
          <a:lstStyle/>
          <a:p>
            <a:fld id="{5349CF10-A680-D14B-B345-9944AEF64370}" type="slidenum">
              <a:rPr lang="en-US" smtClean="0"/>
              <a:t>5</a:t>
            </a:fld>
            <a:endParaRPr lang="en-US"/>
          </a:p>
        </p:txBody>
      </p:sp>
    </p:spTree>
    <p:extLst>
      <p:ext uri="{BB962C8B-B14F-4D97-AF65-F5344CB8AC3E}">
        <p14:creationId xmlns:p14="http://schemas.microsoft.com/office/powerpoint/2010/main" val="171110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tried this</a:t>
            </a:r>
            <a:r>
              <a:rPr lang="en-US" baseline="0" dirty="0" smtClean="0"/>
              <a:t> in Google?</a:t>
            </a:r>
          </a:p>
          <a:p>
            <a:r>
              <a:rPr lang="en-US" baseline="0" dirty="0" smtClean="0"/>
              <a:t>How do you think Google predicts the search phrase?</a:t>
            </a:r>
            <a:endParaRPr lang="en-US" dirty="0"/>
          </a:p>
        </p:txBody>
      </p:sp>
      <p:sp>
        <p:nvSpPr>
          <p:cNvPr id="4" name="Slide Number Placeholder 3"/>
          <p:cNvSpPr>
            <a:spLocks noGrp="1"/>
          </p:cNvSpPr>
          <p:nvPr>
            <p:ph type="sldNum" sz="quarter" idx="10"/>
          </p:nvPr>
        </p:nvSpPr>
        <p:spPr/>
        <p:txBody>
          <a:bodyPr/>
          <a:lstStyle/>
          <a:p>
            <a:fld id="{5349CF10-A680-D14B-B345-9944AEF64370}" type="slidenum">
              <a:rPr lang="en-US" smtClean="0"/>
              <a:t>6</a:t>
            </a:fld>
            <a:endParaRPr lang="en-US"/>
          </a:p>
        </p:txBody>
      </p:sp>
    </p:spTree>
    <p:extLst>
      <p:ext uri="{BB962C8B-B14F-4D97-AF65-F5344CB8AC3E}">
        <p14:creationId xmlns:p14="http://schemas.microsoft.com/office/powerpoint/2010/main" val="59795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 lot more! Siri,</a:t>
            </a:r>
            <a:r>
              <a:rPr lang="en-US" baseline="0" dirty="0" smtClean="0"/>
              <a:t> Facebook, Twitter trending topics, Amazon, </a:t>
            </a:r>
            <a:r>
              <a:rPr lang="en-US" baseline="0" dirty="0" err="1" smtClean="0"/>
              <a:t>Watsapp</a:t>
            </a:r>
            <a:r>
              <a:rPr lang="en-US" baseline="0" dirty="0" smtClean="0"/>
              <a:t>, Robots</a:t>
            </a:r>
            <a:r>
              <a:rPr lang="is-IS" baseline="0" dirty="0" smtClean="0"/>
              <a:t>… !</a:t>
            </a:r>
            <a:endParaRPr lang="en-US" dirty="0"/>
          </a:p>
        </p:txBody>
      </p:sp>
      <p:sp>
        <p:nvSpPr>
          <p:cNvPr id="4" name="Slide Number Placeholder 3"/>
          <p:cNvSpPr>
            <a:spLocks noGrp="1"/>
          </p:cNvSpPr>
          <p:nvPr>
            <p:ph type="sldNum" sz="quarter" idx="10"/>
          </p:nvPr>
        </p:nvSpPr>
        <p:spPr/>
        <p:txBody>
          <a:bodyPr/>
          <a:lstStyle/>
          <a:p>
            <a:fld id="{5349CF10-A680-D14B-B345-9944AEF64370}" type="slidenum">
              <a:rPr lang="en-US" smtClean="0"/>
              <a:t>7</a:t>
            </a:fld>
            <a:endParaRPr lang="en-US"/>
          </a:p>
        </p:txBody>
      </p:sp>
    </p:spTree>
    <p:extLst>
      <p:ext uri="{BB962C8B-B14F-4D97-AF65-F5344CB8AC3E}">
        <p14:creationId xmlns:p14="http://schemas.microsoft.com/office/powerpoint/2010/main" val="1959558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lot of our interactions in society today are online, because of social media. And we can learn a lot by studying people’s interactions online, their opinions, their feelings, understand what’s going on with people around the world, what’s bothering them, what are the issues they’re talking about.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People’s opinions</a:t>
            </a:r>
            <a:r>
              <a:rPr lang="en-US" baseline="0" dirty="0" smtClean="0"/>
              <a:t> are everywhere, and we can learn a lot by studying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is a lot going on that can be captured and processed by studying language (</a:t>
            </a:r>
            <a:r>
              <a:rPr lang="en-US" baseline="0" dirty="0" err="1" smtClean="0"/>
              <a:t>e.g</a:t>
            </a:r>
            <a:r>
              <a:rPr lang="en-US" baseline="0" dirty="0" smtClean="0"/>
              <a:t> Facebook, Twitter), and as you can see each person has a different opinion</a:t>
            </a:r>
            <a:endParaRPr lang="en-US" dirty="0" smtClean="0"/>
          </a:p>
        </p:txBody>
      </p:sp>
      <p:sp>
        <p:nvSpPr>
          <p:cNvPr id="4" name="Slide Number Placeholder 3"/>
          <p:cNvSpPr>
            <a:spLocks noGrp="1"/>
          </p:cNvSpPr>
          <p:nvPr>
            <p:ph type="sldNum" sz="quarter" idx="10"/>
          </p:nvPr>
        </p:nvSpPr>
        <p:spPr/>
        <p:txBody>
          <a:bodyPr/>
          <a:lstStyle/>
          <a:p>
            <a:fld id="{5349CF10-A680-D14B-B345-9944AEF64370}" type="slidenum">
              <a:rPr lang="en-US" smtClean="0"/>
              <a:t>8</a:t>
            </a:fld>
            <a:endParaRPr lang="en-US"/>
          </a:p>
        </p:txBody>
      </p:sp>
    </p:spTree>
    <p:extLst>
      <p:ext uri="{BB962C8B-B14F-4D97-AF65-F5344CB8AC3E}">
        <p14:creationId xmlns:p14="http://schemas.microsoft.com/office/powerpoint/2010/main" val="185510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 map of Twitter topics trending around the word. This map was also generated by analyzing language.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see any familiar topics?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349CF10-A680-D14B-B345-9944AEF64370}" type="slidenum">
              <a:rPr lang="en-US" smtClean="0"/>
              <a:t>9</a:t>
            </a:fld>
            <a:endParaRPr lang="en-US"/>
          </a:p>
        </p:txBody>
      </p:sp>
    </p:spTree>
    <p:extLst>
      <p:ext uri="{BB962C8B-B14F-4D97-AF65-F5344CB8AC3E}">
        <p14:creationId xmlns:p14="http://schemas.microsoft.com/office/powerpoint/2010/main" val="182044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 map of Twitter topics trending around the word, it is a screenshot taken yesterday. This map was also generated by analyzing language.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see any familiar topics?</a:t>
            </a:r>
          </a:p>
        </p:txBody>
      </p:sp>
      <p:sp>
        <p:nvSpPr>
          <p:cNvPr id="4" name="Slide Number Placeholder 3"/>
          <p:cNvSpPr>
            <a:spLocks noGrp="1"/>
          </p:cNvSpPr>
          <p:nvPr>
            <p:ph type="sldNum" sz="quarter" idx="10"/>
          </p:nvPr>
        </p:nvSpPr>
        <p:spPr/>
        <p:txBody>
          <a:bodyPr/>
          <a:lstStyle/>
          <a:p>
            <a:fld id="{5349CF10-A680-D14B-B345-9944AEF64370}" type="slidenum">
              <a:rPr lang="en-US" smtClean="0"/>
              <a:t>10</a:t>
            </a:fld>
            <a:endParaRPr lang="en-US"/>
          </a:p>
        </p:txBody>
      </p:sp>
    </p:spTree>
    <p:extLst>
      <p:ext uri="{BB962C8B-B14F-4D97-AF65-F5344CB8AC3E}">
        <p14:creationId xmlns:p14="http://schemas.microsoft.com/office/powerpoint/2010/main" val="54391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tell you a little</a:t>
            </a:r>
            <a:r>
              <a:rPr lang="en-US" baseline="0" dirty="0" smtClean="0"/>
              <a:t> bit about what I’m working on now.</a:t>
            </a:r>
          </a:p>
          <a:p>
            <a:r>
              <a:rPr lang="en-US" baseline="0" dirty="0" smtClean="0"/>
              <a:t>So here is what I do, I write code that takes a text, it can be a blog, Facebook comment, post, and such, and it has to be opinionated (people are expressing their feelings) and the code identifies automatically what are the topics, or targets, that this person is talking about, and the sentiment towards each. Because people can write and be positive about one thing and negative about another.</a:t>
            </a:r>
          </a:p>
          <a:p>
            <a:endParaRPr lang="en-US" baseline="0" dirty="0" smtClean="0"/>
          </a:p>
          <a:p>
            <a:r>
              <a:rPr lang="en-US" baseline="0" dirty="0" smtClean="0"/>
              <a:t>So this person is writing about how the country is losing a lot of its people especially doctors, engineers, philosophers, because they are leaving the country due to the dictator regime</a:t>
            </a:r>
          </a:p>
          <a:p>
            <a:endParaRPr lang="en-US" baseline="0" dirty="0" smtClean="0"/>
          </a:p>
          <a:p>
            <a:r>
              <a:rPr lang="en-US" baseline="0" dirty="0" smtClean="0"/>
              <a:t>I wrote this code that reads a text in Arabic and finds what are the topics that the writer is positive or negative about.</a:t>
            </a:r>
          </a:p>
          <a:p>
            <a:endParaRPr lang="en-US" dirty="0" smtClean="0"/>
          </a:p>
          <a:p>
            <a:r>
              <a:rPr lang="en-US" dirty="0" smtClean="0"/>
              <a:t>http://</a:t>
            </a:r>
            <a:r>
              <a:rPr lang="en-US" dirty="0" err="1" smtClean="0"/>
              <a:t>worldsayswhat.com</a:t>
            </a:r>
            <a:r>
              <a:rPr lang="en-US" dirty="0" smtClean="0"/>
              <a:t>/</a:t>
            </a:r>
            <a:r>
              <a:rPr lang="en-US" dirty="0" err="1" smtClean="0"/>
              <a:t>wp</a:t>
            </a:r>
            <a:r>
              <a:rPr lang="en-US" dirty="0" smtClean="0"/>
              <a:t>-content/uploads/2015/07/world-1.jpg</a:t>
            </a:r>
          </a:p>
          <a:p>
            <a:r>
              <a:rPr lang="en-US" dirty="0" smtClean="0"/>
              <a:t>Maybe a better pic with countries</a:t>
            </a:r>
            <a:endParaRPr lang="en-US" dirty="0"/>
          </a:p>
        </p:txBody>
      </p:sp>
      <p:sp>
        <p:nvSpPr>
          <p:cNvPr id="4" name="Slide Number Placeholder 3"/>
          <p:cNvSpPr>
            <a:spLocks noGrp="1"/>
          </p:cNvSpPr>
          <p:nvPr>
            <p:ph type="sldNum" sz="quarter" idx="10"/>
          </p:nvPr>
        </p:nvSpPr>
        <p:spPr/>
        <p:txBody>
          <a:bodyPr/>
          <a:lstStyle/>
          <a:p>
            <a:fld id="{5349CF10-A680-D14B-B345-9944AEF64370}" type="slidenum">
              <a:rPr lang="en-US" smtClean="0"/>
              <a:t>11</a:t>
            </a:fld>
            <a:endParaRPr lang="en-US"/>
          </a:p>
        </p:txBody>
      </p:sp>
    </p:spTree>
    <p:extLst>
      <p:ext uri="{BB962C8B-B14F-4D97-AF65-F5344CB8AC3E}">
        <p14:creationId xmlns:p14="http://schemas.microsoft.com/office/powerpoint/2010/main" val="144863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4CDEEC1-09C3-C549-83BD-3BDBF0F5CA38}" type="datetimeFigureOut">
              <a:rPr lang="en-US" smtClean="0"/>
              <a:t>12/13/16</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E8AF417-4CDE-3746-8E1C-CC51B126E668}"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293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CDEEC1-09C3-C549-83BD-3BDBF0F5CA38}"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AF417-4CDE-3746-8E1C-CC51B126E668}" type="slidenum">
              <a:rPr lang="en-US" smtClean="0"/>
              <a:t>‹#›</a:t>
            </a:fld>
            <a:endParaRPr lang="en-US"/>
          </a:p>
        </p:txBody>
      </p:sp>
    </p:spTree>
    <p:extLst>
      <p:ext uri="{BB962C8B-B14F-4D97-AF65-F5344CB8AC3E}">
        <p14:creationId xmlns:p14="http://schemas.microsoft.com/office/powerpoint/2010/main" val="777210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CDEEC1-09C3-C549-83BD-3BDBF0F5CA38}"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AF417-4CDE-3746-8E1C-CC51B126E668}" type="slidenum">
              <a:rPr lang="en-US" smtClean="0"/>
              <a:t>‹#›</a:t>
            </a:fld>
            <a:endParaRPr lang="en-US"/>
          </a:p>
        </p:txBody>
      </p:sp>
    </p:spTree>
    <p:extLst>
      <p:ext uri="{BB962C8B-B14F-4D97-AF65-F5344CB8AC3E}">
        <p14:creationId xmlns:p14="http://schemas.microsoft.com/office/powerpoint/2010/main" val="65344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CDEEC1-09C3-C549-83BD-3BDBF0F5CA38}" type="datetimeFigureOut">
              <a:rPr lang="en-US" smtClean="0"/>
              <a:t>12/13/16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AF417-4CDE-3746-8E1C-CC51B126E668}" type="slidenum">
              <a:rPr lang="en-US" smtClean="0"/>
              <a:t>‹#›</a:t>
            </a:fld>
            <a:endParaRPr lang="en-US"/>
          </a:p>
        </p:txBody>
      </p:sp>
    </p:spTree>
    <p:extLst>
      <p:ext uri="{BB962C8B-B14F-4D97-AF65-F5344CB8AC3E}">
        <p14:creationId xmlns:p14="http://schemas.microsoft.com/office/powerpoint/2010/main" val="167690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4CDEEC1-09C3-C549-83BD-3BDBF0F5CA38}" type="datetimeFigureOut">
              <a:rPr lang="en-US" smtClean="0"/>
              <a:t>12/13/16</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E8AF417-4CDE-3746-8E1C-CC51B126E668}"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4862228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CDEEC1-09C3-C549-83BD-3BDBF0F5CA38}" type="datetimeFigureOut">
              <a:rPr lang="en-US" smtClean="0"/>
              <a:t>12/13/16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AF417-4CDE-3746-8E1C-CC51B126E668}" type="slidenum">
              <a:rPr lang="en-US" smtClean="0"/>
              <a:t>‹#›</a:t>
            </a:fld>
            <a:endParaRPr lang="en-US"/>
          </a:p>
        </p:txBody>
      </p:sp>
    </p:spTree>
    <p:extLst>
      <p:ext uri="{BB962C8B-B14F-4D97-AF65-F5344CB8AC3E}">
        <p14:creationId xmlns:p14="http://schemas.microsoft.com/office/powerpoint/2010/main" val="95039086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CDEEC1-09C3-C549-83BD-3BDBF0F5CA38}" type="datetimeFigureOut">
              <a:rPr lang="en-US" smtClean="0"/>
              <a:t>12/13/16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AF417-4CDE-3746-8E1C-CC51B126E668}" type="slidenum">
              <a:rPr lang="en-US" smtClean="0"/>
              <a:t>‹#›</a:t>
            </a:fld>
            <a:endParaRPr lang="en-US"/>
          </a:p>
        </p:txBody>
      </p:sp>
    </p:spTree>
    <p:extLst>
      <p:ext uri="{BB962C8B-B14F-4D97-AF65-F5344CB8AC3E}">
        <p14:creationId xmlns:p14="http://schemas.microsoft.com/office/powerpoint/2010/main" val="25578952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CDEEC1-09C3-C549-83BD-3BDBF0F5CA38}" type="datetimeFigureOut">
              <a:rPr lang="en-US" smtClean="0"/>
              <a:t>12/13/16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AF417-4CDE-3746-8E1C-CC51B126E668}" type="slidenum">
              <a:rPr lang="en-US" smtClean="0"/>
              <a:t>‹#›</a:t>
            </a:fld>
            <a:endParaRPr lang="en-US"/>
          </a:p>
        </p:txBody>
      </p:sp>
    </p:spTree>
    <p:extLst>
      <p:ext uri="{BB962C8B-B14F-4D97-AF65-F5344CB8AC3E}">
        <p14:creationId xmlns:p14="http://schemas.microsoft.com/office/powerpoint/2010/main" val="126623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DEEC1-09C3-C549-83BD-3BDBF0F5CA38}" type="datetimeFigureOut">
              <a:rPr lang="en-US" smtClean="0"/>
              <a:t>12/13/16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AF417-4CDE-3746-8E1C-CC51B126E668}" type="slidenum">
              <a:rPr lang="en-US" smtClean="0"/>
              <a:t>‹#›</a:t>
            </a:fld>
            <a:endParaRPr lang="en-US"/>
          </a:p>
        </p:txBody>
      </p:sp>
    </p:spTree>
    <p:extLst>
      <p:ext uri="{BB962C8B-B14F-4D97-AF65-F5344CB8AC3E}">
        <p14:creationId xmlns:p14="http://schemas.microsoft.com/office/powerpoint/2010/main" val="124260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34CDEEC1-09C3-C549-83BD-3BDBF0F5CA38}" type="datetimeFigureOut">
              <a:rPr lang="en-US" smtClean="0"/>
              <a:t>12/13/16</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4E8AF417-4CDE-3746-8E1C-CC51B126E668}"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794990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34CDEEC1-09C3-C549-83BD-3BDBF0F5CA38}" type="datetimeFigureOut">
              <a:rPr lang="en-US" smtClean="0"/>
              <a:t>12/13/16</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4E8AF417-4CDE-3746-8E1C-CC51B126E668}" type="slidenum">
              <a:rPr lang="en-US" smtClean="0"/>
              <a:t>‹#›</a:t>
            </a:fld>
            <a:endParaRPr lang="en-US"/>
          </a:p>
        </p:txBody>
      </p:sp>
    </p:spTree>
    <p:extLst>
      <p:ext uri="{BB962C8B-B14F-4D97-AF65-F5344CB8AC3E}">
        <p14:creationId xmlns:p14="http://schemas.microsoft.com/office/powerpoint/2010/main" val="1277849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4CDEEC1-09C3-C549-83BD-3BDBF0F5CA38}" type="datetimeFigureOut">
              <a:rPr lang="en-US" smtClean="0"/>
              <a:t>12/13/16</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E8AF417-4CDE-3746-8E1C-CC51B126E668}"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72350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hyperlink" Target="http://www.google.com/" TargetMode="External"/><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http://time.com/3966291/donald-trump-insult-generator/"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hyperlink" Target="http://trendsmap.com/"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Coding, Language and Society</a:t>
            </a:r>
            <a:endParaRPr lang="en-US" dirty="0"/>
          </a:p>
        </p:txBody>
      </p:sp>
      <p:sp>
        <p:nvSpPr>
          <p:cNvPr id="3" name="Subtitle 2"/>
          <p:cNvSpPr>
            <a:spLocks noGrp="1"/>
          </p:cNvSpPr>
          <p:nvPr>
            <p:ph type="subTitle" idx="1"/>
          </p:nvPr>
        </p:nvSpPr>
        <p:spPr>
          <a:xfrm>
            <a:off x="2215045" y="6115721"/>
            <a:ext cx="8045373" cy="742279"/>
          </a:xfrm>
        </p:spPr>
        <p:txBody>
          <a:bodyPr>
            <a:noAutofit/>
          </a:bodyPr>
          <a:lstStyle/>
          <a:p>
            <a:r>
              <a:rPr lang="en-US" sz="1800" dirty="0" err="1" smtClean="0"/>
              <a:t>Noura</a:t>
            </a:r>
            <a:r>
              <a:rPr lang="en-US" sz="1800" dirty="0" smtClean="0"/>
              <a:t> </a:t>
            </a:r>
            <a:r>
              <a:rPr lang="en-US" sz="1800" dirty="0" err="1" smtClean="0"/>
              <a:t>Farra</a:t>
            </a:r>
            <a:endParaRPr lang="en-US" sz="1800" dirty="0" smtClean="0"/>
          </a:p>
          <a:p>
            <a:endParaRPr lang="en-US" sz="1800" dirty="0" smtClean="0"/>
          </a:p>
          <a:p>
            <a:endParaRPr lang="en-US" sz="1800" dirty="0"/>
          </a:p>
        </p:txBody>
      </p:sp>
      <p:sp>
        <p:nvSpPr>
          <p:cNvPr id="4" name="Subtitle 2"/>
          <p:cNvSpPr txBox="1">
            <a:spLocks/>
          </p:cNvSpPr>
          <p:nvPr/>
        </p:nvSpPr>
        <p:spPr>
          <a:xfrm>
            <a:off x="1947720" y="-539026"/>
            <a:ext cx="8045373" cy="742279"/>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endParaRPr lang="en-US" sz="1800" dirty="0" smtClean="0"/>
          </a:p>
          <a:p>
            <a:endParaRPr lang="en-US" sz="1800" dirty="0" smtClean="0"/>
          </a:p>
          <a:p>
            <a:r>
              <a:rPr lang="en-US" sz="1800" dirty="0" smtClean="0"/>
              <a:t>Girls Who Code</a:t>
            </a:r>
            <a:endParaRPr lang="en-US" sz="1800" dirty="0"/>
          </a:p>
        </p:txBody>
      </p:sp>
    </p:spTree>
    <p:extLst>
      <p:ext uri="{BB962C8B-B14F-4D97-AF65-F5344CB8AC3E}">
        <p14:creationId xmlns:p14="http://schemas.microsoft.com/office/powerpoint/2010/main" val="1365180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12" y="168377"/>
            <a:ext cx="10178322" cy="1492132"/>
          </a:xfrm>
        </p:spPr>
        <p:txBody>
          <a:bodyPr/>
          <a:lstStyle/>
          <a:p>
            <a:r>
              <a:rPr lang="en-US" cap="none" dirty="0" smtClean="0"/>
              <a:t>Language and our society</a:t>
            </a:r>
            <a:endParaRPr lang="en-US" cap="none" dirty="0"/>
          </a:p>
        </p:txBody>
      </p:sp>
      <p:pic>
        <p:nvPicPr>
          <p:cNvPr id="3" name="Picture 2"/>
          <p:cNvPicPr>
            <a:picLocks noChangeAspect="1"/>
          </p:cNvPicPr>
          <p:nvPr/>
        </p:nvPicPr>
        <p:blipFill>
          <a:blip r:embed="rId3"/>
          <a:stretch>
            <a:fillRect/>
          </a:stretch>
        </p:blipFill>
        <p:spPr>
          <a:xfrm>
            <a:off x="0" y="0"/>
            <a:ext cx="12192000" cy="6703777"/>
          </a:xfrm>
          <a:prstGeom prst="rect">
            <a:avLst/>
          </a:prstGeom>
        </p:spPr>
      </p:pic>
    </p:spTree>
    <p:extLst>
      <p:ext uri="{BB962C8B-B14F-4D97-AF65-F5344CB8AC3E}">
        <p14:creationId xmlns:p14="http://schemas.microsoft.com/office/powerpoint/2010/main" val="1393557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775" y="449842"/>
            <a:ext cx="3755452" cy="3548459"/>
          </a:xfrm>
          <a:prstGeom prst="rect">
            <a:avLst/>
          </a:prstGeom>
        </p:spPr>
      </p:pic>
      <p:sp>
        <p:nvSpPr>
          <p:cNvPr id="4" name="Title 1"/>
          <p:cNvSpPr>
            <a:spLocks noGrp="1"/>
          </p:cNvSpPr>
          <p:nvPr>
            <p:ph type="title"/>
          </p:nvPr>
        </p:nvSpPr>
        <p:spPr/>
        <p:txBody>
          <a:bodyPr/>
          <a:lstStyle/>
          <a:p>
            <a:r>
              <a:rPr lang="en-US" cap="none" dirty="0" smtClean="0"/>
              <a:t>Learning people’s opinions around the world</a:t>
            </a:r>
            <a:endParaRPr lang="en-US" cap="none" dirty="0"/>
          </a:p>
        </p:txBody>
      </p:sp>
      <p:pic>
        <p:nvPicPr>
          <p:cNvPr id="7" name="Picture 6"/>
          <p:cNvPicPr>
            <a:picLocks noChangeAspect="1"/>
          </p:cNvPicPr>
          <p:nvPr/>
        </p:nvPicPr>
        <p:blipFill>
          <a:blip r:embed="rId4"/>
          <a:stretch>
            <a:fillRect/>
          </a:stretch>
        </p:blipFill>
        <p:spPr>
          <a:xfrm>
            <a:off x="1117600" y="3000804"/>
            <a:ext cx="10312400" cy="1257300"/>
          </a:xfrm>
          <a:prstGeom prst="rect">
            <a:avLst/>
          </a:prstGeom>
        </p:spPr>
      </p:pic>
      <p:pic>
        <p:nvPicPr>
          <p:cNvPr id="8" name="Picture 7"/>
          <p:cNvPicPr>
            <a:picLocks noChangeAspect="1"/>
          </p:cNvPicPr>
          <p:nvPr/>
        </p:nvPicPr>
        <p:blipFill>
          <a:blip r:embed="rId5"/>
          <a:stretch>
            <a:fillRect/>
          </a:stretch>
        </p:blipFill>
        <p:spPr>
          <a:xfrm>
            <a:off x="1199702" y="4768458"/>
            <a:ext cx="3530600" cy="965200"/>
          </a:xfrm>
          <a:prstGeom prst="rect">
            <a:avLst/>
          </a:prstGeom>
        </p:spPr>
      </p:pic>
      <p:grpSp>
        <p:nvGrpSpPr>
          <p:cNvPr id="12" name="Group 11"/>
          <p:cNvGrpSpPr/>
          <p:nvPr/>
        </p:nvGrpSpPr>
        <p:grpSpPr>
          <a:xfrm>
            <a:off x="4973924" y="4495260"/>
            <a:ext cx="3356473" cy="1595336"/>
            <a:chOff x="4973924" y="4495260"/>
            <a:chExt cx="3356473" cy="1595336"/>
          </a:xfrm>
        </p:grpSpPr>
        <p:sp>
          <p:nvSpPr>
            <p:cNvPr id="10" name="Oval 9"/>
            <p:cNvSpPr/>
            <p:nvPr/>
          </p:nvSpPr>
          <p:spPr>
            <a:xfrm>
              <a:off x="4973924" y="4495260"/>
              <a:ext cx="3112851" cy="159533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p:cNvSpPr txBox="1"/>
            <p:nvPr/>
          </p:nvSpPr>
          <p:spPr>
            <a:xfrm>
              <a:off x="5217546" y="4810328"/>
              <a:ext cx="3112851" cy="923330"/>
            </a:xfrm>
            <a:prstGeom prst="rect">
              <a:avLst/>
            </a:prstGeom>
            <a:noFill/>
          </p:spPr>
          <p:txBody>
            <a:bodyPr wrap="square" rtlCol="0">
              <a:spAutoFit/>
            </a:bodyPr>
            <a:lstStyle/>
            <a:p>
              <a:r>
                <a:rPr lang="en-US" dirty="0" smtClean="0"/>
                <a:t>Syrian people: </a:t>
              </a:r>
              <a:r>
                <a:rPr lang="en-US" b="1" dirty="0" smtClean="0">
                  <a:solidFill>
                    <a:srgbClr val="00B050"/>
                  </a:solidFill>
                </a:rPr>
                <a:t>positive</a:t>
              </a:r>
            </a:p>
            <a:p>
              <a:r>
                <a:rPr lang="en-US" dirty="0" smtClean="0"/>
                <a:t>Dictator regime: </a:t>
              </a:r>
              <a:r>
                <a:rPr lang="en-US" b="1" dirty="0" smtClean="0">
                  <a:solidFill>
                    <a:srgbClr val="FF0000"/>
                  </a:solidFill>
                </a:rPr>
                <a:t>negative</a:t>
              </a:r>
            </a:p>
            <a:p>
              <a:r>
                <a:rPr lang="en-US" dirty="0" smtClean="0"/>
                <a:t>Our nation: </a:t>
              </a:r>
              <a:r>
                <a:rPr lang="en-US" b="1" dirty="0" smtClean="0">
                  <a:solidFill>
                    <a:srgbClr val="00B050"/>
                  </a:solidFill>
                </a:rPr>
                <a:t>positive</a:t>
              </a:r>
              <a:endParaRPr lang="en-US" b="1" dirty="0">
                <a:solidFill>
                  <a:srgbClr val="00B050"/>
                </a:solidFill>
              </a:endParaRPr>
            </a:p>
          </p:txBody>
        </p:sp>
      </p:grpSp>
      <p:sp>
        <p:nvSpPr>
          <p:cNvPr id="13" name="Rectangle 12"/>
          <p:cNvSpPr/>
          <p:nvPr/>
        </p:nvSpPr>
        <p:spPr>
          <a:xfrm>
            <a:off x="1199702" y="1886035"/>
            <a:ext cx="6096000" cy="923330"/>
          </a:xfrm>
          <a:prstGeom prst="rect">
            <a:avLst/>
          </a:prstGeom>
        </p:spPr>
        <p:txBody>
          <a:bodyPr>
            <a:spAutoFit/>
          </a:bodyPr>
          <a:lstStyle/>
          <a:p>
            <a:r>
              <a:rPr lang="en-US" dirty="0" smtClean="0"/>
              <a:t>Imagine we can collect people’s online posts and their frustrations from around the world and use it try to understand how to make their lives better</a:t>
            </a:r>
            <a:r>
              <a:rPr lang="is-IS" dirty="0" smtClean="0"/>
              <a:t>…</a:t>
            </a:r>
            <a:endParaRPr lang="en-US" dirty="0"/>
          </a:p>
        </p:txBody>
      </p:sp>
    </p:spTree>
    <p:extLst>
      <p:ext uri="{BB962C8B-B14F-4D97-AF65-F5344CB8AC3E}">
        <p14:creationId xmlns:p14="http://schemas.microsoft.com/office/powerpoint/2010/main" val="11295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775" y="449842"/>
            <a:ext cx="3755452" cy="3548459"/>
          </a:xfrm>
          <a:prstGeom prst="rect">
            <a:avLst/>
          </a:prstGeom>
        </p:spPr>
      </p:pic>
      <p:sp>
        <p:nvSpPr>
          <p:cNvPr id="4" name="Title 1"/>
          <p:cNvSpPr>
            <a:spLocks noGrp="1"/>
          </p:cNvSpPr>
          <p:nvPr>
            <p:ph type="title"/>
          </p:nvPr>
        </p:nvSpPr>
        <p:spPr/>
        <p:txBody>
          <a:bodyPr/>
          <a:lstStyle/>
          <a:p>
            <a:r>
              <a:rPr lang="en-US" cap="none" dirty="0" smtClean="0"/>
              <a:t>Learning people’s opinions around the world</a:t>
            </a:r>
            <a:endParaRPr lang="en-US" cap="none" dirty="0"/>
          </a:p>
        </p:txBody>
      </p:sp>
      <p:grpSp>
        <p:nvGrpSpPr>
          <p:cNvPr id="14" name="Group 13"/>
          <p:cNvGrpSpPr/>
          <p:nvPr/>
        </p:nvGrpSpPr>
        <p:grpSpPr>
          <a:xfrm>
            <a:off x="1115439" y="2105381"/>
            <a:ext cx="6096000" cy="1662056"/>
            <a:chOff x="1173804" y="1874517"/>
            <a:chExt cx="6096000" cy="1662056"/>
          </a:xfrm>
        </p:grpSpPr>
        <p:grpSp>
          <p:nvGrpSpPr>
            <p:cNvPr id="6" name="Group 5"/>
            <p:cNvGrpSpPr/>
            <p:nvPr/>
          </p:nvGrpSpPr>
          <p:grpSpPr>
            <a:xfrm>
              <a:off x="1173804" y="1874517"/>
              <a:ext cx="6096000" cy="1662056"/>
              <a:chOff x="1173804" y="1874517"/>
              <a:chExt cx="6096000" cy="1662056"/>
            </a:xfrm>
          </p:grpSpPr>
          <p:sp>
            <p:nvSpPr>
              <p:cNvPr id="2" name="Rounded Rectangle 1"/>
              <p:cNvSpPr/>
              <p:nvPr/>
            </p:nvSpPr>
            <p:spPr>
              <a:xfrm>
                <a:off x="1251678" y="1874517"/>
                <a:ext cx="2970126" cy="4212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Hungarian</a:t>
                </a:r>
                <a:endParaRPr lang="en-US" dirty="0"/>
              </a:p>
            </p:txBody>
          </p:sp>
          <p:sp>
            <p:nvSpPr>
              <p:cNvPr id="3" name="Rectangle 2"/>
              <p:cNvSpPr/>
              <p:nvPr/>
            </p:nvSpPr>
            <p:spPr>
              <a:xfrm>
                <a:off x="1173804" y="2336244"/>
                <a:ext cx="6096000" cy="1200329"/>
              </a:xfrm>
              <a:prstGeom prst="rect">
                <a:avLst/>
              </a:prstGeom>
            </p:spPr>
            <p:txBody>
              <a:bodyPr>
                <a:spAutoFit/>
              </a:bodyPr>
              <a:lstStyle/>
              <a:p>
                <a:r>
                  <a:rPr lang="en-US" dirty="0" smtClean="0">
                    <a:solidFill>
                      <a:srgbClr val="000000"/>
                    </a:solidFill>
                    <a:latin typeface="Menlo-Regular" charset="0"/>
                  </a:rPr>
                  <a:t>Ma </a:t>
                </a:r>
                <a:r>
                  <a:rPr lang="en-US" dirty="0" err="1" smtClean="0">
                    <a:solidFill>
                      <a:srgbClr val="000000"/>
                    </a:solidFill>
                    <a:latin typeface="Menlo-Regular" charset="0"/>
                  </a:rPr>
                  <a:t>Jeruzsálemben</a:t>
                </a:r>
                <a:r>
                  <a:rPr lang="en-US" dirty="0" smtClean="0">
                    <a:solidFill>
                      <a:srgbClr val="000000"/>
                    </a:solidFill>
                    <a:latin typeface="Menlo-Regular" charset="0"/>
                  </a:rPr>
                  <a:t> </a:t>
                </a:r>
                <a:r>
                  <a:rPr lang="en-US" dirty="0" err="1" smtClean="0">
                    <a:solidFill>
                      <a:srgbClr val="000000"/>
                    </a:solidFill>
                    <a:latin typeface="Menlo-Regular" charset="0"/>
                  </a:rPr>
                  <a:t>az</a:t>
                </a:r>
                <a:r>
                  <a:rPr lang="en-US" dirty="0" smtClean="0">
                    <a:solidFill>
                      <a:srgbClr val="000000"/>
                    </a:solidFill>
                    <a:latin typeface="Menlo-Regular" charset="0"/>
                  </a:rPr>
                  <a:t> </a:t>
                </a:r>
                <a:r>
                  <a:rPr lang="en-US" dirty="0" err="1" smtClean="0">
                    <a:solidFill>
                      <a:srgbClr val="000000"/>
                    </a:solidFill>
                    <a:latin typeface="Menlo-Regular" charset="0"/>
                  </a:rPr>
                  <a:t>izraeli</a:t>
                </a:r>
                <a:r>
                  <a:rPr lang="en-US" dirty="0" smtClean="0">
                    <a:solidFill>
                      <a:srgbClr val="000000"/>
                    </a:solidFill>
                    <a:latin typeface="Menlo-Regular" charset="0"/>
                  </a:rPr>
                  <a:t> </a:t>
                </a:r>
                <a:r>
                  <a:rPr lang="en-US" dirty="0" err="1" smtClean="0">
                    <a:solidFill>
                      <a:srgbClr val="000000"/>
                    </a:solidFill>
                    <a:latin typeface="Menlo-Regular" charset="0"/>
                  </a:rPr>
                  <a:t>biztonsági</a:t>
                </a:r>
                <a:r>
                  <a:rPr lang="en-US" dirty="0" smtClean="0">
                    <a:solidFill>
                      <a:srgbClr val="000000"/>
                    </a:solidFill>
                    <a:latin typeface="Menlo-Regular" charset="0"/>
                  </a:rPr>
                  <a:t> </a:t>
                </a:r>
                <a:r>
                  <a:rPr lang="en-US" dirty="0" err="1" smtClean="0">
                    <a:solidFill>
                      <a:srgbClr val="000000"/>
                    </a:solidFill>
                    <a:latin typeface="Menlo-Regular" charset="0"/>
                  </a:rPr>
                  <a:t>erők</a:t>
                </a:r>
                <a:r>
                  <a:rPr lang="en-US" dirty="0" smtClean="0">
                    <a:solidFill>
                      <a:srgbClr val="000000"/>
                    </a:solidFill>
                    <a:latin typeface="Menlo-Regular" charset="0"/>
                  </a:rPr>
                  <a:t> </a:t>
                </a:r>
                <a:r>
                  <a:rPr lang="en-US" dirty="0" err="1" smtClean="0">
                    <a:solidFill>
                      <a:srgbClr val="000000"/>
                    </a:solidFill>
                    <a:latin typeface="Menlo-Regular" charset="0"/>
                  </a:rPr>
                  <a:t>megtiltották</a:t>
                </a:r>
                <a:r>
                  <a:rPr lang="en-US" dirty="0" smtClean="0">
                    <a:solidFill>
                      <a:srgbClr val="000000"/>
                    </a:solidFill>
                    <a:latin typeface="Menlo-Regular" charset="0"/>
                  </a:rPr>
                  <a:t> a 45 </a:t>
                </a:r>
                <a:r>
                  <a:rPr lang="en-US" dirty="0" err="1" smtClean="0">
                    <a:solidFill>
                      <a:srgbClr val="000000"/>
                    </a:solidFill>
                    <a:latin typeface="Menlo-Regular" charset="0"/>
                  </a:rPr>
                  <a:t>éven</a:t>
                </a:r>
                <a:r>
                  <a:rPr lang="en-US" dirty="0" smtClean="0">
                    <a:solidFill>
                      <a:srgbClr val="000000"/>
                    </a:solidFill>
                    <a:latin typeface="Menlo-Regular" charset="0"/>
                  </a:rPr>
                  <a:t> </a:t>
                </a:r>
                <a:r>
                  <a:rPr lang="en-US" dirty="0" err="1" smtClean="0">
                    <a:solidFill>
                      <a:srgbClr val="000000"/>
                    </a:solidFill>
                    <a:latin typeface="Menlo-Regular" charset="0"/>
                  </a:rPr>
                  <a:t>aluli</a:t>
                </a:r>
                <a:r>
                  <a:rPr lang="en-US" dirty="0" smtClean="0">
                    <a:solidFill>
                      <a:srgbClr val="000000"/>
                    </a:solidFill>
                    <a:latin typeface="Menlo-Regular" charset="0"/>
                  </a:rPr>
                  <a:t> </a:t>
                </a:r>
                <a:r>
                  <a:rPr lang="en-US" dirty="0" err="1" smtClean="0">
                    <a:solidFill>
                      <a:srgbClr val="000000"/>
                    </a:solidFill>
                    <a:latin typeface="Menlo-Regular" charset="0"/>
                  </a:rPr>
                  <a:t>palesztinok</a:t>
                </a:r>
                <a:r>
                  <a:rPr lang="en-US" dirty="0" smtClean="0">
                    <a:solidFill>
                      <a:srgbClr val="000000"/>
                    </a:solidFill>
                    <a:latin typeface="Menlo-Regular" charset="0"/>
                  </a:rPr>
                  <a:t> </a:t>
                </a:r>
                <a:r>
                  <a:rPr lang="en-US" dirty="0" err="1" smtClean="0">
                    <a:solidFill>
                      <a:srgbClr val="000000"/>
                    </a:solidFill>
                    <a:latin typeface="Menlo-Regular" charset="0"/>
                  </a:rPr>
                  <a:t>számára</a:t>
                </a:r>
                <a:r>
                  <a:rPr lang="en-US" dirty="0" smtClean="0">
                    <a:solidFill>
                      <a:srgbClr val="000000"/>
                    </a:solidFill>
                    <a:latin typeface="Menlo-Regular" charset="0"/>
                  </a:rPr>
                  <a:t>, </a:t>
                </a:r>
                <a:r>
                  <a:rPr lang="en-US" dirty="0" err="1" smtClean="0">
                    <a:solidFill>
                      <a:srgbClr val="000000"/>
                    </a:solidFill>
                    <a:latin typeface="Menlo-Regular" charset="0"/>
                  </a:rPr>
                  <a:t>hogy</a:t>
                </a:r>
                <a:r>
                  <a:rPr lang="en-US" dirty="0" smtClean="0">
                    <a:solidFill>
                      <a:srgbClr val="000000"/>
                    </a:solidFill>
                    <a:latin typeface="Menlo-Regular" charset="0"/>
                  </a:rPr>
                  <a:t> </a:t>
                </a:r>
                <a:r>
                  <a:rPr lang="en-US" dirty="0" err="1" smtClean="0">
                    <a:solidFill>
                      <a:srgbClr val="000000"/>
                    </a:solidFill>
                    <a:latin typeface="Menlo-Regular" charset="0"/>
                  </a:rPr>
                  <a:t>az</a:t>
                </a:r>
                <a:r>
                  <a:rPr lang="en-US" dirty="0" smtClean="0">
                    <a:solidFill>
                      <a:srgbClr val="000000"/>
                    </a:solidFill>
                    <a:latin typeface="Menlo-Regular" charset="0"/>
                  </a:rPr>
                  <a:t> al-Aqsa </a:t>
                </a:r>
                <a:r>
                  <a:rPr lang="en-US" dirty="0" err="1" smtClean="0">
                    <a:solidFill>
                      <a:srgbClr val="000000"/>
                    </a:solidFill>
                    <a:latin typeface="Menlo-Regular" charset="0"/>
                  </a:rPr>
                  <a:t>mecsetben</a:t>
                </a:r>
                <a:r>
                  <a:rPr lang="en-US" dirty="0" smtClean="0">
                    <a:solidFill>
                      <a:srgbClr val="000000"/>
                    </a:solidFill>
                    <a:latin typeface="Menlo-Regular" charset="0"/>
                  </a:rPr>
                  <a:t> imádkozzanak</a:t>
                </a:r>
                <a:endParaRPr lang="en-US" dirty="0"/>
              </a:p>
            </p:txBody>
          </p:sp>
        </p:grpSp>
        <p:pic>
          <p:nvPicPr>
            <p:cNvPr id="11" name="Picture 10"/>
            <p:cNvPicPr>
              <a:picLocks noChangeAspect="1"/>
            </p:cNvPicPr>
            <p:nvPr/>
          </p:nvPicPr>
          <p:blipFill>
            <a:blip r:embed="rId4"/>
            <a:stretch>
              <a:fillRect/>
            </a:stretch>
          </p:blipFill>
          <p:spPr>
            <a:xfrm>
              <a:off x="4445654" y="1874517"/>
              <a:ext cx="670790" cy="513797"/>
            </a:xfrm>
            <a:prstGeom prst="rect">
              <a:avLst/>
            </a:prstGeom>
          </p:spPr>
        </p:pic>
      </p:grpSp>
      <p:grpSp>
        <p:nvGrpSpPr>
          <p:cNvPr id="37" name="Group 36"/>
          <p:cNvGrpSpPr/>
          <p:nvPr/>
        </p:nvGrpSpPr>
        <p:grpSpPr>
          <a:xfrm>
            <a:off x="1267839" y="4087606"/>
            <a:ext cx="6096000" cy="1617569"/>
            <a:chOff x="1267839" y="4087606"/>
            <a:chExt cx="6096000" cy="1617569"/>
          </a:xfrm>
        </p:grpSpPr>
        <p:pic>
          <p:nvPicPr>
            <p:cNvPr id="27" name="Picture 26"/>
            <p:cNvPicPr>
              <a:picLocks noChangeAspect="1"/>
            </p:cNvPicPr>
            <p:nvPr/>
          </p:nvPicPr>
          <p:blipFill>
            <a:blip r:embed="rId5"/>
            <a:stretch>
              <a:fillRect/>
            </a:stretch>
          </p:blipFill>
          <p:spPr>
            <a:xfrm>
              <a:off x="4372470" y="4087606"/>
              <a:ext cx="666268" cy="606940"/>
            </a:xfrm>
            <a:prstGeom prst="rect">
              <a:avLst/>
            </a:prstGeom>
          </p:spPr>
        </p:pic>
        <p:grpSp>
          <p:nvGrpSpPr>
            <p:cNvPr id="29" name="Group 28"/>
            <p:cNvGrpSpPr/>
            <p:nvPr/>
          </p:nvGrpSpPr>
          <p:grpSpPr>
            <a:xfrm>
              <a:off x="1267839" y="4135452"/>
              <a:ext cx="6096000" cy="1569723"/>
              <a:chOff x="1115439" y="3983052"/>
              <a:chExt cx="6096000" cy="1569723"/>
            </a:xfrm>
          </p:grpSpPr>
          <p:grpSp>
            <p:nvGrpSpPr>
              <p:cNvPr id="30" name="Group 29"/>
              <p:cNvGrpSpPr/>
              <p:nvPr/>
            </p:nvGrpSpPr>
            <p:grpSpPr>
              <a:xfrm>
                <a:off x="1115439" y="3983052"/>
                <a:ext cx="6096000" cy="831059"/>
                <a:chOff x="1173804" y="1874517"/>
                <a:chExt cx="6096000" cy="831059"/>
              </a:xfrm>
            </p:grpSpPr>
            <p:sp>
              <p:nvSpPr>
                <p:cNvPr id="32" name="Rounded Rectangle 31"/>
                <p:cNvSpPr/>
                <p:nvPr/>
              </p:nvSpPr>
              <p:spPr>
                <a:xfrm>
                  <a:off x="1251678" y="1874517"/>
                  <a:ext cx="2970126" cy="4212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Thai</a:t>
                  </a:r>
                  <a:endParaRPr lang="en-US" dirty="0"/>
                </a:p>
              </p:txBody>
            </p:sp>
            <p:sp>
              <p:nvSpPr>
                <p:cNvPr id="33" name="Rectangle 32"/>
                <p:cNvSpPr/>
                <p:nvPr/>
              </p:nvSpPr>
              <p:spPr>
                <a:xfrm>
                  <a:off x="1173804" y="2336244"/>
                  <a:ext cx="6096000" cy="369332"/>
                </a:xfrm>
                <a:prstGeom prst="rect">
                  <a:avLst/>
                </a:prstGeom>
              </p:spPr>
              <p:txBody>
                <a:bodyPr>
                  <a:spAutoFit/>
                </a:bodyPr>
                <a:lstStyle/>
                <a:p>
                  <a:endParaRPr lang="en-US" dirty="0"/>
                </a:p>
              </p:txBody>
            </p:sp>
          </p:grpSp>
          <p:sp>
            <p:nvSpPr>
              <p:cNvPr id="31" name="Rectangle 30"/>
              <p:cNvSpPr/>
              <p:nvPr/>
            </p:nvSpPr>
            <p:spPr>
              <a:xfrm>
                <a:off x="1193313" y="4629445"/>
                <a:ext cx="4068385" cy="923330"/>
              </a:xfrm>
              <a:prstGeom prst="rect">
                <a:avLst/>
              </a:prstGeom>
            </p:spPr>
            <p:txBody>
              <a:bodyPr wrap="square">
                <a:spAutoFit/>
              </a:bodyPr>
              <a:lstStyle/>
              <a:p>
                <a:r>
                  <a:rPr lang="th-TH" smtClean="0"/>
                  <a:t>ขณะที่ทีมเยือนได้จาก โยฮัน มิกูด์ นาที 32 กับ วาเลเรียง อิสมาเอล จุดโทษนาที 58 ทำให้ ลี ยง เข้ารอบด้วยประตูรวม </a:t>
                </a:r>
                <a:endParaRPr lang="en-US" dirty="0"/>
              </a:p>
            </p:txBody>
          </p:sp>
        </p:grpSp>
      </p:grpSp>
      <p:pic>
        <p:nvPicPr>
          <p:cNvPr id="34" name="Picture 33"/>
          <p:cNvPicPr>
            <a:picLocks noChangeAspect="1"/>
          </p:cNvPicPr>
          <p:nvPr/>
        </p:nvPicPr>
        <p:blipFill>
          <a:blip r:embed="rId6"/>
          <a:stretch>
            <a:fillRect/>
          </a:stretch>
        </p:blipFill>
        <p:spPr>
          <a:xfrm>
            <a:off x="8660320" y="4380430"/>
            <a:ext cx="815585" cy="596268"/>
          </a:xfrm>
          <a:prstGeom prst="rect">
            <a:avLst/>
          </a:prstGeom>
        </p:spPr>
      </p:pic>
      <p:grpSp>
        <p:nvGrpSpPr>
          <p:cNvPr id="38" name="Group 37"/>
          <p:cNvGrpSpPr/>
          <p:nvPr/>
        </p:nvGrpSpPr>
        <p:grpSpPr>
          <a:xfrm>
            <a:off x="5334000" y="4447932"/>
            <a:ext cx="6253972" cy="2083206"/>
            <a:chOff x="5334000" y="4447932"/>
            <a:chExt cx="6253972" cy="2083206"/>
          </a:xfrm>
        </p:grpSpPr>
        <p:grpSp>
          <p:nvGrpSpPr>
            <p:cNvPr id="28" name="Group 27"/>
            <p:cNvGrpSpPr/>
            <p:nvPr/>
          </p:nvGrpSpPr>
          <p:grpSpPr>
            <a:xfrm>
              <a:off x="5491972" y="4447932"/>
              <a:ext cx="6096000" cy="1015725"/>
              <a:chOff x="1115439" y="3983052"/>
              <a:chExt cx="6096000" cy="1015725"/>
            </a:xfrm>
          </p:grpSpPr>
          <p:grpSp>
            <p:nvGrpSpPr>
              <p:cNvPr id="16" name="Group 15"/>
              <p:cNvGrpSpPr/>
              <p:nvPr/>
            </p:nvGrpSpPr>
            <p:grpSpPr>
              <a:xfrm>
                <a:off x="1115439" y="3983052"/>
                <a:ext cx="6096000" cy="831059"/>
                <a:chOff x="1173804" y="1874517"/>
                <a:chExt cx="6096000" cy="831059"/>
              </a:xfrm>
            </p:grpSpPr>
            <p:sp>
              <p:nvSpPr>
                <p:cNvPr id="18" name="Rounded Rectangle 17"/>
                <p:cNvSpPr/>
                <p:nvPr/>
              </p:nvSpPr>
              <p:spPr>
                <a:xfrm>
                  <a:off x="1251678" y="1874517"/>
                  <a:ext cx="2970126" cy="4212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Amharic</a:t>
                  </a:r>
                  <a:endParaRPr lang="en-US" dirty="0"/>
                </a:p>
              </p:txBody>
            </p:sp>
            <p:sp>
              <p:nvSpPr>
                <p:cNvPr id="19" name="Rectangle 18"/>
                <p:cNvSpPr/>
                <p:nvPr/>
              </p:nvSpPr>
              <p:spPr>
                <a:xfrm>
                  <a:off x="1173804" y="2336244"/>
                  <a:ext cx="6096000" cy="369332"/>
                </a:xfrm>
                <a:prstGeom prst="rect">
                  <a:avLst/>
                </a:prstGeom>
              </p:spPr>
              <p:txBody>
                <a:bodyPr>
                  <a:spAutoFit/>
                </a:bodyPr>
                <a:lstStyle/>
                <a:p>
                  <a:endParaRPr lang="en-US" dirty="0"/>
                </a:p>
              </p:txBody>
            </p:sp>
          </p:grpSp>
          <p:sp>
            <p:nvSpPr>
              <p:cNvPr id="26" name="Rectangle 25"/>
              <p:cNvSpPr/>
              <p:nvPr/>
            </p:nvSpPr>
            <p:spPr>
              <a:xfrm>
                <a:off x="1193313" y="4629445"/>
                <a:ext cx="4068385" cy="369332"/>
              </a:xfrm>
              <a:prstGeom prst="rect">
                <a:avLst/>
              </a:prstGeom>
            </p:spPr>
            <p:txBody>
              <a:bodyPr wrap="square">
                <a:spAutoFit/>
              </a:bodyPr>
              <a:lstStyle/>
              <a:p>
                <a:endParaRPr lang="en-US" dirty="0"/>
              </a:p>
            </p:txBody>
          </p:sp>
        </p:grpSp>
        <p:sp>
          <p:nvSpPr>
            <p:cNvPr id="35" name="Rectangle 34"/>
            <p:cNvSpPr/>
            <p:nvPr/>
          </p:nvSpPr>
          <p:spPr>
            <a:xfrm>
              <a:off x="5334000" y="5053810"/>
              <a:ext cx="4743855" cy="1477328"/>
            </a:xfrm>
            <a:prstGeom prst="rect">
              <a:avLst/>
            </a:prstGeom>
          </p:spPr>
          <p:txBody>
            <a:bodyPr wrap="square">
              <a:spAutoFit/>
            </a:bodyPr>
            <a:lstStyle/>
            <a:p>
              <a:r>
                <a:rPr lang="en-US" dirty="0" err="1" smtClean="0"/>
                <a:t>ባለፈው</a:t>
              </a:r>
              <a:r>
                <a:rPr lang="en-US" dirty="0" smtClean="0"/>
                <a:t> </a:t>
              </a:r>
              <a:r>
                <a:rPr lang="en-US" dirty="0" err="1" smtClean="0"/>
                <a:t>ረቡዕ</a:t>
              </a:r>
              <a:r>
                <a:rPr lang="en-US" dirty="0" smtClean="0"/>
                <a:t> </a:t>
              </a:r>
              <a:r>
                <a:rPr lang="en-US" dirty="0" err="1" smtClean="0"/>
                <a:t>ኢትዮጵያ</a:t>
              </a:r>
              <a:r>
                <a:rPr lang="en-US" dirty="0" smtClean="0"/>
                <a:t> </a:t>
              </a:r>
              <a:r>
                <a:rPr lang="en-US" dirty="0" err="1" smtClean="0"/>
                <a:t>ባቀረበችው</a:t>
              </a:r>
              <a:r>
                <a:rPr lang="en-US" dirty="0" smtClean="0"/>
                <a:t> </a:t>
              </a:r>
              <a:r>
                <a:rPr lang="en-US" dirty="0" err="1" smtClean="0"/>
                <a:t>አቤቱታ</a:t>
              </a:r>
              <a:r>
                <a:rPr lang="en-US" dirty="0" smtClean="0"/>
                <a:t> </a:t>
              </a:r>
              <a:r>
                <a:rPr lang="en-US" dirty="0" err="1" smtClean="0"/>
                <a:t>ኤርትራ</a:t>
              </a:r>
              <a:r>
                <a:rPr lang="en-US" dirty="0" smtClean="0"/>
                <a:t> </a:t>
              </a:r>
              <a:r>
                <a:rPr lang="en-US" dirty="0" err="1" smtClean="0"/>
                <a:t>በሠሜን</a:t>
              </a:r>
              <a:r>
                <a:rPr lang="en-US" dirty="0" smtClean="0"/>
                <a:t> </a:t>
              </a:r>
              <a:r>
                <a:rPr lang="en-US" dirty="0" err="1" smtClean="0"/>
                <a:t>ኢትዮጵያ</a:t>
              </a:r>
              <a:r>
                <a:rPr lang="en-US" dirty="0" smtClean="0"/>
                <a:t> </a:t>
              </a:r>
              <a:r>
                <a:rPr lang="en-US" dirty="0" err="1" smtClean="0"/>
                <a:t>በሚገኙ</a:t>
              </a:r>
              <a:r>
                <a:rPr lang="en-US" dirty="0" smtClean="0"/>
                <a:t> </a:t>
              </a:r>
              <a:r>
                <a:rPr lang="en-US" dirty="0" err="1" smtClean="0"/>
                <a:t>የኢንዱስትሪና</a:t>
              </a:r>
              <a:r>
                <a:rPr lang="en-US" dirty="0" smtClean="0"/>
                <a:t> </a:t>
              </a:r>
              <a:r>
                <a:rPr lang="en-US" dirty="0" err="1" smtClean="0"/>
                <a:t>የታሪካዊ</a:t>
              </a:r>
              <a:r>
                <a:rPr lang="en-US" dirty="0" smtClean="0"/>
                <a:t> </a:t>
              </a:r>
              <a:r>
                <a:rPr lang="en-US" dirty="0" err="1" smtClean="0"/>
                <a:t>ሥፍራዎች</a:t>
              </a:r>
              <a:r>
                <a:rPr lang="en-US" dirty="0" smtClean="0"/>
                <a:t> </a:t>
              </a:r>
              <a:r>
                <a:rPr lang="en-US" dirty="0" err="1" smtClean="0"/>
                <a:t>ላይ</a:t>
              </a:r>
              <a:r>
                <a:rPr lang="en-US" dirty="0" smtClean="0"/>
                <a:t> </a:t>
              </a:r>
              <a:r>
                <a:rPr lang="en-US" dirty="0" err="1" smtClean="0"/>
                <a:t>ጥቃት</a:t>
              </a:r>
              <a:r>
                <a:rPr lang="en-US" dirty="0" smtClean="0"/>
                <a:t> </a:t>
              </a:r>
              <a:r>
                <a:rPr lang="en-US" dirty="0" err="1" smtClean="0"/>
                <a:t>ለማድረስ</a:t>
              </a:r>
              <a:r>
                <a:rPr lang="en-US" dirty="0" smtClean="0"/>
                <a:t> </a:t>
              </a:r>
              <a:r>
                <a:rPr lang="en-US" dirty="0" err="1" smtClean="0"/>
                <a:t>እቅድ</a:t>
              </a:r>
              <a:r>
                <a:rPr lang="en-US" dirty="0" smtClean="0"/>
                <a:t> </a:t>
              </a:r>
              <a:r>
                <a:rPr lang="en-US" dirty="0" err="1" smtClean="0"/>
                <a:t>እንዳለት</a:t>
              </a:r>
              <a:r>
                <a:rPr lang="en-US" dirty="0" smtClean="0"/>
                <a:t> </a:t>
              </a:r>
              <a:r>
                <a:rPr lang="en-US" dirty="0" err="1" smtClean="0"/>
                <a:t>አመልክታለች</a:t>
              </a:r>
              <a:r>
                <a:rPr lang="en-US" dirty="0" smtClean="0"/>
                <a:t> </a:t>
              </a:r>
              <a:r>
                <a:rPr lang="en-US" dirty="0" err="1" smtClean="0"/>
                <a:t>ሲል</a:t>
              </a:r>
              <a:r>
                <a:rPr lang="en-US" dirty="0" smtClean="0"/>
                <a:t> </a:t>
              </a:r>
              <a:r>
                <a:rPr lang="en-US" dirty="0" err="1" smtClean="0"/>
                <a:t>የአፍሪካ</a:t>
              </a:r>
              <a:r>
                <a:rPr lang="en-US" dirty="0" smtClean="0"/>
                <a:t> </a:t>
              </a:r>
              <a:r>
                <a:rPr lang="en-US" dirty="0" err="1" smtClean="0"/>
                <a:t>ዜና</a:t>
              </a:r>
              <a:r>
                <a:rPr lang="en-US" dirty="0" smtClean="0"/>
                <a:t> </a:t>
              </a:r>
              <a:r>
                <a:rPr lang="en-US" dirty="0" err="1" smtClean="0"/>
                <a:t>አገልግሎት</a:t>
              </a:r>
              <a:r>
                <a:rPr lang="en-US" dirty="0" smtClean="0"/>
                <a:t> ጅ5 </a:t>
              </a:r>
              <a:r>
                <a:rPr lang="en-US" dirty="0" err="1" smtClean="0"/>
                <a:t>ገለጠ</a:t>
              </a:r>
              <a:r>
                <a:rPr lang="en-US" dirty="0" smtClean="0"/>
                <a:t>።</a:t>
              </a:r>
              <a:endParaRPr lang="en-US" dirty="0"/>
            </a:p>
          </p:txBody>
        </p:sp>
      </p:grpSp>
    </p:spTree>
    <p:extLst>
      <p:ext uri="{BB962C8B-B14F-4D97-AF65-F5344CB8AC3E}">
        <p14:creationId xmlns:p14="http://schemas.microsoft.com/office/powerpoint/2010/main" val="240094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cap="none" dirty="0" smtClean="0"/>
              <a:t>My Google internship!</a:t>
            </a:r>
            <a:endParaRPr lang="en-US" cap="non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165" y="2364074"/>
            <a:ext cx="2032000" cy="2032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2930" y="2482016"/>
            <a:ext cx="2548743" cy="17961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0439" y="2293080"/>
            <a:ext cx="2987452" cy="2173990"/>
          </a:xfrm>
          <a:prstGeom prst="rect">
            <a:avLst/>
          </a:prstGeom>
        </p:spPr>
      </p:pic>
      <p:grpSp>
        <p:nvGrpSpPr>
          <p:cNvPr id="17" name="Group 16"/>
          <p:cNvGrpSpPr/>
          <p:nvPr/>
        </p:nvGrpSpPr>
        <p:grpSpPr>
          <a:xfrm>
            <a:off x="1251678" y="1195102"/>
            <a:ext cx="10423613" cy="5496392"/>
            <a:chOff x="1251678" y="1195102"/>
            <a:chExt cx="10423613" cy="5496392"/>
          </a:xfrm>
        </p:grpSpPr>
        <p:grpSp>
          <p:nvGrpSpPr>
            <p:cNvPr id="15" name="Group 14"/>
            <p:cNvGrpSpPr/>
            <p:nvPr/>
          </p:nvGrpSpPr>
          <p:grpSpPr>
            <a:xfrm>
              <a:off x="1251678" y="1195102"/>
              <a:ext cx="10423613" cy="5496392"/>
              <a:chOff x="1251678" y="1195102"/>
              <a:chExt cx="10423613" cy="5496392"/>
            </a:xfrm>
          </p:grpSpPr>
          <p:grpSp>
            <p:nvGrpSpPr>
              <p:cNvPr id="13" name="Group 12"/>
              <p:cNvGrpSpPr/>
              <p:nvPr/>
            </p:nvGrpSpPr>
            <p:grpSpPr>
              <a:xfrm>
                <a:off x="1251678" y="1491172"/>
                <a:ext cx="10178322" cy="5200322"/>
                <a:chOff x="1251678" y="1491172"/>
                <a:chExt cx="10178322" cy="5200322"/>
              </a:xfrm>
            </p:grpSpPr>
            <p:sp>
              <p:nvSpPr>
                <p:cNvPr id="5" name="Title 1"/>
                <p:cNvSpPr txBox="1">
                  <a:spLocks/>
                </p:cNvSpPr>
                <p:nvPr/>
              </p:nvSpPr>
              <p:spPr>
                <a:xfrm>
                  <a:off x="1251678" y="5199362"/>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3600" cap="none" dirty="0" smtClean="0"/>
                    <a:t>Which one of them shares my views about healthcare? About women’s rights ?  </a:t>
                  </a:r>
                  <a:endParaRPr lang="en-US" sz="3600" cap="none" dirty="0"/>
                </a:p>
              </p:txBody>
            </p:sp>
            <p:sp>
              <p:nvSpPr>
                <p:cNvPr id="12" name="Title 1"/>
                <p:cNvSpPr txBox="1">
                  <a:spLocks/>
                </p:cNvSpPr>
                <p:nvPr/>
              </p:nvSpPr>
              <p:spPr>
                <a:xfrm>
                  <a:off x="1251678" y="1491172"/>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3200" b="1" cap="none" dirty="0" smtClean="0">
                      <a:solidFill>
                        <a:srgbClr val="0070C0"/>
                      </a:solidFill>
                      <a:latin typeface="+mn-lt"/>
                      <a:ea typeface="Arial" charset="0"/>
                      <a:cs typeface="Arial" charset="0"/>
                    </a:rPr>
                    <a:t>Voter guide for presidential candidates</a:t>
                  </a:r>
                  <a:endParaRPr lang="en-US" sz="3200" b="1" cap="none" dirty="0">
                    <a:solidFill>
                      <a:srgbClr val="0070C0"/>
                    </a:solidFill>
                    <a:latin typeface="+mn-lt"/>
                    <a:ea typeface="Arial" charset="0"/>
                    <a:cs typeface="Arial" charset="0"/>
                  </a:endParaRPr>
                </a:p>
              </p:txBody>
            </p:sp>
          </p:grpSp>
          <p:pic>
            <p:nvPicPr>
              <p:cNvPr id="14" name="Picture 13">
                <a:hlinkClick r:id="rId6"/>
              </p:cNvPr>
              <p:cNvPicPr>
                <a:picLocks noChangeAspect="1"/>
              </p:cNvPicPr>
              <p:nvPr/>
            </p:nvPicPr>
            <p:blipFill>
              <a:blip r:embed="rId7"/>
              <a:stretch>
                <a:fillRect/>
              </a:stretch>
            </p:blipFill>
            <p:spPr>
              <a:xfrm>
                <a:off x="10100491" y="1195102"/>
                <a:ext cx="1574800" cy="1003300"/>
              </a:xfrm>
              <a:prstGeom prst="rect">
                <a:avLst/>
              </a:prstGeom>
            </p:spPr>
          </p:pic>
        </p:grpSp>
        <p:pic>
          <p:nvPicPr>
            <p:cNvPr id="16" name="Picture 15">
              <a:hlinkClick r:id="rId6"/>
            </p:cNvPr>
            <p:cNvPicPr>
              <a:picLocks noChangeAspect="1"/>
            </p:cNvPicPr>
            <p:nvPr/>
          </p:nvPicPr>
          <p:blipFill>
            <a:blip r:embed="rId8"/>
            <a:stretch>
              <a:fillRect/>
            </a:stretch>
          </p:blipFill>
          <p:spPr>
            <a:xfrm>
              <a:off x="10224531" y="5270358"/>
              <a:ext cx="1326719" cy="1174003"/>
            </a:xfrm>
            <a:prstGeom prst="rect">
              <a:avLst/>
            </a:prstGeom>
          </p:spPr>
        </p:pic>
      </p:grpSp>
    </p:spTree>
    <p:extLst>
      <p:ext uri="{BB962C8B-B14F-4D97-AF65-F5344CB8AC3E}">
        <p14:creationId xmlns:p14="http://schemas.microsoft.com/office/powerpoint/2010/main" val="136147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cap="none" dirty="0" smtClean="0"/>
              <a:t>Grading essays!</a:t>
            </a:r>
            <a:endParaRPr lang="en-US" cap="none" dirty="0"/>
          </a:p>
        </p:txBody>
      </p:sp>
      <p:pic>
        <p:nvPicPr>
          <p:cNvPr id="5" name="Picture 4"/>
          <p:cNvPicPr>
            <a:picLocks noChangeAspect="1"/>
          </p:cNvPicPr>
          <p:nvPr/>
        </p:nvPicPr>
        <p:blipFill>
          <a:blip r:embed="rId3"/>
          <a:stretch>
            <a:fillRect/>
          </a:stretch>
        </p:blipFill>
        <p:spPr>
          <a:xfrm>
            <a:off x="6105779" y="382385"/>
            <a:ext cx="1841178" cy="786274"/>
          </a:xfrm>
          <a:prstGeom prst="rect">
            <a:avLst/>
          </a:prstGeom>
        </p:spPr>
      </p:pic>
      <p:pic>
        <p:nvPicPr>
          <p:cNvPr id="7" name="Picture 6"/>
          <p:cNvPicPr>
            <a:picLocks noChangeAspect="1"/>
          </p:cNvPicPr>
          <p:nvPr/>
        </p:nvPicPr>
        <p:blipFill>
          <a:blip r:embed="rId4"/>
          <a:stretch>
            <a:fillRect/>
          </a:stretch>
        </p:blipFill>
        <p:spPr>
          <a:xfrm>
            <a:off x="8463983" y="219085"/>
            <a:ext cx="3327400" cy="2781300"/>
          </a:xfrm>
          <a:prstGeom prst="rect">
            <a:avLst/>
          </a:prstGeom>
        </p:spPr>
      </p:pic>
      <p:grpSp>
        <p:nvGrpSpPr>
          <p:cNvPr id="11" name="Group 10"/>
          <p:cNvGrpSpPr/>
          <p:nvPr/>
        </p:nvGrpSpPr>
        <p:grpSpPr>
          <a:xfrm>
            <a:off x="979925" y="1144636"/>
            <a:ext cx="7467600" cy="3217971"/>
            <a:chOff x="943339" y="1412394"/>
            <a:chExt cx="7467600" cy="3217971"/>
          </a:xfrm>
        </p:grpSpPr>
        <p:pic>
          <p:nvPicPr>
            <p:cNvPr id="6" name="Picture 5"/>
            <p:cNvPicPr>
              <a:picLocks noChangeAspect="1"/>
            </p:cNvPicPr>
            <p:nvPr/>
          </p:nvPicPr>
          <p:blipFill>
            <a:blip r:embed="rId5"/>
            <a:stretch>
              <a:fillRect/>
            </a:stretch>
          </p:blipFill>
          <p:spPr>
            <a:xfrm>
              <a:off x="943339" y="1412394"/>
              <a:ext cx="2871858" cy="836891"/>
            </a:xfrm>
            <a:prstGeom prst="rect">
              <a:avLst/>
            </a:prstGeom>
          </p:spPr>
        </p:pic>
        <p:sp>
          <p:nvSpPr>
            <p:cNvPr id="10" name="Rounded Rectangle 9"/>
            <p:cNvSpPr/>
            <p:nvPr/>
          </p:nvSpPr>
          <p:spPr>
            <a:xfrm>
              <a:off x="943339" y="2249284"/>
              <a:ext cx="7467600" cy="2381081"/>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00" i="1" dirty="0" smtClean="0">
                  <a:solidFill>
                    <a:srgbClr val="002060"/>
                  </a:solidFill>
                </a:rPr>
                <a:t>Do you </a:t>
              </a:r>
              <a:r>
                <a:rPr lang="en-US" sz="1800" b="1" i="1" dirty="0" smtClean="0">
                  <a:solidFill>
                    <a:srgbClr val="002060"/>
                  </a:solidFill>
                </a:rPr>
                <a:t>agree or disagree </a:t>
              </a:r>
              <a:r>
                <a:rPr lang="en-US" sz="1800" i="1" dirty="0" smtClean="0">
                  <a:solidFill>
                    <a:srgbClr val="002060"/>
                  </a:solidFill>
                </a:rPr>
                <a:t>with the following statement? It is important to know about events happening in the world, even if it is unlikely that they will affect your daily life. Use specific reasons and examples to support your answer.</a:t>
              </a:r>
              <a:endParaRPr lang="en-US" dirty="0"/>
            </a:p>
          </p:txBody>
        </p:sp>
      </p:grpSp>
      <p:grpSp>
        <p:nvGrpSpPr>
          <p:cNvPr id="12" name="Group 11"/>
          <p:cNvGrpSpPr/>
          <p:nvPr/>
        </p:nvGrpSpPr>
        <p:grpSpPr>
          <a:xfrm>
            <a:off x="1037921" y="4552053"/>
            <a:ext cx="7620000" cy="2133600"/>
            <a:chOff x="685800" y="2819400"/>
            <a:chExt cx="7620000" cy="2209800"/>
          </a:xfrm>
        </p:grpSpPr>
        <p:sp>
          <p:nvSpPr>
            <p:cNvPr id="13" name="Rectangle 12"/>
            <p:cNvSpPr/>
            <p:nvPr/>
          </p:nvSpPr>
          <p:spPr>
            <a:xfrm>
              <a:off x="685800" y="2819400"/>
              <a:ext cx="15240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Opinion</a:t>
              </a:r>
              <a:endParaRPr lang="en-US" dirty="0"/>
            </a:p>
          </p:txBody>
        </p:sp>
        <p:sp>
          <p:nvSpPr>
            <p:cNvPr id="14" name="Rectangle 13"/>
            <p:cNvSpPr/>
            <p:nvPr/>
          </p:nvSpPr>
          <p:spPr>
            <a:xfrm>
              <a:off x="685800" y="3429000"/>
              <a:ext cx="152400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Topics</a:t>
              </a:r>
              <a:endParaRPr lang="en-US" dirty="0"/>
            </a:p>
          </p:txBody>
        </p:sp>
        <p:sp>
          <p:nvSpPr>
            <p:cNvPr id="15" name="Rectangle 14"/>
            <p:cNvSpPr/>
            <p:nvPr/>
          </p:nvSpPr>
          <p:spPr>
            <a:xfrm>
              <a:off x="685800" y="4038600"/>
              <a:ext cx="1524000" cy="990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Opinion-Targets</a:t>
              </a:r>
              <a:endParaRPr lang="en-US" dirty="0"/>
            </a:p>
          </p:txBody>
        </p:sp>
        <p:sp>
          <p:nvSpPr>
            <p:cNvPr id="16" name="Rounded Rectangle 15"/>
            <p:cNvSpPr/>
            <p:nvPr/>
          </p:nvSpPr>
          <p:spPr>
            <a:xfrm>
              <a:off x="3276600" y="3276599"/>
              <a:ext cx="19050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Predict Essay Scores</a:t>
              </a:r>
              <a:endParaRPr lang="en-US" dirty="0"/>
            </a:p>
          </p:txBody>
        </p:sp>
        <p:sp>
          <p:nvSpPr>
            <p:cNvPr id="17" name="Oval 16"/>
            <p:cNvSpPr/>
            <p:nvPr/>
          </p:nvSpPr>
          <p:spPr>
            <a:xfrm>
              <a:off x="6324600" y="3200400"/>
              <a:ext cx="19812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Human-Score Correlation?</a:t>
              </a:r>
              <a:endParaRPr lang="en-US" dirty="0"/>
            </a:p>
          </p:txBody>
        </p:sp>
        <p:sp>
          <p:nvSpPr>
            <p:cNvPr id="18" name="Right Arrow 17"/>
            <p:cNvSpPr/>
            <p:nvPr/>
          </p:nvSpPr>
          <p:spPr>
            <a:xfrm>
              <a:off x="2362200" y="36576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334000" y="35814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8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874517"/>
            <a:ext cx="10178322" cy="4584649"/>
          </a:xfrm>
        </p:spPr>
        <p:txBody>
          <a:bodyPr>
            <a:normAutofit fontScale="55000" lnSpcReduction="20000"/>
          </a:bodyPr>
          <a:lstStyle/>
          <a:p>
            <a:r>
              <a:rPr lang="en-US" sz="3700" dirty="0" smtClean="0">
                <a:solidFill>
                  <a:schemeClr val="accent2"/>
                </a:solidFill>
              </a:rPr>
              <a:t>Processing text </a:t>
            </a:r>
          </a:p>
          <a:p>
            <a:pPr marL="0" indent="0">
              <a:buNone/>
            </a:pPr>
            <a:r>
              <a:rPr lang="en-US" sz="3700" dirty="0" smtClean="0"/>
              <a:t>Reading and storing words, looking at which words appear most frequently</a:t>
            </a:r>
          </a:p>
          <a:p>
            <a:pPr marL="0" indent="0">
              <a:buNone/>
            </a:pPr>
            <a:endParaRPr lang="en-US" sz="3700" dirty="0" smtClean="0"/>
          </a:p>
          <a:p>
            <a:r>
              <a:rPr lang="en-US" sz="3700" dirty="0" smtClean="0">
                <a:solidFill>
                  <a:schemeClr val="accent2"/>
                </a:solidFill>
              </a:rPr>
              <a:t>Online dictionaries </a:t>
            </a:r>
          </a:p>
          <a:p>
            <a:pPr marL="0" indent="0">
              <a:buNone/>
            </a:pPr>
            <a:r>
              <a:rPr lang="en-US" sz="3700" dirty="0" err="1" smtClean="0"/>
              <a:t>e.g</a:t>
            </a:r>
            <a:r>
              <a:rPr lang="en-US" sz="3700" dirty="0" smtClean="0"/>
              <a:t> positive words, negative words, emotion words</a:t>
            </a:r>
          </a:p>
          <a:p>
            <a:pPr marL="0" indent="0">
              <a:buNone/>
            </a:pPr>
            <a:endParaRPr lang="en-US" sz="3700" dirty="0" smtClean="0"/>
          </a:p>
          <a:p>
            <a:pPr lvl="0">
              <a:buClr>
                <a:srgbClr val="0B082E"/>
              </a:buClr>
            </a:pPr>
            <a:r>
              <a:rPr lang="en-US" sz="3700" dirty="0">
                <a:solidFill>
                  <a:schemeClr val="accent2"/>
                </a:solidFill>
              </a:rPr>
              <a:t>Predicting parts of speech</a:t>
            </a:r>
          </a:p>
          <a:p>
            <a:pPr marL="0" indent="0">
              <a:buNone/>
            </a:pPr>
            <a:endParaRPr lang="en-US" sz="3700" dirty="0"/>
          </a:p>
          <a:p>
            <a:r>
              <a:rPr lang="en-US" sz="3700" dirty="0" smtClean="0">
                <a:solidFill>
                  <a:schemeClr val="accent2"/>
                </a:solidFill>
              </a:rPr>
              <a:t>Parsing sentences</a:t>
            </a:r>
          </a:p>
          <a:p>
            <a:pPr marL="0" indent="0">
              <a:buNone/>
            </a:pPr>
            <a:endParaRPr lang="en-US" sz="3700" dirty="0"/>
          </a:p>
          <a:p>
            <a:r>
              <a:rPr lang="en-US" sz="3700" dirty="0" smtClean="0">
                <a:solidFill>
                  <a:schemeClr val="accent2"/>
                </a:solidFill>
              </a:rPr>
              <a:t>Machine Learning </a:t>
            </a:r>
          </a:p>
          <a:p>
            <a:pPr marL="0" indent="0">
              <a:buNone/>
            </a:pPr>
            <a:r>
              <a:rPr lang="en-US" sz="3700" dirty="0"/>
              <a:t> </a:t>
            </a:r>
            <a:r>
              <a:rPr lang="en-US" sz="3700" dirty="0" smtClean="0"/>
              <a:t> Teach computers to recognize patterns by examples</a:t>
            </a:r>
            <a:endParaRPr lang="en-US" sz="3700" dirty="0" smtClean="0">
              <a:solidFill>
                <a:schemeClr val="accent2"/>
              </a:solidFill>
            </a:endParaRPr>
          </a:p>
          <a:p>
            <a:endParaRPr lang="en-US" dirty="0"/>
          </a:p>
        </p:txBody>
      </p:sp>
      <p:sp>
        <p:nvSpPr>
          <p:cNvPr id="4" name="Title 1"/>
          <p:cNvSpPr>
            <a:spLocks noGrp="1"/>
          </p:cNvSpPr>
          <p:nvPr>
            <p:ph type="title"/>
          </p:nvPr>
        </p:nvSpPr>
        <p:spPr/>
        <p:txBody>
          <a:bodyPr/>
          <a:lstStyle/>
          <a:p>
            <a:r>
              <a:rPr lang="en-US" cap="none" dirty="0" smtClean="0"/>
              <a:t>Code that Understands Language</a:t>
            </a:r>
            <a:r>
              <a:rPr lang="is-IS" cap="none" dirty="0" smtClean="0"/>
              <a:t>… </a:t>
            </a:r>
            <a:endParaRPr lang="en-US" cap="none" dirty="0"/>
          </a:p>
        </p:txBody>
      </p:sp>
      <p:pic>
        <p:nvPicPr>
          <p:cNvPr id="2" name="Picture 1"/>
          <p:cNvPicPr>
            <a:picLocks noChangeAspect="1"/>
          </p:cNvPicPr>
          <p:nvPr/>
        </p:nvPicPr>
        <p:blipFill>
          <a:blip r:embed="rId3"/>
          <a:stretch>
            <a:fillRect/>
          </a:stretch>
        </p:blipFill>
        <p:spPr>
          <a:xfrm>
            <a:off x="4499313" y="3816646"/>
            <a:ext cx="2921000" cy="1981200"/>
          </a:xfrm>
          <a:prstGeom prst="rect">
            <a:avLst/>
          </a:prstGeom>
        </p:spPr>
      </p:pic>
      <p:sp>
        <p:nvSpPr>
          <p:cNvPr id="5" name="Rectangle 4"/>
          <p:cNvSpPr/>
          <p:nvPr/>
        </p:nvSpPr>
        <p:spPr>
          <a:xfrm>
            <a:off x="4463105" y="3832859"/>
            <a:ext cx="2957208" cy="1964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9177996" y="1151888"/>
            <a:ext cx="2489200" cy="1701800"/>
          </a:xfrm>
          <a:prstGeom prst="rect">
            <a:avLst/>
          </a:prstGeom>
        </p:spPr>
      </p:pic>
      <p:grpSp>
        <p:nvGrpSpPr>
          <p:cNvPr id="15" name="Group 14"/>
          <p:cNvGrpSpPr/>
          <p:nvPr/>
        </p:nvGrpSpPr>
        <p:grpSpPr>
          <a:xfrm>
            <a:off x="9063482" y="3120906"/>
            <a:ext cx="2603714" cy="1391479"/>
            <a:chOff x="8656897" y="3498476"/>
            <a:chExt cx="1514877" cy="1013792"/>
          </a:xfrm>
        </p:grpSpPr>
        <p:sp>
          <p:nvSpPr>
            <p:cNvPr id="12" name="Rectangle 11"/>
            <p:cNvSpPr/>
            <p:nvPr/>
          </p:nvSpPr>
          <p:spPr>
            <a:xfrm>
              <a:off x="9297132" y="3498476"/>
              <a:ext cx="874642" cy="1013792"/>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chemeClr val="accent2"/>
                  </a:solidFill>
                </a:rPr>
                <a:t>Sentiment</a:t>
              </a:r>
            </a:p>
            <a:p>
              <a:pPr algn="ctr"/>
              <a:r>
                <a:rPr lang="en-US" dirty="0"/>
                <a:t>p</a:t>
              </a:r>
              <a:r>
                <a:rPr lang="en-US" dirty="0" smtClean="0"/>
                <a:t>ositive</a:t>
              </a:r>
            </a:p>
            <a:p>
              <a:pPr algn="ctr"/>
              <a:r>
                <a:rPr lang="en-US" dirty="0"/>
                <a:t>n</a:t>
              </a:r>
              <a:r>
                <a:rPr lang="en-US" dirty="0" smtClean="0"/>
                <a:t>egative</a:t>
              </a:r>
            </a:p>
            <a:p>
              <a:pPr algn="ctr"/>
              <a:r>
                <a:rPr lang="en-US" dirty="0" smtClean="0"/>
                <a:t>neutral</a:t>
              </a:r>
              <a:endParaRPr lang="en-US" dirty="0"/>
            </a:p>
          </p:txBody>
        </p:sp>
        <p:sp>
          <p:nvSpPr>
            <p:cNvPr id="13" name="Rectangle 12"/>
            <p:cNvSpPr/>
            <p:nvPr/>
          </p:nvSpPr>
          <p:spPr>
            <a:xfrm>
              <a:off x="8656897" y="3498476"/>
              <a:ext cx="640235" cy="1013792"/>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chemeClr val="accent2"/>
                  </a:solidFill>
                </a:rPr>
                <a:t>Word</a:t>
              </a:r>
            </a:p>
            <a:p>
              <a:pPr algn="ctr"/>
              <a:r>
                <a:rPr lang="en-US" dirty="0" smtClean="0"/>
                <a:t>happy</a:t>
              </a:r>
            </a:p>
            <a:p>
              <a:pPr algn="ctr"/>
              <a:r>
                <a:rPr lang="en-US" dirty="0" smtClean="0"/>
                <a:t>upsetting</a:t>
              </a:r>
            </a:p>
            <a:p>
              <a:pPr algn="ctr"/>
              <a:r>
                <a:rPr lang="en-US" dirty="0" smtClean="0"/>
                <a:t>fruit</a:t>
              </a:r>
            </a:p>
          </p:txBody>
        </p:sp>
      </p:grpSp>
    </p:spTree>
    <p:extLst>
      <p:ext uri="{BB962C8B-B14F-4D97-AF65-F5344CB8AC3E}">
        <p14:creationId xmlns:p14="http://schemas.microsoft.com/office/powerpoint/2010/main" val="76121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1548176"/>
            <a:ext cx="10178322" cy="5426440"/>
          </a:xfrm>
        </p:spPr>
        <p:txBody>
          <a:bodyPr>
            <a:normAutofit lnSpcReduction="10000"/>
          </a:bodyPr>
          <a:lstStyle/>
          <a:p>
            <a:r>
              <a:rPr lang="en-US" sz="3200" dirty="0" smtClean="0">
                <a:solidFill>
                  <a:schemeClr val="accent2"/>
                </a:solidFill>
              </a:rPr>
              <a:t>A PhD is (very) long!</a:t>
            </a:r>
          </a:p>
          <a:p>
            <a:r>
              <a:rPr lang="en-US" sz="3200" dirty="0" smtClean="0">
                <a:solidFill>
                  <a:schemeClr val="accent2"/>
                </a:solidFill>
              </a:rPr>
              <a:t>Dealing with advisor switch</a:t>
            </a:r>
            <a:endParaRPr lang="en-US" dirty="0">
              <a:solidFill>
                <a:schemeClr val="accent2"/>
              </a:solidFill>
            </a:endParaRPr>
          </a:p>
          <a:p>
            <a:r>
              <a:rPr lang="en-US" sz="3200" dirty="0" smtClean="0">
                <a:solidFill>
                  <a:schemeClr val="accent2"/>
                </a:solidFill>
              </a:rPr>
              <a:t>Not everyone will see things the way you do</a:t>
            </a:r>
          </a:p>
          <a:p>
            <a:pPr lvl="1"/>
            <a:r>
              <a:rPr lang="en-US" sz="2400" dirty="0" smtClean="0"/>
              <a:t>Many people focus on the details of the mathematical models</a:t>
            </a:r>
            <a:r>
              <a:rPr lang="is-IS" sz="2400" dirty="0" smtClean="0"/>
              <a:t>…</a:t>
            </a:r>
          </a:p>
          <a:p>
            <a:pPr lvl="1"/>
            <a:r>
              <a:rPr lang="is-IS" sz="2400" dirty="0" smtClean="0"/>
              <a:t>I am more interested in creating new and groundbreaking applications</a:t>
            </a:r>
          </a:p>
          <a:p>
            <a:pPr lvl="1"/>
            <a:r>
              <a:rPr lang="is-IS" sz="2400" dirty="0" smtClean="0"/>
              <a:t>I had multiple projects rejected, because I chose simpler methods</a:t>
            </a:r>
          </a:p>
          <a:p>
            <a:pPr lvl="1"/>
            <a:r>
              <a:rPr lang="is-IS" sz="2400" dirty="0" smtClean="0"/>
              <a:t>Don’t be afraid to lead the way forward</a:t>
            </a:r>
          </a:p>
          <a:p>
            <a:pPr lvl="1"/>
            <a:r>
              <a:rPr lang="is-IS" sz="2800" dirty="0" smtClean="0">
                <a:solidFill>
                  <a:srgbClr val="7030A0"/>
                </a:solidFill>
              </a:rPr>
              <a:t>If you’ve managed to convince your audience that your idea is simple</a:t>
            </a:r>
          </a:p>
          <a:p>
            <a:pPr marL="914400" lvl="2" indent="0">
              <a:buNone/>
            </a:pPr>
            <a:r>
              <a:rPr lang="is-IS" sz="2800" dirty="0" smtClean="0"/>
              <a:t>	</a:t>
            </a:r>
            <a:r>
              <a:rPr lang="is-IS" sz="2800" dirty="0" smtClean="0">
                <a:solidFill>
                  <a:srgbClr val="7030A0"/>
                </a:solidFill>
              </a:rPr>
              <a:t>.... </a:t>
            </a:r>
            <a:r>
              <a:rPr lang="en-US" sz="2800" dirty="0">
                <a:solidFill>
                  <a:srgbClr val="7030A0"/>
                </a:solidFill>
              </a:rPr>
              <a:t>t</a:t>
            </a:r>
            <a:r>
              <a:rPr lang="is-IS" sz="2800" dirty="0" smtClean="0">
                <a:solidFill>
                  <a:srgbClr val="7030A0"/>
                </a:solidFill>
              </a:rPr>
              <a:t>hen you have succeeded!</a:t>
            </a:r>
            <a:endParaRPr lang="en-US" sz="2800" dirty="0">
              <a:solidFill>
                <a:srgbClr val="7030A0"/>
              </a:solidFill>
            </a:endParaRPr>
          </a:p>
        </p:txBody>
      </p:sp>
      <p:sp>
        <p:nvSpPr>
          <p:cNvPr id="4" name="Title 1"/>
          <p:cNvSpPr>
            <a:spLocks noGrp="1"/>
          </p:cNvSpPr>
          <p:nvPr>
            <p:ph type="title"/>
          </p:nvPr>
        </p:nvSpPr>
        <p:spPr/>
        <p:txBody>
          <a:bodyPr/>
          <a:lstStyle/>
          <a:p>
            <a:r>
              <a:rPr lang="is-IS" cap="none" dirty="0" smtClean="0"/>
              <a:t>It’s not easy… </a:t>
            </a:r>
            <a:endParaRPr lang="en-US" cap="none" dirty="0"/>
          </a:p>
        </p:txBody>
      </p:sp>
    </p:spTree>
    <p:extLst>
      <p:ext uri="{BB962C8B-B14F-4D97-AF65-F5344CB8AC3E}">
        <p14:creationId xmlns:p14="http://schemas.microsoft.com/office/powerpoint/2010/main" val="109607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Thank you for listening</a:t>
            </a:r>
            <a:endParaRPr lang="en-US" cap="none" dirty="0"/>
          </a:p>
        </p:txBody>
      </p:sp>
      <p:sp>
        <p:nvSpPr>
          <p:cNvPr id="4" name="Subtitle 2"/>
          <p:cNvSpPr txBox="1">
            <a:spLocks/>
          </p:cNvSpPr>
          <p:nvPr/>
        </p:nvSpPr>
        <p:spPr>
          <a:xfrm>
            <a:off x="1947720" y="-539026"/>
            <a:ext cx="8045373" cy="742279"/>
          </a:xfrm>
          <a:prstGeom prst="rect">
            <a:avLst/>
          </a:prstGeom>
        </p:spPr>
        <p:txBody>
          <a:bodyPr vert="horz" lIns="91440" tIns="45720" rIns="91440" bIns="45720" rtlCol="0" anchor="t">
            <a:no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endParaRPr lang="en-US" sz="1800" dirty="0" smtClean="0"/>
          </a:p>
          <a:p>
            <a:endParaRPr lang="en-US" sz="1800" dirty="0" smtClean="0"/>
          </a:p>
          <a:p>
            <a:r>
              <a:rPr lang="en-US" sz="1800" dirty="0" smtClean="0"/>
              <a:t>Girls Who Code</a:t>
            </a:r>
            <a:endParaRPr lang="en-US" sz="1800" dirty="0"/>
          </a:p>
        </p:txBody>
      </p:sp>
    </p:spTree>
    <p:extLst>
      <p:ext uri="{BB962C8B-B14F-4D97-AF65-F5344CB8AC3E}">
        <p14:creationId xmlns:p14="http://schemas.microsoft.com/office/powerpoint/2010/main" val="1466177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4868795"/>
            <a:ext cx="10178322" cy="3593591"/>
          </a:xfrm>
        </p:spPr>
        <p:txBody>
          <a:bodyPr/>
          <a:lstStyle/>
          <a:p>
            <a:pPr lvl="0"/>
            <a:r>
              <a:rPr lang="en-US" dirty="0" smtClean="0">
                <a:solidFill>
                  <a:prstClr val="black">
                    <a:lumMod val="65000"/>
                    <a:lumOff val="35000"/>
                  </a:prstClr>
                </a:solidFill>
              </a:rPr>
              <a:t>I am a PhD student </a:t>
            </a:r>
            <a:r>
              <a:rPr lang="en-US" dirty="0">
                <a:solidFill>
                  <a:prstClr val="black">
                    <a:lumMod val="65000"/>
                    <a:lumOff val="35000"/>
                  </a:prstClr>
                </a:solidFill>
              </a:rPr>
              <a:t>in computer </a:t>
            </a:r>
            <a:r>
              <a:rPr lang="en-US" dirty="0" smtClean="0">
                <a:solidFill>
                  <a:prstClr val="black">
                    <a:lumMod val="65000"/>
                    <a:lumOff val="35000"/>
                  </a:prstClr>
                </a:solidFill>
              </a:rPr>
              <a:t>science</a:t>
            </a:r>
            <a:endParaRPr lang="en-US" dirty="0">
              <a:solidFill>
                <a:prstClr val="black">
                  <a:lumMod val="65000"/>
                  <a:lumOff val="35000"/>
                </a:prstClr>
              </a:solidFill>
            </a:endParaRPr>
          </a:p>
          <a:p>
            <a:pPr lvl="0"/>
            <a:r>
              <a:rPr lang="en-US" dirty="0" smtClean="0">
                <a:solidFill>
                  <a:prstClr val="black">
                    <a:lumMod val="65000"/>
                    <a:lumOff val="35000"/>
                  </a:prstClr>
                </a:solidFill>
              </a:rPr>
              <a:t>I </a:t>
            </a:r>
            <a:r>
              <a:rPr lang="en-US" dirty="0">
                <a:solidFill>
                  <a:prstClr val="black">
                    <a:lumMod val="65000"/>
                    <a:lumOff val="35000"/>
                  </a:prstClr>
                </a:solidFill>
              </a:rPr>
              <a:t>grew up in Lebanon, where I studied computer </a:t>
            </a:r>
            <a:r>
              <a:rPr lang="en-US" dirty="0" smtClean="0">
                <a:solidFill>
                  <a:prstClr val="black">
                    <a:lumMod val="65000"/>
                    <a:lumOff val="35000"/>
                  </a:prstClr>
                </a:solidFill>
              </a:rPr>
              <a:t>engineering</a:t>
            </a:r>
          </a:p>
          <a:p>
            <a:r>
              <a:rPr lang="en-US" dirty="0">
                <a:solidFill>
                  <a:prstClr val="black">
                    <a:lumMod val="65000"/>
                    <a:lumOff val="35000"/>
                  </a:prstClr>
                </a:solidFill>
              </a:rPr>
              <a:t>I was more interested in the human and social applications of </a:t>
            </a:r>
            <a:r>
              <a:rPr lang="en-US" dirty="0" smtClean="0">
                <a:solidFill>
                  <a:prstClr val="black">
                    <a:lumMod val="65000"/>
                    <a:lumOff val="35000"/>
                  </a:prstClr>
                </a:solidFill>
              </a:rPr>
              <a:t>technology</a:t>
            </a:r>
          </a:p>
        </p:txBody>
      </p:sp>
      <p:sp>
        <p:nvSpPr>
          <p:cNvPr id="4" name="Title 1"/>
          <p:cNvSpPr>
            <a:spLocks noGrp="1"/>
          </p:cNvSpPr>
          <p:nvPr>
            <p:ph type="title"/>
          </p:nvPr>
        </p:nvSpPr>
        <p:spPr/>
        <p:txBody>
          <a:bodyPr/>
          <a:lstStyle/>
          <a:p>
            <a:r>
              <a:rPr lang="en-US" cap="none" dirty="0" smtClean="0"/>
              <a:t>Introducing Myself</a:t>
            </a:r>
            <a:endParaRPr lang="en-US" cap="none" dirty="0"/>
          </a:p>
        </p:txBody>
      </p:sp>
      <p:pic>
        <p:nvPicPr>
          <p:cNvPr id="6" name="Picture 5"/>
          <p:cNvPicPr>
            <a:picLocks noChangeAspect="1"/>
          </p:cNvPicPr>
          <p:nvPr/>
        </p:nvPicPr>
        <p:blipFill>
          <a:blip r:embed="rId3"/>
          <a:stretch>
            <a:fillRect/>
          </a:stretch>
        </p:blipFill>
        <p:spPr>
          <a:xfrm>
            <a:off x="1385317" y="1715863"/>
            <a:ext cx="2565817" cy="2575536"/>
          </a:xfrm>
          <a:prstGeom prst="rect">
            <a:avLst/>
          </a:prstGeom>
        </p:spPr>
      </p:pic>
      <p:pic>
        <p:nvPicPr>
          <p:cNvPr id="7" name="Picture 6"/>
          <p:cNvPicPr>
            <a:picLocks noChangeAspect="1"/>
          </p:cNvPicPr>
          <p:nvPr/>
        </p:nvPicPr>
        <p:blipFill>
          <a:blip r:embed="rId4"/>
          <a:stretch>
            <a:fillRect/>
          </a:stretch>
        </p:blipFill>
        <p:spPr>
          <a:xfrm>
            <a:off x="4819505" y="1496235"/>
            <a:ext cx="3807502" cy="3173446"/>
          </a:xfrm>
          <a:prstGeom prst="rect">
            <a:avLst/>
          </a:prstGeom>
        </p:spPr>
      </p:pic>
    </p:spTree>
    <p:extLst>
      <p:ext uri="{BB962C8B-B14F-4D97-AF65-F5344CB8AC3E}">
        <p14:creationId xmlns:p14="http://schemas.microsoft.com/office/powerpoint/2010/main" val="199467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678" y="4868795"/>
            <a:ext cx="10178322" cy="3593591"/>
          </a:xfrm>
        </p:spPr>
        <p:txBody>
          <a:bodyPr/>
          <a:lstStyle/>
          <a:p>
            <a:pPr lvl="0"/>
            <a:r>
              <a:rPr lang="en-US" dirty="0" smtClean="0">
                <a:solidFill>
                  <a:prstClr val="black">
                    <a:lumMod val="65000"/>
                    <a:lumOff val="35000"/>
                  </a:prstClr>
                </a:solidFill>
              </a:rPr>
              <a:t>I am a PhD student </a:t>
            </a:r>
            <a:r>
              <a:rPr lang="en-US" dirty="0">
                <a:solidFill>
                  <a:prstClr val="black">
                    <a:lumMod val="65000"/>
                    <a:lumOff val="35000"/>
                  </a:prstClr>
                </a:solidFill>
              </a:rPr>
              <a:t>in computer </a:t>
            </a:r>
            <a:r>
              <a:rPr lang="en-US" dirty="0" smtClean="0">
                <a:solidFill>
                  <a:prstClr val="black">
                    <a:lumMod val="65000"/>
                    <a:lumOff val="35000"/>
                  </a:prstClr>
                </a:solidFill>
              </a:rPr>
              <a:t>science</a:t>
            </a:r>
            <a:endParaRPr lang="en-US" dirty="0">
              <a:solidFill>
                <a:prstClr val="black">
                  <a:lumMod val="65000"/>
                  <a:lumOff val="35000"/>
                </a:prstClr>
              </a:solidFill>
            </a:endParaRPr>
          </a:p>
          <a:p>
            <a:pPr lvl="0"/>
            <a:r>
              <a:rPr lang="en-US" dirty="0" smtClean="0">
                <a:solidFill>
                  <a:prstClr val="black">
                    <a:lumMod val="65000"/>
                    <a:lumOff val="35000"/>
                  </a:prstClr>
                </a:solidFill>
              </a:rPr>
              <a:t>I </a:t>
            </a:r>
            <a:r>
              <a:rPr lang="en-US" dirty="0">
                <a:solidFill>
                  <a:prstClr val="black">
                    <a:lumMod val="65000"/>
                    <a:lumOff val="35000"/>
                  </a:prstClr>
                </a:solidFill>
              </a:rPr>
              <a:t>grew up in Lebanon, where I studied computer </a:t>
            </a:r>
            <a:r>
              <a:rPr lang="en-US" dirty="0" smtClean="0">
                <a:solidFill>
                  <a:prstClr val="black">
                    <a:lumMod val="65000"/>
                    <a:lumOff val="35000"/>
                  </a:prstClr>
                </a:solidFill>
              </a:rPr>
              <a:t>engineering</a:t>
            </a:r>
          </a:p>
          <a:p>
            <a:r>
              <a:rPr lang="en-US" dirty="0">
                <a:solidFill>
                  <a:prstClr val="black">
                    <a:lumMod val="65000"/>
                    <a:lumOff val="35000"/>
                  </a:prstClr>
                </a:solidFill>
              </a:rPr>
              <a:t>I was more interested in the human and social applications of </a:t>
            </a:r>
            <a:r>
              <a:rPr lang="en-US" dirty="0" smtClean="0">
                <a:solidFill>
                  <a:prstClr val="black">
                    <a:lumMod val="65000"/>
                    <a:lumOff val="35000"/>
                  </a:prstClr>
                </a:solidFill>
              </a:rPr>
              <a:t>technology</a:t>
            </a:r>
          </a:p>
        </p:txBody>
      </p:sp>
      <p:sp>
        <p:nvSpPr>
          <p:cNvPr id="4" name="Title 1"/>
          <p:cNvSpPr>
            <a:spLocks noGrp="1"/>
          </p:cNvSpPr>
          <p:nvPr>
            <p:ph type="title"/>
          </p:nvPr>
        </p:nvSpPr>
        <p:spPr/>
        <p:txBody>
          <a:bodyPr/>
          <a:lstStyle/>
          <a:p>
            <a:r>
              <a:rPr lang="en-US" cap="none" dirty="0" smtClean="0"/>
              <a:t>Introducing Myself</a:t>
            </a:r>
            <a:endParaRPr lang="en-US" cap="none" dirty="0"/>
          </a:p>
        </p:txBody>
      </p:sp>
      <p:pic>
        <p:nvPicPr>
          <p:cNvPr id="6" name="Picture 5"/>
          <p:cNvPicPr>
            <a:picLocks noChangeAspect="1"/>
          </p:cNvPicPr>
          <p:nvPr/>
        </p:nvPicPr>
        <p:blipFill>
          <a:blip r:embed="rId3"/>
          <a:stretch>
            <a:fillRect/>
          </a:stretch>
        </p:blipFill>
        <p:spPr>
          <a:xfrm>
            <a:off x="1385317" y="1715863"/>
            <a:ext cx="2565817" cy="2575536"/>
          </a:xfrm>
          <a:prstGeom prst="rect">
            <a:avLst/>
          </a:prstGeom>
        </p:spPr>
      </p:pic>
      <p:grpSp>
        <p:nvGrpSpPr>
          <p:cNvPr id="8" name="Group 7"/>
          <p:cNvGrpSpPr/>
          <p:nvPr/>
        </p:nvGrpSpPr>
        <p:grpSpPr>
          <a:xfrm>
            <a:off x="4979881" y="1249295"/>
            <a:ext cx="4229100" cy="3619500"/>
            <a:chOff x="4511429" y="1273208"/>
            <a:chExt cx="4229100" cy="3619500"/>
          </a:xfrm>
        </p:grpSpPr>
        <p:pic>
          <p:nvPicPr>
            <p:cNvPr id="2" name="Picture 1"/>
            <p:cNvPicPr>
              <a:picLocks noChangeAspect="1"/>
            </p:cNvPicPr>
            <p:nvPr/>
          </p:nvPicPr>
          <p:blipFill>
            <a:blip r:embed="rId4"/>
            <a:stretch>
              <a:fillRect/>
            </a:stretch>
          </p:blipFill>
          <p:spPr>
            <a:xfrm>
              <a:off x="4511429" y="1273208"/>
              <a:ext cx="4229100" cy="3619500"/>
            </a:xfrm>
            <a:prstGeom prst="rect">
              <a:avLst/>
            </a:prstGeom>
          </p:spPr>
        </p:pic>
        <p:sp>
          <p:nvSpPr>
            <p:cNvPr id="5" name="Oval 4"/>
            <p:cNvSpPr/>
            <p:nvPr/>
          </p:nvSpPr>
          <p:spPr>
            <a:xfrm>
              <a:off x="5583678" y="2765340"/>
              <a:ext cx="272374" cy="289145"/>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941160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cap="none" dirty="0" smtClean="0"/>
              <a:t>Code that Processes Language</a:t>
            </a:r>
            <a:r>
              <a:rPr lang="is-IS" cap="none" dirty="0" smtClean="0"/>
              <a:t>… </a:t>
            </a:r>
            <a:endParaRPr lang="en-US" cap="none" dirty="0"/>
          </a:p>
        </p:txBody>
      </p:sp>
      <p:pic>
        <p:nvPicPr>
          <p:cNvPr id="5" name="Picture 4"/>
          <p:cNvPicPr>
            <a:picLocks noChangeAspect="1"/>
          </p:cNvPicPr>
          <p:nvPr/>
        </p:nvPicPr>
        <p:blipFill>
          <a:blip r:embed="rId2"/>
          <a:stretch>
            <a:fillRect/>
          </a:stretch>
        </p:blipFill>
        <p:spPr>
          <a:xfrm>
            <a:off x="1243519" y="2140085"/>
            <a:ext cx="10186481" cy="3151761"/>
          </a:xfrm>
          <a:prstGeom prst="rect">
            <a:avLst/>
          </a:prstGeom>
        </p:spPr>
      </p:pic>
    </p:spTree>
    <p:extLst>
      <p:ext uri="{BB962C8B-B14F-4D97-AF65-F5344CB8AC3E}">
        <p14:creationId xmlns:p14="http://schemas.microsoft.com/office/powerpoint/2010/main" val="139312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cap="none" dirty="0" smtClean="0"/>
              <a:t>Code that Processes Language</a:t>
            </a:r>
            <a:r>
              <a:rPr lang="is-IS" cap="none" dirty="0" smtClean="0"/>
              <a:t>… </a:t>
            </a:r>
            <a:endParaRPr lang="en-US" cap="none" dirty="0"/>
          </a:p>
        </p:txBody>
      </p:sp>
      <p:grpSp>
        <p:nvGrpSpPr>
          <p:cNvPr id="5" name="Group 4"/>
          <p:cNvGrpSpPr/>
          <p:nvPr/>
        </p:nvGrpSpPr>
        <p:grpSpPr>
          <a:xfrm>
            <a:off x="1440234" y="1429291"/>
            <a:ext cx="9493654" cy="5029874"/>
            <a:chOff x="1440234" y="1429291"/>
            <a:chExt cx="9493654" cy="5029874"/>
          </a:xfrm>
        </p:grpSpPr>
        <p:pic>
          <p:nvPicPr>
            <p:cNvPr id="2" name="Picture 1"/>
            <p:cNvPicPr>
              <a:picLocks noChangeAspect="1"/>
            </p:cNvPicPr>
            <p:nvPr/>
          </p:nvPicPr>
          <p:blipFill>
            <a:blip r:embed="rId3"/>
            <a:stretch>
              <a:fillRect/>
            </a:stretch>
          </p:blipFill>
          <p:spPr>
            <a:xfrm>
              <a:off x="1440234" y="1429291"/>
              <a:ext cx="5310762" cy="5029874"/>
            </a:xfrm>
            <a:prstGeom prst="rect">
              <a:avLst/>
            </a:prstGeom>
          </p:spPr>
        </p:pic>
        <p:pic>
          <p:nvPicPr>
            <p:cNvPr id="3" name="Picture 2"/>
            <p:cNvPicPr>
              <a:picLocks noChangeAspect="1"/>
            </p:cNvPicPr>
            <p:nvPr/>
          </p:nvPicPr>
          <p:blipFill>
            <a:blip r:embed="rId4"/>
            <a:stretch>
              <a:fillRect/>
            </a:stretch>
          </p:blipFill>
          <p:spPr>
            <a:xfrm>
              <a:off x="6939551" y="2718002"/>
              <a:ext cx="3994337" cy="2573845"/>
            </a:xfrm>
            <a:prstGeom prst="rect">
              <a:avLst/>
            </a:prstGeom>
          </p:spPr>
        </p:pic>
      </p:grpSp>
    </p:spTree>
    <p:extLst>
      <p:ext uri="{BB962C8B-B14F-4D97-AF65-F5344CB8AC3E}">
        <p14:creationId xmlns:p14="http://schemas.microsoft.com/office/powerpoint/2010/main" val="93950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cap="none" dirty="0" smtClean="0"/>
              <a:t>Code that Processes Language</a:t>
            </a:r>
            <a:r>
              <a:rPr lang="is-IS" cap="none" dirty="0" smtClean="0"/>
              <a:t>… </a:t>
            </a:r>
            <a:endParaRPr lang="en-US" cap="none" dirty="0"/>
          </a:p>
        </p:txBody>
      </p:sp>
      <p:sp>
        <p:nvSpPr>
          <p:cNvPr id="5" name="TextBox 4"/>
          <p:cNvSpPr txBox="1"/>
          <p:nvPr/>
        </p:nvSpPr>
        <p:spPr>
          <a:xfrm>
            <a:off x="1096035" y="6114580"/>
            <a:ext cx="8560340" cy="461665"/>
          </a:xfrm>
          <a:prstGeom prst="rect">
            <a:avLst/>
          </a:prstGeom>
          <a:noFill/>
        </p:spPr>
        <p:txBody>
          <a:bodyPr wrap="square" rtlCol="0">
            <a:spAutoFit/>
          </a:bodyPr>
          <a:lstStyle/>
          <a:p>
            <a:r>
              <a:rPr lang="en-US" sz="2400" dirty="0" smtClean="0"/>
              <a:t>Predicting the next word!</a:t>
            </a:r>
            <a:endParaRPr lang="en-US" sz="2400" dirty="0"/>
          </a:p>
        </p:txBody>
      </p:sp>
      <p:pic>
        <p:nvPicPr>
          <p:cNvPr id="6" name="Picture 5"/>
          <p:cNvPicPr>
            <a:picLocks noChangeAspect="1"/>
          </p:cNvPicPr>
          <p:nvPr/>
        </p:nvPicPr>
        <p:blipFill>
          <a:blip r:embed="rId3"/>
          <a:stretch>
            <a:fillRect/>
          </a:stretch>
        </p:blipFill>
        <p:spPr>
          <a:xfrm>
            <a:off x="889000" y="1435911"/>
            <a:ext cx="10541000" cy="2235200"/>
          </a:xfrm>
          <a:prstGeom prst="rect">
            <a:avLst/>
          </a:prstGeom>
        </p:spPr>
      </p:pic>
      <p:pic>
        <p:nvPicPr>
          <p:cNvPr id="9" name="Picture 8"/>
          <p:cNvPicPr>
            <a:picLocks noChangeAspect="1"/>
          </p:cNvPicPr>
          <p:nvPr/>
        </p:nvPicPr>
        <p:blipFill>
          <a:blip r:embed="rId4"/>
          <a:stretch>
            <a:fillRect/>
          </a:stretch>
        </p:blipFill>
        <p:spPr>
          <a:xfrm>
            <a:off x="2527300" y="3787945"/>
            <a:ext cx="8902700" cy="2159000"/>
          </a:xfrm>
          <a:prstGeom prst="rect">
            <a:avLst/>
          </a:prstGeom>
        </p:spPr>
      </p:pic>
    </p:spTree>
    <p:extLst>
      <p:ext uri="{BB962C8B-B14F-4D97-AF65-F5344CB8AC3E}">
        <p14:creationId xmlns:p14="http://schemas.microsoft.com/office/powerpoint/2010/main" val="6512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cap="none" dirty="0" smtClean="0"/>
              <a:t>Code that Processes Language</a:t>
            </a:r>
            <a:r>
              <a:rPr lang="is-IS" cap="none" dirty="0" smtClean="0"/>
              <a:t>… </a:t>
            </a:r>
            <a:endParaRPr lang="en-US" cap="none" dirty="0"/>
          </a:p>
        </p:txBody>
      </p:sp>
      <p:pic>
        <p:nvPicPr>
          <p:cNvPr id="6" name="Picture 5">
            <a:hlinkClick r:id="rId3"/>
          </p:cNvPr>
          <p:cNvPicPr>
            <a:picLocks noChangeAspect="1"/>
          </p:cNvPicPr>
          <p:nvPr/>
        </p:nvPicPr>
        <p:blipFill>
          <a:blip r:embed="rId4"/>
          <a:stretch>
            <a:fillRect/>
          </a:stretch>
        </p:blipFill>
        <p:spPr>
          <a:xfrm>
            <a:off x="2099013" y="1459149"/>
            <a:ext cx="7721600" cy="4625772"/>
          </a:xfrm>
          <a:prstGeom prst="rect">
            <a:avLst/>
          </a:prstGeom>
        </p:spPr>
      </p:pic>
    </p:spTree>
    <p:extLst>
      <p:ext uri="{BB962C8B-B14F-4D97-AF65-F5344CB8AC3E}">
        <p14:creationId xmlns:p14="http://schemas.microsoft.com/office/powerpoint/2010/main" val="105956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Language and our society</a:t>
            </a:r>
            <a:endParaRPr lang="en-US" cap="none" dirty="0"/>
          </a:p>
        </p:txBody>
      </p:sp>
      <p:pic>
        <p:nvPicPr>
          <p:cNvPr id="10" name="Picture 9"/>
          <p:cNvPicPr>
            <a:picLocks noChangeAspect="1"/>
          </p:cNvPicPr>
          <p:nvPr/>
        </p:nvPicPr>
        <p:blipFill>
          <a:blip r:embed="rId3"/>
          <a:stretch>
            <a:fillRect/>
          </a:stretch>
        </p:blipFill>
        <p:spPr>
          <a:xfrm>
            <a:off x="1251678" y="1381327"/>
            <a:ext cx="4279900" cy="512516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0392" y="1128451"/>
            <a:ext cx="3855697" cy="5615738"/>
          </a:xfrm>
          <a:prstGeom prst="rect">
            <a:avLst/>
          </a:prstGeom>
        </p:spPr>
      </p:pic>
      <p:pic>
        <p:nvPicPr>
          <p:cNvPr id="14" name="Picture 13"/>
          <p:cNvPicPr>
            <a:picLocks noChangeAspect="1"/>
          </p:cNvPicPr>
          <p:nvPr/>
        </p:nvPicPr>
        <p:blipFill>
          <a:blip r:embed="rId5"/>
          <a:stretch>
            <a:fillRect/>
          </a:stretch>
        </p:blipFill>
        <p:spPr>
          <a:xfrm>
            <a:off x="873271" y="1300215"/>
            <a:ext cx="508000" cy="469900"/>
          </a:xfrm>
          <a:prstGeom prst="rect">
            <a:avLst/>
          </a:prstGeom>
        </p:spPr>
      </p:pic>
      <p:pic>
        <p:nvPicPr>
          <p:cNvPr id="15" name="Picture 14"/>
          <p:cNvPicPr>
            <a:picLocks noChangeAspect="1"/>
          </p:cNvPicPr>
          <p:nvPr/>
        </p:nvPicPr>
        <p:blipFill>
          <a:blip r:embed="rId6"/>
          <a:stretch>
            <a:fillRect/>
          </a:stretch>
        </p:blipFill>
        <p:spPr>
          <a:xfrm>
            <a:off x="5655985" y="1128451"/>
            <a:ext cx="508000" cy="495300"/>
          </a:xfrm>
          <a:prstGeom prst="rect">
            <a:avLst/>
          </a:prstGeom>
        </p:spPr>
      </p:pic>
      <p:sp>
        <p:nvSpPr>
          <p:cNvPr id="17" name="Rectangle 16"/>
          <p:cNvSpPr/>
          <p:nvPr/>
        </p:nvSpPr>
        <p:spPr>
          <a:xfrm>
            <a:off x="1251678" y="5466945"/>
            <a:ext cx="4279900" cy="486383"/>
          </a:xfrm>
          <a:prstGeom prst="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 name="Rectangle 17"/>
          <p:cNvSpPr/>
          <p:nvPr/>
        </p:nvSpPr>
        <p:spPr>
          <a:xfrm>
            <a:off x="6501372" y="2620583"/>
            <a:ext cx="2953913" cy="486383"/>
          </a:xfrm>
          <a:prstGeom prst="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Rectangle 18"/>
          <p:cNvSpPr/>
          <p:nvPr/>
        </p:nvSpPr>
        <p:spPr>
          <a:xfrm>
            <a:off x="6501372" y="3609840"/>
            <a:ext cx="2953913" cy="689786"/>
          </a:xfrm>
          <a:prstGeom prst="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0" name="Rectangle 19"/>
          <p:cNvSpPr/>
          <p:nvPr/>
        </p:nvSpPr>
        <p:spPr>
          <a:xfrm>
            <a:off x="6501372" y="4980562"/>
            <a:ext cx="2953913" cy="486383"/>
          </a:xfrm>
          <a:prstGeom prst="rect">
            <a:avLst/>
          </a:prstGeom>
          <a:no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7519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12" y="168377"/>
            <a:ext cx="10178322" cy="1492132"/>
          </a:xfrm>
        </p:spPr>
        <p:txBody>
          <a:bodyPr/>
          <a:lstStyle/>
          <a:p>
            <a:r>
              <a:rPr lang="en-US" cap="none" dirty="0" smtClean="0"/>
              <a:t>Language and our society</a:t>
            </a:r>
            <a:endParaRPr lang="en-US" cap="none" dirty="0"/>
          </a:p>
        </p:txBody>
      </p:sp>
      <p:pic>
        <p:nvPicPr>
          <p:cNvPr id="11" name="Picture 10">
            <a:hlinkClick r:id="rId3"/>
          </p:cNvPr>
          <p:cNvPicPr>
            <a:picLocks noChangeAspect="1"/>
          </p:cNvPicPr>
          <p:nvPr/>
        </p:nvPicPr>
        <p:blipFill>
          <a:blip r:embed="rId4"/>
          <a:stretch>
            <a:fillRect/>
          </a:stretch>
        </p:blipFill>
        <p:spPr>
          <a:xfrm>
            <a:off x="1327904" y="1147863"/>
            <a:ext cx="8651759" cy="5535081"/>
          </a:xfrm>
          <a:prstGeom prst="rect">
            <a:avLst/>
          </a:prstGeom>
        </p:spPr>
      </p:pic>
      <p:sp>
        <p:nvSpPr>
          <p:cNvPr id="3" name="TextBox 2"/>
          <p:cNvSpPr txBox="1"/>
          <p:nvPr/>
        </p:nvSpPr>
        <p:spPr>
          <a:xfrm>
            <a:off x="10114255" y="2315183"/>
            <a:ext cx="1498060" cy="1569660"/>
          </a:xfrm>
          <a:prstGeom prst="rect">
            <a:avLst/>
          </a:prstGeom>
          <a:noFill/>
        </p:spPr>
        <p:txBody>
          <a:bodyPr wrap="square" rtlCol="0">
            <a:spAutoFit/>
          </a:bodyPr>
          <a:lstStyle/>
          <a:p>
            <a:r>
              <a:rPr lang="en-US" sz="2400" dirty="0" smtClean="0"/>
              <a:t>What languages do you see?</a:t>
            </a:r>
            <a:endParaRPr lang="en-US" sz="2400" dirty="0"/>
          </a:p>
        </p:txBody>
      </p:sp>
    </p:spTree>
    <p:extLst>
      <p:ext uri="{BB962C8B-B14F-4D97-AF65-F5344CB8AC3E}">
        <p14:creationId xmlns:p14="http://schemas.microsoft.com/office/powerpoint/2010/main" val="1775497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4386</TotalTime>
  <Words>1316</Words>
  <Application>Microsoft Macintosh PowerPoint</Application>
  <PresentationFormat>Widescreen</PresentationFormat>
  <Paragraphs>145</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Gill Sans MT</vt:lpstr>
      <vt:lpstr>Impact</vt:lpstr>
      <vt:lpstr>Menlo-Regular</vt:lpstr>
      <vt:lpstr>Badge</vt:lpstr>
      <vt:lpstr>Coding, Language and Society</vt:lpstr>
      <vt:lpstr>Introducing Myself</vt:lpstr>
      <vt:lpstr>Introducing Myself</vt:lpstr>
      <vt:lpstr>Code that Processes Language… </vt:lpstr>
      <vt:lpstr>Code that Processes Language… </vt:lpstr>
      <vt:lpstr>Code that Processes Language… </vt:lpstr>
      <vt:lpstr>Code that Processes Language… </vt:lpstr>
      <vt:lpstr>Language and our society</vt:lpstr>
      <vt:lpstr>Language and our society</vt:lpstr>
      <vt:lpstr>Language and our society</vt:lpstr>
      <vt:lpstr>Learning people’s opinions around the world</vt:lpstr>
      <vt:lpstr>Learning people’s opinions around the world</vt:lpstr>
      <vt:lpstr>My Google internship!</vt:lpstr>
      <vt:lpstr>Grading essays!</vt:lpstr>
      <vt:lpstr>Code that Understands Language… </vt:lpstr>
      <vt:lpstr>It’s not easy… </vt:lpstr>
      <vt:lpstr>Thank you for listening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70</cp:revision>
  <dcterms:created xsi:type="dcterms:W3CDTF">2016-07-29T15:37:12Z</dcterms:created>
  <dcterms:modified xsi:type="dcterms:W3CDTF">2016-12-13T16:52:39Z</dcterms:modified>
</cp:coreProperties>
</file>