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6"/>
  </p:notesMasterIdLst>
  <p:sldIdLst>
    <p:sldId id="256" r:id="rId2"/>
    <p:sldId id="267" r:id="rId3"/>
    <p:sldId id="257" r:id="rId4"/>
    <p:sldId id="268" r:id="rId5"/>
    <p:sldId id="258" r:id="rId6"/>
    <p:sldId id="259" r:id="rId7"/>
    <p:sldId id="270" r:id="rId8"/>
    <p:sldId id="261" r:id="rId9"/>
    <p:sldId id="265" r:id="rId10"/>
    <p:sldId id="263" r:id="rId11"/>
    <p:sldId id="266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34551" autoAdjust="0"/>
    <p:restoredTop sz="86456" autoAdjust="0"/>
  </p:normalViewPr>
  <p:slideViewPr>
    <p:cSldViewPr snapToObjects="1">
      <p:cViewPr varScale="1">
        <p:scale>
          <a:sx n="110" d="100"/>
          <a:sy n="110" d="100"/>
        </p:scale>
        <p:origin x="-22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9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B5EAE-2E75-1E4F-9EB0-B8A813B951A5}" type="datetimeFigureOut">
              <a:rPr lang="en-US" smtClean="0"/>
              <a:pPr/>
              <a:t>4/14/10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6388B-2050-BE43-AE45-BE5643860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XenU</a:t>
            </a:r>
            <a:r>
              <a:rPr lang="en-US" dirty="0" smtClean="0"/>
              <a:t>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Xen</a:t>
            </a:r>
            <a:r>
              <a:rPr lang="en-US" baseline="0" dirty="0" smtClean="0"/>
              <a:t> functions in guest context</a:t>
            </a:r>
            <a:endParaRPr lang="en-US" dirty="0" smtClean="0"/>
          </a:p>
          <a:p>
            <a:r>
              <a:rPr lang="en-US" dirty="0" smtClean="0"/>
              <a:t>Xen0: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Xen</a:t>
            </a:r>
            <a:r>
              <a:rPr lang="en-US" baseline="0" dirty="0" smtClean="0"/>
              <a:t> functions in dom0 context</a:t>
            </a:r>
          </a:p>
          <a:p>
            <a:r>
              <a:rPr lang="en-US" baseline="0" dirty="0" err="1" smtClean="0"/>
              <a:t>Grantcopy</a:t>
            </a:r>
            <a:r>
              <a:rPr lang="en-US" baseline="0" dirty="0" smtClean="0"/>
              <a:t>: data copy in grant code from driver domain to user domain</a:t>
            </a:r>
          </a:p>
          <a:p>
            <a:r>
              <a:rPr lang="en-US" baseline="0" dirty="0" err="1" smtClean="0"/>
              <a:t>Usercopy</a:t>
            </a:r>
            <a:r>
              <a:rPr lang="en-US" baseline="0" dirty="0" smtClean="0"/>
              <a:t>: copy from kernel to user buffer</a:t>
            </a:r>
          </a:p>
          <a:p>
            <a:r>
              <a:rPr lang="en-US" baseline="0" dirty="0" smtClean="0"/>
              <a:t>Kernel0: Kernel functions in dom0 context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6388B-2050-BE43-AE45-BE56438605D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84F-5953-5542-A10A-C439394EDD3B}" type="datetimeFigureOut">
              <a:rPr lang="en-US" smtClean="0"/>
              <a:pPr/>
              <a:t>4/14/10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86C1-D15B-2048-A91F-C89E918110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84F-5953-5542-A10A-C439394EDD3B}" type="datetimeFigureOut">
              <a:rPr lang="en-US" smtClean="0"/>
              <a:pPr/>
              <a:t>4/14/10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86C1-D15B-2048-A91F-C89E918110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84F-5953-5542-A10A-C439394EDD3B}" type="datetimeFigureOut">
              <a:rPr lang="en-US" smtClean="0"/>
              <a:pPr/>
              <a:t>4/14/10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86C1-D15B-2048-A91F-C89E918110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84F-5953-5542-A10A-C439394EDD3B}" type="datetimeFigureOut">
              <a:rPr lang="en-US" smtClean="0"/>
              <a:pPr/>
              <a:t>4/14/10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86C1-D15B-2048-A91F-C89E918110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84F-5953-5542-A10A-C439394EDD3B}" type="datetimeFigureOut">
              <a:rPr lang="en-US" smtClean="0"/>
              <a:pPr/>
              <a:t>4/14/10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86C1-D15B-2048-A91F-C89E918110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84F-5953-5542-A10A-C439394EDD3B}" type="datetimeFigureOut">
              <a:rPr lang="en-US" smtClean="0"/>
              <a:pPr/>
              <a:t>4/14/10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86C1-D15B-2048-A91F-C89E918110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84F-5953-5542-A10A-C439394EDD3B}" type="datetimeFigureOut">
              <a:rPr lang="en-US" smtClean="0"/>
              <a:pPr/>
              <a:t>4/14/10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86C1-D15B-2048-A91F-C89E918110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84F-5953-5542-A10A-C439394EDD3B}" type="datetimeFigureOut">
              <a:rPr lang="en-US" smtClean="0"/>
              <a:pPr/>
              <a:t>4/14/10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86C1-D15B-2048-A91F-C89E918110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84F-5953-5542-A10A-C439394EDD3B}" type="datetimeFigureOut">
              <a:rPr lang="en-US" smtClean="0"/>
              <a:pPr/>
              <a:t>4/14/10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86C1-D15B-2048-A91F-C89E918110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84F-5953-5542-A10A-C439394EDD3B}" type="datetimeFigureOut">
              <a:rPr lang="en-US" smtClean="0"/>
              <a:pPr/>
              <a:t>4/14/10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86C1-D15B-2048-A91F-C89E918110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84F-5953-5542-A10A-C439394EDD3B}" type="datetimeFigureOut">
              <a:rPr lang="en-US" smtClean="0"/>
              <a:pPr/>
              <a:t>4/14/10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86C1-D15B-2048-A91F-C89E918110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DE84F-5953-5542-A10A-C439394EDD3B}" type="datetimeFigureOut">
              <a:rPr lang="en-US" smtClean="0"/>
              <a:pPr/>
              <a:t>4/14/10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D86C1-D15B-2048-A91F-C89E918110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Network Implementation for </a:t>
            </a:r>
            <a:r>
              <a:rPr lang="en-US" sz="3200" dirty="0" err="1" smtClean="0"/>
              <a:t>Xen</a:t>
            </a:r>
            <a:r>
              <a:rPr lang="en-US" sz="3200" dirty="0" smtClean="0"/>
              <a:t> and KVM</a:t>
            </a:r>
            <a:br>
              <a:rPr lang="en-US" sz="3200" dirty="0" smtClean="0"/>
            </a:br>
            <a:r>
              <a:rPr lang="en-US" sz="3200" dirty="0" smtClean="0"/>
              <a:t>Class project for E6998-01: </a:t>
            </a:r>
            <a:br>
              <a:rPr lang="en-US" sz="3200" dirty="0" smtClean="0"/>
            </a:br>
            <a:r>
              <a:rPr lang="en-US" sz="3200" dirty="0" smtClean="0"/>
              <a:t>Network System Design and Implantation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12 Apr 2010</a:t>
            </a:r>
          </a:p>
          <a:p>
            <a:r>
              <a:rPr lang="en-US" dirty="0" smtClean="0"/>
              <a:t>Kangkook Jee (kj2181)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Network</a:t>
            </a:r>
            <a:r>
              <a:rPr lang="en-US" baseline="0" dirty="0" smtClean="0"/>
              <a:t> I/O virtualization in </a:t>
            </a:r>
            <a:r>
              <a:rPr lang="en-US" baseline="0" dirty="0" err="1" smtClean="0"/>
              <a:t>Xen</a:t>
            </a:r>
            <a:endParaRPr lang="en-US" dirty="0"/>
          </a:p>
        </p:txBody>
      </p:sp>
      <p:pic>
        <p:nvPicPr>
          <p:cNvPr id="5" name="Picture 4" descr="Screen shot 2010-04-12 at 1.14.34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149752"/>
            <a:ext cx="5362649" cy="3955648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5105400"/>
            <a:ext cx="8610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Xen</a:t>
            </a:r>
            <a:r>
              <a:rPr lang="en-US" dirty="0" smtClean="0"/>
              <a:t> network I/O extension schemes</a:t>
            </a:r>
          </a:p>
          <a:p>
            <a:pPr lvl="1"/>
            <a:r>
              <a:rPr lang="en-US" dirty="0" smtClean="0"/>
              <a:t>Multiple</a:t>
            </a:r>
            <a:r>
              <a:rPr lang="en-US" baseline="0" dirty="0" smtClean="0"/>
              <a:t> RX queues, </a:t>
            </a:r>
            <a:r>
              <a:rPr lang="en-US" dirty="0" smtClean="0"/>
              <a:t>SR-IOV …</a:t>
            </a: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5791200" y="1524000"/>
            <a:ext cx="3352800" cy="3352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bridge multiplex/de-multiplex network I/Os from guests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IO Channel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Zero copy transfer with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Grantcopy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Enable driver domain to access I/O buffers in guest memory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6248400"/>
            <a:ext cx="68439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</a:t>
            </a:r>
            <a:r>
              <a:rPr lang="en-US" altLang="ko-KR" sz="1400" dirty="0" smtClean="0"/>
              <a:t>“Bridging the gap between software and hardware techniques for i/o virtualization” </a:t>
            </a:r>
            <a:br>
              <a:rPr lang="en-US" altLang="ko-KR" sz="1400" dirty="0" smtClean="0"/>
            </a:br>
            <a:r>
              <a:rPr lang="en-US" altLang="ko-KR" sz="1400" dirty="0" smtClean="0"/>
              <a:t>2008 </a:t>
            </a:r>
            <a:r>
              <a:rPr lang="en-US" altLang="ko-KR" sz="1400" dirty="0" err="1" smtClean="0"/>
              <a:t>Usenix</a:t>
            </a:r>
            <a:r>
              <a:rPr lang="en-US" altLang="ko-KR" sz="1400" dirty="0" smtClean="0"/>
              <a:t> Annual Technical conference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performance</a:t>
            </a:r>
            <a:r>
              <a:rPr lang="en-US" baseline="0" dirty="0" smtClean="0"/>
              <a:t> </a:t>
            </a:r>
            <a:endParaRPr lang="en-US" dirty="0"/>
          </a:p>
        </p:txBody>
      </p:sp>
      <p:pic>
        <p:nvPicPr>
          <p:cNvPr id="5" name="Picture 4" descr="Screen shot 2010-04-13 at 12.07.38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19200"/>
            <a:ext cx="7327900" cy="397510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5562600"/>
            <a:ext cx="8229600" cy="9318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With</a:t>
            </a:r>
            <a:r>
              <a:rPr lang="en-US" baseline="0" dirty="0" smtClean="0"/>
              <a:t> PV, </a:t>
            </a:r>
            <a:r>
              <a:rPr lang="en-US" baseline="0" dirty="0" err="1" smtClean="0"/>
              <a:t>Xen</a:t>
            </a:r>
            <a:r>
              <a:rPr lang="en-US" baseline="0" dirty="0" smtClean="0"/>
              <a:t> could attain near native performance</a:t>
            </a:r>
          </a:p>
          <a:p>
            <a:r>
              <a:rPr lang="en-US" dirty="0" smtClean="0"/>
              <a:t>N</a:t>
            </a:r>
            <a:r>
              <a:rPr lang="en-US" baseline="0" dirty="0" smtClean="0"/>
              <a:t>ative</a:t>
            </a:r>
            <a:r>
              <a:rPr lang="en-US" dirty="0" smtClean="0"/>
              <a:t> </a:t>
            </a:r>
            <a:r>
              <a:rPr lang="en-US" baseline="0" dirty="0" smtClean="0"/>
              <a:t>KVM, </a:t>
            </a:r>
            <a:r>
              <a:rPr lang="en-US" dirty="0" smtClean="0"/>
              <a:t>with trap-and-emulate,</a:t>
            </a:r>
            <a:r>
              <a:rPr lang="en-US" baseline="0" dirty="0" smtClean="0"/>
              <a:t> shows </a:t>
            </a:r>
            <a:r>
              <a:rPr lang="en-US" dirty="0" smtClean="0"/>
              <a:t>performance ~10%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9787" y="6412468"/>
            <a:ext cx="7336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“Virtualization of Linux servers” from 2008 Ottawa Linux Symposium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Network performance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Xen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 descr="Screen shot 2010-04-13 at 12.03.09 AM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295400"/>
            <a:ext cx="8229600" cy="3141761"/>
          </a:xfrm>
        </p:spPr>
      </p:pic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457200" y="4572000"/>
            <a:ext cx="8229600" cy="1554163"/>
          </a:xfrm>
        </p:spPr>
        <p:txBody>
          <a:bodyPr/>
          <a:lstStyle/>
          <a:p>
            <a:r>
              <a:rPr lang="en-US" dirty="0" smtClean="0"/>
              <a:t>For close-native RX/TX </a:t>
            </a:r>
            <a:r>
              <a:rPr lang="en-US" dirty="0" err="1" smtClean="0"/>
              <a:t>Xruput</a:t>
            </a:r>
            <a:r>
              <a:rPr lang="en-US" dirty="0" smtClean="0"/>
              <a:t>, </a:t>
            </a:r>
            <a:r>
              <a:rPr lang="en-US" dirty="0" err="1" smtClean="0"/>
              <a:t>Xen</a:t>
            </a:r>
            <a:r>
              <a:rPr lang="en-US" dirty="0" smtClean="0"/>
              <a:t> requires more CPU usages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6248400"/>
            <a:ext cx="68439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</a:t>
            </a:r>
            <a:r>
              <a:rPr lang="en-US" altLang="ko-KR" sz="1400" dirty="0" smtClean="0"/>
              <a:t>“Bridging the gap between software and hardware techniques for i/o virtualization” </a:t>
            </a:r>
            <a:br>
              <a:rPr lang="en-US" altLang="ko-KR" sz="1400" dirty="0" smtClean="0"/>
            </a:br>
            <a:r>
              <a:rPr lang="en-US" altLang="ko-KR" sz="1400" dirty="0" smtClean="0"/>
              <a:t>2008 </a:t>
            </a:r>
            <a:r>
              <a:rPr lang="en-US" altLang="ko-KR" sz="1400" dirty="0" err="1" smtClean="0"/>
              <a:t>Usenix</a:t>
            </a:r>
            <a:r>
              <a:rPr lang="en-US" altLang="ko-KR" sz="1400" dirty="0" smtClean="0"/>
              <a:t> Annual Technical conference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en-US" dirty="0" smtClean="0"/>
              <a:t>Network performance: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Xen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 descr="Screen shot 2010-04-13 at 12.04.46 AM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88166" y="762000"/>
            <a:ext cx="7036634" cy="4525963"/>
          </a:xfrm>
        </p:spPr>
      </p:pic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457200" y="5135563"/>
            <a:ext cx="8229600" cy="118903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Result for network RX path</a:t>
            </a:r>
          </a:p>
          <a:p>
            <a:pPr lvl="1"/>
            <a:r>
              <a:rPr lang="en-US" dirty="0" smtClean="0"/>
              <a:t>Cost</a:t>
            </a:r>
            <a:r>
              <a:rPr lang="en-US" baseline="0" dirty="0" smtClean="0"/>
              <a:t> of data copy is significant both in Linux and </a:t>
            </a:r>
            <a:r>
              <a:rPr lang="en-US" baseline="0" dirty="0" err="1" smtClean="0"/>
              <a:t>Xen</a:t>
            </a:r>
            <a:endParaRPr lang="en-US" baseline="0" dirty="0" smtClean="0"/>
          </a:p>
          <a:p>
            <a:pPr lvl="1"/>
            <a:r>
              <a:rPr lang="en-US" dirty="0" smtClean="0"/>
              <a:t>Most cost for </a:t>
            </a:r>
            <a:r>
              <a:rPr lang="en-US" dirty="0" err="1" smtClean="0"/>
              <a:t>Xen</a:t>
            </a:r>
            <a:r>
              <a:rPr lang="en-US" dirty="0" smtClean="0"/>
              <a:t> code is in </a:t>
            </a:r>
            <a:r>
              <a:rPr lang="en-US" dirty="0" err="1" smtClean="0"/>
              <a:t>dom</a:t>
            </a:r>
            <a:r>
              <a:rPr lang="en-US" dirty="0" smtClean="0"/>
              <a:t> 0</a:t>
            </a:r>
          </a:p>
          <a:p>
            <a:pPr lvl="1"/>
            <a:r>
              <a:rPr lang="en-US" dirty="0" err="1" smtClean="0"/>
              <a:t>Grantcopy</a:t>
            </a:r>
            <a:r>
              <a:rPr lang="en-US" dirty="0" smtClean="0"/>
              <a:t> still requires large CPU usage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6324600"/>
            <a:ext cx="63386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“</a:t>
            </a:r>
            <a:r>
              <a:rPr lang="en-US" sz="1400" dirty="0" err="1" smtClean="0"/>
              <a:t>Xen</a:t>
            </a:r>
            <a:r>
              <a:rPr lang="en-US" sz="1400" dirty="0" smtClean="0"/>
              <a:t> network I/O performance analysis and opportunities for improvement” </a:t>
            </a:r>
            <a:br>
              <a:rPr lang="en-US" sz="1400" dirty="0" smtClean="0"/>
            </a:br>
            <a:r>
              <a:rPr lang="en-US" sz="1400" dirty="0" smtClean="0"/>
              <a:t>from </a:t>
            </a:r>
            <a:r>
              <a:rPr lang="en-US" sz="1400" dirty="0" err="1" smtClean="0"/>
              <a:t>Xen</a:t>
            </a:r>
            <a:r>
              <a:rPr lang="en-US" sz="1400" dirty="0" smtClean="0"/>
              <a:t> submit (2007)</a:t>
            </a:r>
            <a:endParaRPr lang="en-US" sz="1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Update/Compare test results with for network I/O for </a:t>
            </a:r>
            <a:r>
              <a:rPr lang="en-US" dirty="0" err="1" smtClean="0"/>
              <a:t>Xen</a:t>
            </a:r>
            <a:r>
              <a:rPr lang="en-US" dirty="0" smtClean="0"/>
              <a:t> and KVM</a:t>
            </a:r>
          </a:p>
          <a:p>
            <a:pPr lvl="1"/>
            <a:r>
              <a:rPr lang="en-US" dirty="0" smtClean="0"/>
              <a:t>With latest extensions e.g. – </a:t>
            </a:r>
            <a:r>
              <a:rPr lang="en-US" dirty="0" err="1" smtClean="0"/>
              <a:t>virtIO</a:t>
            </a:r>
            <a:r>
              <a:rPr lang="en-US" dirty="0" smtClean="0"/>
              <a:t> for KVM </a:t>
            </a:r>
          </a:p>
          <a:p>
            <a:r>
              <a:rPr lang="en-US" dirty="0" smtClean="0"/>
              <a:t>Analysis on network stack implementations</a:t>
            </a:r>
          </a:p>
          <a:p>
            <a:pPr lvl="1"/>
            <a:r>
              <a:rPr lang="en-US" dirty="0" smtClean="0"/>
              <a:t>Identify architectural differences and argue their trade-offs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Explore network implementation for 2 most popular open-source virtualization architectures</a:t>
            </a:r>
          </a:p>
          <a:p>
            <a:pPr lvl="1"/>
            <a:r>
              <a:rPr lang="en-US" dirty="0" err="1" smtClean="0"/>
              <a:t>Xen</a:t>
            </a:r>
            <a:r>
              <a:rPr lang="en-US" dirty="0" smtClean="0"/>
              <a:t>, KVM (the Kernel-based Virtual Machine)</a:t>
            </a:r>
          </a:p>
          <a:p>
            <a:pPr lvl="1"/>
            <a:r>
              <a:rPr lang="en-US" dirty="0" smtClean="0"/>
              <a:t>Demystifying each </a:t>
            </a:r>
            <a:r>
              <a:rPr lang="en-US" dirty="0" err="1" smtClean="0"/>
              <a:t>VMM’s</a:t>
            </a:r>
            <a:r>
              <a:rPr lang="en-US" dirty="0" smtClean="0"/>
              <a:t> network implementation</a:t>
            </a:r>
          </a:p>
          <a:p>
            <a:r>
              <a:rPr lang="en-US" dirty="0" smtClean="0"/>
              <a:t>Performance analysis for network I/O</a:t>
            </a:r>
          </a:p>
          <a:p>
            <a:pPr lvl="1"/>
            <a:r>
              <a:rPr lang="en-US" dirty="0" smtClean="0"/>
              <a:t>Compares Native OS, </a:t>
            </a:r>
            <a:r>
              <a:rPr lang="en-US" dirty="0" err="1" smtClean="0"/>
              <a:t>Xen</a:t>
            </a:r>
            <a:r>
              <a:rPr lang="en-US" dirty="0" smtClean="0"/>
              <a:t>, KVM</a:t>
            </a:r>
          </a:p>
          <a:p>
            <a:pPr lvl="1"/>
            <a:r>
              <a:rPr lang="en-US" dirty="0" smtClean="0"/>
              <a:t>Test for RX, TX and identify bottlenecks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</a:t>
            </a:r>
            <a:r>
              <a:rPr lang="en-US" baseline="0" dirty="0" smtClean="0"/>
              <a:t>ization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Hosted Architecture</a:t>
            </a:r>
          </a:p>
          <a:p>
            <a:pPr lvl="1"/>
            <a:r>
              <a:rPr lang="en-US" dirty="0" err="1" smtClean="0"/>
              <a:t>VMWare</a:t>
            </a:r>
            <a:r>
              <a:rPr lang="en-US" dirty="0" smtClean="0"/>
              <a:t> Workstation, </a:t>
            </a:r>
            <a:r>
              <a:rPr lang="en-US" dirty="0" err="1" smtClean="0"/>
              <a:t>VirtualBox</a:t>
            </a:r>
            <a:r>
              <a:rPr lang="en-US" dirty="0" smtClean="0"/>
              <a:t> ..</a:t>
            </a:r>
          </a:p>
          <a:p>
            <a:pPr lvl="0"/>
            <a:r>
              <a:rPr lang="en-US" dirty="0" smtClean="0">
                <a:solidFill>
                  <a:srgbClr val="3366FF"/>
                </a:solidFill>
              </a:rPr>
              <a:t>Hybrid Architecture (S/W </a:t>
            </a:r>
            <a:r>
              <a:rPr lang="en-US" dirty="0" err="1" smtClean="0">
                <a:solidFill>
                  <a:srgbClr val="3366FF"/>
                </a:solidFill>
              </a:rPr>
              <a:t>hypervisor</a:t>
            </a:r>
            <a:r>
              <a:rPr lang="en-US" dirty="0" smtClean="0">
                <a:solidFill>
                  <a:srgbClr val="3366FF"/>
                </a:solidFill>
              </a:rPr>
              <a:t> based)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</a:rPr>
              <a:t>VMWare</a:t>
            </a:r>
            <a:r>
              <a:rPr lang="en-US" dirty="0" smtClean="0">
                <a:solidFill>
                  <a:srgbClr val="3366FF"/>
                </a:solidFill>
              </a:rPr>
              <a:t> ESX: Full-virtualization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</a:rPr>
              <a:t>Xen</a:t>
            </a:r>
            <a:r>
              <a:rPr lang="en-US" dirty="0" smtClean="0">
                <a:solidFill>
                  <a:srgbClr val="3366FF"/>
                </a:solidFill>
                <a:sym typeface="Wingdings"/>
              </a:rPr>
              <a:t>:</a:t>
            </a:r>
            <a:r>
              <a:rPr lang="en-US" dirty="0" smtClean="0">
                <a:solidFill>
                  <a:srgbClr val="3366FF"/>
                </a:solidFill>
              </a:rPr>
              <a:t> Para-virtualization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</a:rPr>
              <a:t>KVM (the Kernel-based Virtual Machine)</a:t>
            </a:r>
            <a:br>
              <a:rPr lang="en-US" dirty="0" smtClean="0">
                <a:solidFill>
                  <a:srgbClr val="3366FF"/>
                </a:solidFill>
              </a:rPr>
            </a:br>
            <a:r>
              <a:rPr lang="en-US" dirty="0" smtClean="0">
                <a:solidFill>
                  <a:srgbClr val="3366FF"/>
                </a:solidFill>
              </a:rPr>
              <a:t>Reuse Linux code as much as possible – Tightly integrated into Linux </a:t>
            </a:r>
          </a:p>
          <a:p>
            <a:r>
              <a:rPr lang="en-US" dirty="0" smtClean="0"/>
              <a:t>Hypervisor (H/W) Architecture</a:t>
            </a:r>
          </a:p>
          <a:p>
            <a:pPr lvl="1"/>
            <a:r>
              <a:rPr lang="en-US" dirty="0" smtClean="0"/>
              <a:t>IBM s/390 …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VMM</a:t>
            </a:r>
            <a:r>
              <a:rPr lang="en-US" sz="4400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architecture: </a:t>
            </a:r>
            <a:r>
              <a:rPr lang="en-US" sz="4400" kern="1200" baseline="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VMWare</a:t>
            </a:r>
            <a:r>
              <a:rPr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001000" cy="381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Full virtualization</a:t>
            </a:r>
            <a:endParaRPr lang="en-US" dirty="0"/>
          </a:p>
        </p:txBody>
      </p:sp>
      <p:pic>
        <p:nvPicPr>
          <p:cNvPr id="4" name="Picture 3" descr="Screen shot 2010-04-05 at 11.04.29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4676" y="1600200"/>
            <a:ext cx="6816476" cy="480060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600200"/>
            <a:ext cx="27432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Binary translation based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Full virtualization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dirty="0" smtClean="0"/>
              <a:t>Guest OS doesn’t aware of underlying VMM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6324600"/>
            <a:ext cx="7160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http://www.vmware.com/pdf/esx2_performance_implications.pdf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en-US" dirty="0" smtClean="0"/>
              <a:t>VMM architecture: </a:t>
            </a:r>
            <a:r>
              <a:rPr lang="en-US" dirty="0" err="1" smtClean="0"/>
              <a:t>Xen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4038600" cy="457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Para-virtualization</a:t>
            </a:r>
            <a:endParaRPr lang="en-US" dirty="0"/>
          </a:p>
        </p:txBody>
      </p:sp>
      <p:pic>
        <p:nvPicPr>
          <p:cNvPr id="4" name="Picture 3" descr="Screen shot 2010-04-12 at 10.20.37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71599"/>
            <a:ext cx="5877581" cy="5029201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5791201" y="1600199"/>
            <a:ext cx="3352800" cy="4796135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aseline="0" dirty="0" err="1" smtClean="0"/>
              <a:t>OSes</a:t>
            </a:r>
            <a:endParaRPr lang="en-US" sz="3200" baseline="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baseline="0" dirty="0" smtClean="0"/>
              <a:t>Dedicated control domain</a:t>
            </a:r>
            <a:r>
              <a:rPr lang="en-US" sz="3200" dirty="0" smtClean="0"/>
              <a:t>: DOM0</a:t>
            </a:r>
            <a:endParaRPr lang="en-US" sz="3200" baseline="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baseline="0" dirty="0" smtClean="0"/>
              <a:t>Modified Guest OS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3200" noProof="0" dirty="0" smtClean="0"/>
              <a:t>- Linux Kernel (3K lines)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3200" dirty="0" smtClean="0"/>
              <a:t>- Windows XP (4.6 K lines)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dirty="0" smtClean="0"/>
              <a:t>Devices</a:t>
            </a: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Front-end (Net-front) for Guest OS to communicate Dom0  </a:t>
            </a: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I/O channel (zero copy)</a:t>
            </a: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Backend (Net-back) for Dom0 to communicate with underlying systems</a:t>
            </a:r>
          </a:p>
          <a:p>
            <a:pPr marL="800100" lvl="1" indent="-342900">
              <a:spcBef>
                <a:spcPct val="20000"/>
              </a:spcBef>
            </a:pPr>
            <a:endParaRPr lang="en-US" sz="3200" noProof="0" dirty="0" smtClean="0"/>
          </a:p>
          <a:p>
            <a:pPr marL="800100" lvl="1" indent="-342900">
              <a:spcBef>
                <a:spcPct val="20000"/>
              </a:spcBef>
            </a:pPr>
            <a:r>
              <a:rPr lang="en-US" sz="3200" noProof="0" dirty="0" smtClean="0"/>
              <a:t>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6324600"/>
            <a:ext cx="6699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“An overview of </a:t>
            </a:r>
            <a:r>
              <a:rPr lang="en-US" dirty="0" err="1" smtClean="0"/>
              <a:t>Xen</a:t>
            </a:r>
            <a:r>
              <a:rPr lang="en-US" dirty="0" smtClean="0"/>
              <a:t> Virtualization” from Dell power solutions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VMM architecture: KVM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72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Hypervisor</a:t>
            </a:r>
            <a:r>
              <a:rPr lang="en-US" dirty="0" smtClean="0"/>
              <a:t>  tightly integrated into Linux code based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457200" y="1600200"/>
            <a:ext cx="5867400" cy="4191000"/>
            <a:chOff x="990600" y="1828800"/>
            <a:chExt cx="7064188" cy="5029200"/>
          </a:xfrm>
        </p:grpSpPr>
        <p:pic>
          <p:nvPicPr>
            <p:cNvPr id="4" name="Picture 3" descr="Screen shot 2010-04-05 at 9.46.13 AM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0600" y="1828800"/>
              <a:ext cx="7064188" cy="5029200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3810000" y="3048000"/>
              <a:ext cx="10668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QEMU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5257800" y="3048000"/>
              <a:ext cx="10668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QEMU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6858000" y="3048000"/>
              <a:ext cx="10668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QEMU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9" name="Content Placeholder 2"/>
          <p:cNvSpPr txBox="1">
            <a:spLocks/>
          </p:cNvSpPr>
          <p:nvPr/>
        </p:nvSpPr>
        <p:spPr>
          <a:xfrm>
            <a:off x="6477000" y="1600200"/>
            <a:ext cx="2525334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Hypervisor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Kernel module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Guest OS: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User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space process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(QEMU for x86 emulation)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400" dirty="0" smtClean="0"/>
              <a:t>Need H/W virtualization extension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Xen</a:t>
            </a:r>
            <a:r>
              <a:rPr lang="en-US" dirty="0" smtClean="0"/>
              <a:t> vs. KVM</a:t>
            </a:r>
            <a:endParaRPr lang="en-US" dirty="0"/>
          </a:p>
        </p:txBody>
      </p:sp>
      <p:sp>
        <p:nvSpPr>
          <p:cNvPr id="4" name="Text Placeholder 5"/>
          <p:cNvSpPr txBox="1">
            <a:spLocks/>
          </p:cNvSpPr>
          <p:nvPr/>
        </p:nvSpPr>
        <p:spPr>
          <a:xfrm>
            <a:off x="457200" y="990600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Xen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6"/>
          <p:cNvSpPr>
            <a:spLocks noGrp="1"/>
          </p:cNvSpPr>
          <p:nvPr>
            <p:ph sz="half" idx="4294967295"/>
          </p:nvPr>
        </p:nvSpPr>
        <p:spPr>
          <a:xfrm>
            <a:off x="457200" y="1589086"/>
            <a:ext cx="4040188" cy="4811713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r>
              <a:rPr lang="en-US" sz="2600" dirty="0" smtClean="0"/>
              <a:t>Strong support for </a:t>
            </a:r>
            <a:r>
              <a:rPr lang="en-US" sz="2600" dirty="0" err="1" smtClean="0"/>
              <a:t>para</a:t>
            </a:r>
            <a:r>
              <a:rPr lang="en-US" sz="2600" dirty="0" smtClean="0"/>
              <a:t>-virtualization with modified host-OS </a:t>
            </a:r>
            <a:br>
              <a:rPr lang="en-US" sz="2600" dirty="0" smtClean="0"/>
            </a:br>
            <a:r>
              <a:rPr lang="en-US" sz="2600" dirty="0" err="1" smtClean="0">
                <a:sym typeface="Wingdings"/>
              </a:rPr>
              <a:t></a:t>
            </a:r>
            <a:r>
              <a:rPr lang="en-US" sz="2600" dirty="0" smtClean="0">
                <a:sym typeface="Wingdings"/>
              </a:rPr>
              <a:t> </a:t>
            </a:r>
            <a:r>
              <a:rPr lang="en-US" sz="2600" dirty="0" smtClean="0"/>
              <a:t>Near-native performance for I/Os</a:t>
            </a:r>
          </a:p>
          <a:p>
            <a:r>
              <a:rPr lang="en-US" sz="2600" dirty="0" smtClean="0"/>
              <a:t>Separate code based for DOM0 and device drivers</a:t>
            </a:r>
          </a:p>
          <a:p>
            <a:r>
              <a:rPr lang="en-US" sz="2600" dirty="0"/>
              <a:t>S</a:t>
            </a:r>
            <a:r>
              <a:rPr lang="en-US" sz="2600" dirty="0" smtClean="0"/>
              <a:t>ecurity model</a:t>
            </a:r>
            <a:br>
              <a:rPr lang="en-US" sz="2600" dirty="0" smtClean="0"/>
            </a:br>
            <a:r>
              <a:rPr lang="en-US" sz="2600" dirty="0" smtClean="0"/>
              <a:t>Rely on DOM0</a:t>
            </a:r>
          </a:p>
          <a:p>
            <a:r>
              <a:rPr lang="en-US" sz="2600" dirty="0" smtClean="0"/>
              <a:t>Maintainability </a:t>
            </a:r>
            <a:br>
              <a:rPr lang="en-US" sz="2600" dirty="0" smtClean="0"/>
            </a:br>
            <a:r>
              <a:rPr lang="en-US" sz="2600" dirty="0" smtClean="0"/>
              <a:t>Hard to catch up all versions of possible guests due to PV</a:t>
            </a:r>
            <a:endParaRPr lang="en-US" sz="2600" dirty="0"/>
          </a:p>
        </p:txBody>
      </p:sp>
      <p:sp>
        <p:nvSpPr>
          <p:cNvPr id="6" name="Text Placeholder 7"/>
          <p:cNvSpPr txBox="1">
            <a:spLocks/>
          </p:cNvSpPr>
          <p:nvPr/>
        </p:nvSpPr>
        <p:spPr>
          <a:xfrm>
            <a:off x="4645025" y="990600"/>
            <a:ext cx="4041775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KVM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8"/>
          <p:cNvSpPr>
            <a:spLocks noGrp="1"/>
          </p:cNvSpPr>
          <p:nvPr>
            <p:ph sz="quarter" idx="4294967295"/>
          </p:nvPr>
        </p:nvSpPr>
        <p:spPr>
          <a:xfrm>
            <a:off x="4645025" y="1589086"/>
            <a:ext cx="4041775" cy="4811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Requires H/W virtualization extension – Intel VT, AMD Pacifica (AMD-</a:t>
            </a:r>
            <a:r>
              <a:rPr lang="en-US" sz="2600" dirty="0"/>
              <a:t>V</a:t>
            </a:r>
            <a:r>
              <a:rPr lang="en-US" sz="2600" dirty="0" smtClean="0"/>
              <a:t>)</a:t>
            </a:r>
          </a:p>
          <a:p>
            <a:r>
              <a:rPr lang="en-US" sz="2600" dirty="0" smtClean="0"/>
              <a:t>Limited support for </a:t>
            </a:r>
            <a:r>
              <a:rPr lang="en-US" sz="2600" dirty="0" err="1" smtClean="0"/>
              <a:t>para</a:t>
            </a:r>
            <a:r>
              <a:rPr lang="en-US" sz="2600" dirty="0" smtClean="0"/>
              <a:t>-virtualization</a:t>
            </a:r>
          </a:p>
          <a:p>
            <a:r>
              <a:rPr lang="en-US" sz="2600" dirty="0" smtClean="0"/>
              <a:t>Code-base integrated into Linux source tree</a:t>
            </a:r>
          </a:p>
          <a:p>
            <a:r>
              <a:rPr lang="en-US" sz="2600" dirty="0"/>
              <a:t>S</a:t>
            </a:r>
            <a:r>
              <a:rPr lang="en-US" sz="2600" dirty="0" smtClean="0"/>
              <a:t>ecurity model</a:t>
            </a:r>
            <a:br>
              <a:rPr lang="en-US" sz="2600" dirty="0" smtClean="0"/>
            </a:br>
            <a:r>
              <a:rPr lang="en-US" sz="2600" dirty="0" smtClean="0"/>
              <a:t> Rely on Commodity/Casual Linux systems</a:t>
            </a:r>
          </a:p>
          <a:p>
            <a:r>
              <a:rPr lang="en-US" sz="2600" dirty="0" smtClean="0"/>
              <a:t>Maintainability</a:t>
            </a:r>
            <a:br>
              <a:rPr lang="en-US" sz="2600" dirty="0" smtClean="0"/>
            </a:br>
            <a:r>
              <a:rPr lang="en-US" sz="2600" dirty="0" smtClean="0"/>
              <a:t>Easy – Integrated well into infrastructure, </a:t>
            </a:r>
            <a:r>
              <a:rPr lang="en-US" sz="2600" dirty="0" err="1" smtClean="0"/>
              <a:t>codebase</a:t>
            </a:r>
            <a:endParaRPr lang="en-US" sz="26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I/O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I/O is hard to </a:t>
            </a:r>
            <a:r>
              <a:rPr lang="en-US" dirty="0" err="1" smtClean="0"/>
              <a:t>virtualize</a:t>
            </a:r>
            <a:r>
              <a:rPr lang="en-US" dirty="0" smtClean="0"/>
              <a:t>? </a:t>
            </a:r>
          </a:p>
          <a:p>
            <a:pPr lvl="1"/>
            <a:r>
              <a:rPr lang="en-US" dirty="0" smtClean="0"/>
              <a:t>Multiplexing/de-multiplexing for guests  </a:t>
            </a:r>
          </a:p>
          <a:p>
            <a:pPr lvl="1"/>
            <a:r>
              <a:rPr lang="en-US" dirty="0" smtClean="0"/>
              <a:t>Programmed I/O, Memory-mapped I/O (</a:t>
            </a:r>
            <a:r>
              <a:rPr lang="en-US" dirty="0" err="1" smtClean="0"/>
              <a:t>mmio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Trap-and-emulate vs. Para-virtualization</a:t>
            </a:r>
          </a:p>
          <a:p>
            <a:r>
              <a:rPr lang="en-US" dirty="0" smtClean="0"/>
              <a:t>Network I/O is even more hard to </a:t>
            </a:r>
            <a:r>
              <a:rPr lang="en-US" dirty="0" err="1" smtClean="0"/>
              <a:t>virtualize</a:t>
            </a:r>
            <a:endParaRPr lang="en-US" dirty="0" smtClean="0"/>
          </a:p>
          <a:p>
            <a:pPr lvl="1"/>
            <a:r>
              <a:rPr lang="en-US" dirty="0" smtClean="0"/>
              <a:t>High packet rate: Batches often small</a:t>
            </a:r>
          </a:p>
          <a:p>
            <a:pPr lvl="1"/>
            <a:r>
              <a:rPr lang="en-US" dirty="0" smtClean="0"/>
              <a:t>Data must typically be copied to VM on receive</a:t>
            </a:r>
          </a:p>
          <a:p>
            <a:pPr lvl="1"/>
            <a:r>
              <a:rPr lang="en-US" dirty="0" smtClean="0"/>
              <a:t>Some network apps are latency sensitive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I/O virtualization in KVM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600200"/>
            <a:ext cx="43434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Native KVM I/O model</a:t>
            </a:r>
          </a:p>
          <a:p>
            <a:r>
              <a:rPr lang="en-US" sz="2400" dirty="0" smtClean="0"/>
              <a:t>PIO: Trap</a:t>
            </a:r>
          </a:p>
          <a:p>
            <a:r>
              <a:rPr lang="en-US" sz="2400" dirty="0" smtClean="0"/>
              <a:t>MMIO</a:t>
            </a:r>
            <a:r>
              <a:rPr lang="en-US" altLang="ko-KR" sz="2400" dirty="0" smtClean="0"/>
              <a:t>: </a:t>
            </a:r>
            <a:r>
              <a:rPr lang="en-US" sz="2400" dirty="0" smtClean="0"/>
              <a:t>the x86 emulator executes the faulting instruction</a:t>
            </a:r>
          </a:p>
          <a:p>
            <a:r>
              <a:rPr lang="en-US" sz="2400" dirty="0" smtClean="0"/>
              <a:t>Slow due to mode switching</a:t>
            </a:r>
          </a:p>
          <a:p>
            <a:r>
              <a:rPr lang="en-US" sz="2400" dirty="0" smtClean="0"/>
              <a:t>Extensions to support PV</a:t>
            </a:r>
          </a:p>
          <a:p>
            <a:pPr lvl="1"/>
            <a:r>
              <a:rPr lang="en-US" sz="2400" dirty="0" err="1" smtClean="0"/>
              <a:t>VirtIO</a:t>
            </a:r>
            <a:r>
              <a:rPr lang="en-US" altLang="ko-KR" sz="2400" dirty="0" smtClean="0"/>
              <a:t>:  An API  for Virtual I/O aims to support many </a:t>
            </a:r>
            <a:r>
              <a:rPr lang="en-US" altLang="ko-KR" sz="2400" dirty="0" err="1" smtClean="0"/>
              <a:t>hypervisors</a:t>
            </a:r>
            <a:r>
              <a:rPr lang="en-US" altLang="ko-KR" sz="2400" dirty="0" smtClean="0"/>
              <a:t> of all type</a:t>
            </a:r>
            <a:endParaRPr lang="en-US" sz="2400" dirty="0" smtClean="0"/>
          </a:p>
        </p:txBody>
      </p:sp>
      <p:pic>
        <p:nvPicPr>
          <p:cNvPr id="4" name="Picture 3" descr="Screen shot 2010-04-12 at 10.31.58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295400"/>
            <a:ext cx="3949908" cy="5181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800" y="6324600"/>
            <a:ext cx="6699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“An overview of </a:t>
            </a:r>
            <a:r>
              <a:rPr lang="en-US" dirty="0" err="1" smtClean="0"/>
              <a:t>Xen</a:t>
            </a:r>
            <a:r>
              <a:rPr lang="en-US" dirty="0" smtClean="0"/>
              <a:t> Virtualization” from Dell power solutions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</TotalTime>
  <Words>837</Words>
  <Application>Microsoft Macintosh PowerPoint</Application>
  <PresentationFormat>On-screen Show (4:3)</PresentationFormat>
  <Paragraphs>107</Paragraphs>
  <Slides>14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Network Implementation for Xen and KVM Class project for E6998-01:  Network System Design and Implantation</vt:lpstr>
      <vt:lpstr>Project goal</vt:lpstr>
      <vt:lpstr>Virtualization overview</vt:lpstr>
      <vt:lpstr>VMM architecture: VMWare </vt:lpstr>
      <vt:lpstr>VMM architecture: Xen</vt:lpstr>
      <vt:lpstr>VMM architecture: KVM</vt:lpstr>
      <vt:lpstr>Xen vs. KVM</vt:lpstr>
      <vt:lpstr>Network I/O virtualization</vt:lpstr>
      <vt:lpstr>Network I/O virtualization in KVM</vt:lpstr>
      <vt:lpstr>Network I/O virtualization in Xen</vt:lpstr>
      <vt:lpstr>Network performance </vt:lpstr>
      <vt:lpstr>Network performance: Xen </vt:lpstr>
      <vt:lpstr>Network performance: Xen </vt:lpstr>
      <vt:lpstr>To dos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Kangkook Jee</dc:creator>
  <cp:lastModifiedBy>Kangkook Jee</cp:lastModifiedBy>
  <cp:revision>224</cp:revision>
  <dcterms:created xsi:type="dcterms:W3CDTF">2010-04-14T20:08:26Z</dcterms:created>
  <dcterms:modified xsi:type="dcterms:W3CDTF">2010-04-14T20:08:35Z</dcterms:modified>
</cp:coreProperties>
</file>