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2.xml" ContentType="application/vnd.openxmlformats-officedocument.drawingml.char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68" r:id="rId6"/>
    <p:sldId id="270" r:id="rId7"/>
    <p:sldId id="271" r:id="rId8"/>
    <p:sldId id="26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34551" autoAdjust="0"/>
    <p:restoredTop sz="86456" autoAdjust="0"/>
  </p:normalViewPr>
  <p:slideViewPr>
    <p:cSldViewPr snapToObjects="1">
      <p:cViewPr>
        <p:scale>
          <a:sx n="100" d="100"/>
          <a:sy n="100" d="100"/>
        </p:scale>
        <p:origin x="-512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ikk:Desktop:Work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0854548379769836"/>
          <c:y val="0.0625227488587273"/>
          <c:w val="0.721326658086008"/>
          <c:h val="0.775296730904746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Native </c:v>
                </c:pt>
              </c:strCache>
            </c:strRef>
          </c:tx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32.0</c:v>
                </c:pt>
                <c:pt idx="1">
                  <c:v>64.0</c:v>
                </c:pt>
                <c:pt idx="2">
                  <c:v>96.0</c:v>
                </c:pt>
                <c:pt idx="3">
                  <c:v>128.0</c:v>
                </c:pt>
                <c:pt idx="4">
                  <c:v>160.0</c:v>
                </c:pt>
                <c:pt idx="5">
                  <c:v>192.0</c:v>
                </c:pt>
                <c:pt idx="6">
                  <c:v>224.0</c:v>
                </c:pt>
                <c:pt idx="7">
                  <c:v>256.0</c:v>
                </c:pt>
                <c:pt idx="8">
                  <c:v>288.0</c:v>
                </c:pt>
                <c:pt idx="9">
                  <c:v>320.0</c:v>
                </c:pt>
                <c:pt idx="10">
                  <c:v>640.0</c:v>
                </c:pt>
                <c:pt idx="11">
                  <c:v>1024.0</c:v>
                </c:pt>
                <c:pt idx="12">
                  <c:v>2048.0</c:v>
                </c:pt>
                <c:pt idx="13">
                  <c:v>4096.0</c:v>
                </c:pt>
                <c:pt idx="14">
                  <c:v>8192.0</c:v>
                </c:pt>
                <c:pt idx="15">
                  <c:v>16384.0</c:v>
                </c:pt>
                <c:pt idx="16">
                  <c:v>32864.0</c:v>
                </c:pt>
              </c:numCache>
            </c:numRef>
          </c:cat>
          <c:val>
            <c:numRef>
              <c:f>Sheet1!$B$2:$R$2</c:f>
              <c:numCache>
                <c:formatCode>General</c:formatCode>
                <c:ptCount val="17"/>
                <c:pt idx="0">
                  <c:v>226.0</c:v>
                </c:pt>
                <c:pt idx="1">
                  <c:v>375.0</c:v>
                </c:pt>
                <c:pt idx="2">
                  <c:v>534.0</c:v>
                </c:pt>
                <c:pt idx="3">
                  <c:v>662.0</c:v>
                </c:pt>
                <c:pt idx="4">
                  <c:v>786.0</c:v>
                </c:pt>
                <c:pt idx="5">
                  <c:v>828.0</c:v>
                </c:pt>
                <c:pt idx="6">
                  <c:v>865.0</c:v>
                </c:pt>
                <c:pt idx="7">
                  <c:v>912.0</c:v>
                </c:pt>
                <c:pt idx="8">
                  <c:v>942.0</c:v>
                </c:pt>
                <c:pt idx="9">
                  <c:v>942.0</c:v>
                </c:pt>
                <c:pt idx="10">
                  <c:v>942.0</c:v>
                </c:pt>
                <c:pt idx="11">
                  <c:v>942.0</c:v>
                </c:pt>
                <c:pt idx="12">
                  <c:v>942.0</c:v>
                </c:pt>
                <c:pt idx="13">
                  <c:v>942.0</c:v>
                </c:pt>
                <c:pt idx="14">
                  <c:v>942.0</c:v>
                </c:pt>
                <c:pt idx="15">
                  <c:v>942.0</c:v>
                </c:pt>
                <c:pt idx="16">
                  <c:v>942.0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Xen</c:v>
                </c:pt>
              </c:strCache>
            </c:strRef>
          </c:tx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32.0</c:v>
                </c:pt>
                <c:pt idx="1">
                  <c:v>64.0</c:v>
                </c:pt>
                <c:pt idx="2">
                  <c:v>96.0</c:v>
                </c:pt>
                <c:pt idx="3">
                  <c:v>128.0</c:v>
                </c:pt>
                <c:pt idx="4">
                  <c:v>160.0</c:v>
                </c:pt>
                <c:pt idx="5">
                  <c:v>192.0</c:v>
                </c:pt>
                <c:pt idx="6">
                  <c:v>224.0</c:v>
                </c:pt>
                <c:pt idx="7">
                  <c:v>256.0</c:v>
                </c:pt>
                <c:pt idx="8">
                  <c:v>288.0</c:v>
                </c:pt>
                <c:pt idx="9">
                  <c:v>320.0</c:v>
                </c:pt>
                <c:pt idx="10">
                  <c:v>640.0</c:v>
                </c:pt>
                <c:pt idx="11">
                  <c:v>1024.0</c:v>
                </c:pt>
                <c:pt idx="12">
                  <c:v>2048.0</c:v>
                </c:pt>
                <c:pt idx="13">
                  <c:v>4096.0</c:v>
                </c:pt>
                <c:pt idx="14">
                  <c:v>8192.0</c:v>
                </c:pt>
                <c:pt idx="15">
                  <c:v>16384.0</c:v>
                </c:pt>
                <c:pt idx="16">
                  <c:v>32864.0</c:v>
                </c:pt>
              </c:numCache>
            </c:numRef>
          </c:cat>
          <c:val>
            <c:numRef>
              <c:f>Sheet1!$B$3:$R$3</c:f>
              <c:numCache>
                <c:formatCode>General</c:formatCode>
                <c:ptCount val="17"/>
                <c:pt idx="0">
                  <c:v>0.131</c:v>
                </c:pt>
                <c:pt idx="1">
                  <c:v>0.125</c:v>
                </c:pt>
                <c:pt idx="2">
                  <c:v>0.127</c:v>
                </c:pt>
                <c:pt idx="3">
                  <c:v>0.133</c:v>
                </c:pt>
                <c:pt idx="4">
                  <c:v>0.133</c:v>
                </c:pt>
                <c:pt idx="5">
                  <c:v>0.133</c:v>
                </c:pt>
                <c:pt idx="6">
                  <c:v>0.132</c:v>
                </c:pt>
                <c:pt idx="7">
                  <c:v>0.131</c:v>
                </c:pt>
                <c:pt idx="8">
                  <c:v>0.131</c:v>
                </c:pt>
                <c:pt idx="9">
                  <c:v>0.131</c:v>
                </c:pt>
                <c:pt idx="10">
                  <c:v>0.131</c:v>
                </c:pt>
                <c:pt idx="11">
                  <c:v>0.131</c:v>
                </c:pt>
                <c:pt idx="12">
                  <c:v>0.131</c:v>
                </c:pt>
                <c:pt idx="13">
                  <c:v>0.131</c:v>
                </c:pt>
                <c:pt idx="14">
                  <c:v>0.131</c:v>
                </c:pt>
                <c:pt idx="15">
                  <c:v>0.131</c:v>
                </c:pt>
                <c:pt idx="16">
                  <c:v>0.131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KVM</c:v>
                </c:pt>
              </c:strCache>
            </c:strRef>
          </c:tx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32.0</c:v>
                </c:pt>
                <c:pt idx="1">
                  <c:v>64.0</c:v>
                </c:pt>
                <c:pt idx="2">
                  <c:v>96.0</c:v>
                </c:pt>
                <c:pt idx="3">
                  <c:v>128.0</c:v>
                </c:pt>
                <c:pt idx="4">
                  <c:v>160.0</c:v>
                </c:pt>
                <c:pt idx="5">
                  <c:v>192.0</c:v>
                </c:pt>
                <c:pt idx="6">
                  <c:v>224.0</c:v>
                </c:pt>
                <c:pt idx="7">
                  <c:v>256.0</c:v>
                </c:pt>
                <c:pt idx="8">
                  <c:v>288.0</c:v>
                </c:pt>
                <c:pt idx="9">
                  <c:v>320.0</c:v>
                </c:pt>
                <c:pt idx="10">
                  <c:v>640.0</c:v>
                </c:pt>
                <c:pt idx="11">
                  <c:v>1024.0</c:v>
                </c:pt>
                <c:pt idx="12">
                  <c:v>2048.0</c:v>
                </c:pt>
                <c:pt idx="13">
                  <c:v>4096.0</c:v>
                </c:pt>
                <c:pt idx="14">
                  <c:v>8192.0</c:v>
                </c:pt>
                <c:pt idx="15">
                  <c:v>16384.0</c:v>
                </c:pt>
                <c:pt idx="16">
                  <c:v>32864.0</c:v>
                </c:pt>
              </c:numCache>
            </c:numRef>
          </c:cat>
          <c:val>
            <c:numRef>
              <c:f>Sheet1!$B$4:$R$4</c:f>
              <c:numCache>
                <c:formatCode>General</c:formatCode>
                <c:ptCount val="17"/>
                <c:pt idx="0">
                  <c:v>56.1</c:v>
                </c:pt>
                <c:pt idx="1">
                  <c:v>54.6</c:v>
                </c:pt>
                <c:pt idx="2">
                  <c:v>59.9</c:v>
                </c:pt>
                <c:pt idx="3">
                  <c:v>59.1</c:v>
                </c:pt>
                <c:pt idx="4">
                  <c:v>62.4</c:v>
                </c:pt>
                <c:pt idx="5">
                  <c:v>57.3</c:v>
                </c:pt>
                <c:pt idx="6">
                  <c:v>64.5</c:v>
                </c:pt>
                <c:pt idx="7">
                  <c:v>62.1</c:v>
                </c:pt>
                <c:pt idx="8">
                  <c:v>76.0</c:v>
                </c:pt>
                <c:pt idx="9">
                  <c:v>65.7</c:v>
                </c:pt>
                <c:pt idx="10">
                  <c:v>74.9</c:v>
                </c:pt>
                <c:pt idx="11">
                  <c:v>80.4</c:v>
                </c:pt>
                <c:pt idx="12">
                  <c:v>104.0</c:v>
                </c:pt>
                <c:pt idx="13">
                  <c:v>129.0</c:v>
                </c:pt>
                <c:pt idx="14">
                  <c:v>115.0</c:v>
                </c:pt>
                <c:pt idx="15">
                  <c:v>117.0</c:v>
                </c:pt>
                <c:pt idx="16">
                  <c:v>121.0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VirtIO</c:v>
                </c:pt>
              </c:strCache>
            </c:strRef>
          </c:tx>
          <c:marker>
            <c:symbol val="none"/>
          </c:marker>
          <c:cat>
            <c:numRef>
              <c:f>Sheet1!$B$1:$R$1</c:f>
              <c:numCache>
                <c:formatCode>General</c:formatCode>
                <c:ptCount val="17"/>
                <c:pt idx="0">
                  <c:v>32.0</c:v>
                </c:pt>
                <c:pt idx="1">
                  <c:v>64.0</c:v>
                </c:pt>
                <c:pt idx="2">
                  <c:v>96.0</c:v>
                </c:pt>
                <c:pt idx="3">
                  <c:v>128.0</c:v>
                </c:pt>
                <c:pt idx="4">
                  <c:v>160.0</c:v>
                </c:pt>
                <c:pt idx="5">
                  <c:v>192.0</c:v>
                </c:pt>
                <c:pt idx="6">
                  <c:v>224.0</c:v>
                </c:pt>
                <c:pt idx="7">
                  <c:v>256.0</c:v>
                </c:pt>
                <c:pt idx="8">
                  <c:v>288.0</c:v>
                </c:pt>
                <c:pt idx="9">
                  <c:v>320.0</c:v>
                </c:pt>
                <c:pt idx="10">
                  <c:v>640.0</c:v>
                </c:pt>
                <c:pt idx="11">
                  <c:v>1024.0</c:v>
                </c:pt>
                <c:pt idx="12">
                  <c:v>2048.0</c:v>
                </c:pt>
                <c:pt idx="13">
                  <c:v>4096.0</c:v>
                </c:pt>
                <c:pt idx="14">
                  <c:v>8192.0</c:v>
                </c:pt>
                <c:pt idx="15">
                  <c:v>16384.0</c:v>
                </c:pt>
                <c:pt idx="16">
                  <c:v>32864.0</c:v>
                </c:pt>
              </c:numCache>
            </c:numRef>
          </c:cat>
          <c:val>
            <c:numRef>
              <c:f>Sheet1!$B$5:$R$5</c:f>
              <c:numCache>
                <c:formatCode>General</c:formatCode>
                <c:ptCount val="17"/>
                <c:pt idx="0">
                  <c:v>157.0</c:v>
                </c:pt>
                <c:pt idx="1">
                  <c:v>231.0</c:v>
                </c:pt>
                <c:pt idx="2">
                  <c:v>274.0</c:v>
                </c:pt>
                <c:pt idx="3">
                  <c:v>300.0</c:v>
                </c:pt>
                <c:pt idx="4">
                  <c:v>331.0</c:v>
                </c:pt>
                <c:pt idx="5">
                  <c:v>358.0</c:v>
                </c:pt>
                <c:pt idx="6">
                  <c:v>384.0</c:v>
                </c:pt>
                <c:pt idx="7">
                  <c:v>410.0</c:v>
                </c:pt>
                <c:pt idx="8">
                  <c:v>432.0</c:v>
                </c:pt>
                <c:pt idx="9">
                  <c:v>444.0</c:v>
                </c:pt>
                <c:pt idx="10">
                  <c:v>513.0</c:v>
                </c:pt>
                <c:pt idx="11">
                  <c:v>555.0</c:v>
                </c:pt>
                <c:pt idx="12">
                  <c:v>678.0</c:v>
                </c:pt>
                <c:pt idx="13">
                  <c:v>797.0</c:v>
                </c:pt>
                <c:pt idx="14">
                  <c:v>869.0</c:v>
                </c:pt>
                <c:pt idx="15">
                  <c:v>904.0</c:v>
                </c:pt>
                <c:pt idx="16">
                  <c:v>933.0</c:v>
                </c:pt>
              </c:numCache>
            </c:numRef>
          </c:val>
        </c:ser>
        <c:marker val="1"/>
        <c:axId val="494422328"/>
        <c:axId val="494425528"/>
      </c:lineChart>
      <c:catAx>
        <c:axId val="494422328"/>
        <c:scaling>
          <c:orientation val="minMax"/>
        </c:scaling>
        <c:axPos val="b"/>
        <c:numFmt formatCode="General" sourceLinked="1"/>
        <c:tickLblPos val="nextTo"/>
        <c:crossAx val="494425528"/>
        <c:crosses val="autoZero"/>
        <c:auto val="1"/>
        <c:lblAlgn val="ctr"/>
        <c:lblOffset val="100"/>
      </c:catAx>
      <c:valAx>
        <c:axId val="494425528"/>
        <c:scaling>
          <c:orientation val="minMax"/>
        </c:scaling>
        <c:axPos val="l"/>
        <c:majorGridlines/>
        <c:numFmt formatCode="General" sourceLinked="1"/>
        <c:tickLblPos val="nextTo"/>
        <c:crossAx val="4944223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kvm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Native</c:v>
                </c:pt>
                <c:pt idx="1">
                  <c:v>KVM</c:v>
                </c:pt>
                <c:pt idx="2">
                  <c:v>VirtIO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0.0</c:v>
                </c:pt>
                <c:pt idx="1">
                  <c:v>19.2244</c:v>
                </c:pt>
                <c:pt idx="2">
                  <c:v>3.9579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kvm_intel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Native</c:v>
                </c:pt>
                <c:pt idx="1">
                  <c:v>KVM</c:v>
                </c:pt>
                <c:pt idx="2">
                  <c:v>VirtIO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0.0</c:v>
                </c:pt>
                <c:pt idx="1">
                  <c:v>24.6277</c:v>
                </c:pt>
                <c:pt idx="2">
                  <c:v>16.3352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qemu-system-x86_64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Native</c:v>
                </c:pt>
                <c:pt idx="1">
                  <c:v>KVM</c:v>
                </c:pt>
                <c:pt idx="2">
                  <c:v>VirtIO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0.0</c:v>
                </c:pt>
                <c:pt idx="1">
                  <c:v>2.0769</c:v>
                </c:pt>
                <c:pt idx="2">
                  <c:v>13.7013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nf_conntrack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Native</c:v>
                </c:pt>
                <c:pt idx="1">
                  <c:v>KVM</c:v>
                </c:pt>
                <c:pt idx="2">
                  <c:v>VirtIO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6.9985</c:v>
                </c:pt>
                <c:pt idx="1">
                  <c:v>1.3854</c:v>
                </c:pt>
                <c:pt idx="2">
                  <c:v>2.9754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bridge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Native</c:v>
                </c:pt>
                <c:pt idx="1">
                  <c:v>KVM</c:v>
                </c:pt>
                <c:pt idx="2">
                  <c:v>VirtIO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  <c:pt idx="0">
                  <c:v>3.7711</c:v>
                </c:pt>
                <c:pt idx="1">
                  <c:v>3.2952</c:v>
                </c:pt>
                <c:pt idx="2">
                  <c:v>2.7221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/tg3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Native</c:v>
                </c:pt>
                <c:pt idx="1">
                  <c:v>KVM</c:v>
                </c:pt>
                <c:pt idx="2">
                  <c:v>VirtIO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3"/>
                <c:pt idx="0">
                  <c:v>5.4111</c:v>
                </c:pt>
                <c:pt idx="1">
                  <c:v>0.8011</c:v>
                </c:pt>
                <c:pt idx="2">
                  <c:v>2.1025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tun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Native</c:v>
                </c:pt>
                <c:pt idx="1">
                  <c:v>KVM</c:v>
                </c:pt>
                <c:pt idx="2">
                  <c:v>VirtIO</c:v>
                </c:pt>
              </c:strCache>
            </c:strRef>
          </c:cat>
          <c:val>
            <c:numRef>
              <c:f>Sheet1!$B$8:$D$8</c:f>
              <c:numCache>
                <c:formatCode>General</c:formatCode>
                <c:ptCount val="3"/>
                <c:pt idx="0">
                  <c:v>0.0</c:v>
                </c:pt>
                <c:pt idx="1">
                  <c:v>0.6976</c:v>
                </c:pt>
                <c:pt idx="2">
                  <c:v>1.3888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nf_iterate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Native</c:v>
                </c:pt>
                <c:pt idx="1">
                  <c:v>KVM</c:v>
                </c:pt>
                <c:pt idx="2">
                  <c:v>VirtIO</c:v>
                </c:pt>
              </c:strCache>
            </c:strRef>
          </c:cat>
          <c:val>
            <c:numRef>
              <c:f>Sheet1!$B$9:$D$9</c:f>
              <c:numCache>
                <c:formatCode>General</c:formatCode>
                <c:ptCount val="3"/>
                <c:pt idx="0">
                  <c:v>3.7711</c:v>
                </c:pt>
                <c:pt idx="1">
                  <c:v>0.5957</c:v>
                </c:pt>
                <c:pt idx="2">
                  <c:v>1.029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 copy_from_user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Native</c:v>
                </c:pt>
                <c:pt idx="1">
                  <c:v>KVM</c:v>
                </c:pt>
                <c:pt idx="2">
                  <c:v>VirtIO</c:v>
                </c:pt>
              </c:strCache>
            </c:strRef>
          </c:cat>
          <c:val>
            <c:numRef>
              <c:f>Sheet1!$B$10:$D$10</c:f>
              <c:numCache>
                <c:formatCode>General</c:formatCode>
                <c:ptCount val="3"/>
                <c:pt idx="0">
                  <c:v>11.8564</c:v>
                </c:pt>
                <c:pt idx="1">
                  <c:v>3.2952</c:v>
                </c:pt>
                <c:pt idx="2">
                  <c:v>3.5412</c:v>
                </c:pt>
              </c:numCache>
            </c:numRef>
          </c:val>
        </c:ser>
        <c:overlap val="100"/>
        <c:axId val="475295736"/>
        <c:axId val="475298760"/>
      </c:barChart>
      <c:catAx>
        <c:axId val="475295736"/>
        <c:scaling>
          <c:orientation val="minMax"/>
        </c:scaling>
        <c:axPos val="l"/>
        <c:tickLblPos val="nextTo"/>
        <c:crossAx val="475298760"/>
        <c:crosses val="autoZero"/>
        <c:auto val="1"/>
        <c:lblAlgn val="ctr"/>
        <c:lblOffset val="100"/>
      </c:catAx>
      <c:valAx>
        <c:axId val="475298760"/>
        <c:scaling>
          <c:orientation val="minMax"/>
        </c:scaling>
        <c:axPos val="b"/>
        <c:majorGridlines/>
        <c:numFmt formatCode="General" sourceLinked="1"/>
        <c:tickLblPos val="nextTo"/>
        <c:crossAx val="47529573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94F73-B0E2-DA42-8C2B-3E16C21A4FD7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8BEF2-0F41-CE40-94B7-1FA1FA6A3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8BEF2-0F41-CE40-94B7-1FA1FA6A30B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8BEF2-0F41-CE40-94B7-1FA1FA6A30B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82033-BA61-C34F-A45E-AB7A00FD5BD2}" type="datetimeFigureOut">
              <a:rPr lang="en-US" smtClean="0"/>
              <a:pPr/>
              <a:t>5/12/10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46724-8521-3F40-9A81-700DF7494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Networking in </a:t>
            </a:r>
            <a:r>
              <a:rPr lang="en-US" dirty="0" err="1" smtClean="0"/>
              <a:t>Xen</a:t>
            </a:r>
            <a:r>
              <a:rPr lang="en-US" dirty="0" smtClean="0"/>
              <a:t> and KVM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Kangkook Jee (kj2181)</a:t>
            </a:r>
          </a:p>
          <a:p>
            <a:r>
              <a:rPr lang="en-US" dirty="0" smtClean="0"/>
              <a:t>May 6 2010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04" y="4068763"/>
            <a:ext cx="5619796" cy="2789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Test set-up</a:t>
            </a:r>
            <a:r>
              <a:rPr lang="en-US" baseline="0" dirty="0" smtClean="0"/>
              <a:t> &amp; </a:t>
            </a:r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581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Gbps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NAT connection for guest-host connection (CS network doesn’t allow bridged network)</a:t>
            </a:r>
          </a:p>
          <a:p>
            <a:r>
              <a:rPr lang="en-US" dirty="0" smtClean="0"/>
              <a:t>KVM setting</a:t>
            </a:r>
          </a:p>
          <a:p>
            <a:pPr lvl="1"/>
            <a:r>
              <a:rPr lang="en-US" dirty="0" smtClean="0"/>
              <a:t>KVM version 84 (latest 88)</a:t>
            </a:r>
          </a:p>
          <a:p>
            <a:pPr lvl="1"/>
            <a:r>
              <a:rPr lang="en-US" dirty="0" smtClean="0"/>
              <a:t>Host (</a:t>
            </a:r>
            <a:r>
              <a:rPr lang="en-US" dirty="0" err="1" smtClean="0"/>
              <a:t>Ubuntu</a:t>
            </a:r>
            <a:r>
              <a:rPr lang="en-US" dirty="0" smtClean="0"/>
              <a:t> 9.10), Guest (</a:t>
            </a:r>
            <a:r>
              <a:rPr lang="en-US" dirty="0" err="1" smtClean="0"/>
              <a:t>Ubuntu</a:t>
            </a:r>
            <a:r>
              <a:rPr lang="en-US" dirty="0" smtClean="0"/>
              <a:t> 9.10)</a:t>
            </a:r>
          </a:p>
          <a:p>
            <a:pPr lvl="1"/>
            <a:r>
              <a:rPr lang="en-US" dirty="0" smtClean="0"/>
              <a:t>Network device: KVM native device, </a:t>
            </a:r>
            <a:r>
              <a:rPr lang="en-US" dirty="0" err="1" smtClean="0"/>
              <a:t>Virtio</a:t>
            </a:r>
            <a:r>
              <a:rPr lang="en-US" dirty="0" smtClean="0"/>
              <a:t> device  </a:t>
            </a:r>
          </a:p>
          <a:p>
            <a:r>
              <a:rPr lang="en-US" dirty="0" err="1" smtClean="0"/>
              <a:t>Xen</a:t>
            </a:r>
            <a:endParaRPr lang="en-US" dirty="0" smtClean="0"/>
          </a:p>
          <a:p>
            <a:pPr lvl="1"/>
            <a:r>
              <a:rPr lang="en-US" dirty="0" err="1" smtClean="0"/>
              <a:t>Xen</a:t>
            </a:r>
            <a:r>
              <a:rPr lang="en-US" dirty="0" smtClean="0"/>
              <a:t> </a:t>
            </a:r>
            <a:r>
              <a:rPr lang="en-US" dirty="0" err="1" smtClean="0"/>
              <a:t>hypervisor</a:t>
            </a:r>
            <a:r>
              <a:rPr lang="en-US" dirty="0" smtClean="0"/>
              <a:t> version 3.2 (latest 4.0)</a:t>
            </a:r>
          </a:p>
          <a:p>
            <a:pPr lvl="1"/>
            <a:r>
              <a:rPr lang="en-US" dirty="0" smtClean="0"/>
              <a:t>Host (</a:t>
            </a:r>
            <a:r>
              <a:rPr lang="en-US" dirty="0" err="1" smtClean="0"/>
              <a:t>Ubuntu</a:t>
            </a:r>
            <a:r>
              <a:rPr lang="en-US" dirty="0" smtClean="0"/>
              <a:t> 8.04), Guest (8.04)</a:t>
            </a:r>
          </a:p>
          <a:p>
            <a:pPr lvl="1"/>
            <a:r>
              <a:rPr lang="en-US" dirty="0" smtClean="0"/>
              <a:t>Network device: </a:t>
            </a:r>
            <a:r>
              <a:rPr lang="en-US" dirty="0" err="1" smtClean="0"/>
              <a:t>Xen’s</a:t>
            </a:r>
            <a:r>
              <a:rPr lang="en-US" dirty="0" smtClean="0"/>
              <a:t> Native PV device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Bandwidth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382000" cy="144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Measurement with  </a:t>
            </a:r>
            <a:r>
              <a:rPr lang="en-US" dirty="0" err="1" smtClean="0"/>
              <a:t>iperf</a:t>
            </a:r>
            <a:r>
              <a:rPr lang="en-US" dirty="0" smtClean="0"/>
              <a:t> network benchmark tool </a:t>
            </a:r>
          </a:p>
          <a:p>
            <a:r>
              <a:rPr lang="en-US" dirty="0" smtClean="0"/>
              <a:t>Measured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thruput</a:t>
            </a:r>
            <a:r>
              <a:rPr lang="en-US" dirty="0" smtClean="0"/>
              <a:t> varying message size (32 ~ 32K bytes)</a:t>
            </a:r>
          </a:p>
          <a:p>
            <a:r>
              <a:rPr lang="en-US" dirty="0" smtClean="0"/>
              <a:t>Test for native, </a:t>
            </a:r>
            <a:r>
              <a:rPr lang="en-US" dirty="0" err="1" smtClean="0"/>
              <a:t>xen</a:t>
            </a:r>
            <a:r>
              <a:rPr lang="en-US" dirty="0" smtClean="0"/>
              <a:t>, </a:t>
            </a:r>
            <a:r>
              <a:rPr lang="en-US" dirty="0" err="1" smtClean="0"/>
              <a:t>kvm</a:t>
            </a:r>
            <a:r>
              <a:rPr lang="en-US" dirty="0" smtClean="0"/>
              <a:t>-native, </a:t>
            </a:r>
            <a:r>
              <a:rPr lang="en-US" dirty="0" err="1" smtClean="0"/>
              <a:t>kvm-virtio</a:t>
            </a:r>
            <a:endParaRPr lang="en-US" dirty="0" smtClean="0"/>
          </a:p>
          <a:p>
            <a:r>
              <a:rPr lang="en-US" dirty="0" err="1" smtClean="0"/>
              <a:t>Xen</a:t>
            </a:r>
            <a:r>
              <a:rPr lang="en-US" dirty="0" smtClean="0"/>
              <a:t> network device shows </a:t>
            </a:r>
            <a:r>
              <a:rPr lang="en-US" u="sng" dirty="0" smtClean="0"/>
              <a:t>BAD performance </a:t>
            </a:r>
            <a:r>
              <a:rPr lang="en-US" dirty="0" smtClean="0"/>
              <a:t>– need more investigation 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57200" y="2819397"/>
          <a:ext cx="5638800" cy="373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9800" y="6368532"/>
            <a:ext cx="1710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Message (Bytes)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-585441" y="4151589"/>
            <a:ext cx="184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Bandwidth (Kbps)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9400" y="3409950"/>
          <a:ext cx="2057400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</a:tblGrid>
              <a:tr h="3733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32KB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Msg</a:t>
                      </a:r>
                      <a:endParaRPr lang="en-US" sz="1400" dirty="0"/>
                    </a:p>
                  </a:txBody>
                  <a:tcPr/>
                </a:tc>
              </a:tr>
              <a:tr h="3733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942 Kbps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338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Xen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0.131 Kbps</a:t>
                      </a:r>
                    </a:p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338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KVM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121 Kbps</a:t>
                      </a:r>
                      <a:endParaRPr lang="en-US" sz="1400" dirty="0"/>
                    </a:p>
                  </a:txBody>
                  <a:tcPr/>
                </a:tc>
              </a:tr>
              <a:tr h="37338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VirtIO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933 Kbps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10800000" flipV="1">
            <a:off x="4953000" y="5295900"/>
            <a:ext cx="1676400" cy="647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smtClean="0"/>
              <a:t>Latency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5160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NetPipe</a:t>
            </a:r>
            <a:r>
              <a:rPr lang="en-US" dirty="0" smtClean="0"/>
              <a:t> benchmark tool</a:t>
            </a:r>
          </a:p>
          <a:p>
            <a:r>
              <a:rPr lang="en-US" dirty="0" smtClean="0"/>
              <a:t>Measured latency varying message sizes (32 ~ 8 M)</a:t>
            </a:r>
          </a:p>
          <a:p>
            <a:r>
              <a:rPr lang="en-US" dirty="0" err="1" smtClean="0"/>
              <a:t>VirtIO’s</a:t>
            </a:r>
            <a:r>
              <a:rPr lang="en-US" dirty="0" smtClean="0"/>
              <a:t> latency is comparable to native’s latency</a:t>
            </a:r>
          </a:p>
          <a:p>
            <a:r>
              <a:rPr lang="en-US" dirty="0" err="1" smtClean="0"/>
              <a:t>Xen’s</a:t>
            </a:r>
            <a:r>
              <a:rPr lang="en-US" dirty="0" smtClean="0"/>
              <a:t> PV device also shows BAD latency results</a:t>
            </a:r>
          </a:p>
        </p:txBody>
      </p:sp>
      <p:pic>
        <p:nvPicPr>
          <p:cNvPr id="9" name="Picture 8" descr="Screen shot 2010-05-06 at 2.53.41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582862"/>
            <a:ext cx="5049530" cy="38179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Resource 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7199"/>
          </a:xfrm>
        </p:spPr>
        <p:txBody>
          <a:bodyPr>
            <a:noAutofit/>
          </a:bodyPr>
          <a:lstStyle/>
          <a:p>
            <a:r>
              <a:rPr lang="en-US" sz="2400" baseline="0" dirty="0" smtClean="0"/>
              <a:t>Profiling “</a:t>
            </a:r>
            <a:r>
              <a:rPr lang="en-US" sz="2400" dirty="0" smtClean="0"/>
              <a:t>KVM + </a:t>
            </a:r>
            <a:r>
              <a:rPr lang="en-US" sz="2400" dirty="0" err="1" smtClean="0"/>
              <a:t>VirtIO</a:t>
            </a:r>
            <a:r>
              <a:rPr lang="en-US" sz="2400" dirty="0" smtClean="0"/>
              <a:t>”</a:t>
            </a:r>
            <a:r>
              <a:rPr lang="en-US" sz="2400" baseline="0" dirty="0" smtClean="0"/>
              <a:t> </a:t>
            </a:r>
            <a:r>
              <a:rPr lang="en-US" sz="2400" dirty="0" smtClean="0"/>
              <a:t>using </a:t>
            </a:r>
            <a:r>
              <a:rPr lang="en-US" sz="2400" i="1" dirty="0" err="1" smtClean="0"/>
              <a:t>O</a:t>
            </a:r>
            <a:r>
              <a:rPr lang="en-US" sz="2400" i="1" baseline="0" dirty="0" err="1" smtClean="0"/>
              <a:t>profile</a:t>
            </a:r>
            <a:endParaRPr lang="en-US" sz="2400" baseline="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7358505" cy="249299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samples  %        	image name               	app name                 	symbol name</a:t>
            </a:r>
          </a:p>
          <a:p>
            <a:r>
              <a:rPr lang="en-US" sz="1200" dirty="0" smtClean="0">
                <a:latin typeface="Arial"/>
                <a:cs typeface="Arial"/>
              </a:rPr>
              <a:t>129570   16.3352  	</a:t>
            </a:r>
            <a:r>
              <a:rPr lang="en-US" sz="1200" dirty="0" err="1" smtClean="0">
                <a:latin typeface="Arial"/>
                <a:cs typeface="Arial"/>
              </a:rPr>
              <a:t>kvm_intel</a:t>
            </a:r>
            <a:r>
              <a:rPr lang="en-US" sz="1200" dirty="0" smtClean="0">
                <a:latin typeface="Arial"/>
                <a:cs typeface="Arial"/>
              </a:rPr>
              <a:t>		 	</a:t>
            </a:r>
            <a:r>
              <a:rPr lang="en-US" sz="1200" dirty="0" err="1" smtClean="0">
                <a:latin typeface="Arial"/>
                <a:cs typeface="Arial"/>
              </a:rPr>
              <a:t>kvm_intel</a:t>
            </a:r>
            <a:r>
              <a:rPr lang="en-US" sz="1200" dirty="0" smtClean="0">
                <a:latin typeface="Arial"/>
                <a:cs typeface="Arial"/>
              </a:rPr>
              <a:t>                		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US" sz="1200" dirty="0" err="1" smtClean="0">
                <a:solidFill>
                  <a:srgbClr val="FF0000"/>
                </a:solidFill>
                <a:latin typeface="Arial"/>
                <a:cs typeface="Arial"/>
              </a:rPr>
              <a:t>kvm_intel</a:t>
            </a:r>
            <a:endParaRPr lang="en-US" sz="12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108678   13.7013  	qemu-system-x86_64       	qemu-system-x86_64	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/usr/bin/qemu-system-x86_64</a:t>
            </a:r>
          </a:p>
          <a:p>
            <a:r>
              <a:rPr lang="en-US" sz="1200" dirty="0" smtClean="0">
                <a:latin typeface="Arial"/>
                <a:cs typeface="Arial"/>
              </a:rPr>
              <a:t>31394     3.9579  	</a:t>
            </a:r>
            <a:r>
              <a:rPr lang="en-US" sz="1200" dirty="0" err="1" smtClean="0">
                <a:latin typeface="Arial"/>
                <a:cs typeface="Arial"/>
              </a:rPr>
              <a:t>kvm</a:t>
            </a:r>
            <a:r>
              <a:rPr lang="en-US" sz="1200" dirty="0" smtClean="0">
                <a:latin typeface="Arial"/>
                <a:cs typeface="Arial"/>
              </a:rPr>
              <a:t>                      		</a:t>
            </a:r>
            <a:r>
              <a:rPr lang="en-US" sz="1200" dirty="0" err="1" smtClean="0">
                <a:latin typeface="Arial"/>
                <a:cs typeface="Arial"/>
              </a:rPr>
              <a:t>kvm</a:t>
            </a:r>
            <a:r>
              <a:rPr lang="en-US" sz="1200" dirty="0" smtClean="0">
                <a:latin typeface="Arial"/>
                <a:cs typeface="Arial"/>
              </a:rPr>
              <a:t>                      		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US" sz="1200" dirty="0" err="1" smtClean="0">
                <a:solidFill>
                  <a:srgbClr val="FF0000"/>
                </a:solidFill>
                <a:latin typeface="Arial"/>
                <a:cs typeface="Arial"/>
              </a:rPr>
              <a:t>kvm</a:t>
            </a:r>
            <a:endParaRPr lang="en-US" sz="12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29704     3.7448  	libc-2.10.1.so           	libc-2.10.1.so           	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/lib/tls/i686/cmov/libc-2.10.1.so</a:t>
            </a:r>
          </a:p>
          <a:p>
            <a:r>
              <a:rPr lang="en-US" sz="1200" dirty="0" smtClean="0">
                <a:latin typeface="Arial"/>
                <a:cs typeface="Arial"/>
              </a:rPr>
              <a:t>28089     3.5412  	</a:t>
            </a:r>
            <a:r>
              <a:rPr lang="en-US" sz="1200" dirty="0" err="1" smtClean="0">
                <a:latin typeface="Arial"/>
                <a:cs typeface="Arial"/>
              </a:rPr>
              <a:t>vmlinux</a:t>
            </a:r>
            <a:r>
              <a:rPr lang="en-US" sz="1200" dirty="0" smtClean="0">
                <a:latin typeface="Arial"/>
                <a:cs typeface="Arial"/>
              </a:rPr>
              <a:t>   			</a:t>
            </a:r>
            <a:r>
              <a:rPr lang="en-US" sz="1200" dirty="0" err="1" smtClean="0">
                <a:latin typeface="Arial"/>
                <a:cs typeface="Arial"/>
              </a:rPr>
              <a:t>vmlinux</a:t>
            </a:r>
            <a:r>
              <a:rPr lang="en-US" sz="1200" dirty="0" smtClean="0">
                <a:latin typeface="Arial"/>
                <a:cs typeface="Arial"/>
              </a:rPr>
              <a:t>			</a:t>
            </a:r>
            <a:r>
              <a:rPr lang="en-US" sz="1200" dirty="0" err="1" smtClean="0">
                <a:latin typeface="Arial"/>
                <a:cs typeface="Arial"/>
              </a:rPr>
              <a:t>copy_from_user</a:t>
            </a:r>
            <a:endParaRPr lang="en-US" sz="1200" dirty="0" smtClean="0"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23601     2.9754  	</a:t>
            </a:r>
            <a:r>
              <a:rPr lang="en-US" sz="1200" dirty="0" err="1" smtClean="0">
                <a:latin typeface="Arial"/>
                <a:cs typeface="Arial"/>
              </a:rPr>
              <a:t>nf_conntrack</a:t>
            </a:r>
            <a:r>
              <a:rPr lang="en-US" sz="1200" dirty="0" smtClean="0">
                <a:latin typeface="Arial"/>
                <a:cs typeface="Arial"/>
              </a:rPr>
              <a:t>             	</a:t>
            </a:r>
            <a:r>
              <a:rPr lang="en-US" sz="1200" dirty="0" err="1" smtClean="0">
                <a:latin typeface="Arial"/>
                <a:cs typeface="Arial"/>
              </a:rPr>
              <a:t>nf_conntrack</a:t>
            </a:r>
            <a:r>
              <a:rPr lang="en-US" sz="1200" dirty="0" smtClean="0">
                <a:latin typeface="Arial"/>
                <a:cs typeface="Arial"/>
              </a:rPr>
              <a:t>             	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US" sz="1200" dirty="0" err="1" smtClean="0">
                <a:solidFill>
                  <a:srgbClr val="FF0000"/>
                </a:solidFill>
                <a:latin typeface="Arial"/>
                <a:cs typeface="Arial"/>
              </a:rPr>
              <a:t>nf_conntrack</a:t>
            </a:r>
            <a:endParaRPr lang="en-US" sz="12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21621     2.7258  	</a:t>
            </a:r>
            <a:r>
              <a:rPr lang="en-US" sz="1200" dirty="0" err="1" smtClean="0">
                <a:latin typeface="Arial"/>
                <a:cs typeface="Arial"/>
              </a:rPr>
              <a:t>vmlinux</a:t>
            </a:r>
            <a:r>
              <a:rPr lang="en-US" sz="1200" dirty="0" smtClean="0">
                <a:latin typeface="Arial"/>
                <a:cs typeface="Arial"/>
              </a:rPr>
              <a:t>			</a:t>
            </a:r>
            <a:r>
              <a:rPr lang="en-US" sz="1200" dirty="0" err="1" smtClean="0">
                <a:latin typeface="Arial"/>
                <a:cs typeface="Arial"/>
              </a:rPr>
              <a:t>vmlinux</a:t>
            </a:r>
            <a:r>
              <a:rPr lang="en-US" sz="1200" dirty="0" smtClean="0">
                <a:latin typeface="Arial"/>
                <a:cs typeface="Arial"/>
              </a:rPr>
              <a:t> 			__</a:t>
            </a:r>
            <a:r>
              <a:rPr lang="en-US" sz="1200" dirty="0" err="1" smtClean="0">
                <a:latin typeface="Arial"/>
                <a:cs typeface="Arial"/>
              </a:rPr>
              <a:t>ticket_spin_lock</a:t>
            </a:r>
            <a:endParaRPr lang="en-US" sz="1200" dirty="0" smtClean="0"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21592     2.7221  	bridge                   		bridge                   		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/bridge</a:t>
            </a:r>
          </a:p>
          <a:p>
            <a:r>
              <a:rPr lang="en-US" sz="1200" dirty="0" smtClean="0">
                <a:latin typeface="Arial"/>
                <a:cs typeface="Arial"/>
              </a:rPr>
              <a:t>16870     2.1268  	</a:t>
            </a:r>
            <a:r>
              <a:rPr lang="en-US" sz="1200" dirty="0" err="1" smtClean="0">
                <a:latin typeface="Arial"/>
                <a:cs typeface="Arial"/>
              </a:rPr>
              <a:t>vmlinux</a:t>
            </a:r>
            <a:r>
              <a:rPr lang="en-US" sz="1200" dirty="0" smtClean="0">
                <a:latin typeface="Arial"/>
                <a:cs typeface="Arial"/>
              </a:rPr>
              <a:t> 			</a:t>
            </a:r>
            <a:r>
              <a:rPr lang="en-US" sz="1200" dirty="0" err="1" smtClean="0">
                <a:latin typeface="Arial"/>
                <a:cs typeface="Arial"/>
              </a:rPr>
              <a:t>vmlinux</a:t>
            </a:r>
            <a:r>
              <a:rPr lang="en-US" sz="1200" dirty="0" smtClean="0">
                <a:latin typeface="Arial"/>
                <a:cs typeface="Arial"/>
              </a:rPr>
              <a:t>			__</a:t>
            </a:r>
            <a:r>
              <a:rPr lang="en-US" sz="1200" dirty="0" err="1" smtClean="0">
                <a:latin typeface="Arial"/>
                <a:cs typeface="Arial"/>
              </a:rPr>
              <a:t>ticket_spin_unlock</a:t>
            </a:r>
            <a:endParaRPr lang="en-US" sz="1200" dirty="0" smtClean="0"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16677     2.1025  	tg3                     		 tg3                      		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/tg3</a:t>
            </a:r>
          </a:p>
          <a:p>
            <a:r>
              <a:rPr lang="en-US" sz="1200" dirty="0" smtClean="0">
                <a:latin typeface="Arial"/>
                <a:cs typeface="Arial"/>
              </a:rPr>
              <a:t>11016     1.3888  	</a:t>
            </a:r>
            <a:r>
              <a:rPr lang="en-US" sz="1200" dirty="0" err="1" smtClean="0">
                <a:latin typeface="Arial"/>
                <a:cs typeface="Arial"/>
              </a:rPr>
              <a:t>tun</a:t>
            </a:r>
            <a:r>
              <a:rPr lang="en-US" sz="1200" dirty="0" smtClean="0">
                <a:latin typeface="Arial"/>
                <a:cs typeface="Arial"/>
              </a:rPr>
              <a:t>                      		</a:t>
            </a:r>
            <a:r>
              <a:rPr lang="en-US" sz="1200" dirty="0" err="1" smtClean="0">
                <a:latin typeface="Arial"/>
                <a:cs typeface="Arial"/>
              </a:rPr>
              <a:t>tun</a:t>
            </a:r>
            <a:r>
              <a:rPr lang="en-US" sz="1200" dirty="0" smtClean="0">
                <a:latin typeface="Arial"/>
                <a:cs typeface="Arial"/>
              </a:rPr>
              <a:t>                      		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US" sz="1200" dirty="0" err="1" smtClean="0">
                <a:solidFill>
                  <a:srgbClr val="FF0000"/>
                </a:solidFill>
                <a:latin typeface="Arial"/>
                <a:cs typeface="Arial"/>
              </a:rPr>
              <a:t>tun</a:t>
            </a:r>
            <a:endParaRPr lang="en-US" sz="12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US" sz="1200" dirty="0" smtClean="0">
                <a:latin typeface="Arial"/>
                <a:cs typeface="Arial"/>
              </a:rPr>
              <a:t>8162      1.0290  	</a:t>
            </a:r>
            <a:r>
              <a:rPr lang="en-US" sz="1200" dirty="0" err="1" smtClean="0">
                <a:latin typeface="Arial"/>
                <a:cs typeface="Arial"/>
              </a:rPr>
              <a:t>vmlinux</a:t>
            </a:r>
            <a:r>
              <a:rPr lang="en-US" sz="1200" dirty="0" smtClean="0">
                <a:latin typeface="Arial"/>
                <a:cs typeface="Arial"/>
              </a:rPr>
              <a:t>			</a:t>
            </a:r>
            <a:r>
              <a:rPr lang="en-US" sz="1200" dirty="0" err="1" smtClean="0">
                <a:latin typeface="Arial"/>
                <a:cs typeface="Arial"/>
              </a:rPr>
              <a:t>vmlinux</a:t>
            </a:r>
            <a:r>
              <a:rPr lang="en-US" sz="1200" dirty="0" smtClean="0">
                <a:latin typeface="Arial"/>
                <a:cs typeface="Arial"/>
              </a:rPr>
              <a:t>			</a:t>
            </a:r>
            <a:r>
              <a:rPr lang="en-US" sz="1200" dirty="0" err="1" smtClean="0">
                <a:latin typeface="Arial"/>
                <a:cs typeface="Arial"/>
              </a:rPr>
              <a:t>nf_iterate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3581400"/>
            <a:ext cx="5005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Names in </a:t>
            </a:r>
            <a:r>
              <a:rPr lang="en-US" sz="1400" dirty="0" smtClean="0">
                <a:solidFill>
                  <a:srgbClr val="FF0000"/>
                </a:solidFill>
              </a:rPr>
              <a:t>reds </a:t>
            </a:r>
            <a:r>
              <a:rPr lang="en-US" sz="1400" dirty="0" smtClean="0"/>
              <a:t>are modules/libraries with no symbol information</a:t>
            </a:r>
            <a:endParaRPr lang="en-US" sz="14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228600" y="4026932"/>
          <a:ext cx="4800600" cy="2678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57600" y="6490156"/>
            <a:ext cx="7619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CPU (%)</a:t>
            </a:r>
            <a:endParaRPr lang="en-US" sz="105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0" y="4648200"/>
            <a:ext cx="533400" cy="457200"/>
          </a:xfrm>
          <a:prstGeom prst="line">
            <a:avLst/>
          </a:prstGeom>
          <a:ln w="12700">
            <a:solidFill>
              <a:schemeClr val="accent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2847975" y="4695825"/>
            <a:ext cx="444500" cy="349250"/>
          </a:xfrm>
          <a:prstGeom prst="line">
            <a:avLst/>
          </a:prstGeom>
          <a:ln w="12700">
            <a:solidFill>
              <a:schemeClr val="accent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 flipV="1">
            <a:off x="2209800" y="5384800"/>
            <a:ext cx="1041400" cy="438666"/>
          </a:xfrm>
          <a:prstGeom prst="line">
            <a:avLst/>
          </a:prstGeom>
          <a:ln w="12700">
            <a:solidFill>
              <a:schemeClr val="accent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838200" y="5365750"/>
            <a:ext cx="1905000" cy="425450"/>
          </a:xfrm>
          <a:prstGeom prst="line">
            <a:avLst/>
          </a:prstGeom>
          <a:ln w="12700">
            <a:solidFill>
              <a:schemeClr val="accent2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5029200" y="4177845"/>
            <a:ext cx="3733800" cy="2299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Measured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during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tcp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transfer </a:t>
            </a:r>
            <a:r>
              <a:rPr lang="en-US" dirty="0" smtClean="0"/>
              <a:t>test with </a:t>
            </a:r>
            <a:r>
              <a:rPr lang="en-US" dirty="0" err="1" smtClean="0"/>
              <a:t>iperf</a:t>
            </a:r>
            <a:r>
              <a:rPr lang="en-US" dirty="0" smtClean="0"/>
              <a:t> -- </a:t>
            </a:r>
            <a:r>
              <a:rPr lang="en-US" dirty="0" err="1" smtClean="0"/>
              <a:t>copy_from_user</a:t>
            </a:r>
            <a:r>
              <a:rPr lang="en-US" dirty="0" smtClean="0"/>
              <a:t> ()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Many</a:t>
            </a:r>
            <a:r>
              <a:rPr lang="en-US" noProof="0" dirty="0" smtClean="0"/>
              <a:t> modules/libraries to be recompiled</a:t>
            </a:r>
            <a:r>
              <a:rPr lang="en-US" dirty="0" smtClean="0"/>
              <a:t> (- </a:t>
            </a:r>
            <a:r>
              <a:rPr lang="en-US" dirty="0" err="1" smtClean="0"/>
              <a:t>fno</a:t>
            </a:r>
            <a:r>
              <a:rPr lang="en-US" dirty="0" smtClean="0"/>
              <a:t>-omit-frame-pointers)</a:t>
            </a:r>
            <a:endParaRPr lang="en-US" noProof="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noProof="0" dirty="0" err="1" smtClean="0"/>
              <a:t>Xen</a:t>
            </a:r>
            <a:r>
              <a:rPr lang="en-US" dirty="0" err="1" smtClean="0"/>
              <a:t>oprofile</a:t>
            </a:r>
            <a:r>
              <a:rPr lang="en-US" dirty="0" smtClean="0"/>
              <a:t> for </a:t>
            </a:r>
            <a:r>
              <a:rPr lang="en-US" dirty="0" err="1" smtClean="0"/>
              <a:t>Xen</a:t>
            </a:r>
            <a:r>
              <a:rPr lang="en-US" dirty="0" smtClean="0"/>
              <a:t> but still has the same issues 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Autofit/>
          </a:bodyPr>
          <a:lstStyle/>
          <a:p>
            <a:r>
              <a:rPr lang="en-US" sz="4000" dirty="0" smtClean="0"/>
              <a:t>Issues:</a:t>
            </a:r>
            <a:r>
              <a:rPr lang="en-US" sz="4000" baseline="0" dirty="0" smtClean="0"/>
              <a:t> Measuring</a:t>
            </a:r>
            <a:r>
              <a:rPr lang="en-US" sz="4000" dirty="0" smtClean="0"/>
              <a:t> </a:t>
            </a:r>
            <a:r>
              <a:rPr lang="en-US" sz="4000" baseline="0" dirty="0" smtClean="0"/>
              <a:t>resource utilization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Not easy to find generic/proper</a:t>
            </a:r>
            <a:r>
              <a:rPr lang="en-US" baseline="0" dirty="0" smtClean="0"/>
              <a:t> measurement model to </a:t>
            </a:r>
            <a:r>
              <a:rPr lang="en-US" u="sng" baseline="0" dirty="0" smtClean="0"/>
              <a:t>measure guest overhead on the host side</a:t>
            </a:r>
          </a:p>
          <a:p>
            <a:r>
              <a:rPr lang="en-US" dirty="0" smtClean="0"/>
              <a:t>Candidate profilers</a:t>
            </a:r>
          </a:p>
          <a:p>
            <a:pPr lvl="1"/>
            <a:r>
              <a:rPr lang="en-US" dirty="0" err="1" smtClean="0"/>
              <a:t>Oprofile</a:t>
            </a:r>
            <a:r>
              <a:rPr lang="en-US" dirty="0" smtClean="0"/>
              <a:t>, </a:t>
            </a:r>
            <a:r>
              <a:rPr lang="en-US" dirty="0" err="1" smtClean="0"/>
              <a:t>Xenoprofile</a:t>
            </a:r>
            <a:endParaRPr lang="en-US" dirty="0" smtClean="0"/>
          </a:p>
          <a:p>
            <a:pPr lvl="2"/>
            <a:r>
              <a:rPr lang="en-US" dirty="0" smtClean="0"/>
              <a:t>Support for </a:t>
            </a:r>
            <a:r>
              <a:rPr lang="en-US" dirty="0" err="1" smtClean="0"/>
              <a:t>linux</a:t>
            </a:r>
            <a:r>
              <a:rPr lang="en-US" dirty="0" smtClean="0"/>
              <a:t> and  </a:t>
            </a:r>
            <a:r>
              <a:rPr lang="en-US" dirty="0" err="1" smtClean="0"/>
              <a:t>Xenified</a:t>
            </a:r>
            <a:r>
              <a:rPr lang="en-US" dirty="0" smtClean="0"/>
              <a:t> </a:t>
            </a:r>
            <a:r>
              <a:rPr lang="en-US" dirty="0" err="1" smtClean="0"/>
              <a:t>linux</a:t>
            </a:r>
            <a:endParaRPr lang="en-US" dirty="0" smtClean="0"/>
          </a:p>
          <a:p>
            <a:pPr lvl="2"/>
            <a:r>
              <a:rPr lang="en-US" dirty="0" smtClean="0"/>
              <a:t>Requires symbol information for both </a:t>
            </a:r>
            <a:r>
              <a:rPr lang="en-US" dirty="0" err="1" smtClean="0"/>
              <a:t>linux</a:t>
            </a:r>
            <a:r>
              <a:rPr lang="en-US" dirty="0" smtClean="0"/>
              <a:t> kernel and </a:t>
            </a:r>
            <a:r>
              <a:rPr lang="en-US" dirty="0" err="1" smtClean="0"/>
              <a:t>hypervisor</a:t>
            </a:r>
            <a:r>
              <a:rPr lang="en-US" dirty="0" smtClean="0"/>
              <a:t>  kernel (and for libraries and modules)</a:t>
            </a:r>
          </a:p>
          <a:p>
            <a:pPr lvl="1"/>
            <a:r>
              <a:rPr lang="en-US" dirty="0" err="1" smtClean="0"/>
              <a:t>Perf</a:t>
            </a:r>
            <a:endParaRPr lang="en-US" dirty="0" smtClean="0"/>
          </a:p>
          <a:p>
            <a:pPr lvl="2"/>
            <a:r>
              <a:rPr lang="en-US" dirty="0" smtClean="0"/>
              <a:t>Relatively new thing (included from kernel 2.6.32) and seems promising</a:t>
            </a:r>
          </a:p>
          <a:p>
            <a:pPr lvl="2"/>
            <a:r>
              <a:rPr lang="en-US" dirty="0" smtClean="0"/>
              <a:t>Not sure it would work with </a:t>
            </a:r>
            <a:r>
              <a:rPr lang="en-US" dirty="0" err="1" smtClean="0"/>
              <a:t>Xen</a:t>
            </a:r>
            <a:r>
              <a:rPr lang="en-US" dirty="0" smtClean="0"/>
              <a:t> </a:t>
            </a:r>
            <a:r>
              <a:rPr lang="en-US" dirty="0" err="1" smtClean="0"/>
              <a:t>hybervisor</a:t>
            </a:r>
            <a:endParaRPr lang="en-US" dirty="0" smtClean="0"/>
          </a:p>
          <a:p>
            <a:pPr lvl="1"/>
            <a:r>
              <a:rPr lang="en-US" dirty="0" smtClean="0"/>
              <a:t>Others</a:t>
            </a:r>
          </a:p>
          <a:p>
            <a:pPr lvl="2"/>
            <a:r>
              <a:rPr lang="en-US" dirty="0" err="1" smtClean="0"/>
              <a:t>Gprof</a:t>
            </a:r>
            <a:r>
              <a:rPr lang="en-US" dirty="0" smtClean="0"/>
              <a:t>, </a:t>
            </a:r>
            <a:r>
              <a:rPr lang="en-US" dirty="0" err="1" smtClean="0"/>
              <a:t>valgrind</a:t>
            </a:r>
            <a:r>
              <a:rPr lang="en-US" dirty="0" smtClean="0"/>
              <a:t> 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Issues: </a:t>
            </a:r>
            <a:r>
              <a:rPr lang="en-US" dirty="0" err="1" smtClean="0"/>
              <a:t>Xen</a:t>
            </a:r>
            <a:r>
              <a:rPr lang="en-US" dirty="0" smtClean="0"/>
              <a:t> network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Xen</a:t>
            </a:r>
            <a:r>
              <a:rPr lang="en-US" dirty="0" smtClean="0"/>
              <a:t> test, followed the standardized installation procedures </a:t>
            </a:r>
          </a:p>
          <a:p>
            <a:pPr lvl="1"/>
            <a:r>
              <a:rPr lang="en-US" dirty="0" smtClean="0"/>
              <a:t>DOM0 and </a:t>
            </a:r>
            <a:r>
              <a:rPr lang="en-US" dirty="0" err="1" smtClean="0"/>
              <a:t>Hybervisor</a:t>
            </a:r>
            <a:r>
              <a:rPr lang="en-US" dirty="0" smtClean="0"/>
              <a:t> kernel from </a:t>
            </a:r>
            <a:r>
              <a:rPr lang="en-US" dirty="0" err="1" smtClean="0"/>
              <a:t>Ubuntu</a:t>
            </a:r>
            <a:r>
              <a:rPr lang="en-US" dirty="0" smtClean="0"/>
              <a:t> 8.04</a:t>
            </a:r>
          </a:p>
          <a:p>
            <a:pPr lvl="1"/>
            <a:r>
              <a:rPr lang="en-US" i="1" dirty="0" err="1" smtClean="0"/>
              <a:t>xen_create_image</a:t>
            </a:r>
            <a:r>
              <a:rPr lang="en-US" dirty="0" smtClean="0"/>
              <a:t> script to create a guest  </a:t>
            </a:r>
          </a:p>
          <a:p>
            <a:r>
              <a:rPr lang="en-US" dirty="0" smtClean="0"/>
              <a:t>But it showed awkwardly BAD network performance</a:t>
            </a:r>
          </a:p>
          <a:p>
            <a:pPr lvl="1"/>
            <a:r>
              <a:rPr lang="en-US" dirty="0" smtClean="0"/>
              <a:t>May be due to some errors regarding configuration</a:t>
            </a:r>
          </a:p>
          <a:p>
            <a:pPr lvl="1"/>
            <a:r>
              <a:rPr lang="en-US" dirty="0" smtClean="0"/>
              <a:t>Or NAT can be the  culprit (Bridged network is the default configuration for </a:t>
            </a:r>
            <a:r>
              <a:rPr lang="en-US" dirty="0" err="1" smtClean="0"/>
              <a:t>Xen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Issues:</a:t>
            </a:r>
            <a:r>
              <a:rPr lang="en-US" baseline="0" dirty="0" smtClean="0"/>
              <a:t> other</a:t>
            </a:r>
            <a:r>
              <a:rPr lang="en-US" dirty="0" smtClean="0"/>
              <a:t>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Xen</a:t>
            </a:r>
            <a:r>
              <a:rPr lang="en-US" dirty="0" smtClean="0"/>
              <a:t> is very hard to configure/deploy </a:t>
            </a:r>
          </a:p>
          <a:p>
            <a:pPr lvl="1"/>
            <a:r>
              <a:rPr lang="en-US" dirty="0" err="1" smtClean="0"/>
              <a:t>Ubuntu</a:t>
            </a:r>
            <a:r>
              <a:rPr lang="en-US" dirty="0" smtClean="0"/>
              <a:t> 8.04 is the last distribution comes with DOM0 kernel  </a:t>
            </a:r>
          </a:p>
          <a:p>
            <a:pPr lvl="1"/>
            <a:r>
              <a:rPr lang="en-US" dirty="0" smtClean="0"/>
              <a:t>Install and tested with this version, but no package for symbol information</a:t>
            </a:r>
          </a:p>
          <a:p>
            <a:pPr lvl="1"/>
            <a:r>
              <a:rPr lang="en-US" dirty="0" smtClean="0"/>
              <a:t>For the latest distributions, users need to build their own </a:t>
            </a:r>
            <a:r>
              <a:rPr lang="en-US" i="1" dirty="0" err="1" smtClean="0"/>
              <a:t>Xenified</a:t>
            </a:r>
            <a:r>
              <a:rPr lang="en-US" i="1" dirty="0" smtClean="0"/>
              <a:t> </a:t>
            </a:r>
            <a:r>
              <a:rPr lang="en-US" dirty="0" smtClean="0"/>
              <a:t>kernels – unreliable and error-prune</a:t>
            </a:r>
          </a:p>
          <a:p>
            <a:pPr lvl="1"/>
            <a:r>
              <a:rPr lang="en-US" dirty="0" smtClean="0"/>
              <a:t>KVM + </a:t>
            </a:r>
            <a:r>
              <a:rPr lang="en-US" dirty="0" err="1" smtClean="0"/>
              <a:t>VirtIO</a:t>
            </a:r>
            <a:r>
              <a:rPr lang="en-US" dirty="0" smtClean="0"/>
              <a:t> relatively easy and straightforward </a:t>
            </a:r>
          </a:p>
          <a:p>
            <a:pPr lvl="0"/>
            <a:r>
              <a:rPr lang="en-US" dirty="0" smtClean="0"/>
              <a:t>Lack in documentation</a:t>
            </a:r>
          </a:p>
          <a:p>
            <a:pPr lvl="1"/>
            <a:r>
              <a:rPr lang="en-US" dirty="0" smtClean="0"/>
              <a:t>Outdated and hard to find standard ways of doing things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Configure test environment with the latest versions with symbol information</a:t>
            </a:r>
          </a:p>
          <a:p>
            <a:r>
              <a:rPr lang="en-US" dirty="0" smtClean="0"/>
              <a:t>Complete measurement on resource usage</a:t>
            </a:r>
          </a:p>
          <a:p>
            <a:r>
              <a:rPr lang="en-US" dirty="0" smtClean="0"/>
              <a:t>Fix </a:t>
            </a:r>
            <a:r>
              <a:rPr lang="en-US" dirty="0" err="1" smtClean="0"/>
              <a:t>Xen’s</a:t>
            </a:r>
            <a:r>
              <a:rPr lang="en-US" dirty="0" smtClean="0"/>
              <a:t> network performance issues</a:t>
            </a:r>
          </a:p>
          <a:p>
            <a:r>
              <a:rPr lang="en-US" dirty="0" smtClean="0"/>
              <a:t>Configure bridged-network and compare its bandwidth/latency with NAT-network’s</a:t>
            </a:r>
          </a:p>
          <a:p>
            <a:r>
              <a:rPr lang="en-US" dirty="0" smtClean="0"/>
              <a:t>Any other recommendations?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683</Words>
  <Application>Microsoft Macintosh PowerPoint</Application>
  <PresentationFormat>On-screen Show (4:3)</PresentationFormat>
  <Paragraphs>90</Paragraphs>
  <Slides>9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Networking in Xen and KVM</vt:lpstr>
      <vt:lpstr>Test set-up &amp; environments</vt:lpstr>
      <vt:lpstr>Bandwidth measurement</vt:lpstr>
      <vt:lpstr>Latency measurement</vt:lpstr>
      <vt:lpstr>Resource profiling</vt:lpstr>
      <vt:lpstr>Issues: Measuring resource utilization</vt:lpstr>
      <vt:lpstr>Issues: Xen network performance</vt:lpstr>
      <vt:lpstr>Issues: other thoughts</vt:lpstr>
      <vt:lpstr>Todos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Kangkook Jee</dc:creator>
  <cp:lastModifiedBy>Kangkook Jee</cp:lastModifiedBy>
  <cp:revision>219</cp:revision>
  <dcterms:created xsi:type="dcterms:W3CDTF">2010-05-12T13:57:17Z</dcterms:created>
  <dcterms:modified xsi:type="dcterms:W3CDTF">2010-05-12T13:58:05Z</dcterms:modified>
</cp:coreProperties>
</file>