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59" r:id="rId4"/>
    <p:sldId id="278" r:id="rId5"/>
    <p:sldId id="279" r:id="rId6"/>
    <p:sldId id="263" r:id="rId7"/>
    <p:sldId id="269" r:id="rId8"/>
    <p:sldId id="268" r:id="rId9"/>
    <p:sldId id="281" r:id="rId10"/>
    <p:sldId id="272" r:id="rId11"/>
    <p:sldId id="280" r:id="rId12"/>
    <p:sldId id="270" r:id="rId13"/>
    <p:sldId id="276" r:id="rId14"/>
    <p:sldId id="284" r:id="rId15"/>
    <p:sldId id="285" r:id="rId16"/>
    <p:sldId id="282" r:id="rId17"/>
    <p:sldId id="28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79667" autoAdjust="0"/>
  </p:normalViewPr>
  <p:slideViewPr>
    <p:cSldViewPr>
      <p:cViewPr>
        <p:scale>
          <a:sx n="66" d="100"/>
          <a:sy n="66" d="100"/>
        </p:scale>
        <p:origin x="-678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3D9B0E7A-38D4-49FC-AA89-24411E4D43D1}" type="datetimeFigureOut">
              <a:rPr lang="en-US"/>
              <a:pPr>
                <a:defRPr/>
              </a:pPr>
              <a:t>4/29/2009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8F198114-8C2C-4C9D-97C7-748C0B9FF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B6C443B-8362-45A8-8872-49440B932DFD}" type="slidenum">
              <a:rPr lang="en-US" sz="1200">
                <a:latin typeface="+mn-lt"/>
              </a:rPr>
              <a:pPr algn="r">
                <a:defRPr/>
              </a:pPr>
              <a:t>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BA4F776-9952-4AC8-B8B4-0D568C84CC67}" type="slidenum">
              <a:rPr lang="en-US" sz="1200">
                <a:latin typeface="+mn-lt"/>
              </a:rPr>
              <a:pPr algn="r">
                <a:defRPr/>
              </a:pPr>
              <a:t>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DC6B3-F40F-4504-A122-315775116AC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6F0582-601E-4862-8559-968D9381057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A5594BE-679D-4C05-8A84-D50C3C2E9ACB}" type="slidenum">
              <a:rPr lang="en-US" sz="1200">
                <a:latin typeface="+mn-lt"/>
              </a:rPr>
              <a:pPr algn="r">
                <a:defRPr/>
              </a:pPr>
              <a:t>9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E022F1E-934C-4156-9ACC-FA17D1B1C21E}" type="slidenum">
              <a:rPr lang="en-US" sz="1200">
                <a:latin typeface="+mn-lt"/>
              </a:rPr>
              <a:pPr algn="r">
                <a:defRPr/>
              </a:pPr>
              <a:t>11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0D56F3-CF1E-4E52-9B6D-B78BF189B652}" type="datetimeFigureOut">
              <a:rPr lang="en-US"/>
              <a:pPr>
                <a:defRPr/>
              </a:pPr>
              <a:t>4/29/2009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474F46-EB70-477D-9C32-9798E181D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C7241-599F-4A28-A920-67156E8A522D}" type="datetimeFigureOut">
              <a:rPr lang="en-US"/>
              <a:pPr>
                <a:defRPr/>
              </a:pPr>
              <a:t>4/29/2009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22417-329E-4598-B44D-751EBCBF0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CCD94-2833-49EA-943E-0CFCAE4D0F9C}" type="datetimeFigureOut">
              <a:rPr lang="en-US"/>
              <a:pPr>
                <a:defRPr/>
              </a:pPr>
              <a:t>4/29/2009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0B70C-2D6E-4B9A-8DB9-0FE9E31B6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D2D68-4BE1-4BA9-92C8-C5704B0B1334}" type="datetimeFigureOut">
              <a:rPr lang="en-US"/>
              <a:pPr>
                <a:defRPr/>
              </a:pPr>
              <a:t>4/29/2009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EF3BC-CC2B-4A45-B9CD-6EBBB60AB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Freeform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0ACCE5-5D9F-4599-AFFD-7A37C07C8496}" type="datetimeFigureOut">
              <a:rPr lang="en-US"/>
              <a:pPr>
                <a:defRPr/>
              </a:pPr>
              <a:t>4/29/2009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045FF2-613C-4056-81C8-28886147A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088FF-41E1-4F3B-A5A4-79DBA6566ECE}" type="datetimeFigureOut">
              <a:rPr lang="en-US"/>
              <a:pPr>
                <a:defRPr/>
              </a:pPr>
              <a:t>4/29/2009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38204-87BD-44B2-8047-0468D98B8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0BBC20-334A-4270-8D39-20239ED8A43C}" type="datetimeFigureOut">
              <a:rPr lang="en-US"/>
              <a:pPr>
                <a:defRPr/>
              </a:pPr>
              <a:t>4/29/2009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AC977F-526B-46EF-917D-92BE39DB1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11EC1-CD5E-4C5A-A50F-00B85F730E60}" type="datetimeFigureOut">
              <a:rPr lang="en-US"/>
              <a:pPr>
                <a:defRPr/>
              </a:pPr>
              <a:t>4/29/2009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4B3CE-EFD2-4CCE-B03C-07131D4B7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F649A-C6A9-4F3A-8EA0-F4574E6D2162}" type="datetimeFigureOut">
              <a:rPr lang="en-US"/>
              <a:pPr>
                <a:defRPr/>
              </a:pPr>
              <a:t>4/29/2009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0B42E-C222-49D0-9C69-D33E9F78A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5612B-EB93-4950-B956-6A696D8C26C3}" type="datetimeFigureOut">
              <a:rPr lang="en-US"/>
              <a:pPr>
                <a:defRPr/>
              </a:pPr>
              <a:t>4/29/2009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B7E64-BDDA-4F1E-AA85-1374BFC1B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14"/>
            <p:cNvCxnSpPr/>
            <p:nvPr/>
          </p:nvCxnSpPr>
          <p:spPr>
            <a:xfrm rot="16200000">
              <a:off x="6663593" y="1292574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6"/>
            <p:cNvCxnSpPr/>
            <p:nvPr/>
          </p:nvCxnSpPr>
          <p:spPr>
            <a:xfrm rot="5400000" flipH="1">
              <a:off x="6744513" y="1291599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0"/>
            <p:cNvCxnSpPr/>
            <p:nvPr/>
          </p:nvCxnSpPr>
          <p:spPr>
            <a:xfrm rot="16200000">
              <a:off x="6663593" y="1292574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2"/>
            <p:cNvCxnSpPr/>
            <p:nvPr/>
          </p:nvCxnSpPr>
          <p:spPr>
            <a:xfrm rot="5400000" flipH="1">
              <a:off x="6744513" y="1291599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8"/>
            <p:cNvCxnSpPr/>
            <p:nvPr/>
          </p:nvCxnSpPr>
          <p:spPr>
            <a:xfrm rot="16200000">
              <a:off x="6663592" y="1292574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 flipH="1">
              <a:off x="6744512" y="1291599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FE0179-E1EE-4BAD-9ED7-E9BBE2AB9858}" type="datetimeFigureOut">
              <a:rPr lang="en-US"/>
              <a:pPr>
                <a:defRPr/>
              </a:pPr>
              <a:t>4/29/2009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D9D5D4-87CD-42F9-BB80-244DADA07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u="none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E8E8D7C-18E4-40A1-AABE-2C306753229A}" type="datetimeFigureOut">
              <a:rPr lang="en-US"/>
              <a:pPr>
                <a:defRPr/>
              </a:pPr>
              <a:t>4/29/2009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u="none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u="none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72D5DF4-2649-4CCE-A41D-733ACF8E6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67" r:id="rId8"/>
    <p:sldLayoutId id="2147483675" r:id="rId9"/>
    <p:sldLayoutId id="2147483666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jpe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175" y="4373562"/>
            <a:ext cx="7772400" cy="197510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Breaking An Image Based </a:t>
            </a: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Captcha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Text Placeholder 1"/>
          <p:cNvSpPr>
            <a:spLocks/>
          </p:cNvSpPr>
          <p:nvPr/>
        </p:nvSpPr>
        <p:spPr bwMode="auto">
          <a:xfrm>
            <a:off x="3200400" y="304800"/>
            <a:ext cx="5718175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bIns="0"/>
          <a:lstStyle/>
          <a:p>
            <a:pPr marL="54864" algn="r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Michele </a:t>
            </a:r>
            <a:r>
              <a:rPr lang="en-US" sz="2000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Merler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marL="54864" algn="r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2000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Jacquilene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Jacob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Placeholder 1"/>
          <p:cNvSpPr>
            <a:spLocks noGrp="1"/>
          </p:cNvSpPr>
          <p:nvPr>
            <p:ph type="body" idx="1"/>
          </p:nvPr>
        </p:nvSpPr>
        <p:spPr>
          <a:xfrm>
            <a:off x="304800" y="3441700"/>
            <a:ext cx="5718175" cy="977900"/>
          </a:xfrm>
        </p:spPr>
        <p:txBody>
          <a:bodyPr/>
          <a:lstStyle/>
          <a:p>
            <a:pPr marL="53975"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FFFFFF"/>
                </a:solidFill>
              </a:rPr>
              <a:t>Character Training Data </a:t>
            </a:r>
          </a:p>
          <a:p>
            <a:pPr marL="53975" eaLnBrk="1" hangingPunct="1">
              <a:lnSpc>
                <a:spcPct val="80000"/>
              </a:lnSpc>
            </a:pPr>
            <a:endParaRPr lang="en-US" sz="2800" smtClean="0">
              <a:solidFill>
                <a:srgbClr val="FFFFFF"/>
              </a:solidFill>
            </a:endParaRPr>
          </a:p>
          <a:p>
            <a:pPr marL="53975" eaLnBrk="1" hangingPunct="1">
              <a:lnSpc>
                <a:spcPct val="80000"/>
              </a:lnSpc>
            </a:pPr>
            <a:endParaRPr lang="en-US" sz="2800" smtClean="0">
              <a:solidFill>
                <a:srgbClr val="FFFFFF"/>
              </a:solidFill>
            </a:endParaRPr>
          </a:p>
          <a:p>
            <a:pPr marL="53975"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FFFFFF"/>
                </a:solidFill>
              </a:rPr>
              <a:t>Character Feature Extraction</a:t>
            </a:r>
          </a:p>
          <a:p>
            <a:pPr marL="53975" eaLnBrk="1" hangingPunct="1">
              <a:lnSpc>
                <a:spcPct val="80000"/>
              </a:lnSpc>
            </a:pPr>
            <a:endParaRPr lang="en-US" sz="2800" smtClean="0">
              <a:solidFill>
                <a:srgbClr val="FFFFFF"/>
              </a:solidFill>
            </a:endParaRPr>
          </a:p>
          <a:p>
            <a:pPr marL="53975" eaLnBrk="1" hangingPunct="1">
              <a:lnSpc>
                <a:spcPct val="80000"/>
              </a:lnSpc>
            </a:pPr>
            <a:endParaRPr lang="en-US" sz="2800" smtClean="0">
              <a:solidFill>
                <a:srgbClr val="FFFFFF"/>
              </a:solidFill>
            </a:endParaRPr>
          </a:p>
          <a:p>
            <a:pPr marL="53975"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FFFFFF"/>
                </a:solidFill>
              </a:rPr>
              <a:t>Train using kNN classifier</a:t>
            </a:r>
          </a:p>
          <a:p>
            <a:pPr marL="53975" eaLnBrk="1" hangingPunct="1">
              <a:lnSpc>
                <a:spcPct val="80000"/>
              </a:lnSpc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438" y="512763"/>
            <a:ext cx="8156575" cy="776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Character Classification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981200" y="1766888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Training data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886200" y="1766888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715000" y="1766888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FFFFFF"/>
                </a:solidFill>
                <a:cs typeface="Arial" charset="0"/>
              </a:rPr>
              <a:t>Train using 1-NN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5257800" y="2147888"/>
            <a:ext cx="4572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429000" y="2224088"/>
            <a:ext cx="4572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0" name="Rectangle 10"/>
          <p:cNvSpPr>
            <a:spLocks noChangeArrowheads="1"/>
          </p:cNvSpPr>
          <p:nvPr/>
        </p:nvSpPr>
        <p:spPr bwMode="auto">
          <a:xfrm>
            <a:off x="1676400" y="1614488"/>
            <a:ext cx="5943600" cy="11430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28681" name="Text Box 11"/>
          <p:cNvSpPr txBox="1">
            <a:spLocks noChangeArrowheads="1"/>
          </p:cNvSpPr>
          <p:nvPr/>
        </p:nvSpPr>
        <p:spPr bwMode="auto">
          <a:xfrm>
            <a:off x="5334000" y="2757488"/>
            <a:ext cx="243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Character Recognizer</a:t>
            </a:r>
          </a:p>
        </p:txBody>
      </p:sp>
      <p:sp>
        <p:nvSpPr>
          <p:cNvPr id="28682" name="Text Placeholder 1"/>
          <p:cNvSpPr>
            <a:spLocks/>
          </p:cNvSpPr>
          <p:nvPr/>
        </p:nvSpPr>
        <p:spPr bwMode="auto">
          <a:xfrm>
            <a:off x="5181600" y="3505200"/>
            <a:ext cx="40386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bIns="0"/>
          <a:lstStyle/>
          <a:p>
            <a:pPr marL="53975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2000">
                <a:solidFill>
                  <a:srgbClr val="FFFFFF"/>
                </a:solidFill>
                <a:latin typeface="Corbel" pitchFamily="34" charset="0"/>
              </a:rPr>
              <a:t>64 images generated with GD library for each upper case character, using 20 common fonts</a:t>
            </a:r>
          </a:p>
          <a:p>
            <a:pPr marL="53975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en-US" sz="2000">
              <a:solidFill>
                <a:srgbClr val="FFFFFF"/>
              </a:solidFill>
              <a:latin typeface="Corbel" pitchFamily="34" charset="0"/>
            </a:endParaRPr>
          </a:p>
          <a:p>
            <a:pPr marL="53975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en-US" sz="400">
              <a:solidFill>
                <a:srgbClr val="FFFFFF"/>
              </a:solidFill>
              <a:latin typeface="Corbel" pitchFamily="34" charset="0"/>
            </a:endParaRPr>
          </a:p>
          <a:p>
            <a:pPr marL="53975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2000">
                <a:solidFill>
                  <a:srgbClr val="FFFFFF"/>
                </a:solidFill>
                <a:latin typeface="Corbel" pitchFamily="34" charset="0"/>
              </a:rPr>
              <a:t>Simple binary vector with all pixels in image</a:t>
            </a:r>
          </a:p>
          <a:p>
            <a:pPr marL="53975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en-US" sz="2000">
              <a:solidFill>
                <a:srgbClr val="FFFFFF"/>
              </a:solidFill>
              <a:latin typeface="Corbel" pitchFamily="34" charset="0"/>
            </a:endParaRPr>
          </a:p>
          <a:p>
            <a:pPr marL="53975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en-US" sz="2000">
              <a:solidFill>
                <a:srgbClr val="FFFFFF"/>
              </a:solidFill>
              <a:latin typeface="Corbel" pitchFamily="34" charset="0"/>
            </a:endParaRPr>
          </a:p>
          <a:p>
            <a:pPr marL="53975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2000">
                <a:solidFill>
                  <a:srgbClr val="FFFFFF"/>
                </a:solidFill>
                <a:latin typeface="Corbel" pitchFamily="34" charset="0"/>
              </a:rPr>
              <a:t>1-NN classifier</a:t>
            </a:r>
          </a:p>
          <a:p>
            <a:pPr marL="53975"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en-US" sz="2000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28683" name="Line 12"/>
          <p:cNvSpPr>
            <a:spLocks noChangeShapeType="1"/>
          </p:cNvSpPr>
          <p:nvPr/>
        </p:nvSpPr>
        <p:spPr bwMode="auto">
          <a:xfrm>
            <a:off x="44196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4" name="Line 13"/>
          <p:cNvSpPr>
            <a:spLocks noChangeShapeType="1"/>
          </p:cNvSpPr>
          <p:nvPr/>
        </p:nvSpPr>
        <p:spPr bwMode="auto">
          <a:xfrm>
            <a:off x="4800600" y="4953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5" name="Line 14"/>
          <p:cNvSpPr>
            <a:spLocks noChangeShapeType="1"/>
          </p:cNvSpPr>
          <p:nvPr/>
        </p:nvSpPr>
        <p:spPr bwMode="auto">
          <a:xfrm>
            <a:off x="4419600" y="6248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2"/>
          <p:cNvSpPr>
            <a:spLocks noChangeArrowheads="1"/>
          </p:cNvSpPr>
          <p:nvPr/>
        </p:nvSpPr>
        <p:spPr bwMode="auto">
          <a:xfrm>
            <a:off x="3810000" y="26670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00">
              <a:alpha val="7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29698" name="AutoShape 3"/>
          <p:cNvSpPr>
            <a:spLocks noChangeArrowheads="1"/>
          </p:cNvSpPr>
          <p:nvPr/>
        </p:nvSpPr>
        <p:spPr bwMode="auto">
          <a:xfrm>
            <a:off x="2895600" y="1447800"/>
            <a:ext cx="3810000" cy="1066800"/>
          </a:xfrm>
          <a:prstGeom prst="roundRect">
            <a:avLst>
              <a:gd name="adj" fmla="val 16667"/>
            </a:avLst>
          </a:prstGeom>
          <a:solidFill>
            <a:srgbClr val="FFFF00">
              <a:alpha val="7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06438" y="512763"/>
            <a:ext cx="8156575" cy="776287"/>
          </a:xfrm>
        </p:spPr>
        <p:txBody>
          <a:bodyPr tIns="6400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spc="-150" dirty="0" smtClean="0">
                <a:solidFill>
                  <a:schemeClr val="tx2">
                    <a:satMod val="200000"/>
                  </a:schemeClr>
                </a:solidFill>
              </a:rPr>
              <a:t>					Process Flow</a:t>
            </a:r>
            <a:endParaRPr lang="en-US" sz="3800" spc="-15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0600" y="160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Training Data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24200" y="160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34000" y="1600200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 Classifier</a:t>
            </a:r>
          </a:p>
        </p:txBody>
      </p:sp>
      <p:cxnSp>
        <p:nvCxnSpPr>
          <p:cNvPr id="11" name="Straight Arrow Connector 10"/>
          <p:cNvCxnSpPr>
            <a:stCxn id="5" idx="3"/>
          </p:cNvCxnSpPr>
          <p:nvPr/>
        </p:nvCxnSpPr>
        <p:spPr>
          <a:xfrm>
            <a:off x="2362200" y="19812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495800" y="1981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858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Test Data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0386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6764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Training data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5814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4102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 using kNN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4770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Results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23622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Preprocessing</a:t>
            </a:r>
          </a:p>
        </p:txBody>
      </p:sp>
      <p:sp>
        <p:nvSpPr>
          <p:cNvPr id="45" name="Flowchart: Connector 44"/>
          <p:cNvSpPr/>
          <p:nvPr/>
        </p:nvSpPr>
        <p:spPr>
          <a:xfrm>
            <a:off x="5715000" y="29718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Flowchart: Connector 45"/>
          <p:cNvSpPr/>
          <p:nvPr/>
        </p:nvSpPr>
        <p:spPr>
          <a:xfrm>
            <a:off x="8305800" y="29718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7" name="Straight Arrow Connector 46"/>
          <p:cNvCxnSpPr>
            <a:stCxn id="31" idx="3"/>
            <a:endCxn id="41" idx="1"/>
          </p:cNvCxnSpPr>
          <p:nvPr/>
        </p:nvCxnSpPr>
        <p:spPr>
          <a:xfrm>
            <a:off x="2057400" y="3200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733800" y="3200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410200" y="3276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953000" y="5791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124200" y="5867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6172200" y="3276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696200" y="32766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Connector 64"/>
          <p:cNvSpPr/>
          <p:nvPr/>
        </p:nvSpPr>
        <p:spPr>
          <a:xfrm>
            <a:off x="8305800" y="35052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6" name="Flowchart: Connector 65"/>
          <p:cNvSpPr/>
          <p:nvPr/>
        </p:nvSpPr>
        <p:spPr>
          <a:xfrm>
            <a:off x="8305800" y="24384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8" name="Straight Arrow Connector 67"/>
          <p:cNvCxnSpPr>
            <a:endCxn id="65" idx="2"/>
          </p:cNvCxnSpPr>
          <p:nvPr/>
        </p:nvCxnSpPr>
        <p:spPr>
          <a:xfrm>
            <a:off x="7848600" y="3429000"/>
            <a:ext cx="4572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66" idx="2"/>
          </p:cNvCxnSpPr>
          <p:nvPr/>
        </p:nvCxnSpPr>
        <p:spPr>
          <a:xfrm flipV="1">
            <a:off x="7772400" y="2705100"/>
            <a:ext cx="5334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" idx="2"/>
            <a:endCxn id="45" idx="0"/>
          </p:cNvCxnSpPr>
          <p:nvPr/>
        </p:nvCxnSpPr>
        <p:spPr>
          <a:xfrm rot="5400000">
            <a:off x="5676901" y="2667000"/>
            <a:ext cx="609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rot="5400000" flipH="1" flipV="1">
            <a:off x="5791201" y="4495800"/>
            <a:ext cx="1676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7" name="Rectangle 32"/>
          <p:cNvSpPr>
            <a:spLocks noChangeArrowheads="1"/>
          </p:cNvSpPr>
          <p:nvPr/>
        </p:nvSpPr>
        <p:spPr bwMode="auto">
          <a:xfrm>
            <a:off x="1371600" y="5257800"/>
            <a:ext cx="5943600" cy="11430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29728" name="Rectangle 33"/>
          <p:cNvSpPr>
            <a:spLocks noChangeArrowheads="1"/>
          </p:cNvSpPr>
          <p:nvPr/>
        </p:nvSpPr>
        <p:spPr bwMode="auto">
          <a:xfrm>
            <a:off x="838200" y="1447800"/>
            <a:ext cx="59436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29729" name="Text Box 34"/>
          <p:cNvSpPr txBox="1">
            <a:spLocks noChangeArrowheads="1"/>
          </p:cNvSpPr>
          <p:nvPr/>
        </p:nvSpPr>
        <p:spPr bwMode="auto">
          <a:xfrm>
            <a:off x="5029200" y="6400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Character Recognizer</a:t>
            </a:r>
          </a:p>
        </p:txBody>
      </p:sp>
      <p:sp>
        <p:nvSpPr>
          <p:cNvPr id="29730" name="Text Box 35"/>
          <p:cNvSpPr txBox="1">
            <a:spLocks noChangeArrowheads="1"/>
          </p:cNvSpPr>
          <p:nvPr/>
        </p:nvSpPr>
        <p:spPr bwMode="auto">
          <a:xfrm>
            <a:off x="762000" y="10668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Image Category Recognizer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Placeholder 1"/>
          <p:cNvSpPr>
            <a:spLocks noGrp="1"/>
          </p:cNvSpPr>
          <p:nvPr>
            <p:ph type="body" idx="1"/>
          </p:nvPr>
        </p:nvSpPr>
        <p:spPr>
          <a:xfrm>
            <a:off x="685800" y="1371600"/>
            <a:ext cx="8001000" cy="3962400"/>
          </a:xfrm>
        </p:spPr>
        <p:txBody>
          <a:bodyPr/>
          <a:lstStyle/>
          <a:p>
            <a:pPr marL="53975" eaLnBrk="1" hangingPunct="1"/>
            <a:r>
              <a:rPr lang="en-US" sz="3000" smtClean="0">
                <a:solidFill>
                  <a:srgbClr val="FFFFFF"/>
                </a:solidFill>
              </a:rPr>
              <a:t>Features  from all 26 categories</a:t>
            </a:r>
          </a:p>
          <a:p>
            <a:pPr marL="53975" eaLnBrk="1" hangingPunct="1"/>
            <a:endParaRPr lang="en-US" sz="1000" smtClean="0">
              <a:solidFill>
                <a:srgbClr val="FFFFFF"/>
              </a:solidFill>
            </a:endParaRPr>
          </a:p>
          <a:p>
            <a:pPr marL="53975" eaLnBrk="1" hangingPunct="1">
              <a:buFont typeface="Wingdings" pitchFamily="2" charset="2"/>
              <a:buChar char=""/>
            </a:pPr>
            <a:r>
              <a:rPr lang="en-US" sz="3000" smtClean="0">
                <a:solidFill>
                  <a:srgbClr val="FFFFFF"/>
                </a:solidFill>
              </a:rPr>
              <a:t> Edge Histograms (6x8 regions)			</a:t>
            </a:r>
          </a:p>
          <a:p>
            <a:pPr marL="53975" eaLnBrk="1" hangingPunct="1">
              <a:buFont typeface="Wingdings" pitchFamily="2" charset="2"/>
              <a:buChar char=""/>
            </a:pPr>
            <a:r>
              <a:rPr lang="en-US" sz="3000" smtClean="0">
                <a:solidFill>
                  <a:srgbClr val="FFFFFF"/>
                </a:solidFill>
              </a:rPr>
              <a:t> Color Moments	 (RGB, 3x3 regions)		</a:t>
            </a:r>
          </a:p>
          <a:p>
            <a:pPr marL="53975" eaLnBrk="1" hangingPunct="1">
              <a:buFont typeface="Wingdings" pitchFamily="2" charset="2"/>
              <a:buChar char=""/>
            </a:pPr>
            <a:r>
              <a:rPr lang="en-US" sz="3000" smtClean="0">
                <a:solidFill>
                  <a:srgbClr val="FFFFFF"/>
                </a:solidFill>
              </a:rPr>
              <a:t> Color Histograms (32+32 bins in CbCr)</a:t>
            </a:r>
          </a:p>
          <a:p>
            <a:pPr marL="53975" eaLnBrk="1" hangingPunct="1">
              <a:buFont typeface="Wingdings" pitchFamily="2" charset="2"/>
              <a:buChar char=""/>
            </a:pPr>
            <a:r>
              <a:rPr lang="en-US" sz="3000" smtClean="0">
                <a:solidFill>
                  <a:srgbClr val="FFFFFF"/>
                </a:solidFill>
              </a:rPr>
              <a:t> GIST features (314 dims. vectors)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0225" y="457200"/>
            <a:ext cx="8156575" cy="776288"/>
          </a:xfrm>
        </p:spPr>
        <p:txBody>
          <a:bodyPr wrap="square" lIns="9144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/>
              <a:t>Feature Extraction</a:t>
            </a: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762000" y="4572000"/>
            <a:ext cx="80772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latin typeface="Corbel" pitchFamily="34" charset="0"/>
              </a:rPr>
              <a:t>For each category, SVM classifier trained on all positive data, negative data randomly taken from other categories</a:t>
            </a:r>
            <a:r>
              <a:rPr lang="en-US" u="sng"/>
              <a:t> </a:t>
            </a:r>
          </a:p>
          <a:p>
            <a:pPr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latin typeface="Corbel" pitchFamily="34" charset="0"/>
              </a:rPr>
              <a:t>#positive data = #negative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438" y="512763"/>
            <a:ext cx="8156575" cy="776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Results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2770" name="Text Placeholder 1"/>
          <p:cNvSpPr>
            <a:spLocks/>
          </p:cNvSpPr>
          <p:nvPr/>
        </p:nvSpPr>
        <p:spPr bwMode="auto">
          <a:xfrm>
            <a:off x="685800" y="1371600"/>
            <a:ext cx="7848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bIns="0"/>
          <a:lstStyle/>
          <a:p>
            <a:pPr marL="53975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4000">
                <a:solidFill>
                  <a:srgbClr val="FFFFFF"/>
                </a:solidFill>
                <a:latin typeface="Corbel" pitchFamily="34" charset="0"/>
              </a:rPr>
              <a:t>200 test challenges</a:t>
            </a:r>
          </a:p>
          <a:p>
            <a:pPr marL="53975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en-US" sz="4000">
              <a:solidFill>
                <a:srgbClr val="FFFFFF"/>
              </a:solidFill>
              <a:latin typeface="Corbel" pitchFamily="34" charset="0"/>
            </a:endParaRPr>
          </a:p>
          <a:p>
            <a:pPr marL="53975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3000">
                <a:solidFill>
                  <a:srgbClr val="FFFFFF"/>
                </a:solidFill>
                <a:latin typeface="Corbel" pitchFamily="34" charset="0"/>
              </a:rPr>
              <a:t>Image split and character regions detection accuracy: 100%</a:t>
            </a:r>
          </a:p>
          <a:p>
            <a:pPr marL="53975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en-US" sz="3000">
              <a:solidFill>
                <a:srgbClr val="FFFFFF"/>
              </a:solidFill>
              <a:latin typeface="Corbel" pitchFamily="34" charset="0"/>
            </a:endParaRPr>
          </a:p>
          <a:p>
            <a:pPr marL="53975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3000">
                <a:solidFill>
                  <a:srgbClr val="FFFFFF"/>
                </a:solidFill>
                <a:latin typeface="Corbel" pitchFamily="34" charset="0"/>
              </a:rPr>
              <a:t>Character recognition accuracy: 96%</a:t>
            </a:r>
          </a:p>
          <a:p>
            <a:pPr marL="53975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en-US" sz="1000">
              <a:solidFill>
                <a:srgbClr val="FFFFFF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Rectangle 6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mtClean="0"/>
          </a:p>
        </p:txBody>
      </p:sp>
      <p:sp>
        <p:nvSpPr>
          <p:cNvPr id="4506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533400" y="1447800"/>
            <a:ext cx="8153400" cy="3962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solidFill>
                  <a:srgbClr val="FFFFFF"/>
                </a:solidFill>
              </a:rPr>
              <a:t>Average processing time per challenge: </a:t>
            </a:r>
            <a:r>
              <a:rPr lang="en-US" sz="2800" smtClean="0">
                <a:solidFill>
                  <a:srgbClr val="FFFFFF"/>
                </a:solidFill>
              </a:rPr>
              <a:t>12</a:t>
            </a:r>
            <a:r>
              <a:rPr lang="en-US" sz="2600" smtClean="0">
                <a:solidFill>
                  <a:srgbClr val="FFFFFF"/>
                </a:solidFill>
              </a:rPr>
              <a:t> sec.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solidFill>
                  <a:srgbClr val="FFFFFF"/>
                </a:solidFill>
              </a:rPr>
              <a:t>Best breaking rate: 3%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solidFill>
                  <a:srgbClr val="FFFFFF"/>
                </a:solidFill>
              </a:rPr>
              <a:t>We can break 9 image Captchas per hour (216/day)</a:t>
            </a:r>
          </a:p>
        </p:txBody>
      </p:sp>
      <p:sp>
        <p:nvSpPr>
          <p:cNvPr id="3" name="Title 2"/>
          <p:cNvSpPr>
            <a:spLocks/>
          </p:cNvSpPr>
          <p:nvPr/>
        </p:nvSpPr>
        <p:spPr bwMode="auto">
          <a:xfrm>
            <a:off x="706438" y="512763"/>
            <a:ext cx="8156575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64008"/>
          <a:lstStyle/>
          <a:p>
            <a:pPr fontAlgn="auto">
              <a:spcAft>
                <a:spcPts val="0"/>
              </a:spcAft>
              <a:defRPr/>
            </a:pPr>
            <a:r>
              <a:rPr lang="en-US" sz="3800" spc="-150" dirty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Results</a:t>
            </a:r>
          </a:p>
        </p:txBody>
      </p:sp>
      <p:graphicFrame>
        <p:nvGraphicFramePr>
          <p:cNvPr id="45061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1295400" y="2971800"/>
          <a:ext cx="6019800" cy="4014788"/>
        </p:xfrm>
        <a:graphic>
          <a:graphicData uri="http://schemas.openxmlformats.org/presentationml/2006/ole">
            <p:oleObj spid="_x0000_s45061" name="Grafico" r:id="rId3" imgW="6096000" imgH="4067243" progId="MSGraph.Chart.8">
              <p:embed followColorScheme="full"/>
            </p:oleObj>
          </a:graphicData>
        </a:graphic>
      </p:graphicFrame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6096000" y="898525"/>
            <a:ext cx="3200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2500">
                <a:solidFill>
                  <a:srgbClr val="FFFFFF"/>
                </a:solidFill>
              </a:rPr>
              <a:t>200 test challenges</a:t>
            </a:r>
          </a:p>
        </p:txBody>
      </p:sp>
      <p:sp>
        <p:nvSpPr>
          <p:cNvPr id="45066" name="Text Box 9"/>
          <p:cNvSpPr txBox="1">
            <a:spLocks noChangeArrowheads="1"/>
          </p:cNvSpPr>
          <p:nvPr/>
        </p:nvSpPr>
        <p:spPr bwMode="auto">
          <a:xfrm>
            <a:off x="7239000" y="3124200"/>
            <a:ext cx="19050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solidFill>
                  <a:srgbClr val="FFFFFF"/>
                </a:solidFill>
                <a:latin typeface="Corbel" pitchFamily="34" charset="0"/>
              </a:rPr>
              <a:t>Single image</a:t>
            </a:r>
          </a:p>
          <a:p>
            <a:pPr>
              <a:spcBef>
                <a:spcPct val="50000"/>
              </a:spcBef>
            </a:pPr>
            <a:r>
              <a:rPr lang="en-US" sz="2200">
                <a:solidFill>
                  <a:srgbClr val="FFFFFF"/>
                </a:solidFill>
                <a:latin typeface="Corbel" pitchFamily="34" charset="0"/>
              </a:rPr>
              <a:t>Pair images</a:t>
            </a:r>
          </a:p>
          <a:p>
            <a:pPr>
              <a:spcBef>
                <a:spcPct val="50000"/>
              </a:spcBef>
            </a:pPr>
            <a:r>
              <a:rPr lang="en-US" sz="2200">
                <a:solidFill>
                  <a:srgbClr val="FFFFFF"/>
                </a:solidFill>
                <a:latin typeface="Corbel" pitchFamily="34" charset="0"/>
              </a:rPr>
              <a:t>Triplet images</a:t>
            </a:r>
          </a:p>
        </p:txBody>
      </p:sp>
      <p:sp>
        <p:nvSpPr>
          <p:cNvPr id="45067" name="Rectangle 10"/>
          <p:cNvSpPr>
            <a:spLocks noChangeArrowheads="1"/>
          </p:cNvSpPr>
          <p:nvPr/>
        </p:nvSpPr>
        <p:spPr bwMode="auto">
          <a:xfrm>
            <a:off x="7010400" y="32766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1"/>
          <p:cNvSpPr>
            <a:spLocks noChangeArrowheads="1"/>
          </p:cNvSpPr>
          <p:nvPr/>
        </p:nvSpPr>
        <p:spPr bwMode="auto">
          <a:xfrm>
            <a:off x="7010400" y="37338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Rectangle 12"/>
          <p:cNvSpPr>
            <a:spLocks noChangeArrowheads="1"/>
          </p:cNvSpPr>
          <p:nvPr/>
        </p:nvSpPr>
        <p:spPr bwMode="auto">
          <a:xfrm>
            <a:off x="7010400" y="4267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Text Box 13"/>
          <p:cNvSpPr txBox="1">
            <a:spLocks noChangeArrowheads="1"/>
          </p:cNvSpPr>
          <p:nvPr/>
        </p:nvSpPr>
        <p:spPr bwMode="auto">
          <a:xfrm rot="10800000">
            <a:off x="1279525" y="3124200"/>
            <a:ext cx="5492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FF"/>
                </a:solidFill>
                <a:latin typeface="Corbel" pitchFamily="34" charset="0"/>
              </a:rPr>
              <a:t># recognized images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mtClean="0"/>
          </a:p>
        </p:txBody>
      </p:sp>
      <p:sp>
        <p:nvSpPr>
          <p:cNvPr id="47131" name="Rectangle 3"/>
          <p:cNvSpPr>
            <a:spLocks noGrp="1"/>
          </p:cNvSpPr>
          <p:nvPr>
            <p:ph type="body" sz="half" idx="4294967295"/>
          </p:nvPr>
        </p:nvSpPr>
        <p:spPr>
          <a:xfrm>
            <a:off x="533400" y="1447800"/>
            <a:ext cx="8153400" cy="3962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solidFill>
                  <a:srgbClr val="FFFFFF"/>
                </a:solidFill>
              </a:rPr>
              <a:t>Average processing time per challenge: </a:t>
            </a:r>
            <a:r>
              <a:rPr lang="en-US" sz="2800" smtClean="0">
                <a:solidFill>
                  <a:srgbClr val="FFFFFF"/>
                </a:solidFill>
              </a:rPr>
              <a:t>12</a:t>
            </a:r>
            <a:r>
              <a:rPr lang="en-US" sz="2600" smtClean="0">
                <a:solidFill>
                  <a:srgbClr val="FFFFFF"/>
                </a:solidFill>
              </a:rPr>
              <a:t> sec.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solidFill>
                  <a:srgbClr val="FFFFFF"/>
                </a:solidFill>
              </a:rPr>
              <a:t>Best breaking rate: 3%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solidFill>
                  <a:srgbClr val="FFFFFF"/>
                </a:solidFill>
              </a:rPr>
              <a:t>We can break 9 image Captchas per hour (216/day)</a:t>
            </a:r>
          </a:p>
        </p:txBody>
      </p:sp>
      <p:sp>
        <p:nvSpPr>
          <p:cNvPr id="3" name="Title 2"/>
          <p:cNvSpPr>
            <a:spLocks/>
          </p:cNvSpPr>
          <p:nvPr/>
        </p:nvSpPr>
        <p:spPr bwMode="auto">
          <a:xfrm>
            <a:off x="706438" y="512763"/>
            <a:ext cx="8156575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64008"/>
          <a:lstStyle/>
          <a:p>
            <a:pPr fontAlgn="auto">
              <a:spcAft>
                <a:spcPts val="0"/>
              </a:spcAft>
              <a:defRPr/>
            </a:pPr>
            <a:r>
              <a:rPr lang="en-US" sz="3800" spc="-150" dirty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Results</a:t>
            </a:r>
          </a:p>
        </p:txBody>
      </p:sp>
      <p:sp>
        <p:nvSpPr>
          <p:cNvPr id="47133" name="Rectangle 6"/>
          <p:cNvSpPr>
            <a:spLocks noChangeArrowheads="1"/>
          </p:cNvSpPr>
          <p:nvPr/>
        </p:nvSpPr>
        <p:spPr bwMode="auto">
          <a:xfrm>
            <a:off x="6096000" y="898525"/>
            <a:ext cx="3200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2500">
                <a:solidFill>
                  <a:srgbClr val="FFFFFF"/>
                </a:solidFill>
              </a:rPr>
              <a:t>200 test challenges</a:t>
            </a:r>
          </a:p>
        </p:txBody>
      </p:sp>
      <p:sp>
        <p:nvSpPr>
          <p:cNvPr id="47134" name="Text Box 11"/>
          <p:cNvSpPr txBox="1">
            <a:spLocks noChangeArrowheads="1"/>
          </p:cNvSpPr>
          <p:nvPr/>
        </p:nvSpPr>
        <p:spPr bwMode="auto">
          <a:xfrm rot="10800000">
            <a:off x="1295400" y="3124200"/>
            <a:ext cx="5492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FF"/>
                </a:solidFill>
                <a:latin typeface="Corbel" pitchFamily="34" charset="0"/>
              </a:rPr>
              <a:t># passed challenges</a:t>
            </a:r>
          </a:p>
        </p:txBody>
      </p:sp>
      <p:graphicFrame>
        <p:nvGraphicFramePr>
          <p:cNvPr id="47129" name="Object 25"/>
          <p:cNvGraphicFramePr>
            <a:graphicFrameLocks noChangeAspect="1"/>
          </p:cNvGraphicFramePr>
          <p:nvPr>
            <p:ph sz="half" idx="4294967295"/>
          </p:nvPr>
        </p:nvGraphicFramePr>
        <p:xfrm>
          <a:off x="1524000" y="3122613"/>
          <a:ext cx="5715000" cy="3811587"/>
        </p:xfrm>
        <a:graphic>
          <a:graphicData uri="http://schemas.openxmlformats.org/presentationml/2006/ole">
            <p:oleObj spid="_x0000_s47129" name="Grafico" r:id="rId3" imgW="6096000" imgH="4067243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Conclusions</a:t>
            </a:r>
          </a:p>
        </p:txBody>
      </p:sp>
      <p:sp>
        <p:nvSpPr>
          <p:cNvPr id="4813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524000"/>
            <a:ext cx="8382000" cy="5486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3600" smtClean="0"/>
              <a:t>Breaking  Image based Captchas is possible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5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3600" smtClean="0"/>
              <a:t>VidoopCaptcha is not 100% secure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36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4000" smtClean="0"/>
              <a:t>Future directions:</a:t>
            </a:r>
            <a:r>
              <a:rPr lang="en-US" sz="2600" smtClean="0"/>
              <a:t/>
            </a:r>
            <a:br>
              <a:rPr lang="en-US" sz="2600" smtClean="0"/>
            </a:br>
            <a:endParaRPr lang="en-US" sz="2600" smtClean="0"/>
          </a:p>
          <a:p>
            <a:pPr>
              <a:lnSpc>
                <a:spcPct val="80000"/>
              </a:lnSpc>
              <a:spcAft>
                <a:spcPct val="40000"/>
              </a:spcAft>
              <a:buFont typeface="Wingdings" pitchFamily="2" charset="2"/>
              <a:buNone/>
            </a:pPr>
            <a:r>
              <a:rPr lang="en-US" sz="2600" smtClean="0"/>
              <a:t>	- Try other features (SIFT + codebook)</a:t>
            </a:r>
          </a:p>
          <a:p>
            <a:pPr>
              <a:lnSpc>
                <a:spcPct val="80000"/>
              </a:lnSpc>
              <a:spcAft>
                <a:spcPct val="40000"/>
              </a:spcAft>
              <a:buFont typeface="Wingdings" pitchFamily="2" charset="2"/>
              <a:buNone/>
            </a:pPr>
            <a:r>
              <a:rPr lang="en-US" sz="2600" smtClean="0"/>
              <a:t>	- Obtain cleaner training data (performances suggest poor training data)</a:t>
            </a:r>
            <a:br>
              <a:rPr lang="en-US" sz="2600" smtClean="0"/>
            </a:br>
            <a:endParaRPr lang="en-US" sz="200" smtClean="0"/>
          </a:p>
          <a:p>
            <a:pPr>
              <a:lnSpc>
                <a:spcPct val="80000"/>
              </a:lnSpc>
              <a:spcAft>
                <a:spcPct val="40000"/>
              </a:spcAft>
              <a:buFont typeface="Wingdings" pitchFamily="2" charset="2"/>
              <a:buNone/>
            </a:pPr>
            <a:r>
              <a:rPr lang="en-US" sz="2600" smtClean="0"/>
              <a:t>	- Improve speed and efficiency using more powerful programming languages</a:t>
            </a:r>
          </a:p>
          <a:p>
            <a:pPr>
              <a:lnSpc>
                <a:spcPct val="80000"/>
              </a:lnSpc>
              <a:spcAft>
                <a:spcPct val="40000"/>
              </a:spcAft>
              <a:buFont typeface="Wingdings" pitchFamily="2" charset="2"/>
              <a:buNone/>
            </a:pPr>
            <a:r>
              <a:rPr lang="en-US" sz="2600" smtClean="0"/>
              <a:t>     - Test online version of Captcha breaker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mtClean="0"/>
          </a:p>
        </p:txBody>
      </p:sp>
      <p:sp>
        <p:nvSpPr>
          <p:cNvPr id="49154" name="Rectangle 4"/>
          <p:cNvSpPr>
            <a:spLocks noChangeArrowheads="1"/>
          </p:cNvSpPr>
          <p:nvPr/>
        </p:nvSpPr>
        <p:spPr bwMode="auto">
          <a:xfrm>
            <a:off x="2074863" y="152400"/>
            <a:ext cx="57737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0" b="1">
                <a:solidFill>
                  <a:srgbClr val="C1EEFF"/>
                </a:solidFill>
              </a:rPr>
              <a:t>Questions?</a:t>
            </a:r>
          </a:p>
        </p:txBody>
      </p:sp>
      <p:pic>
        <p:nvPicPr>
          <p:cNvPr id="49155" name="Picture 2" descr="#1-0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692275"/>
            <a:ext cx="6477000" cy="486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 descr="safe_sec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0425" y="3962400"/>
            <a:ext cx="19335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 Placeholder 1"/>
          <p:cNvSpPr>
            <a:spLocks noGrp="1"/>
          </p:cNvSpPr>
          <p:nvPr>
            <p:ph type="body" idx="1"/>
          </p:nvPr>
        </p:nvSpPr>
        <p:spPr>
          <a:xfrm>
            <a:off x="685800" y="1579563"/>
            <a:ext cx="7696200" cy="3830637"/>
          </a:xfrm>
        </p:spPr>
        <p:txBody>
          <a:bodyPr/>
          <a:lstStyle/>
          <a:p>
            <a:pPr marL="53975" eaLnBrk="1" hangingPunct="1">
              <a:lnSpc>
                <a:spcPct val="90000"/>
              </a:lnSpc>
              <a:buFont typeface="Wingdings" pitchFamily="2" charset="2"/>
              <a:buChar char=""/>
            </a:pPr>
            <a:r>
              <a:rPr lang="en-US" sz="2500" smtClean="0">
                <a:solidFill>
                  <a:srgbClr val="FFFFFF"/>
                </a:solidFill>
              </a:rPr>
              <a:t> Applications online are inherently insecure</a:t>
            </a:r>
          </a:p>
          <a:p>
            <a:pPr marL="53975" eaLnBrk="1" hangingPunct="1">
              <a:lnSpc>
                <a:spcPct val="90000"/>
              </a:lnSpc>
              <a:buFont typeface="Wingdings" pitchFamily="2" charset="2"/>
              <a:buChar char=""/>
            </a:pPr>
            <a:r>
              <a:rPr lang="en-US" sz="2500" smtClean="0">
                <a:solidFill>
                  <a:srgbClr val="FFFFFF"/>
                </a:solidFill>
              </a:rPr>
              <a:t> Growing rate of hackers</a:t>
            </a:r>
          </a:p>
          <a:p>
            <a:pPr marL="53975" eaLnBrk="1" hangingPunct="1">
              <a:lnSpc>
                <a:spcPct val="90000"/>
              </a:lnSpc>
              <a:buFont typeface="Wingdings" pitchFamily="2" charset="2"/>
              <a:buChar char=""/>
            </a:pPr>
            <a:r>
              <a:rPr lang="en-US" sz="2500" smtClean="0">
                <a:solidFill>
                  <a:srgbClr val="FFFFFF"/>
                </a:solidFill>
              </a:rPr>
              <a:t> Confidentiality  of online systems should be guaranteed by Captchas</a:t>
            </a:r>
          </a:p>
          <a:p>
            <a:pPr marL="53975" eaLnBrk="1" hangingPunct="1">
              <a:lnSpc>
                <a:spcPct val="90000"/>
              </a:lnSpc>
              <a:buFont typeface="Wingdings" pitchFamily="2" charset="2"/>
              <a:buChar char=""/>
            </a:pPr>
            <a:r>
              <a:rPr lang="en-US" sz="2500" smtClean="0">
                <a:solidFill>
                  <a:srgbClr val="FFFFFF"/>
                </a:solidFill>
              </a:rPr>
              <a:t> Image based Captchas propose to overcome issues of text based ones (user friendlyness, robustness to attacks)</a:t>
            </a:r>
          </a:p>
          <a:p>
            <a:pPr marL="53975" eaLnBrk="1" hangingPunct="1">
              <a:lnSpc>
                <a:spcPct val="90000"/>
              </a:lnSpc>
            </a:pPr>
            <a:endParaRPr lang="en-US" sz="2500" smtClean="0">
              <a:solidFill>
                <a:srgbClr val="FFFFFF"/>
              </a:solidFill>
            </a:endParaRPr>
          </a:p>
          <a:p>
            <a:pPr marL="53975" eaLnBrk="1" hangingPunct="1">
              <a:lnSpc>
                <a:spcPct val="90000"/>
              </a:lnSpc>
            </a:pPr>
            <a:r>
              <a:rPr lang="en-US" sz="2500" smtClean="0">
                <a:solidFill>
                  <a:srgbClr val="FFFFFF"/>
                </a:solidFill>
              </a:rPr>
              <a:t>BUT…</a:t>
            </a:r>
          </a:p>
          <a:p>
            <a:pPr marL="53975" eaLnBrk="1" hangingPunct="1">
              <a:lnSpc>
                <a:spcPct val="90000"/>
              </a:lnSpc>
            </a:pPr>
            <a:r>
              <a:rPr lang="en-US" sz="2500" smtClean="0">
                <a:solidFill>
                  <a:srgbClr val="FFFFFF"/>
                </a:solidFill>
              </a:rPr>
              <a:t>Are they really secure?</a:t>
            </a:r>
          </a:p>
          <a:p>
            <a:pPr marL="53975" eaLnBrk="1" hangingPunct="1">
              <a:lnSpc>
                <a:spcPct val="90000"/>
              </a:lnSpc>
            </a:pPr>
            <a:endParaRPr lang="en-US" sz="2500" smtClean="0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438" y="512763"/>
            <a:ext cx="8156575" cy="776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Objective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685800" y="5638800"/>
            <a:ext cx="6553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3500">
                <a:solidFill>
                  <a:srgbClr val="FFFFFF"/>
                </a:solidFill>
              </a:rPr>
              <a:t>Verify effective security offered by image based</a:t>
            </a:r>
            <a:r>
              <a:rPr lang="en-US">
                <a:solidFill>
                  <a:srgbClr val="FFFFFF"/>
                </a:solidFill>
              </a:rPr>
              <a:t> </a:t>
            </a:r>
            <a:r>
              <a:rPr lang="en-US" sz="3500">
                <a:solidFill>
                  <a:srgbClr val="FFFFFF"/>
                </a:solidFill>
              </a:rPr>
              <a:t>Captchas</a:t>
            </a:r>
            <a:r>
              <a:rPr lang="en-US"/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-2286000" y="6369050"/>
            <a:ext cx="5718175" cy="9779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		VidoopCaptcha.com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438" y="512763"/>
            <a:ext cx="8156575" cy="776287"/>
          </a:xfrm>
        </p:spPr>
        <p:txBody>
          <a:bodyPr wrap="square" lIns="9144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mtClean="0"/>
              <a:t>Target System</a:t>
            </a:r>
          </a:p>
        </p:txBody>
      </p:sp>
      <p:pic>
        <p:nvPicPr>
          <p:cNvPr id="16387" name="Picture 2" descr="#1-0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52600"/>
            <a:ext cx="548640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Placeholder 1"/>
          <p:cNvSpPr>
            <a:spLocks/>
          </p:cNvSpPr>
          <p:nvPr/>
        </p:nvSpPr>
        <p:spPr bwMode="auto">
          <a:xfrm>
            <a:off x="5943600" y="1676400"/>
            <a:ext cx="30511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bIns="0"/>
          <a:lstStyle/>
          <a:p>
            <a:pPr marL="53975" algn="r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2000">
                <a:solidFill>
                  <a:srgbClr val="FFFFFF"/>
                </a:solidFill>
                <a:latin typeface="Corbel" pitchFamily="34" charset="0"/>
              </a:rPr>
              <a:t>Verification Solution</a:t>
            </a:r>
          </a:p>
          <a:p>
            <a:pPr marL="53975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en-US" sz="2000">
              <a:solidFill>
                <a:srgbClr val="FFFFFF"/>
              </a:solidFill>
              <a:latin typeface="Corbel" pitchFamily="34" charset="0"/>
            </a:endParaRPr>
          </a:p>
          <a:p>
            <a:pPr marL="53975" algn="r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2000">
                <a:solidFill>
                  <a:srgbClr val="FFFFFF"/>
                </a:solidFill>
                <a:latin typeface="Corbel" pitchFamily="34" charset="0"/>
              </a:rPr>
              <a:t>Challenge is combination of  images  from various categories </a:t>
            </a:r>
          </a:p>
          <a:p>
            <a:pPr marL="53975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en-US" sz="2000">
              <a:solidFill>
                <a:srgbClr val="FFFFFF"/>
              </a:solidFill>
              <a:latin typeface="Corbel" pitchFamily="34" charset="0"/>
            </a:endParaRPr>
          </a:p>
          <a:p>
            <a:pPr marL="53975" algn="r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2000">
                <a:solidFill>
                  <a:srgbClr val="FFFFFF"/>
                </a:solidFill>
                <a:latin typeface="Corbel" pitchFamily="34" charset="0"/>
              </a:rPr>
              <a:t>User asked to report letters corresponding to requested categories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06438" y="512763"/>
            <a:ext cx="8156575" cy="776287"/>
          </a:xfrm>
        </p:spPr>
        <p:txBody>
          <a:bodyPr tIns="6400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spc="-150" dirty="0" smtClean="0">
                <a:solidFill>
                  <a:schemeClr val="tx2">
                    <a:satMod val="200000"/>
                  </a:schemeClr>
                </a:solidFill>
              </a:rPr>
              <a:t>					Process Flow</a:t>
            </a:r>
            <a:endParaRPr lang="en-US" sz="3800" spc="-15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0600" y="160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Training Data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24200" y="160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34000" y="1600200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 Classifier</a:t>
            </a:r>
          </a:p>
        </p:txBody>
      </p:sp>
      <p:cxnSp>
        <p:nvCxnSpPr>
          <p:cNvPr id="11" name="Straight Arrow Connector 10"/>
          <p:cNvCxnSpPr>
            <a:stCxn id="5" idx="3"/>
          </p:cNvCxnSpPr>
          <p:nvPr/>
        </p:nvCxnSpPr>
        <p:spPr>
          <a:xfrm>
            <a:off x="2362200" y="19812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495800" y="1981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858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Test Data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0386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6764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Training data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5814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4102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 using kNN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4770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Results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23622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Preprocessing</a:t>
            </a:r>
          </a:p>
        </p:txBody>
      </p:sp>
      <p:sp>
        <p:nvSpPr>
          <p:cNvPr id="45" name="Flowchart: Connector 44"/>
          <p:cNvSpPr/>
          <p:nvPr/>
        </p:nvSpPr>
        <p:spPr>
          <a:xfrm>
            <a:off x="5715000" y="29718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Flowchart: Connector 45"/>
          <p:cNvSpPr/>
          <p:nvPr/>
        </p:nvSpPr>
        <p:spPr>
          <a:xfrm>
            <a:off x="8305800" y="29718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7" name="Straight Arrow Connector 46"/>
          <p:cNvCxnSpPr>
            <a:stCxn id="31" idx="3"/>
            <a:endCxn id="41" idx="1"/>
          </p:cNvCxnSpPr>
          <p:nvPr/>
        </p:nvCxnSpPr>
        <p:spPr>
          <a:xfrm>
            <a:off x="2057400" y="3200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733800" y="3200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410200" y="3276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953000" y="5791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124200" y="5867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6172200" y="3276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696200" y="32766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Connector 64"/>
          <p:cNvSpPr/>
          <p:nvPr/>
        </p:nvSpPr>
        <p:spPr>
          <a:xfrm>
            <a:off x="8305800" y="35052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6" name="Flowchart: Connector 65"/>
          <p:cNvSpPr/>
          <p:nvPr/>
        </p:nvSpPr>
        <p:spPr>
          <a:xfrm>
            <a:off x="8305800" y="24384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8" name="Straight Arrow Connector 67"/>
          <p:cNvCxnSpPr>
            <a:endCxn id="65" idx="2"/>
          </p:cNvCxnSpPr>
          <p:nvPr/>
        </p:nvCxnSpPr>
        <p:spPr>
          <a:xfrm>
            <a:off x="7848600" y="3429000"/>
            <a:ext cx="4572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66" idx="2"/>
          </p:cNvCxnSpPr>
          <p:nvPr/>
        </p:nvCxnSpPr>
        <p:spPr>
          <a:xfrm flipV="1">
            <a:off x="7772400" y="2705100"/>
            <a:ext cx="5334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" idx="2"/>
            <a:endCxn id="45" idx="0"/>
          </p:cNvCxnSpPr>
          <p:nvPr/>
        </p:nvCxnSpPr>
        <p:spPr>
          <a:xfrm rot="5400000">
            <a:off x="5676901" y="2667000"/>
            <a:ext cx="609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rot="5400000" flipH="1" flipV="1">
            <a:off x="5791201" y="4495800"/>
            <a:ext cx="1676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7" name="Rectangle 42"/>
          <p:cNvSpPr>
            <a:spLocks noChangeArrowheads="1"/>
          </p:cNvSpPr>
          <p:nvPr/>
        </p:nvSpPr>
        <p:spPr bwMode="auto">
          <a:xfrm>
            <a:off x="1371600" y="5257800"/>
            <a:ext cx="5943600" cy="11430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17438" name="Rectangle 43"/>
          <p:cNvSpPr>
            <a:spLocks noChangeArrowheads="1"/>
          </p:cNvSpPr>
          <p:nvPr/>
        </p:nvSpPr>
        <p:spPr bwMode="auto">
          <a:xfrm>
            <a:off x="838200" y="1447800"/>
            <a:ext cx="59436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17439" name="Text Box 44"/>
          <p:cNvSpPr txBox="1">
            <a:spLocks noChangeArrowheads="1"/>
          </p:cNvSpPr>
          <p:nvPr/>
        </p:nvSpPr>
        <p:spPr bwMode="auto">
          <a:xfrm>
            <a:off x="5029200" y="6400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Character Recognizer</a:t>
            </a:r>
          </a:p>
        </p:txBody>
      </p:sp>
      <p:sp>
        <p:nvSpPr>
          <p:cNvPr id="17440" name="Text Box 45"/>
          <p:cNvSpPr txBox="1">
            <a:spLocks noChangeArrowheads="1"/>
          </p:cNvSpPr>
          <p:nvPr/>
        </p:nvSpPr>
        <p:spPr bwMode="auto">
          <a:xfrm>
            <a:off x="762000" y="10668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Image Category Recognizer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35"/>
          <p:cNvSpPr>
            <a:spLocks noChangeArrowheads="1"/>
          </p:cNvSpPr>
          <p:nvPr/>
        </p:nvSpPr>
        <p:spPr bwMode="auto">
          <a:xfrm>
            <a:off x="457200" y="26670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00">
              <a:alpha val="7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19458" name="AutoShape 34"/>
          <p:cNvSpPr>
            <a:spLocks noChangeArrowheads="1"/>
          </p:cNvSpPr>
          <p:nvPr/>
        </p:nvSpPr>
        <p:spPr bwMode="auto">
          <a:xfrm>
            <a:off x="762000" y="14478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00">
              <a:alpha val="7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06438" y="512763"/>
            <a:ext cx="8156575" cy="776287"/>
          </a:xfrm>
        </p:spPr>
        <p:txBody>
          <a:bodyPr tIns="6400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spc="-150" dirty="0" smtClean="0">
                <a:solidFill>
                  <a:schemeClr val="tx2">
                    <a:satMod val="200000"/>
                  </a:schemeClr>
                </a:solidFill>
              </a:rPr>
              <a:t>					Process Flow</a:t>
            </a:r>
            <a:endParaRPr lang="en-US" sz="3800" spc="-15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0600" y="160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Training Data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24200" y="160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34000" y="1600200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 Classifier</a:t>
            </a:r>
          </a:p>
        </p:txBody>
      </p:sp>
      <p:cxnSp>
        <p:nvCxnSpPr>
          <p:cNvPr id="11" name="Straight Arrow Connector 10"/>
          <p:cNvCxnSpPr>
            <a:stCxn id="5" idx="3"/>
          </p:cNvCxnSpPr>
          <p:nvPr/>
        </p:nvCxnSpPr>
        <p:spPr>
          <a:xfrm>
            <a:off x="2362200" y="19812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495800" y="1981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858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Test Data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0386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6764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Training data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5814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4102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 using kNN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4770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Results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23622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Preprocessing</a:t>
            </a:r>
          </a:p>
        </p:txBody>
      </p:sp>
      <p:sp>
        <p:nvSpPr>
          <p:cNvPr id="45" name="Flowchart: Connector 44"/>
          <p:cNvSpPr/>
          <p:nvPr/>
        </p:nvSpPr>
        <p:spPr>
          <a:xfrm>
            <a:off x="5715000" y="29718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Flowchart: Connector 45"/>
          <p:cNvSpPr/>
          <p:nvPr/>
        </p:nvSpPr>
        <p:spPr>
          <a:xfrm>
            <a:off x="8305800" y="29718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7" name="Straight Arrow Connector 46"/>
          <p:cNvCxnSpPr>
            <a:stCxn id="31" idx="3"/>
            <a:endCxn id="41" idx="1"/>
          </p:cNvCxnSpPr>
          <p:nvPr/>
        </p:nvCxnSpPr>
        <p:spPr>
          <a:xfrm>
            <a:off x="2057400" y="3200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733800" y="3200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410200" y="3276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953000" y="5791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124200" y="5867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6172200" y="3276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696200" y="32766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Connector 64"/>
          <p:cNvSpPr/>
          <p:nvPr/>
        </p:nvSpPr>
        <p:spPr>
          <a:xfrm>
            <a:off x="8305800" y="35052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6" name="Flowchart: Connector 65"/>
          <p:cNvSpPr/>
          <p:nvPr/>
        </p:nvSpPr>
        <p:spPr>
          <a:xfrm>
            <a:off x="8305800" y="24384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8" name="Straight Arrow Connector 67"/>
          <p:cNvCxnSpPr>
            <a:endCxn id="65" idx="2"/>
          </p:cNvCxnSpPr>
          <p:nvPr/>
        </p:nvCxnSpPr>
        <p:spPr>
          <a:xfrm>
            <a:off x="7848600" y="3429000"/>
            <a:ext cx="4572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66" idx="2"/>
          </p:cNvCxnSpPr>
          <p:nvPr/>
        </p:nvCxnSpPr>
        <p:spPr>
          <a:xfrm flipV="1">
            <a:off x="7772400" y="2705100"/>
            <a:ext cx="5334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" idx="2"/>
            <a:endCxn id="45" idx="0"/>
          </p:cNvCxnSpPr>
          <p:nvPr/>
        </p:nvCxnSpPr>
        <p:spPr>
          <a:xfrm rot="5400000">
            <a:off x="5676901" y="2667000"/>
            <a:ext cx="609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rot="5400000" flipH="1" flipV="1">
            <a:off x="5791201" y="4495800"/>
            <a:ext cx="1676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7" name="Rectangle 30"/>
          <p:cNvSpPr>
            <a:spLocks noChangeArrowheads="1"/>
          </p:cNvSpPr>
          <p:nvPr/>
        </p:nvSpPr>
        <p:spPr bwMode="auto">
          <a:xfrm>
            <a:off x="1371600" y="5257800"/>
            <a:ext cx="5943600" cy="11430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19488" name="Rectangle 31"/>
          <p:cNvSpPr>
            <a:spLocks noChangeArrowheads="1"/>
          </p:cNvSpPr>
          <p:nvPr/>
        </p:nvSpPr>
        <p:spPr bwMode="auto">
          <a:xfrm>
            <a:off x="838200" y="1447800"/>
            <a:ext cx="59436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19489" name="Text Box 32"/>
          <p:cNvSpPr txBox="1">
            <a:spLocks noChangeArrowheads="1"/>
          </p:cNvSpPr>
          <p:nvPr/>
        </p:nvSpPr>
        <p:spPr bwMode="auto">
          <a:xfrm>
            <a:off x="5029200" y="6400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Character Recognizer</a:t>
            </a:r>
          </a:p>
        </p:txBody>
      </p:sp>
      <p:sp>
        <p:nvSpPr>
          <p:cNvPr id="19490" name="Text Box 33"/>
          <p:cNvSpPr txBox="1">
            <a:spLocks noChangeArrowheads="1"/>
          </p:cNvSpPr>
          <p:nvPr/>
        </p:nvSpPr>
        <p:spPr bwMode="auto">
          <a:xfrm>
            <a:off x="762000" y="10668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Image Category Recognizer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Placeholder 1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3733800" cy="762000"/>
          </a:xfrm>
        </p:spPr>
        <p:txBody>
          <a:bodyPr/>
          <a:lstStyle/>
          <a:p>
            <a:pPr marL="53975" eaLnBrk="1" hangingPunct="1"/>
            <a:r>
              <a:rPr lang="en-US" sz="3000" smtClean="0">
                <a:solidFill>
                  <a:srgbClr val="FFFFFF"/>
                </a:solidFill>
              </a:rPr>
              <a:t>TRAINING DATA</a:t>
            </a:r>
          </a:p>
          <a:p>
            <a:pPr marL="53975" eaLnBrk="1" hangingPunct="1"/>
            <a:r>
              <a:rPr lang="en-US" smtClean="0">
                <a:solidFill>
                  <a:srgbClr val="FFFFFF"/>
                </a:solidFill>
              </a:rPr>
              <a:t>Images downloaded from Flickr with a Perl script</a:t>
            </a:r>
          </a:p>
          <a:p>
            <a:pPr marL="53975" eaLnBrk="1" hangingPunct="1"/>
            <a:r>
              <a:rPr lang="en-US" smtClean="0">
                <a:solidFill>
                  <a:srgbClr val="FFFFFF"/>
                </a:solidFill>
              </a:rPr>
              <a:t>~500 images per category</a:t>
            </a:r>
          </a:p>
          <a:p>
            <a:pPr marL="53975" eaLnBrk="1" hangingPunct="1"/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33400"/>
            <a:ext cx="8156575" cy="7762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Data Acquisition				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4800600" y="1371600"/>
            <a:ext cx="4146550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3000">
                <a:solidFill>
                  <a:srgbClr val="FFFFFF"/>
                </a:solidFill>
              </a:rPr>
              <a:t>TEST DATA</a:t>
            </a:r>
          </a:p>
          <a:p>
            <a:pPr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>
                <a:solidFill>
                  <a:srgbClr val="FFFFFF"/>
                </a:solidFill>
              </a:rPr>
              <a:t>200 challenges downloaded from VidoopCaptcha with a Perl script</a:t>
            </a:r>
          </a:p>
          <a:p>
            <a:pPr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>
                <a:solidFill>
                  <a:srgbClr val="FFFFFF"/>
                </a:solidFill>
              </a:rPr>
              <a:t>26 categories </a:t>
            </a:r>
          </a:p>
          <a:p>
            <a:pPr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>
                <a:solidFill>
                  <a:srgbClr val="FFFFFF"/>
                </a:solidFill>
              </a:rPr>
              <a:t>Manual ground truth annotation</a:t>
            </a:r>
          </a:p>
          <a:p>
            <a:pPr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21508" name="Picture 2" descr="#1-0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0313" y="3421063"/>
            <a:ext cx="7075487" cy="328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AutoShape 47"/>
          <p:cNvSpPr>
            <a:spLocks noChangeArrowheads="1"/>
          </p:cNvSpPr>
          <p:nvPr/>
        </p:nvSpPr>
        <p:spPr bwMode="auto">
          <a:xfrm>
            <a:off x="2133600" y="26670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00">
              <a:alpha val="7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438" y="512763"/>
            <a:ext cx="8156575" cy="776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					Process Flow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0600" y="160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Training Data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24200" y="160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34000" y="1600200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 Classifier</a:t>
            </a:r>
          </a:p>
        </p:txBody>
      </p:sp>
      <p:cxnSp>
        <p:nvCxnSpPr>
          <p:cNvPr id="11" name="Straight Arrow Connector 10"/>
          <p:cNvCxnSpPr>
            <a:stCxn id="5" idx="3"/>
          </p:cNvCxnSpPr>
          <p:nvPr/>
        </p:nvCxnSpPr>
        <p:spPr>
          <a:xfrm>
            <a:off x="2362200" y="19812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495800" y="1981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858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Test Data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0386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23622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Training data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2672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60960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 using kNN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4770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Results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23622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Preprocessing</a:t>
            </a:r>
          </a:p>
        </p:txBody>
      </p:sp>
      <p:sp>
        <p:nvSpPr>
          <p:cNvPr id="45" name="Flowchart: Connector 44"/>
          <p:cNvSpPr/>
          <p:nvPr/>
        </p:nvSpPr>
        <p:spPr>
          <a:xfrm>
            <a:off x="5715000" y="29718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Flowchart: Connector 45"/>
          <p:cNvSpPr/>
          <p:nvPr/>
        </p:nvSpPr>
        <p:spPr>
          <a:xfrm>
            <a:off x="8305800" y="29718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7" name="Straight Arrow Connector 46"/>
          <p:cNvCxnSpPr>
            <a:stCxn id="31" idx="3"/>
            <a:endCxn id="41" idx="1"/>
          </p:cNvCxnSpPr>
          <p:nvPr/>
        </p:nvCxnSpPr>
        <p:spPr>
          <a:xfrm>
            <a:off x="2057400" y="3200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733800" y="3200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410200" y="3276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638800" y="5791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810000" y="5867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6172200" y="3276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696200" y="32766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Connector 64"/>
          <p:cNvSpPr/>
          <p:nvPr/>
        </p:nvSpPr>
        <p:spPr>
          <a:xfrm>
            <a:off x="8305800" y="35052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6" name="Flowchart: Connector 65"/>
          <p:cNvSpPr/>
          <p:nvPr/>
        </p:nvSpPr>
        <p:spPr>
          <a:xfrm>
            <a:off x="8305800" y="24384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8" name="Straight Arrow Connector 67"/>
          <p:cNvCxnSpPr>
            <a:endCxn id="65" idx="2"/>
          </p:cNvCxnSpPr>
          <p:nvPr/>
        </p:nvCxnSpPr>
        <p:spPr>
          <a:xfrm>
            <a:off x="7848600" y="3429000"/>
            <a:ext cx="4572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66" idx="2"/>
          </p:cNvCxnSpPr>
          <p:nvPr/>
        </p:nvCxnSpPr>
        <p:spPr>
          <a:xfrm flipV="1">
            <a:off x="7772400" y="2705100"/>
            <a:ext cx="5334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" idx="2"/>
            <a:endCxn id="45" idx="0"/>
          </p:cNvCxnSpPr>
          <p:nvPr/>
        </p:nvCxnSpPr>
        <p:spPr>
          <a:xfrm rot="5400000">
            <a:off x="5676901" y="2667000"/>
            <a:ext cx="609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552" name="Group 48"/>
          <p:cNvGrpSpPr>
            <a:grpSpLocks/>
          </p:cNvGrpSpPr>
          <p:nvPr/>
        </p:nvGrpSpPr>
        <p:grpSpPr bwMode="auto">
          <a:xfrm>
            <a:off x="762000" y="3581400"/>
            <a:ext cx="6705600" cy="1295400"/>
            <a:chOff x="480" y="2256"/>
            <a:chExt cx="4224" cy="816"/>
          </a:xfrm>
        </p:grpSpPr>
        <p:sp>
          <p:nvSpPr>
            <p:cNvPr id="33" name="Rounded Rectangle 32"/>
            <p:cNvSpPr/>
            <p:nvPr/>
          </p:nvSpPr>
          <p:spPr>
            <a:xfrm>
              <a:off x="480" y="2544"/>
              <a:ext cx="864" cy="5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Image Splitting</a:t>
              </a: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112" y="2544"/>
              <a:ext cx="864" cy="5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Character region extraction</a:t>
              </a: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3840" y="2544"/>
              <a:ext cx="864" cy="5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Character Recognition</a:t>
              </a: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>
              <a:off x="1344" y="2784"/>
              <a:ext cx="7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2976" y="2831"/>
              <a:ext cx="816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10800000" flipV="1">
              <a:off x="1152" y="2304"/>
              <a:ext cx="288" cy="2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35" idx="0"/>
            </p:cNvCxnSpPr>
            <p:nvPr/>
          </p:nvCxnSpPr>
          <p:spPr>
            <a:xfrm>
              <a:off x="2160" y="2304"/>
              <a:ext cx="384" cy="2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2400" y="2256"/>
              <a:ext cx="1632" cy="2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4" name="Straight Arrow Connector 113"/>
          <p:cNvCxnSpPr/>
          <p:nvPr/>
        </p:nvCxnSpPr>
        <p:spPr>
          <a:xfrm rot="5400000" flipH="1" flipV="1">
            <a:off x="6170613" y="4494212"/>
            <a:ext cx="1676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83" name="Rectangle 42"/>
          <p:cNvSpPr>
            <a:spLocks noChangeArrowheads="1"/>
          </p:cNvSpPr>
          <p:nvPr/>
        </p:nvSpPr>
        <p:spPr bwMode="auto">
          <a:xfrm>
            <a:off x="2057400" y="5257800"/>
            <a:ext cx="5943600" cy="11430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23584" name="Rectangle 43"/>
          <p:cNvSpPr>
            <a:spLocks noChangeArrowheads="1"/>
          </p:cNvSpPr>
          <p:nvPr/>
        </p:nvSpPr>
        <p:spPr bwMode="auto">
          <a:xfrm>
            <a:off x="838200" y="1447800"/>
            <a:ext cx="59436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23585" name="Text Box 44"/>
          <p:cNvSpPr txBox="1">
            <a:spLocks noChangeArrowheads="1"/>
          </p:cNvSpPr>
          <p:nvPr/>
        </p:nvSpPr>
        <p:spPr bwMode="auto">
          <a:xfrm>
            <a:off x="5715000" y="6400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Character Recognizer</a:t>
            </a:r>
          </a:p>
        </p:txBody>
      </p:sp>
      <p:sp>
        <p:nvSpPr>
          <p:cNvPr id="23586" name="Text Box 45"/>
          <p:cNvSpPr txBox="1">
            <a:spLocks noChangeArrowheads="1"/>
          </p:cNvSpPr>
          <p:nvPr/>
        </p:nvSpPr>
        <p:spPr bwMode="auto">
          <a:xfrm>
            <a:off x="762000" y="10668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Image Category Recognizer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438" y="512763"/>
            <a:ext cx="8156575" cy="776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Test Data-Preprocessing				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14400" y="1447800"/>
            <a:ext cx="1371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Image Splitting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667125" y="1447800"/>
            <a:ext cx="1371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Character region extraction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553200" y="1447800"/>
            <a:ext cx="1371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Character Recognition</a:t>
            </a:r>
          </a:p>
        </p:txBody>
      </p:sp>
      <p:cxnSp>
        <p:nvCxnSpPr>
          <p:cNvPr id="10" name="Straight Arrow Connector 9"/>
          <p:cNvCxnSpPr>
            <a:endCxn id="7" idx="1"/>
          </p:cNvCxnSpPr>
          <p:nvPr/>
        </p:nvCxnSpPr>
        <p:spPr>
          <a:xfrm>
            <a:off x="2362200" y="1865313"/>
            <a:ext cx="12954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105400" y="1828800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08" name="Picture 11" descr="challenge1b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6625" y="4762500"/>
            <a:ext cx="3048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6" descr="challeng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762500"/>
            <a:ext cx="3048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647" name="Group 47"/>
          <p:cNvGrpSpPr>
            <a:grpSpLocks/>
          </p:cNvGrpSpPr>
          <p:nvPr/>
        </p:nvGrpSpPr>
        <p:grpSpPr bwMode="auto">
          <a:xfrm>
            <a:off x="3733800" y="4724400"/>
            <a:ext cx="3276600" cy="1943100"/>
            <a:chOff x="3600" y="2928"/>
            <a:chExt cx="2064" cy="1224"/>
          </a:xfrm>
        </p:grpSpPr>
        <p:pic>
          <p:nvPicPr>
            <p:cNvPr id="25649" name="Picture 17" descr="imag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84" y="2928"/>
              <a:ext cx="4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0" name="Picture 18" descr="image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656" y="2928"/>
              <a:ext cx="4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1" name="Picture 19" descr="image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128" y="2928"/>
              <a:ext cx="4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2" name="Picture 20" descr="image4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600" y="2928"/>
              <a:ext cx="4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3" name="Picture 21" descr="image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600" y="3360"/>
              <a:ext cx="4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4" name="Picture 22" descr="image6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128" y="3360"/>
              <a:ext cx="4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5" name="Picture 23" descr="image7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656" y="3360"/>
              <a:ext cx="4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6" name="Picture 24" descr="image8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5184" y="3360"/>
              <a:ext cx="4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7" name="Picture 25" descr="image9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3600" y="3792"/>
              <a:ext cx="4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8" name="Picture 26" descr="image10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4128" y="3792"/>
              <a:ext cx="4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9" name="Picture 27" descr="image11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656" y="3792"/>
              <a:ext cx="4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60" name="Picture 28" descr="image12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184" y="3792"/>
              <a:ext cx="4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10" name="Text Box 35"/>
          <p:cNvSpPr txBox="1">
            <a:spLocks noChangeArrowheads="1"/>
          </p:cNvSpPr>
          <p:nvPr/>
        </p:nvSpPr>
        <p:spPr bwMode="auto">
          <a:xfrm>
            <a:off x="914400" y="2590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u="sng"/>
          </a:p>
        </p:txBody>
      </p:sp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533400" y="2362200"/>
            <a:ext cx="3048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latin typeface="Corbel" pitchFamily="34" charset="0"/>
              </a:rPr>
              <a:t>LoG based edge extraction</a:t>
            </a:r>
          </a:p>
          <a:p>
            <a:pPr>
              <a:spcBef>
                <a:spcPct val="50000"/>
              </a:spcBef>
            </a:pPr>
            <a:r>
              <a:rPr lang="en-US" sz="2200">
                <a:latin typeface="Corbel" pitchFamily="34" charset="0"/>
              </a:rPr>
              <a:t>Horizontal and vertical dominant lines</a:t>
            </a:r>
          </a:p>
        </p:txBody>
      </p:sp>
      <p:grpSp>
        <p:nvGrpSpPr>
          <p:cNvPr id="25646" name="Group 46"/>
          <p:cNvGrpSpPr>
            <a:grpSpLocks/>
          </p:cNvGrpSpPr>
          <p:nvPr/>
        </p:nvGrpSpPr>
        <p:grpSpPr bwMode="auto">
          <a:xfrm>
            <a:off x="3476625" y="4772025"/>
            <a:ext cx="3048000" cy="1685925"/>
            <a:chOff x="2208" y="2742"/>
            <a:chExt cx="1920" cy="1062"/>
          </a:xfrm>
        </p:grpSpPr>
        <p:sp>
          <p:nvSpPr>
            <p:cNvPr id="4" name="Line 37"/>
            <p:cNvSpPr>
              <a:spLocks noChangeShapeType="1"/>
            </p:cNvSpPr>
            <p:nvPr/>
          </p:nvSpPr>
          <p:spPr bwMode="auto">
            <a:xfrm>
              <a:off x="3648" y="2748"/>
              <a:ext cx="0" cy="105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39"/>
            <p:cNvSpPr>
              <a:spLocks noChangeShapeType="1"/>
            </p:cNvSpPr>
            <p:nvPr/>
          </p:nvSpPr>
          <p:spPr bwMode="auto">
            <a:xfrm>
              <a:off x="2688" y="2742"/>
              <a:ext cx="0" cy="105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40"/>
            <p:cNvSpPr>
              <a:spLocks noChangeShapeType="1"/>
            </p:cNvSpPr>
            <p:nvPr/>
          </p:nvSpPr>
          <p:spPr bwMode="auto">
            <a:xfrm>
              <a:off x="3168" y="2748"/>
              <a:ext cx="0" cy="105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41"/>
            <p:cNvSpPr>
              <a:spLocks noChangeShapeType="1"/>
            </p:cNvSpPr>
            <p:nvPr/>
          </p:nvSpPr>
          <p:spPr bwMode="auto">
            <a:xfrm flipH="1">
              <a:off x="2208" y="3090"/>
              <a:ext cx="192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8" name="Line 43"/>
            <p:cNvSpPr>
              <a:spLocks noChangeShapeType="1"/>
            </p:cNvSpPr>
            <p:nvPr/>
          </p:nvSpPr>
          <p:spPr bwMode="auto">
            <a:xfrm flipH="1">
              <a:off x="2208" y="3456"/>
              <a:ext cx="192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44" name="Text Box 44"/>
          <p:cNvSpPr txBox="1">
            <a:spLocks noChangeArrowheads="1"/>
          </p:cNvSpPr>
          <p:nvPr/>
        </p:nvSpPr>
        <p:spPr bwMode="auto">
          <a:xfrm>
            <a:off x="3352800" y="2362200"/>
            <a:ext cx="3048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latin typeface="Corbel" pitchFamily="34" charset="0"/>
              </a:rPr>
              <a:t>Generalized Hough transform</a:t>
            </a:r>
          </a:p>
          <a:p>
            <a:pPr>
              <a:spcBef>
                <a:spcPct val="50000"/>
              </a:spcBef>
            </a:pPr>
            <a:r>
              <a:rPr lang="en-US" sz="2200">
                <a:latin typeface="Corbel" pitchFamily="34" charset="0"/>
              </a:rPr>
              <a:t>Evaluate consistency among subimages</a:t>
            </a:r>
          </a:p>
        </p:txBody>
      </p:sp>
      <p:sp>
        <p:nvSpPr>
          <p:cNvPr id="25645" name="Text Box 45"/>
          <p:cNvSpPr txBox="1">
            <a:spLocks noChangeArrowheads="1"/>
          </p:cNvSpPr>
          <p:nvPr/>
        </p:nvSpPr>
        <p:spPr bwMode="auto">
          <a:xfrm>
            <a:off x="6019800" y="2362200"/>
            <a:ext cx="32004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orbel" pitchFamily="34" charset="0"/>
              </a:rPr>
              <a:t>Square (side = sqrt(2)*radius)  character regions rescaled to 27x27 pixels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Corbel" pitchFamily="34" charset="0"/>
              </a:rPr>
              <a:t>Conversion to grayscale and binarization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Corbel" pitchFamily="34" charset="0"/>
              </a:rPr>
              <a:t>1-NN classifier trained on 20 popular fonts images generated with GD library</a:t>
            </a:r>
          </a:p>
        </p:txBody>
      </p:sp>
      <p:grpSp>
        <p:nvGrpSpPr>
          <p:cNvPr id="25706" name="Group 106"/>
          <p:cNvGrpSpPr>
            <a:grpSpLocks/>
          </p:cNvGrpSpPr>
          <p:nvPr/>
        </p:nvGrpSpPr>
        <p:grpSpPr bwMode="auto">
          <a:xfrm>
            <a:off x="4306888" y="5105400"/>
            <a:ext cx="2620962" cy="1477963"/>
            <a:chOff x="2713" y="3216"/>
            <a:chExt cx="1651" cy="931"/>
          </a:xfrm>
        </p:grpSpPr>
        <p:pic>
          <p:nvPicPr>
            <p:cNvPr id="25629" name="Picture 29" descr="letter1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4301" y="3216"/>
              <a:ext cx="63" cy="63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</p:pic>
        <p:grpSp>
          <p:nvGrpSpPr>
            <p:cNvPr id="25630" name="Group 90"/>
            <p:cNvGrpSpPr>
              <a:grpSpLocks/>
            </p:cNvGrpSpPr>
            <p:nvPr/>
          </p:nvGrpSpPr>
          <p:grpSpPr bwMode="auto">
            <a:xfrm>
              <a:off x="2713" y="3216"/>
              <a:ext cx="1122" cy="931"/>
              <a:chOff x="2713" y="3216"/>
              <a:chExt cx="1122" cy="931"/>
            </a:xfrm>
          </p:grpSpPr>
          <p:pic>
            <p:nvPicPr>
              <p:cNvPr id="25633" name="Picture 30" descr="letter2"/>
              <p:cNvPicPr>
                <a:picLocks noChangeAspect="1" noChangeArrowheads="1"/>
              </p:cNvPicPr>
              <p:nvPr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3772" y="3216"/>
                <a:ext cx="63" cy="63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</p:pic>
          <p:pic>
            <p:nvPicPr>
              <p:cNvPr id="25634" name="Picture 35" descr="letter7"/>
              <p:cNvPicPr>
                <a:picLocks noChangeAspect="1" noChangeArrowheads="1"/>
              </p:cNvPicPr>
              <p:nvPr/>
            </p:nvPicPr>
            <p:blipFill>
              <a:blip r:embed="rId18"/>
              <a:srcRect/>
              <a:stretch>
                <a:fillRect/>
              </a:stretch>
            </p:blipFill>
            <p:spPr bwMode="auto">
              <a:xfrm>
                <a:off x="3768" y="3652"/>
                <a:ext cx="63" cy="63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</p:pic>
          <p:grpSp>
            <p:nvGrpSpPr>
              <p:cNvPr id="25635" name="Group 78"/>
              <p:cNvGrpSpPr>
                <a:grpSpLocks/>
              </p:cNvGrpSpPr>
              <p:nvPr/>
            </p:nvGrpSpPr>
            <p:grpSpPr bwMode="auto">
              <a:xfrm>
                <a:off x="2713" y="3216"/>
                <a:ext cx="591" cy="927"/>
                <a:chOff x="2713" y="3216"/>
                <a:chExt cx="591" cy="927"/>
              </a:xfrm>
            </p:grpSpPr>
            <p:pic>
              <p:nvPicPr>
                <p:cNvPr id="25637" name="Picture 31" descr="letter3"/>
                <p:cNvPicPr>
                  <a:picLocks noChangeAspect="1" noChangeArrowheads="1"/>
                </p:cNvPicPr>
                <p:nvPr/>
              </p:nvPicPr>
              <p:blipFill>
                <a:blip r:embed="rId19"/>
                <a:srcRect/>
                <a:stretch>
                  <a:fillRect/>
                </a:stretch>
              </p:blipFill>
              <p:spPr bwMode="auto">
                <a:xfrm>
                  <a:off x="3240" y="3216"/>
                  <a:ext cx="63" cy="6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</p:pic>
            <p:pic>
              <p:nvPicPr>
                <p:cNvPr id="25638" name="Picture 34" descr="letter6"/>
                <p:cNvPicPr>
                  <a:picLocks noChangeAspect="1" noChangeArrowheads="1"/>
                </p:cNvPicPr>
                <p:nvPr/>
              </p:nvPicPr>
              <p:blipFill>
                <a:blip r:embed="rId20"/>
                <a:srcRect/>
                <a:stretch>
                  <a:fillRect/>
                </a:stretch>
              </p:blipFill>
              <p:spPr bwMode="auto">
                <a:xfrm>
                  <a:off x="3240" y="3648"/>
                  <a:ext cx="63" cy="6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</p:pic>
            <p:grpSp>
              <p:nvGrpSpPr>
                <p:cNvPr id="25639" name="Group 57"/>
                <p:cNvGrpSpPr>
                  <a:grpSpLocks/>
                </p:cNvGrpSpPr>
                <p:nvPr/>
              </p:nvGrpSpPr>
              <p:grpSpPr bwMode="auto">
                <a:xfrm>
                  <a:off x="2713" y="3216"/>
                  <a:ext cx="63" cy="927"/>
                  <a:chOff x="2713" y="3216"/>
                  <a:chExt cx="63" cy="927"/>
                </a:xfrm>
              </p:grpSpPr>
              <p:pic>
                <p:nvPicPr>
                  <p:cNvPr id="25641" name="Picture 32" descr="letter4"/>
                  <p:cNvPicPr>
                    <a:picLocks noChangeAspect="1" noChangeArrowheads="1"/>
                  </p:cNvPicPr>
                  <p:nvPr/>
                </p:nvPicPr>
                <p:blipFill>
                  <a:blip r:embed="rId21"/>
                  <a:srcRect/>
                  <a:stretch>
                    <a:fillRect/>
                  </a:stretch>
                </p:blipFill>
                <p:spPr bwMode="auto">
                  <a:xfrm>
                    <a:off x="2713" y="3216"/>
                    <a:ext cx="63" cy="63"/>
                  </a:xfrm>
                  <a:prstGeom prst="rect">
                    <a:avLst/>
                  </a:prstGeom>
                  <a:noFill/>
                  <a:ln w="9525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</p:pic>
              <p:pic>
                <p:nvPicPr>
                  <p:cNvPr id="25642" name="Picture 33" descr="letter5"/>
                  <p:cNvPicPr>
                    <a:picLocks noChangeAspect="1" noChangeArrowheads="1"/>
                  </p:cNvPicPr>
                  <p:nvPr/>
                </p:nvPicPr>
                <p:blipFill>
                  <a:blip r:embed="rId22"/>
                  <a:srcRect/>
                  <a:stretch>
                    <a:fillRect/>
                  </a:stretch>
                </p:blipFill>
                <p:spPr bwMode="auto">
                  <a:xfrm>
                    <a:off x="2713" y="3648"/>
                    <a:ext cx="63" cy="63"/>
                  </a:xfrm>
                  <a:prstGeom prst="rect">
                    <a:avLst/>
                  </a:prstGeom>
                  <a:noFill/>
                  <a:ln w="9525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</p:pic>
              <p:pic>
                <p:nvPicPr>
                  <p:cNvPr id="25643" name="Picture 12" descr="letter9"/>
                  <p:cNvPicPr>
                    <a:picLocks noChangeAspect="1" noChangeArrowheads="1"/>
                  </p:cNvPicPr>
                  <p:nvPr/>
                </p:nvPicPr>
                <p:blipFill>
                  <a:blip r:embed="rId23"/>
                  <a:srcRect/>
                  <a:stretch>
                    <a:fillRect/>
                  </a:stretch>
                </p:blipFill>
                <p:spPr bwMode="auto">
                  <a:xfrm>
                    <a:off x="2713" y="4080"/>
                    <a:ext cx="63" cy="63"/>
                  </a:xfrm>
                  <a:prstGeom prst="rect">
                    <a:avLst/>
                  </a:prstGeom>
                  <a:noFill/>
                  <a:ln w="9525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</p:pic>
            </p:grpSp>
            <p:pic>
              <p:nvPicPr>
                <p:cNvPr id="25640" name="Picture 13" descr="letter10"/>
                <p:cNvPicPr>
                  <a:picLocks noChangeAspect="1" noChangeArrowheads="1"/>
                </p:cNvPicPr>
                <p:nvPr/>
              </p:nvPicPr>
              <p:blipFill>
                <a:blip r:embed="rId24"/>
                <a:srcRect/>
                <a:stretch>
                  <a:fillRect/>
                </a:stretch>
              </p:blipFill>
              <p:spPr bwMode="auto">
                <a:xfrm>
                  <a:off x="3241" y="4080"/>
                  <a:ext cx="63" cy="6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</p:pic>
          </p:grpSp>
          <p:pic>
            <p:nvPicPr>
              <p:cNvPr id="13" name="Picture 14" descr="letter11"/>
              <p:cNvPicPr>
                <a:picLocks noChangeAspect="1" noChangeArrowheads="1"/>
              </p:cNvPicPr>
              <p:nvPr/>
            </p:nvPicPr>
            <p:blipFill>
              <a:blip r:embed="rId25"/>
              <a:srcRect/>
              <a:stretch>
                <a:fillRect/>
              </a:stretch>
            </p:blipFill>
            <p:spPr bwMode="auto">
              <a:xfrm>
                <a:off x="3768" y="4084"/>
                <a:ext cx="63" cy="63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</p:pic>
        </p:grpSp>
        <p:pic>
          <p:nvPicPr>
            <p:cNvPr id="25631" name="Picture 15" descr="letter12"/>
            <p:cNvPicPr>
              <a:picLocks noChangeAspect="1" noChangeArrowheads="1"/>
            </p:cNvPicPr>
            <p:nvPr/>
          </p:nvPicPr>
          <p:blipFill>
            <a:blip r:embed="rId26"/>
            <a:srcRect/>
            <a:stretch>
              <a:fillRect/>
            </a:stretch>
          </p:blipFill>
          <p:spPr bwMode="auto">
            <a:xfrm>
              <a:off x="4300" y="4080"/>
              <a:ext cx="63" cy="63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</p:pic>
        <p:pic>
          <p:nvPicPr>
            <p:cNvPr id="25632" name="Picture 36" descr="letter8"/>
            <p:cNvPicPr>
              <a:picLocks noChangeAspect="1" noChangeArrowheads="1"/>
            </p:cNvPicPr>
            <p:nvPr/>
          </p:nvPicPr>
          <p:blipFill>
            <a:blip r:embed="rId27"/>
            <a:srcRect/>
            <a:stretch>
              <a:fillRect/>
            </a:stretch>
          </p:blipFill>
          <p:spPr bwMode="auto">
            <a:xfrm>
              <a:off x="4296" y="3648"/>
              <a:ext cx="66" cy="6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</p:pic>
      </p:grpSp>
      <p:grpSp>
        <p:nvGrpSpPr>
          <p:cNvPr id="25719" name="Group 119"/>
          <p:cNvGrpSpPr>
            <a:grpSpLocks/>
          </p:cNvGrpSpPr>
          <p:nvPr/>
        </p:nvGrpSpPr>
        <p:grpSpPr bwMode="auto">
          <a:xfrm>
            <a:off x="7362825" y="5257800"/>
            <a:ext cx="1400175" cy="1019175"/>
            <a:chOff x="4638" y="3312"/>
            <a:chExt cx="882" cy="642"/>
          </a:xfrm>
        </p:grpSpPr>
        <p:pic>
          <p:nvPicPr>
            <p:cNvPr id="25617" name="Picture 107" descr="letter9"/>
            <p:cNvPicPr>
              <a:picLocks noChangeAspect="1" noChangeArrowheads="1"/>
            </p:cNvPicPr>
            <p:nvPr/>
          </p:nvPicPr>
          <p:blipFill>
            <a:blip r:embed="rId23"/>
            <a:srcRect/>
            <a:stretch>
              <a:fillRect/>
            </a:stretch>
          </p:blipFill>
          <p:spPr bwMode="auto">
            <a:xfrm>
              <a:off x="4638" y="3792"/>
              <a:ext cx="16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8" name="Picture 108" descr="letter10"/>
            <p:cNvPicPr>
              <a:picLocks noChangeAspect="1" noChangeArrowheads="1"/>
            </p:cNvPicPr>
            <p:nvPr/>
          </p:nvPicPr>
          <p:blipFill>
            <a:blip r:embed="rId24"/>
            <a:srcRect/>
            <a:stretch>
              <a:fillRect/>
            </a:stretch>
          </p:blipFill>
          <p:spPr bwMode="auto">
            <a:xfrm>
              <a:off x="4878" y="3792"/>
              <a:ext cx="16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9" name="Picture 109" descr="letter11"/>
            <p:cNvPicPr>
              <a:picLocks noChangeAspect="1" noChangeArrowheads="1"/>
            </p:cNvPicPr>
            <p:nvPr/>
          </p:nvPicPr>
          <p:blipFill>
            <a:blip r:embed="rId25"/>
            <a:srcRect/>
            <a:stretch>
              <a:fillRect/>
            </a:stretch>
          </p:blipFill>
          <p:spPr bwMode="auto">
            <a:xfrm>
              <a:off x="5118" y="3792"/>
              <a:ext cx="16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20" name="Picture 110" descr="letter12"/>
            <p:cNvPicPr>
              <a:picLocks noChangeAspect="1" noChangeArrowheads="1"/>
            </p:cNvPicPr>
            <p:nvPr/>
          </p:nvPicPr>
          <p:blipFill>
            <a:blip r:embed="rId26"/>
            <a:srcRect/>
            <a:stretch>
              <a:fillRect/>
            </a:stretch>
          </p:blipFill>
          <p:spPr bwMode="auto">
            <a:xfrm>
              <a:off x="5340" y="3792"/>
              <a:ext cx="16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21" name="Picture 111" descr="letter1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5358" y="3312"/>
              <a:ext cx="16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22" name="Picture 112" descr="letter2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118" y="3312"/>
              <a:ext cx="16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23" name="Picture 113" descr="letter3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4878" y="3312"/>
              <a:ext cx="16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24" name="Picture 114" descr="letter4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4638" y="3312"/>
              <a:ext cx="16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25" name="Picture 115" descr="letter5"/>
            <p:cNvPicPr>
              <a:picLocks noChangeAspect="1" noChangeArrowheads="1"/>
            </p:cNvPicPr>
            <p:nvPr/>
          </p:nvPicPr>
          <p:blipFill>
            <a:blip r:embed="rId22"/>
            <a:srcRect/>
            <a:stretch>
              <a:fillRect/>
            </a:stretch>
          </p:blipFill>
          <p:spPr bwMode="auto">
            <a:xfrm>
              <a:off x="4638" y="3552"/>
              <a:ext cx="16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26" name="Picture 116" descr="letter6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4878" y="3552"/>
              <a:ext cx="16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27" name="Picture 117" descr="letter7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5118" y="3552"/>
              <a:ext cx="16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28" name="Picture 118" descr="letter8"/>
            <p:cNvPicPr>
              <a:picLocks noChangeAspect="1" noChangeArrowheads="1"/>
            </p:cNvPicPr>
            <p:nvPr/>
          </p:nvPicPr>
          <p:blipFill>
            <a:blip r:embed="rId27"/>
            <a:srcRect/>
            <a:stretch>
              <a:fillRect/>
            </a:stretch>
          </p:blipFill>
          <p:spPr bwMode="auto">
            <a:xfrm>
              <a:off x="5340" y="3552"/>
              <a:ext cx="16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1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25636" grpId="0"/>
      <p:bldP spid="25644" grpId="0"/>
      <p:bldP spid="25645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AutoShape 2"/>
          <p:cNvSpPr>
            <a:spLocks noChangeArrowheads="1"/>
          </p:cNvSpPr>
          <p:nvPr/>
        </p:nvSpPr>
        <p:spPr bwMode="auto">
          <a:xfrm>
            <a:off x="1447800" y="5257800"/>
            <a:ext cx="5715000" cy="1066800"/>
          </a:xfrm>
          <a:prstGeom prst="roundRect">
            <a:avLst>
              <a:gd name="adj" fmla="val 16667"/>
            </a:avLst>
          </a:prstGeom>
          <a:solidFill>
            <a:srgbClr val="FFFF00">
              <a:alpha val="7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06438" y="512763"/>
            <a:ext cx="8156575" cy="776287"/>
          </a:xfrm>
        </p:spPr>
        <p:txBody>
          <a:bodyPr tIns="6400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spc="-150" dirty="0" smtClean="0">
                <a:solidFill>
                  <a:schemeClr val="tx2">
                    <a:satMod val="200000"/>
                  </a:schemeClr>
                </a:solidFill>
              </a:rPr>
              <a:t>					Process Flow</a:t>
            </a:r>
            <a:endParaRPr lang="en-US" sz="3800" spc="-15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0600" y="160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Training Data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24200" y="160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34000" y="1600200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 Classifier</a:t>
            </a:r>
          </a:p>
        </p:txBody>
      </p:sp>
      <p:cxnSp>
        <p:nvCxnSpPr>
          <p:cNvPr id="11" name="Straight Arrow Connector 10"/>
          <p:cNvCxnSpPr>
            <a:stCxn id="5" idx="3"/>
          </p:cNvCxnSpPr>
          <p:nvPr/>
        </p:nvCxnSpPr>
        <p:spPr>
          <a:xfrm>
            <a:off x="2362200" y="19812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495800" y="1981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858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Test Data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0386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6764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Training data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5814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Feature extraction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410200" y="54102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Train using kNN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4770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Results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2362200" y="28194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Preprocessing</a:t>
            </a:r>
          </a:p>
        </p:txBody>
      </p:sp>
      <p:sp>
        <p:nvSpPr>
          <p:cNvPr id="45" name="Flowchart: Connector 44"/>
          <p:cNvSpPr/>
          <p:nvPr/>
        </p:nvSpPr>
        <p:spPr>
          <a:xfrm>
            <a:off x="5715000" y="29718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Flowchart: Connector 45"/>
          <p:cNvSpPr/>
          <p:nvPr/>
        </p:nvSpPr>
        <p:spPr>
          <a:xfrm>
            <a:off x="8305800" y="29718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7" name="Straight Arrow Connector 46"/>
          <p:cNvCxnSpPr>
            <a:stCxn id="31" idx="3"/>
            <a:endCxn id="41" idx="1"/>
          </p:cNvCxnSpPr>
          <p:nvPr/>
        </p:nvCxnSpPr>
        <p:spPr>
          <a:xfrm>
            <a:off x="2057400" y="3200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733800" y="3200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410200" y="3276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953000" y="5791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124200" y="5867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6172200" y="3276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696200" y="32766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Connector 64"/>
          <p:cNvSpPr/>
          <p:nvPr/>
        </p:nvSpPr>
        <p:spPr>
          <a:xfrm>
            <a:off x="8305800" y="35052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6" name="Flowchart: Connector 65"/>
          <p:cNvSpPr/>
          <p:nvPr/>
        </p:nvSpPr>
        <p:spPr>
          <a:xfrm>
            <a:off x="8305800" y="24384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8" name="Straight Arrow Connector 67"/>
          <p:cNvCxnSpPr>
            <a:endCxn id="65" idx="2"/>
          </p:cNvCxnSpPr>
          <p:nvPr/>
        </p:nvCxnSpPr>
        <p:spPr>
          <a:xfrm>
            <a:off x="7848600" y="3429000"/>
            <a:ext cx="4572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66" idx="2"/>
          </p:cNvCxnSpPr>
          <p:nvPr/>
        </p:nvCxnSpPr>
        <p:spPr>
          <a:xfrm flipV="1">
            <a:off x="7772400" y="2705100"/>
            <a:ext cx="5334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" idx="2"/>
            <a:endCxn id="45" idx="0"/>
          </p:cNvCxnSpPr>
          <p:nvPr/>
        </p:nvCxnSpPr>
        <p:spPr>
          <a:xfrm rot="5400000">
            <a:off x="5676901" y="2667000"/>
            <a:ext cx="609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rot="5400000" flipH="1" flipV="1">
            <a:off x="5791201" y="4495800"/>
            <a:ext cx="1676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4" name="Rectangle 32"/>
          <p:cNvSpPr>
            <a:spLocks noChangeArrowheads="1"/>
          </p:cNvSpPr>
          <p:nvPr/>
        </p:nvSpPr>
        <p:spPr bwMode="auto">
          <a:xfrm>
            <a:off x="1371600" y="5257800"/>
            <a:ext cx="5943600" cy="11430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26655" name="Rectangle 33"/>
          <p:cNvSpPr>
            <a:spLocks noChangeArrowheads="1"/>
          </p:cNvSpPr>
          <p:nvPr/>
        </p:nvSpPr>
        <p:spPr bwMode="auto">
          <a:xfrm>
            <a:off x="838200" y="1447800"/>
            <a:ext cx="59436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 u="sng"/>
          </a:p>
        </p:txBody>
      </p:sp>
      <p:sp>
        <p:nvSpPr>
          <p:cNvPr id="26656" name="Text Box 34"/>
          <p:cNvSpPr txBox="1">
            <a:spLocks noChangeArrowheads="1"/>
          </p:cNvSpPr>
          <p:nvPr/>
        </p:nvSpPr>
        <p:spPr bwMode="auto">
          <a:xfrm>
            <a:off x="5029200" y="6400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Character Recognizer</a:t>
            </a:r>
          </a:p>
        </p:txBody>
      </p:sp>
      <p:sp>
        <p:nvSpPr>
          <p:cNvPr id="26657" name="Text Box 35"/>
          <p:cNvSpPr txBox="1">
            <a:spLocks noChangeArrowheads="1"/>
          </p:cNvSpPr>
          <p:nvPr/>
        </p:nvSpPr>
        <p:spPr bwMode="auto">
          <a:xfrm>
            <a:off x="762000" y="10668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Image Category Recognizer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581</TotalTime>
  <Words>514</Words>
  <Application>Microsoft Office PowerPoint</Application>
  <PresentationFormat>On-screen Show (4:3)</PresentationFormat>
  <Paragraphs>171</Paragraphs>
  <Slides>17</Slides>
  <Notes>6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Modello struttura</vt:lpstr>
      </vt:variant>
      <vt:variant>
        <vt:i4>5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30" baseType="lpstr">
      <vt:lpstr>Arial</vt:lpstr>
      <vt:lpstr>Consolas</vt:lpstr>
      <vt:lpstr>Corbel</vt:lpstr>
      <vt:lpstr>Wingdings</vt:lpstr>
      <vt:lpstr>Wingdings 2</vt:lpstr>
      <vt:lpstr>Wingdings 3</vt:lpstr>
      <vt:lpstr>Calibri</vt:lpstr>
      <vt:lpstr>Metro</vt:lpstr>
      <vt:lpstr>Metro</vt:lpstr>
      <vt:lpstr>Metro</vt:lpstr>
      <vt:lpstr>Metro</vt:lpstr>
      <vt:lpstr>Metro</vt:lpstr>
      <vt:lpstr>Grafico</vt:lpstr>
      <vt:lpstr>Diapositiva 1</vt:lpstr>
      <vt:lpstr>Objective</vt:lpstr>
      <vt:lpstr>Target System</vt:lpstr>
      <vt:lpstr>     Process Flow</vt:lpstr>
      <vt:lpstr>     Process Flow</vt:lpstr>
      <vt:lpstr>Data Acquisition    </vt:lpstr>
      <vt:lpstr>     Process Flow</vt:lpstr>
      <vt:lpstr>Test Data-Preprocessing    </vt:lpstr>
      <vt:lpstr>     Process Flow</vt:lpstr>
      <vt:lpstr>Character Classification</vt:lpstr>
      <vt:lpstr>     Process Flow</vt:lpstr>
      <vt:lpstr>Feature Extraction</vt:lpstr>
      <vt:lpstr>Results</vt:lpstr>
      <vt:lpstr>Diapositiva 14</vt:lpstr>
      <vt:lpstr>Diapositiva 15</vt:lpstr>
      <vt:lpstr>Conclusions</vt:lpstr>
      <vt:lpstr>Diapositiva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Breaking An Image Based Captcha</dc:title>
  <dc:creator>Jacky</dc:creator>
  <cp:lastModifiedBy>Giambo</cp:lastModifiedBy>
  <cp:revision>141</cp:revision>
  <dcterms:created xsi:type="dcterms:W3CDTF">2006-08-16T00:00:00Z</dcterms:created>
  <dcterms:modified xsi:type="dcterms:W3CDTF">2009-04-30T01:17:03Z</dcterms:modified>
</cp:coreProperties>
</file>