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2" r:id="rId3"/>
    <p:sldId id="1090" r:id="rId4"/>
    <p:sldId id="1098" r:id="rId5"/>
    <p:sldId id="1091" r:id="rId6"/>
    <p:sldId id="1092" r:id="rId7"/>
    <p:sldId id="1093" r:id="rId8"/>
    <p:sldId id="1094" r:id="rId9"/>
    <p:sldId id="1095" r:id="rId10"/>
    <p:sldId id="1096" r:id="rId11"/>
    <p:sldId id="1099" r:id="rId12"/>
    <p:sldId id="1058" r:id="rId13"/>
    <p:sldId id="1100" r:id="rId14"/>
    <p:sldId id="1103" r:id="rId15"/>
    <p:sldId id="1070" r:id="rId16"/>
    <p:sldId id="1071" r:id="rId17"/>
    <p:sldId id="1072" r:id="rId18"/>
    <p:sldId id="1073" r:id="rId19"/>
    <p:sldId id="1074" r:id="rId20"/>
    <p:sldId id="1075" r:id="rId21"/>
    <p:sldId id="1076" r:id="rId22"/>
    <p:sldId id="1077" r:id="rId23"/>
    <p:sldId id="1078" r:id="rId24"/>
    <p:sldId id="1102" r:id="rId25"/>
    <p:sldId id="1079" r:id="rId26"/>
    <p:sldId id="1105" r:id="rId27"/>
    <p:sldId id="1106" r:id="rId28"/>
    <p:sldId id="1107" r:id="rId29"/>
    <p:sldId id="1108" r:id="rId30"/>
    <p:sldId id="1109" r:id="rId31"/>
    <p:sldId id="1110" r:id="rId32"/>
    <p:sldId id="1111" r:id="rId33"/>
    <p:sldId id="1112" r:id="rId34"/>
    <p:sldId id="1114" r:id="rId35"/>
    <p:sldId id="1115" r:id="rId36"/>
    <p:sldId id="1116" r:id="rId37"/>
    <p:sldId id="1104" r:id="rId38"/>
    <p:sldId id="1101" r:id="rId39"/>
    <p:sldId id="1080" r:id="rId40"/>
    <p:sldId id="1081" r:id="rId41"/>
    <p:sldId id="1089" r:id="rId42"/>
    <p:sldId id="341" r:id="rId43"/>
  </p:sldIdLst>
  <p:sldSz cx="9144000" cy="6858000" type="screen4x3"/>
  <p:notesSz cx="7315200" cy="96012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16" autoAdjust="0"/>
  </p:normalViewPr>
  <p:slideViewPr>
    <p:cSldViewPr>
      <p:cViewPr>
        <p:scale>
          <a:sx n="75" d="100"/>
          <a:sy n="75" d="100"/>
        </p:scale>
        <p:origin x="-196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Software Defined Networking (COMS 6998-8)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5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5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3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8SDNFall201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2"/>
            <a:ext cx="7772400" cy="1695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Software Defined Networking</a:t>
            </a:r>
            <a:br>
              <a:rPr lang="en-US" dirty="0" smtClean="0"/>
            </a:br>
            <a:r>
              <a:rPr lang="en-US" dirty="0" smtClean="0"/>
              <a:t>COMS 6998-</a:t>
            </a:r>
            <a:r>
              <a:rPr lang="en-US" dirty="0"/>
              <a:t>8</a:t>
            </a:r>
            <a:r>
              <a:rPr lang="en-US" dirty="0" smtClean="0"/>
              <a:t>, Fall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3352801"/>
            <a:ext cx="8153400" cy="2438400"/>
          </a:xfrm>
        </p:spPr>
        <p:txBody>
          <a:bodyPr>
            <a:no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Instructor: Li </a:t>
            </a:r>
            <a:r>
              <a:rPr lang="en-US" sz="3400" dirty="0" err="1">
                <a:solidFill>
                  <a:schemeClr val="tx1"/>
                </a:solidFill>
              </a:rPr>
              <a:t>Erran</a:t>
            </a:r>
            <a:r>
              <a:rPr lang="en-US" sz="3400" dirty="0">
                <a:solidFill>
                  <a:schemeClr val="tx1"/>
                </a:solidFill>
              </a:rPr>
              <a:t> Li (</a:t>
            </a:r>
            <a:r>
              <a:rPr lang="en-US" sz="3400" dirty="0" err="1">
                <a:solidFill>
                  <a:srgbClr val="9F8540"/>
                </a:solidFill>
              </a:rPr>
              <a:t>lierranli@cs.columbia.edu</a:t>
            </a:r>
            <a:r>
              <a:rPr lang="en-US" sz="3400" dirty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http://www.cs.columbia.edu/~lierranli/coms6998-8SDNFall2013/</a:t>
            </a:r>
            <a:endParaRPr lang="en-US" sz="3400" dirty="0">
              <a:solidFill>
                <a:srgbClr val="9F8540"/>
              </a:solidFill>
            </a:endParaRPr>
          </a:p>
          <a:p>
            <a:pPr lvl="0" algn="r"/>
            <a:r>
              <a:rPr lang="en-US" sz="3400" dirty="0">
                <a:solidFill>
                  <a:schemeClr val="tx1"/>
                </a:solidFill>
              </a:rPr>
              <a:t>10/</a:t>
            </a:r>
            <a:r>
              <a:rPr lang="en-US" sz="3400" dirty="0" smtClean="0">
                <a:solidFill>
                  <a:schemeClr val="tx1"/>
                </a:solidFill>
              </a:rPr>
              <a:t>29/</a:t>
            </a:r>
            <a:r>
              <a:rPr lang="en-US" sz="3400" dirty="0">
                <a:solidFill>
                  <a:schemeClr val="tx1"/>
                </a:solidFill>
              </a:rPr>
              <a:t>2013: SDN </a:t>
            </a:r>
            <a:r>
              <a:rPr lang="en-US" sz="3400" dirty="0" smtClean="0">
                <a:solidFill>
                  <a:schemeClr val="tx1"/>
                </a:solidFill>
              </a:rPr>
              <a:t>Traffic Management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Poor sharing 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1089424" y="3299521"/>
            <a:ext cx="7527727" cy="9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94651" indent="-294651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Mapping services onto different queues at switches helps, but # services ≫ # queues 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6277570" y="4216501"/>
            <a:ext cx="1955732" cy="3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4D4D4D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(4 - 8 typically)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1071563" y="2009181"/>
            <a:ext cx="7000875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94651" indent="-294651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When services compete today, they can get higher throughput by sending faster 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>
            <a:off x="802558" y="5009556"/>
            <a:ext cx="7527727" cy="1116211"/>
          </a:xfrm>
          <a:prstGeom prst="roundRect">
            <a:avLst>
              <a:gd name="adj" fmla="val 12000"/>
            </a:avLst>
          </a:prstGeom>
          <a:solidFill>
            <a:schemeClr val="accent1"/>
          </a:solidFill>
          <a:ln>
            <a:noFill/>
          </a:ln>
          <a:effectLst>
            <a:outerShdw blurRad="165100" dist="63499" dir="251999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flat">
                <a:solidFill>
                  <a:srgbClr val="003DCC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Borrowing the idea of edge rate limiting,  we can have better sharing without many queues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4384476" y="4220966"/>
            <a:ext cx="1430146" cy="3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4D4D4D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(hundreds)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4" grpId="0" autoUpdateAnimBg="0"/>
      <p:bldP spid="30725" grpId="0" animBg="1" autoUpdateAnimBg="0"/>
      <p:bldP spid="3072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Traffic Management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Why SDN</a:t>
            </a:r>
          </a:p>
          <a:p>
            <a:pPr lvl="1"/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Architecture and Algorithms</a:t>
            </a:r>
          </a:p>
          <a:p>
            <a:pPr lvl="1"/>
            <a:r>
              <a:rPr lang="en-US" dirty="0" smtClean="0"/>
              <a:t>Implementation and Evaluation</a:t>
            </a:r>
          </a:p>
          <a:p>
            <a:pPr lvl="1"/>
            <a:r>
              <a:rPr lang="en-US" dirty="0" smtClean="0"/>
              <a:t>Conclusions and Future Work</a:t>
            </a:r>
          </a:p>
          <a:p>
            <a:r>
              <a:rPr lang="en-US" dirty="0" smtClean="0"/>
              <a:t>Midterm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2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"/>
          <p:cNvSpPr txBox="1"/>
          <p:nvPr/>
        </p:nvSpPr>
        <p:spPr>
          <a:xfrm>
            <a:off x="533400" y="381000"/>
            <a:ext cx="5867400" cy="5450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 smtClean="0">
                <a:solidFill>
                  <a:srgbClr val="002D99"/>
                </a:solidFill>
              </a:rPr>
              <a:t>Why SDN 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2900" y="1219200"/>
            <a:ext cx="1841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000000"/>
                </a:solidFill>
                <a:latin typeface="Arial Bold"/>
                <a:cs typeface="Arial Bold"/>
              </a:rPr>
              <a:t>Status Quo</a:t>
            </a:r>
          </a:p>
          <a:p>
            <a:pPr>
              <a:lnSpc>
                <a:spcPts val="2760"/>
              </a:lnSpc>
            </a:pPr>
            <a:endParaRPr lang="en-CA" sz="2410" b="1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99000" y="1219200"/>
            <a:ext cx="2169296" cy="7107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dirty="0" smtClean="0">
                <a:solidFill>
                  <a:srgbClr val="000000"/>
                </a:solidFill>
                <a:latin typeface="Arial Bold"/>
                <a:cs typeface="Arial Bold"/>
              </a:rPr>
              <a:t>SDN Approach</a:t>
            </a:r>
          </a:p>
          <a:p>
            <a:pPr>
              <a:lnSpc>
                <a:spcPts val="2760"/>
              </a:lnSpc>
            </a:pPr>
            <a:endParaRPr lang="en-CA" sz="2410" b="1" dirty="0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2900" y="1752600"/>
            <a:ext cx="3276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Forwarding and control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99000" y="1803400"/>
            <a:ext cx="4254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Separate forwarding hardware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2900" y="2108200"/>
            <a:ext cx="3759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intermixed on a single box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99000" y="2159000"/>
            <a:ext cx="3060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from control software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2900" y="2895600"/>
            <a:ext cx="4076700" cy="33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Manage network as 1000s of</a:t>
            </a:r>
          </a:p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99000" y="2895600"/>
            <a:ext cx="3949700" cy="33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Manage network as a single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2900" y="3238500"/>
            <a:ext cx="2387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individual boxes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99000" y="3238500"/>
            <a:ext cx="965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fabric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2900" y="3771900"/>
            <a:ext cx="2806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Decentralized, non-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99000" y="3771900"/>
            <a:ext cx="3898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Logically centralized control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2900" y="4127500"/>
            <a:ext cx="3251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deterministic protocols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699000" y="4127500"/>
            <a:ext cx="3263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with traffic engineering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42900" y="4660900"/>
            <a:ext cx="3568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All bits are created equal</a:t>
            </a:r>
          </a:p>
          <a:p>
            <a:pPr>
              <a:lnSpc>
                <a:spcPts val="2815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99000" y="4711700"/>
            <a:ext cx="4000500" cy="33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Allocate resources based on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699000" y="5054600"/>
            <a:ext cx="2679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application priority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42900" y="5791200"/>
            <a:ext cx="3784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Apps regulated by per-flow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699000" y="5842000"/>
            <a:ext cx="3848100" cy="33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Demand measurement and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42900" y="6146800"/>
            <a:ext cx="2387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5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TCP “fair” share</a:t>
            </a:r>
          </a:p>
          <a:p>
            <a:pPr>
              <a:lnSpc>
                <a:spcPts val="275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699000" y="6184900"/>
            <a:ext cx="4165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resource shaping at the edge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9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Challenges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762000" y="3200400"/>
            <a:ext cx="76152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buSzPct val="125000"/>
            </a:pPr>
            <a:endParaRPr lang="en-US" sz="3000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defTabSz="642909" fontAlgn="base">
              <a:spcBef>
                <a:spcPct val="0"/>
              </a:spcBef>
              <a:spcAft>
                <a:spcPct val="0"/>
              </a:spcAft>
              <a:buSzPct val="125000"/>
            </a:pP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High performance distributed control systems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Inter-operation with legacy 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networks (other non-SDN sites or the Internet)</a:t>
            </a:r>
            <a:endParaRPr lang="en-US" sz="3000" dirty="0" smtClean="0">
              <a:solidFill>
                <a:srgbClr val="000000"/>
              </a:solidFill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calable </a:t>
            </a:r>
            <a:r>
              <a:rPr lang="en-US" sz="3200" dirty="0" smtClean="0"/>
              <a:t>computation of max-min fair allocation among flows with different priority</a:t>
            </a:r>
            <a:endParaRPr lang="en-US" sz="3200" dirty="0" smtClean="0"/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C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ongestion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-free data plane 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update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W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orking 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with limited switch memory</a:t>
            </a:r>
          </a:p>
          <a:p>
            <a:pPr marL="625018" indent="-401797" defTabSz="642909" fontAlgn="base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Char char="•"/>
            </a:pP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625018" indent="-401797" defTabSz="642909" fontAlgn="base">
              <a:spcBef>
                <a:spcPts val="1687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endParaRPr lang="en-US" sz="3000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endParaRPr lang="en-US" sz="3000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294651" indent="-294651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endParaRPr lang="en-US" sz="3000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294651" indent="-294651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Traffic Management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Why SDN</a:t>
            </a:r>
          </a:p>
          <a:p>
            <a:pPr lvl="1"/>
            <a:r>
              <a:rPr lang="en-US" dirty="0" smtClean="0"/>
              <a:t>Challenges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Architecture and Algorithms</a:t>
            </a:r>
          </a:p>
          <a:p>
            <a:pPr lvl="1"/>
            <a:r>
              <a:rPr lang="en-US" dirty="0" smtClean="0"/>
              <a:t>Implementation and Evaluation</a:t>
            </a:r>
          </a:p>
          <a:p>
            <a:pPr lvl="1"/>
            <a:r>
              <a:rPr lang="en-US" dirty="0" smtClean="0"/>
              <a:t>Conclusions and Future Work</a:t>
            </a:r>
          </a:p>
          <a:p>
            <a:r>
              <a:rPr lang="en-US" dirty="0" smtClean="0"/>
              <a:t>Midterm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7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2928686" cy="5347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 smtClean="0">
                <a:solidFill>
                  <a:srgbClr val="002D99"/>
                </a:solidFill>
              </a:rPr>
              <a:t>B4 Architecture</a:t>
            </a:r>
            <a:endParaRPr lang="en-CA" sz="36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10-25 at 1.5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7239000" cy="49130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143000"/>
            <a:ext cx="3095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NCS: Network Control Servers</a:t>
            </a:r>
          </a:p>
          <a:p>
            <a:r>
              <a:rPr lang="en-US" dirty="0" smtClean="0"/>
              <a:t>RAP: Routing Application Proxy</a:t>
            </a:r>
          </a:p>
          <a:p>
            <a:r>
              <a:rPr lang="en-US" dirty="0" smtClean="0"/>
              <a:t>OFC: </a:t>
            </a:r>
            <a:r>
              <a:rPr lang="en-US" dirty="0" err="1" smtClean="0"/>
              <a:t>OpenFlow</a:t>
            </a:r>
            <a:r>
              <a:rPr lang="en-US" dirty="0" smtClean="0"/>
              <a:t> Controller</a:t>
            </a:r>
          </a:p>
          <a:p>
            <a:r>
              <a:rPr lang="en-US" dirty="0" smtClean="0"/>
              <a:t>OFA: </a:t>
            </a:r>
            <a:r>
              <a:rPr lang="en-US" dirty="0" err="1" smtClean="0"/>
              <a:t>OpenFlow</a:t>
            </a:r>
            <a:r>
              <a:rPr lang="en-US" dirty="0" smtClean="0"/>
              <a:t> Agent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62200" y="42672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038600"/>
            <a:ext cx="2399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NCS and switches share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 of band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network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533400" y="533400"/>
            <a:ext cx="6477000" cy="106567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>
                <a:solidFill>
                  <a:srgbClr val="002D99"/>
                </a:solidFill>
              </a:rPr>
              <a:t>B4 </a:t>
            </a:r>
            <a:r>
              <a:rPr lang="en-US" sz="4000" dirty="0" smtClean="0">
                <a:solidFill>
                  <a:srgbClr val="002D99"/>
                </a:solidFill>
              </a:rPr>
              <a:t>Architecture: Data Plane</a:t>
            </a:r>
            <a:endParaRPr lang="en-CA" sz="40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20800" y="2400300"/>
            <a:ext cx="83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1100" y="2755900"/>
            <a:ext cx="97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8100" y="3429000"/>
            <a:ext cx="850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68400" y="3784600"/>
            <a:ext cx="990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700" y="4254500"/>
            <a:ext cx="1892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10" b="1" smtClean="0">
                <a:solidFill>
                  <a:srgbClr val="000000"/>
                </a:solidFill>
                <a:latin typeface="Arial Bold"/>
                <a:cs typeface="Arial Bold"/>
              </a:rPr>
              <a:t>Site 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30500" y="2400300"/>
            <a:ext cx="2908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59300" y="2743200"/>
            <a:ext cx="1079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iBGP</a:t>
            </a:r>
          </a:p>
          <a:p>
            <a:pPr>
              <a:lnSpc>
                <a:spcPts val="19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03500" y="2844800"/>
            <a:ext cx="303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</a:p>
          <a:p>
            <a:pPr>
              <a:lnSpc>
                <a:spcPts val="192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730500" y="3429000"/>
            <a:ext cx="2908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03500" y="3784600"/>
            <a:ext cx="303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400300" y="4851400"/>
            <a:ext cx="3238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eBGP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73300" y="5384800"/>
            <a:ext cx="3365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Clusters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765800" y="2387600"/>
            <a:ext cx="3263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Site B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80300" y="2882900"/>
            <a:ext cx="1549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Site C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88200" y="6426200"/>
            <a:ext cx="1955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lang="en-CA" sz="700" smtClean="0">
                <a:solidFill>
                  <a:srgbClr val="CCCCCC"/>
                </a:solidFill>
                <a:latin typeface="Arial"/>
                <a:cs typeface="Arial"/>
              </a:rPr>
              <a:t>Google Confidential and Proprietary</a:t>
            </a:r>
          </a:p>
          <a:p>
            <a:pPr>
              <a:lnSpc>
                <a:spcPts val="805"/>
              </a:lnSpc>
            </a:pPr>
            <a:endParaRPr lang="en-CA" sz="700">
              <a:solidFill>
                <a:srgbClr val="000000"/>
              </a:solidFill>
            </a:endParaRPr>
          </a:p>
        </p:txBody>
      </p:sp>
      <p:pic>
        <p:nvPicPr>
          <p:cNvPr id="19" name="Picture 18" descr="Screen Shot 2013-10-25 at 1.5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3429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14800" y="4572000"/>
            <a:ext cx="411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OpenFlow</a:t>
            </a:r>
            <a:r>
              <a:rPr lang="en-US" dirty="0" smtClean="0"/>
              <a:t> Agent (OFA): is a user-level process running on switch hardware 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/>
              <a:t>implement extended </a:t>
            </a:r>
            <a:r>
              <a:rPr lang="en-US" dirty="0" err="1" smtClean="0"/>
              <a:t>OpenFlow</a:t>
            </a:r>
            <a:r>
              <a:rPr lang="en-US" dirty="0" smtClean="0"/>
              <a:t> to manage the hardware pipeline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/>
              <a:t>Forward BGP routing packets to OFC, in turn to BGP stack.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533400" y="533400"/>
            <a:ext cx="6328856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>
                <a:solidFill>
                  <a:srgbClr val="002D99"/>
                </a:solidFill>
              </a:rPr>
              <a:t>B4 </a:t>
            </a:r>
            <a:r>
              <a:rPr lang="en-US" sz="4000" dirty="0" smtClean="0">
                <a:solidFill>
                  <a:srgbClr val="002D99"/>
                </a:solidFill>
              </a:rPr>
              <a:t>Architecture: Control Plane</a:t>
            </a:r>
            <a:endParaRPr lang="en-CA" sz="40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30600" y="1333500"/>
            <a:ext cx="2197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Gateway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1930400"/>
            <a:ext cx="50419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30249"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Site A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Controllers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9300" y="1244600"/>
            <a:ext cx="3213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Cental TE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57900" y="1587500"/>
            <a:ext cx="2984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Server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76300" y="3098800"/>
            <a:ext cx="1587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Quagga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65400" y="2921000"/>
            <a:ext cx="1155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Rout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90800" y="3276600"/>
            <a:ext cx="1130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Prox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35400" y="3098800"/>
            <a:ext cx="2235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TE Agent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72200" y="3378200"/>
            <a:ext cx="2857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Paxos</a:t>
            </a:r>
          </a:p>
          <a:p>
            <a:pPr>
              <a:lnSpc>
                <a:spcPts val="192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32200" y="3695700"/>
            <a:ext cx="863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OFC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41600" y="4978400"/>
            <a:ext cx="2057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NCS 2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60400" y="5308600"/>
            <a:ext cx="4038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NCS 3</a:t>
            </a:r>
          </a:p>
          <a:p>
            <a:pPr>
              <a:lnSpc>
                <a:spcPts val="19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00600" y="4749800"/>
            <a:ext cx="4229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NCS 1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88200" y="6426200"/>
            <a:ext cx="1955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lang="en-CA" sz="700" smtClean="0">
                <a:solidFill>
                  <a:srgbClr val="CCCCCC"/>
                </a:solidFill>
                <a:latin typeface="Arial"/>
                <a:cs typeface="Arial"/>
              </a:rPr>
              <a:t>Google Confidential and Proprietary</a:t>
            </a:r>
          </a:p>
          <a:p>
            <a:pPr>
              <a:lnSpc>
                <a:spcPts val="805"/>
              </a:lnSpc>
            </a:pPr>
            <a:endParaRPr lang="en-CA" sz="700">
              <a:solidFill>
                <a:srgbClr val="000000"/>
              </a:solidFill>
            </a:endParaRPr>
          </a:p>
        </p:txBody>
      </p:sp>
      <p:pic>
        <p:nvPicPr>
          <p:cNvPr id="18" name="Picture 17" descr="Screen Shot 2013-10-25 at 1.5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219200"/>
            <a:ext cx="8406755" cy="5257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09800" y="1981200"/>
            <a:ext cx="64556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Route Proxy: controller app to connect </a:t>
            </a:r>
            <a:r>
              <a:rPr lang="en-US" dirty="0" err="1" smtClean="0">
                <a:solidFill>
                  <a:srgbClr val="FF0000"/>
                </a:solidFill>
              </a:rPr>
              <a:t>Quagga</a:t>
            </a:r>
            <a:r>
              <a:rPr lang="en-US" dirty="0" smtClean="0">
                <a:solidFill>
                  <a:srgbClr val="FF0000"/>
                </a:solidFill>
              </a:rPr>
              <a:t> and OF switches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BGP/ISIS route updates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Routing protocol packets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Interface updates from switches to </a:t>
            </a:r>
            <a:r>
              <a:rPr lang="en-US" dirty="0" err="1" smtClean="0">
                <a:solidFill>
                  <a:srgbClr val="FF0000"/>
                </a:solidFill>
              </a:rPr>
              <a:t>Quagga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2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533400" y="533400"/>
            <a:ext cx="5068745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 smtClean="0">
                <a:solidFill>
                  <a:srgbClr val="002D99"/>
                </a:solidFill>
              </a:rPr>
              <a:t>Hybrid SDN Deployment</a:t>
            </a:r>
            <a:endParaRPr lang="en-CA" sz="40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352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11500" y="2336800"/>
            <a:ext cx="914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36900" y="2590800"/>
            <a:ext cx="889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00" y="2857500"/>
            <a:ext cx="889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40200" y="3009900"/>
            <a:ext cx="4889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213100" algn="l"/>
              </a:tabLst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	IBGP/ISIS to</a:t>
            </a:r>
          </a:p>
          <a:p>
            <a:pPr>
              <a:lnSpc>
                <a:spcPts val="144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53300" y="3200400"/>
            <a:ext cx="1676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81500" y="4483100"/>
            <a:ext cx="4762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0" b="1" smtClean="0">
                <a:solidFill>
                  <a:srgbClr val="FF0000"/>
                </a:solidFill>
                <a:latin typeface="Arial Bold"/>
                <a:cs typeface="Arial Bold"/>
              </a:rPr>
              <a:t>(not representative of actual topology)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pic>
        <p:nvPicPr>
          <p:cNvPr id="12" name="Picture 11" descr="Screen Shot 2013-10-25 at 2.1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9144000" cy="370749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/>
          <p:nvPr/>
        </p:nvSpPr>
        <p:spPr>
          <a:xfrm>
            <a:off x="533400" y="533400"/>
            <a:ext cx="4561871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Hybrid SDN Deployment</a:t>
            </a:r>
            <a:endParaRPr lang="en-CA" sz="36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352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11500" y="2336800"/>
            <a:ext cx="914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36900" y="2590800"/>
            <a:ext cx="889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00" y="2857500"/>
            <a:ext cx="889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40200" y="3009900"/>
            <a:ext cx="4889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213100" algn="l"/>
              </a:tabLst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	IBGP/ISIS to</a:t>
            </a:r>
          </a:p>
          <a:p>
            <a:pPr>
              <a:lnSpc>
                <a:spcPts val="144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53300" y="3200400"/>
            <a:ext cx="1676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60600" y="4140200"/>
            <a:ext cx="889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Quagga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98900" y="4140200"/>
            <a:ext cx="635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OFC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74900" y="4749800"/>
            <a:ext cx="749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98900" y="4749800"/>
            <a:ext cx="635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Glue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87600" y="5359400"/>
            <a:ext cx="749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35400" y="5359400"/>
            <a:ext cx="749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6" name="Picture 15" descr="Screen Shot 2013-10-25 at 2.0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8877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Announcements </a:t>
            </a:r>
          </a:p>
          <a:p>
            <a:pPr lvl="1"/>
            <a:r>
              <a:rPr lang="en-US" dirty="0" smtClean="0"/>
              <a:t>Nov 5: No class (university holiday)</a:t>
            </a:r>
          </a:p>
          <a:p>
            <a:pPr lvl="1"/>
            <a:r>
              <a:rPr lang="en-US" dirty="0" smtClean="0"/>
              <a:t>Nov 12: guest </a:t>
            </a:r>
            <a:r>
              <a:rPr lang="en-US" dirty="0"/>
              <a:t>Lecture on SDN </a:t>
            </a:r>
            <a:r>
              <a:rPr lang="en-US" dirty="0" err="1"/>
              <a:t>middleboxes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 err="1"/>
              <a:t>Seyed</a:t>
            </a:r>
            <a:r>
              <a:rPr lang="en-US" dirty="0"/>
              <a:t> </a:t>
            </a:r>
            <a:r>
              <a:rPr lang="en-US" dirty="0" err="1"/>
              <a:t>Kaveh</a:t>
            </a:r>
            <a:r>
              <a:rPr lang="en-US" dirty="0"/>
              <a:t> </a:t>
            </a:r>
            <a:r>
              <a:rPr lang="en-US" dirty="0" err="1"/>
              <a:t>Fayazbakhsh</a:t>
            </a:r>
            <a:r>
              <a:rPr lang="en-US" dirty="0"/>
              <a:t> from Stony Brook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SDN Traffic </a:t>
            </a:r>
            <a:r>
              <a:rPr lang="en-US" dirty="0" smtClean="0"/>
              <a:t>Management (30 min)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Motivation</a:t>
            </a:r>
          </a:p>
          <a:p>
            <a:pPr lvl="1"/>
            <a:r>
              <a:rPr lang="en-US" dirty="0" smtClean="0"/>
              <a:t>Why SDN</a:t>
            </a:r>
          </a:p>
          <a:p>
            <a:pPr lvl="1"/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Architecture and Algorithms</a:t>
            </a:r>
          </a:p>
          <a:p>
            <a:pPr lvl="1"/>
            <a:r>
              <a:rPr lang="en-US" dirty="0" smtClean="0"/>
              <a:t>Implementation and Evaluation </a:t>
            </a:r>
          </a:p>
          <a:p>
            <a:pPr lvl="1"/>
            <a:r>
              <a:rPr lang="en-US" dirty="0" smtClean="0"/>
              <a:t>Conclusions and Future Work</a:t>
            </a:r>
          </a:p>
          <a:p>
            <a:r>
              <a:rPr lang="en-US" dirty="0" smtClean="0"/>
              <a:t>Midterm (80 min)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533400" y="533400"/>
            <a:ext cx="4561871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Hybrid SDN Deployment</a:t>
            </a:r>
            <a:endParaRPr lang="en-CA" sz="36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93000" y="1778000"/>
            <a:ext cx="1651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IBGP/ISIS to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80300" y="2044700"/>
            <a:ext cx="1663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2606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90500" algn="l"/>
              </a:tabLst>
            </a:pPr>
            <a:r>
              <a:rPr lang="en-CA" sz="1810" b="1" dirty="0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dirty="0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183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11500" y="2336800"/>
            <a:ext cx="1130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36900" y="2590800"/>
            <a:ext cx="1104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36900" y="2857500"/>
            <a:ext cx="1104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56100" y="2654300"/>
            <a:ext cx="4673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46700" y="3200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63900" y="3606800"/>
            <a:ext cx="97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</a:t>
            </a:r>
          </a:p>
          <a:p>
            <a:pPr>
              <a:lnSpc>
                <a:spcPts val="2070"/>
              </a:lnSpc>
            </a:pPr>
            <a:endParaRPr lang="en-CA" sz="1810" b="1" smtClean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6400" y="4330700"/>
            <a:ext cx="17526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585"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IBGP/ISIS to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60600" y="4152900"/>
            <a:ext cx="2984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6383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Quagga	OFC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374900" y="47625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5240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Glue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87600" y="5372100"/>
            <a:ext cx="2857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4478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Paxos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346700" y="38862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0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pic>
        <p:nvPicPr>
          <p:cNvPr id="18" name="Picture 17" descr="Screen Shot 2013-10-25 at 2.0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3985"/>
            <a:ext cx="8915400" cy="47067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7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533400" y="533400"/>
            <a:ext cx="4561871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Hybrid SDN Deployment</a:t>
            </a:r>
            <a:endParaRPr lang="en-CA" sz="36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352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46700" y="1676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11500" y="2336800"/>
            <a:ext cx="5918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235200" algn="l"/>
                <a:tab pos="3530600" algn="l"/>
              </a:tabLst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	OFA	OFA</a:t>
            </a:r>
          </a:p>
          <a:p>
            <a:pPr>
              <a:lnSpc>
                <a:spcPts val="207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00" y="25908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36900" y="28575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46700" y="3200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63900" y="3606800"/>
            <a:ext cx="97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</a:t>
            </a:r>
          </a:p>
          <a:p>
            <a:pPr>
              <a:lnSpc>
                <a:spcPts val="2070"/>
              </a:lnSpc>
            </a:pPr>
            <a:endParaRPr lang="en-CA" sz="1810" b="1" smtClean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400" y="4330700"/>
            <a:ext cx="17526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585"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IBGP/ISIS to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0600" y="4152900"/>
            <a:ext cx="2984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6383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Quagga	OFC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74900" y="47625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5240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Glue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87600" y="5372100"/>
            <a:ext cx="2857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4478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Paxos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46700" y="38862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0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00100" y="5956300"/>
            <a:ext cx="8343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● SDN site delivers full interoperability with legacy sites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pic>
        <p:nvPicPr>
          <p:cNvPr id="17" name="Picture 16" descr="Screen Shot 2013-10-25 at 2.0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7" y="1371600"/>
            <a:ext cx="8515853" cy="4495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0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533400" y="533400"/>
            <a:ext cx="4561871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Hybrid SDN Deployment</a:t>
            </a:r>
            <a:endParaRPr lang="en-CA" sz="36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352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46700" y="1676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11500" y="2336800"/>
            <a:ext cx="5918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235200" algn="l"/>
                <a:tab pos="3530600" algn="l"/>
              </a:tabLst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	OFA	OFA</a:t>
            </a:r>
          </a:p>
          <a:p>
            <a:pPr>
              <a:lnSpc>
                <a:spcPts val="207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00" y="25908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36900" y="28575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46700" y="3200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63900" y="3606800"/>
            <a:ext cx="97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</a:t>
            </a:r>
          </a:p>
          <a:p>
            <a:pPr>
              <a:lnSpc>
                <a:spcPts val="2070"/>
              </a:lnSpc>
            </a:pPr>
            <a:endParaRPr lang="en-CA" sz="1810" b="1" smtClean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400" y="4330700"/>
            <a:ext cx="17526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585"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IBGP/ISIS to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0600" y="4152900"/>
            <a:ext cx="2984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6383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Quagga	OFC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74900" y="47625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5240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RCS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87600" y="5372100"/>
            <a:ext cx="2857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4478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Paxos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46700" y="38862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0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88000" y="4826000"/>
            <a:ext cx="3441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0" b="1" smtClean="0">
                <a:solidFill>
                  <a:srgbClr val="FF0000"/>
                </a:solidFill>
                <a:latin typeface="Arial Bold"/>
                <a:cs typeface="Arial Bold"/>
              </a:rPr>
              <a:t>TE Server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00100" y="6096000"/>
            <a:ext cx="8343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Ready to introduce new functionality, e.g., TE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pic>
        <p:nvPicPr>
          <p:cNvPr id="18" name="Picture 17" descr="Screen Shot 2013-10-25 at 2.0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7162800" cy="47086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4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5943033" cy="5347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 smtClean="0">
                <a:solidFill>
                  <a:srgbClr val="002D99"/>
                </a:solidFill>
              </a:rPr>
              <a:t>Traffic Engineering Architecture</a:t>
            </a:r>
            <a:endParaRPr lang="en-CA" sz="36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10-25 at 2.0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1295400"/>
            <a:ext cx="9144000" cy="50991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533400" y="533400"/>
            <a:ext cx="4675934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TE Optimization </a:t>
            </a:r>
            <a:r>
              <a:rPr lang="en-US" sz="3600" dirty="0" smtClean="0">
                <a:solidFill>
                  <a:srgbClr val="002D99"/>
                </a:solidFill>
              </a:rPr>
              <a:t>Problem</a:t>
            </a:r>
            <a:endParaRPr lang="en-CA" sz="3610" b="1" dirty="0" smtClean="0">
              <a:solidFill>
                <a:srgbClr val="3368FC"/>
              </a:solidFill>
              <a:latin typeface="Arial Bold"/>
              <a:cs typeface="Arial Bold"/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1333500"/>
            <a:ext cx="7533337" cy="1418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Max-min fair bandwidth allocation to </a:t>
            </a: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FlowGroups</a:t>
            </a:r>
            <a:endParaRPr lang="en-CA" sz="2800" dirty="0" smtClean="0">
              <a:solidFill>
                <a:srgbClr val="3B3B3B"/>
              </a:solidFill>
              <a:cs typeface="Arial"/>
            </a:endParaRPr>
          </a:p>
          <a:p>
            <a:pPr lvl="1">
              <a:lnSpc>
                <a:spcPts val="276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CA" sz="2400" dirty="0" err="1" smtClean="0">
                <a:solidFill>
                  <a:srgbClr val="3B3B3B"/>
                </a:solidFill>
                <a:latin typeface="Arial"/>
                <a:cs typeface="Arial"/>
              </a:rPr>
              <a:t>FlowGroups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: {DC Pairs, priority class}</a:t>
            </a:r>
            <a:endParaRPr lang="en-CA" sz="2800" dirty="0" smtClean="0">
              <a:solidFill>
                <a:srgbClr val="3B3B3B"/>
              </a:solidFill>
              <a:cs typeface="Arial"/>
            </a:endParaRPr>
          </a:p>
          <a:p>
            <a:pPr>
              <a:lnSpc>
                <a:spcPts val="276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	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14622" y="2133600"/>
            <a:ext cx="8529378" cy="10891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FlowGroup’s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 priority represented by bandwidth function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 HW capabilities constrains solution:</a:t>
            </a:r>
          </a:p>
          <a:p>
            <a:pPr>
              <a:lnSpc>
                <a:spcPts val="28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1822" y="2832100"/>
            <a:ext cx="4259780" cy="10891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Maximum number of paths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 Splits quantization</a:t>
            </a:r>
          </a:p>
          <a:p>
            <a:pPr>
              <a:lnSpc>
                <a:spcPts val="28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533400" y="533400"/>
            <a:ext cx="5503059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 smtClean="0">
                <a:solidFill>
                  <a:srgbClr val="002D99"/>
                </a:solidFill>
              </a:rPr>
              <a:t>TE Optimization Algorithm</a:t>
            </a:r>
            <a:endParaRPr lang="en-CA" sz="40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1409700"/>
            <a:ext cx="8559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● Max-min fair bandwidth allocation to FlowGroups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" y="1752600"/>
            <a:ext cx="85598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06400" algn="l"/>
              </a:tabLst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● Fill higher priority along shortest paths and then move to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	longer paths if needed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4200" y="2476500"/>
            <a:ext cx="8559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7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● Example: FG1 HIPRI, FG2 LOPRI</a:t>
            </a:r>
          </a:p>
          <a:p>
            <a:pPr>
              <a:lnSpc>
                <a:spcPts val="257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3-10-25 at 2.12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9144000" cy="349390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70" y="178595"/>
            <a:ext cx="7358063" cy="8882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Congestion-free update Problem</a:t>
            </a:r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-24937" y="2819400"/>
            <a:ext cx="9135070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How to update forwarding plane without </a:t>
            </a:r>
            <a:br>
              <a:rPr lang="en-US" sz="3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causing transient congestion?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Line 1"/>
          <p:cNvSpPr>
            <a:spLocks noChangeShapeType="1"/>
          </p:cNvSpPr>
          <p:nvPr/>
        </p:nvSpPr>
        <p:spPr bwMode="auto">
          <a:xfrm>
            <a:off x="1905000" y="2133600"/>
            <a:ext cx="1238994" cy="1024682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50" name="Line 2"/>
          <p:cNvSpPr>
            <a:spLocks noChangeShapeType="1"/>
          </p:cNvSpPr>
          <p:nvPr/>
        </p:nvSpPr>
        <p:spPr bwMode="auto">
          <a:xfrm flipH="1">
            <a:off x="3116088" y="2150342"/>
            <a:ext cx="634008" cy="1026914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 rot="10800000" flipH="1">
            <a:off x="1874861" y="2124670"/>
            <a:ext cx="1923232" cy="0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892970" y="178594"/>
            <a:ext cx="7358063" cy="1750219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Congestion-free update is hard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 rot="8497">
            <a:off x="1661667" y="3489796"/>
            <a:ext cx="173235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 u="sng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initial state</a:t>
            </a: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rot="10800000" flipH="1">
            <a:off x="1230807" y="3151584"/>
            <a:ext cx="1924348" cy="0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1269875" y="2146994"/>
            <a:ext cx="634008" cy="1026914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56" name="Oval 8"/>
          <p:cNvSpPr>
            <a:spLocks/>
          </p:cNvSpPr>
          <p:nvPr/>
        </p:nvSpPr>
        <p:spPr bwMode="auto">
          <a:xfrm>
            <a:off x="1133698" y="3025453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57" name="Oval 9"/>
          <p:cNvSpPr>
            <a:spLocks/>
          </p:cNvSpPr>
          <p:nvPr/>
        </p:nvSpPr>
        <p:spPr bwMode="auto">
          <a:xfrm>
            <a:off x="2991073" y="3025453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58" name="Oval 10"/>
          <p:cNvSpPr>
            <a:spLocks/>
          </p:cNvSpPr>
          <p:nvPr/>
        </p:nvSpPr>
        <p:spPr bwMode="auto">
          <a:xfrm>
            <a:off x="1776636" y="1998539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59" name="Oval 11"/>
          <p:cNvSpPr>
            <a:spLocks/>
          </p:cNvSpPr>
          <p:nvPr/>
        </p:nvSpPr>
        <p:spPr bwMode="auto">
          <a:xfrm>
            <a:off x="3634011" y="1998539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1241969" y="1865710"/>
            <a:ext cx="2243584" cy="1073795"/>
          </a:xfrm>
          <a:custGeom>
            <a:avLst/>
            <a:gdLst>
              <a:gd name="T0" fmla="*/ 0 w 21600"/>
              <a:gd name="T1" fmla="*/ 121754986 h 20341"/>
              <a:gd name="T2" fmla="*/ 112715148 w 21600"/>
              <a:gd name="T3" fmla="*/ 14080702 h 20341"/>
              <a:gd name="T4" fmla="*/ 471374225 w 21600"/>
              <a:gd name="T5" fmla="*/ 11566693 h 20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41">
                <a:moveTo>
                  <a:pt x="0" y="20341"/>
                </a:moveTo>
                <a:cubicBezTo>
                  <a:pt x="0" y="20341"/>
                  <a:pt x="1454" y="4169"/>
                  <a:pt x="5165" y="1239"/>
                </a:cubicBezTo>
                <a:cubicBezTo>
                  <a:pt x="8329" y="-1259"/>
                  <a:pt x="21600" y="793"/>
                  <a:pt x="21600" y="793"/>
                </a:cubicBezTo>
              </a:path>
            </a:pathLst>
          </a:custGeom>
          <a:noFill/>
          <a:ln w="114300" cap="flat">
            <a:solidFill>
              <a:srgbClr val="003DCC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61" name="Freeform 13"/>
          <p:cNvSpPr>
            <a:spLocks/>
          </p:cNvSpPr>
          <p:nvPr/>
        </p:nvSpPr>
        <p:spPr bwMode="auto">
          <a:xfrm>
            <a:off x="2223119" y="2238523"/>
            <a:ext cx="1560463" cy="736699"/>
          </a:xfrm>
          <a:custGeom>
            <a:avLst/>
            <a:gdLst>
              <a:gd name="T0" fmla="*/ 0 w 21600"/>
              <a:gd name="T1" fmla="*/ 0 h 18030"/>
              <a:gd name="T2" fmla="*/ 177745637 w 21600"/>
              <a:gd name="T3" fmla="*/ 59150572 h 18030"/>
              <a:gd name="T4" fmla="*/ 228027938 w 21600"/>
              <a:gd name="T5" fmla="*/ 12731063 h 180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030">
                <a:moveTo>
                  <a:pt x="0" y="0"/>
                </a:moveTo>
                <a:cubicBezTo>
                  <a:pt x="0" y="0"/>
                  <a:pt x="13152" y="21600"/>
                  <a:pt x="16837" y="17516"/>
                </a:cubicBezTo>
                <a:cubicBezTo>
                  <a:pt x="18910" y="15219"/>
                  <a:pt x="21600" y="3770"/>
                  <a:pt x="21600" y="3770"/>
                </a:cubicBezTo>
              </a:path>
            </a:pathLst>
          </a:custGeom>
          <a:noFill/>
          <a:ln w="127000" cap="flat">
            <a:solidFill>
              <a:srgbClr val="A40800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6045025" y="2150342"/>
            <a:ext cx="1237878" cy="1023566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>
            <a:off x="7259463" y="2168202"/>
            <a:ext cx="634008" cy="1026914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rot="10800000" flipH="1">
            <a:off x="6018236" y="2142529"/>
            <a:ext cx="1923232" cy="0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65" name="Rectangle 17"/>
          <p:cNvSpPr>
            <a:spLocks/>
          </p:cNvSpPr>
          <p:nvPr/>
        </p:nvSpPr>
        <p:spPr bwMode="auto">
          <a:xfrm>
            <a:off x="5741416" y="3489796"/>
            <a:ext cx="1848445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 u="sng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target state</a:t>
            </a: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rot="10800000" flipH="1">
            <a:off x="5375298" y="3169443"/>
            <a:ext cx="1923232" cy="0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H="1">
            <a:off x="5411018" y="2168202"/>
            <a:ext cx="634008" cy="1026914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68" name="Oval 20"/>
          <p:cNvSpPr>
            <a:spLocks/>
          </p:cNvSpPr>
          <p:nvPr/>
        </p:nvSpPr>
        <p:spPr bwMode="auto">
          <a:xfrm>
            <a:off x="5277073" y="3043313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69" name="Oval 21"/>
          <p:cNvSpPr>
            <a:spLocks/>
          </p:cNvSpPr>
          <p:nvPr/>
        </p:nvSpPr>
        <p:spPr bwMode="auto">
          <a:xfrm>
            <a:off x="7134448" y="3043313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70" name="Oval 22"/>
          <p:cNvSpPr>
            <a:spLocks/>
          </p:cNvSpPr>
          <p:nvPr/>
        </p:nvSpPr>
        <p:spPr bwMode="auto">
          <a:xfrm>
            <a:off x="5920011" y="2016399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71" name="Oval 23"/>
          <p:cNvSpPr>
            <a:spLocks/>
          </p:cNvSpPr>
          <p:nvPr/>
        </p:nvSpPr>
        <p:spPr bwMode="auto">
          <a:xfrm>
            <a:off x="7777386" y="2016399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72" name="Freeform 24"/>
          <p:cNvSpPr>
            <a:spLocks/>
          </p:cNvSpPr>
          <p:nvPr/>
        </p:nvSpPr>
        <p:spPr bwMode="auto">
          <a:xfrm>
            <a:off x="5578448" y="2389212"/>
            <a:ext cx="2393156" cy="1062633"/>
          </a:xfrm>
          <a:custGeom>
            <a:avLst/>
            <a:gdLst>
              <a:gd name="T0" fmla="*/ 0 w 21600"/>
              <a:gd name="T1" fmla="*/ 108350193 h 20383"/>
              <a:gd name="T2" fmla="*/ 389278241 w 21600"/>
              <a:gd name="T3" fmla="*/ 104699880 h 20383"/>
              <a:gd name="T4" fmla="*/ 536319119 w 21600"/>
              <a:gd name="T5" fmla="*/ 0 h 203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83">
                <a:moveTo>
                  <a:pt x="0" y="19709"/>
                </a:moveTo>
                <a:cubicBezTo>
                  <a:pt x="0" y="19709"/>
                  <a:pt x="8999" y="21600"/>
                  <a:pt x="15678" y="19045"/>
                </a:cubicBezTo>
                <a:cubicBezTo>
                  <a:pt x="19621" y="17536"/>
                  <a:pt x="21600" y="0"/>
                  <a:pt x="21600" y="0"/>
                </a:cubicBezTo>
              </a:path>
            </a:pathLst>
          </a:custGeom>
          <a:noFill/>
          <a:ln w="114300" cap="flat">
            <a:solidFill>
              <a:srgbClr val="003DCC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rot="10800000" flipH="1">
            <a:off x="6267153" y="1948308"/>
            <a:ext cx="1447725" cy="0"/>
          </a:xfrm>
          <a:prstGeom prst="line">
            <a:avLst/>
          </a:prstGeom>
          <a:noFill/>
          <a:ln w="127000">
            <a:solidFill>
              <a:srgbClr val="A408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grpSp>
        <p:nvGrpSpPr>
          <p:cNvPr id="53276" name="Group 28"/>
          <p:cNvGrpSpPr>
            <a:grpSpLocks/>
          </p:cNvGrpSpPr>
          <p:nvPr/>
        </p:nvGrpSpPr>
        <p:grpSpPr bwMode="auto">
          <a:xfrm>
            <a:off x="4187650" y="2239640"/>
            <a:ext cx="910828" cy="830461"/>
            <a:chOff x="0" y="0"/>
            <a:chExt cx="816" cy="744"/>
          </a:xfrm>
        </p:grpSpPr>
        <p:sp>
          <p:nvSpPr>
            <p:cNvPr id="53316" name="AutoShape 26"/>
            <p:cNvSpPr>
              <a:spLocks/>
            </p:cNvSpPr>
            <p:nvPr/>
          </p:nvSpPr>
          <p:spPr bwMode="auto">
            <a:xfrm>
              <a:off x="40" y="80"/>
              <a:ext cx="704" cy="584"/>
            </a:xfrm>
            <a:prstGeom prst="rightArrow">
              <a:avLst>
                <a:gd name="adj1" fmla="val 41333"/>
                <a:gd name="adj2" fmla="val 7075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pic>
          <p:nvPicPr>
            <p:cNvPr id="2" name="Picture 2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75" name="Rectangle 29"/>
          <p:cNvSpPr>
            <a:spLocks/>
          </p:cNvSpPr>
          <p:nvPr/>
        </p:nvSpPr>
        <p:spPr bwMode="auto">
          <a:xfrm>
            <a:off x="910455" y="1962820"/>
            <a:ext cx="366117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3DCC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</a:t>
            </a:r>
          </a:p>
        </p:txBody>
      </p:sp>
      <p:sp>
        <p:nvSpPr>
          <p:cNvPr id="3" name="Rectangle 30"/>
          <p:cNvSpPr>
            <a:spLocks/>
          </p:cNvSpPr>
          <p:nvPr/>
        </p:nvSpPr>
        <p:spPr bwMode="auto">
          <a:xfrm>
            <a:off x="2758901" y="2212851"/>
            <a:ext cx="366117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A408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B</a:t>
            </a:r>
          </a:p>
        </p:txBody>
      </p:sp>
      <p:sp>
        <p:nvSpPr>
          <p:cNvPr id="53277" name="Rectangle 31"/>
          <p:cNvSpPr>
            <a:spLocks/>
          </p:cNvSpPr>
          <p:nvPr/>
        </p:nvSpPr>
        <p:spPr bwMode="auto">
          <a:xfrm>
            <a:off x="6679033" y="1444898"/>
            <a:ext cx="366117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A408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B</a:t>
            </a:r>
          </a:p>
        </p:txBody>
      </p:sp>
      <p:sp>
        <p:nvSpPr>
          <p:cNvPr id="53278" name="Rectangle 32"/>
          <p:cNvSpPr>
            <a:spLocks/>
          </p:cNvSpPr>
          <p:nvPr/>
        </p:nvSpPr>
        <p:spPr bwMode="auto">
          <a:xfrm>
            <a:off x="7884541" y="2971875"/>
            <a:ext cx="366117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3DCC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</a:t>
            </a:r>
          </a:p>
        </p:txBody>
      </p:sp>
      <p:grpSp>
        <p:nvGrpSpPr>
          <p:cNvPr id="53299" name="Group 51"/>
          <p:cNvGrpSpPr>
            <a:grpSpLocks/>
          </p:cNvGrpSpPr>
          <p:nvPr/>
        </p:nvGrpSpPr>
        <p:grpSpPr bwMode="auto">
          <a:xfrm>
            <a:off x="1160487" y="3332411"/>
            <a:ext cx="3303984" cy="2818432"/>
            <a:chOff x="0" y="0"/>
            <a:chExt cx="2960" cy="2524"/>
          </a:xfrm>
        </p:grpSpPr>
        <p:grpSp>
          <p:nvGrpSpPr>
            <p:cNvPr id="53298" name="Group 47"/>
            <p:cNvGrpSpPr>
              <a:grpSpLocks/>
            </p:cNvGrpSpPr>
            <p:nvPr/>
          </p:nvGrpSpPr>
          <p:grpSpPr bwMode="auto">
            <a:xfrm>
              <a:off x="0" y="788"/>
              <a:ext cx="2960" cy="1736"/>
              <a:chOff x="0" y="0"/>
              <a:chExt cx="2960" cy="1736"/>
            </a:xfrm>
          </p:grpSpPr>
          <p:sp>
            <p:nvSpPr>
              <p:cNvPr id="53302" name="Line 33"/>
              <p:cNvSpPr>
                <a:spLocks noChangeShapeType="1"/>
              </p:cNvSpPr>
              <p:nvPr/>
            </p:nvSpPr>
            <p:spPr bwMode="auto">
              <a:xfrm>
                <a:off x="688" y="504"/>
                <a:ext cx="1109" cy="917"/>
              </a:xfrm>
              <a:prstGeom prst="line">
                <a:avLst/>
              </a:prstGeom>
              <a:noFill/>
              <a:ln w="114300">
                <a:solidFill>
                  <a:srgbClr val="77777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3303" name="Line 34"/>
              <p:cNvSpPr>
                <a:spLocks noChangeShapeType="1"/>
              </p:cNvSpPr>
              <p:nvPr/>
            </p:nvSpPr>
            <p:spPr bwMode="auto">
              <a:xfrm flipH="1">
                <a:off x="1776" y="520"/>
                <a:ext cx="568" cy="920"/>
              </a:xfrm>
              <a:prstGeom prst="line">
                <a:avLst/>
              </a:prstGeom>
              <a:noFill/>
              <a:ln w="114300">
                <a:solidFill>
                  <a:srgbClr val="77777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3304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664" y="497"/>
                <a:ext cx="1723" cy="0"/>
              </a:xfrm>
              <a:prstGeom prst="line">
                <a:avLst/>
              </a:prstGeom>
              <a:noFill/>
              <a:ln w="114300">
                <a:solidFill>
                  <a:srgbClr val="77777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3305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88" y="1417"/>
                <a:ext cx="1723" cy="0"/>
              </a:xfrm>
              <a:prstGeom prst="line">
                <a:avLst/>
              </a:prstGeom>
              <a:noFill/>
              <a:ln w="114300">
                <a:solidFill>
                  <a:srgbClr val="77777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3306" name="Line 37"/>
              <p:cNvSpPr>
                <a:spLocks noChangeShapeType="1"/>
              </p:cNvSpPr>
              <p:nvPr/>
            </p:nvSpPr>
            <p:spPr bwMode="auto">
              <a:xfrm flipH="1">
                <a:off x="120" y="520"/>
                <a:ext cx="568" cy="920"/>
              </a:xfrm>
              <a:prstGeom prst="line">
                <a:avLst/>
              </a:prstGeom>
              <a:noFill/>
              <a:ln w="114300">
                <a:solidFill>
                  <a:srgbClr val="77777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3307" name="Oval 38"/>
              <p:cNvSpPr>
                <a:spLocks/>
              </p:cNvSpPr>
              <p:nvPr/>
            </p:nvSpPr>
            <p:spPr bwMode="auto">
              <a:xfrm>
                <a:off x="0" y="1304"/>
                <a:ext cx="240" cy="240"/>
              </a:xfrm>
              <a:prstGeom prst="ellipse">
                <a:avLst/>
              </a:prstGeom>
              <a:solidFill>
                <a:srgbClr val="0C0C0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3308" name="Oval 39"/>
              <p:cNvSpPr>
                <a:spLocks/>
              </p:cNvSpPr>
              <p:nvPr/>
            </p:nvSpPr>
            <p:spPr bwMode="auto">
              <a:xfrm>
                <a:off x="1664" y="1304"/>
                <a:ext cx="240" cy="240"/>
              </a:xfrm>
              <a:prstGeom prst="ellipse">
                <a:avLst/>
              </a:prstGeom>
              <a:solidFill>
                <a:srgbClr val="0C0C0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3309" name="Oval 40"/>
              <p:cNvSpPr>
                <a:spLocks/>
              </p:cNvSpPr>
              <p:nvPr/>
            </p:nvSpPr>
            <p:spPr bwMode="auto">
              <a:xfrm>
                <a:off x="576" y="384"/>
                <a:ext cx="240" cy="240"/>
              </a:xfrm>
              <a:prstGeom prst="ellipse">
                <a:avLst/>
              </a:prstGeom>
              <a:solidFill>
                <a:srgbClr val="0C0C0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3310" name="Oval 41"/>
              <p:cNvSpPr>
                <a:spLocks/>
              </p:cNvSpPr>
              <p:nvPr/>
            </p:nvSpPr>
            <p:spPr bwMode="auto">
              <a:xfrm>
                <a:off x="2240" y="384"/>
                <a:ext cx="240" cy="240"/>
              </a:xfrm>
              <a:prstGeom prst="ellipse">
                <a:avLst/>
              </a:prstGeom>
              <a:solidFill>
                <a:srgbClr val="0C0C0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3311" name="Freeform 42"/>
              <p:cNvSpPr>
                <a:spLocks/>
              </p:cNvSpPr>
              <p:nvPr/>
            </p:nvSpPr>
            <p:spPr bwMode="auto">
              <a:xfrm>
                <a:off x="976" y="600"/>
                <a:ext cx="1397" cy="659"/>
              </a:xfrm>
              <a:custGeom>
                <a:avLst/>
                <a:gdLst>
                  <a:gd name="T0" fmla="*/ 0 w 21600"/>
                  <a:gd name="T1" fmla="*/ 0 h 18030"/>
                  <a:gd name="T2" fmla="*/ 70 w 21600"/>
                  <a:gd name="T3" fmla="*/ 23 h 18030"/>
                  <a:gd name="T4" fmla="*/ 90 w 21600"/>
                  <a:gd name="T5" fmla="*/ 5 h 180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8030">
                    <a:moveTo>
                      <a:pt x="0" y="0"/>
                    </a:moveTo>
                    <a:cubicBezTo>
                      <a:pt x="0" y="0"/>
                      <a:pt x="13152" y="21600"/>
                      <a:pt x="16837" y="17516"/>
                    </a:cubicBezTo>
                    <a:cubicBezTo>
                      <a:pt x="18910" y="15219"/>
                      <a:pt x="21600" y="3770"/>
                      <a:pt x="21600" y="3770"/>
                    </a:cubicBezTo>
                  </a:path>
                </a:pathLst>
              </a:custGeom>
              <a:noFill/>
              <a:ln w="127000" cap="flat">
                <a:solidFill>
                  <a:srgbClr val="A40800"/>
                </a:solidFill>
                <a:prstDash val="solid"/>
                <a:miter lim="800000"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4" name="Rectangle 43"/>
              <p:cNvSpPr>
                <a:spLocks/>
              </p:cNvSpPr>
              <p:nvPr/>
            </p:nvSpPr>
            <p:spPr bwMode="auto">
              <a:xfrm>
                <a:off x="2256" y="1280"/>
                <a:ext cx="328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>
                    <a:solidFill>
                      <a:srgbClr val="003DCC"/>
                    </a:solidFill>
                    <a:latin typeface="Gill Sans" charset="0"/>
                    <a:ea typeface="ＭＳ Ｐゴシック" charset="0"/>
                    <a:cs typeface="ＭＳ Ｐゴシック" charset="0"/>
                    <a:sym typeface="Gill Sans" charset="0"/>
                  </a:rPr>
                  <a:t>A</a:t>
                </a:r>
              </a:p>
            </p:txBody>
          </p:sp>
          <p:sp>
            <p:nvSpPr>
              <p:cNvPr id="53313" name="Rectangle 44"/>
              <p:cNvSpPr>
                <a:spLocks/>
              </p:cNvSpPr>
              <p:nvPr/>
            </p:nvSpPr>
            <p:spPr bwMode="auto">
              <a:xfrm>
                <a:off x="1416" y="576"/>
                <a:ext cx="328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>
                    <a:solidFill>
                      <a:srgbClr val="A40800"/>
                    </a:solidFill>
                    <a:latin typeface="Gill Sans" charset="0"/>
                    <a:ea typeface="ＭＳ Ｐゴシック" charset="0"/>
                    <a:cs typeface="ＭＳ Ｐゴシック" charset="0"/>
                    <a:sym typeface="Gill Sans" charset="0"/>
                  </a:rPr>
                  <a:t>B</a:t>
                </a:r>
              </a:p>
            </p:txBody>
          </p:sp>
          <p:sp>
            <p:nvSpPr>
              <p:cNvPr id="53314" name="Freeform 45"/>
              <p:cNvSpPr>
                <a:spLocks/>
              </p:cNvSpPr>
              <p:nvPr/>
            </p:nvSpPr>
            <p:spPr bwMode="auto">
              <a:xfrm>
                <a:off x="392" y="744"/>
                <a:ext cx="2144" cy="952"/>
              </a:xfrm>
              <a:custGeom>
                <a:avLst/>
                <a:gdLst>
                  <a:gd name="T0" fmla="*/ 0 w 21600"/>
                  <a:gd name="T1" fmla="*/ 43 h 20383"/>
                  <a:gd name="T2" fmla="*/ 154 w 21600"/>
                  <a:gd name="T3" fmla="*/ 42 h 20383"/>
                  <a:gd name="T4" fmla="*/ 213 w 21600"/>
                  <a:gd name="T5" fmla="*/ 0 h 203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83">
                    <a:moveTo>
                      <a:pt x="0" y="19709"/>
                    </a:moveTo>
                    <a:cubicBezTo>
                      <a:pt x="0" y="19709"/>
                      <a:pt x="8999" y="21600"/>
                      <a:pt x="15678" y="19045"/>
                    </a:cubicBezTo>
                    <a:cubicBezTo>
                      <a:pt x="19621" y="17536"/>
                      <a:pt x="21600" y="0"/>
                      <a:pt x="21600" y="0"/>
                    </a:cubicBezTo>
                  </a:path>
                </a:pathLst>
              </a:custGeom>
              <a:noFill/>
              <a:ln w="114300" cap="flat">
                <a:solidFill>
                  <a:srgbClr val="003DCC"/>
                </a:solidFill>
                <a:prstDash val="solid"/>
                <a:miter lim="800000"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sp>
            <p:nvSpPr>
              <p:cNvPr id="5" name="Rectangle 46"/>
              <p:cNvSpPr>
                <a:spLocks/>
              </p:cNvSpPr>
              <p:nvPr/>
            </p:nvSpPr>
            <p:spPr bwMode="auto">
              <a:xfrm>
                <a:off x="2400" y="0"/>
                <a:ext cx="560" cy="1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34343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defTabSz="6429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6300">
                    <a:solidFill>
                      <a:srgbClr val="EE6007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urier" charset="0"/>
                    <a:ea typeface="ＭＳ Ｐゴシック" charset="0"/>
                    <a:cs typeface="Zapf Dingbats" charset="0"/>
                    <a:sym typeface="Courier" charset="0"/>
                  </a:rPr>
                  <a:t>✘</a:t>
                </a:r>
              </a:p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200">
                  <a:solidFill>
                    <a:srgbClr val="EE6007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6" name="Group 50"/>
            <p:cNvGrpSpPr>
              <a:grpSpLocks/>
            </p:cNvGrpSpPr>
            <p:nvPr/>
          </p:nvGrpSpPr>
          <p:grpSpPr bwMode="auto">
            <a:xfrm>
              <a:off x="1909" y="-56"/>
              <a:ext cx="943" cy="1109"/>
              <a:chOff x="0" y="0"/>
              <a:chExt cx="942" cy="1110"/>
            </a:xfrm>
          </p:grpSpPr>
          <p:sp>
            <p:nvSpPr>
              <p:cNvPr id="53300" name="AutoShape 48"/>
              <p:cNvSpPr>
                <a:spLocks/>
              </p:cNvSpPr>
              <p:nvPr/>
            </p:nvSpPr>
            <p:spPr bwMode="auto">
              <a:xfrm rot="4619358">
                <a:off x="39" y="247"/>
                <a:ext cx="856" cy="584"/>
              </a:xfrm>
              <a:prstGeom prst="rightArrow">
                <a:avLst>
                  <a:gd name="adj1" fmla="val 41333"/>
                  <a:gd name="adj2" fmla="val 707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pic>
            <p:nvPicPr>
              <p:cNvPr id="53301" name="Picture 4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780641">
                <a:off x="99" y="71"/>
                <a:ext cx="744" cy="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3317" name="Group 69"/>
          <p:cNvGrpSpPr>
            <a:grpSpLocks/>
          </p:cNvGrpSpPr>
          <p:nvPr/>
        </p:nvGrpSpPr>
        <p:grpSpPr bwMode="auto">
          <a:xfrm>
            <a:off x="3813721" y="2931690"/>
            <a:ext cx="4481587" cy="3111996"/>
            <a:chOff x="0" y="0"/>
            <a:chExt cx="4014" cy="2787"/>
          </a:xfrm>
        </p:grpSpPr>
        <p:grpSp>
          <p:nvGrpSpPr>
            <p:cNvPr id="53281" name="Group 54"/>
            <p:cNvGrpSpPr>
              <a:grpSpLocks/>
            </p:cNvGrpSpPr>
            <p:nvPr/>
          </p:nvGrpSpPr>
          <p:grpSpPr bwMode="auto">
            <a:xfrm>
              <a:off x="-84" y="-85"/>
              <a:ext cx="1777" cy="1738"/>
              <a:chOff x="0" y="0"/>
              <a:chExt cx="1777" cy="1739"/>
            </a:xfrm>
          </p:grpSpPr>
          <p:sp>
            <p:nvSpPr>
              <p:cNvPr id="53296" name="AutoShape 52"/>
              <p:cNvSpPr>
                <a:spLocks/>
              </p:cNvSpPr>
              <p:nvPr/>
            </p:nvSpPr>
            <p:spPr bwMode="auto">
              <a:xfrm rot="2607256">
                <a:off x="61" y="566"/>
                <a:ext cx="1632" cy="584"/>
              </a:xfrm>
              <a:prstGeom prst="rightArrow">
                <a:avLst>
                  <a:gd name="adj1" fmla="val 41333"/>
                  <a:gd name="adj2" fmla="val 7075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pic>
            <p:nvPicPr>
              <p:cNvPr id="53297" name="Picture 53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07256">
                <a:off x="16" y="497"/>
                <a:ext cx="1744" cy="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2" name="Line 55"/>
            <p:cNvSpPr>
              <a:spLocks noChangeShapeType="1"/>
            </p:cNvSpPr>
            <p:nvPr/>
          </p:nvSpPr>
          <p:spPr bwMode="auto">
            <a:xfrm>
              <a:off x="2030" y="1747"/>
              <a:ext cx="1109" cy="917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3283" name="Line 56"/>
            <p:cNvSpPr>
              <a:spLocks noChangeShapeType="1"/>
            </p:cNvSpPr>
            <p:nvPr/>
          </p:nvSpPr>
          <p:spPr bwMode="auto">
            <a:xfrm flipH="1">
              <a:off x="3118" y="1763"/>
              <a:ext cx="568" cy="92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3284" name="Line 57"/>
            <p:cNvSpPr>
              <a:spLocks noChangeShapeType="1"/>
            </p:cNvSpPr>
            <p:nvPr/>
          </p:nvSpPr>
          <p:spPr bwMode="auto">
            <a:xfrm rot="10800000" flipH="1">
              <a:off x="2006" y="1740"/>
              <a:ext cx="1723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3285" name="Line 58"/>
            <p:cNvSpPr>
              <a:spLocks noChangeShapeType="1"/>
            </p:cNvSpPr>
            <p:nvPr/>
          </p:nvSpPr>
          <p:spPr bwMode="auto">
            <a:xfrm rot="10800000" flipH="1">
              <a:off x="1430" y="2660"/>
              <a:ext cx="1723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3286" name="Line 59"/>
            <p:cNvSpPr>
              <a:spLocks noChangeShapeType="1"/>
            </p:cNvSpPr>
            <p:nvPr/>
          </p:nvSpPr>
          <p:spPr bwMode="auto">
            <a:xfrm flipH="1">
              <a:off x="1462" y="1763"/>
              <a:ext cx="568" cy="92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3287" name="Oval 60"/>
            <p:cNvSpPr>
              <a:spLocks/>
            </p:cNvSpPr>
            <p:nvPr/>
          </p:nvSpPr>
          <p:spPr bwMode="auto">
            <a:xfrm>
              <a:off x="1342" y="2547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3288" name="Oval 61"/>
            <p:cNvSpPr>
              <a:spLocks/>
            </p:cNvSpPr>
            <p:nvPr/>
          </p:nvSpPr>
          <p:spPr bwMode="auto">
            <a:xfrm>
              <a:off x="3006" y="2547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3289" name="Oval 62"/>
            <p:cNvSpPr>
              <a:spLocks/>
            </p:cNvSpPr>
            <p:nvPr/>
          </p:nvSpPr>
          <p:spPr bwMode="auto">
            <a:xfrm>
              <a:off x="1918" y="1627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3290" name="Oval 63"/>
            <p:cNvSpPr>
              <a:spLocks/>
            </p:cNvSpPr>
            <p:nvPr/>
          </p:nvSpPr>
          <p:spPr bwMode="auto">
            <a:xfrm>
              <a:off x="3582" y="1627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3312" name="Rectangle 64"/>
            <p:cNvSpPr>
              <a:spLocks/>
            </p:cNvSpPr>
            <p:nvPr/>
          </p:nvSpPr>
          <p:spPr bwMode="auto">
            <a:xfrm>
              <a:off x="3454" y="907"/>
              <a:ext cx="560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343434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300">
                  <a:solidFill>
                    <a:srgbClr val="EE6007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urier" charset="0"/>
                  <a:ea typeface="ＭＳ Ｐゴシック" charset="0"/>
                  <a:cs typeface="Zapf Dingbats" charset="0"/>
                  <a:sym typeface="Courier" charset="0"/>
                </a:rPr>
                <a:t>✘</a:t>
              </a:r>
            </a:p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00">
                <a:solidFill>
                  <a:srgbClr val="EE6007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53292" name="Line 65"/>
            <p:cNvSpPr>
              <a:spLocks noChangeShapeType="1"/>
            </p:cNvSpPr>
            <p:nvPr/>
          </p:nvSpPr>
          <p:spPr bwMode="auto">
            <a:xfrm rot="10800000" flipH="1">
              <a:off x="2174" y="1310"/>
              <a:ext cx="1296" cy="0"/>
            </a:xfrm>
            <a:prstGeom prst="line">
              <a:avLst/>
            </a:prstGeom>
            <a:noFill/>
            <a:ln w="127000">
              <a:solidFill>
                <a:srgbClr val="A408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3293" name="Rectangle 66"/>
            <p:cNvSpPr>
              <a:spLocks/>
            </p:cNvSpPr>
            <p:nvPr/>
          </p:nvSpPr>
          <p:spPr bwMode="auto">
            <a:xfrm>
              <a:off x="1870" y="1123"/>
              <a:ext cx="328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A408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B</a:t>
              </a:r>
            </a:p>
          </p:txBody>
        </p:sp>
        <p:sp>
          <p:nvSpPr>
            <p:cNvPr id="53294" name="Freeform 67"/>
            <p:cNvSpPr>
              <a:spLocks/>
            </p:cNvSpPr>
            <p:nvPr/>
          </p:nvSpPr>
          <p:spPr bwMode="auto">
            <a:xfrm>
              <a:off x="1454" y="1515"/>
              <a:ext cx="2010" cy="962"/>
            </a:xfrm>
            <a:custGeom>
              <a:avLst/>
              <a:gdLst>
                <a:gd name="T0" fmla="*/ 0 w 21600"/>
                <a:gd name="T1" fmla="*/ 48 h 20341"/>
                <a:gd name="T2" fmla="*/ 45 w 21600"/>
                <a:gd name="T3" fmla="*/ 6 h 20341"/>
                <a:gd name="T4" fmla="*/ 187 w 21600"/>
                <a:gd name="T5" fmla="*/ 5 h 20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341">
                  <a:moveTo>
                    <a:pt x="0" y="20341"/>
                  </a:moveTo>
                  <a:cubicBezTo>
                    <a:pt x="0" y="20341"/>
                    <a:pt x="1454" y="4169"/>
                    <a:pt x="5165" y="1239"/>
                  </a:cubicBezTo>
                  <a:cubicBezTo>
                    <a:pt x="8329" y="-1259"/>
                    <a:pt x="21600" y="793"/>
                    <a:pt x="21600" y="793"/>
                  </a:cubicBezTo>
                </a:path>
              </a:pathLst>
            </a:custGeom>
            <a:noFill/>
            <a:ln w="1143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3295" name="Rectangle 68"/>
            <p:cNvSpPr>
              <a:spLocks/>
            </p:cNvSpPr>
            <p:nvPr/>
          </p:nvSpPr>
          <p:spPr bwMode="auto">
            <a:xfrm>
              <a:off x="1182" y="1579"/>
              <a:ext cx="328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3DCC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A</a:t>
              </a: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59008"/>
            <a:ext cx="2133600" cy="365125"/>
          </a:xfrm>
        </p:spPr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200400" cy="396875"/>
          </a:xfrm>
        </p:spPr>
        <p:txBody>
          <a:bodyPr/>
          <a:lstStyle/>
          <a:p>
            <a:r>
              <a:rPr lang="en-US" dirty="0" smtClean="0"/>
              <a:t>Software Defined Networking (COMS 6998-8)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4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/>
          </p:cNvSpPr>
          <p:nvPr/>
        </p:nvSpPr>
        <p:spPr bwMode="auto">
          <a:xfrm>
            <a:off x="1825005" y="2897685"/>
            <a:ext cx="5486176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In fact, congestion-free update </a:t>
            </a:r>
            <a:b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sequence might not exist!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70" y="178594"/>
            <a:ext cx="7358063" cy="1750219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Idea</a:t>
            </a:r>
          </a:p>
        </p:txBody>
      </p:sp>
      <p:sp>
        <p:nvSpPr>
          <p:cNvPr id="57346" name="Rectangle 2"/>
          <p:cNvSpPr>
            <a:spLocks/>
          </p:cNvSpPr>
          <p:nvPr/>
        </p:nvSpPr>
        <p:spPr bwMode="auto">
          <a:xfrm>
            <a:off x="1117" y="3424536"/>
            <a:ext cx="9135070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Leave a small amount of </a:t>
            </a:r>
            <a:b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400">
                <a:solidFill>
                  <a:srgbClr val="002D99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scratch capacity</a:t>
            </a:r>
            <a: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on each link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-8930" y="178594"/>
            <a:ext cx="9170789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Motivation</a:t>
            </a:r>
          </a:p>
        </p:txBody>
      </p:sp>
      <p:sp>
        <p:nvSpPr>
          <p:cNvPr id="18435" name="AutoShape 3"/>
          <p:cNvSpPr>
            <a:spLocks/>
          </p:cNvSpPr>
          <p:nvPr/>
        </p:nvSpPr>
        <p:spPr bwMode="auto">
          <a:xfrm>
            <a:off x="304800" y="4648200"/>
            <a:ext cx="8610600" cy="176272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ffectLst>
            <a:outerShdw blurRad="165100" dist="63499" dir="251999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flat">
                <a:solidFill>
                  <a:srgbClr val="003DCC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</a:t>
            </a:r>
            <a:r>
              <a:rPr lang="en-US" sz="3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nter</a:t>
            </a: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-DC WANs </a:t>
            </a:r>
            <a:r>
              <a:rPr lang="en-US" sz="3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bandwidth demand is high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Content distribution both between servers and to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end clients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Site replication for geographic locality and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bandwidth efficiency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Availability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z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ones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: cross-zone replication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algn="ctr" defTabSz="642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pic>
        <p:nvPicPr>
          <p:cNvPr id="6" name="Picture 5" descr="Screen Shot 2013-10-25 at 1.45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6201"/>
            <a:ext cx="7108235" cy="3225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Line 1"/>
          <p:cNvSpPr>
            <a:spLocks noChangeShapeType="1"/>
          </p:cNvSpPr>
          <p:nvPr/>
        </p:nvSpPr>
        <p:spPr bwMode="auto">
          <a:xfrm>
            <a:off x="1164209" y="2429992"/>
            <a:ext cx="1238994" cy="1024682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394" name="Line 2"/>
          <p:cNvSpPr>
            <a:spLocks noChangeShapeType="1"/>
          </p:cNvSpPr>
          <p:nvPr/>
        </p:nvSpPr>
        <p:spPr bwMode="auto">
          <a:xfrm flipH="1">
            <a:off x="2375297" y="2446734"/>
            <a:ext cx="634008" cy="1026914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 rot="10800000" flipH="1">
            <a:off x="1134071" y="2421062"/>
            <a:ext cx="1923232" cy="0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rot="10800000" flipH="1">
            <a:off x="490017" y="3447976"/>
            <a:ext cx="1924348" cy="0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>
            <a:off x="529084" y="2443386"/>
            <a:ext cx="634008" cy="1026914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398" name="Oval 6"/>
          <p:cNvSpPr>
            <a:spLocks/>
          </p:cNvSpPr>
          <p:nvPr/>
        </p:nvSpPr>
        <p:spPr bwMode="auto">
          <a:xfrm>
            <a:off x="392908" y="3321846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399" name="Oval 7"/>
          <p:cNvSpPr>
            <a:spLocks/>
          </p:cNvSpPr>
          <p:nvPr/>
        </p:nvSpPr>
        <p:spPr bwMode="auto">
          <a:xfrm>
            <a:off x="2250283" y="3321846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00" name="Oval 8"/>
          <p:cNvSpPr>
            <a:spLocks/>
          </p:cNvSpPr>
          <p:nvPr/>
        </p:nvSpPr>
        <p:spPr bwMode="auto">
          <a:xfrm>
            <a:off x="1035846" y="2294932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01" name="Oval 9"/>
          <p:cNvSpPr>
            <a:spLocks/>
          </p:cNvSpPr>
          <p:nvPr/>
        </p:nvSpPr>
        <p:spPr bwMode="auto">
          <a:xfrm>
            <a:off x="2893221" y="2294932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02" name="Freeform 10"/>
          <p:cNvSpPr>
            <a:spLocks/>
          </p:cNvSpPr>
          <p:nvPr/>
        </p:nvSpPr>
        <p:spPr bwMode="auto">
          <a:xfrm>
            <a:off x="501180" y="2162103"/>
            <a:ext cx="2243584" cy="1073795"/>
          </a:xfrm>
          <a:custGeom>
            <a:avLst/>
            <a:gdLst>
              <a:gd name="T0" fmla="*/ 0 w 21600"/>
              <a:gd name="T1" fmla="*/ 121754986 h 20341"/>
              <a:gd name="T2" fmla="*/ 112715148 w 21600"/>
              <a:gd name="T3" fmla="*/ 14080702 h 20341"/>
              <a:gd name="T4" fmla="*/ 471374225 w 21600"/>
              <a:gd name="T5" fmla="*/ 11566693 h 20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41">
                <a:moveTo>
                  <a:pt x="0" y="20341"/>
                </a:moveTo>
                <a:cubicBezTo>
                  <a:pt x="0" y="20341"/>
                  <a:pt x="1454" y="4169"/>
                  <a:pt x="5165" y="1239"/>
                </a:cubicBezTo>
                <a:cubicBezTo>
                  <a:pt x="8329" y="-1259"/>
                  <a:pt x="21600" y="793"/>
                  <a:pt x="21600" y="793"/>
                </a:cubicBezTo>
              </a:path>
            </a:pathLst>
          </a:custGeom>
          <a:noFill/>
          <a:ln w="114300" cap="flat">
            <a:solidFill>
              <a:srgbClr val="003DCC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03" name="Freeform 11"/>
          <p:cNvSpPr>
            <a:spLocks/>
          </p:cNvSpPr>
          <p:nvPr/>
        </p:nvSpPr>
        <p:spPr bwMode="auto">
          <a:xfrm>
            <a:off x="1482330" y="2534916"/>
            <a:ext cx="1560463" cy="736699"/>
          </a:xfrm>
          <a:custGeom>
            <a:avLst/>
            <a:gdLst>
              <a:gd name="T0" fmla="*/ 0 w 21600"/>
              <a:gd name="T1" fmla="*/ 0 h 18030"/>
              <a:gd name="T2" fmla="*/ 177745637 w 21600"/>
              <a:gd name="T3" fmla="*/ 59150572 h 18030"/>
              <a:gd name="T4" fmla="*/ 228027938 w 21600"/>
              <a:gd name="T5" fmla="*/ 12731063 h 180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030">
                <a:moveTo>
                  <a:pt x="0" y="0"/>
                </a:moveTo>
                <a:cubicBezTo>
                  <a:pt x="0" y="0"/>
                  <a:pt x="13152" y="21600"/>
                  <a:pt x="16837" y="17516"/>
                </a:cubicBezTo>
                <a:cubicBezTo>
                  <a:pt x="18910" y="15219"/>
                  <a:pt x="21600" y="3770"/>
                  <a:pt x="21600" y="3770"/>
                </a:cubicBezTo>
              </a:path>
            </a:pathLst>
          </a:custGeom>
          <a:noFill/>
          <a:ln w="127000" cap="flat">
            <a:solidFill>
              <a:srgbClr val="A40800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6670477" y="2419945"/>
            <a:ext cx="1237878" cy="1023566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 flipH="1">
            <a:off x="7884915" y="2437805"/>
            <a:ext cx="634008" cy="1026914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rot="10800000" flipH="1">
            <a:off x="6643688" y="2412132"/>
            <a:ext cx="1923232" cy="0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rot="10800000" flipH="1">
            <a:off x="6000750" y="3439046"/>
            <a:ext cx="1923232" cy="0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 flipH="1">
            <a:off x="6036470" y="2437805"/>
            <a:ext cx="634008" cy="1026914"/>
          </a:xfrm>
          <a:prstGeom prst="line">
            <a:avLst/>
          </a:prstGeom>
          <a:noFill/>
          <a:ln w="1143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09" name="Oval 17"/>
          <p:cNvSpPr>
            <a:spLocks/>
          </p:cNvSpPr>
          <p:nvPr/>
        </p:nvSpPr>
        <p:spPr bwMode="auto">
          <a:xfrm>
            <a:off x="5902525" y="3312916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10" name="Oval 18"/>
          <p:cNvSpPr>
            <a:spLocks/>
          </p:cNvSpPr>
          <p:nvPr/>
        </p:nvSpPr>
        <p:spPr bwMode="auto">
          <a:xfrm>
            <a:off x="7759900" y="3312916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11" name="Oval 19"/>
          <p:cNvSpPr>
            <a:spLocks/>
          </p:cNvSpPr>
          <p:nvPr/>
        </p:nvSpPr>
        <p:spPr bwMode="auto">
          <a:xfrm>
            <a:off x="6545463" y="2286002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12" name="Oval 20"/>
          <p:cNvSpPr>
            <a:spLocks/>
          </p:cNvSpPr>
          <p:nvPr/>
        </p:nvSpPr>
        <p:spPr bwMode="auto">
          <a:xfrm>
            <a:off x="8402838" y="2286002"/>
            <a:ext cx="267891" cy="267891"/>
          </a:xfrm>
          <a:prstGeom prst="ellipse">
            <a:avLst/>
          </a:prstGeom>
          <a:solidFill>
            <a:srgbClr val="0C0C0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13" name="Freeform 21"/>
          <p:cNvSpPr>
            <a:spLocks/>
          </p:cNvSpPr>
          <p:nvPr/>
        </p:nvSpPr>
        <p:spPr bwMode="auto">
          <a:xfrm>
            <a:off x="6203901" y="2658815"/>
            <a:ext cx="2393156" cy="1062633"/>
          </a:xfrm>
          <a:custGeom>
            <a:avLst/>
            <a:gdLst>
              <a:gd name="T0" fmla="*/ 0 w 21600"/>
              <a:gd name="T1" fmla="*/ 108350193 h 20383"/>
              <a:gd name="T2" fmla="*/ 389278241 w 21600"/>
              <a:gd name="T3" fmla="*/ 104699880 h 20383"/>
              <a:gd name="T4" fmla="*/ 536319119 w 21600"/>
              <a:gd name="T5" fmla="*/ 0 h 203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83">
                <a:moveTo>
                  <a:pt x="0" y="19709"/>
                </a:moveTo>
                <a:cubicBezTo>
                  <a:pt x="0" y="19709"/>
                  <a:pt x="8999" y="21600"/>
                  <a:pt x="15678" y="19045"/>
                </a:cubicBezTo>
                <a:cubicBezTo>
                  <a:pt x="19621" y="17536"/>
                  <a:pt x="21600" y="0"/>
                  <a:pt x="21600" y="0"/>
                </a:cubicBezTo>
              </a:path>
            </a:pathLst>
          </a:custGeom>
          <a:noFill/>
          <a:ln w="114300" cap="flat">
            <a:solidFill>
              <a:srgbClr val="003DCC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rot="10800000" flipH="1">
            <a:off x="6892605" y="2217911"/>
            <a:ext cx="1447725" cy="0"/>
          </a:xfrm>
          <a:prstGeom prst="line">
            <a:avLst/>
          </a:prstGeom>
          <a:noFill/>
          <a:ln w="127000">
            <a:solidFill>
              <a:srgbClr val="A408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59415" name="Rectangle 23"/>
          <p:cNvSpPr>
            <a:spLocks/>
          </p:cNvSpPr>
          <p:nvPr/>
        </p:nvSpPr>
        <p:spPr bwMode="auto">
          <a:xfrm>
            <a:off x="125016" y="1750220"/>
            <a:ext cx="1035844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3DCC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A=2/3</a:t>
            </a:r>
          </a:p>
        </p:txBody>
      </p:sp>
      <p:sp>
        <p:nvSpPr>
          <p:cNvPr id="59416" name="Rectangle 24"/>
          <p:cNvSpPr>
            <a:spLocks/>
          </p:cNvSpPr>
          <p:nvPr/>
        </p:nvSpPr>
        <p:spPr bwMode="auto">
          <a:xfrm>
            <a:off x="1812728" y="2428876"/>
            <a:ext cx="1000125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A408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B=2/3</a:t>
            </a:r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7000877" y="1723430"/>
            <a:ext cx="1062633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A408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B=2/3</a:t>
            </a:r>
          </a:p>
        </p:txBody>
      </p:sp>
      <p:sp>
        <p:nvSpPr>
          <p:cNvPr id="59418" name="Rectangle 26"/>
          <p:cNvSpPr>
            <a:spLocks/>
          </p:cNvSpPr>
          <p:nvPr/>
        </p:nvSpPr>
        <p:spPr bwMode="auto">
          <a:xfrm>
            <a:off x="7304485" y="3696892"/>
            <a:ext cx="1062633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3DCC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A=2/3</a:t>
            </a:r>
          </a:p>
        </p:txBody>
      </p:sp>
      <p:sp>
        <p:nvSpPr>
          <p:cNvPr id="59419" name="Rectangle 27"/>
          <p:cNvSpPr>
            <a:spLocks/>
          </p:cNvSpPr>
          <p:nvPr/>
        </p:nvSpPr>
        <p:spPr bwMode="auto">
          <a:xfrm>
            <a:off x="-8930" y="-62507"/>
            <a:ext cx="9170789" cy="175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5900">
                <a:solidFill>
                  <a:srgbClr val="002D99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Slack = 1/3 of link capacity ...</a:t>
            </a:r>
          </a:p>
        </p:txBody>
      </p:sp>
      <p:grpSp>
        <p:nvGrpSpPr>
          <p:cNvPr id="59438" name="Group 46"/>
          <p:cNvGrpSpPr>
            <a:grpSpLocks/>
          </p:cNvGrpSpPr>
          <p:nvPr/>
        </p:nvGrpSpPr>
        <p:grpSpPr bwMode="auto">
          <a:xfrm>
            <a:off x="4237137" y="4679158"/>
            <a:ext cx="4880074" cy="2018109"/>
            <a:chOff x="0" y="0"/>
            <a:chExt cx="4371" cy="1808"/>
          </a:xfrm>
        </p:grpSpPr>
        <p:grpSp>
          <p:nvGrpSpPr>
            <p:cNvPr id="59446" name="Group 30"/>
            <p:cNvGrpSpPr>
              <a:grpSpLocks/>
            </p:cNvGrpSpPr>
            <p:nvPr/>
          </p:nvGrpSpPr>
          <p:grpSpPr bwMode="auto">
            <a:xfrm>
              <a:off x="-40" y="405"/>
              <a:ext cx="744" cy="1104"/>
              <a:chOff x="0" y="0"/>
              <a:chExt cx="744" cy="1104"/>
            </a:xfrm>
          </p:grpSpPr>
          <p:sp>
            <p:nvSpPr>
              <p:cNvPr id="59462" name="AutoShape 28"/>
              <p:cNvSpPr>
                <a:spLocks/>
              </p:cNvSpPr>
              <p:nvPr/>
            </p:nvSpPr>
            <p:spPr bwMode="auto">
              <a:xfrm>
                <a:off x="40" y="152"/>
                <a:ext cx="656" cy="800"/>
              </a:xfrm>
              <a:prstGeom prst="rightArrow">
                <a:avLst>
                  <a:gd name="adj1" fmla="val 54398"/>
                  <a:gd name="adj2" fmla="val 3519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pic>
            <p:nvPicPr>
              <p:cNvPr id="59463" name="Picture 2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44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9447" name="Line 31"/>
            <p:cNvSpPr>
              <a:spLocks noChangeShapeType="1"/>
            </p:cNvSpPr>
            <p:nvPr/>
          </p:nvSpPr>
          <p:spPr bwMode="auto">
            <a:xfrm>
              <a:off x="1843" y="568"/>
              <a:ext cx="1109" cy="917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48" name="Line 32"/>
            <p:cNvSpPr>
              <a:spLocks noChangeShapeType="1"/>
            </p:cNvSpPr>
            <p:nvPr/>
          </p:nvSpPr>
          <p:spPr bwMode="auto">
            <a:xfrm flipH="1">
              <a:off x="2931" y="584"/>
              <a:ext cx="568" cy="92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49" name="Line 33"/>
            <p:cNvSpPr>
              <a:spLocks noChangeShapeType="1"/>
            </p:cNvSpPr>
            <p:nvPr/>
          </p:nvSpPr>
          <p:spPr bwMode="auto">
            <a:xfrm rot="10800000" flipH="1">
              <a:off x="1819" y="561"/>
              <a:ext cx="1723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50" name="Line 34"/>
            <p:cNvSpPr>
              <a:spLocks noChangeShapeType="1"/>
            </p:cNvSpPr>
            <p:nvPr/>
          </p:nvSpPr>
          <p:spPr bwMode="auto">
            <a:xfrm rot="10800000" flipH="1">
              <a:off x="1243" y="1481"/>
              <a:ext cx="1723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51" name="Line 35"/>
            <p:cNvSpPr>
              <a:spLocks noChangeShapeType="1"/>
            </p:cNvSpPr>
            <p:nvPr/>
          </p:nvSpPr>
          <p:spPr bwMode="auto">
            <a:xfrm flipH="1">
              <a:off x="1275" y="584"/>
              <a:ext cx="568" cy="92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52" name="Oval 36"/>
            <p:cNvSpPr>
              <a:spLocks/>
            </p:cNvSpPr>
            <p:nvPr/>
          </p:nvSpPr>
          <p:spPr bwMode="auto">
            <a:xfrm>
              <a:off x="1155" y="1368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53" name="Oval 37"/>
            <p:cNvSpPr>
              <a:spLocks/>
            </p:cNvSpPr>
            <p:nvPr/>
          </p:nvSpPr>
          <p:spPr bwMode="auto">
            <a:xfrm>
              <a:off x="2819" y="1368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54" name="Oval 38"/>
            <p:cNvSpPr>
              <a:spLocks/>
            </p:cNvSpPr>
            <p:nvPr/>
          </p:nvSpPr>
          <p:spPr bwMode="auto">
            <a:xfrm>
              <a:off x="1731" y="448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55" name="Oval 39"/>
            <p:cNvSpPr>
              <a:spLocks/>
            </p:cNvSpPr>
            <p:nvPr/>
          </p:nvSpPr>
          <p:spPr bwMode="auto">
            <a:xfrm>
              <a:off x="3395" y="448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56" name="Line 40"/>
            <p:cNvSpPr>
              <a:spLocks noChangeShapeType="1"/>
            </p:cNvSpPr>
            <p:nvPr/>
          </p:nvSpPr>
          <p:spPr bwMode="auto">
            <a:xfrm rot="10800000" flipH="1">
              <a:off x="2091" y="427"/>
              <a:ext cx="1296" cy="0"/>
            </a:xfrm>
            <a:prstGeom prst="line">
              <a:avLst/>
            </a:prstGeom>
            <a:noFill/>
            <a:ln w="76200">
              <a:solidFill>
                <a:srgbClr val="A408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57" name="Rectangle 41"/>
            <p:cNvSpPr>
              <a:spLocks/>
            </p:cNvSpPr>
            <p:nvPr/>
          </p:nvSpPr>
          <p:spPr bwMode="auto">
            <a:xfrm>
              <a:off x="2275" y="0"/>
              <a:ext cx="98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A408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B=1/3</a:t>
              </a:r>
            </a:p>
          </p:txBody>
        </p:sp>
        <p:sp>
          <p:nvSpPr>
            <p:cNvPr id="59458" name="Freeform 42"/>
            <p:cNvSpPr>
              <a:spLocks/>
            </p:cNvSpPr>
            <p:nvPr/>
          </p:nvSpPr>
          <p:spPr bwMode="auto">
            <a:xfrm>
              <a:off x="2171" y="672"/>
              <a:ext cx="1398" cy="659"/>
            </a:xfrm>
            <a:custGeom>
              <a:avLst/>
              <a:gdLst>
                <a:gd name="T0" fmla="*/ 0 w 21600"/>
                <a:gd name="T1" fmla="*/ 0 h 18030"/>
                <a:gd name="T2" fmla="*/ 71 w 21600"/>
                <a:gd name="T3" fmla="*/ 23 h 18030"/>
                <a:gd name="T4" fmla="*/ 90 w 21600"/>
                <a:gd name="T5" fmla="*/ 5 h 180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8030">
                  <a:moveTo>
                    <a:pt x="0" y="0"/>
                  </a:moveTo>
                  <a:cubicBezTo>
                    <a:pt x="0" y="0"/>
                    <a:pt x="13152" y="21600"/>
                    <a:pt x="16837" y="17516"/>
                  </a:cubicBezTo>
                  <a:cubicBezTo>
                    <a:pt x="18910" y="15219"/>
                    <a:pt x="21600" y="3770"/>
                    <a:pt x="21600" y="3770"/>
                  </a:cubicBezTo>
                </a:path>
              </a:pathLst>
            </a:custGeom>
            <a:noFill/>
            <a:ln w="76200" cap="flat">
              <a:solidFill>
                <a:srgbClr val="A40800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59" name="Rectangle 43"/>
            <p:cNvSpPr>
              <a:spLocks/>
            </p:cNvSpPr>
            <p:nvPr/>
          </p:nvSpPr>
          <p:spPr bwMode="auto">
            <a:xfrm>
              <a:off x="2451" y="568"/>
              <a:ext cx="89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A408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B=1/3</a:t>
              </a:r>
            </a:p>
          </p:txBody>
        </p:sp>
        <p:sp>
          <p:nvSpPr>
            <p:cNvPr id="2" name="Freeform 44"/>
            <p:cNvSpPr>
              <a:spLocks/>
            </p:cNvSpPr>
            <p:nvPr/>
          </p:nvSpPr>
          <p:spPr bwMode="auto">
            <a:xfrm>
              <a:off x="1531" y="768"/>
              <a:ext cx="2248" cy="952"/>
            </a:xfrm>
            <a:custGeom>
              <a:avLst/>
              <a:gdLst>
                <a:gd name="T0" fmla="*/ 0 w 21600"/>
                <a:gd name="T1" fmla="*/ 43 h 20383"/>
                <a:gd name="T2" fmla="*/ 170 w 21600"/>
                <a:gd name="T3" fmla="*/ 42 h 20383"/>
                <a:gd name="T4" fmla="*/ 234 w 21600"/>
                <a:gd name="T5" fmla="*/ 0 h 20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383">
                  <a:moveTo>
                    <a:pt x="0" y="19709"/>
                  </a:moveTo>
                  <a:cubicBezTo>
                    <a:pt x="0" y="19709"/>
                    <a:pt x="8999" y="21600"/>
                    <a:pt x="15678" y="19045"/>
                  </a:cubicBezTo>
                  <a:cubicBezTo>
                    <a:pt x="19621" y="17536"/>
                    <a:pt x="21600" y="0"/>
                    <a:pt x="21600" y="0"/>
                  </a:cubicBezTo>
                </a:path>
              </a:pathLst>
            </a:custGeom>
            <a:noFill/>
            <a:ln w="1143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" name="Rectangle 45"/>
            <p:cNvSpPr>
              <a:spLocks/>
            </p:cNvSpPr>
            <p:nvPr/>
          </p:nvSpPr>
          <p:spPr bwMode="auto">
            <a:xfrm>
              <a:off x="3387" y="1352"/>
              <a:ext cx="98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3DCC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A=2/3</a:t>
              </a:r>
            </a:p>
          </p:txBody>
        </p:sp>
      </p:grpSp>
      <p:grpSp>
        <p:nvGrpSpPr>
          <p:cNvPr id="59441" name="Group 49"/>
          <p:cNvGrpSpPr>
            <a:grpSpLocks/>
          </p:cNvGrpSpPr>
          <p:nvPr/>
        </p:nvGrpSpPr>
        <p:grpSpPr bwMode="auto">
          <a:xfrm>
            <a:off x="6349009" y="4071939"/>
            <a:ext cx="1232297" cy="598289"/>
            <a:chOff x="0" y="0"/>
            <a:chExt cx="1104" cy="536"/>
          </a:xfrm>
        </p:grpSpPr>
        <p:sp>
          <p:nvSpPr>
            <p:cNvPr id="59444" name="AutoShape 47"/>
            <p:cNvSpPr>
              <a:spLocks/>
            </p:cNvSpPr>
            <p:nvPr/>
          </p:nvSpPr>
          <p:spPr bwMode="auto">
            <a:xfrm rot="-5400000">
              <a:off x="328" y="-128"/>
              <a:ext cx="448" cy="800"/>
            </a:xfrm>
            <a:prstGeom prst="rightArrow">
              <a:avLst>
                <a:gd name="adj1" fmla="val 54398"/>
                <a:gd name="adj2" fmla="val 5153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pic>
          <p:nvPicPr>
            <p:cNvPr id="59445" name="Picture 4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60" name="Group 68"/>
          <p:cNvGrpSpPr>
            <a:grpSpLocks/>
          </p:cNvGrpSpPr>
          <p:nvPr/>
        </p:nvGrpSpPr>
        <p:grpSpPr bwMode="auto">
          <a:xfrm>
            <a:off x="187523" y="3809628"/>
            <a:ext cx="3000375" cy="2762622"/>
            <a:chOff x="0" y="0"/>
            <a:chExt cx="2688" cy="2474"/>
          </a:xfrm>
        </p:grpSpPr>
        <p:sp>
          <p:nvSpPr>
            <p:cNvPr id="59426" name="Line 50"/>
            <p:cNvSpPr>
              <a:spLocks noChangeShapeType="1"/>
            </p:cNvSpPr>
            <p:nvPr/>
          </p:nvSpPr>
          <p:spPr bwMode="auto">
            <a:xfrm>
              <a:off x="896" y="1434"/>
              <a:ext cx="1109" cy="918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27" name="Line 51"/>
            <p:cNvSpPr>
              <a:spLocks noChangeShapeType="1"/>
            </p:cNvSpPr>
            <p:nvPr/>
          </p:nvSpPr>
          <p:spPr bwMode="auto">
            <a:xfrm flipH="1">
              <a:off x="1984" y="1450"/>
              <a:ext cx="568" cy="921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28" name="Line 52"/>
            <p:cNvSpPr>
              <a:spLocks noChangeShapeType="1"/>
            </p:cNvSpPr>
            <p:nvPr/>
          </p:nvSpPr>
          <p:spPr bwMode="auto">
            <a:xfrm rot="10800000" flipH="1">
              <a:off x="872" y="1428"/>
              <a:ext cx="1723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29" name="Line 53"/>
            <p:cNvSpPr>
              <a:spLocks noChangeShapeType="1"/>
            </p:cNvSpPr>
            <p:nvPr/>
          </p:nvSpPr>
          <p:spPr bwMode="auto">
            <a:xfrm rot="10800000" flipH="1">
              <a:off x="296" y="2348"/>
              <a:ext cx="1723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30" name="Line 54"/>
            <p:cNvSpPr>
              <a:spLocks noChangeShapeType="1"/>
            </p:cNvSpPr>
            <p:nvPr/>
          </p:nvSpPr>
          <p:spPr bwMode="auto">
            <a:xfrm flipH="1">
              <a:off x="327" y="1450"/>
              <a:ext cx="569" cy="921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31" name="Oval 55"/>
            <p:cNvSpPr>
              <a:spLocks/>
            </p:cNvSpPr>
            <p:nvPr/>
          </p:nvSpPr>
          <p:spPr bwMode="auto">
            <a:xfrm>
              <a:off x="208" y="223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32" name="Oval 56"/>
            <p:cNvSpPr>
              <a:spLocks/>
            </p:cNvSpPr>
            <p:nvPr/>
          </p:nvSpPr>
          <p:spPr bwMode="auto">
            <a:xfrm>
              <a:off x="1872" y="223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33" name="Oval 57"/>
            <p:cNvSpPr>
              <a:spLocks/>
            </p:cNvSpPr>
            <p:nvPr/>
          </p:nvSpPr>
          <p:spPr bwMode="auto">
            <a:xfrm>
              <a:off x="784" y="131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34" name="Oval 58"/>
            <p:cNvSpPr>
              <a:spLocks/>
            </p:cNvSpPr>
            <p:nvPr/>
          </p:nvSpPr>
          <p:spPr bwMode="auto">
            <a:xfrm>
              <a:off x="2448" y="131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grpSp>
          <p:nvGrpSpPr>
            <p:cNvPr id="59435" name="Group 61"/>
            <p:cNvGrpSpPr>
              <a:grpSpLocks/>
            </p:cNvGrpSpPr>
            <p:nvPr/>
          </p:nvGrpSpPr>
          <p:grpSpPr bwMode="auto">
            <a:xfrm>
              <a:off x="1052" y="-40"/>
              <a:ext cx="1104" cy="536"/>
              <a:chOff x="0" y="0"/>
              <a:chExt cx="1104" cy="536"/>
            </a:xfrm>
          </p:grpSpPr>
          <p:sp>
            <p:nvSpPr>
              <p:cNvPr id="59442" name="AutoShape 59"/>
              <p:cNvSpPr>
                <a:spLocks/>
              </p:cNvSpPr>
              <p:nvPr/>
            </p:nvSpPr>
            <p:spPr bwMode="auto">
              <a:xfrm rot="5400000">
                <a:off x="328" y="-136"/>
                <a:ext cx="448" cy="800"/>
              </a:xfrm>
              <a:prstGeom prst="rightArrow">
                <a:avLst>
                  <a:gd name="adj1" fmla="val 54398"/>
                  <a:gd name="adj2" fmla="val 51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defTabSz="6429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>
                  <a:solidFill>
                    <a:srgbClr val="000000"/>
                  </a:solidFill>
                  <a:latin typeface="Gill Sans" charset="0"/>
                  <a:ea typeface="Heiti TC Light" charset="0"/>
                  <a:cs typeface="Heiti TC Light" charset="0"/>
                  <a:sym typeface="Gill Sans" charset="0"/>
                </a:endParaRPr>
              </a:p>
            </p:txBody>
          </p:sp>
          <p:pic>
            <p:nvPicPr>
              <p:cNvPr id="59443" name="Picture 60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04" cy="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9436" name="Line 62"/>
            <p:cNvSpPr>
              <a:spLocks noChangeShapeType="1"/>
            </p:cNvSpPr>
            <p:nvPr/>
          </p:nvSpPr>
          <p:spPr bwMode="auto">
            <a:xfrm rot="10800000" flipH="1">
              <a:off x="1040" y="998"/>
              <a:ext cx="1296" cy="0"/>
            </a:xfrm>
            <a:prstGeom prst="line">
              <a:avLst/>
            </a:prstGeom>
            <a:noFill/>
            <a:ln w="76200">
              <a:solidFill>
                <a:srgbClr val="A408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37" name="Rectangle 63"/>
            <p:cNvSpPr>
              <a:spLocks/>
            </p:cNvSpPr>
            <p:nvPr/>
          </p:nvSpPr>
          <p:spPr bwMode="auto">
            <a:xfrm>
              <a:off x="1232" y="562"/>
              <a:ext cx="92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A408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B=1/3</a:t>
              </a:r>
            </a:p>
          </p:txBody>
        </p:sp>
        <p:sp>
          <p:nvSpPr>
            <p:cNvPr id="4" name="Freeform 64"/>
            <p:cNvSpPr>
              <a:spLocks/>
            </p:cNvSpPr>
            <p:nvPr/>
          </p:nvSpPr>
          <p:spPr bwMode="auto">
            <a:xfrm>
              <a:off x="320" y="1202"/>
              <a:ext cx="2010" cy="962"/>
            </a:xfrm>
            <a:custGeom>
              <a:avLst/>
              <a:gdLst>
                <a:gd name="T0" fmla="*/ 0 w 21600"/>
                <a:gd name="T1" fmla="*/ 48 h 20341"/>
                <a:gd name="T2" fmla="*/ 45 w 21600"/>
                <a:gd name="T3" fmla="*/ 6 h 20341"/>
                <a:gd name="T4" fmla="*/ 187 w 21600"/>
                <a:gd name="T5" fmla="*/ 5 h 20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341">
                  <a:moveTo>
                    <a:pt x="0" y="20341"/>
                  </a:moveTo>
                  <a:cubicBezTo>
                    <a:pt x="0" y="20341"/>
                    <a:pt x="1454" y="4169"/>
                    <a:pt x="5165" y="1239"/>
                  </a:cubicBezTo>
                  <a:cubicBezTo>
                    <a:pt x="8329" y="-1259"/>
                    <a:pt x="21600" y="793"/>
                    <a:pt x="21600" y="793"/>
                  </a:cubicBezTo>
                </a:path>
              </a:pathLst>
            </a:custGeom>
            <a:noFill/>
            <a:ln w="1143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9439" name="Rectangle 65"/>
            <p:cNvSpPr>
              <a:spLocks/>
            </p:cNvSpPr>
            <p:nvPr/>
          </p:nvSpPr>
          <p:spPr bwMode="auto">
            <a:xfrm>
              <a:off x="0" y="826"/>
              <a:ext cx="92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3DCC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A=2/3</a:t>
              </a:r>
            </a:p>
          </p:txBody>
        </p:sp>
        <p:sp>
          <p:nvSpPr>
            <p:cNvPr id="59440" name="Freeform 66"/>
            <p:cNvSpPr>
              <a:spLocks/>
            </p:cNvSpPr>
            <p:nvPr/>
          </p:nvSpPr>
          <p:spPr bwMode="auto">
            <a:xfrm>
              <a:off x="1216" y="1530"/>
              <a:ext cx="1397" cy="660"/>
            </a:xfrm>
            <a:custGeom>
              <a:avLst/>
              <a:gdLst>
                <a:gd name="T0" fmla="*/ 0 w 21600"/>
                <a:gd name="T1" fmla="*/ 0 h 18030"/>
                <a:gd name="T2" fmla="*/ 70 w 21600"/>
                <a:gd name="T3" fmla="*/ 23 h 18030"/>
                <a:gd name="T4" fmla="*/ 90 w 21600"/>
                <a:gd name="T5" fmla="*/ 5 h 180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8030">
                  <a:moveTo>
                    <a:pt x="0" y="0"/>
                  </a:moveTo>
                  <a:cubicBezTo>
                    <a:pt x="0" y="0"/>
                    <a:pt x="13152" y="21600"/>
                    <a:pt x="16837" y="17516"/>
                  </a:cubicBezTo>
                  <a:cubicBezTo>
                    <a:pt x="18910" y="15219"/>
                    <a:pt x="21600" y="3770"/>
                    <a:pt x="21600" y="3770"/>
                  </a:cubicBezTo>
                </a:path>
              </a:pathLst>
            </a:custGeom>
            <a:noFill/>
            <a:ln w="76200" cap="flat">
              <a:solidFill>
                <a:srgbClr val="A40800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5" name="Rectangle 67"/>
            <p:cNvSpPr>
              <a:spLocks/>
            </p:cNvSpPr>
            <p:nvPr/>
          </p:nvSpPr>
          <p:spPr bwMode="auto">
            <a:xfrm>
              <a:off x="1496" y="1458"/>
              <a:ext cx="92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A408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B=1/3</a:t>
              </a:r>
            </a:p>
          </p:txBody>
        </p:sp>
      </p:grpSp>
      <p:sp>
        <p:nvSpPr>
          <p:cNvPr id="59461" name="AutoShape 69"/>
          <p:cNvSpPr>
            <a:spLocks/>
          </p:cNvSpPr>
          <p:nvPr/>
        </p:nvSpPr>
        <p:spPr bwMode="auto">
          <a:xfrm>
            <a:off x="1963417" y="3295055"/>
            <a:ext cx="5848945" cy="1437680"/>
          </a:xfrm>
          <a:prstGeom prst="roundRect">
            <a:avLst>
              <a:gd name="adj" fmla="val 9315"/>
            </a:avLst>
          </a:prstGeom>
          <a:solidFill>
            <a:schemeClr val="accent1"/>
          </a:solidFill>
          <a:ln>
            <a:noFill/>
          </a:ln>
          <a:effectLst>
            <a:outerShdw blurRad="165100" dist="63499" dir="251999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flat">
                <a:solidFill>
                  <a:srgbClr val="003DCC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Does slack guarantee that congestion-free update always exists?</a:t>
            </a:r>
          </a:p>
        </p:txBody>
      </p:sp>
      <p:sp>
        <p:nvSpPr>
          <p:cNvPr id="59424" name="Rectangle 70"/>
          <p:cNvSpPr>
            <a:spLocks/>
          </p:cNvSpPr>
          <p:nvPr/>
        </p:nvSpPr>
        <p:spPr bwMode="auto">
          <a:xfrm>
            <a:off x="831580" y="1357313"/>
            <a:ext cx="173235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 u="sng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Init. state</a:t>
            </a:r>
          </a:p>
        </p:txBody>
      </p:sp>
      <p:sp>
        <p:nvSpPr>
          <p:cNvPr id="59425" name="Rectangle 71"/>
          <p:cNvSpPr>
            <a:spLocks/>
          </p:cNvSpPr>
          <p:nvPr/>
        </p:nvSpPr>
        <p:spPr bwMode="auto">
          <a:xfrm>
            <a:off x="6679407" y="1339454"/>
            <a:ext cx="1848445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 u="sng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target state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dirty="0" smtClean="0"/>
              <a:t>10/22/13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35725"/>
            <a:ext cx="3200400" cy="396875"/>
          </a:xfrm>
        </p:spPr>
        <p:txBody>
          <a:bodyPr/>
          <a:lstStyle/>
          <a:p>
            <a:r>
              <a:rPr lang="en-US" dirty="0" smtClean="0"/>
              <a:t>Software Defined Networking (COMS 6998-8)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6" name="Footer Placeholder 3"/>
          <p:cNvSpPr txBox="1">
            <a:spLocks/>
          </p:cNvSpPr>
          <p:nvPr/>
        </p:nvSpPr>
        <p:spPr>
          <a:xfrm>
            <a:off x="685800" y="6461125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Yes!</a:t>
            </a:r>
          </a:p>
        </p:txBody>
      </p:sp>
      <p:sp>
        <p:nvSpPr>
          <p:cNvPr id="61442" name="Rectangle 2"/>
          <p:cNvSpPr>
            <a:spLocks/>
          </p:cNvSpPr>
          <p:nvPr/>
        </p:nvSpPr>
        <p:spPr bwMode="auto">
          <a:xfrm>
            <a:off x="580431" y="1884164"/>
            <a:ext cx="5063133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With slack                  : </a:t>
            </a: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1169791" y="2442270"/>
            <a:ext cx="7099102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we prove there exists a congestion-free update in              steps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85" y="2857500"/>
            <a:ext cx="1223367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61" y="1991320"/>
            <a:ext cx="1848445" cy="3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6"/>
          <p:cNvSpPr>
            <a:spLocks/>
          </p:cNvSpPr>
          <p:nvPr/>
        </p:nvSpPr>
        <p:spPr bwMode="auto">
          <a:xfrm>
            <a:off x="2723555" y="3772795"/>
            <a:ext cx="6349008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2D99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one step = multiple updates </a:t>
            </a:r>
            <a:br>
              <a:rPr lang="en-US" sz="3000">
                <a:solidFill>
                  <a:srgbClr val="002D99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>
                <a:solidFill>
                  <a:srgbClr val="002D99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whose order can be arbitrary 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rot="10800000">
            <a:off x="4344295" y="3358681"/>
            <a:ext cx="225475" cy="479971"/>
          </a:xfrm>
          <a:prstGeom prst="line">
            <a:avLst/>
          </a:prstGeom>
          <a:noFill/>
          <a:ln w="88900">
            <a:solidFill>
              <a:srgbClr val="002D99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61448" name="AutoShape 8"/>
          <p:cNvSpPr>
            <a:spLocks/>
          </p:cNvSpPr>
          <p:nvPr/>
        </p:nvSpPr>
        <p:spPr bwMode="auto">
          <a:xfrm>
            <a:off x="2088433" y="5116713"/>
            <a:ext cx="4955977" cy="1125141"/>
          </a:xfrm>
          <a:prstGeom prst="roundRect">
            <a:avLst>
              <a:gd name="adj" fmla="val 11903"/>
            </a:avLst>
          </a:prstGeom>
          <a:solidFill>
            <a:schemeClr val="accent1"/>
          </a:solidFill>
          <a:ln>
            <a:noFill/>
          </a:ln>
          <a:effectLst>
            <a:outerShdw blurRad="165100" dist="63499" dir="251999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flat">
                <a:solidFill>
                  <a:srgbClr val="003DCC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It exsits, but how to find it?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866180" y="178594"/>
            <a:ext cx="7599164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Congestion-free update: LP-based solution</a:t>
            </a:r>
          </a:p>
        </p:txBody>
      </p:sp>
      <p:sp>
        <p:nvSpPr>
          <p:cNvPr id="63490" name="Rectangle 2"/>
          <p:cNvSpPr>
            <a:spLocks/>
          </p:cNvSpPr>
          <p:nvPr/>
        </p:nvSpPr>
        <p:spPr bwMode="auto">
          <a:xfrm>
            <a:off x="1009057" y="2419946"/>
            <a:ext cx="2446734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rate variable: 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45" y="2348508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4"/>
          <p:cNvSpPr>
            <a:spLocks/>
          </p:cNvSpPr>
          <p:nvPr/>
        </p:nvSpPr>
        <p:spPr bwMode="auto">
          <a:xfrm>
            <a:off x="5473901" y="1930152"/>
            <a:ext cx="65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step</a:t>
            </a: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H="1">
            <a:off x="5057553" y="2181077"/>
            <a:ext cx="397371" cy="2176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518298" y="3022236"/>
            <a:ext cx="685284" cy="46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flow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rot="10800000" flipH="1">
            <a:off x="4307461" y="2991447"/>
            <a:ext cx="675307" cy="231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rot="10800000">
            <a:off x="5261819" y="3004842"/>
            <a:ext cx="651867" cy="1841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63497" name="Rectangle 9"/>
          <p:cNvSpPr>
            <a:spLocks/>
          </p:cNvSpPr>
          <p:nvPr/>
        </p:nvSpPr>
        <p:spPr bwMode="auto">
          <a:xfrm>
            <a:off x="5956102" y="2925814"/>
            <a:ext cx="677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path</a:t>
            </a:r>
          </a:p>
        </p:txBody>
      </p:sp>
      <p:grpSp>
        <p:nvGrpSpPr>
          <p:cNvPr id="63501" name="Group 13"/>
          <p:cNvGrpSpPr>
            <a:grpSpLocks/>
          </p:cNvGrpSpPr>
          <p:nvPr/>
        </p:nvGrpSpPr>
        <p:grpSpPr bwMode="auto">
          <a:xfrm>
            <a:off x="1000125" y="3830836"/>
            <a:ext cx="3196828" cy="580430"/>
            <a:chOff x="0" y="0"/>
            <a:chExt cx="2864" cy="520"/>
          </a:xfrm>
        </p:grpSpPr>
        <p:sp>
          <p:nvSpPr>
            <p:cNvPr id="63509" name="Rectangle 10"/>
            <p:cNvSpPr>
              <a:spLocks/>
            </p:cNvSpPr>
            <p:nvPr/>
          </p:nvSpPr>
          <p:spPr bwMode="auto">
            <a:xfrm>
              <a:off x="0" y="32"/>
              <a:ext cx="232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642909" fontAlgn="base">
                <a:spcBef>
                  <a:spcPct val="0"/>
                </a:spcBef>
                <a:spcAft>
                  <a:spcPct val="0"/>
                </a:spcAft>
                <a:buSzPct val="125000"/>
                <a:buFont typeface="Gill Sans" charset="0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 input:        and </a:t>
              </a:r>
            </a:p>
          </p:txBody>
        </p:sp>
        <p:pic>
          <p:nvPicPr>
            <p:cNvPr id="63510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0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0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505" name="Group 17"/>
          <p:cNvGrpSpPr>
            <a:grpSpLocks/>
          </p:cNvGrpSpPr>
          <p:nvPr/>
        </p:nvGrpSpPr>
        <p:grpSpPr bwMode="auto">
          <a:xfrm>
            <a:off x="5179220" y="3795117"/>
            <a:ext cx="3196828" cy="581546"/>
            <a:chOff x="0" y="0"/>
            <a:chExt cx="2864" cy="521"/>
          </a:xfrm>
        </p:grpSpPr>
        <p:sp>
          <p:nvSpPr>
            <p:cNvPr id="63506" name="Rectangle 14"/>
            <p:cNvSpPr>
              <a:spLocks/>
            </p:cNvSpPr>
            <p:nvPr/>
          </p:nvSpPr>
          <p:spPr bwMode="auto">
            <a:xfrm>
              <a:off x="0" y="32"/>
              <a:ext cx="244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642909" fontAlgn="base">
                <a:spcBef>
                  <a:spcPct val="0"/>
                </a:spcBef>
                <a:spcAft>
                  <a:spcPct val="0"/>
                </a:spcAft>
                <a:buSzPct val="125000"/>
                <a:buFont typeface="Gill Sans" charset="0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 output:        ... </a:t>
              </a:r>
            </a:p>
          </p:txBody>
        </p:sp>
        <p:pic>
          <p:nvPicPr>
            <p:cNvPr id="63507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" y="0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08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0"/>
              <a:ext cx="520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511" name="Group 23"/>
          <p:cNvGrpSpPr>
            <a:grpSpLocks/>
          </p:cNvGrpSpPr>
          <p:nvPr/>
        </p:nvGrpSpPr>
        <p:grpSpPr bwMode="auto">
          <a:xfrm>
            <a:off x="1000127" y="4741666"/>
            <a:ext cx="6777633" cy="1823889"/>
            <a:chOff x="0" y="0"/>
            <a:chExt cx="6072" cy="1634"/>
          </a:xfrm>
        </p:grpSpPr>
        <p:sp>
          <p:nvSpPr>
            <p:cNvPr id="3" name="Rectangle 18"/>
            <p:cNvSpPr>
              <a:spLocks/>
            </p:cNvSpPr>
            <p:nvPr/>
          </p:nvSpPr>
          <p:spPr bwMode="auto">
            <a:xfrm>
              <a:off x="0" y="0"/>
              <a:ext cx="411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642909" fontAlgn="base">
                <a:spcBef>
                  <a:spcPct val="0"/>
                </a:spcBef>
                <a:spcAft>
                  <a:spcPct val="0"/>
                </a:spcAft>
                <a:buSzPct val="125000"/>
                <a:buFont typeface="Gill Sans" charset="0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 congestion-free constraint: </a:t>
              </a:r>
            </a:p>
          </p:txBody>
        </p:sp>
        <p:pic>
          <p:nvPicPr>
            <p:cNvPr id="63502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" y="208"/>
              <a:ext cx="896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3" name="Rectangle 20"/>
            <p:cNvSpPr>
              <a:spLocks/>
            </p:cNvSpPr>
            <p:nvPr/>
          </p:nvSpPr>
          <p:spPr bwMode="auto">
            <a:xfrm>
              <a:off x="600" y="1124"/>
              <a:ext cx="231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343434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∀</a:t>
              </a: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i,j on a link</a:t>
              </a:r>
            </a:p>
          </p:txBody>
        </p:sp>
        <p:pic>
          <p:nvPicPr>
            <p:cNvPr id="63504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681"/>
              <a:ext cx="2248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22"/>
            <p:cNvSpPr>
              <a:spLocks/>
            </p:cNvSpPr>
            <p:nvPr/>
          </p:nvSpPr>
          <p:spPr bwMode="auto">
            <a:xfrm>
              <a:off x="4168" y="684"/>
              <a:ext cx="190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link capacity</a:t>
              </a: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8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70" y="178596"/>
            <a:ext cx="7358063" cy="181272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Utilizing all the capacity</a:t>
            </a:r>
          </a:p>
        </p:txBody>
      </p:sp>
      <p:grpSp>
        <p:nvGrpSpPr>
          <p:cNvPr id="65538" name="Group 4"/>
          <p:cNvGrpSpPr>
            <a:grpSpLocks/>
          </p:cNvGrpSpPr>
          <p:nvPr/>
        </p:nvGrpSpPr>
        <p:grpSpPr bwMode="auto">
          <a:xfrm>
            <a:off x="526853" y="2853036"/>
            <a:ext cx="8099227" cy="1107281"/>
            <a:chOff x="0" y="0"/>
            <a:chExt cx="7256" cy="992"/>
          </a:xfrm>
        </p:grpSpPr>
        <p:sp>
          <p:nvSpPr>
            <p:cNvPr id="65541" name="Rectangle 2"/>
            <p:cNvSpPr>
              <a:spLocks/>
            </p:cNvSpPr>
            <p:nvPr/>
          </p:nvSpPr>
          <p:spPr bwMode="auto">
            <a:xfrm>
              <a:off x="0" y="0"/>
              <a:ext cx="302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00">
                  <a:solidFill>
                    <a:srgbClr val="002D99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non-background is congestion-free</a:t>
              </a:r>
            </a:p>
          </p:txBody>
        </p:sp>
        <p:sp>
          <p:nvSpPr>
            <p:cNvPr id="65542" name="Rectangle 3"/>
            <p:cNvSpPr>
              <a:spLocks/>
            </p:cNvSpPr>
            <p:nvPr/>
          </p:nvSpPr>
          <p:spPr bwMode="auto">
            <a:xfrm>
              <a:off x="3904" y="0"/>
              <a:ext cx="3352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00">
                  <a:solidFill>
                    <a:srgbClr val="002D99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background has bounded congestion</a:t>
              </a:r>
            </a:p>
          </p:txBody>
        </p:sp>
      </p:grpSp>
      <p:sp>
        <p:nvSpPr>
          <p:cNvPr id="65539" name="Rectangle 5"/>
          <p:cNvSpPr>
            <a:spLocks/>
          </p:cNvSpPr>
          <p:nvPr/>
        </p:nvSpPr>
        <p:spPr bwMode="auto">
          <a:xfrm>
            <a:off x="696516" y="4375549"/>
            <a:ext cx="3027164" cy="9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using 90% capacity (</a:t>
            </a:r>
            <a:r>
              <a:rPr lang="en-US" sz="3000">
                <a:solidFill>
                  <a:srgbClr val="000000"/>
                </a:solidFill>
                <a:latin typeface="Cambria Math" charset="0"/>
                <a:ea typeface="ＭＳ Ｐゴシック" charset="0"/>
                <a:cs typeface="ＭＳ Ｐゴシック" charset="0"/>
                <a:sym typeface="Cambria Math" charset="0"/>
              </a:rPr>
              <a:t>s = 10%</a:t>
            </a: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)</a:t>
            </a:r>
          </a:p>
        </p:txBody>
      </p:sp>
      <p:sp>
        <p:nvSpPr>
          <p:cNvPr id="65540" name="Rectangle 6"/>
          <p:cNvSpPr>
            <a:spLocks/>
          </p:cNvSpPr>
          <p:nvPr/>
        </p:nvSpPr>
        <p:spPr bwMode="auto">
          <a:xfrm>
            <a:off x="5161360" y="4382246"/>
            <a:ext cx="3339703" cy="9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using 100% capacity (</a:t>
            </a:r>
            <a:r>
              <a:rPr lang="en-US" sz="3000">
                <a:solidFill>
                  <a:srgbClr val="000000"/>
                </a:solidFill>
                <a:latin typeface="Cambria Math" charset="0"/>
                <a:ea typeface="ＭＳ Ｐゴシック" charset="0"/>
                <a:cs typeface="ＭＳ Ｐゴシック" charset="0"/>
                <a:sym typeface="Cambria Math" charset="0"/>
              </a:rPr>
              <a:t>s = 0%</a:t>
            </a: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70" y="178597"/>
            <a:ext cx="7870030" cy="126920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Limited Switch Memory Problem </a:t>
            </a:r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741165" y="5089923"/>
            <a:ext cx="7795617" cy="13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Commodity switches has limited memory:</a:t>
            </a:r>
          </a:p>
          <a:p>
            <a:pPr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today</a:t>
            </a:r>
            <a:r>
              <a:rPr lang="ja-JP" altLang="en-US" sz="3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’</a:t>
            </a:r>
            <a:r>
              <a:rPr lang="en-US" altLang="ja-JP" sz="3000">
                <a:solidFill>
                  <a:srgbClr val="000000"/>
                </a:solidFill>
                <a:latin typeface="Gill Sans" charset="0"/>
                <a:ea typeface="Heiti TC Light" charset="0"/>
                <a:cs typeface="Gill Sans" charset="0"/>
                <a:sym typeface="Gill Sans" charset="0"/>
              </a:rPr>
              <a:t>s OpenFlow switch: 1-4K rules</a:t>
            </a:r>
          </a:p>
          <a:p>
            <a:pPr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Gill Sans" charset="0"/>
                <a:sym typeface="Gill Sans" charset="0"/>
              </a:rPr>
              <a:t> next generation: 16K rules</a:t>
            </a:r>
          </a:p>
        </p:txBody>
      </p:sp>
      <p:sp>
        <p:nvSpPr>
          <p:cNvPr id="71683" name="Rectangle 3"/>
          <p:cNvSpPr>
            <a:spLocks/>
          </p:cNvSpPr>
          <p:nvPr/>
        </p:nvSpPr>
        <p:spPr bwMode="auto">
          <a:xfrm>
            <a:off x="741166" y="2504778"/>
            <a:ext cx="183951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How many </a:t>
            </a:r>
            <a:b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we need?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>
            <a:off x="2848570" y="2067223"/>
            <a:ext cx="5581055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41078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50 sites = 2,500 pairs </a:t>
            </a:r>
          </a:p>
          <a:p>
            <a:pPr marL="241078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3 priority classes</a:t>
            </a:r>
          </a:p>
          <a:p>
            <a:pPr marL="241078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static k-shortest path routing </a:t>
            </a:r>
            <a:b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  </a:t>
            </a:r>
            <a:r>
              <a:rPr lang="en-US" sz="3000">
                <a:solidFill>
                  <a:srgbClr val="4D4D4D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[by data-driven analysis]</a:t>
            </a:r>
          </a:p>
        </p:txBody>
      </p:sp>
      <p:sp>
        <p:nvSpPr>
          <p:cNvPr id="71685" name="AutoShape 5"/>
          <p:cNvSpPr>
            <a:spLocks/>
          </p:cNvSpPr>
          <p:nvPr/>
        </p:nvSpPr>
        <p:spPr bwMode="auto">
          <a:xfrm>
            <a:off x="2436691" y="3848695"/>
            <a:ext cx="4268391" cy="1000125"/>
          </a:xfrm>
          <a:prstGeom prst="roundRect">
            <a:avLst>
              <a:gd name="adj" fmla="val 13389"/>
            </a:avLst>
          </a:prstGeom>
          <a:solidFill>
            <a:schemeClr val="accent1"/>
          </a:solidFill>
          <a:ln>
            <a:noFill/>
          </a:ln>
          <a:effectLst>
            <a:outerShdw blurRad="165100" dist="63499" dir="251999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flat">
                <a:solidFill>
                  <a:srgbClr val="003DCC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it requires 20K rules to fully use network capacity</a:t>
            </a:r>
          </a:p>
        </p:txBody>
      </p:sp>
      <p:sp>
        <p:nvSpPr>
          <p:cNvPr id="71686" name="Rectangle 6"/>
          <p:cNvSpPr>
            <a:spLocks/>
          </p:cNvSpPr>
          <p:nvPr/>
        </p:nvSpPr>
        <p:spPr bwMode="auto">
          <a:xfrm>
            <a:off x="5411392" y="5991820"/>
            <a:ext cx="2937867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4D4D4D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[Broadcom Trident II]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autoUpdateAnimBg="0"/>
      <p:bldP spid="71684" grpId="0" autoUpdateAnimBg="0"/>
      <p:bldP spid="71685" grpId="0" animBg="1" autoUpdateAnimBg="0"/>
      <p:bldP spid="7168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70" y="178596"/>
            <a:ext cx="7358063" cy="181272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Hardness</a:t>
            </a:r>
          </a:p>
        </p:txBody>
      </p:sp>
      <p:sp>
        <p:nvSpPr>
          <p:cNvPr id="73730" name="Rectangle 2"/>
          <p:cNvSpPr>
            <a:spLocks/>
          </p:cNvSpPr>
          <p:nvPr/>
        </p:nvSpPr>
        <p:spPr bwMode="auto">
          <a:xfrm>
            <a:off x="669728" y="2897685"/>
            <a:ext cx="7795617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Finding the set of paths with a given size that carries the most traffic is NP-complete</a:t>
            </a: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669728" y="5281911"/>
            <a:ext cx="7795617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4D4D4D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[Hartman et al., INFOCOM</a:t>
            </a:r>
            <a:r>
              <a:rPr lang="ja-JP" altLang="en-US" sz="3000">
                <a:solidFill>
                  <a:srgbClr val="4D4D4D"/>
                </a:solidFill>
                <a:latin typeface="Arial" charset="0"/>
                <a:ea typeface="ＭＳ Ｐゴシック" charset="0"/>
                <a:cs typeface="ＭＳ Ｐゴシック" charset="0"/>
                <a:sym typeface="Gill Sans" charset="0"/>
              </a:rPr>
              <a:t>’</a:t>
            </a:r>
            <a:r>
              <a:rPr lang="en-US" altLang="ja-JP" sz="3000">
                <a:solidFill>
                  <a:srgbClr val="4D4D4D"/>
                </a:solidFill>
                <a:latin typeface="Gill Sans" charset="0"/>
                <a:ea typeface="Heiti TC Light" charset="0"/>
                <a:cs typeface="Gill Sans" charset="0"/>
                <a:sym typeface="Gill Sans" charset="0"/>
              </a:rPr>
              <a:t>12]</a:t>
            </a:r>
            <a:endParaRPr lang="en-US" sz="3000">
              <a:solidFill>
                <a:srgbClr val="4D4D4D"/>
              </a:solidFill>
              <a:latin typeface="Gill Sans" charset="0"/>
              <a:ea typeface="Heiti TC Light" charset="0"/>
              <a:cs typeface="Gill Sans" charset="0"/>
              <a:sym typeface="Gill Sans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xfrm>
            <a:off x="428625" y="125017"/>
            <a:ext cx="8277820" cy="181272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Heuristic: Dynamic path set adaptation</a:t>
            </a: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562571" y="3009305"/>
            <a:ext cx="8492133" cy="1884164"/>
            <a:chOff x="0" y="0"/>
            <a:chExt cx="7608" cy="1688"/>
          </a:xfrm>
        </p:grpSpPr>
        <p:sp>
          <p:nvSpPr>
            <p:cNvPr id="75785" name="Rectangle 2"/>
            <p:cNvSpPr>
              <a:spLocks/>
            </p:cNvSpPr>
            <p:nvPr/>
          </p:nvSpPr>
          <p:spPr bwMode="auto">
            <a:xfrm>
              <a:off x="376" y="448"/>
              <a:ext cx="7232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267864" indent="-267864" defTabSz="642909" fontAlgn="base">
                <a:spcBef>
                  <a:spcPct val="0"/>
                </a:spcBef>
                <a:spcAft>
                  <a:spcPct val="0"/>
                </a:spcAft>
                <a:buSzPct val="125000"/>
                <a:buFont typeface="Gill Sans" charset="0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important ones that carry more traffic and provide basic connectivity</a:t>
              </a:r>
            </a:p>
            <a:p>
              <a:pPr marL="267864" indent="-267864" defTabSz="642909" fontAlgn="base">
                <a:spcBef>
                  <a:spcPct val="0"/>
                </a:spcBef>
                <a:spcAft>
                  <a:spcPct val="0"/>
                </a:spcAft>
                <a:buSzPct val="125000"/>
                <a:buFont typeface="Gill Sans" charset="0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10x fewer rules than static k-shortest path routing</a:t>
              </a:r>
            </a:p>
          </p:txBody>
        </p:sp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0" y="0"/>
              <a:ext cx="698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Path selection:</a:t>
              </a:r>
            </a:p>
          </p:txBody>
        </p:sp>
      </p:grpSp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562572" y="4982767"/>
            <a:ext cx="8331398" cy="1491258"/>
            <a:chOff x="0" y="0"/>
            <a:chExt cx="7464" cy="1336"/>
          </a:xfrm>
        </p:grpSpPr>
        <p:sp>
          <p:nvSpPr>
            <p:cNvPr id="3" name="Rectangle 5"/>
            <p:cNvSpPr>
              <a:spLocks/>
            </p:cNvSpPr>
            <p:nvPr/>
          </p:nvSpPr>
          <p:spPr bwMode="auto">
            <a:xfrm>
              <a:off x="0" y="0"/>
              <a:ext cx="698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Rule update:</a:t>
              </a:r>
            </a:p>
          </p:txBody>
        </p:sp>
        <p:sp>
          <p:nvSpPr>
            <p:cNvPr id="75784" name="Rectangle 6"/>
            <p:cNvSpPr>
              <a:spLocks/>
            </p:cNvSpPr>
            <p:nvPr/>
          </p:nvSpPr>
          <p:spPr bwMode="auto">
            <a:xfrm>
              <a:off x="376" y="488"/>
              <a:ext cx="7088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267864" indent="-267864" defTabSz="642909" fontAlgn="base">
                <a:spcBef>
                  <a:spcPct val="0"/>
                </a:spcBef>
                <a:spcAft>
                  <a:spcPct val="0"/>
                </a:spcAft>
                <a:buSzPct val="125000"/>
                <a:buFont typeface="Gill Sans" charset="0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multi-stage rule update </a:t>
              </a:r>
            </a:p>
            <a:p>
              <a:pPr marL="267864" indent="-267864" defTabSz="642909" fontAlgn="base">
                <a:spcBef>
                  <a:spcPct val="0"/>
                </a:spcBef>
                <a:spcAft>
                  <a:spcPct val="0"/>
                </a:spcAft>
                <a:buSzPct val="125000"/>
                <a:buFont typeface="Gill Sans" charset="0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with 10% memory slack, typically 2 stages needed </a:t>
              </a:r>
            </a:p>
          </p:txBody>
        </p:sp>
      </p:grpSp>
      <p:grpSp>
        <p:nvGrpSpPr>
          <p:cNvPr id="75786" name="Group 10"/>
          <p:cNvGrpSpPr>
            <a:grpSpLocks/>
          </p:cNvGrpSpPr>
          <p:nvPr/>
        </p:nvGrpSpPr>
        <p:grpSpPr bwMode="auto">
          <a:xfrm>
            <a:off x="562571" y="1875236"/>
            <a:ext cx="8215313" cy="1040309"/>
            <a:chOff x="0" y="0"/>
            <a:chExt cx="7360" cy="932"/>
          </a:xfrm>
        </p:grpSpPr>
        <p:sp>
          <p:nvSpPr>
            <p:cNvPr id="75781" name="Rectangle 8"/>
            <p:cNvSpPr>
              <a:spLocks/>
            </p:cNvSpPr>
            <p:nvPr/>
          </p:nvSpPr>
          <p:spPr bwMode="auto">
            <a:xfrm>
              <a:off x="0" y="0"/>
              <a:ext cx="698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Observation: </a:t>
              </a:r>
            </a:p>
          </p:txBody>
        </p:sp>
        <p:sp>
          <p:nvSpPr>
            <p:cNvPr id="75782" name="Rectangle 9"/>
            <p:cNvSpPr>
              <a:spLocks/>
            </p:cNvSpPr>
            <p:nvPr/>
          </p:nvSpPr>
          <p:spPr bwMode="auto">
            <a:xfrm>
              <a:off x="376" y="468"/>
              <a:ext cx="698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267864" indent="-267864" defTabSz="642909" fontAlgn="base">
                <a:spcBef>
                  <a:spcPct val="0"/>
                </a:spcBef>
                <a:spcAft>
                  <a:spcPct val="0"/>
                </a:spcAft>
                <a:buSzPct val="125000"/>
                <a:buFont typeface="Gill Sans" charset="0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working path set ≪ total needed paths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Traffic Management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Why SDN</a:t>
            </a:r>
          </a:p>
          <a:p>
            <a:pPr lvl="1"/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Architecture and Algorithms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Implementation and Evaluation</a:t>
            </a:r>
          </a:p>
          <a:p>
            <a:pPr lvl="1"/>
            <a:r>
              <a:rPr lang="en-US" dirty="0" smtClean="0"/>
              <a:t>Conclusions and Future Work</a:t>
            </a:r>
          </a:p>
          <a:p>
            <a:r>
              <a:rPr lang="en-US" dirty="0" smtClean="0"/>
              <a:t>Midterm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7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533400" y="304800"/>
            <a:ext cx="7787889" cy="5411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dirty="0" smtClean="0">
                <a:solidFill>
                  <a:srgbClr val="002D99"/>
                </a:solidFill>
              </a:rPr>
              <a:t>SDN Switch with legacy Routing Protocols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1409700"/>
            <a:ext cx="4224539" cy="10528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457200" algn="l"/>
              </a:tabLst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Built from merchant silicon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	○ 100s of ports of</a:t>
            </a:r>
          </a:p>
          <a:p>
            <a:pPr>
              <a:lnSpc>
                <a:spcPts val="27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" y="2108200"/>
            <a:ext cx="3507620" cy="10425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69900">
              <a:lnSpc>
                <a:spcPts val="2700"/>
              </a:lnSpc>
            </a:pP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nonblocking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 10GE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 </a:t>
            </a: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OpenFlow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 support</a:t>
            </a:r>
          </a:p>
          <a:p>
            <a:pPr>
              <a:lnSpc>
                <a:spcPts val="27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4200" y="2806700"/>
            <a:ext cx="4737199" cy="10891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06400" algn="l"/>
              </a:tabLst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Open source routing stacks for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	BGP, ISIS</a:t>
            </a:r>
          </a:p>
          <a:p>
            <a:pPr>
              <a:lnSpc>
                <a:spcPts val="28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4200" y="3505200"/>
            <a:ext cx="4075510" cy="1423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50"/>
              </a:lnSpc>
              <a:tabLst>
                <a:tab pos="457200" algn="l"/>
              </a:tabLst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Does not have all features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 Multiple chassis per site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	○ Fault tolerance</a:t>
            </a:r>
          </a:p>
          <a:p>
            <a:pPr>
              <a:lnSpc>
                <a:spcPts val="275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1400" y="4559300"/>
            <a:ext cx="3474834" cy="7057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4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○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Scale to multiple </a:t>
            </a: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Tbps</a:t>
            </a:r>
            <a:endParaRPr lang="en-CA" sz="2800" dirty="0" smtClean="0">
              <a:solidFill>
                <a:srgbClr val="3B3B3B"/>
              </a:solidFill>
              <a:cs typeface="Arial"/>
            </a:endParaRPr>
          </a:p>
          <a:p>
            <a:pPr>
              <a:lnSpc>
                <a:spcPts val="274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3-10-25 at 1.4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3000"/>
            <a:ext cx="3672977" cy="48768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33400" y="0"/>
            <a:ext cx="8229600" cy="16183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3610" b="1" dirty="0" smtClean="0">
                <a:solidFill>
                  <a:srgbClr val="000090"/>
                </a:solidFill>
                <a:cs typeface="Arial Bold"/>
              </a:rPr>
              <a:t>Benefits of Centralized TE</a:t>
            </a:r>
            <a:r>
              <a:rPr lang="en-CA" sz="3600" dirty="0">
                <a:solidFill>
                  <a:srgbClr val="000090"/>
                </a:solidFill>
              </a:rPr>
              <a:t> </a:t>
            </a:r>
            <a:endParaRPr lang="en-CA" sz="3600" dirty="0" smtClean="0">
              <a:solidFill>
                <a:srgbClr val="000090"/>
              </a:solidFill>
            </a:endParaRPr>
          </a:p>
          <a:p>
            <a:pPr>
              <a:lnSpc>
                <a:spcPts val="4200"/>
              </a:lnSpc>
            </a:pPr>
            <a:r>
              <a:rPr lang="en-CA" sz="3610" b="1" dirty="0" smtClean="0">
                <a:solidFill>
                  <a:srgbClr val="000090"/>
                </a:solidFill>
                <a:cs typeface="Arial Bold"/>
              </a:rPr>
              <a:t>Relative to Shortest Path</a:t>
            </a:r>
          </a:p>
          <a:p>
            <a:pPr>
              <a:lnSpc>
                <a:spcPts val="42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3400" y="5588000"/>
            <a:ext cx="86106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i="1" smtClean="0">
                <a:solidFill>
                  <a:srgbClr val="0000FF"/>
                </a:solidFill>
                <a:latin typeface="Arial Italic"/>
                <a:cs typeface="Arial Italic"/>
              </a:rPr>
              <a:t>Main benefit comes from reduced provisioning for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i="1" smtClean="0">
                <a:solidFill>
                  <a:srgbClr val="0000FF"/>
                </a:solidFill>
                <a:latin typeface="Arial Italic"/>
                <a:cs typeface="Arial Italic"/>
              </a:rPr>
              <a:t>fault tolerance on high priority traffic</a:t>
            </a:r>
          </a:p>
          <a:p>
            <a:pPr>
              <a:lnSpc>
                <a:spcPts val="27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3-10-25 at 2.1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78216"/>
            <a:ext cx="5906787" cy="431832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-8930" y="178594"/>
            <a:ext cx="9170789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Motivation (Cont’d)</a:t>
            </a:r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457200" y="4876801"/>
            <a:ext cx="7594998" cy="762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ffectLst>
            <a:outerShdw blurRad="165100" dist="63499" dir="251999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flat">
                <a:solidFill>
                  <a:srgbClr val="003DCC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Inter-DC </a:t>
            </a:r>
            <a:r>
              <a:rPr lang="en-US" sz="3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WANs are </a:t>
            </a: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highly expensive</a:t>
            </a:r>
          </a:p>
        </p:txBody>
      </p:sp>
      <p:pic>
        <p:nvPicPr>
          <p:cNvPr id="6" name="Picture 5" descr="Screen Shot 2013-10-25 at 1.45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6201"/>
            <a:ext cx="7108235" cy="3225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3539430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dirty="0" smtClean="0">
                <a:solidFill>
                  <a:srgbClr val="000090"/>
                </a:solidFill>
                <a:latin typeface="Arial Bold"/>
                <a:cs typeface="Arial Bold"/>
              </a:rPr>
              <a:t>B4 WAN History</a:t>
            </a: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10-25 at 2.1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8686800" cy="504394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8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533400" y="533400"/>
            <a:ext cx="5642570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dirty="0" smtClean="0">
                <a:solidFill>
                  <a:srgbClr val="000090"/>
                </a:solidFill>
                <a:cs typeface="Arial Bold"/>
              </a:rPr>
              <a:t>Conclusions and Future Work</a:t>
            </a: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1409700"/>
            <a:ext cx="7642216" cy="7207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Dramatic growth in WAN bandwidth requirements</a:t>
            </a:r>
          </a:p>
          <a:p>
            <a:pPr>
              <a:lnSpc>
                <a:spcPts val="276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" y="1752600"/>
            <a:ext cx="8348439" cy="141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2750"/>
              </a:lnSpc>
              <a:tabLst>
                <a:tab pos="863600" algn="l"/>
              </a:tabLst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Existing software/hardware architectures make it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	impractical to deliver necessary bandwidth globally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 Software Defined Networking: it works and at scale</a:t>
            </a:r>
          </a:p>
          <a:p>
            <a:pPr>
              <a:lnSpc>
                <a:spcPts val="275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2806700"/>
            <a:ext cx="5875957" cy="7183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5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Separation of hardware from software</a:t>
            </a:r>
          </a:p>
          <a:p>
            <a:pPr>
              <a:lnSpc>
                <a:spcPts val="275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1400" y="3162300"/>
            <a:ext cx="7614339" cy="10528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 Efficient logically centralized control/management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 Incremental migration path</a:t>
            </a:r>
          </a:p>
          <a:p>
            <a:pPr>
              <a:lnSpc>
                <a:spcPts val="27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4200" y="3860800"/>
            <a:ext cx="5391412" cy="7207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</a:t>
            </a:r>
            <a:r>
              <a:rPr lang="en-CA" sz="2800" i="1" dirty="0" smtClean="0">
                <a:solidFill>
                  <a:srgbClr val="3B3B3B"/>
                </a:solidFill>
                <a:cs typeface="Arial Italic"/>
              </a:rPr>
              <a:t> Convergence to public facing WAN</a:t>
            </a:r>
          </a:p>
          <a:p>
            <a:pPr>
              <a:lnSpc>
                <a:spcPts val="276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1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Two key problems</a:t>
            </a: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419695" y="2973586"/>
            <a:ext cx="375046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srgbClr val="002D99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Poor efficiency 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0" y="3620989"/>
            <a:ext cx="4580930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average utilization over time of busy links is only 30-50%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4893469" y="2973586"/>
            <a:ext cx="375046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srgbClr val="002D99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Poor sharing 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4301878" y="3620989"/>
            <a:ext cx="4920258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little support for </a:t>
            </a:r>
            <a:b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flexible resource sharing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2696766" y="5036345"/>
            <a:ext cx="3750469" cy="776883"/>
          </a:xfrm>
          <a:prstGeom prst="rect">
            <a:avLst/>
          </a:prstGeom>
          <a:noFill/>
          <a:ln>
            <a:noFill/>
          </a:ln>
          <a:effectLst>
            <a:outerShdw blurRad="190500" dist="76199" dir="3720016" algn="ctr" rotWithShape="0">
              <a:srgbClr val="898989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>
                <a:solidFill>
                  <a:srgbClr val="002D99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Why?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178594"/>
            <a:ext cx="7956352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One cause of inefficiency:</a:t>
            </a:r>
            <a:br>
              <a:rPr lang="en-US" smtClean="0">
                <a:solidFill>
                  <a:srgbClr val="002D99"/>
                </a:solidFill>
              </a:rPr>
            </a:br>
            <a:r>
              <a:rPr lang="en-US" smtClean="0">
                <a:solidFill>
                  <a:srgbClr val="002D99"/>
                </a:solidFill>
              </a:rPr>
              <a:t>lack of coordination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8" y="2062758"/>
            <a:ext cx="8036719" cy="40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678658" y="2062760"/>
            <a:ext cx="8036719" cy="4025057"/>
            <a:chOff x="0" y="0"/>
            <a:chExt cx="7200" cy="360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" cy="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4"/>
            <p:cNvSpPr>
              <a:spLocks/>
            </p:cNvSpPr>
            <p:nvPr/>
          </p:nvSpPr>
          <p:spPr bwMode="auto">
            <a:xfrm>
              <a:off x="3627" y="485"/>
              <a:ext cx="254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Background traffic</a:t>
              </a:r>
            </a:p>
          </p:txBody>
        </p:sp>
        <p:sp>
          <p:nvSpPr>
            <p:cNvPr id="22547" name="Line 5"/>
            <p:cNvSpPr>
              <a:spLocks noChangeShapeType="1"/>
            </p:cNvSpPr>
            <p:nvPr/>
          </p:nvSpPr>
          <p:spPr bwMode="auto">
            <a:xfrm flipH="1">
              <a:off x="2951" y="877"/>
              <a:ext cx="673" cy="9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" name="Rectangle 6"/>
            <p:cNvSpPr>
              <a:spLocks/>
            </p:cNvSpPr>
            <p:nvPr/>
          </p:nvSpPr>
          <p:spPr bwMode="auto">
            <a:xfrm>
              <a:off x="2467" y="2989"/>
              <a:ext cx="326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FFFFFF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Non-background traffic</a:t>
              </a:r>
            </a:p>
          </p:txBody>
        </p:sp>
      </p:grp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8" y="2062760"/>
            <a:ext cx="8036719" cy="402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/>
          </p:cNvSpPr>
          <p:nvPr/>
        </p:nvSpPr>
        <p:spPr bwMode="auto">
          <a:xfrm>
            <a:off x="215095" y="3187454"/>
            <a:ext cx="10387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Norm.  </a:t>
            </a:r>
            <a:b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traffic </a:t>
            </a:r>
            <a:b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rate</a:t>
            </a:r>
          </a:p>
        </p:txBody>
      </p:sp>
      <p:sp>
        <p:nvSpPr>
          <p:cNvPr id="22534" name="Rectangle 10"/>
          <p:cNvSpPr>
            <a:spLocks/>
          </p:cNvSpPr>
          <p:nvPr/>
        </p:nvSpPr>
        <p:spPr bwMode="auto">
          <a:xfrm>
            <a:off x="3886200" y="5867400"/>
            <a:ext cx="2693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Time (~ one day)</a:t>
            </a:r>
          </a:p>
        </p:txBody>
      </p: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2234654" y="1907605"/>
            <a:ext cx="6682757" cy="2373065"/>
            <a:chOff x="-13" y="21"/>
            <a:chExt cx="5986" cy="2126"/>
          </a:xfrm>
        </p:grpSpPr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rot="10800000" flipH="1">
              <a:off x="0" y="452"/>
              <a:ext cx="5296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2540" name="Rectangle 12"/>
            <p:cNvSpPr>
              <a:spLocks/>
            </p:cNvSpPr>
            <p:nvPr/>
          </p:nvSpPr>
          <p:spPr bwMode="auto">
            <a:xfrm>
              <a:off x="-13" y="21"/>
              <a:ext cx="3858" cy="4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peak before rate adaptation</a:t>
              </a:r>
            </a:p>
          </p:txBody>
        </p:sp>
        <p:sp>
          <p:nvSpPr>
            <p:cNvPr id="22541" name="Rectangle 13"/>
            <p:cNvSpPr>
              <a:spLocks/>
            </p:cNvSpPr>
            <p:nvPr/>
          </p:nvSpPr>
          <p:spPr bwMode="auto">
            <a:xfrm>
              <a:off x="33" y="1717"/>
              <a:ext cx="3603" cy="4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peak after rate adaptation</a:t>
              </a:r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rot="10800000" flipH="1">
              <a:off x="0" y="2144"/>
              <a:ext cx="5296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rot="10800000">
              <a:off x="3698" y="441"/>
              <a:ext cx="17" cy="1695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2544" name="Rectangle 16"/>
            <p:cNvSpPr>
              <a:spLocks/>
            </p:cNvSpPr>
            <p:nvPr/>
          </p:nvSpPr>
          <p:spPr bwMode="auto">
            <a:xfrm>
              <a:off x="3862" y="796"/>
              <a:ext cx="2111" cy="84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&gt; 50% </a:t>
              </a:r>
              <a:b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</a:b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peak reduction</a:t>
              </a:r>
            </a:p>
          </p:txBody>
        </p:sp>
      </p:grpSp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2250284" y="3863208"/>
            <a:ext cx="6772051" cy="462111"/>
            <a:chOff x="0" y="21"/>
            <a:chExt cx="6067" cy="414"/>
          </a:xfrm>
        </p:grpSpPr>
        <p:sp>
          <p:nvSpPr>
            <p:cNvPr id="22546" name="Rectangle 18"/>
            <p:cNvSpPr>
              <a:spLocks/>
            </p:cNvSpPr>
            <p:nvPr/>
          </p:nvSpPr>
          <p:spPr bwMode="auto">
            <a:xfrm>
              <a:off x="5317" y="21"/>
              <a:ext cx="750" cy="4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mean</a:t>
              </a:r>
            </a:p>
          </p:txBody>
        </p:sp>
        <p:sp>
          <p:nvSpPr>
            <p:cNvPr id="22538" name="Line 19"/>
            <p:cNvSpPr>
              <a:spLocks noChangeShapeType="1"/>
            </p:cNvSpPr>
            <p:nvPr/>
          </p:nvSpPr>
          <p:spPr bwMode="auto">
            <a:xfrm rot="10800000" flipH="1">
              <a:off x="0" y="417"/>
              <a:ext cx="6026" cy="1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66119" y="142875"/>
            <a:ext cx="8411766" cy="17770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000" dirty="0">
                <a:solidFill>
                  <a:srgbClr val="002D99"/>
                </a:solidFill>
              </a:rPr>
              <a:t>Another cause of inefficiency:</a:t>
            </a:r>
            <a:br>
              <a:rPr lang="en-US" sz="5000" dirty="0">
                <a:solidFill>
                  <a:srgbClr val="002D99"/>
                </a:solidFill>
              </a:rPr>
            </a:br>
            <a:r>
              <a:rPr lang="en-US" sz="5000" dirty="0">
                <a:solidFill>
                  <a:srgbClr val="002D99"/>
                </a:solidFill>
              </a:rPr>
              <a:t>local, greedy resource allocation</a:t>
            </a: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-6697" y="3478114"/>
            <a:ext cx="9151814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MPLS TE (Multiprotocol Label Switching Traffic Engineering) greedily selects shortest path fulfilling capacity constraint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94681" y="142875"/>
            <a:ext cx="8545711" cy="177700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Local, greedy resource allocation hurts efficiency</a:t>
            </a:r>
          </a:p>
        </p:txBody>
      </p:sp>
      <p:grpSp>
        <p:nvGrpSpPr>
          <p:cNvPr id="26626" name="Group 17"/>
          <p:cNvGrpSpPr>
            <a:grpSpLocks/>
          </p:cNvGrpSpPr>
          <p:nvPr/>
        </p:nvGrpSpPr>
        <p:grpSpPr bwMode="auto">
          <a:xfrm>
            <a:off x="642938" y="3946924"/>
            <a:ext cx="3821906" cy="1678781"/>
            <a:chOff x="0" y="0"/>
            <a:chExt cx="3424" cy="1504"/>
          </a:xfrm>
        </p:grpSpPr>
        <p:sp>
          <p:nvSpPr>
            <p:cNvPr id="26650" name="Line 2"/>
            <p:cNvSpPr>
              <a:spLocks noChangeShapeType="1"/>
            </p:cNvSpPr>
            <p:nvPr/>
          </p:nvSpPr>
          <p:spPr bwMode="auto">
            <a:xfrm>
              <a:off x="2445" y="129"/>
              <a:ext cx="876" cy="633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51" name="Line 3"/>
            <p:cNvSpPr>
              <a:spLocks noChangeShapeType="1"/>
            </p:cNvSpPr>
            <p:nvPr/>
          </p:nvSpPr>
          <p:spPr bwMode="auto">
            <a:xfrm rot="10800000" flipH="1">
              <a:off x="2446" y="783"/>
              <a:ext cx="843" cy="627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52" name="Line 4"/>
            <p:cNvSpPr>
              <a:spLocks noChangeShapeType="1"/>
            </p:cNvSpPr>
            <p:nvPr/>
          </p:nvSpPr>
          <p:spPr bwMode="auto">
            <a:xfrm>
              <a:off x="96" y="1407"/>
              <a:ext cx="1176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53" name="Line 5"/>
            <p:cNvSpPr>
              <a:spLocks noChangeShapeType="1"/>
            </p:cNvSpPr>
            <p:nvPr/>
          </p:nvSpPr>
          <p:spPr bwMode="auto">
            <a:xfrm>
              <a:off x="1288" y="1407"/>
              <a:ext cx="1176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54" name="Line 6"/>
            <p:cNvSpPr>
              <a:spLocks noChangeShapeType="1"/>
            </p:cNvSpPr>
            <p:nvPr/>
          </p:nvSpPr>
          <p:spPr bwMode="auto">
            <a:xfrm>
              <a:off x="96" y="136"/>
              <a:ext cx="1176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55" name="Line 7"/>
            <p:cNvSpPr>
              <a:spLocks noChangeShapeType="1"/>
            </p:cNvSpPr>
            <p:nvPr/>
          </p:nvSpPr>
          <p:spPr bwMode="auto">
            <a:xfrm>
              <a:off x="1288" y="136"/>
              <a:ext cx="1176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56" name="Line 8"/>
            <p:cNvSpPr>
              <a:spLocks noChangeShapeType="1"/>
            </p:cNvSpPr>
            <p:nvPr/>
          </p:nvSpPr>
          <p:spPr bwMode="auto">
            <a:xfrm flipH="1">
              <a:off x="120" y="134"/>
              <a:ext cx="2" cy="128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57" name="Line 9"/>
            <p:cNvSpPr>
              <a:spLocks noChangeShapeType="1"/>
            </p:cNvSpPr>
            <p:nvPr/>
          </p:nvSpPr>
          <p:spPr bwMode="auto">
            <a:xfrm flipH="1">
              <a:off x="1272" y="134"/>
              <a:ext cx="2" cy="128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58" name="Oval 10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59" name="Oval 11"/>
            <p:cNvSpPr>
              <a:spLocks/>
            </p:cNvSpPr>
            <p:nvPr/>
          </p:nvSpPr>
          <p:spPr bwMode="auto">
            <a:xfrm>
              <a:off x="1160" y="0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60" name="Oval 12"/>
            <p:cNvSpPr>
              <a:spLocks/>
            </p:cNvSpPr>
            <p:nvPr/>
          </p:nvSpPr>
          <p:spPr bwMode="auto">
            <a:xfrm>
              <a:off x="2320" y="0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61" name="Oval 13"/>
            <p:cNvSpPr>
              <a:spLocks/>
            </p:cNvSpPr>
            <p:nvPr/>
          </p:nvSpPr>
          <p:spPr bwMode="auto">
            <a:xfrm>
              <a:off x="0" y="126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62" name="Oval 14"/>
            <p:cNvSpPr>
              <a:spLocks/>
            </p:cNvSpPr>
            <p:nvPr/>
          </p:nvSpPr>
          <p:spPr bwMode="auto">
            <a:xfrm>
              <a:off x="1160" y="126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63" name="Oval 15"/>
            <p:cNvSpPr>
              <a:spLocks/>
            </p:cNvSpPr>
            <p:nvPr/>
          </p:nvSpPr>
          <p:spPr bwMode="auto">
            <a:xfrm>
              <a:off x="2320" y="126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6664" name="Oval 16"/>
            <p:cNvSpPr>
              <a:spLocks/>
            </p:cNvSpPr>
            <p:nvPr/>
          </p:nvSpPr>
          <p:spPr bwMode="auto">
            <a:xfrm>
              <a:off x="3184" y="632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graphicFrame>
        <p:nvGraphicFramePr>
          <p:cNvPr id="26642" name="Group 18"/>
          <p:cNvGraphicFramePr>
            <a:graphicFrameLocks noGrp="1"/>
          </p:cNvGraphicFramePr>
          <p:nvPr/>
        </p:nvGraphicFramePr>
        <p:xfrm>
          <a:off x="5009557" y="3589735"/>
          <a:ext cx="3662289" cy="2500312"/>
        </p:xfrm>
        <a:graphic>
          <a:graphicData uri="http://schemas.openxmlformats.org/drawingml/2006/table">
            <a:tbl>
              <a:tblPr/>
              <a:tblGrid>
                <a:gridCol w="1268016"/>
                <a:gridCol w="2394273"/>
              </a:tblGrid>
              <a:tr h="625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" charset="0"/>
                          <a:ea typeface="Heiti TC Light" charset="0"/>
                          <a:cs typeface="Heiti TC Light" charset="0"/>
                          <a:sym typeface="Gill Sans" charset="0"/>
                        </a:rPr>
                        <a:t>Flow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" charset="0"/>
                          <a:ea typeface="Heiti TC Light" charset="0"/>
                          <a:cs typeface="Heiti TC Light" charset="0"/>
                          <a:sym typeface="Gill Sans" charset="0"/>
                        </a:rPr>
                        <a:t>Src </a:t>
                      </a: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Heiti TC Light" charset="0"/>
                          <a:cs typeface="Lucida Grande" charset="0"/>
                          <a:sym typeface="Gill Sans" charset="0"/>
                        </a:rPr>
                        <a:t>→</a:t>
                      </a: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" charset="0"/>
                          <a:ea typeface="Heiti TC Light" charset="0"/>
                          <a:cs typeface="Heiti TC Light" charset="0"/>
                          <a:sym typeface="Gill Sans" charset="0"/>
                        </a:rPr>
                        <a:t> Dst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5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A40800"/>
                          </a:solidFill>
                          <a:effectLst/>
                          <a:latin typeface="Gill Sans" charset="0"/>
                          <a:ea typeface="Heiti TC Light" charset="0"/>
                          <a:cs typeface="Heiti TC Light" charset="0"/>
                          <a:sym typeface="Gill Sans" charset="0"/>
                        </a:rPr>
                        <a:t>A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A40800"/>
                          </a:solidFill>
                          <a:effectLst/>
                          <a:latin typeface="Gill Sans" charset="0"/>
                          <a:ea typeface="Heiti TC Light" charset="0"/>
                          <a:cs typeface="Lucida Grande" charset="0"/>
                          <a:sym typeface="Gill Sans" charset="0"/>
                        </a:rPr>
                        <a:t>1→6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7FE"/>
                    </a:solidFill>
                  </a:tcPr>
                </a:tc>
              </a:tr>
              <a:tr h="625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3F691E"/>
                          </a:solidFill>
                          <a:effectLst/>
                          <a:latin typeface="Gill Sans" charset="0"/>
                          <a:ea typeface="Heiti TC Light" charset="0"/>
                          <a:cs typeface="Heiti TC Light" charset="0"/>
                          <a:sym typeface="Gill Sans" charset="0"/>
                        </a:rPr>
                        <a:t>B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3F691E"/>
                          </a:solidFill>
                          <a:effectLst/>
                          <a:latin typeface="Gill Sans" charset="0"/>
                          <a:ea typeface="Heiti TC Light" charset="0"/>
                          <a:cs typeface="Lucida Grande" charset="0"/>
                          <a:sym typeface="Gill Sans" charset="0"/>
                        </a:rPr>
                        <a:t>3→6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BFE"/>
                    </a:solidFill>
                  </a:tcPr>
                </a:tc>
              </a:tr>
              <a:tr h="625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002D99"/>
                          </a:solidFill>
                          <a:effectLst/>
                          <a:latin typeface="Gill Sans" charset="0"/>
                          <a:ea typeface="Heiti TC Light" charset="0"/>
                          <a:cs typeface="Heiti TC Light" charset="0"/>
                          <a:sym typeface="Gill Sans" charset="0"/>
                        </a:rPr>
                        <a:t>C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002D99"/>
                          </a:solidFill>
                          <a:effectLst/>
                          <a:latin typeface="Gill Sans" charset="0"/>
                          <a:ea typeface="Heiti TC Light" charset="0"/>
                          <a:cs typeface="Lucida Grande" charset="0"/>
                          <a:sym typeface="Gill Sans" charset="0"/>
                        </a:rPr>
                        <a:t>4→6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7FE"/>
                    </a:solidFill>
                  </a:tcPr>
                </a:tc>
              </a:tr>
            </a:tbl>
          </a:graphicData>
        </a:graphic>
      </p:graphicFrame>
      <p:sp>
        <p:nvSpPr>
          <p:cNvPr id="26638" name="Rectangle 49"/>
          <p:cNvSpPr>
            <a:spLocks/>
          </p:cNvSpPr>
          <p:nvPr/>
        </p:nvSpPr>
        <p:spPr bwMode="auto">
          <a:xfrm>
            <a:off x="685169" y="3524102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1</a:t>
            </a:r>
          </a:p>
        </p:txBody>
      </p:sp>
      <p:sp>
        <p:nvSpPr>
          <p:cNvPr id="26639" name="Rectangle 50"/>
          <p:cNvSpPr>
            <a:spLocks/>
          </p:cNvSpPr>
          <p:nvPr/>
        </p:nvSpPr>
        <p:spPr bwMode="auto">
          <a:xfrm>
            <a:off x="1966578" y="3524102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2</a:t>
            </a:r>
          </a:p>
        </p:txBody>
      </p:sp>
      <p:sp>
        <p:nvSpPr>
          <p:cNvPr id="26640" name="Rectangle 51"/>
          <p:cNvSpPr>
            <a:spLocks/>
          </p:cNvSpPr>
          <p:nvPr/>
        </p:nvSpPr>
        <p:spPr bwMode="auto">
          <a:xfrm>
            <a:off x="3288173" y="3524102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3</a:t>
            </a:r>
          </a:p>
        </p:txBody>
      </p:sp>
      <p:sp>
        <p:nvSpPr>
          <p:cNvPr id="26641" name="Rectangle 52"/>
          <p:cNvSpPr>
            <a:spLocks/>
          </p:cNvSpPr>
          <p:nvPr/>
        </p:nvSpPr>
        <p:spPr bwMode="auto">
          <a:xfrm>
            <a:off x="4475822" y="4604594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4</a:t>
            </a:r>
          </a:p>
        </p:txBody>
      </p:sp>
      <p:sp>
        <p:nvSpPr>
          <p:cNvPr id="2" name="Rectangle 53"/>
          <p:cNvSpPr>
            <a:spLocks/>
          </p:cNvSpPr>
          <p:nvPr/>
        </p:nvSpPr>
        <p:spPr bwMode="auto">
          <a:xfrm>
            <a:off x="3288173" y="5676157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5</a:t>
            </a:r>
          </a:p>
        </p:txBody>
      </p:sp>
      <p:sp>
        <p:nvSpPr>
          <p:cNvPr id="26643" name="Rectangle 54"/>
          <p:cNvSpPr>
            <a:spLocks/>
          </p:cNvSpPr>
          <p:nvPr/>
        </p:nvSpPr>
        <p:spPr bwMode="auto">
          <a:xfrm>
            <a:off x="1966578" y="5694016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6</a:t>
            </a:r>
          </a:p>
        </p:txBody>
      </p:sp>
      <p:sp>
        <p:nvSpPr>
          <p:cNvPr id="26644" name="Rectangle 55"/>
          <p:cNvSpPr>
            <a:spLocks/>
          </p:cNvSpPr>
          <p:nvPr/>
        </p:nvSpPr>
        <p:spPr bwMode="auto">
          <a:xfrm>
            <a:off x="689633" y="5694017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7</a:t>
            </a:r>
          </a:p>
        </p:txBody>
      </p:sp>
      <p:sp>
        <p:nvSpPr>
          <p:cNvPr id="26645" name="Rectangle 56"/>
          <p:cNvSpPr>
            <a:spLocks/>
          </p:cNvSpPr>
          <p:nvPr/>
        </p:nvSpPr>
        <p:spPr bwMode="auto">
          <a:xfrm>
            <a:off x="1117" y="2058295"/>
            <a:ext cx="9135070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flow arrival order: </a:t>
            </a:r>
            <a:r>
              <a:rPr lang="en-US" sz="3400">
                <a:solidFill>
                  <a:srgbClr val="A408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</a:t>
            </a:r>
            <a: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, </a:t>
            </a:r>
            <a:r>
              <a:rPr lang="en-US" sz="3400">
                <a:solidFill>
                  <a:srgbClr val="3F691E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B</a:t>
            </a:r>
            <a: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, </a:t>
            </a:r>
            <a:r>
              <a:rPr lang="en-US" sz="3400">
                <a:solidFill>
                  <a:srgbClr val="003DCC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C</a:t>
            </a:r>
            <a:r>
              <a:rPr lang="en-US" sz="3400">
                <a:solidFill>
                  <a:srgbClr val="1A1A1A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</a:t>
            </a:r>
            <a:br>
              <a:rPr lang="en-US" sz="3400">
                <a:solidFill>
                  <a:srgbClr val="1A1A1A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400">
                <a:solidFill>
                  <a:srgbClr val="1A1A1A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each link can carry at most one flow</a:t>
            </a:r>
          </a:p>
        </p:txBody>
      </p:sp>
      <p:sp>
        <p:nvSpPr>
          <p:cNvPr id="26681" name="Freeform 57"/>
          <p:cNvSpPr>
            <a:spLocks/>
          </p:cNvSpPr>
          <p:nvPr/>
        </p:nvSpPr>
        <p:spPr bwMode="auto">
          <a:xfrm>
            <a:off x="973338" y="4286250"/>
            <a:ext cx="968871" cy="1100584"/>
          </a:xfrm>
          <a:custGeom>
            <a:avLst/>
            <a:gdLst>
              <a:gd name="T0" fmla="*/ 0 w 17679"/>
              <a:gd name="T1" fmla="*/ 16495866 h 19204"/>
              <a:gd name="T2" fmla="*/ 103573921 w 17679"/>
              <a:gd name="T3" fmla="*/ 143499952 h 192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679" h="19204">
                <a:moveTo>
                  <a:pt x="0" y="87"/>
                </a:moveTo>
                <a:cubicBezTo>
                  <a:pt x="0" y="87"/>
                  <a:pt x="21600" y="-2396"/>
                  <a:pt x="17049" y="19204"/>
                </a:cubicBezTo>
              </a:path>
            </a:pathLst>
          </a:custGeom>
          <a:noFill/>
          <a:ln w="127000" cap="flat">
            <a:solidFill>
              <a:srgbClr val="A40800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26682" name="Freeform 58"/>
          <p:cNvSpPr>
            <a:spLocks/>
          </p:cNvSpPr>
          <p:nvPr/>
        </p:nvSpPr>
        <p:spPr bwMode="auto">
          <a:xfrm>
            <a:off x="2336230" y="4319737"/>
            <a:ext cx="1693292" cy="1076027"/>
          </a:xfrm>
          <a:custGeom>
            <a:avLst/>
            <a:gdLst>
              <a:gd name="T0" fmla="*/ 202862450 w 17842"/>
              <a:gd name="T1" fmla="*/ 0 h 20265"/>
              <a:gd name="T2" fmla="*/ 298509223 w 17842"/>
              <a:gd name="T3" fmla="*/ 68838564 h 20265"/>
              <a:gd name="T4" fmla="*/ 0 w 17842"/>
              <a:gd name="T5" fmla="*/ 115145301 h 202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42" h="20265">
                <a:moveTo>
                  <a:pt x="11135" y="0"/>
                </a:moveTo>
                <a:cubicBezTo>
                  <a:pt x="11135" y="0"/>
                  <a:pt x="21600" y="5088"/>
                  <a:pt x="16385" y="12071"/>
                </a:cubicBezTo>
                <a:cubicBezTo>
                  <a:pt x="9268" y="21600"/>
                  <a:pt x="0" y="20191"/>
                  <a:pt x="0" y="20191"/>
                </a:cubicBezTo>
              </a:path>
            </a:pathLst>
          </a:custGeom>
          <a:noFill/>
          <a:ln w="127000" cap="flat">
            <a:solidFill>
              <a:srgbClr val="3F691E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26683" name="Freeform 59"/>
          <p:cNvSpPr>
            <a:spLocks/>
          </p:cNvSpPr>
          <p:nvPr/>
        </p:nvSpPr>
        <p:spPr bwMode="auto">
          <a:xfrm>
            <a:off x="221012" y="3392168"/>
            <a:ext cx="4196953" cy="2854151"/>
          </a:xfrm>
          <a:custGeom>
            <a:avLst/>
            <a:gdLst>
              <a:gd name="T0" fmla="*/ 1734360044 w 20542"/>
              <a:gd name="T1" fmla="*/ 369186300 h 20369"/>
              <a:gd name="T2" fmla="*/ 1298004990 w 20542"/>
              <a:gd name="T3" fmla="*/ 74663336 h 20369"/>
              <a:gd name="T4" fmla="*/ 77848348 w 20542"/>
              <a:gd name="T5" fmla="*/ 188564502 h 20369"/>
              <a:gd name="T6" fmla="*/ 204752507 w 20542"/>
              <a:gd name="T7" fmla="*/ 853068116 h 20369"/>
              <a:gd name="T8" fmla="*/ 689741748 w 20542"/>
              <a:gd name="T9" fmla="*/ 694249696 h 20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542" h="20369">
                <a:moveTo>
                  <a:pt x="20541" y="8183"/>
                </a:moveTo>
                <a:cubicBezTo>
                  <a:pt x="20541" y="8183"/>
                  <a:pt x="20696" y="1667"/>
                  <a:pt x="15373" y="767"/>
                </a:cubicBezTo>
                <a:cubicBezTo>
                  <a:pt x="9778" y="-179"/>
                  <a:pt x="3117" y="-1113"/>
                  <a:pt x="922" y="3635"/>
                </a:cubicBezTo>
                <a:cubicBezTo>
                  <a:pt x="-904" y="7586"/>
                  <a:pt x="182" y="20272"/>
                  <a:pt x="2425" y="20367"/>
                </a:cubicBezTo>
                <a:cubicBezTo>
                  <a:pt x="5245" y="20487"/>
                  <a:pt x="8169" y="16368"/>
                  <a:pt x="8169" y="16368"/>
                </a:cubicBezTo>
              </a:path>
            </a:pathLst>
          </a:custGeom>
          <a:noFill/>
          <a:ln w="114300" cap="flat">
            <a:solidFill>
              <a:srgbClr val="003DCC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26684" name="Rectangle 60"/>
          <p:cNvSpPr>
            <a:spLocks/>
          </p:cNvSpPr>
          <p:nvPr/>
        </p:nvSpPr>
        <p:spPr bwMode="auto">
          <a:xfrm>
            <a:off x="1419821" y="6170415"/>
            <a:ext cx="1803797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MPLS-TE</a:t>
            </a:r>
          </a:p>
        </p:txBody>
      </p:sp>
      <p:sp>
        <p:nvSpPr>
          <p:cNvPr id="32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1" grpId="0" animBg="1"/>
      <p:bldP spid="26682" grpId="0" animBg="1"/>
      <p:bldP spid="266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6"/>
          <p:cNvGrpSpPr>
            <a:grpSpLocks/>
          </p:cNvGrpSpPr>
          <p:nvPr/>
        </p:nvGrpSpPr>
        <p:grpSpPr bwMode="auto">
          <a:xfrm>
            <a:off x="642938" y="3946924"/>
            <a:ext cx="3821906" cy="1678781"/>
            <a:chOff x="0" y="0"/>
            <a:chExt cx="3424" cy="1504"/>
          </a:xfrm>
        </p:grpSpPr>
        <p:sp>
          <p:nvSpPr>
            <p:cNvPr id="28712" name="Line 1"/>
            <p:cNvSpPr>
              <a:spLocks noChangeShapeType="1"/>
            </p:cNvSpPr>
            <p:nvPr/>
          </p:nvSpPr>
          <p:spPr bwMode="auto">
            <a:xfrm>
              <a:off x="2445" y="129"/>
              <a:ext cx="876" cy="633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13" name="Line 2"/>
            <p:cNvSpPr>
              <a:spLocks noChangeShapeType="1"/>
            </p:cNvSpPr>
            <p:nvPr/>
          </p:nvSpPr>
          <p:spPr bwMode="auto">
            <a:xfrm rot="10800000" flipH="1">
              <a:off x="2446" y="783"/>
              <a:ext cx="843" cy="627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14" name="Line 3"/>
            <p:cNvSpPr>
              <a:spLocks noChangeShapeType="1"/>
            </p:cNvSpPr>
            <p:nvPr/>
          </p:nvSpPr>
          <p:spPr bwMode="auto">
            <a:xfrm>
              <a:off x="96" y="1407"/>
              <a:ext cx="1176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15" name="Line 4"/>
            <p:cNvSpPr>
              <a:spLocks noChangeShapeType="1"/>
            </p:cNvSpPr>
            <p:nvPr/>
          </p:nvSpPr>
          <p:spPr bwMode="auto">
            <a:xfrm>
              <a:off x="1288" y="1407"/>
              <a:ext cx="1176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16" name="Line 5"/>
            <p:cNvSpPr>
              <a:spLocks noChangeShapeType="1"/>
            </p:cNvSpPr>
            <p:nvPr/>
          </p:nvSpPr>
          <p:spPr bwMode="auto">
            <a:xfrm>
              <a:off x="96" y="136"/>
              <a:ext cx="1176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17" name="Line 6"/>
            <p:cNvSpPr>
              <a:spLocks noChangeShapeType="1"/>
            </p:cNvSpPr>
            <p:nvPr/>
          </p:nvSpPr>
          <p:spPr bwMode="auto">
            <a:xfrm>
              <a:off x="1288" y="136"/>
              <a:ext cx="1176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18" name="Line 7"/>
            <p:cNvSpPr>
              <a:spLocks noChangeShapeType="1"/>
            </p:cNvSpPr>
            <p:nvPr/>
          </p:nvSpPr>
          <p:spPr bwMode="auto">
            <a:xfrm flipH="1">
              <a:off x="120" y="134"/>
              <a:ext cx="2" cy="128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19" name="Line 8"/>
            <p:cNvSpPr>
              <a:spLocks noChangeShapeType="1"/>
            </p:cNvSpPr>
            <p:nvPr/>
          </p:nvSpPr>
          <p:spPr bwMode="auto">
            <a:xfrm flipH="1">
              <a:off x="1272" y="134"/>
              <a:ext cx="2" cy="128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20" name="Oval 9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21" name="Oval 10"/>
            <p:cNvSpPr>
              <a:spLocks/>
            </p:cNvSpPr>
            <p:nvPr/>
          </p:nvSpPr>
          <p:spPr bwMode="auto">
            <a:xfrm>
              <a:off x="1160" y="0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22" name="Oval 11"/>
            <p:cNvSpPr>
              <a:spLocks/>
            </p:cNvSpPr>
            <p:nvPr/>
          </p:nvSpPr>
          <p:spPr bwMode="auto">
            <a:xfrm>
              <a:off x="2320" y="0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" name="Oval 12"/>
            <p:cNvSpPr>
              <a:spLocks/>
            </p:cNvSpPr>
            <p:nvPr/>
          </p:nvSpPr>
          <p:spPr bwMode="auto">
            <a:xfrm>
              <a:off x="0" y="126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24" name="Oval 13"/>
            <p:cNvSpPr>
              <a:spLocks/>
            </p:cNvSpPr>
            <p:nvPr/>
          </p:nvSpPr>
          <p:spPr bwMode="auto">
            <a:xfrm>
              <a:off x="1160" y="126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25" name="Oval 14"/>
            <p:cNvSpPr>
              <a:spLocks/>
            </p:cNvSpPr>
            <p:nvPr/>
          </p:nvSpPr>
          <p:spPr bwMode="auto">
            <a:xfrm>
              <a:off x="2320" y="126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3" name="Oval 15"/>
            <p:cNvSpPr>
              <a:spLocks/>
            </p:cNvSpPr>
            <p:nvPr/>
          </p:nvSpPr>
          <p:spPr bwMode="auto">
            <a:xfrm>
              <a:off x="3184" y="632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28674" name="Rectangle 17"/>
          <p:cNvSpPr>
            <a:spLocks/>
          </p:cNvSpPr>
          <p:nvPr/>
        </p:nvSpPr>
        <p:spPr bwMode="auto">
          <a:xfrm>
            <a:off x="685169" y="3524102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1</a:t>
            </a:r>
          </a:p>
        </p:txBody>
      </p:sp>
      <p:sp>
        <p:nvSpPr>
          <p:cNvPr id="28675" name="Rectangle 18"/>
          <p:cNvSpPr>
            <a:spLocks/>
          </p:cNvSpPr>
          <p:nvPr/>
        </p:nvSpPr>
        <p:spPr bwMode="auto">
          <a:xfrm>
            <a:off x="1966578" y="3524102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2</a:t>
            </a:r>
          </a:p>
        </p:txBody>
      </p:sp>
      <p:sp>
        <p:nvSpPr>
          <p:cNvPr id="28676" name="Rectangle 19"/>
          <p:cNvSpPr>
            <a:spLocks/>
          </p:cNvSpPr>
          <p:nvPr/>
        </p:nvSpPr>
        <p:spPr bwMode="auto">
          <a:xfrm>
            <a:off x="3288173" y="3524102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3</a:t>
            </a:r>
          </a:p>
        </p:txBody>
      </p:sp>
      <p:sp>
        <p:nvSpPr>
          <p:cNvPr id="28677" name="Rectangle 20"/>
          <p:cNvSpPr>
            <a:spLocks/>
          </p:cNvSpPr>
          <p:nvPr/>
        </p:nvSpPr>
        <p:spPr bwMode="auto">
          <a:xfrm>
            <a:off x="3288173" y="5676157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5</a:t>
            </a:r>
          </a:p>
        </p:txBody>
      </p:sp>
      <p:sp>
        <p:nvSpPr>
          <p:cNvPr id="28678" name="Rectangle 21"/>
          <p:cNvSpPr>
            <a:spLocks/>
          </p:cNvSpPr>
          <p:nvPr/>
        </p:nvSpPr>
        <p:spPr bwMode="auto">
          <a:xfrm>
            <a:off x="1966578" y="5694016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6</a:t>
            </a:r>
          </a:p>
        </p:txBody>
      </p:sp>
      <p:sp>
        <p:nvSpPr>
          <p:cNvPr id="28679" name="Rectangle 22"/>
          <p:cNvSpPr>
            <a:spLocks/>
          </p:cNvSpPr>
          <p:nvPr/>
        </p:nvSpPr>
        <p:spPr bwMode="auto">
          <a:xfrm>
            <a:off x="689633" y="5694017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7</a:t>
            </a:r>
          </a:p>
        </p:txBody>
      </p:sp>
      <p:sp>
        <p:nvSpPr>
          <p:cNvPr id="28680" name="Freeform 23"/>
          <p:cNvSpPr>
            <a:spLocks/>
          </p:cNvSpPr>
          <p:nvPr/>
        </p:nvSpPr>
        <p:spPr bwMode="auto">
          <a:xfrm>
            <a:off x="973338" y="4286250"/>
            <a:ext cx="968871" cy="1100584"/>
          </a:xfrm>
          <a:custGeom>
            <a:avLst/>
            <a:gdLst>
              <a:gd name="T0" fmla="*/ 0 w 17679"/>
              <a:gd name="T1" fmla="*/ 16495866 h 19204"/>
              <a:gd name="T2" fmla="*/ 103573921 w 17679"/>
              <a:gd name="T3" fmla="*/ 143499952 h 192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679" h="19204">
                <a:moveTo>
                  <a:pt x="0" y="87"/>
                </a:moveTo>
                <a:cubicBezTo>
                  <a:pt x="0" y="87"/>
                  <a:pt x="21600" y="-2396"/>
                  <a:pt x="17049" y="19204"/>
                </a:cubicBezTo>
              </a:path>
            </a:pathLst>
          </a:custGeom>
          <a:noFill/>
          <a:ln w="127000" cap="flat">
            <a:solidFill>
              <a:srgbClr val="A40800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28681" name="Freeform 24"/>
          <p:cNvSpPr>
            <a:spLocks/>
          </p:cNvSpPr>
          <p:nvPr/>
        </p:nvSpPr>
        <p:spPr bwMode="auto">
          <a:xfrm>
            <a:off x="2336230" y="4319737"/>
            <a:ext cx="1693292" cy="1076027"/>
          </a:xfrm>
          <a:custGeom>
            <a:avLst/>
            <a:gdLst>
              <a:gd name="T0" fmla="*/ 202862450 w 17842"/>
              <a:gd name="T1" fmla="*/ 0 h 20265"/>
              <a:gd name="T2" fmla="*/ 298509223 w 17842"/>
              <a:gd name="T3" fmla="*/ 68838564 h 20265"/>
              <a:gd name="T4" fmla="*/ 0 w 17842"/>
              <a:gd name="T5" fmla="*/ 115145301 h 202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42" h="20265">
                <a:moveTo>
                  <a:pt x="11135" y="0"/>
                </a:moveTo>
                <a:cubicBezTo>
                  <a:pt x="11135" y="0"/>
                  <a:pt x="21600" y="5088"/>
                  <a:pt x="16385" y="12071"/>
                </a:cubicBezTo>
                <a:cubicBezTo>
                  <a:pt x="9268" y="21600"/>
                  <a:pt x="0" y="20191"/>
                  <a:pt x="0" y="20191"/>
                </a:cubicBezTo>
              </a:path>
            </a:pathLst>
          </a:custGeom>
          <a:noFill/>
          <a:ln w="127000" cap="flat">
            <a:solidFill>
              <a:srgbClr val="3F691E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28682" name="Freeform 25"/>
          <p:cNvSpPr>
            <a:spLocks/>
          </p:cNvSpPr>
          <p:nvPr/>
        </p:nvSpPr>
        <p:spPr bwMode="auto">
          <a:xfrm>
            <a:off x="221012" y="3392168"/>
            <a:ext cx="4196953" cy="2854151"/>
          </a:xfrm>
          <a:custGeom>
            <a:avLst/>
            <a:gdLst>
              <a:gd name="T0" fmla="*/ 1734360044 w 20542"/>
              <a:gd name="T1" fmla="*/ 369186300 h 20369"/>
              <a:gd name="T2" fmla="*/ 1298004990 w 20542"/>
              <a:gd name="T3" fmla="*/ 74663336 h 20369"/>
              <a:gd name="T4" fmla="*/ 77848348 w 20542"/>
              <a:gd name="T5" fmla="*/ 188564502 h 20369"/>
              <a:gd name="T6" fmla="*/ 204752507 w 20542"/>
              <a:gd name="T7" fmla="*/ 853068116 h 20369"/>
              <a:gd name="T8" fmla="*/ 689741748 w 20542"/>
              <a:gd name="T9" fmla="*/ 694249696 h 20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542" h="20369">
                <a:moveTo>
                  <a:pt x="20541" y="8183"/>
                </a:moveTo>
                <a:cubicBezTo>
                  <a:pt x="20541" y="8183"/>
                  <a:pt x="20696" y="1667"/>
                  <a:pt x="15373" y="767"/>
                </a:cubicBezTo>
                <a:cubicBezTo>
                  <a:pt x="9778" y="-179"/>
                  <a:pt x="3117" y="-1113"/>
                  <a:pt x="922" y="3635"/>
                </a:cubicBezTo>
                <a:cubicBezTo>
                  <a:pt x="-904" y="7586"/>
                  <a:pt x="182" y="20272"/>
                  <a:pt x="2425" y="20367"/>
                </a:cubicBezTo>
                <a:cubicBezTo>
                  <a:pt x="5245" y="20487"/>
                  <a:pt x="8169" y="16368"/>
                  <a:pt x="8169" y="16368"/>
                </a:cubicBezTo>
              </a:path>
            </a:pathLst>
          </a:custGeom>
          <a:noFill/>
          <a:ln w="114300" cap="flat">
            <a:solidFill>
              <a:srgbClr val="003DCC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grpSp>
        <p:nvGrpSpPr>
          <p:cNvPr id="28683" name="Group 41"/>
          <p:cNvGrpSpPr>
            <a:grpSpLocks/>
          </p:cNvGrpSpPr>
          <p:nvPr/>
        </p:nvGrpSpPr>
        <p:grpSpPr bwMode="auto">
          <a:xfrm>
            <a:off x="5116711" y="3982641"/>
            <a:ext cx="3821906" cy="1678781"/>
            <a:chOff x="0" y="0"/>
            <a:chExt cx="3424" cy="1504"/>
          </a:xfrm>
        </p:grpSpPr>
        <p:sp>
          <p:nvSpPr>
            <p:cNvPr id="28697" name="Line 26"/>
            <p:cNvSpPr>
              <a:spLocks noChangeShapeType="1"/>
            </p:cNvSpPr>
            <p:nvPr/>
          </p:nvSpPr>
          <p:spPr bwMode="auto">
            <a:xfrm>
              <a:off x="2445" y="129"/>
              <a:ext cx="876" cy="633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698" name="Line 27"/>
            <p:cNvSpPr>
              <a:spLocks noChangeShapeType="1"/>
            </p:cNvSpPr>
            <p:nvPr/>
          </p:nvSpPr>
          <p:spPr bwMode="auto">
            <a:xfrm rot="10800000" flipH="1">
              <a:off x="2446" y="783"/>
              <a:ext cx="843" cy="627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699" name="Line 28"/>
            <p:cNvSpPr>
              <a:spLocks noChangeShapeType="1"/>
            </p:cNvSpPr>
            <p:nvPr/>
          </p:nvSpPr>
          <p:spPr bwMode="auto">
            <a:xfrm>
              <a:off x="96" y="1407"/>
              <a:ext cx="1176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00" name="Line 29"/>
            <p:cNvSpPr>
              <a:spLocks noChangeShapeType="1"/>
            </p:cNvSpPr>
            <p:nvPr/>
          </p:nvSpPr>
          <p:spPr bwMode="auto">
            <a:xfrm>
              <a:off x="1288" y="1407"/>
              <a:ext cx="1176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01" name="Line 30"/>
            <p:cNvSpPr>
              <a:spLocks noChangeShapeType="1"/>
            </p:cNvSpPr>
            <p:nvPr/>
          </p:nvSpPr>
          <p:spPr bwMode="auto">
            <a:xfrm>
              <a:off x="96" y="136"/>
              <a:ext cx="1176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02" name="Line 31"/>
            <p:cNvSpPr>
              <a:spLocks noChangeShapeType="1"/>
            </p:cNvSpPr>
            <p:nvPr/>
          </p:nvSpPr>
          <p:spPr bwMode="auto">
            <a:xfrm>
              <a:off x="1288" y="136"/>
              <a:ext cx="1176" cy="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03" name="Line 32"/>
            <p:cNvSpPr>
              <a:spLocks noChangeShapeType="1"/>
            </p:cNvSpPr>
            <p:nvPr/>
          </p:nvSpPr>
          <p:spPr bwMode="auto">
            <a:xfrm flipH="1">
              <a:off x="120" y="134"/>
              <a:ext cx="2" cy="128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04" name="Line 33"/>
            <p:cNvSpPr>
              <a:spLocks noChangeShapeType="1"/>
            </p:cNvSpPr>
            <p:nvPr/>
          </p:nvSpPr>
          <p:spPr bwMode="auto">
            <a:xfrm flipH="1">
              <a:off x="1272" y="134"/>
              <a:ext cx="2" cy="1280"/>
            </a:xfrm>
            <a:prstGeom prst="line">
              <a:avLst/>
            </a:prstGeom>
            <a:noFill/>
            <a:ln w="11430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05" name="Oval 34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06" name="Oval 35"/>
            <p:cNvSpPr>
              <a:spLocks/>
            </p:cNvSpPr>
            <p:nvPr/>
          </p:nvSpPr>
          <p:spPr bwMode="auto">
            <a:xfrm>
              <a:off x="1160" y="0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07" name="Oval 36"/>
            <p:cNvSpPr>
              <a:spLocks/>
            </p:cNvSpPr>
            <p:nvPr/>
          </p:nvSpPr>
          <p:spPr bwMode="auto">
            <a:xfrm>
              <a:off x="2320" y="0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08" name="Oval 37"/>
            <p:cNvSpPr>
              <a:spLocks/>
            </p:cNvSpPr>
            <p:nvPr/>
          </p:nvSpPr>
          <p:spPr bwMode="auto">
            <a:xfrm>
              <a:off x="0" y="126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09" name="Oval 38"/>
            <p:cNvSpPr>
              <a:spLocks/>
            </p:cNvSpPr>
            <p:nvPr/>
          </p:nvSpPr>
          <p:spPr bwMode="auto">
            <a:xfrm>
              <a:off x="1160" y="126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10" name="Oval 39"/>
            <p:cNvSpPr>
              <a:spLocks/>
            </p:cNvSpPr>
            <p:nvPr/>
          </p:nvSpPr>
          <p:spPr bwMode="auto">
            <a:xfrm>
              <a:off x="2320" y="1264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8711" name="Oval 40"/>
            <p:cNvSpPr>
              <a:spLocks/>
            </p:cNvSpPr>
            <p:nvPr/>
          </p:nvSpPr>
          <p:spPr bwMode="auto">
            <a:xfrm>
              <a:off x="3184" y="632"/>
              <a:ext cx="240" cy="240"/>
            </a:xfrm>
            <a:prstGeom prst="ellipse">
              <a:avLst/>
            </a:prstGeom>
            <a:solidFill>
              <a:srgbClr val="0C0C0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28684" name="Rectangle 42"/>
          <p:cNvSpPr>
            <a:spLocks/>
          </p:cNvSpPr>
          <p:nvPr/>
        </p:nvSpPr>
        <p:spPr bwMode="auto">
          <a:xfrm>
            <a:off x="5163406" y="3559821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1</a:t>
            </a:r>
          </a:p>
        </p:txBody>
      </p:sp>
      <p:sp>
        <p:nvSpPr>
          <p:cNvPr id="28685" name="Rectangle 43"/>
          <p:cNvSpPr>
            <a:spLocks/>
          </p:cNvSpPr>
          <p:nvPr/>
        </p:nvSpPr>
        <p:spPr bwMode="auto">
          <a:xfrm>
            <a:off x="6440352" y="3559821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2</a:t>
            </a:r>
          </a:p>
        </p:txBody>
      </p:sp>
      <p:sp>
        <p:nvSpPr>
          <p:cNvPr id="28686" name="Rectangle 44"/>
          <p:cNvSpPr>
            <a:spLocks/>
          </p:cNvSpPr>
          <p:nvPr/>
        </p:nvSpPr>
        <p:spPr bwMode="auto">
          <a:xfrm>
            <a:off x="7761947" y="3559821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3</a:t>
            </a:r>
          </a:p>
        </p:txBody>
      </p:sp>
      <p:sp>
        <p:nvSpPr>
          <p:cNvPr id="28687" name="Rectangle 45"/>
          <p:cNvSpPr>
            <a:spLocks/>
          </p:cNvSpPr>
          <p:nvPr/>
        </p:nvSpPr>
        <p:spPr bwMode="auto">
          <a:xfrm>
            <a:off x="7761947" y="5711876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5</a:t>
            </a:r>
          </a:p>
        </p:txBody>
      </p:sp>
      <p:sp>
        <p:nvSpPr>
          <p:cNvPr id="28688" name="Rectangle 46"/>
          <p:cNvSpPr>
            <a:spLocks/>
          </p:cNvSpPr>
          <p:nvPr/>
        </p:nvSpPr>
        <p:spPr bwMode="auto">
          <a:xfrm>
            <a:off x="6440352" y="5729734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6</a:t>
            </a:r>
          </a:p>
        </p:txBody>
      </p:sp>
      <p:sp>
        <p:nvSpPr>
          <p:cNvPr id="28689" name="Rectangle 47"/>
          <p:cNvSpPr>
            <a:spLocks/>
          </p:cNvSpPr>
          <p:nvPr/>
        </p:nvSpPr>
        <p:spPr bwMode="auto">
          <a:xfrm>
            <a:off x="5163405" y="5729735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7</a:t>
            </a:r>
          </a:p>
        </p:txBody>
      </p:sp>
      <p:sp>
        <p:nvSpPr>
          <p:cNvPr id="28690" name="Freeform 48"/>
          <p:cNvSpPr>
            <a:spLocks/>
          </p:cNvSpPr>
          <p:nvPr/>
        </p:nvSpPr>
        <p:spPr bwMode="auto">
          <a:xfrm>
            <a:off x="5421439" y="4326434"/>
            <a:ext cx="968871" cy="1087189"/>
          </a:xfrm>
          <a:custGeom>
            <a:avLst/>
            <a:gdLst>
              <a:gd name="T0" fmla="*/ 2871846 w 17268"/>
              <a:gd name="T1" fmla="*/ 0 h 20503"/>
              <a:gd name="T2" fmla="*/ 109957505 w 17268"/>
              <a:gd name="T3" fmla="*/ 116357673 h 2050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268" h="20503">
                <a:moveTo>
                  <a:pt x="451" y="0"/>
                </a:moveTo>
                <a:cubicBezTo>
                  <a:pt x="451" y="0"/>
                  <a:pt x="-4332" y="21600"/>
                  <a:pt x="17268" y="20459"/>
                </a:cubicBezTo>
              </a:path>
            </a:pathLst>
          </a:custGeom>
          <a:noFill/>
          <a:ln w="127000" cap="flat">
            <a:solidFill>
              <a:srgbClr val="A40800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28691" name="Freeform 49"/>
          <p:cNvSpPr>
            <a:spLocks/>
          </p:cNvSpPr>
          <p:nvPr/>
        </p:nvSpPr>
        <p:spPr bwMode="auto">
          <a:xfrm>
            <a:off x="6719592" y="4289601"/>
            <a:ext cx="1149697" cy="1139651"/>
          </a:xfrm>
          <a:custGeom>
            <a:avLst/>
            <a:gdLst>
              <a:gd name="T0" fmla="*/ 142131400 w 18811"/>
              <a:gd name="T1" fmla="*/ 17326125 h 20117"/>
              <a:gd name="T2" fmla="*/ 23279257 w 18811"/>
              <a:gd name="T3" fmla="*/ 17326125 h 20117"/>
              <a:gd name="T4" fmla="*/ 11575392 w 18811"/>
              <a:gd name="T5" fmla="*/ 140218716 h 201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11" h="20117">
                <a:moveTo>
                  <a:pt x="18811" y="1186"/>
                </a:moveTo>
                <a:cubicBezTo>
                  <a:pt x="18811" y="1186"/>
                  <a:pt x="7388" y="-1483"/>
                  <a:pt x="3081" y="1186"/>
                </a:cubicBezTo>
                <a:cubicBezTo>
                  <a:pt x="-2789" y="4825"/>
                  <a:pt x="1532" y="20117"/>
                  <a:pt x="1532" y="20117"/>
                </a:cubicBezTo>
              </a:path>
            </a:pathLst>
          </a:custGeom>
          <a:noFill/>
          <a:ln w="127000" cap="flat">
            <a:solidFill>
              <a:srgbClr val="3F691E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28692" name="Freeform 50"/>
          <p:cNvSpPr>
            <a:spLocks/>
          </p:cNvSpPr>
          <p:nvPr/>
        </p:nvSpPr>
        <p:spPr bwMode="auto">
          <a:xfrm>
            <a:off x="6720707" y="5077645"/>
            <a:ext cx="2035969" cy="697631"/>
          </a:xfrm>
          <a:custGeom>
            <a:avLst/>
            <a:gdLst>
              <a:gd name="T0" fmla="*/ 388171267 w 21600"/>
              <a:gd name="T1" fmla="*/ 0 h 20480"/>
              <a:gd name="T2" fmla="*/ 216836738 w 21600"/>
              <a:gd name="T3" fmla="*/ 45739821 h 20480"/>
              <a:gd name="T4" fmla="*/ 0 w 21600"/>
              <a:gd name="T5" fmla="*/ 46199821 h 20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480">
                <a:moveTo>
                  <a:pt x="21600" y="0"/>
                </a:moveTo>
                <a:cubicBezTo>
                  <a:pt x="21600" y="0"/>
                  <a:pt x="18343" y="13289"/>
                  <a:pt x="12066" y="19488"/>
                </a:cubicBezTo>
                <a:cubicBezTo>
                  <a:pt x="9928" y="21600"/>
                  <a:pt x="0" y="19684"/>
                  <a:pt x="0" y="19684"/>
                </a:cubicBezTo>
              </a:path>
            </a:pathLst>
          </a:custGeom>
          <a:noFill/>
          <a:ln w="114300" cap="flat">
            <a:solidFill>
              <a:srgbClr val="003DCC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28723" name="Rectangle 51"/>
          <p:cNvSpPr>
            <a:spLocks/>
          </p:cNvSpPr>
          <p:nvPr/>
        </p:nvSpPr>
        <p:spPr bwMode="auto">
          <a:xfrm>
            <a:off x="5943600" y="5943600"/>
            <a:ext cx="1803797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Optimal</a:t>
            </a:r>
          </a:p>
        </p:txBody>
      </p:sp>
      <p:sp>
        <p:nvSpPr>
          <p:cNvPr id="28694" name="Rectangle 52"/>
          <p:cNvSpPr>
            <a:spLocks/>
          </p:cNvSpPr>
          <p:nvPr/>
        </p:nvSpPr>
        <p:spPr bwMode="auto">
          <a:xfrm>
            <a:off x="294681" y="142875"/>
            <a:ext cx="8545711" cy="17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5900">
                <a:solidFill>
                  <a:srgbClr val="002D99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Local, greedy resource allocation hurts efficiency</a:t>
            </a:r>
          </a:p>
        </p:txBody>
      </p:sp>
      <p:sp>
        <p:nvSpPr>
          <p:cNvPr id="28695" name="Rectangle 53"/>
          <p:cNvSpPr>
            <a:spLocks/>
          </p:cNvSpPr>
          <p:nvPr/>
        </p:nvSpPr>
        <p:spPr bwMode="auto">
          <a:xfrm>
            <a:off x="1117" y="2058295"/>
            <a:ext cx="9135070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flow arrival order: </a:t>
            </a:r>
            <a:r>
              <a:rPr lang="en-US" sz="3400">
                <a:solidFill>
                  <a:srgbClr val="A408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</a:t>
            </a:r>
            <a: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, </a:t>
            </a:r>
            <a:r>
              <a:rPr lang="en-US" sz="3400">
                <a:solidFill>
                  <a:srgbClr val="3F691E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B</a:t>
            </a:r>
            <a:r>
              <a:rPr lang="en-US" sz="34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, </a:t>
            </a:r>
            <a:r>
              <a:rPr lang="en-US" sz="3400">
                <a:solidFill>
                  <a:srgbClr val="003DCC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C</a:t>
            </a:r>
            <a:r>
              <a:rPr lang="en-US" sz="3400">
                <a:solidFill>
                  <a:srgbClr val="1A1A1A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</a:t>
            </a:r>
            <a:br>
              <a:rPr lang="en-US" sz="3400">
                <a:solidFill>
                  <a:srgbClr val="1A1A1A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400">
                <a:solidFill>
                  <a:srgbClr val="1A1A1A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each link can carry at most one flow</a:t>
            </a:r>
          </a:p>
        </p:txBody>
      </p:sp>
      <p:sp>
        <p:nvSpPr>
          <p:cNvPr id="28726" name="Rectangle 54"/>
          <p:cNvSpPr>
            <a:spLocks/>
          </p:cNvSpPr>
          <p:nvPr/>
        </p:nvSpPr>
        <p:spPr bwMode="auto">
          <a:xfrm>
            <a:off x="1419821" y="6170415"/>
            <a:ext cx="1803797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MPLS-TE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9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</a:t>
            </a:r>
            <a:r>
              <a:rPr lang="en-US" dirty="0" smtClean="0"/>
              <a:t>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36874</TotalTime>
  <Words>2001</Words>
  <Application>Microsoft Macintosh PowerPoint</Application>
  <PresentationFormat>On-screen Show (4:3)</PresentationFormat>
  <Paragraphs>492</Paragraphs>
  <Slides>42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Software Defined Networking COMS 6998-8, Fall 2013</vt:lpstr>
      <vt:lpstr>Outline</vt:lpstr>
      <vt:lpstr>Motivation</vt:lpstr>
      <vt:lpstr>Motivation (Cont’d)</vt:lpstr>
      <vt:lpstr>Two key problems</vt:lpstr>
      <vt:lpstr>One cause of inefficiency: lack of coordination</vt:lpstr>
      <vt:lpstr>Another cause of inefficiency: local, greedy resource allocation</vt:lpstr>
      <vt:lpstr>Local, greedy resource allocation hurts efficiency</vt:lpstr>
      <vt:lpstr>PowerPoint Presentation</vt:lpstr>
      <vt:lpstr>Poor sharing </vt:lpstr>
      <vt:lpstr>Outline</vt:lpstr>
      <vt:lpstr>PowerPoint Presentation</vt:lpstr>
      <vt:lpstr>Challenges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Congestion-free update Problem</vt:lpstr>
      <vt:lpstr>Congestion-free update is hard</vt:lpstr>
      <vt:lpstr>PowerPoint Presentation</vt:lpstr>
      <vt:lpstr>Idea</vt:lpstr>
      <vt:lpstr>PowerPoint Presentation</vt:lpstr>
      <vt:lpstr>Yes!</vt:lpstr>
      <vt:lpstr>Congestion-free update: LP-based solution</vt:lpstr>
      <vt:lpstr>Utilizing all the capacity</vt:lpstr>
      <vt:lpstr>Limited Switch Memory Problem </vt:lpstr>
      <vt:lpstr>Hardness</vt:lpstr>
      <vt:lpstr>Heuristic: Dynamic path set adaptation</vt:lpstr>
      <vt:lpstr>Outline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Li  Li</cp:lastModifiedBy>
  <cp:revision>1094</cp:revision>
  <dcterms:created xsi:type="dcterms:W3CDTF">2011-08-08T23:13:16Z</dcterms:created>
  <dcterms:modified xsi:type="dcterms:W3CDTF">2013-10-30T19:50:07Z</dcterms:modified>
</cp:coreProperties>
</file>