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2" r:id="rId3"/>
    <p:sldId id="807" r:id="rId4"/>
    <p:sldId id="918" r:id="rId5"/>
    <p:sldId id="914" r:id="rId6"/>
    <p:sldId id="915" r:id="rId7"/>
    <p:sldId id="916" r:id="rId8"/>
    <p:sldId id="917" r:id="rId9"/>
    <p:sldId id="831" r:id="rId10"/>
    <p:sldId id="833" r:id="rId11"/>
    <p:sldId id="920" r:id="rId12"/>
    <p:sldId id="921" r:id="rId13"/>
    <p:sldId id="935" r:id="rId14"/>
    <p:sldId id="923" r:id="rId15"/>
    <p:sldId id="924" r:id="rId16"/>
    <p:sldId id="925" r:id="rId17"/>
    <p:sldId id="926" r:id="rId18"/>
    <p:sldId id="936" r:id="rId19"/>
    <p:sldId id="928" r:id="rId20"/>
    <p:sldId id="929" r:id="rId21"/>
    <p:sldId id="930" r:id="rId22"/>
    <p:sldId id="931" r:id="rId23"/>
    <p:sldId id="932" r:id="rId24"/>
    <p:sldId id="933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46" r:id="rId33"/>
    <p:sldId id="947" r:id="rId34"/>
    <p:sldId id="922" r:id="rId35"/>
    <p:sldId id="897" r:id="rId36"/>
    <p:sldId id="1019" r:id="rId37"/>
    <p:sldId id="1021" r:id="rId38"/>
    <p:sldId id="1022" r:id="rId39"/>
    <p:sldId id="1023" r:id="rId40"/>
    <p:sldId id="1024" r:id="rId41"/>
    <p:sldId id="1041" r:id="rId42"/>
    <p:sldId id="1042" r:id="rId43"/>
    <p:sldId id="1043" r:id="rId44"/>
    <p:sldId id="1044" r:id="rId45"/>
    <p:sldId id="1025" r:id="rId46"/>
    <p:sldId id="1026" r:id="rId47"/>
    <p:sldId id="1045" r:id="rId48"/>
    <p:sldId id="1046" r:id="rId49"/>
    <p:sldId id="1047" r:id="rId50"/>
    <p:sldId id="1029" r:id="rId51"/>
    <p:sldId id="1030" r:id="rId52"/>
    <p:sldId id="1031" r:id="rId53"/>
    <p:sldId id="1033" r:id="rId54"/>
    <p:sldId id="1034" r:id="rId55"/>
    <p:sldId id="1048" r:id="rId56"/>
    <p:sldId id="1040" r:id="rId57"/>
    <p:sldId id="341" r:id="rId58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16" autoAdjust="0"/>
  </p:normalViewPr>
  <p:slideViewPr>
    <p:cSldViewPr>
      <p:cViewPr>
        <p:scale>
          <a:sx n="75" d="100"/>
          <a:sy n="75" d="100"/>
        </p:scale>
        <p:origin x="-196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3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3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3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r>
              <a:rPr lang="en-US" baseline="0" dirty="0" smtClean="0"/>
              <a:t>blade is simply a server with an FPGA card installed in it, in this case its </a:t>
            </a:r>
            <a:r>
              <a:rPr lang="en-US" baseline="0" dirty="0" err="1" smtClean="0"/>
              <a:t>NetFPGA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[Click] As you can see this is a simple server with software running on CPU utilizing memory and </a:t>
            </a:r>
            <a:r>
              <a:rPr lang="en-US" baseline="0" dirty="0" err="1" smtClean="0"/>
              <a:t>harddsik</a:t>
            </a:r>
            <a:r>
              <a:rPr lang="en-US" baseline="0" dirty="0" smtClean="0"/>
              <a:t>. There is a </a:t>
            </a:r>
            <a:r>
              <a:rPr lang="en-US" baseline="0" dirty="0" err="1" smtClean="0"/>
              <a:t>NetFPGA</a:t>
            </a:r>
            <a:r>
              <a:rPr lang="en-US" baseline="0" dirty="0" smtClean="0"/>
              <a:t> card that is connected through the PCI slot.</a:t>
            </a:r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>So what </a:t>
            </a:r>
            <a:r>
              <a:rPr lang="en-US" baseline="0" dirty="0" err="1" smtClean="0"/>
              <a:t>SwitchBlade</a:t>
            </a:r>
            <a:r>
              <a:rPr lang="en-US" baseline="0" dirty="0" smtClean="0"/>
              <a:t> does is that </a:t>
            </a:r>
            <a:r>
              <a:rPr lang="en-US" b="1" baseline="0" dirty="0" smtClean="0"/>
              <a:t>it extends the software virtual environments to hardware</a:t>
            </a:r>
            <a:r>
              <a:rPr lang="en-US" baseline="0" dirty="0" smtClean="0"/>
              <a:t> and each virtual environment has a corresponding virtualized data plane in hardware.</a:t>
            </a:r>
          </a:p>
          <a:p>
            <a:endParaRPr lang="en-US" dirty="0" smtClean="0"/>
          </a:p>
          <a:p>
            <a:r>
              <a:rPr lang="en-US" dirty="0" smtClean="0"/>
              <a:t>So what happens</a:t>
            </a:r>
            <a:r>
              <a:rPr lang="en-US" baseline="0" dirty="0" smtClean="0"/>
              <a:t> in switchblade is that the pipeline changes according the virtualized data plane. So for each incoming packet the pipeline changes according to individual </a:t>
            </a:r>
            <a:r>
              <a:rPr lang="en-US" baseline="0" dirty="0" err="1" smtClean="0"/>
              <a:t>dataplane</a:t>
            </a:r>
            <a:r>
              <a:rPr lang="en-US" baseline="0" dirty="0" smtClean="0"/>
              <a:t> user selection. For an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VDP pipeline is different than IPv4 VDP etc.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Switchblade is a forwarding device that can</a:t>
            </a:r>
            <a:r>
              <a:rPr lang="en-US" baseline="0" dirty="0" smtClean="0"/>
              <a:t> be used as a switch or router or at any layer which user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D92C-FBFD-4D22-A6B6-1BA596A751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5FDA8-9820-E74A-B6AA-29404EC3F04F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987F6-7624-6F46-8DD7-C3B4871AB1C7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53" tIns="48326" rIns="96653" bIns="48326"/>
          <a:lstStyle/>
          <a:p>
            <a:endParaRPr 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5879088" indent="-35447288"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48904525" indent="-48039338"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5E6975F3-DC7E-CD40-B734-7838CADD683C}" type="slidenum">
              <a:rPr lang="en-US" sz="1300"/>
              <a:pPr algn="r" eaLnBrk="1" hangingPunct="1"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it possible to efficiently use multiple stages of match</a:t>
            </a:r>
            <a:r>
              <a:rPr lang="en-US" baseline="0" dirty="0" smtClean="0"/>
              <a:t> </a:t>
            </a:r>
            <a:r>
              <a:rPr lang="en-US" dirty="0" smtClean="0"/>
              <a:t>tables, it</a:t>
            </a:r>
            <a:r>
              <a:rPr lang="en-US" baseline="0" dirty="0" smtClean="0"/>
              <a:t> is assumed that the RMT Model can be configured to map Logical Tables to the Physical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create bigger tables, one table may traverse multiple stages.</a:t>
            </a:r>
          </a:p>
          <a:p>
            <a:r>
              <a:rPr lang="en-US" baseline="0" dirty="0" smtClean="0"/>
              <a:t>To create many smaller tables, several tables can be packed into one stage.</a:t>
            </a:r>
          </a:p>
          <a:p>
            <a:r>
              <a:rPr lang="en-US" baseline="0" dirty="0" smtClean="0"/>
              <a:t>To make the allocation even more flexible, the Action instructions and the Statistic could share the same table space. </a:t>
            </a:r>
          </a:p>
          <a:p>
            <a:r>
              <a:rPr lang="en-US" baseline="0" dirty="0" smtClean="0"/>
              <a:t>This slide gives a crude representation of how the the Logical Tables could be mapped to the Physical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practice, the control plane would need to create a Table Flow Graph (to accompany the Parse Graph) to decide how the Logical Tables are mapped. </a:t>
            </a:r>
          </a:p>
          <a:p>
            <a:endParaRPr lang="en-US" dirty="0" smtClean="0"/>
          </a:p>
          <a:p>
            <a:r>
              <a:rPr lang="en-US" dirty="0" smtClean="0"/>
              <a:t>The control plane</a:t>
            </a:r>
            <a:r>
              <a:rPr lang="en-US" baseline="0" dirty="0" smtClean="0"/>
              <a:t> is assumed to know the number and size of the physical stages available. </a:t>
            </a:r>
          </a:p>
          <a:p>
            <a:r>
              <a:rPr lang="en-US" baseline="0" dirty="0" smtClean="0"/>
              <a:t>There could be as few as 1 stage. A given switch might only allow Logical Tables to directly correspond to Physical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7B50-CBD5-6641-B9E0-7A5AF62DAE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6998-8)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8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6998-8)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5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5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2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1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</a:t>
            </a:r>
            <a:r>
              <a:rPr lang="en-US" sz="3400" dirty="0" err="1">
                <a:solidFill>
                  <a:schemeClr val="tx1"/>
                </a:solidFill>
              </a:rPr>
              <a:t>Erran</a:t>
            </a:r>
            <a:r>
              <a:rPr lang="en-US" sz="3400" dirty="0">
                <a:solidFill>
                  <a:schemeClr val="tx1"/>
                </a:solidFill>
              </a:rPr>
              <a:t>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http://www.cs.columbia.edu/~lierranli/coms6998-8SDNFall2013/</a:t>
            </a:r>
            <a:endParaRPr lang="en-US" sz="3400" dirty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10/22/2013: SDN Virtualization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4"/>
          <p:cNvSpPr txBox="1">
            <a:spLocks noGrp="1"/>
          </p:cNvSpPr>
          <p:nvPr/>
        </p:nvSpPr>
        <p:spPr bwMode="auto">
          <a:xfrm>
            <a:off x="76202" y="6248401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862A2D9-7C2E-1D49-AF89-20B1FC9B9DD6}" type="datetime1">
              <a:rPr lang="nl-NL" sz="1800">
                <a:solidFill>
                  <a:schemeClr val="bg1"/>
                </a:solidFill>
              </a:rPr>
              <a:pPr eaLnBrk="1" hangingPunct="1"/>
              <a:t>10/22/13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9635" name="Footer Placeholder 5"/>
          <p:cNvSpPr txBox="1">
            <a:spLocks noGrp="1"/>
          </p:cNvSpPr>
          <p:nvPr/>
        </p:nvSpPr>
        <p:spPr bwMode="auto">
          <a:xfrm>
            <a:off x="3124202" y="6245227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PATS Research Group</a:t>
            </a:r>
          </a:p>
        </p:txBody>
      </p:sp>
      <p:sp>
        <p:nvSpPr>
          <p:cNvPr id="69636" name="Slide Number Placeholder 6"/>
          <p:cNvSpPr txBox="1">
            <a:spLocks noGrp="1"/>
          </p:cNvSpPr>
          <p:nvPr/>
        </p:nvSpPr>
        <p:spPr bwMode="auto">
          <a:xfrm>
            <a:off x="6934202" y="6248401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838119F-CAD5-7C4F-9659-497306445189}" type="slidenum">
              <a:rPr lang="en-US" sz="1800">
                <a:solidFill>
                  <a:schemeClr val="bg1"/>
                </a:solidFill>
              </a:rPr>
              <a:pPr algn="r" eaLnBrk="1" hangingPunct="1"/>
              <a:t>10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1"/>
            <a:ext cx="77724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Review of Previous Lecture (Cont’d)</a:t>
            </a:r>
          </a:p>
        </p:txBody>
      </p:sp>
      <p:sp>
        <p:nvSpPr>
          <p:cNvPr id="6963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191001"/>
            <a:ext cx="43434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Push connection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Source pushes packets downstream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Triggered by event</a:t>
            </a:r>
            <a:r>
              <a:rPr lang="en-US" sz="1600" dirty="0"/>
              <a:t>, such as packet arrival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Denoted by filled square or triangle</a:t>
            </a:r>
          </a:p>
        </p:txBody>
      </p:sp>
      <p:pic>
        <p:nvPicPr>
          <p:cNvPr id="69639" name="Picture 6" descr="pushpu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51" y="1371601"/>
            <a:ext cx="7804150" cy="2413000"/>
          </a:xfrm>
        </p:spPr>
      </p:pic>
      <p:sp>
        <p:nvSpPr>
          <p:cNvPr id="69640" name="Rectangle 4"/>
          <p:cNvSpPr>
            <a:spLocks noChangeArrowheads="1"/>
          </p:cNvSpPr>
          <p:nvPr/>
        </p:nvSpPr>
        <p:spPr bwMode="auto">
          <a:xfrm>
            <a:off x="2209800" y="56388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marL="342861" indent="-34286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Agnostic connection</a:t>
            </a:r>
          </a:p>
          <a:p>
            <a:pPr marL="742865" lvl="1" indent="-285717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Becomes push or pull depending on peer</a:t>
            </a:r>
          </a:p>
          <a:p>
            <a:pPr marL="742865" lvl="1" indent="-285717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Denoted by double outline</a:t>
            </a:r>
          </a:p>
        </p:txBody>
      </p:sp>
      <p:sp>
        <p:nvSpPr>
          <p:cNvPr id="69644" name="Rectangle 4"/>
          <p:cNvSpPr>
            <a:spLocks noChangeArrowheads="1"/>
          </p:cNvSpPr>
          <p:nvPr/>
        </p:nvSpPr>
        <p:spPr bwMode="auto">
          <a:xfrm>
            <a:off x="4724400" y="4191001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marL="342861" indent="-34286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Pull connection</a:t>
            </a:r>
          </a:p>
          <a:p>
            <a:pPr marL="742865" lvl="1" indent="-285717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Destination pulls packets from upstream</a:t>
            </a:r>
          </a:p>
          <a:p>
            <a:pPr marL="742865" lvl="1" indent="-285717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Packet transmission or scheduling</a:t>
            </a:r>
          </a:p>
          <a:p>
            <a:pPr marL="742865" lvl="1" indent="-285717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Denoted by empty square or triangle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 of Previous Lecture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2527" y="1625257"/>
            <a:ext cx="1005403" cy="437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2527" y="1690445"/>
            <a:ext cx="1005403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4218" y="2873434"/>
            <a:ext cx="1005403" cy="437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0369" y="2938624"/>
            <a:ext cx="610038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2031" y="4525937"/>
            <a:ext cx="1005403" cy="437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8739" y="4591126"/>
            <a:ext cx="539481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68006" y="4535480"/>
            <a:ext cx="1005403" cy="437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3190" y="4585466"/>
            <a:ext cx="595035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17160" y="5480821"/>
            <a:ext cx="555485" cy="5309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38376" y="5566999"/>
            <a:ext cx="684540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Done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13" idx="0"/>
          </p:cNvCxnSpPr>
          <p:nvPr/>
        </p:nvCxnSpPr>
        <p:spPr>
          <a:xfrm flipH="1">
            <a:off x="1794901" y="2062504"/>
            <a:ext cx="20326" cy="341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1076919" y="3310680"/>
            <a:ext cx="1007912" cy="122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>
            <a:off x="1035390" y="3307956"/>
            <a:ext cx="29343" cy="121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7" idx="0"/>
          </p:cNvCxnSpPr>
          <p:nvPr/>
        </p:nvCxnSpPr>
        <p:spPr>
          <a:xfrm flipH="1">
            <a:off x="1076919" y="2062503"/>
            <a:ext cx="738308" cy="810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57964" y="4954800"/>
            <a:ext cx="509468" cy="612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968007" y="4972728"/>
            <a:ext cx="495935" cy="594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589129" y="1668032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75291" y="2894480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89129" y="2894480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89129" y="4840015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>
            <a:stCxn id="29" idx="4"/>
            <a:endCxn id="32" idx="0"/>
          </p:cNvCxnSpPr>
          <p:nvPr/>
        </p:nvCxnSpPr>
        <p:spPr>
          <a:xfrm>
            <a:off x="5797250" y="2084234"/>
            <a:ext cx="0" cy="81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0"/>
          </p:cNvCxnSpPr>
          <p:nvPr/>
        </p:nvCxnSpPr>
        <p:spPr>
          <a:xfrm flipH="1">
            <a:off x="5083411" y="2026191"/>
            <a:ext cx="565664" cy="868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51" idx="0"/>
          </p:cNvCxnSpPr>
          <p:nvPr/>
        </p:nvCxnSpPr>
        <p:spPr>
          <a:xfrm flipH="1">
            <a:off x="5806542" y="3310682"/>
            <a:ext cx="13087" cy="1576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5" idx="4"/>
            <a:endCxn id="36" idx="1"/>
          </p:cNvCxnSpPr>
          <p:nvPr/>
        </p:nvCxnSpPr>
        <p:spPr>
          <a:xfrm>
            <a:off x="5127923" y="4201461"/>
            <a:ext cx="522162" cy="699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806542" y="1177524"/>
            <a:ext cx="13087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4671" y="4886885"/>
            <a:ext cx="543739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30779" y="2912240"/>
            <a:ext cx="505267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L2S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919802" y="3785259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083411" y="3290722"/>
            <a:ext cx="18580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75291" y="3814434"/>
            <a:ext cx="543739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L2D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389249" y="2894479"/>
            <a:ext cx="95628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IPV4-DA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08401" y="1629917"/>
            <a:ext cx="1248659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ETHERTYPE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5797251" y="5256217"/>
            <a:ext cx="15834" cy="310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953000" y="6096000"/>
            <a:ext cx="1728460" cy="46627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2400" dirty="0"/>
              <a:t>Table Graph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1585532" y="1947977"/>
            <a:ext cx="5229784" cy="1007454"/>
            <a:chOff x="1585532" y="1947975"/>
            <a:chExt cx="5229784" cy="1007454"/>
          </a:xfrm>
        </p:grpSpPr>
        <p:sp>
          <p:nvSpPr>
            <p:cNvPr id="30" name="Oval 29"/>
            <p:cNvSpPr/>
            <p:nvPr/>
          </p:nvSpPr>
          <p:spPr>
            <a:xfrm>
              <a:off x="6259571" y="1947975"/>
              <a:ext cx="416243" cy="4162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30" idx="2"/>
            </p:cNvCxnSpPr>
            <p:nvPr/>
          </p:nvCxnSpPr>
          <p:spPr>
            <a:xfrm>
              <a:off x="5977510" y="1984335"/>
              <a:ext cx="282061" cy="171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2" idx="7"/>
            </p:cNvCxnSpPr>
            <p:nvPr/>
          </p:nvCxnSpPr>
          <p:spPr>
            <a:xfrm flipH="1">
              <a:off x="5944414" y="2340705"/>
              <a:ext cx="384746" cy="614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3" idx="0"/>
            </p:cNvCxnSpPr>
            <p:nvPr/>
          </p:nvCxnSpPr>
          <p:spPr>
            <a:xfrm>
              <a:off x="6532975" y="2370224"/>
              <a:ext cx="142840" cy="4755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120069" y="1984335"/>
              <a:ext cx="69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VLAN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82728" y="2180163"/>
              <a:ext cx="1005403" cy="43724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27467" y="2245352"/>
              <a:ext cx="69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VLAN</a:t>
              </a:r>
              <a:endParaRPr lang="en-US" dirty="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1585532" y="2596504"/>
              <a:ext cx="597196" cy="336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90" idx="0"/>
            </p:cNvCxnSpPr>
            <p:nvPr/>
          </p:nvCxnSpPr>
          <p:spPr>
            <a:xfrm flipH="1">
              <a:off x="2520013" y="2617409"/>
              <a:ext cx="20932" cy="2321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035741" y="2061884"/>
              <a:ext cx="379060" cy="139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1815228" y="2059779"/>
            <a:ext cx="5400630" cy="1227061"/>
            <a:chOff x="1815227" y="2059777"/>
            <a:chExt cx="5400630" cy="1227061"/>
          </a:xfrm>
        </p:grpSpPr>
        <p:sp>
          <p:nvSpPr>
            <p:cNvPr id="33" name="Oval 32"/>
            <p:cNvSpPr/>
            <p:nvPr/>
          </p:nvSpPr>
          <p:spPr>
            <a:xfrm>
              <a:off x="6467693" y="2845803"/>
              <a:ext cx="416243" cy="4162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Arrow Connector 37"/>
            <p:cNvCxnSpPr>
              <a:endCxn id="33" idx="1"/>
            </p:cNvCxnSpPr>
            <p:nvPr/>
          </p:nvCxnSpPr>
          <p:spPr>
            <a:xfrm>
              <a:off x="5905297" y="2070205"/>
              <a:ext cx="623353" cy="8365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259571" y="2842840"/>
              <a:ext cx="956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IPV6-DA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17311" y="2849592"/>
              <a:ext cx="1005403" cy="43724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28942" y="2914781"/>
              <a:ext cx="610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IPV6</a:t>
              </a:r>
              <a:endParaRPr lang="en-US" dirty="0"/>
            </a:p>
          </p:txBody>
        </p:sp>
        <p:cxnSp>
          <p:nvCxnSpPr>
            <p:cNvPr id="105" name="Straight Arrow Connector 104"/>
            <p:cNvCxnSpPr>
              <a:stCxn id="6" idx="2"/>
            </p:cNvCxnSpPr>
            <p:nvPr/>
          </p:nvCxnSpPr>
          <p:spPr>
            <a:xfrm>
              <a:off x="1815227" y="2059777"/>
              <a:ext cx="269604" cy="813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99693" y="3212174"/>
            <a:ext cx="5053509" cy="1696993"/>
            <a:chOff x="1499691" y="3212172"/>
            <a:chExt cx="5053509" cy="1696993"/>
          </a:xfrm>
        </p:grpSpPr>
        <p:cxnSp>
          <p:nvCxnSpPr>
            <p:cNvPr id="110" name="Straight Arrow Connector 109"/>
            <p:cNvCxnSpPr/>
            <p:nvPr/>
          </p:nvCxnSpPr>
          <p:spPr>
            <a:xfrm flipH="1">
              <a:off x="2493912" y="3281572"/>
              <a:ext cx="49306" cy="12486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5947699" y="3212172"/>
              <a:ext cx="605501" cy="1696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1499691" y="3319784"/>
              <a:ext cx="684540" cy="119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499694" y="3286838"/>
            <a:ext cx="1513483" cy="1248642"/>
            <a:chOff x="1499692" y="3286838"/>
            <a:chExt cx="1513483" cy="1248642"/>
          </a:xfrm>
        </p:grpSpPr>
        <p:grpSp>
          <p:nvGrpSpPr>
            <p:cNvPr id="114" name="Group 113"/>
            <p:cNvGrpSpPr/>
            <p:nvPr/>
          </p:nvGrpSpPr>
          <p:grpSpPr>
            <a:xfrm>
              <a:off x="2007772" y="3595810"/>
              <a:ext cx="1005403" cy="437246"/>
              <a:chOff x="2007772" y="3595810"/>
              <a:chExt cx="1005403" cy="43724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007772" y="3595810"/>
                <a:ext cx="1005403" cy="43724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152511" y="3660999"/>
                <a:ext cx="552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RCP</a:t>
                </a:r>
                <a:endParaRPr lang="en-US" dirty="0"/>
              </a:p>
            </p:txBody>
          </p:sp>
        </p:grpSp>
        <p:cxnSp>
          <p:nvCxnSpPr>
            <p:cNvPr id="116" name="Straight Arrow Connector 115"/>
            <p:cNvCxnSpPr>
              <a:stCxn id="90" idx="2"/>
              <a:endCxn id="83" idx="0"/>
            </p:cNvCxnSpPr>
            <p:nvPr/>
          </p:nvCxnSpPr>
          <p:spPr>
            <a:xfrm flipH="1">
              <a:off x="2510474" y="3286838"/>
              <a:ext cx="9539" cy="3089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" idx="0"/>
            </p:cNvCxnSpPr>
            <p:nvPr/>
          </p:nvCxnSpPr>
          <p:spPr>
            <a:xfrm flipH="1">
              <a:off x="2470707" y="4029279"/>
              <a:ext cx="21086" cy="506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1517158" y="4012368"/>
              <a:ext cx="576571" cy="501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499692" y="3307955"/>
              <a:ext cx="572951" cy="2878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5816309" y="3255937"/>
            <a:ext cx="1080577" cy="1630949"/>
            <a:chOff x="5816307" y="3255936"/>
            <a:chExt cx="1080577" cy="1630949"/>
          </a:xfrm>
        </p:grpSpPr>
        <p:sp>
          <p:nvSpPr>
            <p:cNvPr id="124" name="Oval 123"/>
            <p:cNvSpPr/>
            <p:nvPr/>
          </p:nvSpPr>
          <p:spPr>
            <a:xfrm>
              <a:off x="6399012" y="3820158"/>
              <a:ext cx="416243" cy="4162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344554" y="3867028"/>
              <a:ext cx="55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RCP</a:t>
              </a:r>
              <a:endParaRPr lang="en-US" dirty="0"/>
            </a:p>
          </p:txBody>
        </p:sp>
        <p:cxnSp>
          <p:nvCxnSpPr>
            <p:cNvPr id="126" name="Straight Arrow Connector 125"/>
            <p:cNvCxnSpPr>
              <a:endCxn id="124" idx="0"/>
            </p:cNvCxnSpPr>
            <p:nvPr/>
          </p:nvCxnSpPr>
          <p:spPr>
            <a:xfrm flipH="1">
              <a:off x="6607134" y="3255936"/>
              <a:ext cx="78241" cy="5642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endCxn id="124" idx="1"/>
            </p:cNvCxnSpPr>
            <p:nvPr/>
          </p:nvCxnSpPr>
          <p:spPr>
            <a:xfrm>
              <a:off x="5816307" y="3284113"/>
              <a:ext cx="643662" cy="5969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5977510" y="4201460"/>
              <a:ext cx="558169" cy="6854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937431" y="6125518"/>
            <a:ext cx="1732873" cy="46627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2400" dirty="0"/>
              <a:t>Parse Graph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97065" y="5566998"/>
            <a:ext cx="1159995" cy="529002"/>
            <a:chOff x="5197063" y="5566999"/>
            <a:chExt cx="1159995" cy="529002"/>
          </a:xfrm>
        </p:grpSpPr>
        <p:sp>
          <p:nvSpPr>
            <p:cNvPr id="79" name="Oval 78"/>
            <p:cNvSpPr/>
            <p:nvPr/>
          </p:nvSpPr>
          <p:spPr>
            <a:xfrm>
              <a:off x="5561611" y="5566999"/>
              <a:ext cx="416243" cy="4162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97063" y="5613869"/>
              <a:ext cx="1159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MY-TABLE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79" idx="4"/>
              <a:endCxn id="72" idx="0"/>
            </p:cNvCxnSpPr>
            <p:nvPr/>
          </p:nvCxnSpPr>
          <p:spPr>
            <a:xfrm>
              <a:off x="5769733" y="5983201"/>
              <a:ext cx="47495" cy="112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2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P. </a:t>
            </a:r>
            <a:r>
              <a:rPr lang="en-US" dirty="0" err="1" smtClean="0"/>
              <a:t>Bosshart</a:t>
            </a:r>
            <a:r>
              <a:rPr lang="en-US" dirty="0" smtClean="0"/>
              <a:t>, TI</a:t>
            </a:r>
            <a:endParaRPr lang="en-US" dirty="0"/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0" y="1295400"/>
            <a:ext cx="3581400" cy="5334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61" indent="-342861" algn="l">
              <a:buFont typeface="Arial"/>
              <a:buChar char="•"/>
            </a:pPr>
            <a:r>
              <a:rPr lang="en-US" sz="2800" dirty="0"/>
              <a:t>RMT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61879" y="1581564"/>
            <a:ext cx="2289764" cy="4958914"/>
            <a:chOff x="2261878" y="1581563"/>
            <a:chExt cx="2289764" cy="4958914"/>
          </a:xfrm>
        </p:grpSpPr>
        <p:sp>
          <p:nvSpPr>
            <p:cNvPr id="4" name="Rectangle 3"/>
            <p:cNvSpPr/>
            <p:nvPr/>
          </p:nvSpPr>
          <p:spPr>
            <a:xfrm>
              <a:off x="3244245" y="1581563"/>
              <a:ext cx="1307397" cy="24032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44245" y="4137220"/>
              <a:ext cx="1307397" cy="24032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1878" y="2588774"/>
              <a:ext cx="751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TCAM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013030" y="4154287"/>
              <a:ext cx="0" cy="23861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372650" y="5750495"/>
              <a:ext cx="65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640b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029576" y="1598630"/>
              <a:ext cx="0" cy="23861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56104" y="3459041"/>
              <a:ext cx="65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640b</a:t>
              </a:r>
              <a:endParaRPr lang="en-US" dirty="0"/>
            </a:p>
          </p:txBody>
        </p:sp>
      </p:grpSp>
      <p:grpSp>
        <p:nvGrpSpPr>
          <p:cNvPr id="116" name="Group 31"/>
          <p:cNvGrpSpPr/>
          <p:nvPr/>
        </p:nvGrpSpPr>
        <p:grpSpPr>
          <a:xfrm>
            <a:off x="2758557" y="2730889"/>
            <a:ext cx="4727096" cy="2194968"/>
            <a:chOff x="1423522" y="3359581"/>
            <a:chExt cx="5509265" cy="2146698"/>
          </a:xfrm>
        </p:grpSpPr>
        <p:grpSp>
          <p:nvGrpSpPr>
            <p:cNvPr id="117" name="Group 42"/>
            <p:cNvGrpSpPr/>
            <p:nvPr/>
          </p:nvGrpSpPr>
          <p:grpSpPr>
            <a:xfrm>
              <a:off x="1423522" y="3359581"/>
              <a:ext cx="5502819" cy="1191330"/>
              <a:chOff x="1707458" y="1778000"/>
              <a:chExt cx="5547033" cy="1191330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>
                <a:off x="1707458" y="1778000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1707458" y="1916255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1707458" y="2033636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1707458" y="2161454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707458" y="2289272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1707458" y="2417090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1707458" y="2544908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1707458" y="2672726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1707458" y="2800544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1707458" y="2928362"/>
                <a:ext cx="5547033" cy="409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Arrow Connector 117"/>
            <p:cNvCxnSpPr/>
            <p:nvPr/>
          </p:nvCxnSpPr>
          <p:spPr>
            <a:xfrm>
              <a:off x="1423522" y="5465311"/>
              <a:ext cx="5509265" cy="40968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485655" y="952301"/>
            <a:ext cx="1307397" cy="5605245"/>
            <a:chOff x="6580305" y="947538"/>
            <a:chExt cx="1307397" cy="5605245"/>
          </a:xfrm>
        </p:grpSpPr>
        <p:sp>
          <p:nvSpPr>
            <p:cNvPr id="10" name="Rectangle 9"/>
            <p:cNvSpPr/>
            <p:nvPr/>
          </p:nvSpPr>
          <p:spPr>
            <a:xfrm>
              <a:off x="6580305" y="1593869"/>
              <a:ext cx="1307397" cy="24032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0305" y="4149526"/>
              <a:ext cx="1307397" cy="24032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45310" y="947538"/>
              <a:ext cx="934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Physical </a:t>
              </a:r>
            </a:p>
            <a:p>
              <a:pPr algn="ctr"/>
              <a:r>
                <a:rPr lang="en-US" dirty="0" smtClean="0"/>
                <a:t>Stage n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03656" y="942436"/>
            <a:ext cx="1307397" cy="5598041"/>
            <a:chOff x="2729838" y="954742"/>
            <a:chExt cx="1307397" cy="5598041"/>
          </a:xfrm>
        </p:grpSpPr>
        <p:sp>
          <p:nvSpPr>
            <p:cNvPr id="8" name="Rectangle 7"/>
            <p:cNvSpPr/>
            <p:nvPr/>
          </p:nvSpPr>
          <p:spPr>
            <a:xfrm>
              <a:off x="2729838" y="1593869"/>
              <a:ext cx="1307397" cy="24032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9838" y="4149526"/>
              <a:ext cx="1307397" cy="24032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57486" y="954742"/>
              <a:ext cx="934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Physical </a:t>
              </a:r>
            </a:p>
            <a:p>
              <a:pPr algn="ctr"/>
              <a:r>
                <a:rPr lang="en-US" dirty="0" smtClean="0"/>
                <a:t>Stage 2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44246" y="5581379"/>
            <a:ext cx="1307397" cy="9590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Logical Table 1</a:t>
            </a:r>
          </a:p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Ethertype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3655" y="5345557"/>
            <a:ext cx="3352323" cy="11712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Logical Table </a:t>
            </a:r>
            <a:r>
              <a:rPr lang="en-US" dirty="0" smtClean="0">
                <a:solidFill>
                  <a:schemeClr val="accent2"/>
                </a:solidFill>
              </a:rPr>
              <a:t>6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L2D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5655" y="4737041"/>
            <a:ext cx="1099087" cy="6085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8 UDP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4246" y="2776404"/>
            <a:ext cx="726071" cy="1171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rgbClr val="C0504D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rgbClr val="C0504D"/>
                </a:solidFill>
              </a:rPr>
              <a:t>VLAN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4245" y="1591055"/>
            <a:ext cx="3223526" cy="11823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rgbClr val="C0504D"/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rgbClr val="C0504D"/>
                </a:solidFill>
              </a:rPr>
              <a:t>IPV4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3654" y="2776404"/>
            <a:ext cx="3516538" cy="12146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5</a:t>
            </a:r>
            <a:endParaRPr lang="en-US" dirty="0" smtClean="0">
              <a:solidFill>
                <a:srgbClr val="C0504D"/>
              </a:solidFill>
            </a:endParaRPr>
          </a:p>
          <a:p>
            <a:pPr algn="ctr"/>
            <a:r>
              <a:rPr lang="en-US" dirty="0" smtClean="0">
                <a:solidFill>
                  <a:srgbClr val="C0504D"/>
                </a:solidFill>
              </a:rPr>
              <a:t>IPV6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4245" y="4141614"/>
            <a:ext cx="3223526" cy="12039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4</a:t>
            </a:r>
            <a:endParaRPr lang="en-US" dirty="0" smtClean="0">
              <a:solidFill>
                <a:srgbClr val="C0504D"/>
              </a:solidFill>
            </a:endParaRPr>
          </a:p>
          <a:p>
            <a:pPr algn="ctr"/>
            <a:r>
              <a:rPr lang="en-US" dirty="0" smtClean="0">
                <a:solidFill>
                  <a:srgbClr val="C0504D"/>
                </a:solidFill>
              </a:rPr>
              <a:t>L2S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5655" y="4154336"/>
            <a:ext cx="1099087" cy="5827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 7 TCP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5091" y="4484625"/>
            <a:ext cx="746982" cy="64633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SRAM</a:t>
            </a:r>
          </a:p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1698" y="927012"/>
            <a:ext cx="934082" cy="64633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Physical </a:t>
            </a:r>
          </a:p>
          <a:p>
            <a:pPr algn="ctr"/>
            <a:r>
              <a:rPr lang="en-US" dirty="0" smtClean="0"/>
              <a:t>Stage 1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467773" y="4051695"/>
            <a:ext cx="768449" cy="0"/>
          </a:xfrm>
          <a:prstGeom prst="line">
            <a:avLst/>
          </a:prstGeom>
          <a:ln w="571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-1736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Previous Lecture (Cont’d)</a:t>
            </a:r>
          </a:p>
        </p:txBody>
      </p:sp>
      <p:sp>
        <p:nvSpPr>
          <p:cNvPr id="33" name="Oval 32"/>
          <p:cNvSpPr/>
          <p:nvPr/>
        </p:nvSpPr>
        <p:spPr>
          <a:xfrm>
            <a:off x="802989" y="2243551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73430" y="2523496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9149" y="3469999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02989" y="3469999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81553" y="3421324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43944" y="4376708"/>
            <a:ext cx="416243" cy="4054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81553" y="4389955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2989" y="5415536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/>
          <p:cNvCxnSpPr>
            <a:endCxn id="34" idx="2"/>
          </p:cNvCxnSpPr>
          <p:nvPr/>
        </p:nvCxnSpPr>
        <p:spPr>
          <a:xfrm>
            <a:off x="1191371" y="2559857"/>
            <a:ext cx="282061" cy="171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7" idx="1"/>
          </p:cNvCxnSpPr>
          <p:nvPr/>
        </p:nvCxnSpPr>
        <p:spPr>
          <a:xfrm>
            <a:off x="1119158" y="2645727"/>
            <a:ext cx="623353" cy="836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  <a:endCxn id="36" idx="0"/>
          </p:cNvCxnSpPr>
          <p:nvPr/>
        </p:nvCxnSpPr>
        <p:spPr>
          <a:xfrm>
            <a:off x="1011109" y="2659753"/>
            <a:ext cx="0" cy="81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5" idx="0"/>
          </p:cNvCxnSpPr>
          <p:nvPr/>
        </p:nvCxnSpPr>
        <p:spPr>
          <a:xfrm flipH="1">
            <a:off x="297270" y="2601709"/>
            <a:ext cx="565664" cy="868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7"/>
          </p:cNvCxnSpPr>
          <p:nvPr/>
        </p:nvCxnSpPr>
        <p:spPr>
          <a:xfrm flipH="1">
            <a:off x="1158274" y="2916227"/>
            <a:ext cx="384746" cy="614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7" idx="0"/>
          </p:cNvCxnSpPr>
          <p:nvPr/>
        </p:nvCxnSpPr>
        <p:spPr>
          <a:xfrm>
            <a:off x="1746836" y="2945746"/>
            <a:ext cx="142840" cy="475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9" idx="0"/>
          </p:cNvCxnSpPr>
          <p:nvPr/>
        </p:nvCxnSpPr>
        <p:spPr>
          <a:xfrm flipH="1">
            <a:off x="1889674" y="3811580"/>
            <a:ext cx="9560" cy="57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8" idx="0"/>
          </p:cNvCxnSpPr>
          <p:nvPr/>
        </p:nvCxnSpPr>
        <p:spPr>
          <a:xfrm>
            <a:off x="1033486" y="3886201"/>
            <a:ext cx="18580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8" idx="7"/>
          </p:cNvCxnSpPr>
          <p:nvPr/>
        </p:nvCxnSpPr>
        <p:spPr>
          <a:xfrm flipH="1">
            <a:off x="1199231" y="3798335"/>
            <a:ext cx="564544" cy="637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9" idx="1"/>
          </p:cNvCxnSpPr>
          <p:nvPr/>
        </p:nvCxnSpPr>
        <p:spPr>
          <a:xfrm>
            <a:off x="1169470" y="3798613"/>
            <a:ext cx="573041" cy="65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9" idx="4"/>
            <a:endCxn id="40" idx="1"/>
          </p:cNvCxnSpPr>
          <p:nvPr/>
        </p:nvCxnSpPr>
        <p:spPr>
          <a:xfrm>
            <a:off x="297270" y="4772952"/>
            <a:ext cx="566674" cy="703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0" idx="0"/>
          </p:cNvCxnSpPr>
          <p:nvPr/>
        </p:nvCxnSpPr>
        <p:spPr>
          <a:xfrm flipH="1">
            <a:off x="1011110" y="4792912"/>
            <a:ext cx="44560" cy="622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40" idx="7"/>
          </p:cNvCxnSpPr>
          <p:nvPr/>
        </p:nvCxnSpPr>
        <p:spPr>
          <a:xfrm flipH="1">
            <a:off x="1158273" y="4792911"/>
            <a:ext cx="633121" cy="68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020401" y="1753044"/>
            <a:ext cx="13087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48531" y="5462406"/>
            <a:ext cx="543739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592157" y="4412809"/>
            <a:ext cx="595035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71470" y="4403620"/>
            <a:ext cx="539481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637" y="3487762"/>
            <a:ext cx="505267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L2S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89149" y="4356750"/>
            <a:ext cx="416243" cy="4162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297270" y="3866242"/>
            <a:ext cx="18580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401" y="4389955"/>
            <a:ext cx="543739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L2D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96506" y="3469999"/>
            <a:ext cx="610038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34268" y="2268691"/>
            <a:ext cx="553682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ETH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333930" y="2559855"/>
            <a:ext cx="695247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VLAN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597573" y="3418361"/>
            <a:ext cx="610038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1013856" y="5831738"/>
            <a:ext cx="13087" cy="49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513193" y="1573341"/>
            <a:ext cx="1285566" cy="11991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9 ACL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463870" y="2535494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93427" y="3468917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2987" y="2245983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93427" y="5415535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689471" y="4376709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44433" y="4353417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9149" y="4365003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9149" y="3457318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671992" y="3421323"/>
            <a:ext cx="425804" cy="4243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28601" y="6019801"/>
            <a:ext cx="1728460" cy="46627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2400" dirty="0"/>
              <a:t>Table Graph</a:t>
            </a:r>
          </a:p>
        </p:txBody>
      </p:sp>
      <p:grpSp>
        <p:nvGrpSpPr>
          <p:cNvPr id="75" name="Group 33"/>
          <p:cNvGrpSpPr/>
          <p:nvPr/>
        </p:nvGrpSpPr>
        <p:grpSpPr>
          <a:xfrm>
            <a:off x="3244247" y="1188225"/>
            <a:ext cx="1013401" cy="5533251"/>
            <a:chOff x="1656349" y="3158022"/>
            <a:chExt cx="1239252" cy="1614130"/>
          </a:xfrm>
        </p:grpSpPr>
        <p:sp>
          <p:nvSpPr>
            <p:cNvPr id="76" name="Rectangle 75"/>
            <p:cNvSpPr/>
            <p:nvPr/>
          </p:nvSpPr>
          <p:spPr>
            <a:xfrm>
              <a:off x="1656349" y="3158022"/>
              <a:ext cx="1239252" cy="161413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1906661" y="3848424"/>
              <a:ext cx="1442070" cy="285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Action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1253505" y="3766780"/>
              <a:ext cx="1439671" cy="4516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 Table</a:t>
              </a:r>
              <a:endParaRPr lang="en-US" dirty="0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2122659" y="3838088"/>
              <a:ext cx="362059" cy="260523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/>
          <p:cNvGrpSpPr/>
          <p:nvPr/>
        </p:nvGrpSpPr>
        <p:grpSpPr>
          <a:xfrm>
            <a:off x="4786040" y="1188226"/>
            <a:ext cx="1013401" cy="5533251"/>
            <a:chOff x="1656349" y="3158022"/>
            <a:chExt cx="1239252" cy="1614130"/>
          </a:xfrm>
        </p:grpSpPr>
        <p:sp>
          <p:nvSpPr>
            <p:cNvPr id="84" name="Rectangle 83"/>
            <p:cNvSpPr/>
            <p:nvPr/>
          </p:nvSpPr>
          <p:spPr>
            <a:xfrm>
              <a:off x="1656349" y="3158022"/>
              <a:ext cx="1239252" cy="161413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6200000">
              <a:off x="1906661" y="3848424"/>
              <a:ext cx="1442070" cy="285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Action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1253505" y="3766780"/>
              <a:ext cx="1439671" cy="4516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 Table</a:t>
              </a:r>
              <a:endParaRPr lang="en-US" dirty="0"/>
            </a:p>
          </p:txBody>
        </p:sp>
        <p:sp>
          <p:nvSpPr>
            <p:cNvPr id="99" name="Right Arrow 98"/>
            <p:cNvSpPr/>
            <p:nvPr/>
          </p:nvSpPr>
          <p:spPr>
            <a:xfrm>
              <a:off x="2122659" y="3838088"/>
              <a:ext cx="362059" cy="260523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33"/>
          <p:cNvGrpSpPr/>
          <p:nvPr/>
        </p:nvGrpSpPr>
        <p:grpSpPr>
          <a:xfrm>
            <a:off x="7485654" y="1188226"/>
            <a:ext cx="1013401" cy="5533251"/>
            <a:chOff x="1656349" y="3158022"/>
            <a:chExt cx="1239252" cy="1614130"/>
          </a:xfrm>
        </p:grpSpPr>
        <p:sp>
          <p:nvSpPr>
            <p:cNvPr id="111" name="Rectangle 110"/>
            <p:cNvSpPr/>
            <p:nvPr/>
          </p:nvSpPr>
          <p:spPr>
            <a:xfrm>
              <a:off x="1656349" y="3158022"/>
              <a:ext cx="1239252" cy="161413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6200000">
              <a:off x="1906661" y="3848424"/>
              <a:ext cx="1442070" cy="285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Action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16200000">
              <a:off x="1253505" y="3766780"/>
              <a:ext cx="1439671" cy="4516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 Table</a:t>
              </a:r>
              <a:endParaRPr lang="en-US" dirty="0"/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2122659" y="3838088"/>
              <a:ext cx="362059" cy="260523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 dirty="0"/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0" y="914401"/>
            <a:ext cx="3581400" cy="5334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61" indent="-342861" algn="l">
              <a:buFont typeface="Arial"/>
              <a:buChar char="•"/>
            </a:pPr>
            <a:r>
              <a:rPr lang="en-US" sz="2800" dirty="0"/>
              <a:t>RMT logical to physical mapping</a:t>
            </a:r>
          </a:p>
        </p:txBody>
      </p:sp>
    </p:spTree>
    <p:extLst>
      <p:ext uri="{BB962C8B-B14F-4D97-AF65-F5344CB8AC3E}">
        <p14:creationId xmlns:p14="http://schemas.microsoft.com/office/powerpoint/2010/main" val="361774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9" grpId="0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 </a:t>
            </a:r>
          </a:p>
          <a:p>
            <a:r>
              <a:rPr lang="en-US" dirty="0" smtClean="0"/>
              <a:t>Review of Previous Lecture: Forwarding Abstraction</a:t>
            </a:r>
          </a:p>
          <a:p>
            <a:r>
              <a:rPr lang="en-US" dirty="0" smtClean="0"/>
              <a:t>SDN Virtualization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OpenvSwitch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Network Function Virtualization (NFV)</a:t>
            </a:r>
          </a:p>
          <a:p>
            <a:pPr lvl="1"/>
            <a:r>
              <a:rPr lang="en-US" dirty="0" err="1" smtClean="0"/>
              <a:t>FlowVisor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21885" y="265100"/>
            <a:ext cx="7973437" cy="17176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5"/>
              </a:lnSpc>
              <a:tabLst>
                <a:tab pos="2615053" algn="l"/>
              </a:tabLst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Networking in Virtual Environments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	is Important</a:t>
            </a:r>
          </a:p>
          <a:p>
            <a:pPr>
              <a:lnSpc>
                <a:spcPts val="444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7049" y="1636700"/>
            <a:ext cx="7759167" cy="12610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6"/>
              </a:lnSpc>
              <a:tabLst>
                <a:tab pos="944645" algn="l"/>
              </a:tabLst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One cloud is planning to run 128 VMs per host.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	That's 2+ full racks in one machine.</a:t>
            </a:r>
          </a:p>
          <a:p>
            <a:pPr>
              <a:lnSpc>
                <a:spcPts val="3266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21885" y="265100"/>
            <a:ext cx="7973437" cy="17176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5"/>
              </a:lnSpc>
              <a:tabLst>
                <a:tab pos="2741773" algn="l"/>
              </a:tabLst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Networking in Virtual Environments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	is Different</a:t>
            </a:r>
          </a:p>
          <a:p>
            <a:pPr>
              <a:lnSpc>
                <a:spcPts val="444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0982" y="1567544"/>
            <a:ext cx="1860755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Challenges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0983" y="1994008"/>
            <a:ext cx="3611321" cy="1258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6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Scalability (10</a:t>
            </a:r>
            <a:r>
              <a:rPr lang="en-CA" sz="170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VMs)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Isolation</a:t>
            </a:r>
          </a:p>
          <a:p>
            <a:pPr>
              <a:lnSpc>
                <a:spcPts val="3266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0983" y="2835410"/>
            <a:ext cx="1464619" cy="8103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2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Mobility</a:t>
            </a:r>
          </a:p>
          <a:p>
            <a:pPr>
              <a:lnSpc>
                <a:spcPts val="3152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982" y="3227295"/>
            <a:ext cx="513994" cy="8397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88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...</a:t>
            </a:r>
          </a:p>
          <a:p>
            <a:pPr>
              <a:lnSpc>
                <a:spcPts val="3288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0982" y="4057171"/>
            <a:ext cx="2684178" cy="2076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34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Conveniences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Hypervisor info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Introspection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Leaf nodes</a:t>
            </a:r>
          </a:p>
          <a:p>
            <a:pPr>
              <a:lnSpc>
                <a:spcPts val="3234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0982" y="5693870"/>
            <a:ext cx="513994" cy="8354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70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...</a:t>
            </a:r>
          </a:p>
          <a:p>
            <a:pPr>
              <a:lnSpc>
                <a:spcPts val="327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6998-8) 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621885" y="265100"/>
            <a:ext cx="7973437" cy="17176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5"/>
              </a:lnSpc>
              <a:tabLst>
                <a:tab pos="2741773" algn="l"/>
              </a:tabLst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Networking in Virtual Environments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	is Different</a:t>
            </a:r>
          </a:p>
          <a:p>
            <a:pPr>
              <a:lnSpc>
                <a:spcPts val="444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0982" y="1567544"/>
            <a:ext cx="1860755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Challenges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0983" y="1994007"/>
            <a:ext cx="3611321" cy="8566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Scalability (10</a:t>
            </a:r>
            <a:r>
              <a:rPr lang="en-CA" sz="170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VMs)</a:t>
            </a:r>
          </a:p>
          <a:p>
            <a:pPr>
              <a:lnSpc>
                <a:spcPts val="3338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0983" y="2408945"/>
            <a:ext cx="1589190" cy="1228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75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Isolation</a:t>
            </a:r>
            <a:r>
              <a:rPr lang="en-CA" sz="27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Mobility</a:t>
            </a:r>
          </a:p>
          <a:p>
            <a:pPr>
              <a:lnSpc>
                <a:spcPts val="322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982" y="3238821"/>
            <a:ext cx="513994" cy="8315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6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...</a:t>
            </a:r>
          </a:p>
          <a:p>
            <a:pPr>
              <a:lnSpc>
                <a:spcPts val="3238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0982" y="4057171"/>
            <a:ext cx="2684178" cy="2045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75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Conveniences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Hypervisor info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Introspection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Leaf nodes</a:t>
            </a:r>
          </a:p>
          <a:p>
            <a:pPr>
              <a:lnSpc>
                <a:spcPts val="3229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0982" y="5693869"/>
            <a:ext cx="513994" cy="8194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75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 ...</a:t>
            </a:r>
          </a:p>
          <a:p>
            <a:pPr>
              <a:lnSpc>
                <a:spcPts val="3234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40524" y="2431998"/>
            <a:ext cx="2294392" cy="861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6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Open vSwitch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40524" y="2927617"/>
            <a:ext cx="3389744" cy="3282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31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Distribute the Switch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Centralized Control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Take Advantage</a:t>
            </a:r>
          </a:p>
          <a:p>
            <a:pPr>
              <a:lnSpc>
                <a:spcPts val="6508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7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2395407" y="530198"/>
            <a:ext cx="4390475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 dirty="0">
                <a:solidFill>
                  <a:srgbClr val="000000"/>
                </a:solidFill>
                <a:latin typeface="Arial"/>
                <a:cs typeface="Arial"/>
              </a:rPr>
              <a:t>Basic Design (</a:t>
            </a:r>
            <a:r>
              <a:rPr lang="en-CA" sz="4000" dirty="0" err="1">
                <a:solidFill>
                  <a:srgbClr val="000000"/>
                </a:solidFill>
                <a:latin typeface="Arial"/>
                <a:cs typeface="Arial"/>
              </a:rPr>
              <a:t>Xen</a:t>
            </a:r>
            <a:r>
              <a:rPr lang="en-CA" sz="4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4590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0242" y="1302444"/>
            <a:ext cx="2609646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Xen host (physical machine)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467" y="1947903"/>
            <a:ext cx="1543489" cy="7022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691203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Virtual machines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(DomUs)</a:t>
            </a:r>
          </a:p>
          <a:p>
            <a:pPr>
              <a:lnSpc>
                <a:spcPts val="182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7049" y="3261873"/>
            <a:ext cx="1405207" cy="702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714244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 domain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(Dom0)</a:t>
            </a:r>
          </a:p>
          <a:p>
            <a:pPr>
              <a:lnSpc>
                <a:spcPts val="1832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8565" y="4771786"/>
            <a:ext cx="1801473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...other Xen hosts...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09421" y="2005534"/>
            <a:ext cx="243318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935370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1	VM 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75446" y="2385893"/>
            <a:ext cx="2665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725764" algn="l"/>
                <a:tab pos="2154251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VNIC	VNIC	VNIC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95033" y="3354080"/>
            <a:ext cx="1189080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ovs-vswitchd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16715" y="3988013"/>
            <a:ext cx="357779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56262" y="5843708"/>
            <a:ext cx="900585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Controller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78923" y="2005534"/>
            <a:ext cx="496425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10399" y="2385893"/>
            <a:ext cx="1264004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748804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VNIC	VNIC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2242" y="3331029"/>
            <a:ext cx="473421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XAPI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25562" y="3988013"/>
            <a:ext cx="357779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51668" y="5278932"/>
            <a:ext cx="1270006" cy="7027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253442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Adminstrative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CLI/GUI</a:t>
            </a:r>
          </a:p>
          <a:p>
            <a:pPr>
              <a:lnSpc>
                <a:spcPts val="1832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Open </a:t>
            </a:r>
            <a:r>
              <a:rPr lang="en-CA" dirty="0" err="1" smtClean="0">
                <a:solidFill>
                  <a:srgbClr val="000000"/>
                </a:solidFill>
                <a:latin typeface="Arial"/>
                <a:cs typeface="Arial"/>
              </a:rPr>
              <a:t>vSwitch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Configuration: read/write </a:t>
            </a:r>
            <a:r>
              <a:rPr lang="en-US" dirty="0" err="1" smtClean="0"/>
              <a:t>config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tates, setup triggers for asynchronous events 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VLAN</a:t>
            </a:r>
          </a:p>
          <a:p>
            <a:pPr lvl="1"/>
            <a:r>
              <a:rPr lang="en-US" dirty="0" smtClean="0"/>
              <a:t>Port mirroring</a:t>
            </a:r>
          </a:p>
          <a:p>
            <a:pPr lvl="1"/>
            <a:r>
              <a:rPr lang="en-US" dirty="0" smtClean="0"/>
              <a:t>ACLs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 logging for VMs</a:t>
            </a:r>
          </a:p>
          <a:p>
            <a:pPr lvl="1"/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1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635325" y="265100"/>
            <a:ext cx="5930860" cy="17176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45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Open vSwitch Application: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Single Distributed Switch</a:t>
            </a:r>
          </a:p>
          <a:p>
            <a:pPr>
              <a:lnSpc>
                <a:spcPts val="444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31678" y="2616415"/>
            <a:ext cx="94681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host 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1678" y="3953435"/>
            <a:ext cx="94681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host n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4908" y="4414477"/>
            <a:ext cx="68887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Web UI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25934" y="5163671"/>
            <a:ext cx="900585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Controller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Announcements </a:t>
            </a:r>
          </a:p>
          <a:p>
            <a:pPr lvl="1"/>
            <a:r>
              <a:rPr lang="en-US" dirty="0" smtClean="0"/>
              <a:t>Prof</a:t>
            </a:r>
            <a:r>
              <a:rPr lang="en-US" dirty="0"/>
              <a:t>. Jen </a:t>
            </a:r>
            <a:r>
              <a:rPr lang="en-US" dirty="0" smtClean="0"/>
              <a:t>Rexford’s Talk on August 28, </a:t>
            </a:r>
            <a:r>
              <a:rPr lang="en-US" dirty="0"/>
              <a:t>11:00 </a:t>
            </a:r>
            <a:r>
              <a:rPr lang="en-US" dirty="0" smtClean="0"/>
              <a:t>am, Davis </a:t>
            </a:r>
            <a:r>
              <a:rPr lang="en-US" dirty="0"/>
              <a:t>Auditorium, </a:t>
            </a:r>
            <a:r>
              <a:rPr lang="en-US" dirty="0" smtClean="0"/>
              <a:t>CEPSR</a:t>
            </a:r>
          </a:p>
          <a:p>
            <a:pPr lvl="1"/>
            <a:r>
              <a:rPr lang="en-US" dirty="0" smtClean="0"/>
              <a:t>Juniper/Comcast SDN Competition: participate as a 3</a:t>
            </a:r>
            <a:r>
              <a:rPr lang="en-US" baseline="30000" dirty="0" smtClean="0"/>
              <a:t>rd</a:t>
            </a:r>
            <a:r>
              <a:rPr lang="en-US" dirty="0" smtClean="0"/>
              <a:t> team if interested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Reminder: midterm next Tuesday!</a:t>
            </a:r>
          </a:p>
          <a:p>
            <a:r>
              <a:rPr lang="en-US" dirty="0" smtClean="0"/>
              <a:t>Review of Previous Lecture: Forwarding Abstraction</a:t>
            </a:r>
          </a:p>
          <a:p>
            <a:r>
              <a:rPr lang="en-US" dirty="0" smtClean="0"/>
              <a:t>SDN Virtualization</a:t>
            </a:r>
          </a:p>
          <a:p>
            <a:pPr lvl="1"/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 smtClean="0"/>
              <a:t>Network Function Virtualization (NFV)</a:t>
            </a:r>
          </a:p>
          <a:p>
            <a:pPr lvl="1"/>
            <a:r>
              <a:rPr lang="en-US" dirty="0" err="1" smtClean="0"/>
              <a:t>FlowVisor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324383" y="265100"/>
            <a:ext cx="6557033" cy="17176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11042">
              <a:lnSpc>
                <a:spcPts val="4445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Open vSwitch Application: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Multiple Distributed Switches</a:t>
            </a:r>
          </a:p>
          <a:p>
            <a:pPr>
              <a:lnSpc>
                <a:spcPts val="444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76596" y="1613647"/>
            <a:ext cx="1193799" cy="7485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3"/>
              </a:lnSpc>
            </a:pPr>
            <a:r>
              <a:rPr lang="en-CA" sz="2500">
                <a:solidFill>
                  <a:srgbClr val="000000"/>
                </a:solidFill>
                <a:latin typeface="Arial"/>
                <a:cs typeface="Arial"/>
              </a:rPr>
              <a:t>Physical</a:t>
            </a:r>
          </a:p>
          <a:p>
            <a:pPr>
              <a:lnSpc>
                <a:spcPts val="2921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2212" y="2236054"/>
            <a:ext cx="946819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host 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5199" y="2939143"/>
            <a:ext cx="1547062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Physical vSwitch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22490" y="1613647"/>
            <a:ext cx="1015966" cy="7485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3"/>
              </a:lnSpc>
            </a:pPr>
            <a:r>
              <a:rPr lang="en-CA" sz="2500">
                <a:solidFill>
                  <a:srgbClr val="000000"/>
                </a:solidFill>
                <a:latin typeface="Arial"/>
                <a:cs typeface="Arial"/>
              </a:rPr>
              <a:t>Logical</a:t>
            </a:r>
          </a:p>
          <a:p>
            <a:pPr>
              <a:lnSpc>
                <a:spcPts val="2921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9991" y="2397419"/>
            <a:ext cx="2630941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2131210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1	VM n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03275" y="3054404"/>
            <a:ext cx="450191" cy="387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GRE</a:t>
            </a:r>
          </a:p>
          <a:p>
            <a:pPr>
              <a:lnSpc>
                <a:spcPts val="1470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2212" y="3596128"/>
            <a:ext cx="94681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host n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57612" y="3918857"/>
            <a:ext cx="1916912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Tenant #1 (switched)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00606" y="4644999"/>
            <a:ext cx="496425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1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31134" y="4644999"/>
            <a:ext cx="496425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n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02903" y="4887046"/>
            <a:ext cx="688879" cy="387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Web UI</a:t>
            </a:r>
          </a:p>
          <a:p>
            <a:pPr>
              <a:lnSpc>
                <a:spcPts val="147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14791" y="5935917"/>
            <a:ext cx="900585" cy="494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2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Controller</a:t>
            </a:r>
          </a:p>
          <a:p>
            <a:pPr>
              <a:lnSpc>
                <a:spcPts val="192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95608" y="5924390"/>
            <a:ext cx="68887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Web UI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184292" y="6143386"/>
            <a:ext cx="1697701" cy="387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Tenant #2 (routed)</a:t>
            </a:r>
          </a:p>
          <a:p>
            <a:pPr>
              <a:lnSpc>
                <a:spcPts val="147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0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635325" y="253573"/>
            <a:ext cx="5930860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Open vSwitch Application: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94630" y="841402"/>
            <a:ext cx="7642066" cy="11401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13"/>
              </a:lnSpc>
            </a:pPr>
            <a:r>
              <a:rPr lang="en-CA" sz="4000" dirty="0">
                <a:solidFill>
                  <a:srgbClr val="000000"/>
                </a:solidFill>
                <a:latin typeface="Arial"/>
                <a:cs typeface="Arial"/>
              </a:rPr>
              <a:t>Extending Data Center into Cloud</a:t>
            </a:r>
          </a:p>
          <a:p>
            <a:pPr>
              <a:lnSpc>
                <a:spcPts val="4413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4383" y="1994007"/>
            <a:ext cx="1546555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 b="1">
                <a:solidFill>
                  <a:srgbClr val="000000"/>
                </a:solidFill>
                <a:latin typeface="Arial Bold"/>
                <a:cs typeface="Arial Bold"/>
              </a:rPr>
              <a:t>Managed Cloud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2499" y="2616413"/>
            <a:ext cx="946819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VM host 1</a:t>
            </a:r>
          </a:p>
          <a:p>
            <a:pPr>
              <a:lnSpc>
                <a:spcPts val="1878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78147" y="2708623"/>
            <a:ext cx="519373" cy="3439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GRE/</a:t>
            </a:r>
          </a:p>
          <a:p>
            <a:pPr>
              <a:lnSpc>
                <a:spcPts val="1306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97533" y="2869987"/>
            <a:ext cx="692497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IPSEC/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3562" y="3446290"/>
            <a:ext cx="450191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GRE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2499" y="3964962"/>
            <a:ext cx="946819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host n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35729" y="3123560"/>
            <a:ext cx="384965" cy="46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SSL</a:t>
            </a:r>
          </a:p>
          <a:p>
            <a:pPr>
              <a:lnSpc>
                <a:spcPts val="1819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17291" y="3354080"/>
            <a:ext cx="2020381" cy="3846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“Cloud access server”</a:t>
            </a:r>
          </a:p>
          <a:p>
            <a:pPr>
              <a:lnSpc>
                <a:spcPts val="147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11345" y="5993546"/>
            <a:ext cx="900585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Controller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49170" y="3112033"/>
            <a:ext cx="2078303" cy="3846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1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Customer Data Center</a:t>
            </a:r>
          </a:p>
          <a:p>
            <a:pPr>
              <a:lnSpc>
                <a:spcPts val="147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142046" y="530198"/>
            <a:ext cx="4903937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Implementation (Xen)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4504" y="1636699"/>
            <a:ext cx="161654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Physical machine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0695" y="2259106"/>
            <a:ext cx="1552022" cy="7022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702723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Virtual machines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(DomUs)</a:t>
            </a:r>
          </a:p>
          <a:p>
            <a:pPr>
              <a:lnSpc>
                <a:spcPts val="182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93682" y="2328263"/>
            <a:ext cx="2421553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923849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1	VM 2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59708" y="2708623"/>
            <a:ext cx="2665528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725764" algn="l"/>
                <a:tab pos="2154251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VNIC	VNIC	VNIC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51669" y="2328263"/>
            <a:ext cx="496425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VM 3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83144" y="2708623"/>
            <a:ext cx="1275637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760324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VNIC	VNIC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9795" y="3665284"/>
            <a:ext cx="1405207" cy="7016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14"/>
              </a:lnSpc>
              <a:tabLst>
                <a:tab pos="714244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 domain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(Dom0)</a:t>
            </a:r>
          </a:p>
          <a:p>
            <a:pPr>
              <a:lnSpc>
                <a:spcPts val="182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44545" y="3803598"/>
            <a:ext cx="2337667" cy="486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152005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XAPI	ovs-vswitchd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17492" y="4287692"/>
            <a:ext cx="404137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user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29785" y="3780544"/>
            <a:ext cx="889122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Fast Path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16344" y="4276165"/>
            <a:ext cx="565833" cy="486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kernel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4343" y="4829416"/>
            <a:ext cx="1385671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Xen hypervisor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54539" y="5232827"/>
            <a:ext cx="35777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73552" y="5232827"/>
            <a:ext cx="357779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NIC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68352" y="6201016"/>
            <a:ext cx="900585" cy="4831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8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Controller</a:t>
            </a:r>
          </a:p>
          <a:p>
            <a:pPr>
              <a:lnSpc>
                <a:spcPts val="1878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176594" y="530198"/>
            <a:ext cx="4821833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Open vSwitch is Fast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0283" y="1694331"/>
            <a:ext cx="3775191" cy="12610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6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As fast as Linux bridge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with same CPU usage</a:t>
            </a:r>
          </a:p>
          <a:p>
            <a:pPr>
              <a:lnSpc>
                <a:spcPts val="3266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7456" y="2962195"/>
            <a:ext cx="1736728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Bandwidth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95809" y="2985248"/>
            <a:ext cx="1302546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Latency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408" y="3780545"/>
            <a:ext cx="3317834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Fast Path: &gt; 1 Gbps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93310" y="3815123"/>
            <a:ext cx="2829175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Fast Path: &lt; 1 µs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7951" y="4195483"/>
            <a:ext cx="3968472" cy="8293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11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ovs-vswitchd: 100 Mbps</a:t>
            </a:r>
          </a:p>
          <a:p>
            <a:pPr>
              <a:lnSpc>
                <a:spcPts val="3211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82368" y="4218535"/>
            <a:ext cx="3461654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ovs-vswitchd: &lt; 1 ms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82539" y="4610420"/>
            <a:ext cx="3245198" cy="8335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9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Controller: 10 Mbps</a:t>
            </a:r>
          </a:p>
          <a:p>
            <a:pPr>
              <a:lnSpc>
                <a:spcPts val="3229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04252" y="4633473"/>
            <a:ext cx="2314548" cy="859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8"/>
              </a:lnSpc>
            </a:pPr>
            <a:r>
              <a:rPr lang="en-CA" sz="2900">
                <a:solidFill>
                  <a:srgbClr val="000000"/>
                </a:solidFill>
                <a:latin typeface="Arial"/>
                <a:cs typeface="Arial"/>
              </a:rPr>
              <a:t>Controller: ms</a:t>
            </a:r>
          </a:p>
          <a:p>
            <a:pPr>
              <a:lnSpc>
                <a:spcPts val="3338"/>
              </a:lnSpc>
            </a:pPr>
            <a:endParaRPr lang="en-CA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5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47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176594" y="530198"/>
            <a:ext cx="4821833" cy="11817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0"/>
              </a:lnSpc>
            </a:pPr>
            <a:r>
              <a:rPr lang="en-CA" sz="4000">
                <a:solidFill>
                  <a:srgbClr val="000000"/>
                </a:solidFill>
                <a:latin typeface="Arial"/>
                <a:cs typeface="Arial"/>
              </a:rPr>
              <a:t>Open vSwitch is Fast</a:t>
            </a:r>
          </a:p>
          <a:p>
            <a:pPr>
              <a:lnSpc>
                <a:spcPts val="459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24584" y="6062702"/>
            <a:ext cx="937732" cy="6451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4"/>
              </a:lnSpc>
            </a:pPr>
            <a:r>
              <a:rPr lang="en-CA" sz="2200">
                <a:solidFill>
                  <a:srgbClr val="000000"/>
                </a:solidFill>
                <a:latin typeface="Arial"/>
                <a:cs typeface="Arial"/>
              </a:rPr>
              <a:t>vswitch</a:t>
            </a:r>
          </a:p>
          <a:p>
            <a:pPr>
              <a:lnSpc>
                <a:spcPts val="2504"/>
              </a:lnSpc>
            </a:pPr>
            <a:endParaRPr lang="en-CA" sz="2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96957" y="6074228"/>
            <a:ext cx="1537104" cy="6451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4"/>
              </a:lnSpc>
            </a:pPr>
            <a:r>
              <a:rPr lang="en-CA" sz="2200">
                <a:solidFill>
                  <a:srgbClr val="000000"/>
                </a:solidFill>
                <a:latin typeface="Arial"/>
                <a:cs typeface="Arial"/>
              </a:rPr>
              <a:t>Linux bridge</a:t>
            </a:r>
          </a:p>
          <a:p>
            <a:pPr>
              <a:lnSpc>
                <a:spcPts val="2504"/>
              </a:lnSpc>
            </a:pPr>
            <a:endParaRPr lang="en-CA" sz="2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B. Pfaff, </a:t>
            </a:r>
            <a:r>
              <a:rPr lang="en-US" dirty="0" err="1" smtClean="0"/>
              <a:t>Nicira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9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Source Code and Commands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Install in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VirtualBox</a:t>
            </a:r>
            <a:r>
              <a:rPr lang="en-US" dirty="0" smtClean="0"/>
              <a:t> VM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clone </a:t>
            </a:r>
            <a:r>
              <a:rPr lang="en-US" dirty="0" err="1"/>
              <a:t>git</a:t>
            </a:r>
            <a:r>
              <a:rPr lang="en-US" dirty="0"/>
              <a:t>://</a:t>
            </a:r>
            <a:r>
              <a:rPr lang="en-US" dirty="0" err="1"/>
              <a:t>git.openvswitch.org</a:t>
            </a:r>
            <a:r>
              <a:rPr lang="en-US" dirty="0"/>
              <a:t>/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ake install</a:t>
            </a:r>
          </a:p>
          <a:p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init.d</a:t>
            </a:r>
            <a:r>
              <a:rPr lang="en-US" dirty="0"/>
              <a:t>/</a:t>
            </a:r>
            <a:r>
              <a:rPr lang="en-US" dirty="0" err="1"/>
              <a:t>openvswitch</a:t>
            </a:r>
            <a:r>
              <a:rPr lang="en-US" dirty="0"/>
              <a:t>-switch start</a:t>
            </a:r>
          </a:p>
          <a:p>
            <a:r>
              <a:rPr lang="en-US" dirty="0" err="1"/>
              <a:t>ovs-vsctl</a:t>
            </a:r>
            <a:r>
              <a:rPr lang="en-US" dirty="0"/>
              <a:t>: Configures </a:t>
            </a:r>
            <a:r>
              <a:rPr lang="en-US" dirty="0" err="1"/>
              <a:t>ovs-vswitchd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high-level interface for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bridge: </a:t>
            </a:r>
          </a:p>
          <a:p>
            <a:pPr lvl="2"/>
            <a:r>
              <a:rPr lang="en-US" dirty="0" err="1" smtClean="0"/>
              <a:t>ovs</a:t>
            </a:r>
            <a:r>
              <a:rPr lang="en-US" dirty="0" err="1"/>
              <a:t>-vsctl</a:t>
            </a:r>
            <a:r>
              <a:rPr lang="en-US" dirty="0"/>
              <a:t> -- --may-exist add-</a:t>
            </a:r>
            <a:r>
              <a:rPr lang="en-US" dirty="0" err="1"/>
              <a:t>br</a:t>
            </a:r>
            <a:r>
              <a:rPr lang="en-US" dirty="0"/>
              <a:t> br0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port to a </a:t>
            </a:r>
            <a:r>
              <a:rPr lang="en-US" dirty="0" smtClean="0"/>
              <a:t>bridge: </a:t>
            </a:r>
          </a:p>
          <a:p>
            <a:pPr lvl="2"/>
            <a:r>
              <a:rPr lang="en-US" dirty="0" err="1" smtClean="0"/>
              <a:t>ovs</a:t>
            </a:r>
            <a:r>
              <a:rPr lang="en-US" dirty="0" err="1"/>
              <a:t>-vsctl</a:t>
            </a:r>
            <a:r>
              <a:rPr lang="en-US" dirty="0"/>
              <a:t> -- --may-exist add-port br0 eth0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Source Code and Commands (Cont’d)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List all bridges:</a:t>
            </a:r>
          </a:p>
          <a:p>
            <a:pPr lvl="2"/>
            <a:r>
              <a:rPr lang="en-US" dirty="0" err="1" smtClean="0"/>
              <a:t>ovs-vsctl</a:t>
            </a:r>
            <a:r>
              <a:rPr lang="en-US" dirty="0" smtClean="0"/>
              <a:t> list-</a:t>
            </a:r>
            <a:r>
              <a:rPr lang="en-US" dirty="0" err="1" smtClean="0"/>
              <a:t>br</a:t>
            </a:r>
            <a:endParaRPr lang="en-US" dirty="0" smtClean="0"/>
          </a:p>
          <a:p>
            <a:pPr lvl="1"/>
            <a:r>
              <a:rPr lang="en-US" dirty="0" smtClean="0"/>
              <a:t>List all ports:</a:t>
            </a:r>
          </a:p>
          <a:p>
            <a:pPr lvl="2"/>
            <a:r>
              <a:rPr lang="en-US" dirty="0" err="1"/>
              <a:t>o</a:t>
            </a:r>
            <a:r>
              <a:rPr lang="en-US" dirty="0" err="1" smtClean="0"/>
              <a:t>vs-vsctl</a:t>
            </a:r>
            <a:r>
              <a:rPr lang="en-US" dirty="0" smtClean="0"/>
              <a:t> list-ports br0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uuid</a:t>
            </a:r>
            <a:r>
              <a:rPr lang="en-US" dirty="0" smtClean="0"/>
              <a:t> of port s1-eth1:</a:t>
            </a:r>
          </a:p>
          <a:p>
            <a:pPr lvl="2"/>
            <a:r>
              <a:rPr lang="en-US" dirty="0" err="1" smtClean="0"/>
              <a:t>Ovs-vsctl</a:t>
            </a:r>
            <a:r>
              <a:rPr lang="en-US" dirty="0" smtClean="0"/>
              <a:t> list port s1-eth1</a:t>
            </a:r>
          </a:p>
          <a:p>
            <a:r>
              <a:rPr lang="en-US" dirty="0" err="1"/>
              <a:t>ovsdb</a:t>
            </a:r>
            <a:r>
              <a:rPr lang="en-US" dirty="0"/>
              <a:t>-tool: Command-line tool for managing database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ovsdb</a:t>
            </a:r>
            <a:r>
              <a:rPr lang="en-US" dirty="0"/>
              <a:t>-tool show-log [-mmm] &lt;file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Source Code and Commands (Cont’d)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ovs-ofctl</a:t>
            </a:r>
            <a:r>
              <a:rPr lang="en-US" dirty="0"/>
              <a:t> speaks to </a:t>
            </a:r>
            <a:r>
              <a:rPr lang="en-US" dirty="0" err="1"/>
              <a:t>OpenFlow</a:t>
            </a:r>
            <a:r>
              <a:rPr lang="en-US" dirty="0"/>
              <a:t> module </a:t>
            </a:r>
          </a:p>
          <a:p>
            <a:pPr lvl="1"/>
            <a:r>
              <a:rPr lang="en-US" dirty="0" err="1" smtClean="0"/>
              <a:t>ovs</a:t>
            </a:r>
            <a:r>
              <a:rPr lang="en-US" dirty="0" err="1"/>
              <a:t>-ofctl</a:t>
            </a:r>
            <a:r>
              <a:rPr lang="en-US" dirty="0"/>
              <a:t> dump-flows &lt;bridge</a:t>
            </a:r>
            <a:r>
              <a:rPr lang="en-US" dirty="0" smtClean="0"/>
              <a:t>&gt;</a:t>
            </a:r>
          </a:p>
          <a:p>
            <a:pPr lvl="1"/>
            <a:r>
              <a:rPr lang="en-US" dirty="0" err="1" smtClean="0"/>
              <a:t>ovs</a:t>
            </a:r>
            <a:r>
              <a:rPr lang="en-US" dirty="0" err="1"/>
              <a:t>-ofctl</a:t>
            </a:r>
            <a:r>
              <a:rPr lang="en-US" dirty="0"/>
              <a:t> snoop &lt;bridge</a:t>
            </a:r>
            <a:r>
              <a:rPr lang="en-US" dirty="0" smtClean="0"/>
              <a:t>&gt;</a:t>
            </a:r>
          </a:p>
          <a:p>
            <a:r>
              <a:rPr lang="en-US" dirty="0" err="1"/>
              <a:t>ovs-dpctl</a:t>
            </a:r>
            <a:r>
              <a:rPr lang="en-US" dirty="0"/>
              <a:t> speaks to kernel module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/>
              <a:t>datapaths</a:t>
            </a:r>
            <a:r>
              <a:rPr lang="en-US" dirty="0"/>
              <a:t> and their </a:t>
            </a:r>
            <a:r>
              <a:rPr lang="en-US" dirty="0" err="1"/>
              <a:t>ahached</a:t>
            </a:r>
            <a:r>
              <a:rPr lang="en-US" dirty="0"/>
              <a:t> interfaces: </a:t>
            </a:r>
          </a:p>
          <a:p>
            <a:pPr lvl="2"/>
            <a:r>
              <a:rPr lang="en-US" dirty="0" err="1" smtClean="0"/>
              <a:t>ovs</a:t>
            </a:r>
            <a:r>
              <a:rPr lang="en-US" dirty="0" err="1"/>
              <a:t>-dpctl</a:t>
            </a:r>
            <a:r>
              <a:rPr lang="en-US" dirty="0"/>
              <a:t> show &lt;</a:t>
            </a:r>
            <a:r>
              <a:rPr lang="en-US" dirty="0" smtClean="0"/>
              <a:t>bridge</a:t>
            </a:r>
            <a:r>
              <a:rPr lang="en-US" dirty="0"/>
              <a:t>&gt;</a:t>
            </a:r>
            <a:endParaRPr lang="en-US" dirty="0" smtClean="0"/>
          </a:p>
          <a:p>
            <a:pPr lvl="1"/>
            <a:r>
              <a:rPr lang="en-US" dirty="0" smtClean="0"/>
              <a:t>Exact </a:t>
            </a:r>
            <a:r>
              <a:rPr lang="en-US" dirty="0"/>
              <a:t>match flows cached in </a:t>
            </a:r>
            <a:r>
              <a:rPr lang="en-US" dirty="0" err="1"/>
              <a:t>datapath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/>
              <a:t>ovs-dpctl</a:t>
            </a:r>
            <a:r>
              <a:rPr lang="en-US" dirty="0"/>
              <a:t> dump-flows &lt;bridge&gt;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8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 </a:t>
            </a:r>
          </a:p>
          <a:p>
            <a:r>
              <a:rPr lang="en-US" dirty="0" smtClean="0"/>
              <a:t>Review of Previous Lecture: Forwarding Abstraction</a:t>
            </a:r>
          </a:p>
          <a:p>
            <a:r>
              <a:rPr lang="en-US" dirty="0" smtClean="0"/>
              <a:t>SDN Virtualization</a:t>
            </a:r>
          </a:p>
          <a:p>
            <a:pPr lvl="1"/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Network Function Virtualization (NFV)</a:t>
            </a:r>
          </a:p>
          <a:p>
            <a:pPr lvl="1"/>
            <a:r>
              <a:rPr lang="en-US" dirty="0" err="1" smtClean="0"/>
              <a:t>FlowVisor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77" y="262623"/>
            <a:ext cx="7895323" cy="644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8135" y="1258784"/>
            <a:ext cx="8502733" cy="53438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Many network equipment: switches, routers, NATs, firewalls, can be replaced by software running on VM</a:t>
            </a:r>
          </a:p>
          <a:p>
            <a:r>
              <a:rPr lang="en-US" sz="2800" dirty="0"/>
              <a:t>Advantage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 standard COTS hardware (e.g., high volume servers, storage)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reduces CAPEX and OPEX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fully implement functionality in software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reducing development and deployment cycle times, opening up the R&amp;D market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consolidate equipment types 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reducing power consumption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optionally concentrate network functions in datacenters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obtaining further economies of scale and enabling rapid scale-up and scale-down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Review of Previous </a:t>
            </a:r>
            <a:r>
              <a:rPr lang="en-US" dirty="0" smtClean="0"/>
              <a:t>Lecture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638302"/>
            <a:ext cx="7822406" cy="4619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the different platforms for forwarding?</a:t>
            </a:r>
          </a:p>
          <a:p>
            <a:pPr lvl="1">
              <a:defRPr/>
            </a:pPr>
            <a:r>
              <a:rPr lang="en-US" dirty="0"/>
              <a:t>Dedicated hardware </a:t>
            </a:r>
          </a:p>
          <a:p>
            <a:pPr lvl="1">
              <a:defRPr/>
            </a:pPr>
            <a:r>
              <a:rPr lang="en-US" dirty="0"/>
              <a:t>Network processors</a:t>
            </a:r>
          </a:p>
          <a:p>
            <a:pPr lvl="1">
              <a:defRPr/>
            </a:pPr>
            <a:r>
              <a:rPr lang="en-US" dirty="0" err="1" smtClean="0"/>
              <a:t>NetFPGA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General purpose software on commodity servers</a:t>
            </a: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77" y="262623"/>
            <a:ext cx="7895323" cy="644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Is NFV a new idea?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2137" y="1146412"/>
            <a:ext cx="8570794" cy="537721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VLAN </a:t>
            </a:r>
            <a:r>
              <a:rPr lang="en-US" sz="4000" dirty="0">
                <a:solidFill>
                  <a:srgbClr val="FF0000"/>
                </a:solidFill>
              </a:rPr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VRF:</a:t>
            </a:r>
            <a:r>
              <a:rPr lang="en-US" sz="4000" dirty="0" smtClean="0"/>
              <a:t> </a:t>
            </a:r>
            <a:r>
              <a:rPr lang="en-US" sz="4000" dirty="0"/>
              <a:t>virtualized L2/L3 infrastructure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FF0000"/>
                </a:solidFill>
              </a:rPr>
              <a:t>Linux router </a:t>
            </a:r>
            <a:r>
              <a:rPr lang="en-US" sz="4000" dirty="0"/>
              <a:t>(e.g. Click</a:t>
            </a:r>
            <a:r>
              <a:rPr lang="en-US" sz="4000" dirty="0" smtClean="0"/>
              <a:t>)</a:t>
            </a:r>
            <a:r>
              <a:rPr lang="en-US" sz="4000" dirty="0" smtClean="0"/>
              <a:t>: </a:t>
            </a:r>
            <a:r>
              <a:rPr lang="en-US" sz="4000" dirty="0" smtClean="0"/>
              <a:t>virtualized router </a:t>
            </a:r>
            <a:r>
              <a:rPr lang="en-US" sz="4000" dirty="0"/>
              <a:t>on Linux platform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Open </a:t>
            </a:r>
            <a:r>
              <a:rPr lang="en-US" sz="4000" dirty="0" err="1" smtClean="0">
                <a:solidFill>
                  <a:srgbClr val="FF0000"/>
                </a:solidFill>
              </a:rPr>
              <a:t>vSwitch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3100" dirty="0"/>
              <a:t>Open Source  (Apache 2.0 license) </a:t>
            </a:r>
            <a:r>
              <a:rPr lang="en-US" sz="3100" i="1" dirty="0"/>
              <a:t>production quality </a:t>
            </a:r>
            <a:r>
              <a:rPr lang="en-US" sz="3100" dirty="0"/>
              <a:t>virtual switch 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extensively deployed in datacenters, cloud applications, …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switching can be performed in SW or HW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now part of Linux  kernel (from  version 3.3)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runs in many VMs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broad functionality (traffic queuing/shaping, VLAN isolation, filtering, …)</a:t>
            </a:r>
          </a:p>
          <a:p>
            <a:pPr lvl="1">
              <a:spcBef>
                <a:spcPts val="0"/>
              </a:spcBef>
            </a:pPr>
            <a:r>
              <a:rPr lang="en-US" sz="3100" dirty="0"/>
              <a:t>supports  many standard protocols  (STP, IP,  GRE, </a:t>
            </a:r>
            <a:r>
              <a:rPr lang="en-US" sz="3100" dirty="0" err="1"/>
              <a:t>NetFlow</a:t>
            </a:r>
            <a:r>
              <a:rPr lang="en-US" sz="3100" dirty="0"/>
              <a:t>, LACP, 802.1ag)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77" y="262623"/>
            <a:ext cx="7895323" cy="644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Potential VNFs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3900" y="1133821"/>
            <a:ext cx="8666328" cy="5444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400" dirty="0" smtClean="0"/>
              <a:t>Potential </a:t>
            </a:r>
            <a:r>
              <a:rPr lang="en-US" sz="2400" b="1" dirty="0"/>
              <a:t>V</a:t>
            </a:r>
            <a:r>
              <a:rPr lang="en-US" sz="2400" dirty="0"/>
              <a:t>irtualized </a:t>
            </a:r>
            <a:r>
              <a:rPr lang="en-US" sz="2400" b="1" dirty="0"/>
              <a:t>N</a:t>
            </a:r>
            <a:r>
              <a:rPr lang="en-US" sz="2400" dirty="0"/>
              <a:t>etwork </a:t>
            </a:r>
            <a:r>
              <a:rPr lang="en-US" sz="2400" b="1" dirty="0"/>
              <a:t>F</a:t>
            </a:r>
            <a:r>
              <a:rPr lang="en-US" sz="2400" dirty="0"/>
              <a:t>unctions </a:t>
            </a:r>
            <a:r>
              <a:rPr lang="en-US" sz="1800" dirty="0"/>
              <a:t>(from NFV ISG whitepaper)</a:t>
            </a:r>
          </a:p>
          <a:p>
            <a:r>
              <a:rPr lang="en-US" sz="2000" b="1" dirty="0"/>
              <a:t>switching elements</a:t>
            </a:r>
            <a:r>
              <a:rPr lang="en-US" sz="2000" dirty="0"/>
              <a:t>: Ethernet switch, Broadband Network Gateway, CG-NAT, router</a:t>
            </a:r>
          </a:p>
          <a:p>
            <a:r>
              <a:rPr lang="en-US" sz="2000" b="1" dirty="0"/>
              <a:t>mobile network nodes</a:t>
            </a:r>
            <a:r>
              <a:rPr lang="en-US" sz="2000" dirty="0"/>
              <a:t>: HLR/HSS, MME, SGSN, GGSN/PDN-GW, RNC, </a:t>
            </a:r>
            <a:r>
              <a:rPr lang="en-US" sz="2000" dirty="0" err="1"/>
              <a:t>NodeB</a:t>
            </a:r>
            <a:r>
              <a:rPr lang="en-US" sz="2000" dirty="0"/>
              <a:t>, </a:t>
            </a:r>
            <a:r>
              <a:rPr lang="en-US" sz="2000" dirty="0" err="1"/>
              <a:t>eNodeB</a:t>
            </a:r>
            <a:endParaRPr lang="en-US" sz="2000" dirty="0"/>
          </a:p>
          <a:p>
            <a:r>
              <a:rPr lang="en-US" sz="2000" b="1" dirty="0"/>
              <a:t>residential nodes</a:t>
            </a:r>
            <a:r>
              <a:rPr lang="en-US" sz="2000" dirty="0"/>
              <a:t>: home router and set-top box functions </a:t>
            </a:r>
          </a:p>
          <a:p>
            <a:r>
              <a:rPr lang="en-US" sz="2000" b="1" dirty="0" err="1"/>
              <a:t>tunnelling</a:t>
            </a:r>
            <a:r>
              <a:rPr lang="en-US" sz="2000" b="1" dirty="0"/>
              <a:t> gateway elements</a:t>
            </a:r>
            <a:r>
              <a:rPr lang="en-US" sz="2000" dirty="0"/>
              <a:t>: IPSec/SSL VPN gateways</a:t>
            </a:r>
          </a:p>
          <a:p>
            <a:r>
              <a:rPr lang="en-US" sz="2000" b="1" dirty="0"/>
              <a:t>traffic analysis</a:t>
            </a:r>
            <a:r>
              <a:rPr lang="en-US" sz="2000" dirty="0"/>
              <a:t>: DPI, </a:t>
            </a:r>
            <a:r>
              <a:rPr lang="en-US" sz="2000" dirty="0" err="1"/>
              <a:t>QoE</a:t>
            </a:r>
            <a:r>
              <a:rPr lang="en-US" sz="2000" dirty="0"/>
              <a:t> measurement</a:t>
            </a:r>
          </a:p>
          <a:p>
            <a:r>
              <a:rPr lang="en-US" sz="2000" b="1" dirty="0" err="1"/>
              <a:t>QoS</a:t>
            </a:r>
            <a:r>
              <a:rPr lang="en-US" sz="2000" dirty="0"/>
              <a:t>: service assurance, SLA monitoring, test and diagnostics</a:t>
            </a:r>
          </a:p>
          <a:p>
            <a:r>
              <a:rPr lang="en-US" sz="2000" b="1" dirty="0"/>
              <a:t>NGN </a:t>
            </a:r>
            <a:r>
              <a:rPr lang="en-US" sz="2000" b="1" dirty="0" err="1"/>
              <a:t>signalling</a:t>
            </a:r>
            <a:r>
              <a:rPr lang="en-US" sz="2000" dirty="0"/>
              <a:t>: SBCs, IMS</a:t>
            </a:r>
          </a:p>
          <a:p>
            <a:r>
              <a:rPr lang="en-US" sz="2000" b="1" dirty="0"/>
              <a:t>converged and network-wide functions</a:t>
            </a:r>
            <a:r>
              <a:rPr lang="en-US" sz="2000" dirty="0"/>
              <a:t>: AAA servers, policy control, charging platforms</a:t>
            </a:r>
          </a:p>
          <a:p>
            <a:r>
              <a:rPr lang="en-US" sz="2000" b="1" dirty="0"/>
              <a:t>application-level optimization</a:t>
            </a:r>
            <a:r>
              <a:rPr lang="en-US" sz="2000" dirty="0"/>
              <a:t>: CDN, cache server, load balancer, application accelerator</a:t>
            </a:r>
          </a:p>
          <a:p>
            <a:r>
              <a:rPr lang="en-US" sz="2000" b="1" dirty="0"/>
              <a:t>security functions</a:t>
            </a:r>
            <a:r>
              <a:rPr lang="en-US" sz="2000" dirty="0"/>
              <a:t>: firewall, virus scanner, IDS/IPS, spam protection</a:t>
            </a:r>
          </a:p>
          <a:p>
            <a:pPr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77" y="262623"/>
            <a:ext cx="7895323" cy="644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NFV </a:t>
            </a:r>
            <a:r>
              <a:rPr lang="en-US" dirty="0" smtClean="0"/>
              <a:t>Industry </a:t>
            </a:r>
            <a:r>
              <a:rPr lang="en-US" dirty="0"/>
              <a:t>Specifications Group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5916" y="1103160"/>
            <a:ext cx="8602425" cy="55296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An Industry Specifications Group (ISG) has been formed under ETSI to study </a:t>
            </a:r>
            <a:r>
              <a:rPr lang="en-US" sz="2800" dirty="0" smtClean="0"/>
              <a:t>NFV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ETSI </a:t>
            </a:r>
            <a:r>
              <a:rPr lang="en-US" sz="2000" dirty="0"/>
              <a:t>is the European Telecommunications Standards Institute with &gt;700 </a:t>
            </a:r>
            <a:r>
              <a:rPr lang="en-US" sz="2000" dirty="0" smtClean="0"/>
              <a:t>members</a:t>
            </a:r>
          </a:p>
          <a:p>
            <a:pPr marL="457148" lvl="1" indent="0">
              <a:spcBef>
                <a:spcPts val="0"/>
              </a:spcBef>
              <a:buNone/>
            </a:pPr>
            <a:endParaRPr lang="en-US" sz="1000" b="1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NFV Members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Acme </a:t>
            </a:r>
            <a:r>
              <a:rPr lang="en-US" sz="2000" dirty="0"/>
              <a:t>Packet, Allot, Amdocs, AT&amp;T, ALU, </a:t>
            </a:r>
            <a:r>
              <a:rPr lang="en-US" sz="2000" dirty="0" err="1"/>
              <a:t>Benu</a:t>
            </a:r>
            <a:r>
              <a:rPr lang="en-US" sz="2000" dirty="0"/>
              <a:t> Networks, Broadcom, BT, </a:t>
            </a:r>
            <a:r>
              <a:rPr lang="en-US" sz="2000" dirty="0" err="1"/>
              <a:t>Cablelabs</a:t>
            </a:r>
            <a:r>
              <a:rPr lang="en-US" sz="2000" dirty="0"/>
              <a:t>, </a:t>
            </a:r>
            <a:r>
              <a:rPr lang="en-US" sz="2000" dirty="0" err="1"/>
              <a:t>Ceragon</a:t>
            </a:r>
            <a:r>
              <a:rPr lang="en-US" sz="2000" dirty="0"/>
              <a:t>, Cisco</a:t>
            </a:r>
            <a:r>
              <a:rPr lang="en-US" sz="2000" dirty="0" smtClean="0"/>
              <a:t>, Citrix</a:t>
            </a:r>
            <a:r>
              <a:rPr lang="en-US" sz="2000" dirty="0"/>
              <a:t>, DT</a:t>
            </a:r>
            <a:r>
              <a:rPr lang="en-US" sz="2000" dirty="0" smtClean="0"/>
              <a:t>, DOCOMO</a:t>
            </a:r>
            <a:r>
              <a:rPr lang="en-US" sz="2000" dirty="0"/>
              <a:t>, ETRI, FT, </a:t>
            </a:r>
            <a:r>
              <a:rPr lang="en-US" sz="2000" dirty="0" err="1"/>
              <a:t>Fraunhofer</a:t>
            </a:r>
            <a:r>
              <a:rPr lang="en-US" sz="2000" dirty="0"/>
              <a:t> FOKUS, </a:t>
            </a:r>
            <a:r>
              <a:rPr lang="en-US" sz="2000" dirty="0" err="1"/>
              <a:t>Freescale</a:t>
            </a:r>
            <a:r>
              <a:rPr lang="en-US" sz="2000" dirty="0"/>
              <a:t>, Fujitsu Labs, HP, Hitachi, Huawei, IBM, Intel, </a:t>
            </a:r>
            <a:r>
              <a:rPr lang="en-US" sz="2000" dirty="0" err="1"/>
              <a:t>Iskratel</a:t>
            </a:r>
            <a:r>
              <a:rPr lang="en-US" sz="2000" dirty="0"/>
              <a:t>, </a:t>
            </a:r>
            <a:r>
              <a:rPr lang="en-US" sz="2000" dirty="0" err="1"/>
              <a:t>Italtel</a:t>
            </a:r>
            <a:r>
              <a:rPr lang="en-US" sz="2000" dirty="0"/>
              <a:t>, JDSU</a:t>
            </a:r>
            <a:r>
              <a:rPr lang="en-US" sz="2000" dirty="0" smtClean="0"/>
              <a:t>, Juniper</a:t>
            </a:r>
            <a:r>
              <a:rPr lang="en-US" sz="2000" dirty="0"/>
              <a:t>, KT, </a:t>
            </a:r>
            <a:r>
              <a:rPr lang="en-US" sz="2000" dirty="0" err="1"/>
              <a:t>MetraTech</a:t>
            </a:r>
            <a:r>
              <a:rPr lang="en-US" sz="2000" dirty="0"/>
              <a:t>, NEC, NSN, NTT, Oracle, PT, </a:t>
            </a:r>
            <a:r>
              <a:rPr lang="en-US" sz="2000" dirty="0" err="1"/>
              <a:t>RadiSys</a:t>
            </a:r>
            <a:r>
              <a:rPr lang="en-US" sz="2000" dirty="0"/>
              <a:t>, Samsung, Seven Principles, Spirent, Sprint, Swisscom</a:t>
            </a:r>
            <a:r>
              <a:rPr lang="en-US" sz="2000" dirty="0" smtClean="0"/>
              <a:t>, Tektronix</a:t>
            </a:r>
            <a:r>
              <a:rPr lang="en-US" sz="2000" dirty="0"/>
              <a:t>, TI, </a:t>
            </a:r>
            <a:r>
              <a:rPr lang="en-US" sz="2000" dirty="0" err="1"/>
              <a:t>Telefon</a:t>
            </a:r>
            <a:r>
              <a:rPr lang="en-US" sz="2000" dirty="0"/>
              <a:t> Ericsson, </a:t>
            </a:r>
            <a:r>
              <a:rPr lang="en-US" sz="2000" dirty="0" err="1"/>
              <a:t>Telefonica</a:t>
            </a:r>
            <a:r>
              <a:rPr lang="en-US" sz="2000" dirty="0"/>
              <a:t>, TA, Telenor, Tellabs, UPRC, Verizon UK, </a:t>
            </a:r>
            <a:r>
              <a:rPr lang="en-US" sz="2000" dirty="0" err="1"/>
              <a:t>Virtela</a:t>
            </a:r>
            <a:r>
              <a:rPr lang="en-US" sz="2000" dirty="0"/>
              <a:t>, Virtual Open Systems</a:t>
            </a:r>
            <a:r>
              <a:rPr lang="en-US" sz="2000" dirty="0" smtClean="0"/>
              <a:t>, Vodafone </a:t>
            </a:r>
            <a:r>
              <a:rPr lang="en-US" sz="2000" dirty="0"/>
              <a:t>Group</a:t>
            </a:r>
            <a:r>
              <a:rPr lang="en-US" sz="2000" dirty="0" smtClean="0"/>
              <a:t>,  </a:t>
            </a:r>
            <a:r>
              <a:rPr lang="en-US" sz="2000" dirty="0"/>
              <a:t>ZTE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Working </a:t>
            </a:r>
            <a:r>
              <a:rPr lang="en-US" sz="2800" dirty="0"/>
              <a:t>and expert groups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Architecture of the </a:t>
            </a:r>
            <a:r>
              <a:rPr lang="en-US" sz="2200" dirty="0" err="1"/>
              <a:t>Virtualisation</a:t>
            </a:r>
            <a:r>
              <a:rPr lang="en-US" sz="2200" dirty="0"/>
              <a:t> Infrastructure (INF)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Management &amp; Orchestration (MANO)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Performance &amp; Portability Expert  Group (PER)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Reliability &amp; Availability (REL)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Security Expert Group (SEC)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Software Architecture  (SWA)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77" y="262623"/>
            <a:ext cx="7895323" cy="644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NFV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5867400"/>
            <a:ext cx="8041446" cy="531206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The NFV architecture is still being debated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2940" y="1399754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/>
          </a:p>
          <a:p>
            <a:pPr algn="ctr">
              <a:lnSpc>
                <a:spcPct val="85000"/>
              </a:lnSpc>
            </a:pPr>
            <a:r>
              <a:rPr lang="en-US" sz="2400" b="1" dirty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/>
          </a:p>
          <a:p>
            <a:pPr algn="ctr">
              <a:lnSpc>
                <a:spcPct val="85000"/>
              </a:lnSpc>
            </a:pPr>
            <a:endParaRPr lang="en-US" sz="1100" b="1" dirty="0" err="1"/>
          </a:p>
        </p:txBody>
      </p:sp>
      <p:sp>
        <p:nvSpPr>
          <p:cNvPr id="5" name="TextBox 4"/>
          <p:cNvSpPr txBox="1"/>
          <p:nvPr/>
        </p:nvSpPr>
        <p:spPr>
          <a:xfrm>
            <a:off x="4078015" y="1410128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/>
          </a:p>
          <a:p>
            <a:pPr algn="ctr">
              <a:lnSpc>
                <a:spcPct val="85000"/>
              </a:lnSpc>
            </a:pPr>
            <a:r>
              <a:rPr lang="en-US" sz="2400" b="1" dirty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/>
          </a:p>
          <a:p>
            <a:pPr algn="ctr">
              <a:lnSpc>
                <a:spcPct val="85000"/>
              </a:lnSpc>
            </a:pPr>
            <a:endParaRPr lang="en-US" sz="1100" b="1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5948857" y="1412141"/>
            <a:ext cx="1040524" cy="1007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/>
          </a:p>
          <a:p>
            <a:pPr algn="ctr">
              <a:lnSpc>
                <a:spcPct val="85000"/>
              </a:lnSpc>
            </a:pPr>
            <a:r>
              <a:rPr lang="en-US" sz="2400" b="1" dirty="0"/>
              <a:t>VNF</a:t>
            </a:r>
          </a:p>
          <a:p>
            <a:pPr algn="ctr">
              <a:lnSpc>
                <a:spcPct val="85000"/>
              </a:lnSpc>
            </a:pPr>
            <a:endParaRPr lang="en-US" sz="1100" b="1" dirty="0"/>
          </a:p>
          <a:p>
            <a:pPr algn="ctr">
              <a:lnSpc>
                <a:spcPct val="85000"/>
              </a:lnSpc>
            </a:pPr>
            <a:endParaRPr lang="en-US" sz="1100" b="1" dirty="0" err="1"/>
          </a:p>
        </p:txBody>
      </p:sp>
      <p:sp>
        <p:nvSpPr>
          <p:cNvPr id="7" name="Rectangle 6"/>
          <p:cNvSpPr/>
          <p:nvPr/>
        </p:nvSpPr>
        <p:spPr>
          <a:xfrm>
            <a:off x="914400" y="2660586"/>
            <a:ext cx="7315200" cy="2664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8181" y="2684549"/>
            <a:ext cx="1936342" cy="33470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NFV infrastructure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8944" y="3173034"/>
            <a:ext cx="5379057" cy="468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/>
              <a:t>NFV Orchestrator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3577" y="4237563"/>
            <a:ext cx="1752600" cy="3347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hypervisor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905" y="3925683"/>
            <a:ext cx="525517" cy="310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VM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3505" y="3929053"/>
            <a:ext cx="525517" cy="310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VM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4601" y="3929053"/>
            <a:ext cx="525517" cy="310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992" y="4885165"/>
            <a:ext cx="6575729" cy="3347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6968" y="4856330"/>
            <a:ext cx="1324670" cy="28623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/>
              <a:t>NFV hardware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1301" y="4942313"/>
            <a:ext cx="704850" cy="2256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/>
              <a:t>compute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6980" y="4940739"/>
            <a:ext cx="609271" cy="2269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/>
              <a:t>storage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6276" y="4940739"/>
            <a:ext cx="800100" cy="2256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/>
              <a:t>networking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4829" y="4940739"/>
            <a:ext cx="1180771" cy="22563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 purpose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0526" y="4237563"/>
            <a:ext cx="1752600" cy="3347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net </a:t>
            </a:r>
            <a:r>
              <a:rPr lang="en-US" b="1" dirty="0" err="1" smtClean="0">
                <a:latin typeface="+mn-lt"/>
              </a:rPr>
              <a:t>partitioner</a:t>
            </a:r>
            <a:endParaRPr lang="en-US" b="1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0855" y="3953358"/>
            <a:ext cx="525517" cy="2862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/>
              <a:t>VNP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454" y="3949002"/>
            <a:ext cx="525517" cy="2862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/>
              <a:t>VNP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1551" y="3949002"/>
            <a:ext cx="525517" cy="2862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/>
              <a:t>VNP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628" y="3164121"/>
            <a:ext cx="1076325" cy="13879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endParaRPr lang="en-US" sz="1000" b="1" dirty="0"/>
          </a:p>
          <a:p>
            <a:pPr algn="ctr">
              <a:lnSpc>
                <a:spcPct val="85000"/>
              </a:lnSpc>
            </a:pPr>
            <a:r>
              <a:rPr lang="en-US" sz="2800" b="1" dirty="0"/>
              <a:t>NFV OS</a:t>
            </a:r>
          </a:p>
          <a:p>
            <a:pPr algn="ctr">
              <a:lnSpc>
                <a:spcPct val="85000"/>
              </a:lnSpc>
            </a:pP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27025" y="4094589"/>
            <a:ext cx="607300" cy="4108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/>
              <a:t>VM</a:t>
            </a:r>
          </a:p>
          <a:p>
            <a:pPr algn="ctr">
              <a:lnSpc>
                <a:spcPct val="85000"/>
              </a:lnSpc>
            </a:pPr>
            <a:r>
              <a:rPr lang="en-US" sz="1200" b="1" dirty="0"/>
              <a:t>image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 </a:t>
            </a:r>
          </a:p>
          <a:p>
            <a:r>
              <a:rPr lang="en-US" dirty="0" smtClean="0"/>
              <a:t>Review of Previous Lecture: Forwarding Abstraction</a:t>
            </a:r>
          </a:p>
          <a:p>
            <a:r>
              <a:rPr lang="en-US" dirty="0" smtClean="0"/>
              <a:t>SDN Virtualization</a:t>
            </a:r>
          </a:p>
          <a:p>
            <a:pPr lvl="1"/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r>
              <a:rPr lang="en-US" dirty="0" smtClean="0"/>
              <a:t>Network Function Virtualization (NFV)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FlowVisor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4572002" y="1143000"/>
            <a:ext cx="3962400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1219202"/>
            <a:ext cx="3733800" cy="335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5009" y="2100538"/>
            <a:ext cx="103367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Windows</a:t>
            </a:r>
          </a:p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0404" y="2166504"/>
            <a:ext cx="103367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Windows</a:t>
            </a:r>
          </a:p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42492" y="2100538"/>
            <a:ext cx="646044" cy="725632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82349" y="2100538"/>
            <a:ext cx="646044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Mac</a:t>
            </a:r>
          </a:p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61052" y="3617767"/>
            <a:ext cx="1615109" cy="725632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x86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(Computer)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800" y="2232471"/>
            <a:ext cx="103367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Windows</a:t>
            </a:r>
          </a:p>
          <a:p>
            <a:pPr algn="ctr">
              <a:defRPr/>
            </a:pPr>
            <a:r>
              <a:rPr lang="en-US" sz="14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882349" y="1440872"/>
            <a:ext cx="646044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79615" y="1440872"/>
            <a:ext cx="775252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977888" y="2166504"/>
            <a:ext cx="646044" cy="725632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913284" y="2232471"/>
            <a:ext cx="646044" cy="725632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817745" y="2166504"/>
            <a:ext cx="646044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Mac</a:t>
            </a:r>
          </a:p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753139" y="2232471"/>
            <a:ext cx="646044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Mac</a:t>
            </a:r>
          </a:p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800" y="3024069"/>
            <a:ext cx="2971800" cy="52773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Virtualization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977888" y="1440872"/>
            <a:ext cx="646044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31790" name="TextBox 47"/>
          <p:cNvSpPr txBox="1">
            <a:spLocks noChangeArrowheads="1"/>
          </p:cNvSpPr>
          <p:nvPr/>
        </p:nvSpPr>
        <p:spPr bwMode="auto">
          <a:xfrm>
            <a:off x="1600200" y="4648201"/>
            <a:ext cx="8610600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Simple, common, stable, hardware substrate below</a:t>
            </a:r>
          </a:p>
          <a:p>
            <a:pPr eaLnBrk="1" hangingPunct="1"/>
            <a:r>
              <a:rPr lang="en-US" dirty="0"/>
              <a:t>+ Programmability </a:t>
            </a:r>
            <a:br>
              <a:rPr lang="en-US" dirty="0"/>
            </a:br>
            <a:r>
              <a:rPr lang="en-US" dirty="0"/>
              <a:t>+ Strong isolation model</a:t>
            </a:r>
          </a:p>
          <a:p>
            <a:pPr eaLnBrk="1" hangingPunct="1"/>
            <a:r>
              <a:rPr lang="en-US" dirty="0"/>
              <a:t>+ Competition above </a:t>
            </a:r>
          </a:p>
          <a:p>
            <a:pPr eaLnBrk="1" hangingPunct="1"/>
            <a:r>
              <a:rPr lang="en-US" dirty="0">
                <a:sym typeface="Wingdings" charset="0"/>
              </a:rPr>
              <a:t> Faster innovation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4876801" y="1967662"/>
            <a:ext cx="129540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225749" y="1219201"/>
            <a:ext cx="646044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223015" y="1219201"/>
            <a:ext cx="775252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934201" y="1981201"/>
            <a:ext cx="1447800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029200" y="2954797"/>
            <a:ext cx="3124200" cy="52773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Virtualization (FlowVisor)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21288" y="1219201"/>
            <a:ext cx="646044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242892" y="3617768"/>
            <a:ext cx="1615109" cy="725632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OpenFlow</a:t>
            </a:r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31812" name="Group 71"/>
          <p:cNvGrpSpPr>
            <a:grpSpLocks/>
          </p:cNvGrpSpPr>
          <p:nvPr/>
        </p:nvGrpSpPr>
        <p:grpSpPr bwMode="auto">
          <a:xfrm>
            <a:off x="6477000" y="3657602"/>
            <a:ext cx="2009076" cy="1036081"/>
            <a:chOff x="3419475" y="3048000"/>
            <a:chExt cx="4590736" cy="4144326"/>
          </a:xfrm>
        </p:grpSpPr>
        <p:sp>
          <p:nvSpPr>
            <p:cNvPr id="31826" name="Line 16"/>
            <p:cNvSpPr>
              <a:spLocks noChangeShapeType="1"/>
            </p:cNvSpPr>
            <p:nvPr/>
          </p:nvSpPr>
          <p:spPr bwMode="auto">
            <a:xfrm flipV="1">
              <a:off x="4181475" y="3505200"/>
              <a:ext cx="1752600" cy="10668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7" name="Line 17"/>
            <p:cNvSpPr>
              <a:spLocks noChangeShapeType="1"/>
            </p:cNvSpPr>
            <p:nvPr/>
          </p:nvSpPr>
          <p:spPr bwMode="auto">
            <a:xfrm>
              <a:off x="4105275" y="4876800"/>
              <a:ext cx="990600" cy="1295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Line 18"/>
            <p:cNvSpPr>
              <a:spLocks noChangeShapeType="1"/>
            </p:cNvSpPr>
            <p:nvPr/>
          </p:nvSpPr>
          <p:spPr bwMode="auto">
            <a:xfrm flipV="1">
              <a:off x="5476875" y="4876800"/>
              <a:ext cx="1295400" cy="1143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Line 19"/>
            <p:cNvSpPr>
              <a:spLocks noChangeShapeType="1"/>
            </p:cNvSpPr>
            <p:nvPr/>
          </p:nvSpPr>
          <p:spPr bwMode="auto">
            <a:xfrm>
              <a:off x="5934075" y="3657600"/>
              <a:ext cx="762000" cy="990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Line 20"/>
            <p:cNvSpPr>
              <a:spLocks noChangeShapeType="1"/>
            </p:cNvSpPr>
            <p:nvPr/>
          </p:nvSpPr>
          <p:spPr bwMode="auto">
            <a:xfrm>
              <a:off x="4486275" y="4953000"/>
              <a:ext cx="1905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7"/>
            <p:cNvSpPr>
              <a:spLocks noChangeArrowheads="1"/>
            </p:cNvSpPr>
            <p:nvPr/>
          </p:nvSpPr>
          <p:spPr bwMode="auto">
            <a:xfrm>
              <a:off x="3419475" y="4419600"/>
              <a:ext cx="1371138" cy="762000"/>
            </a:xfrm>
            <a:prstGeom prst="can">
              <a:avLst>
                <a:gd name="adj" fmla="val 4362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8" name="AutoShape 8"/>
            <p:cNvSpPr>
              <a:spLocks noChangeArrowheads="1"/>
            </p:cNvSpPr>
            <p:nvPr/>
          </p:nvSpPr>
          <p:spPr bwMode="auto">
            <a:xfrm>
              <a:off x="5248815" y="3048000"/>
              <a:ext cx="1371136" cy="762000"/>
            </a:xfrm>
            <a:prstGeom prst="can">
              <a:avLst>
                <a:gd name="adj" fmla="val 4362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9" name="AutoShape 9"/>
            <p:cNvSpPr>
              <a:spLocks noChangeArrowheads="1"/>
            </p:cNvSpPr>
            <p:nvPr/>
          </p:nvSpPr>
          <p:spPr bwMode="auto">
            <a:xfrm>
              <a:off x="6238115" y="4419600"/>
              <a:ext cx="1371138" cy="762000"/>
            </a:xfrm>
            <a:prstGeom prst="can">
              <a:avLst>
                <a:gd name="adj" fmla="val 4362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/>
          </p:nvSpPr>
          <p:spPr bwMode="auto">
            <a:xfrm>
              <a:off x="4561511" y="5943600"/>
              <a:ext cx="1371136" cy="762000"/>
            </a:xfrm>
            <a:prstGeom prst="can">
              <a:avLst>
                <a:gd name="adj" fmla="val 4362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1835" name="Text Box 28"/>
            <p:cNvSpPr txBox="1">
              <a:spLocks noChangeArrowheads="1"/>
            </p:cNvSpPr>
            <p:nvPr/>
          </p:nvSpPr>
          <p:spPr bwMode="auto">
            <a:xfrm>
              <a:off x="7588249" y="5714997"/>
              <a:ext cx="421962" cy="14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4800600" y="2050632"/>
            <a:ext cx="129540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 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724401" y="2133600"/>
            <a:ext cx="1295400" cy="72563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 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858001" y="2057400"/>
            <a:ext cx="1447800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781800" y="2133600"/>
            <a:ext cx="1447800" cy="72563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Controller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6019802" y="2497140"/>
            <a:ext cx="762000" cy="1587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Flowvisor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7170" y="251460"/>
            <a:ext cx="5892539" cy="578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US" sz="4000" dirty="0" err="1" smtClean="0"/>
              <a:t>Flowvisor</a:t>
            </a:r>
            <a:r>
              <a:rPr lang="en-US" sz="4000" dirty="0" smtClean="0"/>
              <a:t> </a:t>
            </a:r>
            <a:r>
              <a:rPr lang="en-US" sz="4000" dirty="0" smtClean="0"/>
              <a:t>Overview (Cont’d)</a:t>
            </a: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0040" y="1623060"/>
            <a:ext cx="670258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Divide the production network into logical </a:t>
            </a:r>
            <a:r>
              <a:rPr lang="en-CA" sz="2400" i="1" dirty="0">
                <a:solidFill>
                  <a:srgbClr val="FF9800"/>
                </a:solidFill>
                <a:latin typeface="Liberation Sans Narrow Italic"/>
                <a:cs typeface="Liberation Sans Narrow Italic"/>
              </a:rPr>
              <a:t>slices</a:t>
            </a:r>
          </a:p>
          <a:p>
            <a:pPr>
              <a:lnSpc>
                <a:spcPts val="2795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1520" y="1977390"/>
            <a:ext cx="7371415" cy="1640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47"/>
              </a:lnSpc>
              <a:tabLst>
                <a:tab pos="411480" algn="l"/>
              </a:tabLst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each slice/service controls its own packet forwarding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users pick which slice controls their traffic: </a:t>
            </a: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opt-in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existing production services run in their own slice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Arial Unicode MS"/>
                <a:cs typeface="Arial Unicode MS"/>
              </a:rPr>
              <a:t>	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e.g., Spanning tree, OSPF/BGP</a:t>
            </a:r>
          </a:p>
          <a:p>
            <a:pPr>
              <a:lnSpc>
                <a:spcPts val="2547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0040" y="3703320"/>
            <a:ext cx="551382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Enforce </a:t>
            </a:r>
            <a:r>
              <a:rPr lang="en-CA" sz="2400">
                <a:solidFill>
                  <a:srgbClr val="FF0000"/>
                </a:solidFill>
                <a:latin typeface="Liberation Sans Narrow"/>
                <a:cs typeface="Liberation Sans Narrow"/>
              </a:rPr>
              <a:t>strong isolation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between slices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1520" y="4057650"/>
            <a:ext cx="5724780" cy="6657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actions in one slice do not affect another</a:t>
            </a:r>
          </a:p>
          <a:p>
            <a:pPr>
              <a:lnSpc>
                <a:spcPts val="25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0040" y="4709160"/>
            <a:ext cx="7804497" cy="10098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  <a:tabLst>
                <a:tab pos="411480" algn="l"/>
              </a:tabLst>
            </a:pPr>
            <a:r>
              <a:rPr lang="en-CA" sz="24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Allows the (logical) </a:t>
            </a:r>
            <a:r>
              <a:rPr lang="en-CA" sz="24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slice to </a:t>
            </a:r>
            <a:r>
              <a:rPr lang="en-CA" sz="2400" dirty="0">
                <a:solidFill>
                  <a:srgbClr val="0000FF"/>
                </a:solidFill>
                <a:latin typeface="Liberation Sans Narrow"/>
                <a:cs typeface="Liberation Sans Narrow"/>
              </a:rPr>
              <a:t>mirror</a:t>
            </a:r>
            <a:r>
              <a:rPr lang="en-CA" sz="24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the production network</a:t>
            </a:r>
            <a:r>
              <a:rPr lang="en-CA" sz="2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1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	o</a:t>
            </a:r>
            <a:r>
              <a:rPr lang="en-CA" sz="24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real hardware, performance, topologies, scale, users</a:t>
            </a:r>
          </a:p>
          <a:p>
            <a:pPr>
              <a:lnSpc>
                <a:spcPts val="261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217170" y="251460"/>
            <a:ext cx="5558651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Current Network Devices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190" y="1165860"/>
            <a:ext cx="191578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Switch/Router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65960" y="1897380"/>
            <a:ext cx="3871102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Computes forwarding rules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4350" y="2251710"/>
            <a:ext cx="992159" cy="6911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78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678"/>
              </a:lnSpc>
            </a:pPr>
            <a:endParaRPr lang="en-CA" sz="2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86050" y="2217420"/>
            <a:ext cx="3538078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“128.8.128/16 --&gt; port 6”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5790" y="2583180"/>
            <a:ext cx="787175" cy="670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92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92"/>
              </a:lnSpc>
            </a:pPr>
            <a:endParaRPr lang="en-CA" sz="2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65960" y="2537460"/>
            <a:ext cx="3820457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Pushes rules down to data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74570" y="2926080"/>
            <a:ext cx="753061" cy="624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94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394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49340" y="3303270"/>
            <a:ext cx="1636021" cy="6976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594360" algn="l"/>
              </a:tabLst>
            </a:pPr>
            <a:r>
              <a:rPr lang="en-CA" sz="1700">
                <a:solidFill>
                  <a:srgbClr val="000000"/>
                </a:solidFill>
                <a:latin typeface="Liberation Sans Narrow"/>
                <a:cs typeface="Liberation Sans Narrow"/>
              </a:rPr>
              <a:t>General-purpose</a:t>
            </a:r>
            <a:r>
              <a:rPr lang="en-CA" sz="17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0">
                <a:solidFill>
                  <a:srgbClr val="000000"/>
                </a:solidFill>
                <a:latin typeface="Times New Roman"/>
              </a:rPr>
            </a:br>
            <a:r>
              <a:rPr lang="en-CA" sz="1700">
                <a:solidFill>
                  <a:srgbClr val="000000"/>
                </a:solidFill>
                <a:latin typeface="Liberation Sans Narrow"/>
                <a:cs typeface="Liberation Sans Narrow"/>
              </a:rPr>
              <a:t>	CPU</a:t>
            </a:r>
          </a:p>
          <a:p>
            <a:pPr>
              <a:lnSpc>
                <a:spcPts val="1800"/>
              </a:lnSpc>
            </a:pPr>
            <a:endParaRPr lang="en-CA" sz="17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31870" y="3817620"/>
            <a:ext cx="1727787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Control/Data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31720" y="3931920"/>
            <a:ext cx="622942" cy="4486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1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Rules</a:t>
            </a:r>
          </a:p>
          <a:p>
            <a:pPr>
              <a:lnSpc>
                <a:spcPts val="1701"/>
              </a:lnSpc>
            </a:pPr>
            <a:endParaRPr lang="en-CA" sz="19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89320" y="4000500"/>
            <a:ext cx="638634" cy="4252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56"/>
              </a:lnSpc>
            </a:pPr>
            <a:r>
              <a:rPr lang="en-CA" sz="1400">
                <a:solidFill>
                  <a:srgbClr val="000000"/>
                </a:solidFill>
                <a:latin typeface="Liberation Sans Narrow"/>
                <a:cs typeface="Liberation Sans Narrow"/>
              </a:rPr>
              <a:t>Excepts</a:t>
            </a:r>
          </a:p>
          <a:p>
            <a:pPr>
              <a:lnSpc>
                <a:spcPts val="1656"/>
              </a:lnSpc>
            </a:pPr>
            <a:endParaRPr lang="en-CA" sz="1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74770" y="4137660"/>
            <a:ext cx="1129065" cy="5778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96"/>
              </a:lnSpc>
            </a:pP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Protocol</a:t>
            </a:r>
          </a:p>
          <a:p>
            <a:pPr>
              <a:lnSpc>
                <a:spcPts val="2196"/>
              </a:lnSpc>
            </a:pPr>
            <a:endParaRPr lang="en-CA" sz="2400">
              <a:solidFill>
                <a:srgbClr val="0000FF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65960" y="4812030"/>
            <a:ext cx="368294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Enforces forwarding rules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4370" y="5166360"/>
            <a:ext cx="650118" cy="5693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Data</a:t>
            </a:r>
          </a:p>
          <a:p>
            <a:pPr>
              <a:lnSpc>
                <a:spcPts val="21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5790" y="5452110"/>
            <a:ext cx="787175" cy="655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38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65960" y="5177790"/>
            <a:ext cx="3871853" cy="98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  <a:tabLst>
                <a:tab pos="308610" algn="l"/>
              </a:tabLst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Exceptions pushed back to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	control plane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86050" y="5829300"/>
            <a:ext cx="3546644" cy="660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e.g., unmatched packets</a:t>
            </a:r>
          </a:p>
          <a:p>
            <a:pPr>
              <a:lnSpc>
                <a:spcPts val="2579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77990" y="6160770"/>
            <a:ext cx="751107" cy="404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lang="en-CA" sz="1700">
                <a:solidFill>
                  <a:srgbClr val="000000"/>
                </a:solidFill>
                <a:latin typeface="Liberation Sans Narrow"/>
                <a:cs typeface="Liberation Sans Narrow"/>
              </a:rPr>
              <a:t>Custom</a:t>
            </a:r>
          </a:p>
          <a:p>
            <a:pPr>
              <a:lnSpc>
                <a:spcPts val="1539"/>
              </a:lnSpc>
            </a:pPr>
            <a:endParaRPr lang="en-CA" sz="17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03720" y="6355080"/>
            <a:ext cx="521652" cy="4667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700">
                <a:solidFill>
                  <a:srgbClr val="000000"/>
                </a:solidFill>
                <a:latin typeface="Liberation Sans Narrow"/>
                <a:cs typeface="Liberation Sans Narrow"/>
              </a:rPr>
              <a:t>ASIC</a:t>
            </a:r>
          </a:p>
          <a:p>
            <a:pPr>
              <a:lnSpc>
                <a:spcPts val="1800"/>
              </a:lnSpc>
            </a:pPr>
            <a:endParaRPr lang="en-CA" sz="1700">
              <a:solidFill>
                <a:srgbClr val="000000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205740" y="240030"/>
            <a:ext cx="8062754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Add a Slicing Layer Between Planes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771650"/>
            <a:ext cx="923781" cy="718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Slice 2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" y="2125980"/>
            <a:ext cx="992159" cy="655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538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1480" y="2446020"/>
            <a:ext cx="787175" cy="660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79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9000" y="1805940"/>
            <a:ext cx="923781" cy="718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Slice 1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94710" y="2160270"/>
            <a:ext cx="992159" cy="654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529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97580" y="2491740"/>
            <a:ext cx="787175" cy="660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79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77940" y="1771650"/>
            <a:ext cx="923781" cy="718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Slice 3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55080" y="2125980"/>
            <a:ext cx="992159" cy="655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538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46520" y="2446020"/>
            <a:ext cx="787175" cy="660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79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58150" y="3909060"/>
            <a:ext cx="611508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Slice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86700" y="4229100"/>
            <a:ext cx="972159" cy="5675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4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Policies</a:t>
            </a:r>
          </a:p>
          <a:p>
            <a:pPr>
              <a:lnSpc>
                <a:spcPts val="217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20290" y="4869180"/>
            <a:ext cx="622942" cy="558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Rules</a:t>
            </a:r>
          </a:p>
          <a:p>
            <a:pPr>
              <a:lnSpc>
                <a:spcPts val="2174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20440" y="4663440"/>
            <a:ext cx="1727787" cy="10070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  <a:tabLst>
                <a:tab pos="308610" algn="l"/>
              </a:tabLst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Control/Data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	Protocol</a:t>
            </a:r>
          </a:p>
          <a:p>
            <a:pPr>
              <a:lnSpc>
                <a:spcPts val="258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43600" y="4903470"/>
            <a:ext cx="638634" cy="4206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400">
                <a:solidFill>
                  <a:srgbClr val="000000"/>
                </a:solidFill>
                <a:latin typeface="Liberation Sans Narrow"/>
                <a:cs typeface="Liberation Sans Narrow"/>
              </a:rPr>
              <a:t>Excepts</a:t>
            </a:r>
          </a:p>
          <a:p>
            <a:pPr>
              <a:lnSpc>
                <a:spcPts val="1656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26180" y="5829300"/>
            <a:ext cx="650118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Data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57600" y="6183630"/>
            <a:ext cx="787175" cy="6657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5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17170" y="251460"/>
            <a:ext cx="6226314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Network Slicing Architecture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80" y="1623060"/>
            <a:ext cx="7522241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A </a:t>
            </a: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network slice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is a collection of sliced switches/routers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" y="2491740"/>
            <a:ext cx="3580908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Data plane is unmodified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8650" y="2914650"/>
            <a:ext cx="6688880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- Packets forwarded with </a:t>
            </a: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no performance penalty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8650" y="3337560"/>
            <a:ext cx="3643425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- Slicing with existing ASIC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170" y="4206240"/>
            <a:ext cx="3529061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</a:t>
            </a:r>
            <a:r>
              <a:rPr lang="en-CA" sz="2400">
                <a:solidFill>
                  <a:srgbClr val="0000FF"/>
                </a:solidFill>
                <a:latin typeface="Liberation Sans Narrow"/>
                <a:cs typeface="Liberation Sans Narrow"/>
              </a:rPr>
              <a:t> Transparent 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slicing layer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8650" y="4629150"/>
            <a:ext cx="5697172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- each slice believes it owns the data path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8650" y="5052060"/>
            <a:ext cx="4687431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- enforces isolation between slices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0130" y="5463540"/>
            <a:ext cx="6864860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i.e., rewrites, drops rules to adhere to slice police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8650" y="5897880"/>
            <a:ext cx="535347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- forwards exceptions to correct slice(s)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Review of Previous </a:t>
            </a:r>
            <a:r>
              <a:rPr lang="en-US" dirty="0" smtClean="0"/>
              <a:t>Lecture (Cont’d)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638302"/>
            <a:ext cx="7822406" cy="4619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What are performance and programmability tradeoffs? </a:t>
            </a:r>
          </a:p>
          <a:p>
            <a:pPr lvl="1">
              <a:defRPr/>
            </a:pPr>
            <a:r>
              <a:rPr lang="en-US" dirty="0" smtClean="0"/>
              <a:t>Software: </a:t>
            </a:r>
          </a:p>
          <a:p>
            <a:pPr lvl="2">
              <a:defRPr/>
            </a:pPr>
            <a:r>
              <a:rPr lang="en-US" dirty="0"/>
              <a:t>F</a:t>
            </a:r>
            <a:r>
              <a:rPr lang="en-US" dirty="0" smtClean="0"/>
              <a:t>lexible and easy to program</a:t>
            </a:r>
          </a:p>
          <a:p>
            <a:pPr lvl="2">
              <a:defRPr/>
            </a:pPr>
            <a:r>
              <a:rPr lang="en-US" dirty="0" smtClean="0"/>
              <a:t>Slow forwarding speed</a:t>
            </a:r>
          </a:p>
          <a:p>
            <a:pPr lvl="1">
              <a:defRPr/>
            </a:pPr>
            <a:r>
              <a:rPr lang="en-US" dirty="0" smtClean="0"/>
              <a:t>Programmable hardware:</a:t>
            </a:r>
          </a:p>
          <a:p>
            <a:pPr lvl="2">
              <a:defRPr/>
            </a:pPr>
            <a:r>
              <a:rPr lang="en-US" dirty="0" smtClean="0"/>
              <a:t>Flexible and fast</a:t>
            </a:r>
          </a:p>
          <a:p>
            <a:pPr lvl="2">
              <a:defRPr/>
            </a:pPr>
            <a:r>
              <a:rPr lang="en-US" dirty="0" smtClean="0"/>
              <a:t>Hard to program, costly and power hungry</a:t>
            </a:r>
          </a:p>
          <a:p>
            <a:pPr lvl="1">
              <a:defRPr/>
            </a:pPr>
            <a:r>
              <a:rPr lang="en-US" dirty="0" smtClean="0"/>
              <a:t>Custom hardware: </a:t>
            </a:r>
          </a:p>
          <a:p>
            <a:pPr lvl="2">
              <a:defRPr/>
            </a:pPr>
            <a:r>
              <a:rPr lang="en-US" dirty="0" smtClean="0"/>
              <a:t>Fast, cheap and power efficient</a:t>
            </a:r>
          </a:p>
          <a:p>
            <a:pPr lvl="2">
              <a:defRPr/>
            </a:pPr>
            <a:r>
              <a:rPr lang="en-US" dirty="0" smtClean="0"/>
              <a:t>Long development cycle and not flexible</a:t>
            </a:r>
          </a:p>
          <a:p>
            <a:pPr lvl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17170" y="251460"/>
            <a:ext cx="3335630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Slicing Policies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80" y="1623060"/>
            <a:ext cx="8143411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The policy specifies resource limits for each slice: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8650" y="2514600"/>
            <a:ext cx="2708236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- Link bandwidth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8650" y="3006090"/>
            <a:ext cx="6365644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- Maximum number of forwarding rules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8650" y="3497580"/>
            <a:ext cx="1709127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- Topology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8650" y="3989070"/>
            <a:ext cx="5083980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- Fraction of switch/router CPU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8650" y="4983480"/>
            <a:ext cx="7008135" cy="12516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-</a:t>
            </a:r>
            <a:r>
              <a:rPr lang="en-CA" sz="2900" i="1">
                <a:solidFill>
                  <a:srgbClr val="FF9800"/>
                </a:solidFill>
                <a:latin typeface="Liberation Sans Narrow Italic"/>
                <a:cs typeface="Liberation Sans Narrow Italic"/>
              </a:rPr>
              <a:t> FlowSpace</a:t>
            </a:r>
            <a:r>
              <a:rPr lang="en-CA" sz="2900" i="1">
                <a:solidFill>
                  <a:srgbClr val="000000"/>
                </a:solidFill>
                <a:latin typeface="Liberation Sans Narrow Italic"/>
                <a:cs typeface="Liberation Sans Narrow Italic"/>
              </a:rPr>
              <a:t>: which packets does the slice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 i="1">
                <a:solidFill>
                  <a:srgbClr val="000000"/>
                </a:solidFill>
                <a:latin typeface="Liberation Sans Narrow Italic"/>
                <a:cs typeface="Liberation Sans Narrow Italic"/>
              </a:rPr>
              <a:t>control?</a:t>
            </a:r>
          </a:p>
          <a:p>
            <a:pPr>
              <a:lnSpc>
                <a:spcPts val="3240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Substrate: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524001"/>
            <a:ext cx="3657600" cy="60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2" y="1524001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b="1">
                <a:solidFill>
                  <a:srgbClr val="333399"/>
                </a:solidFill>
              </a:rPr>
              <a:t>Ethernet</a:t>
            </a:r>
          </a:p>
          <a:p>
            <a:pPr algn="ctr">
              <a:defRPr/>
            </a:pPr>
            <a:r>
              <a:rPr lang="en-US">
                <a:solidFill>
                  <a:srgbClr val="333399"/>
                </a:solidFill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2" y="1524001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b="1">
                <a:solidFill>
                  <a:srgbClr val="333399"/>
                </a:solidFill>
              </a:rPr>
              <a:t>IP</a:t>
            </a:r>
          </a:p>
          <a:p>
            <a:pPr algn="ctr">
              <a:defRPr/>
            </a:pPr>
            <a:r>
              <a:rPr lang="en-US">
                <a:solidFill>
                  <a:srgbClr val="333399"/>
                </a:solidFill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524001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en-US" b="1">
                <a:solidFill>
                  <a:srgbClr val="333399"/>
                </a:solidFill>
              </a:rPr>
              <a:t>TCP</a:t>
            </a:r>
          </a:p>
          <a:p>
            <a:pPr algn="ctr">
              <a:defRPr/>
            </a:pPr>
            <a:r>
              <a:rPr lang="en-US">
                <a:solidFill>
                  <a:srgbClr val="333399"/>
                </a:solidFill>
              </a:rPr>
              <a:t>DP, SP, etc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514601" y="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152400" y="2743200"/>
            <a:ext cx="5213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Collection of bits to plumb flows </a:t>
            </a:r>
          </a:p>
          <a:p>
            <a:pPr algn="ctr" eaLnBrk="1" hangingPunct="1"/>
            <a:r>
              <a:rPr lang="en-US" sz="2800"/>
              <a:t>(of different granularities)</a:t>
            </a:r>
          </a:p>
          <a:p>
            <a:pPr algn="ctr" eaLnBrk="1" hangingPunct="1"/>
            <a:r>
              <a:rPr lang="en-US" sz="2800"/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4876801"/>
            <a:ext cx="8686800" cy="609600"/>
            <a:chOff x="228600" y="4876800"/>
            <a:chExt cx="8686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Payload</a:t>
              </a:r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333399"/>
                  </a:solidFill>
                </a:rPr>
                <a:t>Header</a:t>
              </a:r>
            </a:p>
            <a:p>
              <a:pPr algn="ctr">
                <a:defRPr/>
              </a:pPr>
              <a:r>
                <a:rPr lang="en-US">
                  <a:solidFill>
                    <a:srgbClr val="333399"/>
                  </a:solidFill>
                </a:rPr>
                <a:t>User-defined flowspace</a:t>
              </a: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2514601" y="205740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76425" y="5573714"/>
            <a:ext cx="1737127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 dirty="0"/>
              <a:t>“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++</a:t>
            </a:r>
            <a:r>
              <a:rPr lang="ja-JP" altLang="en-US" sz="1800" dirty="0" smtClean="0"/>
              <a:t>”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0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Flowspace: Simple example</a:t>
            </a:r>
          </a:p>
        </p:txBody>
      </p:sp>
      <p:sp>
        <p:nvSpPr>
          <p:cNvPr id="5" name="Freeform 4"/>
          <p:cNvSpPr/>
          <p:nvPr/>
        </p:nvSpPr>
        <p:spPr>
          <a:xfrm>
            <a:off x="1276351" y="2135188"/>
            <a:ext cx="6724650" cy="3656012"/>
          </a:xfrm>
          <a:custGeom>
            <a:avLst/>
            <a:gdLst>
              <a:gd name="connsiteX0" fmla="*/ 15488 w 7868138"/>
              <a:gd name="connsiteY0" fmla="*/ 0 h 3655535"/>
              <a:gd name="connsiteX1" fmla="*/ 0 w 7868138"/>
              <a:gd name="connsiteY1" fmla="*/ 3640045 h 3655535"/>
              <a:gd name="connsiteX2" fmla="*/ 7868138 w 7868138"/>
              <a:gd name="connsiteY2" fmla="*/ 3655535 h 36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138" h="3655535">
                <a:moveTo>
                  <a:pt x="15488" y="0"/>
                </a:moveTo>
                <a:cubicBezTo>
                  <a:pt x="10325" y="1213348"/>
                  <a:pt x="0" y="3640045"/>
                  <a:pt x="0" y="3640045"/>
                </a:cubicBezTo>
                <a:lnTo>
                  <a:pt x="7868138" y="3655535"/>
                </a:ln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5549900" y="5943601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IP SA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304800" y="2819401"/>
            <a:ext cx="800914" cy="3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IP DA</a:t>
            </a:r>
          </a:p>
        </p:txBody>
      </p:sp>
      <p:sp>
        <p:nvSpPr>
          <p:cNvPr id="8" name="Oval 7"/>
          <p:cNvSpPr/>
          <p:nvPr/>
        </p:nvSpPr>
        <p:spPr>
          <a:xfrm>
            <a:off x="2989264" y="358140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1752602" y="1600201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flow</a:t>
            </a:r>
          </a:p>
        </p:txBody>
      </p:sp>
      <p:cxnSp>
        <p:nvCxnSpPr>
          <p:cNvPr id="11" name="Straight Arrow Connector 10"/>
          <p:cNvCxnSpPr>
            <a:stCxn id="39943" idx="2"/>
            <a:endCxn id="8" idx="0"/>
          </p:cNvCxnSpPr>
          <p:nvPr/>
        </p:nvCxnSpPr>
        <p:spPr>
          <a:xfrm rot="16200000" flipH="1">
            <a:off x="1931988" y="2447926"/>
            <a:ext cx="1611312" cy="6556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21163" y="1524000"/>
            <a:ext cx="2484437" cy="4648200"/>
            <a:chOff x="4220622" y="1524000"/>
            <a:chExt cx="2484978" cy="46482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324380" y="3772694"/>
              <a:ext cx="403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1" name="TextBox 15"/>
            <p:cNvSpPr txBox="1">
              <a:spLocks noChangeArrowheads="1"/>
            </p:cNvSpPr>
            <p:nvPr/>
          </p:nvSpPr>
          <p:spPr bwMode="auto">
            <a:xfrm>
              <a:off x="4876800" y="15240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All flows from </a:t>
              </a:r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  <p:cxnSp>
          <p:nvCxnSpPr>
            <p:cNvPr id="17" name="Straight Arrow Connector 16"/>
            <p:cNvCxnSpPr>
              <a:stCxn id="39951" idx="2"/>
            </p:cNvCxnSpPr>
            <p:nvPr/>
          </p:nvCxnSpPr>
          <p:spPr>
            <a:xfrm rot="5400000">
              <a:off x="4604187" y="1632586"/>
              <a:ext cx="925512" cy="144811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3" name="TextBox 21"/>
            <p:cNvSpPr txBox="1">
              <a:spLocks noChangeArrowheads="1"/>
            </p:cNvSpPr>
            <p:nvPr/>
          </p:nvSpPr>
          <p:spPr bwMode="auto">
            <a:xfrm>
              <a:off x="4220622" y="580286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3399"/>
                  </a:solidFill>
                </a:rPr>
                <a:t>A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486401" y="1981200"/>
            <a:ext cx="2819400" cy="2286000"/>
            <a:chOff x="5486400" y="1981200"/>
            <a:chExt cx="2819400" cy="2286000"/>
          </a:xfrm>
        </p:grpSpPr>
        <p:sp>
          <p:nvSpPr>
            <p:cNvPr id="23" name="Rectangle 22"/>
            <p:cNvSpPr/>
            <p:nvPr/>
          </p:nvSpPr>
          <p:spPr>
            <a:xfrm>
              <a:off x="5486400" y="3352800"/>
              <a:ext cx="1066800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477000" y="1981200"/>
              <a:ext cx="1828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All flows between two subnets</a:t>
              </a:r>
            </a:p>
          </p:txBody>
        </p:sp>
        <p:cxnSp>
          <p:nvCxnSpPr>
            <p:cNvPr id="25" name="Straight Arrow Connector 24"/>
            <p:cNvCxnSpPr>
              <a:stCxn id="39948" idx="2"/>
            </p:cNvCxnSpPr>
            <p:nvPr/>
          </p:nvCxnSpPr>
          <p:spPr>
            <a:xfrm rot="5400000">
              <a:off x="6742906" y="2715419"/>
              <a:ext cx="458788" cy="8382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0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Flowspace: Generalization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2011364" y="1371602"/>
            <a:ext cx="5124450" cy="3656013"/>
          </a:xfrm>
          <a:custGeom>
            <a:avLst/>
            <a:gdLst>
              <a:gd name="connsiteX0" fmla="*/ 15488 w 7868138"/>
              <a:gd name="connsiteY0" fmla="*/ 0 h 3655535"/>
              <a:gd name="connsiteX1" fmla="*/ 0 w 7868138"/>
              <a:gd name="connsiteY1" fmla="*/ 3640045 h 3655535"/>
              <a:gd name="connsiteX2" fmla="*/ 7868138 w 7868138"/>
              <a:gd name="connsiteY2" fmla="*/ 3655535 h 36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138" h="3655535">
                <a:moveTo>
                  <a:pt x="15488" y="0"/>
                </a:moveTo>
                <a:cubicBezTo>
                  <a:pt x="10325" y="1213348"/>
                  <a:pt x="0" y="3640045"/>
                  <a:pt x="0" y="3640045"/>
                </a:cubicBezTo>
                <a:lnTo>
                  <a:pt x="7868138" y="3655535"/>
                </a:ln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284913" y="518001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2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039813" y="205581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1</a:t>
            </a:r>
          </a:p>
        </p:txBody>
      </p:sp>
      <p:sp>
        <p:nvSpPr>
          <p:cNvPr id="8" name="Oval 7"/>
          <p:cNvSpPr/>
          <p:nvPr/>
        </p:nvSpPr>
        <p:spPr>
          <a:xfrm>
            <a:off x="2989264" y="358140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2438402" y="1371601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flow</a:t>
            </a:r>
          </a:p>
        </p:txBody>
      </p:sp>
      <p:cxnSp>
        <p:nvCxnSpPr>
          <p:cNvPr id="11" name="Straight Arrow Connector 10"/>
          <p:cNvCxnSpPr>
            <a:stCxn id="40967" idx="2"/>
            <a:endCxn id="8" idx="0"/>
          </p:cNvCxnSpPr>
          <p:nvPr/>
        </p:nvCxnSpPr>
        <p:spPr>
          <a:xfrm rot="5400000">
            <a:off x="2160588" y="2646364"/>
            <a:ext cx="1839912" cy="3016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9" name="TextBox 23"/>
          <p:cNvSpPr txBox="1">
            <a:spLocks noChangeArrowheads="1"/>
          </p:cNvSpPr>
          <p:nvPr/>
        </p:nvSpPr>
        <p:spPr bwMode="auto">
          <a:xfrm>
            <a:off x="6172200" y="1600201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Set of flows</a:t>
            </a:r>
          </a:p>
        </p:txBody>
      </p:sp>
      <p:cxnSp>
        <p:nvCxnSpPr>
          <p:cNvPr id="25" name="Straight Arrow Connector 24"/>
          <p:cNvCxnSpPr>
            <a:stCxn id="40969" idx="2"/>
          </p:cNvCxnSpPr>
          <p:nvPr/>
        </p:nvCxnSpPr>
        <p:spPr>
          <a:xfrm rot="5400000">
            <a:off x="6395245" y="1823245"/>
            <a:ext cx="544512" cy="8382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>
            <a:off x="609601" y="5011739"/>
            <a:ext cx="1401763" cy="1541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2" name="TextBox 20"/>
          <p:cNvSpPr txBox="1">
            <a:spLocks noChangeArrowheads="1"/>
          </p:cNvSpPr>
          <p:nvPr/>
        </p:nvSpPr>
        <p:spPr bwMode="auto">
          <a:xfrm>
            <a:off x="304800" y="5486401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</a:t>
            </a:r>
            <a:r>
              <a:rPr lang="en-US" sz="1800" i="1"/>
              <a:t>n</a:t>
            </a:r>
          </a:p>
        </p:txBody>
      </p:sp>
      <p:sp>
        <p:nvSpPr>
          <p:cNvPr id="27" name="Cube 26"/>
          <p:cNvSpPr/>
          <p:nvPr/>
        </p:nvSpPr>
        <p:spPr>
          <a:xfrm>
            <a:off x="4876800" y="2438401"/>
            <a:ext cx="1371600" cy="17526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Properties of Flowspace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Backwards compatible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Current layers are a special case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No end points need to change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Easily implemented in hardware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 TCAM flow-table in each switch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Strong isolation of flows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Simple geometric construction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Can prove which flows can/cannot communicate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70" y="251460"/>
            <a:ext cx="7922090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FlowSpace: Maps Packets to Slices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217170" y="251460"/>
            <a:ext cx="5382821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Real User Traffic: Opt-In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80" y="2160270"/>
            <a:ext cx="619700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Allow users to Opt-In to services in real-time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7260" y="2503170"/>
            <a:ext cx="6722049" cy="10098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Users can delegate control of individual flows to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Slices</a:t>
            </a:r>
          </a:p>
          <a:p>
            <a:pPr>
              <a:lnSpc>
                <a:spcPts val="261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7260" y="3177540"/>
            <a:ext cx="5891142" cy="640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62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 Add new FlowSpace to each slice's policy</a:t>
            </a:r>
          </a:p>
          <a:p>
            <a:pPr>
              <a:lnSpc>
                <a:spcPts val="2462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5780" y="3806190"/>
            <a:ext cx="1476215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>
                <a:solidFill>
                  <a:srgbClr val="000000"/>
                </a:solidFill>
                <a:latin typeface="Liberation Sans Narrow"/>
                <a:cs typeface="Liberation Sans Narrow"/>
              </a:rPr>
              <a:t>• Example:</a:t>
            </a:r>
          </a:p>
          <a:p>
            <a:pPr>
              <a:lnSpc>
                <a:spcPts val="27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7260" y="4149090"/>
            <a:ext cx="5116785" cy="13224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 i="1">
                <a:solidFill>
                  <a:srgbClr val="000000"/>
                </a:solidFill>
                <a:latin typeface="Liberation Sans Narrow Italic"/>
                <a:cs typeface="Liberation Sans Narrow Italic"/>
              </a:rPr>
              <a:t> "Slice 1 will handle my HTTP traffic"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 i="1">
                <a:solidFill>
                  <a:srgbClr val="000000"/>
                </a:solidFill>
                <a:latin typeface="Liberation Sans Narrow Italic"/>
                <a:cs typeface="Liberation Sans Narrow Italic"/>
              </a:rPr>
              <a:t> "Slice 2 will handle my VoIP traffic"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1900">
                <a:solidFill>
                  <a:srgbClr val="000000"/>
                </a:solidFill>
                <a:latin typeface="Liberation Sans Narrow"/>
                <a:cs typeface="Liberation Sans Narrow"/>
              </a:rPr>
              <a:t>o</a:t>
            </a:r>
            <a:r>
              <a:rPr lang="en-CA" sz="2400" i="1">
                <a:solidFill>
                  <a:srgbClr val="000000"/>
                </a:solidFill>
                <a:latin typeface="Liberation Sans Narrow Italic"/>
                <a:cs typeface="Liberation Sans Narrow Italic"/>
              </a:rPr>
              <a:t> "Slice 3 will handle everything else"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780" y="5440680"/>
            <a:ext cx="7190069" cy="718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lang="en-CA" sz="24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Creates incentives for building high-quality services</a:t>
            </a:r>
          </a:p>
          <a:p>
            <a:pPr>
              <a:lnSpc>
                <a:spcPts val="2795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626745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5" y="626745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3"/>
          <p:cNvSpPr>
            <a:spLocks noChangeShapeType="1"/>
          </p:cNvSpPr>
          <p:nvPr/>
        </p:nvSpPr>
        <p:spPr bwMode="auto">
          <a:xfrm flipH="1">
            <a:off x="1762125" y="4397376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4130677" y="6040440"/>
            <a:ext cx="290513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86" name="Group 5"/>
          <p:cNvGrpSpPr>
            <a:grpSpLocks/>
          </p:cNvGrpSpPr>
          <p:nvPr/>
        </p:nvGrpSpPr>
        <p:grpSpPr bwMode="auto">
          <a:xfrm>
            <a:off x="3163889" y="5538789"/>
            <a:ext cx="1304925" cy="501650"/>
            <a:chOff x="0" y="0"/>
            <a:chExt cx="1169" cy="449"/>
          </a:xfrm>
        </p:grpSpPr>
        <p:grpSp>
          <p:nvGrpSpPr>
            <p:cNvPr id="4612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613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3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613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613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3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6087" name="Rectangle 12"/>
          <p:cNvSpPr>
            <a:spLocks/>
          </p:cNvSpPr>
          <p:nvPr/>
        </p:nvSpPr>
        <p:spPr bwMode="auto">
          <a:xfrm>
            <a:off x="3429002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grpSp>
        <p:nvGrpSpPr>
          <p:cNvPr id="46088" name="Group 14"/>
          <p:cNvGrpSpPr>
            <a:grpSpLocks/>
          </p:cNvGrpSpPr>
          <p:nvPr/>
        </p:nvGrpSpPr>
        <p:grpSpPr bwMode="auto">
          <a:xfrm>
            <a:off x="785815" y="5538789"/>
            <a:ext cx="1304925" cy="501650"/>
            <a:chOff x="0" y="0"/>
            <a:chExt cx="1169" cy="449"/>
          </a:xfrm>
        </p:grpSpPr>
        <p:grpSp>
          <p:nvGrpSpPr>
            <p:cNvPr id="4612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612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2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612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612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2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6089" name="Group 23"/>
          <p:cNvGrpSpPr>
            <a:grpSpLocks/>
          </p:cNvGrpSpPr>
          <p:nvPr/>
        </p:nvGrpSpPr>
        <p:grpSpPr bwMode="auto">
          <a:xfrm>
            <a:off x="2149477" y="3941764"/>
            <a:ext cx="1304925" cy="501650"/>
            <a:chOff x="0" y="0"/>
            <a:chExt cx="1169" cy="449"/>
          </a:xfrm>
        </p:grpSpPr>
        <p:grpSp>
          <p:nvGrpSpPr>
            <p:cNvPr id="4611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612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2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611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611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12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6090" name="Line 32"/>
          <p:cNvSpPr>
            <a:spLocks noChangeShapeType="1"/>
          </p:cNvSpPr>
          <p:nvPr/>
        </p:nvSpPr>
        <p:spPr bwMode="auto">
          <a:xfrm>
            <a:off x="3214689" y="4397376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Line 33"/>
          <p:cNvSpPr>
            <a:spLocks noChangeShapeType="1"/>
          </p:cNvSpPr>
          <p:nvPr/>
        </p:nvSpPr>
        <p:spPr bwMode="auto">
          <a:xfrm flipH="1">
            <a:off x="844551" y="6040440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932364"/>
            <a:ext cx="942012" cy="4748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2" bIns="0">
            <a:spAutoFit/>
          </a:bodyPr>
          <a:lstStyle/>
          <a:p>
            <a:pPr marL="38095">
              <a:defRPr/>
            </a:pPr>
            <a:r>
              <a:rPr lang="en-US" sz="1500">
                <a:latin typeface="Arial" pitchFamily="-112" charset="0"/>
                <a:ea typeface="Arial" pitchFamily="-112" charset="0"/>
                <a:cs typeface="Arial" pitchFamily="-112" charset="0"/>
                <a:sym typeface="Arial" pitchFamily="-112" charset="0"/>
              </a:rPr>
              <a:t>OpenFlow</a:t>
            </a:r>
          </a:p>
          <a:p>
            <a:pPr marL="38095">
              <a:defRPr/>
            </a:pPr>
            <a:r>
              <a:rPr lang="en-US" sz="1500">
                <a:latin typeface="Arial" pitchFamily="-112" charset="0"/>
                <a:ea typeface="Arial" pitchFamily="-112" charset="0"/>
                <a:cs typeface="Arial" pitchFamily="-112" charset="0"/>
                <a:sym typeface="Arial" pitchFamily="-112" charset="0"/>
              </a:rPr>
              <a:t>Protocol</a:t>
            </a:r>
          </a:p>
        </p:txBody>
      </p:sp>
      <p:sp>
        <p:nvSpPr>
          <p:cNvPr id="46093" name="Line 35"/>
          <p:cNvSpPr>
            <a:spLocks noChangeShapeType="1"/>
          </p:cNvSpPr>
          <p:nvPr/>
        </p:nvSpPr>
        <p:spPr bwMode="auto">
          <a:xfrm rot="10800000" flipH="1">
            <a:off x="4419600" y="4551363"/>
            <a:ext cx="1371600" cy="1066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Line 36"/>
          <p:cNvSpPr>
            <a:spLocks noChangeShapeType="1"/>
          </p:cNvSpPr>
          <p:nvPr/>
        </p:nvSpPr>
        <p:spPr bwMode="auto">
          <a:xfrm rot="10800000" flipH="1">
            <a:off x="3509963" y="4094164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Line 37"/>
          <p:cNvSpPr>
            <a:spLocks noChangeShapeType="1"/>
          </p:cNvSpPr>
          <p:nvPr/>
        </p:nvSpPr>
        <p:spPr bwMode="auto">
          <a:xfrm rot="10800000" flipH="1">
            <a:off x="2133601" y="447516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96" name="Group 38"/>
          <p:cNvGrpSpPr>
            <a:grpSpLocks/>
          </p:cNvGrpSpPr>
          <p:nvPr/>
        </p:nvGrpSpPr>
        <p:grpSpPr bwMode="auto">
          <a:xfrm>
            <a:off x="5259390" y="3810001"/>
            <a:ext cx="3349625" cy="741363"/>
            <a:chOff x="0" y="0"/>
            <a:chExt cx="3000" cy="664"/>
          </a:xfrm>
        </p:grpSpPr>
        <p:grpSp>
          <p:nvGrpSpPr>
            <p:cNvPr id="46113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611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611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112557" bIns="38100" anchor="ctr"/>
            <a:lstStyle/>
            <a:p>
              <a:pPr algn="ctr"/>
              <a:r>
                <a:rPr lang="en-US" sz="3200">
                  <a:cs typeface="Arial" charset="0"/>
                  <a:sym typeface="Arial" charset="0"/>
                </a:rPr>
                <a:t>FlowVisor</a:t>
              </a:r>
              <a:endParaRPr lang="en-US" sz="1700">
                <a:cs typeface="Arial" charset="0"/>
                <a:sym typeface="Arial" charset="0"/>
              </a:endParaRPr>
            </a:p>
          </p:txBody>
        </p:sp>
      </p:grpSp>
      <p:sp>
        <p:nvSpPr>
          <p:cNvPr id="46097" name="Rectangle 47"/>
          <p:cNvSpPr>
            <a:spLocks/>
          </p:cNvSpPr>
          <p:nvPr/>
        </p:nvSpPr>
        <p:spPr bwMode="auto">
          <a:xfrm>
            <a:off x="5532439" y="1373190"/>
            <a:ext cx="947356" cy="5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700">
                <a:cs typeface="Arial" charset="0"/>
                <a:sym typeface="Arial" charset="0"/>
              </a:rPr>
              <a:t>Bob</a:t>
            </a:r>
            <a:r>
              <a:rPr lang="ja-JP" altLang="en-US" sz="1700">
                <a:cs typeface="Arial" charset="0"/>
                <a:sym typeface="Arial" charset="0"/>
              </a:rPr>
              <a:t>’</a:t>
            </a:r>
            <a:r>
              <a:rPr lang="en-US" sz="1700">
                <a:cs typeface="Arial" charset="0"/>
                <a:sym typeface="Arial" charset="0"/>
              </a:rPr>
              <a:t>s</a:t>
            </a:r>
          </a:p>
          <a:p>
            <a:pPr marL="38095"/>
            <a:r>
              <a:rPr lang="en-US" sz="170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46098" name="Group 48"/>
          <p:cNvGrpSpPr>
            <a:grpSpLocks/>
          </p:cNvGrpSpPr>
          <p:nvPr/>
        </p:nvGrpSpPr>
        <p:grpSpPr bwMode="auto">
          <a:xfrm>
            <a:off x="5491164" y="1979615"/>
            <a:ext cx="911225" cy="911225"/>
            <a:chOff x="0" y="0"/>
            <a:chExt cx="816" cy="816"/>
          </a:xfrm>
        </p:grpSpPr>
        <p:pic>
          <p:nvPicPr>
            <p:cNvPr id="46112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9" name="Line 50"/>
          <p:cNvSpPr>
            <a:spLocks noChangeShapeType="1"/>
          </p:cNvSpPr>
          <p:nvPr/>
        </p:nvSpPr>
        <p:spPr bwMode="auto">
          <a:xfrm rot="10800000">
            <a:off x="5867402" y="2819401"/>
            <a:ext cx="531813" cy="990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0" name="Rectangle 51"/>
          <p:cNvSpPr>
            <a:spLocks/>
          </p:cNvSpPr>
          <p:nvPr/>
        </p:nvSpPr>
        <p:spPr bwMode="auto">
          <a:xfrm>
            <a:off x="3540126" y="1524001"/>
            <a:ext cx="947356" cy="5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700">
                <a:cs typeface="Arial" charset="0"/>
                <a:sym typeface="Arial" charset="0"/>
              </a:rPr>
              <a:t>Alice</a:t>
            </a:r>
            <a:r>
              <a:rPr lang="ja-JP" altLang="en-US" sz="1700">
                <a:cs typeface="Arial" charset="0"/>
                <a:sym typeface="Arial" charset="0"/>
              </a:rPr>
              <a:t>’</a:t>
            </a:r>
            <a:r>
              <a:rPr lang="en-US" sz="1700">
                <a:cs typeface="Arial" charset="0"/>
                <a:sym typeface="Arial" charset="0"/>
              </a:rPr>
              <a:t>s</a:t>
            </a:r>
          </a:p>
          <a:p>
            <a:pPr marL="38095"/>
            <a:r>
              <a:rPr lang="en-US" sz="170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46101" name="Group 52"/>
          <p:cNvGrpSpPr>
            <a:grpSpLocks/>
          </p:cNvGrpSpPr>
          <p:nvPr/>
        </p:nvGrpSpPr>
        <p:grpSpPr bwMode="auto">
          <a:xfrm>
            <a:off x="3616327" y="2132014"/>
            <a:ext cx="911225" cy="911225"/>
            <a:chOff x="0" y="0"/>
            <a:chExt cx="816" cy="816"/>
          </a:xfrm>
        </p:grpSpPr>
        <p:pic>
          <p:nvPicPr>
            <p:cNvPr id="4611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2" name="Line 54"/>
          <p:cNvSpPr>
            <a:spLocks noChangeShapeType="1"/>
          </p:cNvSpPr>
          <p:nvPr/>
        </p:nvSpPr>
        <p:spPr bwMode="auto">
          <a:xfrm rot="10800000">
            <a:off x="4268788" y="2971802"/>
            <a:ext cx="1370012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5018088" y="3043239"/>
            <a:ext cx="942012" cy="4748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2" bIns="0">
            <a:spAutoFit/>
          </a:bodyPr>
          <a:lstStyle/>
          <a:p>
            <a:pPr marL="38095">
              <a:defRPr/>
            </a:pPr>
            <a:r>
              <a:rPr lang="en-US" sz="1500" dirty="0" err="1">
                <a:latin typeface="Arial" pitchFamily="-112" charset="0"/>
                <a:ea typeface="Arial" pitchFamily="-112" charset="0"/>
                <a:cs typeface="Arial" pitchFamily="-112" charset="0"/>
                <a:sym typeface="Arial" pitchFamily="-112" charset="0"/>
              </a:rPr>
              <a:t>OpenFlow</a:t>
            </a:r>
            <a:endParaRPr lang="en-US" sz="1500" dirty="0">
              <a:latin typeface="Arial" pitchFamily="-112" charset="0"/>
              <a:ea typeface="Arial" pitchFamily="-112" charset="0"/>
              <a:cs typeface="Arial" pitchFamily="-112" charset="0"/>
              <a:sym typeface="Arial" pitchFamily="-112" charset="0"/>
            </a:endParaRPr>
          </a:p>
          <a:p>
            <a:pPr marL="38095">
              <a:defRPr/>
            </a:pPr>
            <a:r>
              <a:rPr lang="en-US" sz="1500" dirty="0">
                <a:latin typeface="Arial" pitchFamily="-112" charset="0"/>
                <a:ea typeface="Arial" pitchFamily="-112" charset="0"/>
                <a:cs typeface="Arial" pitchFamily="-112" charset="0"/>
                <a:sym typeface="Arial" pitchFamily="-112" charset="0"/>
              </a:rPr>
              <a:t>Protocol</a:t>
            </a:r>
          </a:p>
        </p:txBody>
      </p:sp>
      <p:sp>
        <p:nvSpPr>
          <p:cNvPr id="46104" name="Rectangle 59"/>
          <p:cNvSpPr>
            <a:spLocks/>
          </p:cNvSpPr>
          <p:nvPr/>
        </p:nvSpPr>
        <p:spPr bwMode="auto">
          <a:xfrm>
            <a:off x="455614" y="241302"/>
            <a:ext cx="8232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1268" bIns="0" anchor="ctr"/>
          <a:lstStyle/>
          <a:p>
            <a:pPr marL="38095" algn="ctr"/>
            <a:r>
              <a:rPr lang="en-US" sz="3600" dirty="0" err="1" smtClean="0">
                <a:cs typeface="Helvetica" charset="0"/>
                <a:sym typeface="Helvetica" charset="0"/>
              </a:rPr>
              <a:t>FlowVisor</a:t>
            </a:r>
            <a:r>
              <a:rPr lang="en-US" sz="3600" dirty="0" smtClean="0">
                <a:cs typeface="Helvetica" charset="0"/>
                <a:sym typeface="Helvetica" charset="0"/>
              </a:rPr>
              <a:t> Slicing Example</a:t>
            </a:r>
            <a:endParaRPr lang="en-US" sz="3600" dirty="0">
              <a:cs typeface="Helvetica" charset="0"/>
              <a:sym typeface="Helvetica" charset="0"/>
            </a:endParaRPr>
          </a:p>
        </p:txBody>
      </p:sp>
      <p:pic>
        <p:nvPicPr>
          <p:cNvPr id="46105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7" name="Rectangle 12"/>
          <p:cNvSpPr>
            <a:spLocks/>
          </p:cNvSpPr>
          <p:nvPr/>
        </p:nvSpPr>
        <p:spPr bwMode="auto">
          <a:xfrm>
            <a:off x="2428877" y="39624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6108" name="Rectangle 12"/>
          <p:cNvSpPr>
            <a:spLocks/>
          </p:cNvSpPr>
          <p:nvPr/>
        </p:nvSpPr>
        <p:spPr bwMode="auto">
          <a:xfrm>
            <a:off x="1066802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46109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6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18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610870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5" y="610870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3"/>
          <p:cNvSpPr>
            <a:spLocks noChangeShapeType="1"/>
          </p:cNvSpPr>
          <p:nvPr/>
        </p:nvSpPr>
        <p:spPr bwMode="auto">
          <a:xfrm flipH="1">
            <a:off x="1762125" y="4238626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4130677" y="5881689"/>
            <a:ext cx="290513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163889" y="5380039"/>
            <a:ext cx="1304925" cy="501650"/>
            <a:chOff x="0" y="0"/>
            <a:chExt cx="1169" cy="449"/>
          </a:xfrm>
        </p:grpSpPr>
        <p:grpSp>
          <p:nvGrpSpPr>
            <p:cNvPr id="47157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7161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62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58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7159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60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47111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2" y="5461001"/>
            <a:ext cx="39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Group 14"/>
          <p:cNvGrpSpPr>
            <a:grpSpLocks/>
          </p:cNvGrpSpPr>
          <p:nvPr/>
        </p:nvGrpSpPr>
        <p:grpSpPr bwMode="auto">
          <a:xfrm>
            <a:off x="785815" y="5380039"/>
            <a:ext cx="1304925" cy="501650"/>
            <a:chOff x="0" y="0"/>
            <a:chExt cx="1169" cy="449"/>
          </a:xfrm>
        </p:grpSpPr>
        <p:grpSp>
          <p:nvGrpSpPr>
            <p:cNvPr id="47151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7155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56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52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7153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54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47113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461001"/>
            <a:ext cx="39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Group 23"/>
          <p:cNvGrpSpPr>
            <a:grpSpLocks/>
          </p:cNvGrpSpPr>
          <p:nvPr/>
        </p:nvGrpSpPr>
        <p:grpSpPr bwMode="auto">
          <a:xfrm>
            <a:off x="2149477" y="3784602"/>
            <a:ext cx="1304925" cy="500063"/>
            <a:chOff x="0" y="0"/>
            <a:chExt cx="1169" cy="449"/>
          </a:xfrm>
        </p:grpSpPr>
        <p:grpSp>
          <p:nvGrpSpPr>
            <p:cNvPr id="47145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47149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50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7146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47147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48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47115" name="Picture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63976"/>
            <a:ext cx="39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Line 32"/>
          <p:cNvSpPr>
            <a:spLocks noChangeShapeType="1"/>
          </p:cNvSpPr>
          <p:nvPr/>
        </p:nvSpPr>
        <p:spPr bwMode="auto">
          <a:xfrm>
            <a:off x="3214689" y="4238626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7" name="Line 33"/>
          <p:cNvSpPr>
            <a:spLocks noChangeShapeType="1"/>
          </p:cNvSpPr>
          <p:nvPr/>
        </p:nvSpPr>
        <p:spPr bwMode="auto">
          <a:xfrm flipH="1">
            <a:off x="844551" y="5881689"/>
            <a:ext cx="338138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Rectangle 34"/>
          <p:cNvSpPr>
            <a:spLocks/>
          </p:cNvSpPr>
          <p:nvPr/>
        </p:nvSpPr>
        <p:spPr bwMode="auto">
          <a:xfrm>
            <a:off x="5180013" y="4773614"/>
            <a:ext cx="859770" cy="4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095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47119" name="Line 35"/>
          <p:cNvSpPr>
            <a:spLocks noChangeShapeType="1"/>
          </p:cNvSpPr>
          <p:nvPr/>
        </p:nvSpPr>
        <p:spPr bwMode="auto">
          <a:xfrm rot="10800000" flipH="1">
            <a:off x="4419600" y="4394201"/>
            <a:ext cx="1371600" cy="10652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0" name="Line 36"/>
          <p:cNvSpPr>
            <a:spLocks noChangeShapeType="1"/>
          </p:cNvSpPr>
          <p:nvPr/>
        </p:nvSpPr>
        <p:spPr bwMode="auto">
          <a:xfrm rot="10800000" flipH="1">
            <a:off x="3509963" y="3935414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1" name="Line 37"/>
          <p:cNvSpPr>
            <a:spLocks noChangeShapeType="1"/>
          </p:cNvSpPr>
          <p:nvPr/>
        </p:nvSpPr>
        <p:spPr bwMode="auto">
          <a:xfrm rot="10800000" flipH="1">
            <a:off x="2133601" y="431641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122" name="Group 38"/>
          <p:cNvGrpSpPr>
            <a:grpSpLocks/>
          </p:cNvGrpSpPr>
          <p:nvPr/>
        </p:nvGrpSpPr>
        <p:grpSpPr bwMode="auto">
          <a:xfrm>
            <a:off x="5259390" y="3652839"/>
            <a:ext cx="3349625" cy="739775"/>
            <a:chOff x="0" y="0"/>
            <a:chExt cx="3000" cy="664"/>
          </a:xfrm>
        </p:grpSpPr>
        <p:grpSp>
          <p:nvGrpSpPr>
            <p:cNvPr id="47141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47143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44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7142" name="Rectangle 42"/>
            <p:cNvSpPr>
              <a:spLocks/>
            </p:cNvSpPr>
            <p:nvPr/>
          </p:nvSpPr>
          <p:spPr bwMode="auto">
            <a:xfrm>
              <a:off x="650" y="45"/>
              <a:ext cx="1605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2557" bIns="38100" anchor="ctr">
              <a:spAutoFit/>
            </a:bodyPr>
            <a:lstStyle/>
            <a:p>
              <a:pPr algn="ctr"/>
              <a:r>
                <a:rPr lang="en-US" sz="3200">
                  <a:cs typeface="Arial" charset="0"/>
                  <a:sym typeface="Arial" charset="0"/>
                </a:rPr>
                <a:t>FlowVisor</a:t>
              </a:r>
            </a:p>
          </p:txBody>
        </p:sp>
      </p:grpSp>
      <p:sp>
        <p:nvSpPr>
          <p:cNvPr id="47123" name="Rectangle 43"/>
          <p:cNvSpPr>
            <a:spLocks/>
          </p:cNvSpPr>
          <p:nvPr/>
        </p:nvSpPr>
        <p:spPr bwMode="auto">
          <a:xfrm>
            <a:off x="3490914" y="1660525"/>
            <a:ext cx="936436" cy="2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700"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47124" name="Rectangle 44"/>
          <p:cNvSpPr>
            <a:spLocks/>
          </p:cNvSpPr>
          <p:nvPr/>
        </p:nvSpPr>
        <p:spPr bwMode="auto">
          <a:xfrm>
            <a:off x="5465764" y="1535115"/>
            <a:ext cx="879496" cy="2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700"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47125" name="Group 45"/>
          <p:cNvGrpSpPr>
            <a:grpSpLocks/>
          </p:cNvGrpSpPr>
          <p:nvPr/>
        </p:nvGrpSpPr>
        <p:grpSpPr bwMode="auto">
          <a:xfrm>
            <a:off x="3616327" y="1822451"/>
            <a:ext cx="4911725" cy="1828800"/>
            <a:chOff x="0" y="0"/>
            <a:chExt cx="4399" cy="1639"/>
          </a:xfrm>
        </p:grpSpPr>
        <p:grpSp>
          <p:nvGrpSpPr>
            <p:cNvPr id="47131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47140" name="Picture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32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47139" name="Picture 4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33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47138" name="Picture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34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1228" cy="75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5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6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7" name="Rectangle 55"/>
            <p:cNvSpPr>
              <a:spLocks/>
            </p:cNvSpPr>
            <p:nvPr/>
          </p:nvSpPr>
          <p:spPr bwMode="auto">
            <a:xfrm>
              <a:off x="2331" y="1026"/>
              <a:ext cx="781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/>
            <a:p>
              <a:pPr marL="38095"/>
              <a:r>
                <a:rPr lang="en-US" sz="1500">
                  <a:cs typeface="Arial" charset="0"/>
                  <a:sym typeface="Arial" charset="0"/>
                </a:rPr>
                <a:t>OpenFlow</a:t>
              </a:r>
            </a:p>
            <a:p>
              <a:pPr marL="38095"/>
              <a:r>
                <a:rPr lang="en-US" sz="1500"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47126" name="Rectangle 56"/>
          <p:cNvSpPr>
            <a:spLocks/>
          </p:cNvSpPr>
          <p:nvPr/>
        </p:nvSpPr>
        <p:spPr bwMode="auto">
          <a:xfrm>
            <a:off x="7123114" y="1285876"/>
            <a:ext cx="1314919" cy="5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700">
                <a:cs typeface="Arial" charset="0"/>
                <a:sym typeface="Arial" charset="0"/>
              </a:rPr>
              <a:t>http</a:t>
            </a:r>
          </a:p>
          <a:p>
            <a:pPr marL="38095"/>
            <a:r>
              <a:rPr lang="en-US" sz="1700"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47127" name="Rectangle 57"/>
          <p:cNvSpPr>
            <a:spLocks/>
          </p:cNvSpPr>
          <p:nvPr/>
        </p:nvSpPr>
        <p:spPr bwMode="auto">
          <a:xfrm>
            <a:off x="455614" y="241302"/>
            <a:ext cx="8232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1268" bIns="0" anchor="ctr"/>
          <a:lstStyle/>
          <a:p>
            <a:pPr marL="38095" algn="ctr"/>
            <a:r>
              <a:rPr lang="en-US" sz="3600" dirty="0" err="1">
                <a:cs typeface="Helvetica" charset="0"/>
                <a:sym typeface="Helvetica" charset="0"/>
              </a:rPr>
              <a:t>FlowVisor</a:t>
            </a:r>
            <a:r>
              <a:rPr lang="en-US" sz="3600" dirty="0">
                <a:cs typeface="Helvetica" charset="0"/>
                <a:sym typeface="Helvetica" charset="0"/>
              </a:rPr>
              <a:t> Slicing </a:t>
            </a:r>
            <a:r>
              <a:rPr lang="en-US" sz="3600" dirty="0" smtClean="0">
                <a:cs typeface="Helvetica" charset="0"/>
                <a:sym typeface="Helvetica" charset="0"/>
              </a:rPr>
              <a:t>Example (Cont’d)</a:t>
            </a:r>
            <a:endParaRPr lang="en-US" sz="3600" dirty="0">
              <a:cs typeface="Helvetica" charset="0"/>
              <a:sym typeface="Helvetica" charset="0"/>
            </a:endParaRPr>
          </a:p>
        </p:txBody>
      </p:sp>
      <p:sp>
        <p:nvSpPr>
          <p:cNvPr id="47128" name="Rectangle 12"/>
          <p:cNvSpPr>
            <a:spLocks/>
          </p:cNvSpPr>
          <p:nvPr/>
        </p:nvSpPr>
        <p:spPr bwMode="auto">
          <a:xfrm>
            <a:off x="1057277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7129" name="Rectangle 12"/>
          <p:cNvSpPr>
            <a:spLocks/>
          </p:cNvSpPr>
          <p:nvPr/>
        </p:nvSpPr>
        <p:spPr bwMode="auto">
          <a:xfrm>
            <a:off x="2438402" y="38100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47130" name="Rectangle 12"/>
          <p:cNvSpPr>
            <a:spLocks/>
          </p:cNvSpPr>
          <p:nvPr/>
        </p:nvSpPr>
        <p:spPr bwMode="auto">
          <a:xfrm>
            <a:off x="3429002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095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2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1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>
            <a:stCxn id="48156" idx="2"/>
          </p:cNvCxnSpPr>
          <p:nvPr/>
        </p:nvCxnSpPr>
        <p:spPr>
          <a:xfrm rot="5400000">
            <a:off x="4868864" y="4559302"/>
            <a:ext cx="509587" cy="493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1" name="Rectangle 34"/>
          <p:cNvSpPr>
            <a:spLocks/>
          </p:cNvSpPr>
          <p:nvPr/>
        </p:nvSpPr>
        <p:spPr bwMode="auto">
          <a:xfrm>
            <a:off x="3352800" y="4679950"/>
            <a:ext cx="1583444" cy="2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500">
                <a:solidFill>
                  <a:srgbClr val="333399"/>
                </a:solidFill>
                <a:cs typeface="Arial" charset="0"/>
                <a:sym typeface="Arial" charset="0"/>
              </a:rPr>
              <a:t>OpenFlow Protocol</a:t>
            </a:r>
          </a:p>
        </p:txBody>
      </p:sp>
      <p:sp>
        <p:nvSpPr>
          <p:cNvPr id="48132" name="Rectangle 57"/>
          <p:cNvSpPr>
            <a:spLocks/>
          </p:cNvSpPr>
          <p:nvPr/>
        </p:nvSpPr>
        <p:spPr bwMode="auto">
          <a:xfrm>
            <a:off x="304801" y="-76198"/>
            <a:ext cx="8232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1268" bIns="0" anchor="ctr"/>
          <a:lstStyle/>
          <a:p>
            <a:pPr marL="38095" algn="ctr"/>
            <a:r>
              <a:rPr lang="en-US" sz="3600" dirty="0" err="1">
                <a:cs typeface="Helvetica" charset="0"/>
                <a:sym typeface="Helvetica" charset="0"/>
              </a:rPr>
              <a:t>FlowVisor</a:t>
            </a:r>
            <a:r>
              <a:rPr lang="en-US" sz="3600" dirty="0">
                <a:cs typeface="Helvetica" charset="0"/>
                <a:sym typeface="Helvetica" charset="0"/>
              </a:rPr>
              <a:t> Slicing Example (Cont’d)</a:t>
            </a:r>
          </a:p>
        </p:txBody>
      </p:sp>
      <p:grpSp>
        <p:nvGrpSpPr>
          <p:cNvPr id="48133" name="Group 58"/>
          <p:cNvGrpSpPr>
            <a:grpSpLocks/>
          </p:cNvGrpSpPr>
          <p:nvPr/>
        </p:nvGrpSpPr>
        <p:grpSpPr bwMode="auto">
          <a:xfrm>
            <a:off x="1143001" y="6203951"/>
            <a:ext cx="1646238" cy="501650"/>
            <a:chOff x="444500" y="5380038"/>
            <a:chExt cx="1646238" cy="501650"/>
          </a:xfrm>
        </p:grpSpPr>
        <p:grpSp>
          <p:nvGrpSpPr>
            <p:cNvPr id="48187" name="Group 14"/>
            <p:cNvGrpSpPr>
              <a:grpSpLocks/>
            </p:cNvGrpSpPr>
            <p:nvPr/>
          </p:nvGrpSpPr>
          <p:grpSpPr bwMode="auto">
            <a:xfrm>
              <a:off x="785813" y="5380038"/>
              <a:ext cx="1304925" cy="501650"/>
              <a:chOff x="0" y="0"/>
              <a:chExt cx="1169" cy="449"/>
            </a:xfrm>
          </p:grpSpPr>
          <p:grpSp>
            <p:nvGrpSpPr>
              <p:cNvPr id="48190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449"/>
                <a:chOff x="0" y="0"/>
                <a:chExt cx="1169" cy="449"/>
              </a:xfrm>
            </p:grpSpPr>
            <p:sp>
              <p:nvSpPr>
                <p:cNvPr id="48194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44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2418"/>
                        <a:pt x="0" y="5400"/>
                      </a:cubicBezTo>
                      <a:lnTo>
                        <a:pt x="0" y="16200"/>
                      </a:lnTo>
                      <a:cubicBezTo>
                        <a:pt x="0" y="19182"/>
                        <a:pt x="4835" y="21600"/>
                        <a:pt x="10800" y="21600"/>
                      </a:cubicBezTo>
                      <a:cubicBezTo>
                        <a:pt x="16765" y="21600"/>
                        <a:pt x="21600" y="19182"/>
                        <a:pt x="21600" y="16200"/>
                      </a:cubicBezTo>
                      <a:lnTo>
                        <a:pt x="21600" y="5400"/>
                      </a:lnTo>
                      <a:cubicBezTo>
                        <a:pt x="21600" y="2418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gradFill rotWithShape="0">
                  <a:gsLst>
                    <a:gs pos="0">
                      <a:srgbClr val="BBE0E3"/>
                    </a:gs>
                    <a:gs pos="100000">
                      <a:srgbClr val="56676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95" name="Rectangle 17"/>
                <p:cNvSpPr>
                  <a:spLocks/>
                </p:cNvSpPr>
                <p:nvPr/>
              </p:nvSpPr>
              <p:spPr bwMode="auto">
                <a:xfrm>
                  <a:off x="0" y="116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8191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224"/>
                <a:chOff x="0" y="0"/>
                <a:chExt cx="1169" cy="224"/>
              </a:xfrm>
            </p:grpSpPr>
            <p:sp>
              <p:nvSpPr>
                <p:cNvPr id="48192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22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C8E6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93" name="Rectangle 20"/>
                <p:cNvSpPr>
                  <a:spLocks/>
                </p:cNvSpPr>
                <p:nvPr/>
              </p:nvSpPr>
              <p:spPr bwMode="auto">
                <a:xfrm>
                  <a:off x="0" y="4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48188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5461000"/>
              <a:ext cx="3937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9" name="Rectangle 12"/>
            <p:cNvSpPr>
              <a:spLocks/>
            </p:cNvSpPr>
            <p:nvPr/>
          </p:nvSpPr>
          <p:spPr bwMode="auto">
            <a:xfrm>
              <a:off x="1057275" y="5410200"/>
              <a:ext cx="771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7" bIns="0">
              <a:spAutoFit/>
            </a:bodyPr>
            <a:lstStyle/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</p:grpSp>
      <p:grpSp>
        <p:nvGrpSpPr>
          <p:cNvPr id="48134" name="Group 59"/>
          <p:cNvGrpSpPr>
            <a:grpSpLocks/>
          </p:cNvGrpSpPr>
          <p:nvPr/>
        </p:nvGrpSpPr>
        <p:grpSpPr bwMode="auto">
          <a:xfrm>
            <a:off x="3001963" y="6203951"/>
            <a:ext cx="1646237" cy="501650"/>
            <a:chOff x="444500" y="5380038"/>
            <a:chExt cx="1646238" cy="501650"/>
          </a:xfrm>
        </p:grpSpPr>
        <p:grpSp>
          <p:nvGrpSpPr>
            <p:cNvPr id="48178" name="Group 14"/>
            <p:cNvGrpSpPr>
              <a:grpSpLocks/>
            </p:cNvGrpSpPr>
            <p:nvPr/>
          </p:nvGrpSpPr>
          <p:grpSpPr bwMode="auto">
            <a:xfrm>
              <a:off x="785813" y="5380038"/>
              <a:ext cx="1304925" cy="501650"/>
              <a:chOff x="0" y="0"/>
              <a:chExt cx="1169" cy="449"/>
            </a:xfrm>
          </p:grpSpPr>
          <p:grpSp>
            <p:nvGrpSpPr>
              <p:cNvPr id="48181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449"/>
                <a:chOff x="0" y="0"/>
                <a:chExt cx="1169" cy="449"/>
              </a:xfrm>
            </p:grpSpPr>
            <p:sp>
              <p:nvSpPr>
                <p:cNvPr id="48185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44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2418"/>
                        <a:pt x="0" y="5400"/>
                      </a:cubicBezTo>
                      <a:lnTo>
                        <a:pt x="0" y="16200"/>
                      </a:lnTo>
                      <a:cubicBezTo>
                        <a:pt x="0" y="19182"/>
                        <a:pt x="4835" y="21600"/>
                        <a:pt x="10800" y="21600"/>
                      </a:cubicBezTo>
                      <a:cubicBezTo>
                        <a:pt x="16765" y="21600"/>
                        <a:pt x="21600" y="19182"/>
                        <a:pt x="21600" y="16200"/>
                      </a:cubicBezTo>
                      <a:lnTo>
                        <a:pt x="21600" y="5400"/>
                      </a:lnTo>
                      <a:cubicBezTo>
                        <a:pt x="21600" y="2418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gradFill rotWithShape="0">
                  <a:gsLst>
                    <a:gs pos="0">
                      <a:srgbClr val="BBE0E3"/>
                    </a:gs>
                    <a:gs pos="100000">
                      <a:srgbClr val="56676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86" name="Rectangle 17"/>
                <p:cNvSpPr>
                  <a:spLocks/>
                </p:cNvSpPr>
                <p:nvPr/>
              </p:nvSpPr>
              <p:spPr bwMode="auto">
                <a:xfrm>
                  <a:off x="0" y="116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8182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224"/>
                <a:chOff x="0" y="0"/>
                <a:chExt cx="1169" cy="224"/>
              </a:xfrm>
            </p:grpSpPr>
            <p:sp>
              <p:nvSpPr>
                <p:cNvPr id="4818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22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C8E6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84" name="Rectangle 20"/>
                <p:cNvSpPr>
                  <a:spLocks/>
                </p:cNvSpPr>
                <p:nvPr/>
              </p:nvSpPr>
              <p:spPr bwMode="auto">
                <a:xfrm>
                  <a:off x="0" y="4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48179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5461000"/>
              <a:ext cx="3937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0" name="Rectangle 12"/>
            <p:cNvSpPr>
              <a:spLocks/>
            </p:cNvSpPr>
            <p:nvPr/>
          </p:nvSpPr>
          <p:spPr bwMode="auto">
            <a:xfrm>
              <a:off x="1057275" y="5410200"/>
              <a:ext cx="771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7" bIns="0">
              <a:spAutoFit/>
            </a:bodyPr>
            <a:lstStyle/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</p:grpSp>
      <p:grpSp>
        <p:nvGrpSpPr>
          <p:cNvPr id="48135" name="Group 69"/>
          <p:cNvGrpSpPr>
            <a:grpSpLocks/>
          </p:cNvGrpSpPr>
          <p:nvPr/>
        </p:nvGrpSpPr>
        <p:grpSpPr bwMode="auto">
          <a:xfrm>
            <a:off x="4860926" y="6203951"/>
            <a:ext cx="1646238" cy="501650"/>
            <a:chOff x="444500" y="5380038"/>
            <a:chExt cx="1646238" cy="501650"/>
          </a:xfrm>
        </p:grpSpPr>
        <p:grpSp>
          <p:nvGrpSpPr>
            <p:cNvPr id="48169" name="Group 14"/>
            <p:cNvGrpSpPr>
              <a:grpSpLocks/>
            </p:cNvGrpSpPr>
            <p:nvPr/>
          </p:nvGrpSpPr>
          <p:grpSpPr bwMode="auto">
            <a:xfrm>
              <a:off x="785813" y="5380038"/>
              <a:ext cx="1304925" cy="501650"/>
              <a:chOff x="0" y="0"/>
              <a:chExt cx="1169" cy="449"/>
            </a:xfrm>
          </p:grpSpPr>
          <p:grpSp>
            <p:nvGrpSpPr>
              <p:cNvPr id="48172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449"/>
                <a:chOff x="0" y="0"/>
                <a:chExt cx="1169" cy="449"/>
              </a:xfrm>
            </p:grpSpPr>
            <p:sp>
              <p:nvSpPr>
                <p:cNvPr id="48176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44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2418"/>
                        <a:pt x="0" y="5400"/>
                      </a:cubicBezTo>
                      <a:lnTo>
                        <a:pt x="0" y="16200"/>
                      </a:lnTo>
                      <a:cubicBezTo>
                        <a:pt x="0" y="19182"/>
                        <a:pt x="4835" y="21600"/>
                        <a:pt x="10800" y="21600"/>
                      </a:cubicBezTo>
                      <a:cubicBezTo>
                        <a:pt x="16765" y="21600"/>
                        <a:pt x="21600" y="19182"/>
                        <a:pt x="21600" y="16200"/>
                      </a:cubicBezTo>
                      <a:lnTo>
                        <a:pt x="21600" y="5400"/>
                      </a:lnTo>
                      <a:cubicBezTo>
                        <a:pt x="21600" y="2418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gradFill rotWithShape="0">
                  <a:gsLst>
                    <a:gs pos="0">
                      <a:srgbClr val="BBE0E3"/>
                    </a:gs>
                    <a:gs pos="100000">
                      <a:srgbClr val="56676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77" name="Rectangle 17"/>
                <p:cNvSpPr>
                  <a:spLocks/>
                </p:cNvSpPr>
                <p:nvPr/>
              </p:nvSpPr>
              <p:spPr bwMode="auto">
                <a:xfrm>
                  <a:off x="0" y="116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8173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169" cy="224"/>
                <a:chOff x="0" y="0"/>
                <a:chExt cx="1169" cy="224"/>
              </a:xfrm>
            </p:grpSpPr>
            <p:sp>
              <p:nvSpPr>
                <p:cNvPr id="48174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69" cy="22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C8E6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175" name="Rectangle 20"/>
                <p:cNvSpPr>
                  <a:spLocks/>
                </p:cNvSpPr>
                <p:nvPr/>
              </p:nvSpPr>
              <p:spPr bwMode="auto">
                <a:xfrm>
                  <a:off x="0" y="4"/>
                  <a:ext cx="1168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48170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5461000"/>
              <a:ext cx="3937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71" name="Rectangle 12"/>
            <p:cNvSpPr>
              <a:spLocks/>
            </p:cNvSpPr>
            <p:nvPr/>
          </p:nvSpPr>
          <p:spPr bwMode="auto">
            <a:xfrm>
              <a:off x="1057275" y="5410200"/>
              <a:ext cx="771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7" bIns="0">
              <a:spAutoFit/>
            </a:bodyPr>
            <a:lstStyle/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095" algn="ctr"/>
              <a:r>
                <a:rPr lang="en-US" sz="1300">
                  <a:solidFill>
                    <a:srgbClr val="333399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10800000" flipV="1">
            <a:off x="2141539" y="5746752"/>
            <a:ext cx="525462" cy="487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3740152" y="5973765"/>
            <a:ext cx="504825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257802" y="5746752"/>
            <a:ext cx="601663" cy="487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8155" idx="2"/>
          </p:cNvCxnSpPr>
          <p:nvPr/>
        </p:nvCxnSpPr>
        <p:spPr>
          <a:xfrm rot="16200000" flipH="1">
            <a:off x="2977358" y="4456908"/>
            <a:ext cx="509587" cy="698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184207" y="5020368"/>
            <a:ext cx="3601123" cy="709338"/>
            <a:chOff x="0" y="0"/>
            <a:chExt cx="3000" cy="664"/>
          </a:xfrm>
          <a:solidFill>
            <a:srgbClr val="FFFFFF"/>
          </a:solidFill>
        </p:grpSpPr>
        <p:sp>
          <p:nvSpPr>
            <p:cNvPr id="94248" name="Rectangle 41"/>
            <p:cNvSpPr>
              <a:spLocks/>
            </p:cNvSpPr>
            <p:nvPr/>
          </p:nvSpPr>
          <p:spPr bwMode="auto">
            <a:xfrm>
              <a:off x="33" y="224"/>
              <a:ext cx="2936" cy="21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94247" name="AutoShape 40"/>
            <p:cNvSpPr>
              <a:spLocks/>
            </p:cNvSpPr>
            <p:nvPr/>
          </p:nvSpPr>
          <p:spPr bwMode="auto">
            <a:xfrm>
              <a:off x="0" y="0"/>
              <a:ext cx="3000" cy="664"/>
            </a:xfrm>
            <a:prstGeom prst="roundRect">
              <a:avLst>
                <a:gd name="adj" fmla="val 11718"/>
              </a:avLst>
            </a:prstGeom>
            <a:grp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dirty="0">
                  <a:latin typeface="Arial" pitchFamily="-112" charset="0"/>
                  <a:ea typeface="+mn-ea"/>
                  <a:cs typeface="+mn-cs"/>
                </a:rPr>
                <a:t>Network Administrator’s</a:t>
              </a:r>
            </a:p>
            <a:p>
              <a:pPr algn="ctr">
                <a:defRPr/>
              </a:pPr>
              <a:r>
                <a:rPr lang="en-US" dirty="0" err="1">
                  <a:latin typeface="Arial" pitchFamily="-112" charset="0"/>
                  <a:ea typeface="+mn-ea"/>
                  <a:cs typeface="+mn-cs"/>
                </a:rPr>
                <a:t>FlowVisor</a:t>
              </a:r>
              <a:endParaRPr lang="en-US" dirty="0"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48141" name="Rectangle 34"/>
          <p:cNvSpPr>
            <a:spLocks/>
          </p:cNvSpPr>
          <p:nvPr/>
        </p:nvSpPr>
        <p:spPr bwMode="auto">
          <a:xfrm>
            <a:off x="3200401" y="5821363"/>
            <a:ext cx="1583444" cy="2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2" bIns="0">
            <a:spAutoFit/>
          </a:bodyPr>
          <a:lstStyle/>
          <a:p>
            <a:pPr marL="38095"/>
            <a:r>
              <a:rPr lang="en-US" sz="1500">
                <a:solidFill>
                  <a:srgbClr val="333399"/>
                </a:solidFill>
                <a:cs typeface="Arial" charset="0"/>
                <a:sym typeface="Arial" charset="0"/>
              </a:rPr>
              <a:t>OpenFlow Protocol</a:t>
            </a:r>
          </a:p>
        </p:txBody>
      </p:sp>
      <p:pic>
        <p:nvPicPr>
          <p:cNvPr id="48142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765551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Straight Connector 114"/>
          <p:cNvCxnSpPr/>
          <p:nvPr/>
        </p:nvCxnSpPr>
        <p:spPr>
          <a:xfrm>
            <a:off x="1295401" y="4527552"/>
            <a:ext cx="889000" cy="847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4" name="TextBox 112"/>
          <p:cNvSpPr txBox="1">
            <a:spLocks noChangeArrowheads="1"/>
          </p:cNvSpPr>
          <p:nvPr/>
        </p:nvSpPr>
        <p:spPr bwMode="auto">
          <a:xfrm>
            <a:off x="597350" y="4527550"/>
            <a:ext cx="1067488" cy="75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Production</a:t>
            </a:r>
          </a:p>
          <a:p>
            <a:pPr algn="ctr" eaLnBrk="1" hangingPunct="1"/>
            <a:r>
              <a:rPr lang="en-US" sz="1400"/>
              <a:t>Network</a:t>
            </a:r>
          </a:p>
          <a:p>
            <a:pPr algn="ctr" eaLnBrk="1" hangingPunct="1"/>
            <a:r>
              <a:rPr lang="en-US" sz="1400"/>
              <a:t>Controller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1752600" y="3232151"/>
            <a:ext cx="762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48155" idx="0"/>
          </p:cNvCxnSpPr>
          <p:nvPr/>
        </p:nvCxnSpPr>
        <p:spPr>
          <a:xfrm rot="16200000" flipH="1">
            <a:off x="2470151" y="3429001"/>
            <a:ext cx="60960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>
            <a:off x="4381501" y="3270251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48156" idx="0"/>
            <a:endCxn id="48158" idx="2"/>
          </p:cNvCxnSpPr>
          <p:nvPr/>
        </p:nvCxnSpPr>
        <p:spPr>
          <a:xfrm rot="5400000" flipH="1" flipV="1">
            <a:off x="5205415" y="3268665"/>
            <a:ext cx="738187" cy="40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V="1">
            <a:off x="5105401" y="20891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150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2546352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" y="2549526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546352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327152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250951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5" name="AutoShape 40"/>
          <p:cNvSpPr>
            <a:spLocks/>
          </p:cNvSpPr>
          <p:nvPr/>
        </p:nvSpPr>
        <p:spPr bwMode="auto">
          <a:xfrm>
            <a:off x="2108200" y="3841751"/>
            <a:ext cx="1549400" cy="709613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/>
              <a:t>Alices</a:t>
            </a:r>
            <a:r>
              <a:rPr lang="ja-JP" altLang="en-US"/>
              <a:t>’</a:t>
            </a:r>
            <a:r>
              <a:rPr lang="en-US"/>
              <a:t>s </a:t>
            </a:r>
          </a:p>
          <a:p>
            <a:pPr algn="ctr"/>
            <a:r>
              <a:rPr lang="en-US"/>
              <a:t>FlowVisor</a:t>
            </a:r>
          </a:p>
        </p:txBody>
      </p:sp>
      <p:sp>
        <p:nvSpPr>
          <p:cNvPr id="48156" name="AutoShape 40"/>
          <p:cNvSpPr>
            <a:spLocks/>
          </p:cNvSpPr>
          <p:nvPr/>
        </p:nvSpPr>
        <p:spPr bwMode="auto">
          <a:xfrm>
            <a:off x="4595813" y="3841751"/>
            <a:ext cx="1549400" cy="709613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/>
              <a:t>GENI</a:t>
            </a:r>
            <a:r>
              <a:rPr lang="ja-JP" altLang="en-US"/>
              <a:t>’</a:t>
            </a:r>
            <a:r>
              <a:rPr lang="en-US"/>
              <a:t>s </a:t>
            </a:r>
          </a:p>
          <a:p>
            <a:pPr algn="ctr"/>
            <a:r>
              <a:rPr lang="en-US"/>
              <a:t>FlowVisor</a:t>
            </a:r>
          </a:p>
        </p:txBody>
      </p:sp>
      <p:sp>
        <p:nvSpPr>
          <p:cNvPr id="48158" name="AutoShape 40"/>
          <p:cNvSpPr>
            <a:spLocks/>
          </p:cNvSpPr>
          <p:nvPr/>
        </p:nvSpPr>
        <p:spPr bwMode="auto">
          <a:xfrm>
            <a:off x="5003800" y="2393952"/>
            <a:ext cx="1549400" cy="709613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/>
              <a:t>Bob</a:t>
            </a:r>
            <a:r>
              <a:rPr lang="ja-JP" altLang="en-US"/>
              <a:t>’</a:t>
            </a:r>
            <a:r>
              <a:rPr lang="en-US"/>
              <a:t>s </a:t>
            </a:r>
          </a:p>
          <a:p>
            <a:pPr algn="ctr"/>
            <a:r>
              <a:rPr lang="en-US"/>
              <a:t>FlowVisor</a:t>
            </a:r>
          </a:p>
        </p:txBody>
      </p:sp>
      <p:sp>
        <p:nvSpPr>
          <p:cNvPr id="48159" name="TextBox 136"/>
          <p:cNvSpPr txBox="1">
            <a:spLocks noChangeArrowheads="1"/>
          </p:cNvSpPr>
          <p:nvPr/>
        </p:nvSpPr>
        <p:spPr bwMode="auto">
          <a:xfrm>
            <a:off x="1208836" y="2089152"/>
            <a:ext cx="903380" cy="5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Learning </a:t>
            </a:r>
          </a:p>
          <a:p>
            <a:pPr algn="ctr" eaLnBrk="1" hangingPunct="1"/>
            <a:r>
              <a:rPr lang="en-US" sz="1400"/>
              <a:t>switch</a:t>
            </a:r>
          </a:p>
        </p:txBody>
      </p:sp>
      <p:sp>
        <p:nvSpPr>
          <p:cNvPr id="48160" name="TextBox 137"/>
          <p:cNvSpPr txBox="1">
            <a:spLocks noChangeArrowheads="1"/>
          </p:cNvSpPr>
          <p:nvPr/>
        </p:nvSpPr>
        <p:spPr bwMode="auto">
          <a:xfrm>
            <a:off x="2133601" y="2206627"/>
            <a:ext cx="1149271" cy="3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Mobile VMs</a:t>
            </a:r>
          </a:p>
        </p:txBody>
      </p:sp>
      <p:sp>
        <p:nvSpPr>
          <p:cNvPr id="48161" name="TextBox 138"/>
          <p:cNvSpPr txBox="1">
            <a:spLocks noChangeArrowheads="1"/>
          </p:cNvSpPr>
          <p:nvPr/>
        </p:nvSpPr>
        <p:spPr bwMode="auto">
          <a:xfrm>
            <a:off x="3906839" y="2209802"/>
            <a:ext cx="992558" cy="3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New BGP</a:t>
            </a:r>
          </a:p>
        </p:txBody>
      </p:sp>
      <p:sp>
        <p:nvSpPr>
          <p:cNvPr id="48162" name="TextBox 139"/>
          <p:cNvSpPr txBox="1">
            <a:spLocks noChangeArrowheads="1"/>
          </p:cNvSpPr>
          <p:nvPr/>
        </p:nvSpPr>
        <p:spPr bwMode="auto">
          <a:xfrm>
            <a:off x="4579392" y="838200"/>
            <a:ext cx="985344" cy="5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/>
              <a:t>LTE-</a:t>
            </a:r>
            <a:r>
              <a:rPr lang="en-US" sz="1400" dirty="0" err="1"/>
              <a:t>WiFi</a:t>
            </a:r>
            <a:endParaRPr lang="en-US" sz="1400" dirty="0"/>
          </a:p>
          <a:p>
            <a:pPr algn="ctr" eaLnBrk="1" hangingPunct="1"/>
            <a:r>
              <a:rPr lang="en-US" sz="1400" dirty="0"/>
              <a:t>Handover</a:t>
            </a:r>
          </a:p>
        </p:txBody>
      </p:sp>
      <p:sp>
        <p:nvSpPr>
          <p:cNvPr id="48163" name="TextBox 140"/>
          <p:cNvSpPr txBox="1">
            <a:spLocks noChangeArrowheads="1"/>
          </p:cNvSpPr>
          <p:nvPr/>
        </p:nvSpPr>
        <p:spPr bwMode="auto">
          <a:xfrm>
            <a:off x="5526989" y="762002"/>
            <a:ext cx="1501561" cy="5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Tricast Lossless</a:t>
            </a:r>
          </a:p>
          <a:p>
            <a:pPr algn="ctr" eaLnBrk="1" hangingPunct="1"/>
            <a:r>
              <a:rPr lang="en-US" sz="1400"/>
              <a:t>Handover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6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N. </a:t>
            </a:r>
            <a:r>
              <a:rPr lang="en-US" dirty="0" err="1" smtClean="0"/>
              <a:t>Mckeown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53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Review of Previous </a:t>
            </a:r>
            <a:r>
              <a:rPr lang="en-US" dirty="0" smtClean="0"/>
              <a:t>Lecture (Cont’d)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638302"/>
            <a:ext cx="8058150" cy="4619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the forwarding abstractions? </a:t>
            </a:r>
          </a:p>
          <a:p>
            <a:pPr lvl="1">
              <a:defRPr/>
            </a:pPr>
            <a:r>
              <a:rPr lang="en-US" dirty="0" smtClean="0"/>
              <a:t>Fixed match action table (today’s switch chipset)</a:t>
            </a:r>
          </a:p>
          <a:p>
            <a:pPr lvl="1">
              <a:defRPr/>
            </a:pPr>
            <a:r>
              <a:rPr lang="en-US" dirty="0" smtClean="0"/>
              <a:t>Reconfigurable match table (</a:t>
            </a:r>
            <a:r>
              <a:rPr lang="en-US" dirty="0" err="1" smtClean="0"/>
              <a:t>OpenFlow</a:t>
            </a:r>
            <a:r>
              <a:rPr lang="en-US" dirty="0" smtClean="0"/>
              <a:t>++)</a:t>
            </a:r>
          </a:p>
          <a:p>
            <a:pPr lvl="2">
              <a:defRPr/>
            </a:pPr>
            <a:r>
              <a:rPr lang="en-US" dirty="0" smtClean="0"/>
              <a:t>Flexible header fields, flexible actions, flexible memory allocation in multi-stages of  match and actions</a:t>
            </a:r>
          </a:p>
          <a:p>
            <a:pPr lvl="1">
              <a:defRPr/>
            </a:pPr>
            <a:r>
              <a:rPr lang="en-US" dirty="0" smtClean="0"/>
              <a:t>Programmable pipeline with modular hardware building blocks on </a:t>
            </a:r>
            <a:r>
              <a:rPr lang="en-US" dirty="0" err="1" smtClean="0"/>
              <a:t>NetFPGA</a:t>
            </a:r>
            <a:r>
              <a:rPr lang="en-US" dirty="0" smtClean="0"/>
              <a:t> (</a:t>
            </a:r>
            <a:r>
              <a:rPr lang="en-US" dirty="0" err="1" smtClean="0"/>
              <a:t>SwitchBlade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Modular router (Click)</a:t>
            </a:r>
          </a:p>
          <a:p>
            <a:pPr lvl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217170" y="251460"/>
            <a:ext cx="8348439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FlowVisor Implemented on OpenFlow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" y="1474470"/>
            <a:ext cx="972021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Custom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" y="1805940"/>
            <a:ext cx="909479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5740" y="2125980"/>
            <a:ext cx="721577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" y="3051810"/>
            <a:ext cx="1034701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Network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0040" y="3851910"/>
            <a:ext cx="580375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Stub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590" y="4171950"/>
            <a:ext cx="909479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2890" y="4503420"/>
            <a:ext cx="721577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1470" y="4983480"/>
            <a:ext cx="595941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Data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5750" y="5314950"/>
            <a:ext cx="721577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Plane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7380" y="971550"/>
            <a:ext cx="830957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Server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3070" y="1691640"/>
            <a:ext cx="1285834" cy="10028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OpenFlow</a:t>
            </a:r>
            <a:r>
              <a:rPr lang="en-CA" sz="2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0">
                <a:solidFill>
                  <a:srgbClr val="000000"/>
                </a:solidFill>
                <a:latin typeface="Times New Roman"/>
              </a:rPr>
            </a:b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Controller</a:t>
            </a:r>
          </a:p>
          <a:p>
            <a:pPr>
              <a:lnSpc>
                <a:spcPts val="2592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11680" y="307467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25980" y="3394710"/>
            <a:ext cx="1034976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Protocol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34490" y="425196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0210" y="4572000"/>
            <a:ext cx="117549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Firmware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0210" y="5349240"/>
            <a:ext cx="125470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Data Path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05940" y="6023610"/>
            <a:ext cx="92333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Switch/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51660" y="6355080"/>
            <a:ext cx="846799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Router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66510" y="971550"/>
            <a:ext cx="972021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Servers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14850" y="1634490"/>
            <a:ext cx="4621363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  <a:tabLst>
                <a:tab pos="1657350" algn="l"/>
                <a:tab pos="3303270" algn="l"/>
              </a:tabLst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OpenFlow	OpenFlow	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14850" y="1965960"/>
            <a:ext cx="4558545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  <a:tabLst>
                <a:tab pos="1657350" algn="l"/>
                <a:tab pos="3303270" algn="l"/>
              </a:tabLst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Controller	Controller	Controller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509260" y="250317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897880" y="3108960"/>
            <a:ext cx="1628651" cy="8553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CA" sz="2900">
                <a:solidFill>
                  <a:srgbClr val="FFFFFF"/>
                </a:solidFill>
                <a:latin typeface="Liberation Sans Narrow"/>
                <a:cs typeface="Liberation Sans Narrow"/>
              </a:rPr>
              <a:t>FlowVisor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195060" y="369189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103620" y="425196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149340" y="4572000"/>
            <a:ext cx="117549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Firmware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149340" y="5349240"/>
            <a:ext cx="125470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Data Path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75070" y="6023610"/>
            <a:ext cx="92333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Switch/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20790" y="6355080"/>
            <a:ext cx="846799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Router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543050" y="868680"/>
            <a:ext cx="6633677" cy="1173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54"/>
              </a:lnSpc>
            </a:pPr>
            <a:r>
              <a:rPr lang="en-CA" sz="4000">
                <a:solidFill>
                  <a:srgbClr val="000000"/>
                </a:solidFill>
                <a:latin typeface="Liberation Sans Narrow"/>
                <a:cs typeface="Liberation Sans Narrow"/>
              </a:rPr>
              <a:t>FlowVisor Message Handling</a:t>
            </a:r>
          </a:p>
          <a:p>
            <a:pPr>
              <a:lnSpc>
                <a:spcPts val="4554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17470" y="1920240"/>
            <a:ext cx="2246058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  <a:tabLst>
                <a:tab pos="1714500" algn="l"/>
              </a:tabLst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Alice	Bob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43150" y="2240280"/>
            <a:ext cx="2898229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  <a:tabLst>
                <a:tab pos="1657350" algn="l"/>
              </a:tabLst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Controller	Controller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26130" y="277749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43750" y="1794510"/>
            <a:ext cx="580237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Rule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86450" y="2000250"/>
            <a:ext cx="737006" cy="4603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Cathy</a:t>
            </a:r>
          </a:p>
          <a:p>
            <a:pPr>
              <a:lnSpc>
                <a:spcPts val="1728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57850" y="2297430"/>
            <a:ext cx="1223016" cy="5065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Controller</a:t>
            </a:r>
          </a:p>
          <a:p>
            <a:pPr>
              <a:lnSpc>
                <a:spcPts val="194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5750" y="3006090"/>
            <a:ext cx="2252808" cy="6860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lang="en-CA" sz="2900">
                <a:solidFill>
                  <a:srgbClr val="FF0000"/>
                </a:solidFill>
                <a:latin typeface="Liberation Sans Narrow"/>
                <a:cs typeface="Liberation Sans Narrow"/>
              </a:rPr>
              <a:t>Policy Check:</a:t>
            </a:r>
          </a:p>
          <a:p>
            <a:pPr>
              <a:lnSpc>
                <a:spcPts val="259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5750" y="3383280"/>
            <a:ext cx="1694781" cy="12233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Is this rule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allowed?</a:t>
            </a:r>
          </a:p>
          <a:p>
            <a:pPr>
              <a:lnSpc>
                <a:spcPts val="3191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7280" y="4354830"/>
            <a:ext cx="2294573" cy="13204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20"/>
              </a:lnSpc>
              <a:tabLst>
                <a:tab pos="205740" algn="l"/>
              </a:tabLst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Full Line Rate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	Forwarding</a:t>
            </a:r>
          </a:p>
          <a:p>
            <a:pPr>
              <a:lnSpc>
                <a:spcPts val="345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4610" y="5577840"/>
            <a:ext cx="862503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FFFFFF"/>
                </a:solidFill>
                <a:latin typeface="Liberation Sans Narrow"/>
                <a:cs typeface="Liberation Sans Narrow"/>
              </a:rPr>
              <a:t>Packet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14750" y="3394710"/>
            <a:ext cx="1628651" cy="8553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0"/>
              </a:lnSpc>
            </a:pPr>
            <a:r>
              <a:rPr lang="en-CA" sz="2900">
                <a:solidFill>
                  <a:srgbClr val="FFFFFF"/>
                </a:solidFill>
                <a:latin typeface="Liberation Sans Narrow"/>
                <a:cs typeface="Liberation Sans Narrow"/>
              </a:rPr>
              <a:t>FlowVisor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00500" y="3977640"/>
            <a:ext cx="1285834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FF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06390" y="4297680"/>
            <a:ext cx="1238996" cy="583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Exception</a:t>
            </a:r>
          </a:p>
          <a:p>
            <a:pPr>
              <a:lnSpc>
                <a:spcPts val="2228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20490" y="4572000"/>
            <a:ext cx="1285834" cy="5267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OpenFlow</a:t>
            </a:r>
          </a:p>
          <a:p>
            <a:pPr>
              <a:lnSpc>
                <a:spcPts val="2025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66210" y="4857750"/>
            <a:ext cx="117549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Firmware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66210" y="5634990"/>
            <a:ext cx="1254700" cy="6335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CA" sz="2200">
                <a:solidFill>
                  <a:srgbClr val="000000"/>
                </a:solidFill>
                <a:latin typeface="Liberation Sans Narrow"/>
                <a:cs typeface="Liberation Sans Narrow"/>
              </a:rPr>
              <a:t>Data Path</a:t>
            </a:r>
          </a:p>
          <a:p>
            <a:pPr>
              <a:lnSpc>
                <a:spcPts val="2484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60870" y="3006090"/>
            <a:ext cx="2252808" cy="6860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lang="en-CA" sz="2900">
                <a:solidFill>
                  <a:srgbClr val="FF0000"/>
                </a:solidFill>
                <a:latin typeface="Liberation Sans Narrow"/>
                <a:cs typeface="Liberation Sans Narrow"/>
              </a:rPr>
              <a:t>Policy Check:</a:t>
            </a:r>
          </a:p>
          <a:p>
            <a:pPr>
              <a:lnSpc>
                <a:spcPts val="259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60870" y="3383280"/>
            <a:ext cx="2170184" cy="1223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Who controls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this packet?</a:t>
            </a:r>
          </a:p>
          <a:p>
            <a:pPr>
              <a:lnSpc>
                <a:spcPts val="3195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7170" y="251460"/>
            <a:ext cx="5744737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FlowVisor Implementation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7170" y="1645920"/>
            <a:ext cx="7344690" cy="12189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Custom handlers for each of OpenFlow's 20</a:t>
            </a:r>
            <a:r>
              <a:rPr lang="en-CA" sz="29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>
                <a:solidFill>
                  <a:srgbClr val="000000"/>
                </a:solidFill>
                <a:latin typeface="Times New Roman"/>
              </a:rPr>
            </a:b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message types</a:t>
            </a:r>
          </a:p>
          <a:p>
            <a:pPr>
              <a:lnSpc>
                <a:spcPts val="3150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1480" y="2468880"/>
            <a:ext cx="4999635" cy="1477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 Transparent OpenFlow proxy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 8261 LOC in C</a:t>
            </a:r>
          </a:p>
          <a:p>
            <a:pPr>
              <a:lnSpc>
                <a:spcPts val="387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1480" y="3509010"/>
            <a:ext cx="6177066" cy="850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130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>
                <a:solidFill>
                  <a:srgbClr val="0000FF"/>
                </a:solidFill>
                <a:latin typeface="Liberation Sans Narrow"/>
                <a:cs typeface="Liberation Sans Narrow"/>
              </a:rPr>
              <a:t> New version</a:t>
            </a: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 with extra API for GENI</a:t>
            </a:r>
          </a:p>
          <a:p>
            <a:pPr>
              <a:lnSpc>
                <a:spcPts val="3312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4343400"/>
            <a:ext cx="7769793" cy="850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1300" dirty="0">
                <a:solidFill>
                  <a:srgbClr val="000000"/>
                </a:solidFill>
                <a:latin typeface="OpenSymbol"/>
                <a:cs typeface="OpenSymbol"/>
              </a:rPr>
              <a:t>●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Code: </a:t>
            </a:r>
            <a:r>
              <a:rPr lang="en-CA" sz="2900" dirty="0" err="1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git</a:t>
            </a: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clone </a:t>
            </a:r>
            <a:r>
              <a:rPr lang="en-CA" sz="2900" dirty="0" err="1">
                <a:solidFill>
                  <a:srgbClr val="000000"/>
                </a:solidFill>
                <a:latin typeface="Liberation Sans Narrow"/>
                <a:cs typeface="Liberation Sans Narrow"/>
              </a:rPr>
              <a:t>git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://</a:t>
            </a:r>
            <a:r>
              <a:rPr lang="en-CA" sz="2900" dirty="0" err="1">
                <a:solidFill>
                  <a:srgbClr val="000000"/>
                </a:solidFill>
                <a:latin typeface="Liberation Sans Narrow"/>
                <a:cs typeface="Liberation Sans Narrow"/>
              </a:rPr>
              <a:t>openflow.org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/</a:t>
            </a:r>
            <a:r>
              <a:rPr lang="en-CA" sz="2900" dirty="0" err="1">
                <a:solidFill>
                  <a:srgbClr val="000000"/>
                </a:solidFill>
                <a:latin typeface="Liberation Sans Narrow"/>
                <a:cs typeface="Liberation Sans Narrow"/>
              </a:rPr>
              <a:t>flowvisor.git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`</a:t>
            </a:r>
          </a:p>
          <a:p>
            <a:pPr>
              <a:lnSpc>
                <a:spcPts val="3312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217170" y="251460"/>
            <a:ext cx="4522967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Isolation Techniques</a:t>
            </a:r>
          </a:p>
          <a:p>
            <a:pPr>
              <a:lnSpc>
                <a:spcPts val="4451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7170" y="1623060"/>
            <a:ext cx="8469630" cy="55251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Isolation is critical for </a:t>
            </a:r>
            <a:r>
              <a:rPr lang="en-CA" sz="2900" dirty="0" smtClean="0">
                <a:solidFill>
                  <a:srgbClr val="FF0000"/>
                </a:solidFill>
                <a:latin typeface="Liberation Sans Narrow"/>
                <a:cs typeface="Liberation Sans Narrow"/>
              </a:rPr>
              <a:t>slicing</a:t>
            </a:r>
          </a:p>
          <a:p>
            <a:pPr>
              <a:lnSpc>
                <a:spcPts val="3312"/>
              </a:lnSpc>
            </a:pPr>
            <a:endParaRPr lang="en-CA" sz="2900" dirty="0" smtClean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457200" indent="-457200">
              <a:lnSpc>
                <a:spcPts val="3312"/>
              </a:lnSpc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Link bandwidth: per-slice queue on each port of a </a:t>
            </a:r>
            <a:r>
              <a:rPr lang="en-CA" sz="32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switch</a:t>
            </a:r>
          </a:p>
          <a:p>
            <a:pPr marL="457200" indent="-457200">
              <a:lnSpc>
                <a:spcPts val="3312"/>
              </a:lnSpc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Forwarding rules: pre-set limit of number of flow entries of a given slice</a:t>
            </a:r>
            <a:endParaRPr lang="en-CA" sz="3200" dirty="0" smtClean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ts val="3312"/>
              </a:lnSpc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Topology: limit to per-slice view</a:t>
            </a:r>
          </a:p>
          <a:p>
            <a:pPr marL="457200" indent="-457200">
              <a:lnSpc>
                <a:spcPts val="3312"/>
              </a:lnSpc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Flow space: rewrite flow definition and actions to prevent violation of slice definition</a:t>
            </a:r>
          </a:p>
          <a:p>
            <a:pPr marL="457200" indent="-457200">
              <a:lnSpc>
                <a:spcPts val="3312"/>
              </a:lnSpc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Device CPU</a:t>
            </a:r>
            <a:endParaRPr lang="en-CA" sz="3200" dirty="0">
              <a:solidFill>
                <a:srgbClr val="00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 smtClean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903970" y="4425161"/>
            <a:ext cx="19249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endParaRPr lang="en-CA" sz="2900" dirty="0">
              <a:solidFill>
                <a:srgbClr val="0000FF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17170" y="251460"/>
            <a:ext cx="4725415" cy="1146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>
                <a:solidFill>
                  <a:srgbClr val="000000"/>
                </a:solidFill>
                <a:latin typeface="Liberation Sans Narrow"/>
                <a:cs typeface="Liberation Sans Narrow"/>
              </a:rPr>
              <a:t>Device CPU Isolation</a:t>
            </a:r>
          </a:p>
          <a:p>
            <a:pPr>
              <a:lnSpc>
                <a:spcPts val="4451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0040" y="1623060"/>
            <a:ext cx="7819636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</a:t>
            </a:r>
            <a:r>
              <a:rPr lang="en-CA" sz="2900" dirty="0">
                <a:solidFill>
                  <a:srgbClr val="0000FF"/>
                </a:solidFill>
                <a:latin typeface="Liberation Sans Narrow"/>
                <a:cs typeface="Liberation Sans Narrow"/>
              </a:rPr>
              <a:t> Ensure that no slice monopolizes </a:t>
            </a:r>
            <a:r>
              <a:rPr lang="en-CA" sz="2900" dirty="0" smtClean="0">
                <a:solidFill>
                  <a:srgbClr val="0000FF"/>
                </a:solidFill>
                <a:latin typeface="Liberation Sans Narrow"/>
                <a:cs typeface="Liberation Sans Narrow"/>
              </a:rPr>
              <a:t>device </a:t>
            </a:r>
            <a:r>
              <a:rPr lang="en-CA" sz="2900" dirty="0">
                <a:solidFill>
                  <a:srgbClr val="0000FF"/>
                </a:solidFill>
                <a:latin typeface="Liberation Sans Narrow"/>
                <a:cs typeface="Liberation Sans Narrow"/>
              </a:rPr>
              <a:t>CPU</a:t>
            </a: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040" y="2514600"/>
            <a:ext cx="2920878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• CPU exhaustion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0130" y="2994660"/>
            <a:ext cx="3624177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• prevent rule updates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0130" y="3474720"/>
            <a:ext cx="6321154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• drop LLDPs ---&gt; Causes link flapping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0040" y="4366260"/>
            <a:ext cx="2108262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>
                <a:solidFill>
                  <a:srgbClr val="000000"/>
                </a:solidFill>
                <a:latin typeface="Liberation Sans Narrow"/>
                <a:cs typeface="Liberation Sans Narrow"/>
              </a:rPr>
              <a:t>• Techniques</a:t>
            </a:r>
          </a:p>
          <a:p>
            <a:pPr>
              <a:lnSpc>
                <a:spcPts val="3312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0130" y="4846320"/>
            <a:ext cx="6976269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Limiting rule insertion </a:t>
            </a: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rate from controller</a:t>
            </a:r>
            <a:endParaRPr lang="en-CA" sz="2900" dirty="0">
              <a:solidFill>
                <a:srgbClr val="00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0130" y="5314950"/>
            <a:ext cx="7613168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Use periodic drop-rules to throttle </a:t>
            </a: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exceptions </a:t>
            </a:r>
            <a:endParaRPr lang="en-CA" sz="2900" dirty="0">
              <a:solidFill>
                <a:srgbClr val="00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31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R. Sherwood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err="1" smtClean="0"/>
              <a:t>Flowvisor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856"/>
            <a:ext cx="8229600" cy="4954307"/>
          </a:xfrm>
        </p:spPr>
        <p:txBody>
          <a:bodyPr>
            <a:norm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vconfig</a:t>
            </a:r>
            <a:r>
              <a:rPr lang="en-US" dirty="0" smtClean="0"/>
              <a:t> generate </a:t>
            </a:r>
            <a:r>
              <a:rPr lang="en-US" dirty="0" err="1" smtClean="0"/>
              <a:t>config.xml</a:t>
            </a:r>
            <a:endParaRPr lang="en-US" dirty="0" smtClean="0"/>
          </a:p>
          <a:p>
            <a:r>
              <a:rPr lang="en-US" dirty="0" smtClean="0"/>
              <a:t>Run: </a:t>
            </a:r>
            <a:r>
              <a:rPr lang="en-US" dirty="0" err="1"/>
              <a:t>f</a:t>
            </a:r>
            <a:r>
              <a:rPr lang="en-US" dirty="0" err="1" smtClean="0"/>
              <a:t>lowvisor</a:t>
            </a:r>
            <a:r>
              <a:rPr lang="en-US" dirty="0" smtClean="0"/>
              <a:t> </a:t>
            </a:r>
            <a:r>
              <a:rPr lang="en-US" dirty="0" err="1" smtClean="0"/>
              <a:t>config.xml</a:t>
            </a:r>
            <a:endParaRPr lang="en-US" dirty="0" smtClean="0"/>
          </a:p>
          <a:p>
            <a:r>
              <a:rPr lang="en-US" dirty="0" err="1" smtClean="0"/>
              <a:t>fvctl</a:t>
            </a:r>
            <a:r>
              <a:rPr lang="en-US" dirty="0" smtClean="0"/>
              <a:t> is the cli used </a:t>
            </a:r>
            <a:r>
              <a:rPr lang="en-US" dirty="0"/>
              <a:t>to </a:t>
            </a:r>
            <a:r>
              <a:rPr lang="en-US" dirty="0" smtClean="0"/>
              <a:t>control a running instance of </a:t>
            </a:r>
            <a:r>
              <a:rPr lang="en-US" dirty="0" err="1"/>
              <a:t>flowvisor</a:t>
            </a:r>
            <a:r>
              <a:rPr lang="en-US" dirty="0"/>
              <a:t> (over XMLRPC)</a:t>
            </a:r>
          </a:p>
          <a:p>
            <a:r>
              <a:rPr lang="en-US" dirty="0" err="1"/>
              <a:t>fvctl</a:t>
            </a:r>
            <a:r>
              <a:rPr lang="en-US" dirty="0"/>
              <a:t> --</a:t>
            </a:r>
            <a:r>
              <a:rPr lang="en-US" dirty="0" err="1"/>
              <a:t>passwd</a:t>
            </a:r>
            <a:r>
              <a:rPr lang="en-US" dirty="0"/>
              <a:t>-file=/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flowvisor</a:t>
            </a:r>
            <a:r>
              <a:rPr lang="en-US" dirty="0"/>
              <a:t>/</a:t>
            </a:r>
            <a:r>
              <a:rPr lang="en-US" dirty="0" err="1"/>
              <a:t>fvpasswd</a:t>
            </a:r>
            <a:r>
              <a:rPr lang="en-US" dirty="0"/>
              <a:t> command [</a:t>
            </a:r>
            <a:r>
              <a:rPr lang="en-US" dirty="0" err="1"/>
              <a:t>args</a:t>
            </a:r>
            <a:r>
              <a:rPr lang="en-US" dirty="0"/>
              <a:t>…]</a:t>
            </a:r>
          </a:p>
          <a:p>
            <a:r>
              <a:rPr lang="en-US" dirty="0" err="1"/>
              <a:t>fvctl</a:t>
            </a:r>
            <a:r>
              <a:rPr lang="en-US" dirty="0"/>
              <a:t> command [</a:t>
            </a:r>
            <a:r>
              <a:rPr lang="en-US" dirty="0" err="1"/>
              <a:t>args</a:t>
            </a:r>
            <a:r>
              <a:rPr lang="en-US" dirty="0"/>
              <a:t>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17170" y="251460"/>
            <a:ext cx="7936230" cy="5756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1"/>
              </a:lnSpc>
            </a:pPr>
            <a:r>
              <a:rPr lang="en-CA" sz="3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Conclusion and Future Work</a:t>
            </a: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371600"/>
            <a:ext cx="7942754" cy="11862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Network slicing can help perform more realistic</a:t>
            </a:r>
            <a:r>
              <a:rPr lang="en-CA" sz="29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evaluations and support multiple tenants</a:t>
            </a:r>
            <a:endParaRPr lang="en-CA" sz="2900" dirty="0">
              <a:solidFill>
                <a:srgbClr val="000000"/>
              </a:solidFill>
              <a:latin typeface="Liberation Sans Narrow"/>
              <a:cs typeface="Liberation Sans Narrow"/>
            </a:endParaRPr>
          </a:p>
          <a:p>
            <a:pPr>
              <a:lnSpc>
                <a:spcPts val="306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537460"/>
            <a:ext cx="8308296" cy="11862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</a:t>
            </a:r>
            <a:r>
              <a:rPr lang="en-CA" sz="2900" dirty="0" err="1">
                <a:solidFill>
                  <a:srgbClr val="000000"/>
                </a:solidFill>
                <a:latin typeface="Liberation Sans Narrow"/>
                <a:cs typeface="Liberation Sans Narrow"/>
              </a:rPr>
              <a:t>FlowVisor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allows experiments to run concurrently</a:t>
            </a:r>
            <a:r>
              <a:rPr lang="en-CA" sz="29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but safely on the production network</a:t>
            </a:r>
          </a:p>
          <a:p>
            <a:pPr>
              <a:lnSpc>
                <a:spcPts val="306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57200" y="3657600"/>
            <a:ext cx="7737194" cy="8530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12"/>
              </a:lnSpc>
            </a:pP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• Currently limited to subsets of actual </a:t>
            </a: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topology</a:t>
            </a:r>
          </a:p>
          <a:p>
            <a:pPr lvl="1">
              <a:lnSpc>
                <a:spcPts val="3312"/>
              </a:lnSpc>
            </a:pP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- Add </a:t>
            </a:r>
            <a:r>
              <a:rPr lang="en-CA" sz="29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virtual links, nodes </a:t>
            </a:r>
            <a:r>
              <a:rPr lang="en-CA" sz="2900" dirty="0" smtClean="0">
                <a:solidFill>
                  <a:srgbClr val="000000"/>
                </a:solidFill>
                <a:latin typeface="Liberation Sans Narrow"/>
                <a:cs typeface="Liberation Sans Narrow"/>
              </a:rPr>
              <a:t>support</a:t>
            </a:r>
            <a:endParaRPr lang="en-CA" sz="2900" dirty="0">
              <a:solidFill>
                <a:srgbClr val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1"/>
            <a:ext cx="3581400" cy="533400"/>
          </a:xfrm>
        </p:spPr>
        <p:txBody>
          <a:bodyPr>
            <a:normAutofit fontScale="90000"/>
          </a:bodyPr>
          <a:lstStyle/>
          <a:p>
            <a:pPr marL="342861" indent="-342861" algn="l">
              <a:buFont typeface="Arial"/>
              <a:buChar char="•"/>
            </a:pPr>
            <a:r>
              <a:rPr lang="en-US" sz="2400" dirty="0"/>
              <a:t>Fixed function</a:t>
            </a:r>
            <a:br>
              <a:rPr lang="en-US" sz="2400" dirty="0"/>
            </a:br>
            <a:r>
              <a:rPr lang="en-US" sz="2400" dirty="0"/>
              <a:t>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00" y="6875786"/>
            <a:ext cx="8229600" cy="45259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903036" y="2660880"/>
            <a:ext cx="310147" cy="3737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grpSp>
        <p:nvGrpSpPr>
          <p:cNvPr id="68" name="Group 42"/>
          <p:cNvGrpSpPr/>
          <p:nvPr/>
        </p:nvGrpSpPr>
        <p:grpSpPr>
          <a:xfrm>
            <a:off x="2587984" y="3586666"/>
            <a:ext cx="4320165" cy="1191330"/>
            <a:chOff x="1707458" y="1778000"/>
            <a:chExt cx="5547033" cy="1191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707458" y="1778000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07458" y="1905818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707458" y="2033636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707458" y="2161454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707458" y="2289272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07458" y="2417090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707458" y="2544908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707458" y="2672726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707458" y="2800544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707458" y="2928362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>
            <a:off x="2587982" y="6123681"/>
            <a:ext cx="4325226" cy="40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777264" y="4149288"/>
            <a:ext cx="596310" cy="37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grpSp>
        <p:nvGrpSpPr>
          <p:cNvPr id="11" name="Group 65"/>
          <p:cNvGrpSpPr/>
          <p:nvPr/>
        </p:nvGrpSpPr>
        <p:grpSpPr>
          <a:xfrm>
            <a:off x="7362352" y="3832542"/>
            <a:ext cx="497165" cy="296604"/>
            <a:chOff x="7660968" y="1751777"/>
            <a:chExt cx="1040580" cy="450645"/>
          </a:xfrm>
        </p:grpSpPr>
        <p:sp>
          <p:nvSpPr>
            <p:cNvPr id="65" name="Freeform 64"/>
            <p:cNvSpPr/>
            <p:nvPr/>
          </p:nvSpPr>
          <p:spPr>
            <a:xfrm>
              <a:off x="7660968" y="1751777"/>
              <a:ext cx="1040580" cy="450645"/>
            </a:xfrm>
            <a:custGeom>
              <a:avLst/>
              <a:gdLst>
                <a:gd name="connsiteX0" fmla="*/ 0 w 1040580"/>
                <a:gd name="connsiteY0" fmla="*/ 0 h 450645"/>
                <a:gd name="connsiteX1" fmla="*/ 1040580 w 1040580"/>
                <a:gd name="connsiteY1" fmla="*/ 8193 h 450645"/>
                <a:gd name="connsiteX2" fmla="*/ 1032387 w 1040580"/>
                <a:gd name="connsiteY2" fmla="*/ 450645 h 450645"/>
                <a:gd name="connsiteX3" fmla="*/ 16387 w 1040580"/>
                <a:gd name="connsiteY3" fmla="*/ 442451 h 4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580" h="450645">
                  <a:moveTo>
                    <a:pt x="0" y="0"/>
                  </a:moveTo>
                  <a:lnTo>
                    <a:pt x="1040580" y="8193"/>
                  </a:lnTo>
                  <a:lnTo>
                    <a:pt x="1032387" y="450645"/>
                  </a:lnTo>
                  <a:lnTo>
                    <a:pt x="16387" y="44245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8501629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268933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0"/>
          <p:cNvGrpSpPr/>
          <p:nvPr/>
        </p:nvGrpSpPr>
        <p:grpSpPr>
          <a:xfrm>
            <a:off x="7363022" y="4433945"/>
            <a:ext cx="497165" cy="296604"/>
            <a:chOff x="7660968" y="1751777"/>
            <a:chExt cx="1040580" cy="450645"/>
          </a:xfrm>
        </p:grpSpPr>
        <p:sp>
          <p:nvSpPr>
            <p:cNvPr id="62" name="Freeform 61"/>
            <p:cNvSpPr/>
            <p:nvPr/>
          </p:nvSpPr>
          <p:spPr>
            <a:xfrm>
              <a:off x="7660968" y="1751777"/>
              <a:ext cx="1040580" cy="450645"/>
            </a:xfrm>
            <a:custGeom>
              <a:avLst/>
              <a:gdLst>
                <a:gd name="connsiteX0" fmla="*/ 0 w 1040580"/>
                <a:gd name="connsiteY0" fmla="*/ 0 h 450645"/>
                <a:gd name="connsiteX1" fmla="*/ 1040580 w 1040580"/>
                <a:gd name="connsiteY1" fmla="*/ 8193 h 450645"/>
                <a:gd name="connsiteX2" fmla="*/ 1032387 w 1040580"/>
                <a:gd name="connsiteY2" fmla="*/ 450645 h 450645"/>
                <a:gd name="connsiteX3" fmla="*/ 16387 w 1040580"/>
                <a:gd name="connsiteY3" fmla="*/ 442451 h 4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580" h="450645">
                  <a:moveTo>
                    <a:pt x="0" y="0"/>
                  </a:moveTo>
                  <a:lnTo>
                    <a:pt x="1040580" y="8193"/>
                  </a:lnTo>
                  <a:lnTo>
                    <a:pt x="1032387" y="450645"/>
                  </a:lnTo>
                  <a:lnTo>
                    <a:pt x="16387" y="44245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8501629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68933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6200000">
            <a:off x="6530685" y="4685800"/>
            <a:ext cx="1046725" cy="37138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err="1" smtClean="0"/>
              <a:t>Deparser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4167" y="3889189"/>
            <a:ext cx="365377" cy="3716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2886" y="3278889"/>
            <a:ext cx="761725" cy="3139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1400" dirty="0"/>
              <a:t>Queues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9744" y="6212919"/>
            <a:ext cx="537025" cy="3139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1400" dirty="0"/>
              <a:t>Data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262129" y="4149288"/>
            <a:ext cx="562888" cy="37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266225" y="3847189"/>
            <a:ext cx="538674" cy="3716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505470" y="2788443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ACL Stage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103854" y="2795439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L3 Stage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721854" y="2788443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L2 Stage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460971" y="1297136"/>
            <a:ext cx="1406906" cy="4627532"/>
            <a:chOff x="1204029" y="1315613"/>
            <a:chExt cx="1406906" cy="4627533"/>
          </a:xfrm>
        </p:grpSpPr>
        <p:grpSp>
          <p:nvGrpSpPr>
            <p:cNvPr id="16" name="Group 33"/>
            <p:cNvGrpSpPr/>
            <p:nvPr/>
          </p:nvGrpSpPr>
          <p:grpSpPr>
            <a:xfrm>
              <a:off x="1467379" y="2799540"/>
              <a:ext cx="1034535" cy="3143606"/>
              <a:chOff x="1656349" y="3158022"/>
              <a:chExt cx="1265095" cy="181269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56349" y="3158022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6200000">
                <a:off x="1951125" y="3814520"/>
                <a:ext cx="1353142" cy="28595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set L2D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55960" y="4757749"/>
                <a:ext cx="1065484" cy="2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1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1394124" y="3763655"/>
                <a:ext cx="1254702" cy="45164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L2 Table</a:t>
                </a:r>
                <a:endParaRPr lang="en-US" dirty="0"/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204029" y="1315613"/>
              <a:ext cx="1406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L2: 128k x 48</a:t>
              </a:r>
            </a:p>
            <a:p>
              <a:r>
                <a:rPr lang="en-US" dirty="0" smtClean="0"/>
                <a:t>Exact match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67878" y="1429895"/>
            <a:ext cx="1506768" cy="4534127"/>
            <a:chOff x="2619692" y="1409020"/>
            <a:chExt cx="1506768" cy="4534127"/>
          </a:xfrm>
        </p:grpSpPr>
        <p:grpSp>
          <p:nvGrpSpPr>
            <p:cNvPr id="17" name="Group 75"/>
            <p:cNvGrpSpPr/>
            <p:nvPr/>
          </p:nvGrpSpPr>
          <p:grpSpPr>
            <a:xfrm>
              <a:off x="2855668" y="2769681"/>
              <a:ext cx="1034535" cy="3173466"/>
              <a:chOff x="1656349" y="3140804"/>
              <a:chExt cx="1265096" cy="18299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56349" y="3140804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1939781" y="3803174"/>
                <a:ext cx="1375833" cy="2859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set L2D,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dec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TTL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55960" y="4757749"/>
                <a:ext cx="1065485" cy="2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2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1695681" y="3731676"/>
                <a:ext cx="555322" cy="45164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L3 Table</a:t>
                </a:r>
                <a:endParaRPr lang="en-US" dirty="0"/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619692" y="1409020"/>
              <a:ext cx="15067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L3: 16k x 32</a:t>
              </a:r>
            </a:p>
            <a:p>
              <a:r>
                <a:rPr lang="en-US" dirty="0" smtClean="0"/>
                <a:t>Longest prefix</a:t>
              </a:r>
            </a:p>
            <a:p>
              <a:r>
                <a:rPr lang="en-US" dirty="0" smtClean="0"/>
                <a:t>match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05469" y="1783563"/>
            <a:ext cx="1552641" cy="4142108"/>
            <a:chOff x="4257283" y="1801038"/>
            <a:chExt cx="1552641" cy="4142108"/>
          </a:xfrm>
        </p:grpSpPr>
        <p:grpSp>
          <p:nvGrpSpPr>
            <p:cNvPr id="81" name="Group 75"/>
            <p:cNvGrpSpPr/>
            <p:nvPr/>
          </p:nvGrpSpPr>
          <p:grpSpPr>
            <a:xfrm>
              <a:off x="4257283" y="2799540"/>
              <a:ext cx="1034535" cy="3143606"/>
              <a:chOff x="1656348" y="3158022"/>
              <a:chExt cx="1265096" cy="181269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56348" y="3158022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16200000">
                <a:off x="1951125" y="3814520"/>
                <a:ext cx="1353142" cy="285956"/>
              </a:xfrm>
              <a:prstGeom prst="rect">
                <a:avLst/>
              </a:prstGeom>
              <a:solidFill>
                <a:srgbClr val="D64B7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permit/deny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55960" y="4757749"/>
                <a:ext cx="1065484" cy="2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3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1637672" y="3747443"/>
                <a:ext cx="671336" cy="45164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ACL Table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ight Arrow 85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257283" y="1801038"/>
              <a:ext cx="1552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ACL: 4k</a:t>
              </a:r>
            </a:p>
            <a:p>
              <a:r>
                <a:rPr lang="en-US" dirty="0" smtClean="0"/>
                <a:t>Ternary match</a:t>
              </a:r>
              <a:endParaRPr lang="en-US" dirty="0"/>
            </a:p>
          </p:txBody>
        </p:sp>
      </p:grpSp>
      <p:sp>
        <p:nvSpPr>
          <p:cNvPr id="97" name="TextBox 96"/>
          <p:cNvSpPr txBox="1"/>
          <p:nvPr/>
        </p:nvSpPr>
        <p:spPr>
          <a:xfrm rot="16200000">
            <a:off x="1004064" y="4011210"/>
            <a:ext cx="1164242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6200000">
            <a:off x="1003708" y="2846969"/>
            <a:ext cx="1164242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16200000">
            <a:off x="1009878" y="2837159"/>
            <a:ext cx="1144625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?????????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1814" y="2858895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PBB Stage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977925" y="2944257"/>
            <a:ext cx="4925110" cy="409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73574" y="2660880"/>
            <a:ext cx="214409" cy="3737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058227" y="4734974"/>
            <a:ext cx="789948" cy="37138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283506" y="2755536"/>
            <a:ext cx="4827773" cy="394537"/>
            <a:chOff x="2283504" y="2755535"/>
            <a:chExt cx="4827773" cy="394537"/>
          </a:xfrm>
        </p:grpSpPr>
        <p:sp>
          <p:nvSpPr>
            <p:cNvPr id="103" name="TextBox 102"/>
            <p:cNvSpPr txBox="1"/>
            <p:nvPr/>
          </p:nvSpPr>
          <p:spPr>
            <a:xfrm>
              <a:off x="2283504" y="2759590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40384" y="2756056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01599" y="2755535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83563" y="2765693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06799" y="2780740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0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P. </a:t>
            </a:r>
            <a:r>
              <a:rPr lang="en-US" dirty="0" err="1" smtClean="0"/>
              <a:t>Bosshart</a:t>
            </a:r>
            <a:r>
              <a:rPr lang="en-US" dirty="0" smtClean="0"/>
              <a:t>, TI</a:t>
            </a:r>
            <a:endParaRPr lang="en-US" dirty="0"/>
          </a:p>
        </p:txBody>
      </p:sp>
      <p:sp>
        <p:nvSpPr>
          <p:cNvPr id="88" name="Rectang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Review of Previous Lecture (Cont’d)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748 0.00162 " pathEditMode="relative" ptsTypes="AA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116E-6 -2.49827E-6 L 0.49826 0.001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26 0.00162 L 0.49826 0.9530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5" grpId="0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0" grpId="2" animBg="1"/>
      <p:bldP spid="100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Previous Lecture (Cont’d)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126" y="3266575"/>
            <a:ext cx="1555474" cy="11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13" y="2743202"/>
            <a:ext cx="2705101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4" descr="NetFPGA_uprigh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425" y="3154183"/>
            <a:ext cx="2819400" cy="9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2667001" y="1447801"/>
            <a:ext cx="3581399" cy="11790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667001" y="4092917"/>
            <a:ext cx="3581399" cy="16982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667001" y="2606739"/>
            <a:ext cx="3581399" cy="14395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2884056" y="2855494"/>
            <a:ext cx="705427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2667001" y="4066411"/>
            <a:ext cx="358139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3698009" y="2855494"/>
            <a:ext cx="1123022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2819401" y="4227094"/>
            <a:ext cx="3195430" cy="13355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NetFPGA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891808" y="2855494"/>
            <a:ext cx="1123022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Hard Disk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04987" y="3697080"/>
            <a:ext cx="705427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1447801"/>
            <a:ext cx="1371600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45748" y="1800378"/>
            <a:ext cx="647701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698010" y="1793489"/>
            <a:ext cx="647701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VE2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451125" y="1787052"/>
            <a:ext cx="647701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VE3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219700" y="1783550"/>
            <a:ext cx="647701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VE3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933700" y="1807194"/>
            <a:ext cx="647701" cy="26124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VE1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3698009" y="1787053"/>
            <a:ext cx="647701" cy="26325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VE2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57699" y="1787053"/>
            <a:ext cx="647701" cy="26325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VE3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5232125" y="1793491"/>
            <a:ext cx="647701" cy="26261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VE4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71800" y="4495800"/>
            <a:ext cx="6096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400" dirty="0"/>
              <a:t>VDP1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2" y="4495800"/>
            <a:ext cx="6096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400" dirty="0"/>
              <a:t>VDP2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5802" y="4495800"/>
            <a:ext cx="6096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400" dirty="0"/>
              <a:t>VDP3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257800" y="4495800"/>
            <a:ext cx="6096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400" dirty="0"/>
              <a:t>VDP4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33801" y="5105402"/>
            <a:ext cx="1600200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err="1" smtClean="0"/>
              <a:t>SwitchBlade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11930" y="1905001"/>
            <a:ext cx="68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/>
              <a:t>Click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73929" y="1905001"/>
            <a:ext cx="68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/>
              <a:t>Click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35930" y="1905001"/>
            <a:ext cx="68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/>
              <a:t>Click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25142" y="1905001"/>
            <a:ext cx="68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/>
              <a:t>Click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5601" y="5246132"/>
            <a:ext cx="685800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6705601" y="5627132"/>
            <a:ext cx="6858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6705601" y="6008133"/>
            <a:ext cx="685800" cy="228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7432728" y="5181601"/>
            <a:ext cx="1025473" cy="36933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460324" y="5562601"/>
            <a:ext cx="1118640" cy="371697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452373" y="5943602"/>
            <a:ext cx="1267975" cy="371697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n-US" dirty="0" smtClean="0"/>
              <a:t>Virtual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0" y="5486402"/>
            <a:ext cx="2867450" cy="120032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dirty="0" smtClean="0"/>
              <a:t>VDP = Virtual Data Plane</a:t>
            </a:r>
          </a:p>
          <a:p>
            <a:pPr algn="ctr"/>
            <a:r>
              <a:rPr lang="en-US" dirty="0" smtClean="0"/>
              <a:t>Click = Click Software Router</a:t>
            </a:r>
          </a:p>
          <a:p>
            <a:pPr algn="ctr"/>
            <a:r>
              <a:rPr lang="en-US" dirty="0" smtClean="0"/>
              <a:t>VE = Virtual Environment</a:t>
            </a:r>
          </a:p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2971801" y="4452258"/>
            <a:ext cx="5334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733801" y="4452258"/>
            <a:ext cx="5334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90362" y="4435929"/>
            <a:ext cx="5334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257801" y="4452258"/>
            <a:ext cx="5334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4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B. </a:t>
            </a:r>
            <a:r>
              <a:rPr lang="en-US" dirty="0" err="1" smtClean="0"/>
              <a:t>Anwer</a:t>
            </a:r>
            <a:r>
              <a:rPr lang="en-US" dirty="0" smtClean="0"/>
              <a:t>, </a:t>
            </a:r>
            <a:r>
              <a:rPr lang="en-US" dirty="0" err="1" smtClean="0"/>
              <a:t>Gatech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295400"/>
            <a:ext cx="3581400" cy="5334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61" indent="-342861" algn="l">
              <a:buFont typeface="Arial"/>
              <a:buChar char="•"/>
            </a:pPr>
            <a:r>
              <a:rPr lang="en-US" sz="2400" dirty="0" err="1"/>
              <a:t>NetFPGA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5" grpId="1" animBg="1"/>
      <p:bldP spid="87" grpId="0" animBg="1"/>
      <p:bldP spid="87" grpId="1" animBg="1"/>
      <p:bldP spid="88" grpId="0" build="allAtOnce" animBg="1"/>
      <p:bldP spid="89" grpId="0" animBg="1"/>
      <p:bldP spid="89" grpId="1" animBg="1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Previous Lecture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2"/>
            <a:ext cx="8458200" cy="3687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Parallel custom data planes</a:t>
            </a:r>
          </a:p>
          <a:p>
            <a:pPr lvl="1"/>
            <a:r>
              <a:rPr lang="en-US" dirty="0" smtClean="0"/>
              <a:t>Ability to </a:t>
            </a:r>
            <a:r>
              <a:rPr lang="en-US" b="1" dirty="0" err="1" smtClean="0">
                <a:solidFill>
                  <a:srgbClr val="FF0000"/>
                </a:solidFill>
              </a:rPr>
              <a:t>demultiplex</a:t>
            </a:r>
            <a:r>
              <a:rPr lang="en-US" dirty="0" smtClean="0"/>
              <a:t> into existing data planes and maintain </a:t>
            </a:r>
            <a:r>
              <a:rPr lang="en-US" b="1" dirty="0" smtClean="0">
                <a:solidFill>
                  <a:srgbClr val="FF0000"/>
                </a:solidFill>
              </a:rPr>
              <a:t>isolation</a:t>
            </a:r>
            <a:r>
              <a:rPr lang="en-US" dirty="0" smtClean="0"/>
              <a:t> on common hardware platform</a:t>
            </a:r>
            <a:endParaRPr lang="en-US" u="sng" dirty="0" smtClean="0"/>
          </a:p>
          <a:p>
            <a:endParaRPr lang="en-US" sz="1300" dirty="0"/>
          </a:p>
          <a:p>
            <a:r>
              <a:rPr lang="en-US" dirty="0" smtClean="0"/>
              <a:t>Rapid development and deployment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Pluggable preprocessor (e.g. packet parser) </a:t>
            </a:r>
            <a:r>
              <a:rPr lang="en-US" dirty="0" smtClean="0"/>
              <a:t>modules enable a range of customizable functions at hardware rates</a:t>
            </a:r>
          </a:p>
          <a:p>
            <a:pPr>
              <a:buNone/>
            </a:pPr>
            <a:endParaRPr lang="en-US" sz="1300" dirty="0"/>
          </a:p>
          <a:p>
            <a:r>
              <a:rPr lang="en-US" dirty="0" smtClean="0"/>
              <a:t>Customizability and programmability</a:t>
            </a:r>
          </a:p>
          <a:p>
            <a:pPr lvl="1"/>
            <a:r>
              <a:rPr lang="en-US" dirty="0" smtClean="0"/>
              <a:t>Dynamic </a:t>
            </a:r>
            <a:r>
              <a:rPr lang="en-US" b="1" dirty="0" smtClean="0">
                <a:solidFill>
                  <a:srgbClr val="FF0000"/>
                </a:solidFill>
              </a:rPr>
              <a:t>selection of modules</a:t>
            </a:r>
            <a:r>
              <a:rPr lang="en-US" dirty="0" smtClean="0"/>
              <a:t>, and ability to operate in several different </a:t>
            </a:r>
            <a:r>
              <a:rPr lang="en-US" b="1" dirty="0" smtClean="0">
                <a:solidFill>
                  <a:srgbClr val="FF0000"/>
                </a:solidFill>
              </a:rPr>
              <a:t>forwarding modes (IPv4, IPv6, </a:t>
            </a:r>
            <a:r>
              <a:rPr lang="en-US" b="1" dirty="0" err="1" smtClean="0">
                <a:solidFill>
                  <a:srgbClr val="FF0000"/>
                </a:solidFill>
              </a:rPr>
              <a:t>OpenFlow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7150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B. </a:t>
            </a:r>
            <a:r>
              <a:rPr lang="en-US" dirty="0" err="1" smtClean="0"/>
              <a:t>Anwer</a:t>
            </a:r>
            <a:r>
              <a:rPr lang="en-US" dirty="0" smtClean="0"/>
              <a:t>, </a:t>
            </a:r>
            <a:r>
              <a:rPr lang="en-US" dirty="0" err="1" smtClean="0"/>
              <a:t>Gatech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17526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Virtual </a:t>
            </a:r>
            <a:r>
              <a:rPr lang="en-US" b="1" dirty="0"/>
              <a:t>Data </a:t>
            </a:r>
            <a:br>
              <a:rPr lang="en-US" b="1" dirty="0"/>
            </a:br>
            <a:r>
              <a:rPr lang="en-US" b="1" dirty="0"/>
              <a:t>Plane Selection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2402" y="1752600"/>
            <a:ext cx="1524000" cy="685800"/>
          </a:xfrm>
          <a:prstGeom prst="rect">
            <a:avLst/>
          </a:prstGeom>
          <a:solidFill>
            <a:srgbClr val="F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Preprocessing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09800" y="1752600"/>
            <a:ext cx="14478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Shaping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91201" y="1752600"/>
            <a:ext cx="1447800" cy="685800"/>
          </a:xfrm>
          <a:prstGeom prst="rect">
            <a:avLst/>
          </a:prstGeom>
          <a:solidFill>
            <a:srgbClr val="F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Forwarding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828800" y="2057400"/>
            <a:ext cx="3478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657600" y="2057400"/>
            <a:ext cx="3478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486400" y="2057400"/>
            <a:ext cx="3478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00" y="17526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/>
              <a:t>Postprocessing</a:t>
            </a:r>
            <a:endParaRPr lang="en-US" sz="1200" b="1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239000" y="2057400"/>
            <a:ext cx="3478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295400"/>
            <a:ext cx="3581400" cy="5334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61" indent="-342861" algn="l">
              <a:buFont typeface="Arial"/>
              <a:buChar char="•"/>
            </a:pPr>
            <a:r>
              <a:rPr lang="en-US" sz="2400" dirty="0" err="1"/>
              <a:t>SwitchBlade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Review of Previous Lecture (Cont’d)</a:t>
            </a:r>
            <a:endParaRPr lang="en-US" sz="3600" dirty="0"/>
          </a:p>
        </p:txBody>
      </p:sp>
      <p:sp>
        <p:nvSpPr>
          <p:cNvPr id="19459" name="Rectangle 3"/>
          <p:cNvSpPr>
            <a:spLocks noChangeAspect="1" noChangeArrowheads="1"/>
          </p:cNvSpPr>
          <p:nvPr/>
        </p:nvSpPr>
        <p:spPr bwMode="auto">
          <a:xfrm>
            <a:off x="304800" y="2228851"/>
            <a:ext cx="2743200" cy="1676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3917951"/>
            <a:ext cx="2743200" cy="17526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>
            <a:off x="290512" y="3930650"/>
            <a:ext cx="2757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spect="1" noChangeArrowheads="1"/>
          </p:cNvSpPr>
          <p:nvPr/>
        </p:nvSpPr>
        <p:spPr bwMode="auto">
          <a:xfrm>
            <a:off x="609601" y="2635251"/>
            <a:ext cx="22098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r>
              <a:rPr lang="en-US"/>
              <a:t>User-level</a:t>
            </a:r>
          </a:p>
          <a:p>
            <a:r>
              <a:rPr lang="en-US"/>
              <a:t>routing daemons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05512" y="4475053"/>
            <a:ext cx="184586" cy="3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spect="1" noChangeArrowheads="1"/>
          </p:cNvSpPr>
          <p:nvPr/>
        </p:nvSpPr>
        <p:spPr bwMode="auto">
          <a:xfrm>
            <a:off x="609601" y="3935415"/>
            <a:ext cx="2209800" cy="1290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spect="1" noChangeArrowheads="1"/>
          </p:cNvSpPr>
          <p:nvPr/>
        </p:nvSpPr>
        <p:spPr bwMode="auto">
          <a:xfrm>
            <a:off x="990602" y="2206194"/>
            <a:ext cx="1375712" cy="3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r>
              <a:rPr lang="en-US" sz="1600" i="1"/>
              <a:t>Control plane</a:t>
            </a:r>
          </a:p>
        </p:txBody>
      </p:sp>
      <p:sp>
        <p:nvSpPr>
          <p:cNvPr id="19466" name="Rectangle 10"/>
          <p:cNvSpPr>
            <a:spLocks noChangeAspect="1" noChangeArrowheads="1"/>
          </p:cNvSpPr>
          <p:nvPr/>
        </p:nvSpPr>
        <p:spPr bwMode="auto">
          <a:xfrm>
            <a:off x="838202" y="5254194"/>
            <a:ext cx="1729245" cy="3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r>
              <a:rPr lang="en-US" sz="1600" i="1"/>
              <a:t>Forwarding plane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0" y="2057400"/>
            <a:ext cx="5943600" cy="4495800"/>
          </a:xfrm>
          <a:noFill/>
          <a:ln/>
        </p:spPr>
        <p:txBody>
          <a:bodyPr>
            <a:normAutofit/>
          </a:bodyPr>
          <a:lstStyle/>
          <a:p>
            <a:pPr lvl="1"/>
            <a:r>
              <a:rPr lang="en-US" dirty="0"/>
              <a:t>Elements</a:t>
            </a:r>
          </a:p>
          <a:p>
            <a:pPr lvl="2"/>
            <a:r>
              <a:rPr lang="en-US" dirty="0"/>
              <a:t>Small building blocks, performing simple operations</a:t>
            </a:r>
          </a:p>
          <a:p>
            <a:pPr lvl="2"/>
            <a:r>
              <a:rPr lang="en-US" dirty="0"/>
              <a:t>Instances of C++ classes</a:t>
            </a:r>
          </a:p>
          <a:p>
            <a:pPr lvl="1"/>
            <a:r>
              <a:rPr lang="en-US" dirty="0"/>
              <a:t>Packets traverse a directed graph of elements</a:t>
            </a:r>
          </a:p>
          <a:p>
            <a:pPr>
              <a:buFontTx/>
              <a:buNone/>
            </a:pPr>
            <a:r>
              <a:rPr lang="en-US" sz="2800" dirty="0"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FromDevice</a:t>
            </a:r>
            <a:r>
              <a:rPr lang="en-US" sz="2000" dirty="0">
                <a:latin typeface="Courier New" charset="0"/>
              </a:rPr>
              <a:t>(eth0)-&gt;</a:t>
            </a:r>
            <a:r>
              <a:rPr lang="en-US" sz="2000" dirty="0" err="1">
                <a:latin typeface="Courier New" charset="0"/>
              </a:rPr>
              <a:t>CheckIPHeader</a:t>
            </a:r>
            <a:r>
              <a:rPr lang="en-US" sz="2000" dirty="0">
                <a:latin typeface="Courier New" charset="0"/>
              </a:rPr>
              <a:t>(14)</a:t>
            </a:r>
          </a:p>
          <a:p>
            <a:pPr>
              <a:buFontTx/>
              <a:buNone/>
            </a:pPr>
            <a:r>
              <a:rPr lang="en-US" sz="2000" dirty="0">
                <a:latin typeface="Courier New" charset="0"/>
              </a:rPr>
              <a:t>		-&gt;</a:t>
            </a:r>
            <a:r>
              <a:rPr lang="en-US" sz="2000" dirty="0" err="1">
                <a:latin typeface="Courier New" charset="0"/>
              </a:rPr>
              <a:t>IPPrint</a:t>
            </a:r>
            <a:r>
              <a:rPr lang="en-US" sz="2000" dirty="0">
                <a:latin typeface="Courier New" charset="0"/>
              </a:rPr>
              <a:t>-&gt;Discard;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900112" y="4146551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r>
              <a:rPr lang="en-US"/>
              <a:t>Linux kernel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9467" name="AutoShape 11"/>
          <p:cNvSpPr>
            <a:spLocks noChangeAspect="1" noChangeArrowheads="1"/>
          </p:cNvSpPr>
          <p:nvPr/>
        </p:nvSpPr>
        <p:spPr bwMode="auto">
          <a:xfrm>
            <a:off x="1357312" y="4440239"/>
            <a:ext cx="762000" cy="5445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r>
              <a:rPr lang="en-US"/>
              <a:t>Click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295400"/>
            <a:ext cx="3581400" cy="5334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61" indent="-342861" algn="l">
              <a:buFont typeface="Arial"/>
              <a:buChar char="•"/>
            </a:pPr>
            <a:r>
              <a:rPr lang="en-US" sz="2800" dirty="0"/>
              <a:t>Click modular router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34413</TotalTime>
  <Words>3965</Words>
  <Application>Microsoft Macintosh PowerPoint</Application>
  <PresentationFormat>On-screen Show (4:3)</PresentationFormat>
  <Paragraphs>953</Paragraphs>
  <Slides>57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Software Defined Networking COMS 6998-8, Fall 2013</vt:lpstr>
      <vt:lpstr>Outline</vt:lpstr>
      <vt:lpstr>Review of Previous Lecture</vt:lpstr>
      <vt:lpstr>Review of Previous Lecture (Cont’d)</vt:lpstr>
      <vt:lpstr>Review of Previous Lecture (Cont’d)</vt:lpstr>
      <vt:lpstr>Fixed function  switch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Outline</vt:lpstr>
      <vt:lpstr>PowerPoint Presentation</vt:lpstr>
      <vt:lpstr>PowerPoint Presentation</vt:lpstr>
      <vt:lpstr>PowerPoint Presentation</vt:lpstr>
      <vt:lpstr>PowerPoint Presentation</vt:lpstr>
      <vt:lpstr>Open vSwitch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vSwitch Source Code and Commands  </vt:lpstr>
      <vt:lpstr>Open vSwitch Source Code and Commands (Cont’d)  </vt:lpstr>
      <vt:lpstr>Open vSwitch Source Code and Commands (Cont’d)  </vt:lpstr>
      <vt:lpstr>Outline</vt:lpstr>
      <vt:lpstr>Network Functions Virtualization</vt:lpstr>
      <vt:lpstr>Is NFV a new idea?</vt:lpstr>
      <vt:lpstr>Potential VNFs</vt:lpstr>
      <vt:lpstr>NFV Industry Specifications Group </vt:lpstr>
      <vt:lpstr>NFV architecture</vt:lpstr>
      <vt:lpstr>Outline</vt:lpstr>
      <vt:lpstr>Flowvisor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Substrate: “Flowspace”</vt:lpstr>
      <vt:lpstr>Flowspace: Simple example</vt:lpstr>
      <vt:lpstr>Flowspace: Generalization</vt:lpstr>
      <vt:lpstr>Properties of Flowspace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Flowvisor Commands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1014</cp:revision>
  <dcterms:created xsi:type="dcterms:W3CDTF">2011-08-08T23:13:16Z</dcterms:created>
  <dcterms:modified xsi:type="dcterms:W3CDTF">2013-10-23T01:40:16Z</dcterms:modified>
</cp:coreProperties>
</file>