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embeddings/oleObject1.bin" ContentType="application/vnd.openxmlformats-officedocument.oleObject"/>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notesSlides/notesSlide33.xml" ContentType="application/vnd.openxmlformats-officedocument.presentationml.notesSlide+xml"/>
  <Override PartName="/ppt/notesSlides/notesSlide34.xml" ContentType="application/vnd.openxmlformats-officedocument.presentationml.notesSlide+xml"/>
  <Override PartName="/ppt/embeddings/oleObject5.bin" ContentType="application/vnd.openxmlformats-officedocument.oleObject"/>
  <Override PartName="/ppt/notesSlides/notesSlide35.xml" ContentType="application/vnd.openxmlformats-officedocument.presentationml.notesSlide+xml"/>
  <Override PartName="/ppt/notesSlides/notesSlide36.xml" ContentType="application/vnd.openxmlformats-officedocument.presentationml.notesSlide+xml"/>
  <Override PartName="/ppt/embeddings/oleObject6.bin" ContentType="application/vnd.openxmlformats-officedocument.oleObject"/>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1.xml" ContentType="application/vnd.openxmlformats-officedocument.drawingml.chart+xml"/>
  <Override PartName="/ppt/notesSlides/notesSlide43.xml" ContentType="application/vnd.openxmlformats-officedocument.presentationml.notesSlide+xml"/>
  <Override PartName="/ppt/charts/chart2.xml" ContentType="application/vnd.openxmlformats-officedocument.drawingml.chart+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8"/>
  </p:notesMasterIdLst>
  <p:handoutMasterIdLst>
    <p:handoutMasterId r:id="rId69"/>
  </p:handoutMasterIdLst>
  <p:sldIdLst>
    <p:sldId id="256" r:id="rId2"/>
    <p:sldId id="322" r:id="rId3"/>
    <p:sldId id="744" r:id="rId4"/>
    <p:sldId id="807" r:id="rId5"/>
    <p:sldId id="811" r:id="rId6"/>
    <p:sldId id="812" r:id="rId7"/>
    <p:sldId id="808" r:id="rId8"/>
    <p:sldId id="722" r:id="rId9"/>
    <p:sldId id="809" r:id="rId10"/>
    <p:sldId id="810" r:id="rId11"/>
    <p:sldId id="748" r:id="rId12"/>
    <p:sldId id="751" r:id="rId13"/>
    <p:sldId id="813" r:id="rId14"/>
    <p:sldId id="814" r:id="rId15"/>
    <p:sldId id="752" r:id="rId16"/>
    <p:sldId id="754" r:id="rId17"/>
    <p:sldId id="755" r:id="rId18"/>
    <p:sldId id="756" r:id="rId19"/>
    <p:sldId id="757" r:id="rId20"/>
    <p:sldId id="758" r:id="rId21"/>
    <p:sldId id="759" r:id="rId22"/>
    <p:sldId id="760" r:id="rId23"/>
    <p:sldId id="761" r:id="rId24"/>
    <p:sldId id="762" r:id="rId25"/>
    <p:sldId id="763" r:id="rId26"/>
    <p:sldId id="764" r:id="rId27"/>
    <p:sldId id="765" r:id="rId28"/>
    <p:sldId id="766" r:id="rId29"/>
    <p:sldId id="767" r:id="rId30"/>
    <p:sldId id="769" r:id="rId31"/>
    <p:sldId id="770" r:id="rId32"/>
    <p:sldId id="771" r:id="rId33"/>
    <p:sldId id="773" r:id="rId34"/>
    <p:sldId id="815" r:id="rId35"/>
    <p:sldId id="775" r:id="rId36"/>
    <p:sldId id="776" r:id="rId37"/>
    <p:sldId id="777" r:id="rId38"/>
    <p:sldId id="778" r:id="rId39"/>
    <p:sldId id="779" r:id="rId40"/>
    <p:sldId id="780" r:id="rId41"/>
    <p:sldId id="781" r:id="rId42"/>
    <p:sldId id="782" r:id="rId43"/>
    <p:sldId id="783" r:id="rId44"/>
    <p:sldId id="784" r:id="rId45"/>
    <p:sldId id="785" r:id="rId46"/>
    <p:sldId id="786" r:id="rId47"/>
    <p:sldId id="787" r:id="rId48"/>
    <p:sldId id="788" r:id="rId49"/>
    <p:sldId id="789" r:id="rId50"/>
    <p:sldId id="790" r:id="rId51"/>
    <p:sldId id="791" r:id="rId52"/>
    <p:sldId id="792" r:id="rId53"/>
    <p:sldId id="793" r:id="rId54"/>
    <p:sldId id="794" r:id="rId55"/>
    <p:sldId id="795" r:id="rId56"/>
    <p:sldId id="796" r:id="rId57"/>
    <p:sldId id="797" r:id="rId58"/>
    <p:sldId id="798" r:id="rId59"/>
    <p:sldId id="799" r:id="rId60"/>
    <p:sldId id="800" r:id="rId61"/>
    <p:sldId id="801" r:id="rId62"/>
    <p:sldId id="817" r:id="rId63"/>
    <p:sldId id="816" r:id="rId64"/>
    <p:sldId id="818" r:id="rId65"/>
    <p:sldId id="819" r:id="rId66"/>
    <p:sldId id="341" r:id="rId6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F85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109" autoAdjust="0"/>
  </p:normalViewPr>
  <p:slideViewPr>
    <p:cSldViewPr>
      <p:cViewPr>
        <p:scale>
          <a:sx n="75" d="100"/>
          <a:sy n="75" d="100"/>
        </p:scale>
        <p:origin x="-1960"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notesMaster" Target="notesMasters/notesMaster1.xml"/><Relationship Id="rId69" Type="http://schemas.openxmlformats.org/officeDocument/2006/relationships/handoutMaster" Target="handoutMasters/handoutMaster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printerSettings" Target="printerSettings/printerSettings1.bin"/><Relationship Id="rId71" Type="http://schemas.openxmlformats.org/officeDocument/2006/relationships/presProps" Target="presProps.xml"/><Relationship Id="rId72"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heme" Target="theme/theme1.xml"/><Relationship Id="rId74"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t-harliu\Dropbox\SIGCOMM13\slides\eval.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t-harliu\Dropbox\SIGCOMM13\slides\ev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a:t>Real-time link utilization</a:t>
            </a:r>
          </a:p>
        </c:rich>
      </c:tx>
      <c:layout>
        <c:manualLayout>
          <c:xMode val="edge"/>
          <c:yMode val="edge"/>
          <c:x val="0.338945953238247"/>
          <c:y val="0.0277296310030375"/>
        </c:manualLayout>
      </c:layout>
      <c:overlay val="0"/>
      <c:spPr>
        <a:noFill/>
        <a:ln>
          <a:noFill/>
        </a:ln>
        <a:effectLst/>
      </c:spPr>
    </c:title>
    <c:autoTitleDeleted val="0"/>
    <c:plotArea>
      <c:layout/>
      <c:scatterChart>
        <c:scatterStyle val="lineMarker"/>
        <c:varyColors val="0"/>
        <c:ser>
          <c:idx val="0"/>
          <c:order val="0"/>
          <c:tx>
            <c:strRef>
              <c:f>zUpdate!$B$1</c:f>
              <c:strCache>
                <c:ptCount val="1"/>
                <c:pt idx="0">
                  <c:v>Link: CORE1-AGG3</c:v>
                </c:pt>
              </c:strCache>
            </c:strRef>
          </c:tx>
          <c:spPr>
            <a:ln w="9525" cap="rnd">
              <a:solidFill>
                <a:schemeClr val="accent1"/>
              </a:solidFill>
              <a:round/>
            </a:ln>
            <a:effectLst/>
          </c:spPr>
          <c:marker>
            <c:symbol val="circle"/>
            <c:size val="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a:solidFill>
                  <a:schemeClr val="accent1"/>
                </a:solidFill>
                <a:round/>
              </a:ln>
              <a:effectLst/>
            </c:spPr>
          </c:marker>
          <c:xVal>
            <c:numRef>
              <c:f>zUpdate!$A$2:$A$14</c:f>
              <c:numCache>
                <c:formatCode>General</c:formatCode>
                <c:ptCount val="13"/>
                <c:pt idx="0">
                  <c:v>0.0</c:v>
                </c:pt>
                <c:pt idx="1">
                  <c:v>2.0</c:v>
                </c:pt>
                <c:pt idx="2">
                  <c:v>4.0</c:v>
                </c:pt>
                <c:pt idx="3">
                  <c:v>6.0</c:v>
                </c:pt>
                <c:pt idx="4">
                  <c:v>8.0</c:v>
                </c:pt>
                <c:pt idx="5">
                  <c:v>10.0</c:v>
                </c:pt>
                <c:pt idx="6">
                  <c:v>12.0</c:v>
                </c:pt>
                <c:pt idx="7">
                  <c:v>14.0</c:v>
                </c:pt>
                <c:pt idx="8">
                  <c:v>16.0</c:v>
                </c:pt>
                <c:pt idx="9">
                  <c:v>18.0</c:v>
                </c:pt>
                <c:pt idx="10">
                  <c:v>20.0</c:v>
                </c:pt>
                <c:pt idx="11">
                  <c:v>22.0</c:v>
                </c:pt>
                <c:pt idx="12">
                  <c:v>24.0</c:v>
                </c:pt>
              </c:numCache>
            </c:numRef>
          </c:xVal>
          <c:yVal>
            <c:numRef>
              <c:f>zUpdate!$B$2:$B$14</c:f>
              <c:numCache>
                <c:formatCode>General</c:formatCode>
                <c:ptCount val="13"/>
                <c:pt idx="0">
                  <c:v>0.919998146</c:v>
                </c:pt>
                <c:pt idx="1">
                  <c:v>0.919998013</c:v>
                </c:pt>
                <c:pt idx="2">
                  <c:v>0.91999785</c:v>
                </c:pt>
                <c:pt idx="3">
                  <c:v>0.919997904</c:v>
                </c:pt>
                <c:pt idx="4">
                  <c:v>0.869998314</c:v>
                </c:pt>
                <c:pt idx="5">
                  <c:v>0.944997888</c:v>
                </c:pt>
                <c:pt idx="6">
                  <c:v>0.944997881</c:v>
                </c:pt>
                <c:pt idx="7">
                  <c:v>0.94499777</c:v>
                </c:pt>
                <c:pt idx="8">
                  <c:v>0.944997733</c:v>
                </c:pt>
                <c:pt idx="9">
                  <c:v>0.844998436</c:v>
                </c:pt>
                <c:pt idx="10">
                  <c:v>0.869998284</c:v>
                </c:pt>
                <c:pt idx="11">
                  <c:v>0.869998298</c:v>
                </c:pt>
                <c:pt idx="12">
                  <c:v>0.869998261</c:v>
                </c:pt>
              </c:numCache>
            </c:numRef>
          </c:yVal>
          <c:smooth val="0"/>
        </c:ser>
        <c:ser>
          <c:idx val="1"/>
          <c:order val="1"/>
          <c:tx>
            <c:strRef>
              <c:f>zUpdate!$C$1</c:f>
              <c:strCache>
                <c:ptCount val="1"/>
                <c:pt idx="0">
                  <c:v>Link: CORE3-AGG4</c:v>
                </c:pt>
              </c:strCache>
            </c:strRef>
          </c:tx>
          <c:spPr>
            <a:ln w="9525" cap="rnd">
              <a:solidFill>
                <a:schemeClr val="accent2"/>
              </a:solidFill>
              <a:round/>
            </a:ln>
            <a:effectLst/>
          </c:spPr>
          <c:marker>
            <c:symbol val="circle"/>
            <c:size val="5"/>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9525">
                <a:solidFill>
                  <a:schemeClr val="accent2"/>
                </a:solidFill>
                <a:round/>
              </a:ln>
              <a:effectLst/>
            </c:spPr>
          </c:marker>
          <c:xVal>
            <c:numRef>
              <c:f>zUpdate!$A$2:$A$14</c:f>
              <c:numCache>
                <c:formatCode>General</c:formatCode>
                <c:ptCount val="13"/>
                <c:pt idx="0">
                  <c:v>0.0</c:v>
                </c:pt>
                <c:pt idx="1">
                  <c:v>2.0</c:v>
                </c:pt>
                <c:pt idx="2">
                  <c:v>4.0</c:v>
                </c:pt>
                <c:pt idx="3">
                  <c:v>6.0</c:v>
                </c:pt>
                <c:pt idx="4">
                  <c:v>8.0</c:v>
                </c:pt>
                <c:pt idx="5">
                  <c:v>10.0</c:v>
                </c:pt>
                <c:pt idx="6">
                  <c:v>12.0</c:v>
                </c:pt>
                <c:pt idx="7">
                  <c:v>14.0</c:v>
                </c:pt>
                <c:pt idx="8">
                  <c:v>16.0</c:v>
                </c:pt>
                <c:pt idx="9">
                  <c:v>18.0</c:v>
                </c:pt>
                <c:pt idx="10">
                  <c:v>20.0</c:v>
                </c:pt>
                <c:pt idx="11">
                  <c:v>22.0</c:v>
                </c:pt>
                <c:pt idx="12">
                  <c:v>24.0</c:v>
                </c:pt>
              </c:numCache>
            </c:numRef>
          </c:xVal>
          <c:yVal>
            <c:numRef>
              <c:f>zUpdate!$C$2:$C$14</c:f>
              <c:numCache>
                <c:formatCode>General</c:formatCode>
                <c:ptCount val="13"/>
                <c:pt idx="0">
                  <c:v>0.919997809</c:v>
                </c:pt>
                <c:pt idx="1">
                  <c:v>0.919997936</c:v>
                </c:pt>
                <c:pt idx="2">
                  <c:v>0.919997984</c:v>
                </c:pt>
                <c:pt idx="3">
                  <c:v>0.919997972</c:v>
                </c:pt>
                <c:pt idx="4">
                  <c:v>0.969997688</c:v>
                </c:pt>
                <c:pt idx="5">
                  <c:v>0.89499811</c:v>
                </c:pt>
                <c:pt idx="6">
                  <c:v>0.894998082</c:v>
                </c:pt>
                <c:pt idx="7">
                  <c:v>0.894998146</c:v>
                </c:pt>
                <c:pt idx="8">
                  <c:v>0.894998112</c:v>
                </c:pt>
                <c:pt idx="9">
                  <c:v>0.994997358</c:v>
                </c:pt>
                <c:pt idx="10">
                  <c:v>0.969997671</c:v>
                </c:pt>
                <c:pt idx="11">
                  <c:v>0.969997673</c:v>
                </c:pt>
                <c:pt idx="12">
                  <c:v>0.969997581</c:v>
                </c:pt>
              </c:numCache>
            </c:numRef>
          </c:yVal>
          <c:smooth val="0"/>
        </c:ser>
        <c:dLbls>
          <c:showLegendKey val="0"/>
          <c:showVal val="0"/>
          <c:showCatName val="0"/>
          <c:showSerName val="0"/>
          <c:showPercent val="0"/>
          <c:showBubbleSize val="0"/>
        </c:dLbls>
        <c:axId val="-2127357992"/>
        <c:axId val="-2127365208"/>
      </c:scatterChart>
      <c:valAx>
        <c:axId val="-2127357992"/>
        <c:scaling>
          <c:orientation val="minMax"/>
          <c:max val="25.0"/>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r>
                  <a:rPr lang="en-US" sz="1200" b="0"/>
                  <a:t>Time (sec)</a:t>
                </a:r>
              </a:p>
            </c:rich>
          </c:tx>
          <c:layout>
            <c:manualLayout>
              <c:xMode val="edge"/>
              <c:yMode val="edge"/>
              <c:x val="0.487756609836326"/>
              <c:y val="0.730070601387282"/>
            </c:manualLayout>
          </c:layout>
          <c:overlay val="0"/>
          <c:spPr>
            <a:noFill/>
            <a:ln>
              <a:noFill/>
            </a:ln>
            <a:effectLst/>
          </c:sp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crossAx val="-2127365208"/>
        <c:crosses val="autoZero"/>
        <c:crossBetween val="midCat"/>
      </c:valAx>
      <c:valAx>
        <c:axId val="-2127365208"/>
        <c:scaling>
          <c:orientation val="minMax"/>
          <c:max val="1.05"/>
          <c:min val="0.8"/>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2"/>
                    </a:solidFill>
                    <a:latin typeface="+mn-lt"/>
                    <a:ea typeface="+mn-ea"/>
                    <a:cs typeface="+mn-cs"/>
                  </a:defRPr>
                </a:pPr>
                <a:r>
                  <a:rPr lang="en-US" sz="1200" b="0"/>
                  <a:t>Link</a:t>
                </a:r>
                <a:r>
                  <a:rPr lang="en-US" sz="1200" b="0" baseline="0"/>
                  <a:t> Utilization</a:t>
                </a:r>
                <a:endParaRPr lang="en-US" sz="1200" b="0"/>
              </a:p>
            </c:rich>
          </c:tx>
          <c:layout/>
          <c:overlay val="0"/>
          <c:spPr>
            <a:noFill/>
            <a:ln>
              <a:noFill/>
            </a:ln>
            <a:effectLst/>
          </c:sp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en-US"/>
          </a:p>
        </c:txPr>
        <c:crossAx val="-2127357992"/>
        <c:crosses val="autoZero"/>
        <c:crossBetween val="midCat"/>
        <c:majorUnit val="0.05"/>
        <c:minorUnit val="0.05"/>
      </c:valAx>
      <c:spPr>
        <a:noFill/>
        <a:ln w="19050">
          <a:solidFill>
            <a:schemeClr val="tx1"/>
          </a:solidFill>
        </a:ln>
        <a:effectLst/>
      </c:spPr>
    </c:plotArea>
    <c:legend>
      <c:legendPos val="b"/>
      <c:layout>
        <c:manualLayout>
          <c:xMode val="edge"/>
          <c:yMode val="edge"/>
          <c:x val="0.222251966732387"/>
          <c:y val="0.822324026924671"/>
          <c:w val="0.662914417854826"/>
          <c:h val="0.0863858065046727"/>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a:t>Real-time link utilization</a:t>
            </a:r>
          </a:p>
        </c:rich>
      </c:tx>
      <c:layout>
        <c:manualLayout>
          <c:xMode val="edge"/>
          <c:yMode val="edge"/>
          <c:x val="0.338945953238247"/>
          <c:y val="0.0277296310030375"/>
        </c:manualLayout>
      </c:layout>
      <c:overlay val="0"/>
      <c:spPr>
        <a:noFill/>
        <a:ln>
          <a:noFill/>
        </a:ln>
        <a:effectLst/>
      </c:spPr>
    </c:title>
    <c:autoTitleDeleted val="0"/>
    <c:plotArea>
      <c:layout/>
      <c:scatterChart>
        <c:scatterStyle val="lineMarker"/>
        <c:varyColors val="0"/>
        <c:ser>
          <c:idx val="0"/>
          <c:order val="0"/>
          <c:tx>
            <c:strRef>
              <c:f>'zUpdate-O'!$B$1</c:f>
              <c:strCache>
                <c:ptCount val="1"/>
                <c:pt idx="0">
                  <c:v>Link: CORE1-AGG3</c:v>
                </c:pt>
              </c:strCache>
            </c:strRef>
          </c:tx>
          <c:spPr>
            <a:ln w="9525" cap="rnd">
              <a:solidFill>
                <a:schemeClr val="accent1"/>
              </a:solidFill>
              <a:round/>
            </a:ln>
            <a:effectLst/>
          </c:spPr>
          <c:marker>
            <c:symbol val="circle"/>
            <c:size val="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a:solidFill>
                  <a:schemeClr val="accent1"/>
                </a:solidFill>
                <a:round/>
              </a:ln>
              <a:effectLst/>
            </c:spPr>
          </c:marker>
          <c:xVal>
            <c:numRef>
              <c:f>'zUpdate-O'!$A$2:$A$9</c:f>
              <c:numCache>
                <c:formatCode>General</c:formatCode>
                <c:ptCount val="8"/>
                <c:pt idx="0">
                  <c:v>0.0</c:v>
                </c:pt>
                <c:pt idx="1">
                  <c:v>2.0</c:v>
                </c:pt>
                <c:pt idx="2">
                  <c:v>4.0</c:v>
                </c:pt>
                <c:pt idx="3">
                  <c:v>6.0</c:v>
                </c:pt>
                <c:pt idx="4">
                  <c:v>8.0</c:v>
                </c:pt>
                <c:pt idx="5">
                  <c:v>10.0</c:v>
                </c:pt>
                <c:pt idx="6">
                  <c:v>12.0</c:v>
                </c:pt>
                <c:pt idx="7">
                  <c:v>14.0</c:v>
                </c:pt>
              </c:numCache>
            </c:numRef>
          </c:xVal>
          <c:yVal>
            <c:numRef>
              <c:f>'zUpdate-O'!$B$2:$B$9</c:f>
              <c:numCache>
                <c:formatCode>General</c:formatCode>
                <c:ptCount val="8"/>
                <c:pt idx="0">
                  <c:v>0.919998002</c:v>
                </c:pt>
                <c:pt idx="1">
                  <c:v>0.919997918</c:v>
                </c:pt>
                <c:pt idx="2">
                  <c:v>0.919997976</c:v>
                </c:pt>
                <c:pt idx="3">
                  <c:v>0.919997982</c:v>
                </c:pt>
                <c:pt idx="4">
                  <c:v>0.769998942</c:v>
                </c:pt>
                <c:pt idx="5">
                  <c:v>0.869998242</c:v>
                </c:pt>
                <c:pt idx="6">
                  <c:v>0.869998252</c:v>
                </c:pt>
                <c:pt idx="7">
                  <c:v>0.86999822</c:v>
                </c:pt>
              </c:numCache>
            </c:numRef>
          </c:yVal>
          <c:smooth val="0"/>
        </c:ser>
        <c:ser>
          <c:idx val="1"/>
          <c:order val="1"/>
          <c:tx>
            <c:strRef>
              <c:f>'zUpdate-O'!$C$1</c:f>
              <c:strCache>
                <c:ptCount val="1"/>
                <c:pt idx="0">
                  <c:v>Link: CORE3-AGG4</c:v>
                </c:pt>
              </c:strCache>
            </c:strRef>
          </c:tx>
          <c:spPr>
            <a:ln w="9525" cap="rnd">
              <a:solidFill>
                <a:schemeClr val="accent2"/>
              </a:solidFill>
              <a:round/>
            </a:ln>
            <a:effectLst/>
          </c:spPr>
          <c:marker>
            <c:symbol val="circle"/>
            <c:size val="5"/>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9525">
                <a:solidFill>
                  <a:schemeClr val="accent2"/>
                </a:solidFill>
                <a:round/>
              </a:ln>
              <a:effectLst/>
            </c:spPr>
          </c:marker>
          <c:xVal>
            <c:numRef>
              <c:f>'zUpdate-O'!$A$2:$A$9</c:f>
              <c:numCache>
                <c:formatCode>General</c:formatCode>
                <c:ptCount val="8"/>
                <c:pt idx="0">
                  <c:v>0.0</c:v>
                </c:pt>
                <c:pt idx="1">
                  <c:v>2.0</c:v>
                </c:pt>
                <c:pt idx="2">
                  <c:v>4.0</c:v>
                </c:pt>
                <c:pt idx="3">
                  <c:v>6.0</c:v>
                </c:pt>
                <c:pt idx="4">
                  <c:v>8.0</c:v>
                </c:pt>
                <c:pt idx="5">
                  <c:v>10.0</c:v>
                </c:pt>
                <c:pt idx="6">
                  <c:v>12.0</c:v>
                </c:pt>
                <c:pt idx="7">
                  <c:v>14.0</c:v>
                </c:pt>
              </c:numCache>
            </c:numRef>
          </c:xVal>
          <c:yVal>
            <c:numRef>
              <c:f>'zUpdate-O'!$C$2:$C$9</c:f>
              <c:numCache>
                <c:formatCode>General</c:formatCode>
                <c:ptCount val="8"/>
                <c:pt idx="0">
                  <c:v>0.919997859</c:v>
                </c:pt>
                <c:pt idx="1">
                  <c:v>0.919997872</c:v>
                </c:pt>
                <c:pt idx="2">
                  <c:v>0.919997933</c:v>
                </c:pt>
                <c:pt idx="3">
                  <c:v>0.919997999</c:v>
                </c:pt>
                <c:pt idx="4">
                  <c:v>1.09499685</c:v>
                </c:pt>
                <c:pt idx="5">
                  <c:v>0.969997654</c:v>
                </c:pt>
                <c:pt idx="6">
                  <c:v>0.969997531</c:v>
                </c:pt>
                <c:pt idx="7">
                  <c:v>0.969997554</c:v>
                </c:pt>
              </c:numCache>
            </c:numRef>
          </c:yVal>
          <c:smooth val="0"/>
        </c:ser>
        <c:dLbls>
          <c:showLegendKey val="0"/>
          <c:showVal val="0"/>
          <c:showCatName val="0"/>
          <c:showSerName val="0"/>
          <c:showPercent val="0"/>
          <c:showBubbleSize val="0"/>
        </c:dLbls>
        <c:axId val="2127779288"/>
        <c:axId val="2127766552"/>
      </c:scatterChart>
      <c:valAx>
        <c:axId val="2127779288"/>
        <c:scaling>
          <c:orientation val="minMax"/>
          <c:max val="15.0"/>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r>
                  <a:rPr lang="en-US" sz="1200" b="0"/>
                  <a:t>Time (sec)</a:t>
                </a:r>
              </a:p>
            </c:rich>
          </c:tx>
          <c:layout>
            <c:manualLayout>
              <c:xMode val="edge"/>
              <c:yMode val="edge"/>
              <c:x val="0.487756609836326"/>
              <c:y val="0.730070601387282"/>
            </c:manualLayout>
          </c:layout>
          <c:overlay val="0"/>
          <c:spPr>
            <a:noFill/>
            <a:ln>
              <a:noFill/>
            </a:ln>
            <a:effectLst/>
          </c:sp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crossAx val="2127766552"/>
        <c:crosses val="autoZero"/>
        <c:crossBetween val="midCat"/>
      </c:valAx>
      <c:valAx>
        <c:axId val="2127766552"/>
        <c:scaling>
          <c:orientation val="minMax"/>
          <c:max val="1.1"/>
          <c:min val="0.7"/>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2"/>
                    </a:solidFill>
                    <a:latin typeface="+mn-lt"/>
                    <a:ea typeface="+mn-ea"/>
                    <a:cs typeface="+mn-cs"/>
                  </a:defRPr>
                </a:pPr>
                <a:r>
                  <a:rPr lang="en-US" sz="1200" b="0"/>
                  <a:t>Link</a:t>
                </a:r>
                <a:r>
                  <a:rPr lang="en-US" sz="1200" b="0" baseline="0"/>
                  <a:t> Utilization</a:t>
                </a:r>
                <a:endParaRPr lang="en-US" sz="1200" b="0"/>
              </a:p>
            </c:rich>
          </c:tx>
          <c:layout/>
          <c:overlay val="0"/>
          <c:spPr>
            <a:noFill/>
            <a:ln>
              <a:noFill/>
            </a:ln>
            <a:effectLst/>
          </c:sp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en-US"/>
          </a:p>
        </c:txPr>
        <c:crossAx val="2127779288"/>
        <c:crosses val="autoZero"/>
        <c:crossBetween val="midCat"/>
        <c:majorUnit val="0.1"/>
        <c:minorUnit val="0.1"/>
      </c:valAx>
      <c:spPr>
        <a:noFill/>
        <a:ln w="19050">
          <a:solidFill>
            <a:schemeClr val="tx1"/>
          </a:solidFill>
        </a:ln>
        <a:effectLst/>
      </c:spPr>
    </c:plotArea>
    <c:legend>
      <c:legendPos val="b"/>
      <c:layout>
        <c:manualLayout>
          <c:xMode val="edge"/>
          <c:yMode val="edge"/>
          <c:x val="0.222251966732387"/>
          <c:y val="0.822324026924671"/>
          <c:w val="0.662914417854826"/>
          <c:h val="0.0863858065046727"/>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2.emf"/><Relationship Id="rId2" Type="http://schemas.openxmlformats.org/officeDocument/2006/relationships/image" Target="../media/image63.emf"/><Relationship Id="rId3" Type="http://schemas.openxmlformats.org/officeDocument/2006/relationships/image" Target="../media/image6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96F1A38B-AAA8-A944-A884-EEBD82AA1B5D}" type="datetimeFigureOut">
              <a:rPr lang="en-US" smtClean="0"/>
              <a:t>10/13/13</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08B524C3-3E27-C642-B4E6-222BE69A466D}" type="slidenum">
              <a:rPr lang="en-US" smtClean="0"/>
              <a:t>‹#›</a:t>
            </a:fld>
            <a:endParaRPr lang="en-US"/>
          </a:p>
        </p:txBody>
      </p:sp>
    </p:spTree>
    <p:extLst>
      <p:ext uri="{BB962C8B-B14F-4D97-AF65-F5344CB8AC3E}">
        <p14:creationId xmlns:p14="http://schemas.microsoft.com/office/powerpoint/2010/main" val="20476296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7BF67613-CD18-49DC-BB9F-05F5EB8BAF87}" type="datetimeFigureOut">
              <a:rPr lang="en-US" smtClean="0"/>
              <a:pPr/>
              <a:t>10/13/13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0466C13E-F135-469B-BBAE-2F60FB69471C}" type="slidenum">
              <a:rPr lang="en-US" smtClean="0"/>
              <a:pPr/>
              <a:t>‹#›</a:t>
            </a:fld>
            <a:endParaRPr lang="en-US"/>
          </a:p>
        </p:txBody>
      </p:sp>
    </p:spTree>
    <p:extLst>
      <p:ext uri="{BB962C8B-B14F-4D97-AF65-F5344CB8AC3E}">
        <p14:creationId xmlns:p14="http://schemas.microsoft.com/office/powerpoint/2010/main" val="104541355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66C13E-F135-469B-BBAE-2F60FB69471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31746" name="Rectangle 2"/>
          <p:cNvSpPr>
            <a:spLocks noGrp="1" noChangeArrowheads="1"/>
          </p:cNvSpPr>
          <p:nvPr>
            <p:ph type="body" idx="1"/>
          </p:nvPr>
        </p:nvSpPr>
        <p:spPr bwMode="auto">
          <a:xfrm>
            <a:off x="731520" y="4560570"/>
            <a:ext cx="585216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sz="2300">
                <a:cs typeface="Lucida Grande" charset="0"/>
                <a:sym typeface="Lucida Grande" charset="0"/>
              </a:rPr>
              <a:t>Instead of having network administrators sit down and work out how to perform an update rule by rule, switch by switch, we instead propose they should use a simple abstraction that updates the entire network in one fell swoop. The abstraction will provide powerful, reasonable semantics that allow administrators to understand how the network will behave during update, and leave the exact implementation details to a runtime that figures out the most efficient way to perform the actual update.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36866" name="Rectangle 2"/>
          <p:cNvSpPr>
            <a:spLocks noGrp="1" noChangeArrowheads="1"/>
          </p:cNvSpPr>
          <p:nvPr>
            <p:ph type="body" idx="1"/>
          </p:nvPr>
        </p:nvSpPr>
        <p:spPr bwMode="auto">
          <a:xfrm>
            <a:off x="731520" y="4560570"/>
            <a:ext cx="585216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ja-JP" altLang="en-US">
                <a:latin typeface="Arial"/>
                <a:cs typeface="Helvetica" charset="0"/>
                <a:sym typeface="Helvetica" charset="0"/>
              </a:rPr>
              <a:t>“</a:t>
            </a:r>
            <a:r>
              <a:rPr lang="en-US">
                <a:latin typeface="Helvetica" charset="0"/>
                <a:cs typeface="Helvetica" charset="0"/>
                <a:sym typeface="Helvetica" charset="0"/>
              </a:rPr>
              <a:t>As-if all the switches moved to the new configuration at the same time</a:t>
            </a:r>
            <a:r>
              <a:rPr lang="ja-JP" altLang="en-US">
                <a:latin typeface="Arial"/>
                <a:cs typeface="Helvetica" charset="0"/>
                <a:sym typeface="Helvetica" charset="0"/>
              </a:rPr>
              <a:t>”</a:t>
            </a:r>
            <a:r>
              <a:rPr lang="en-US">
                <a:latin typeface="Helvetica" charset="0"/>
                <a:cs typeface="Helvetica" charset="0"/>
                <a:sym typeface="Helvetica" charset="0"/>
              </a:rPr>
              <a:t> Atomic Updates lead to Nuclear explosions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39938" name="Rectangle 2"/>
          <p:cNvSpPr>
            <a:spLocks noGrp="1" noChangeArrowheads="1"/>
          </p:cNvSpPr>
          <p:nvPr>
            <p:ph type="body" idx="1"/>
          </p:nvPr>
        </p:nvSpPr>
        <p:spPr bwMode="auto">
          <a:xfrm>
            <a:off x="731520" y="4560570"/>
            <a:ext cx="585216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sz="2300">
                <a:cs typeface="Lucida Grande" charset="0"/>
                <a:sym typeface="Lucida Grande" charset="0"/>
              </a:rPr>
              <a:t>Emphasize universal guarantee: programmers don</a:t>
            </a:r>
            <a:r>
              <a:rPr lang="ja-JP" altLang="en-US" sz="2300">
                <a:latin typeface="Arial"/>
                <a:cs typeface="Lucida Grande" charset="0"/>
                <a:sym typeface="Lucida Grande" charset="0"/>
              </a:rPr>
              <a:t>’</a:t>
            </a:r>
            <a:r>
              <a:rPr lang="en-US" sz="2300">
                <a:cs typeface="Lucida Grande" charset="0"/>
                <a:sym typeface="Lucida Grande" charset="0"/>
              </a:rPr>
              <a:t>t need to write down specific properties or specifications. ANY path property is preserved, without having to tell us what property you want </a:t>
            </a:r>
            <a:r>
              <a:rPr lang="ja-JP" altLang="en-US" sz="2300">
                <a:latin typeface="Arial"/>
                <a:cs typeface="Lucida Grande" charset="0"/>
                <a:sym typeface="Lucida Grande" charset="0"/>
              </a:rPr>
              <a:t>“</a:t>
            </a:r>
            <a:r>
              <a:rPr lang="en-US" sz="2300">
                <a:cs typeface="Lucida Grande" charset="0"/>
                <a:sym typeface="Lucida Grande" charset="0"/>
              </a:rPr>
              <a:t>As it turns out</a:t>
            </a:r>
            <a:r>
              <a:rPr lang="ja-JP" altLang="en-US" sz="2300">
                <a:latin typeface="Arial"/>
                <a:cs typeface="Lucida Grande" charset="0"/>
                <a:sym typeface="Lucida Grande" charset="0"/>
              </a:rPr>
              <a:t>”</a:t>
            </a:r>
            <a:endParaRPr lang="en-US" sz="2300">
              <a:cs typeface="Lucida Grande" charset="0"/>
              <a:sym typeface="Lucida Grande"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44034" name="Rectangle 2"/>
          <p:cNvSpPr>
            <a:spLocks noGrp="1" noChangeArrowheads="1"/>
          </p:cNvSpPr>
          <p:nvPr>
            <p:ph type="body" idx="1"/>
          </p:nvPr>
        </p:nvSpPr>
        <p:spPr bwMode="auto">
          <a:xfrm>
            <a:off x="731520" y="4560570"/>
            <a:ext cx="585216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sz="2300">
                <a:cs typeface="Lucida Grande" charset="0"/>
                <a:sym typeface="Lucida Grande" charset="0"/>
              </a:rPr>
              <a:t>The natural question is: when can we perform a per-packet update? Is it always possible?</a:t>
            </a:r>
          </a:p>
          <a:p>
            <a:endParaRPr lang="en-US" sz="2300">
              <a:cs typeface="Lucida Grande" charset="0"/>
              <a:sym typeface="Lucida Grande" charset="0"/>
            </a:endParaRPr>
          </a:p>
          <a:p>
            <a:r>
              <a:rPr lang="en-US" sz="2300">
                <a:cs typeface="Lucida Grande" charset="0"/>
                <a:sym typeface="Lucida Grande" charset="0"/>
              </a:rPr>
              <a:t>It turns out the answer is yes: we can always perform a per-packet update between configurations. There is a general mechanism, the 2-phase update mechanism, that always works, regardless of the configuration or topology.</a:t>
            </a:r>
          </a:p>
          <a:p>
            <a:endParaRPr lang="en-US" sz="2300">
              <a:cs typeface="Lucida Grande" charset="0"/>
              <a:sym typeface="Lucida Grande" charset="0"/>
            </a:endParaRPr>
          </a:p>
          <a:p>
            <a:r>
              <a:rPr lang="en-US" sz="2300">
                <a:cs typeface="Lucida Grande" charset="0"/>
                <a:sym typeface="Lucida Grande" charset="0"/>
              </a:rPr>
              <a:t>The mechanism works by instrumenting the entire network configuration with version numbers. The rules are then predicated upon a packet having a specific version number. </a:t>
            </a:r>
          </a:p>
          <a:p>
            <a:endParaRPr lang="en-US" sz="2300">
              <a:cs typeface="Lucida Grande" charset="0"/>
              <a:sym typeface="Lucida Grande" charset="0"/>
            </a:endParaRPr>
          </a:p>
          <a:p>
            <a:r>
              <a:rPr lang="en-US" sz="2300">
                <a:cs typeface="Lucida Grande" charset="0"/>
                <a:sym typeface="Lucida Grande" charset="0"/>
              </a:rPr>
              <a:t>To perform the update, first install the new configuration rules on the internal switches. Then, install rules on the edge switches that stamp incoming packets with the new version. Then, when all the old version packets are gone, delete the old configuration.</a:t>
            </a:r>
          </a:p>
          <a:p>
            <a:endParaRPr lang="en-US" sz="2300">
              <a:cs typeface="Lucida Grande" charset="0"/>
              <a:sym typeface="Lucida Grande"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47106" name="Rectangle 2"/>
          <p:cNvSpPr>
            <a:spLocks noGrp="1" noChangeArrowheads="1"/>
          </p:cNvSpPr>
          <p:nvPr>
            <p:ph type="body" idx="1"/>
          </p:nvPr>
        </p:nvSpPr>
        <p:spPr bwMode="auto">
          <a:xfrm>
            <a:off x="731520" y="4560570"/>
            <a:ext cx="585216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sz="2300">
                <a:cs typeface="Lucida Grande" charset="0"/>
                <a:sym typeface="Lucida Grande" charset="0"/>
              </a:rPr>
              <a:t>Pronounce optimizations and explain that they reduce overhead in common situations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49154" name="Rectangle 2"/>
          <p:cNvSpPr>
            <a:spLocks noGrp="1" noChangeArrowheads="1"/>
          </p:cNvSpPr>
          <p:nvPr>
            <p:ph type="body" idx="1"/>
          </p:nvPr>
        </p:nvSpPr>
        <p:spPr bwMode="auto">
          <a:xfrm>
            <a:off x="731520" y="4560570"/>
            <a:ext cx="585216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a:latin typeface="Helvetica" charset="0"/>
                <a:cs typeface="Helvetica" charset="0"/>
                <a:sym typeface="Helvetica" charset="0"/>
              </a:rPr>
              <a:t>To make all of this concrete, lets consider the simple network here. It has 4 switches: an ingress switch on the left and 3 switches in the middle that perform filtering. Traffic flows from left to right and it</a:t>
            </a:r>
            <a:r>
              <a:rPr lang="ja-JP" altLang="en-US">
                <a:latin typeface="Arial"/>
                <a:cs typeface="Helvetica" charset="0"/>
                <a:sym typeface="Helvetica" charset="0"/>
              </a:rPr>
              <a:t>’</a:t>
            </a:r>
            <a:r>
              <a:rPr lang="en-US">
                <a:latin typeface="Helvetica" charset="0"/>
                <a:cs typeface="Helvetica" charset="0"/>
                <a:sym typeface="Helvetica" charset="0"/>
              </a:rPr>
              <a:t>s connected to two external networks: a trusted white-hat network and an untrusted black-hat network. The network has a security policy that allows trusted white-hat traffic unrestricted access to the internal network on the right, and restricts the untrusted black-hat network to only send web traffic. </a:t>
            </a:r>
          </a:p>
          <a:p>
            <a:endParaRPr lang="en-US">
              <a:latin typeface="Helvetica" charset="0"/>
              <a:cs typeface="Helvetica" charset="0"/>
              <a:sym typeface="Helvetica" charset="0"/>
            </a:endParaRPr>
          </a:p>
          <a:p>
            <a:r>
              <a:rPr lang="en-US">
                <a:latin typeface="Helvetica" charset="0"/>
                <a:cs typeface="Helvetica" charset="0"/>
                <a:sym typeface="Helvetica" charset="0"/>
              </a:rPr>
              <a:t>Note: Make example completely graphical (add ingress routing), remove text configurations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51202" name="Rectangle 2"/>
          <p:cNvSpPr>
            <a:spLocks noGrp="1" noChangeArrowheads="1"/>
          </p:cNvSpPr>
          <p:nvPr>
            <p:ph type="body" idx="1"/>
          </p:nvPr>
        </p:nvSpPr>
        <p:spPr bwMode="auto">
          <a:xfrm>
            <a:off x="731520" y="4560570"/>
            <a:ext cx="585216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sz="2300">
                <a:cs typeface="Lucida Grande" charset="0"/>
                <a:sym typeface="Lucida Grande" charset="0"/>
              </a:rPr>
              <a:t>To answer this question, we used a common technique from the PL community and built a formal model...</a:t>
            </a:r>
          </a:p>
          <a:p>
            <a:endParaRPr lang="en-US" sz="2300">
              <a:cs typeface="Lucida Grande" charset="0"/>
              <a:sym typeface="Lucida Grande" charset="0"/>
            </a:endParaRPr>
          </a:p>
          <a:p>
            <a:r>
              <a:rPr lang="en-US" sz="2300">
                <a:cs typeface="Lucida Grande" charset="0"/>
                <a:sym typeface="Lucida Grande" charset="0"/>
              </a:rPr>
              <a:t>Maybe Q, Solution, Insight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54274" name="Rectangle 2"/>
          <p:cNvSpPr>
            <a:spLocks noGrp="1" noChangeArrowheads="1"/>
          </p:cNvSpPr>
          <p:nvPr>
            <p:ph type="body" idx="1"/>
          </p:nvPr>
        </p:nvSpPr>
        <p:spPr bwMode="auto">
          <a:xfrm>
            <a:off x="731520" y="4560570"/>
            <a:ext cx="585216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sz="2300">
                <a:cs typeface="Lucida Grande" charset="0"/>
                <a:sym typeface="Lucida Grande" charset="0"/>
              </a:rPr>
              <a:t>Make other boxes more transparent/gray out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56322" name="Rectangle 2"/>
          <p:cNvSpPr>
            <a:spLocks noGrp="1" noChangeArrowheads="1"/>
          </p:cNvSpPr>
          <p:nvPr>
            <p:ph type="body" idx="1"/>
          </p:nvPr>
        </p:nvSpPr>
        <p:spPr bwMode="auto">
          <a:xfrm>
            <a:off x="731520" y="4560570"/>
            <a:ext cx="585216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sz="2300">
                <a:cs typeface="Lucida Grande" charset="0"/>
                <a:sym typeface="Lucida Grande" charset="0"/>
              </a:rPr>
              <a:t>Thought: are these useful opts in practice? Ran simulations to test. Make set-up graphical, illustrate topos + set-up structure etc</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60418" name="Rectangle 2"/>
          <p:cNvSpPr>
            <a:spLocks noGrp="1" noChangeArrowheads="1"/>
          </p:cNvSpPr>
          <p:nvPr>
            <p:ph type="body" idx="1"/>
          </p:nvPr>
        </p:nvSpPr>
        <p:spPr bwMode="auto">
          <a:xfrm>
            <a:off x="731520" y="4560570"/>
            <a:ext cx="585216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sz="2300">
                <a:cs typeface="Lucida Grande" charset="0"/>
                <a:sym typeface="Lucida Grande" charset="0"/>
              </a:rPr>
              <a:t>Without an update abstraction, you have two choices: either work very hard to figure out how to implement your update to preserve the properties you care about, or just throw your update at the network and hope it will work. With an update abstraction, you can just throw your update at the runtime and know it will work.</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Grp="1" noRot="1" noChangeAspect="1" noChangeArrowheads="1"/>
          </p:cNvSpPr>
          <p:nvPr>
            <p:ph type="sldImg"/>
          </p:nvPr>
        </p:nvSpPr>
        <p:spPr>
          <a:xfrm>
            <a:off x="1257300" y="720725"/>
            <a:ext cx="4800600" cy="3600450"/>
          </a:xfrm>
          <a:solidFill>
            <a:srgbClr val="FFFFFF"/>
          </a:solidFill>
          <a:ln/>
        </p:spPr>
      </p:sp>
      <p:sp>
        <p:nvSpPr>
          <p:cNvPr id="58370" name="Rectangle 2"/>
          <p:cNvSpPr>
            <a:spLocks noGrp="1" noChangeArrowheads="1"/>
          </p:cNvSpPr>
          <p:nvPr>
            <p:ph type="body" idx="1"/>
          </p:nvPr>
        </p:nvSpPr>
        <p:spPr>
          <a:ln/>
        </p:spPr>
        <p:txBody>
          <a:bodyPr/>
          <a:lstStyle/>
          <a:p>
            <a:pPr eaLnBrk="1" hangingPunct="1">
              <a:defRPr/>
            </a:pPr>
            <a:endParaRPr lang="en-US" sz="2300" dirty="0">
              <a:latin typeface="Lucida Grande" charset="0"/>
              <a:cs typeface="Lucida Grande" charset="0"/>
              <a:sym typeface="Lucida Grande"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data centers, applications generate traffic flows and rely on network to deliver them.</a:t>
            </a:r>
          </a:p>
          <a:p>
            <a:endParaRPr lang="en-US" baseline="0" dirty="0" smtClean="0"/>
          </a:p>
          <a:p>
            <a:r>
              <a:rPr lang="en-US" baseline="0" dirty="0" smtClean="0"/>
              <a:t>The traffic distribution of these flows can change with the updates in network. </a:t>
            </a:r>
          </a:p>
          <a:p>
            <a:r>
              <a:rPr lang="en-US" baseline="0" dirty="0" smtClean="0"/>
              <a:t>For example, before shutting down a switch, we typically move flows on the switch out to other switches. </a:t>
            </a:r>
          </a:p>
          <a:p>
            <a:r>
              <a:rPr lang="en-US" baseline="0" dirty="0" smtClean="0"/>
              <a:t>After the switch goes online again, we move the flows back.</a:t>
            </a:r>
          </a:p>
          <a:p>
            <a:endParaRPr lang="en-US" baseline="0" dirty="0" smtClean="0"/>
          </a:p>
          <a:p>
            <a:r>
              <a:rPr lang="en-US" baseline="0" dirty="0" smtClean="0"/>
              <a:t>For another example, when a new switch is connected into the network, we often conduct some existing flows to go through it to test it or make a use of it.</a:t>
            </a:r>
          </a:p>
          <a:p>
            <a:endParaRPr lang="en-US" baseline="0" dirty="0" smtClean="0"/>
          </a:p>
        </p:txBody>
      </p:sp>
      <p:sp>
        <p:nvSpPr>
          <p:cNvPr id="4" name="Slide Number Placeholder 3"/>
          <p:cNvSpPr>
            <a:spLocks noGrp="1"/>
          </p:cNvSpPr>
          <p:nvPr>
            <p:ph type="sldNum" sz="quarter" idx="10"/>
          </p:nvPr>
        </p:nvSpPr>
        <p:spPr/>
        <p:txBody>
          <a:bodyPr/>
          <a:lstStyle/>
          <a:p>
            <a:fld id="{9456D348-4860-F149-98BB-64591E2E5EED}" type="slidenum">
              <a:rPr lang="en-US" smtClean="0"/>
              <a:pPr/>
              <a:t>35</a:t>
            </a:fld>
            <a:endParaRPr lang="en-US"/>
          </a:p>
        </p:txBody>
      </p:sp>
    </p:spTree>
    <p:extLst>
      <p:ext uri="{BB962C8B-B14F-4D97-AF65-F5344CB8AC3E}">
        <p14:creationId xmlns:p14="http://schemas.microsoft.com/office/powerpoint/2010/main" val="19493360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While the network is in flux, applications’ behaviors are also changing the traffic distribution </a:t>
            </a:r>
            <a:r>
              <a:rPr lang="en-US" altLang="zh-CN" baseline="0" dirty="0" smtClean="0"/>
              <a:t>simultaneously.</a:t>
            </a:r>
          </a:p>
          <a:p>
            <a:r>
              <a:rPr lang="en-US" altLang="zh-CN" baseline="0" dirty="0" smtClean="0"/>
              <a:t> </a:t>
            </a:r>
          </a:p>
          <a:p>
            <a:r>
              <a:rPr lang="en-US" baseline="0" dirty="0" smtClean="0"/>
              <a:t>For instance, an application owns some virtual machines and these virtual machines have some traffic flows with each other.</a:t>
            </a:r>
          </a:p>
          <a:p>
            <a:r>
              <a:rPr lang="en-US" baseline="0" dirty="0" smtClean="0"/>
              <a:t>When the application decides migrate some virtual machines to other locations, the VM migration can reshape the traffic flows.</a:t>
            </a:r>
          </a:p>
          <a:p>
            <a:endParaRPr lang="en-US" baseline="0" dirty="0" smtClean="0"/>
          </a:p>
          <a:p>
            <a:r>
              <a:rPr lang="en-US" baseline="0" dirty="0" smtClean="0"/>
              <a:t>In production data center networks, updates like our examples are happening everyday.</a:t>
            </a:r>
          </a:p>
        </p:txBody>
      </p:sp>
      <p:sp>
        <p:nvSpPr>
          <p:cNvPr id="4" name="Slide Number Placeholder 3"/>
          <p:cNvSpPr>
            <a:spLocks noGrp="1"/>
          </p:cNvSpPr>
          <p:nvPr>
            <p:ph type="sldNum" sz="quarter" idx="10"/>
          </p:nvPr>
        </p:nvSpPr>
        <p:spPr/>
        <p:txBody>
          <a:bodyPr/>
          <a:lstStyle/>
          <a:p>
            <a:fld id="{9456D348-4860-F149-98BB-64591E2E5EED}" type="slidenum">
              <a:rPr lang="en-US" smtClean="0"/>
              <a:pPr/>
              <a:t>36</a:t>
            </a:fld>
            <a:endParaRPr lang="en-US"/>
          </a:p>
        </p:txBody>
      </p:sp>
    </p:spTree>
    <p:extLst>
      <p:ext uri="{BB962C8B-B14F-4D97-AF65-F5344CB8AC3E}">
        <p14:creationId xmlns:p14="http://schemas.microsoft.com/office/powerpoint/2010/main" val="15891004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One day, to fix an operating system level bug in the switches, Bob needs to upgrade all switches in the network as soon as possible. He knows the applications hosted in the data center can have serious concerns about their performance during the update, so he firstly spends two weeks to coordination the applications owners to learn their requirements. Based on what he learns, he made a detailed update plan including which part of the network he will touch, what are the steps of the upgrade, and even configuration scripts he will uses.</a:t>
            </a:r>
          </a:p>
          <a:p>
            <a:endParaRPr lang="en-US" baseline="0" dirty="0" smtClean="0"/>
          </a:p>
          <a:p>
            <a:r>
              <a:rPr lang="en-US" baseline="0" dirty="0" smtClean="0"/>
              <a:t>He also asked his colleagues to review and revise the plan to make sure it is good to go.</a:t>
            </a:r>
          </a:p>
          <a:p>
            <a:endParaRPr lang="en-US" baseline="0" dirty="0" smtClean="0"/>
          </a:p>
          <a:p>
            <a:r>
              <a:rPr lang="en-US" baseline="0" dirty="0" smtClean="0"/>
              <a:t>To make the update even safer, he decides to do it in off-peak hours at night. </a:t>
            </a:r>
          </a:p>
          <a:p>
            <a:r>
              <a:rPr lang="en-US" baseline="0" dirty="0" smtClean="0"/>
              <a:t>However, his cautious attitude does not give him a smooth process. He triggered some application alerts unexpectedly.</a:t>
            </a:r>
          </a:p>
          <a:p>
            <a:r>
              <a:rPr lang="en-US" baseline="0" dirty="0" smtClean="0"/>
              <a:t>What makes it worse is that some switch failures prevent him from following his original plan, and force him to backpedal several times.</a:t>
            </a:r>
          </a:p>
          <a:p>
            <a:endParaRPr lang="en-US" baseline="0" dirty="0" smtClean="0"/>
          </a:p>
          <a:p>
            <a:r>
              <a:rPr lang="en-US" baseline="0" dirty="0" smtClean="0"/>
              <a:t>Eight hours later, Bob is still struggling without any sleep. He makes little progress, but receives many complaints from applications. He has to suspend the update now, because he sees no quick fix currently. And he gets </a:t>
            </a:r>
            <a:r>
              <a:rPr lang="en-US" altLang="zh-CN" baseline="0" dirty="0" smtClean="0"/>
              <a:t>upset</a:t>
            </a:r>
            <a:r>
              <a:rPr lang="en-US" baseline="0" dirty="0" smtClean="0"/>
              <a:t>. </a:t>
            </a:r>
          </a:p>
        </p:txBody>
      </p:sp>
      <p:sp>
        <p:nvSpPr>
          <p:cNvPr id="4" name="Slide Number Placeholder 3"/>
          <p:cNvSpPr>
            <a:spLocks noGrp="1"/>
          </p:cNvSpPr>
          <p:nvPr>
            <p:ph type="sldNum" sz="quarter" idx="10"/>
          </p:nvPr>
        </p:nvSpPr>
        <p:spPr/>
        <p:txBody>
          <a:bodyPr/>
          <a:lstStyle/>
          <a:p>
            <a:fld id="{9456D348-4860-F149-98BB-64591E2E5EED}" type="slidenum">
              <a:rPr lang="en-US" smtClean="0"/>
              <a:pPr/>
              <a:t>37</a:t>
            </a:fld>
            <a:endParaRPr lang="en-US"/>
          </a:p>
        </p:txBody>
      </p:sp>
    </p:spTree>
    <p:extLst>
      <p:ext uri="{BB962C8B-B14F-4D97-AF65-F5344CB8AC3E}">
        <p14:creationId xmlns:p14="http://schemas.microsoft.com/office/powerpoint/2010/main" val="6805973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problems in network update make application nervous, because from network they always want reachability, low network latency and no packet drop. For reachability, data center networks offer multiple paths for flows so typically we do not loss reachability during an update. For network delay, the propagation delay is within 1ms so we do not worry about that. But the queuing delay and packet drop, they both depend on whether there are congestions in the network. So essentially, what applications want is a congestion-free update. </a:t>
            </a:r>
          </a:p>
          <a:p>
            <a:endParaRPr lang="en-US" baseline="0" dirty="0" smtClean="0"/>
          </a:p>
          <a:p>
            <a:r>
              <a:rPr lang="en-US" baseline="0" dirty="0" smtClean="0"/>
              <a:t>However for operators, performing a congestion-free update is hard. It is because an update typically involves many switches, and to avoid the congestion a plan with multiple steps is needed. There are various scenarios and each of them has a distinct requirement for the network update. So one update plan made for one scenario cannot be re-used in others.</a:t>
            </a:r>
          </a:p>
          <a:p>
            <a:r>
              <a:rPr lang="en-US" baseline="0" dirty="0" smtClean="0"/>
              <a:t>And moreover, sometimes network updates should interact with the traffic demand changes from applications, which make the situation even more complex.</a:t>
            </a:r>
          </a:p>
          <a:p>
            <a:endParaRPr lang="en-US" baseline="0" dirty="0" smtClean="0"/>
          </a:p>
          <a:p>
            <a:r>
              <a:rPr lang="en-US" baseline="0" dirty="0" smtClean="0"/>
              <a:t>To better understand the preceding challenges, let us do a </a:t>
            </a:r>
            <a:r>
              <a:rPr lang="en-US" baseline="0" smtClean="0"/>
              <a:t>case study.</a:t>
            </a:r>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9456D348-4860-F149-98BB-64591E2E5EED}" type="slidenum">
              <a:rPr lang="en-US" smtClean="0"/>
              <a:pPr/>
              <a:t>38</a:t>
            </a:fld>
            <a:endParaRPr lang="en-US"/>
          </a:p>
        </p:txBody>
      </p:sp>
    </p:spTree>
    <p:extLst>
      <p:ext uri="{BB962C8B-B14F-4D97-AF65-F5344CB8AC3E}">
        <p14:creationId xmlns:p14="http://schemas.microsoft.com/office/powerpoint/2010/main" val="20771848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smtClean="0"/>
          </a:p>
          <a:p>
            <a:r>
              <a:rPr lang="en-US" dirty="0" smtClean="0"/>
              <a:t>Now let us take</a:t>
            </a:r>
            <a:r>
              <a:rPr lang="en-US" baseline="0" dirty="0" smtClean="0"/>
              <a:t> a look at an example to see why a congestion-free update is difficult.</a:t>
            </a:r>
          </a:p>
          <a:p>
            <a:endParaRPr lang="en-US" baseline="0" dirty="0" smtClean="0"/>
          </a:p>
          <a:p>
            <a:r>
              <a:rPr lang="en-US" baseline="0" dirty="0" smtClean="0"/>
              <a:t>We have a small </a:t>
            </a:r>
            <a:r>
              <a:rPr lang="en-US" baseline="0" dirty="0" err="1" smtClean="0"/>
              <a:t>FatTree</a:t>
            </a:r>
            <a:r>
              <a:rPr lang="en-US" baseline="0" dirty="0" smtClean="0"/>
              <a:t> network. The capacity of each link is 1000. </a:t>
            </a:r>
          </a:p>
          <a:p>
            <a:endParaRPr lang="en-US" baseline="0" dirty="0" smtClean="0"/>
          </a:p>
          <a:p>
            <a:r>
              <a:rPr lang="en-US" baseline="0" dirty="0" smtClean="0"/>
              <a:t>There are two flows with size 620 from two CORE switches to ToR3. We highlight the two bottleneck links on the network. The two flows put 620 load on the two links.</a:t>
            </a:r>
          </a:p>
          <a:p>
            <a:endParaRPr lang="en-US" baseline="0" dirty="0" smtClean="0"/>
          </a:p>
          <a:p>
            <a:r>
              <a:rPr lang="en-US" baseline="0" dirty="0" smtClean="0"/>
              <a:t>At the same time, there is a flow from ToR1 to ToR2. This flow has multiple paths to reach ToR2 and each switch is using ECMP which equally splits the traffic loads among the out-going links.</a:t>
            </a:r>
          </a:p>
          <a:p>
            <a:r>
              <a:rPr lang="en-US" baseline="0" dirty="0" smtClean="0"/>
              <a:t>We can find that this flow’s load on the two bottleneck links are 150.</a:t>
            </a:r>
          </a:p>
          <a:p>
            <a:endParaRPr lang="en-US" baseline="0" dirty="0" smtClean="0"/>
          </a:p>
          <a:p>
            <a:r>
              <a:rPr lang="en-US" baseline="0" dirty="0" smtClean="0"/>
              <a:t>Similarly, another flow from ToR5 to ToR4 with size 600 also has 150 load on the two links.</a:t>
            </a:r>
          </a:p>
          <a:p>
            <a:endParaRPr lang="en-US" baseline="0" dirty="0" smtClean="0"/>
          </a:p>
          <a:p>
            <a:r>
              <a:rPr lang="en-US" baseline="0" dirty="0" smtClean="0"/>
              <a:t>The total load of the bottleneck links is 920 which is less than the capacity. Therefore, now the network has no congestions.</a:t>
            </a:r>
            <a:endParaRPr lang="en-US" dirty="0"/>
          </a:p>
        </p:txBody>
      </p:sp>
      <p:sp>
        <p:nvSpPr>
          <p:cNvPr id="4" name="Slide Number Placeholder 3"/>
          <p:cNvSpPr>
            <a:spLocks noGrp="1"/>
          </p:cNvSpPr>
          <p:nvPr>
            <p:ph type="sldNum" sz="quarter" idx="10"/>
          </p:nvPr>
        </p:nvSpPr>
        <p:spPr/>
        <p:txBody>
          <a:bodyPr/>
          <a:lstStyle/>
          <a:p>
            <a:fld id="{9456D348-4860-F149-98BB-64591E2E5EED}" type="slidenum">
              <a:rPr lang="en-US" smtClean="0"/>
              <a:pPr/>
              <a:t>39</a:t>
            </a:fld>
            <a:endParaRPr lang="en-US"/>
          </a:p>
        </p:txBody>
      </p:sp>
    </p:spTree>
    <p:extLst>
      <p:ext uri="{BB962C8B-B14F-4D97-AF65-F5344CB8AC3E}">
        <p14:creationId xmlns:p14="http://schemas.microsoft.com/office/powerpoint/2010/main" val="11751104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want to shutdown</a:t>
            </a:r>
            <a:r>
              <a:rPr lang="en-US" baseline="0" dirty="0" smtClean="0"/>
              <a:t> AGG1. Before doing that, we want to move out all the traffic on AGG1. We try to simply reconfigure ToR1 and make it never forwards the flow green to AGG1 anymore. However, this naïve solution causes congestions. Because the reconfiguration on the green flow will change its traffic distribution over the network which congests one of the bottleneck link.</a:t>
            </a:r>
            <a:endParaRPr lang="en-US" dirty="0"/>
          </a:p>
        </p:txBody>
      </p:sp>
      <p:sp>
        <p:nvSpPr>
          <p:cNvPr id="4" name="Slide Number Placeholder 3"/>
          <p:cNvSpPr>
            <a:spLocks noGrp="1"/>
          </p:cNvSpPr>
          <p:nvPr>
            <p:ph type="sldNum" sz="quarter" idx="10"/>
          </p:nvPr>
        </p:nvSpPr>
        <p:spPr/>
        <p:txBody>
          <a:bodyPr/>
          <a:lstStyle/>
          <a:p>
            <a:fld id="{9456D348-4860-F149-98BB-64591E2E5EED}" type="slidenum">
              <a:rPr lang="en-US" smtClean="0"/>
              <a:pPr/>
              <a:t>40</a:t>
            </a:fld>
            <a:endParaRPr lang="en-US"/>
          </a:p>
        </p:txBody>
      </p:sp>
    </p:spTree>
    <p:extLst>
      <p:ext uri="{BB962C8B-B14F-4D97-AF65-F5344CB8AC3E}">
        <p14:creationId xmlns:p14="http://schemas.microsoft.com/office/powerpoint/2010/main" val="22923362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avoid the congestion, we can change ToR5 to make it split the flow blue as 500, 100. This change will redistribute the loads of the blue flow over the network. As a result, we get a good traffic distribution over the network: it has no congestions, and it has no traffic on AGG1. It looks perfect.</a:t>
            </a:r>
            <a:endParaRPr lang="en-US" dirty="0"/>
          </a:p>
        </p:txBody>
      </p:sp>
      <p:sp>
        <p:nvSpPr>
          <p:cNvPr id="4" name="Slide Number Placeholder 3"/>
          <p:cNvSpPr>
            <a:spLocks noGrp="1"/>
          </p:cNvSpPr>
          <p:nvPr>
            <p:ph type="sldNum" sz="quarter" idx="10"/>
          </p:nvPr>
        </p:nvSpPr>
        <p:spPr/>
        <p:txBody>
          <a:bodyPr/>
          <a:lstStyle/>
          <a:p>
            <a:fld id="{9456D348-4860-F149-98BB-64591E2E5EED}" type="slidenum">
              <a:rPr lang="en-US" smtClean="0"/>
              <a:pPr/>
              <a:t>41</a:t>
            </a:fld>
            <a:endParaRPr lang="en-US"/>
          </a:p>
        </p:txBody>
      </p:sp>
    </p:spTree>
    <p:extLst>
      <p:ext uri="{BB962C8B-B14F-4D97-AF65-F5344CB8AC3E}">
        <p14:creationId xmlns:p14="http://schemas.microsoft.com/office/powerpoint/2010/main" val="38321271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a:t>
            </a:r>
            <a:r>
              <a:rPr lang="en-US" baseline="0" dirty="0" smtClean="0"/>
              <a:t> us make a summary. Initially we have a traffic distribution, and for draining a switch we want the network gets a new traffic distribution. Both of the traffic distributions have no congestion. And now the only problem is whether the transition process is congestion-free or not. To realize the transition, we need to reconfigure two switches. Is it so simple in the end? Of course not!. At least we should know which switch is to update first. </a:t>
            </a:r>
            <a:endParaRPr lang="en-US" dirty="0"/>
          </a:p>
        </p:txBody>
      </p:sp>
      <p:sp>
        <p:nvSpPr>
          <p:cNvPr id="4" name="Slide Number Placeholder 3"/>
          <p:cNvSpPr>
            <a:spLocks noGrp="1"/>
          </p:cNvSpPr>
          <p:nvPr>
            <p:ph type="sldNum" sz="quarter" idx="10"/>
          </p:nvPr>
        </p:nvSpPr>
        <p:spPr/>
        <p:txBody>
          <a:bodyPr/>
          <a:lstStyle/>
          <a:p>
            <a:fld id="{9456D348-4860-F149-98BB-64591E2E5EED}" type="slidenum">
              <a:rPr lang="en-US" smtClean="0"/>
              <a:pPr/>
              <a:t>42</a:t>
            </a:fld>
            <a:endParaRPr lang="en-US"/>
          </a:p>
        </p:txBody>
      </p:sp>
    </p:spTree>
    <p:extLst>
      <p:ext uri="{BB962C8B-B14F-4D97-AF65-F5344CB8AC3E}">
        <p14:creationId xmlns:p14="http://schemas.microsoft.com/office/powerpoint/2010/main" val="36419036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us see what happens if ToR1 is changed first. During the period that ToR1</a:t>
            </a:r>
            <a:r>
              <a:rPr lang="en-US" baseline="0" dirty="0" smtClean="0"/>
              <a:t> is updated but ToR5 has not yet. The bottleneck link on the right will be congested. </a:t>
            </a:r>
            <a:endParaRPr lang="en-US" dirty="0"/>
          </a:p>
        </p:txBody>
      </p:sp>
      <p:sp>
        <p:nvSpPr>
          <p:cNvPr id="4" name="Slide Number Placeholder 3"/>
          <p:cNvSpPr>
            <a:spLocks noGrp="1"/>
          </p:cNvSpPr>
          <p:nvPr>
            <p:ph type="sldNum" sz="quarter" idx="10"/>
          </p:nvPr>
        </p:nvSpPr>
        <p:spPr/>
        <p:txBody>
          <a:bodyPr/>
          <a:lstStyle/>
          <a:p>
            <a:fld id="{9456D348-4860-F149-98BB-64591E2E5EED}" type="slidenum">
              <a:rPr lang="en-US" smtClean="0"/>
              <a:pPr/>
              <a:t>43</a:t>
            </a:fld>
            <a:endParaRPr lang="en-US"/>
          </a:p>
        </p:txBody>
      </p:sp>
    </p:spTree>
    <p:extLst>
      <p:ext uri="{BB962C8B-B14F-4D97-AF65-F5344CB8AC3E}">
        <p14:creationId xmlns:p14="http://schemas.microsoft.com/office/powerpoint/2010/main" val="33511894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overall, we see that despite we have no congestion on both the initial and the final traffic distributions, it is impossible the make the direct transition congestion-free. Then what shall we do? A method we can try is to introduce some intermediate step which has the property that the transitions from the initial to it and from it to the final are congestion-free regardless the update orders. </a:t>
            </a:r>
          </a:p>
          <a:p>
            <a:endParaRPr lang="en-US" baseline="0" dirty="0" smtClean="0"/>
          </a:p>
          <a:p>
            <a:r>
              <a:rPr lang="en-US" baseline="0" dirty="0" smtClean="0"/>
              <a:t>So does this intermediate step exist? Yes, and this is an example. I will talk about how we can find it later. But now from this example we can see that even playing with two flows on such a small network it has already been hard enough to make a congestion-free update. In real production network, when we have thousands of switches and millions of flows, it is impossible to plan and execute a congestion-free update by operators.</a:t>
            </a:r>
            <a:endParaRPr lang="en-US" dirty="0"/>
          </a:p>
        </p:txBody>
      </p:sp>
      <p:sp>
        <p:nvSpPr>
          <p:cNvPr id="4" name="Slide Number Placeholder 3"/>
          <p:cNvSpPr>
            <a:spLocks noGrp="1"/>
          </p:cNvSpPr>
          <p:nvPr>
            <p:ph type="sldNum" sz="quarter" idx="10"/>
          </p:nvPr>
        </p:nvSpPr>
        <p:spPr/>
        <p:txBody>
          <a:bodyPr/>
          <a:lstStyle/>
          <a:p>
            <a:fld id="{9456D348-4860-F149-98BB-64591E2E5EED}" type="slidenum">
              <a:rPr lang="en-US" smtClean="0"/>
              <a:pPr/>
              <a:t>44</a:t>
            </a:fld>
            <a:endParaRPr lang="en-US"/>
          </a:p>
        </p:txBody>
      </p:sp>
    </p:spTree>
    <p:extLst>
      <p:ext uri="{BB962C8B-B14F-4D97-AF65-F5344CB8AC3E}">
        <p14:creationId xmlns:p14="http://schemas.microsoft.com/office/powerpoint/2010/main" val="3318756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Grp="1" noRot="1" noChangeAspect="1" noChangeArrowheads="1"/>
          </p:cNvSpPr>
          <p:nvPr>
            <p:ph type="sldImg"/>
          </p:nvPr>
        </p:nvSpPr>
        <p:spPr>
          <a:xfrm>
            <a:off x="1257300" y="720725"/>
            <a:ext cx="4800600" cy="3600450"/>
          </a:xfrm>
          <a:solidFill>
            <a:srgbClr val="FFFFFF"/>
          </a:solidFill>
          <a:ln/>
        </p:spPr>
      </p:sp>
      <p:sp>
        <p:nvSpPr>
          <p:cNvPr id="58370" name="Rectangle 2"/>
          <p:cNvSpPr>
            <a:spLocks noGrp="1" noChangeArrowheads="1"/>
          </p:cNvSpPr>
          <p:nvPr>
            <p:ph type="body" idx="1"/>
          </p:nvPr>
        </p:nvSpPr>
        <p:spPr>
          <a:ln/>
        </p:spPr>
        <p:txBody>
          <a:bodyPr/>
          <a:lstStyle/>
          <a:p>
            <a:pPr eaLnBrk="1" hangingPunct="1">
              <a:defRPr/>
            </a:pPr>
            <a:endParaRPr lang="en-US" sz="2300" dirty="0">
              <a:latin typeface="Lucida Grande" charset="0"/>
              <a:cs typeface="Lucida Grande" charset="0"/>
              <a:sym typeface="Lucida Grande"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smtClean="0"/>
              <a:t>zUpdate</a:t>
            </a:r>
            <a:r>
              <a:rPr lang="en-US" baseline="0" dirty="0" smtClean="0"/>
              <a:t> stands in the middle between operators and data center network. It keeps monitoring the current traffic distribution in the network. When operator has an update scenario to perform, </a:t>
            </a:r>
            <a:r>
              <a:rPr lang="en-US" baseline="0" dirty="0" err="1" smtClean="0"/>
              <a:t>zUpdate</a:t>
            </a:r>
            <a:r>
              <a:rPr lang="en-US" baseline="0" dirty="0" smtClean="0"/>
              <a:t> translate the update requirement into the constraint to the target traffic distribution. Then, </a:t>
            </a:r>
            <a:r>
              <a:rPr lang="en-US" baseline="0" dirty="0" err="1" smtClean="0"/>
              <a:t>zUpdate</a:t>
            </a:r>
            <a:r>
              <a:rPr lang="en-US" baseline="0" dirty="0" smtClean="0"/>
              <a:t> will automatically find a target traffic distribution, and a chain of intermediate traffic distributions which bridges the current and the target traffic distributions and makes sure that the whole transition process is congestion-free.</a:t>
            </a:r>
          </a:p>
          <a:p>
            <a:endParaRPr lang="en-US" baseline="0" dirty="0" smtClean="0"/>
          </a:p>
          <a:p>
            <a:r>
              <a:rPr lang="en-US" baseline="0" dirty="0" smtClean="0"/>
              <a:t>After that, </a:t>
            </a:r>
            <a:r>
              <a:rPr lang="en-US" baseline="0" dirty="0" err="1" smtClean="0"/>
              <a:t>zUpdate</a:t>
            </a:r>
            <a:r>
              <a:rPr lang="en-US" baseline="0" dirty="0" smtClean="0"/>
              <a:t> configures the network according to the plan.</a:t>
            </a:r>
            <a:endParaRPr lang="en-US" dirty="0"/>
          </a:p>
        </p:txBody>
      </p:sp>
      <p:sp>
        <p:nvSpPr>
          <p:cNvPr id="4" name="Slide Number Placeholder 3"/>
          <p:cNvSpPr>
            <a:spLocks noGrp="1"/>
          </p:cNvSpPr>
          <p:nvPr>
            <p:ph type="sldNum" sz="quarter" idx="10"/>
          </p:nvPr>
        </p:nvSpPr>
        <p:spPr/>
        <p:txBody>
          <a:bodyPr/>
          <a:lstStyle/>
          <a:p>
            <a:fld id="{9456D348-4860-F149-98BB-64591E2E5EED}" type="slidenum">
              <a:rPr lang="en-US" smtClean="0"/>
              <a:pPr/>
              <a:t>45</a:t>
            </a:fld>
            <a:endParaRPr lang="en-US"/>
          </a:p>
        </p:txBody>
      </p:sp>
    </p:spTree>
    <p:extLst>
      <p:ext uri="{BB962C8B-B14F-4D97-AF65-F5344CB8AC3E}">
        <p14:creationId xmlns:p14="http://schemas.microsoft.com/office/powerpoint/2010/main" val="24792639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achieve the</a:t>
            </a:r>
            <a:r>
              <a:rPr lang="en-US" baseline="0" dirty="0" smtClean="0"/>
              <a:t> goal of </a:t>
            </a:r>
            <a:r>
              <a:rPr lang="en-US" baseline="0" dirty="0" err="1" smtClean="0"/>
              <a:t>zUpdate</a:t>
            </a:r>
            <a:r>
              <a:rPr lang="en-US" baseline="0" dirty="0" smtClean="0"/>
              <a:t>, we should address some key technical issues.</a:t>
            </a:r>
            <a:endParaRPr lang="en-US" dirty="0" smtClean="0"/>
          </a:p>
          <a:p>
            <a:r>
              <a:rPr lang="en-US" dirty="0" smtClean="0"/>
              <a:t>In</a:t>
            </a:r>
            <a:r>
              <a:rPr lang="en-US" baseline="0" dirty="0" smtClean="0"/>
              <a:t> the following of this talk, we will first formulate traffic distribution, and use this formulation to express the update requirements in different scenarios. Then we will find the condition for a congestion-free transition, and compute and implement an update plan based on the preceding formulations and conditions. </a:t>
            </a:r>
          </a:p>
        </p:txBody>
      </p:sp>
      <p:sp>
        <p:nvSpPr>
          <p:cNvPr id="4" name="Slide Number Placeholder 3"/>
          <p:cNvSpPr>
            <a:spLocks noGrp="1"/>
          </p:cNvSpPr>
          <p:nvPr>
            <p:ph type="sldNum" sz="quarter" idx="10"/>
          </p:nvPr>
        </p:nvSpPr>
        <p:spPr/>
        <p:txBody>
          <a:bodyPr/>
          <a:lstStyle/>
          <a:p>
            <a:fld id="{9456D348-4860-F149-98BB-64591E2E5EED}" type="slidenum">
              <a:rPr lang="en-US" smtClean="0"/>
              <a:pPr/>
              <a:t>46</a:t>
            </a:fld>
            <a:endParaRPr lang="en-US"/>
          </a:p>
        </p:txBody>
      </p:sp>
    </p:spTree>
    <p:extLst>
      <p:ext uri="{BB962C8B-B14F-4D97-AF65-F5344CB8AC3E}">
        <p14:creationId xmlns:p14="http://schemas.microsoft.com/office/powerpoint/2010/main" val="1304676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formulate a traffic distribution we first define</a:t>
            </a:r>
            <a:r>
              <a:rPr lang="en-US" baseline="0" dirty="0" smtClean="0"/>
              <a:t> lv, u f which means the flow f’s load on link from switch v to u.</a:t>
            </a:r>
          </a:p>
          <a:p>
            <a:r>
              <a:rPr lang="en-US" baseline="0" dirty="0" smtClean="0"/>
              <a:t>For example, on this network, a flow with flow size 600 comes in. If s1 equally split the traffic load, f’s load on the link from s1 to s2 is 300. Its load on link from s2 to s4 is 150.</a:t>
            </a:r>
          </a:p>
          <a:p>
            <a:endParaRPr lang="en-US" baseline="0" dirty="0" smtClean="0"/>
          </a:p>
          <a:p>
            <a:r>
              <a:rPr lang="en-US" baseline="0" dirty="0" smtClean="0"/>
              <a:t>Traffic distribution is a set of lv, u f when we enumerate all flows and links.</a:t>
            </a:r>
            <a:endParaRPr lang="en-US" dirty="0"/>
          </a:p>
        </p:txBody>
      </p:sp>
      <p:sp>
        <p:nvSpPr>
          <p:cNvPr id="4" name="Slide Number Placeholder 3"/>
          <p:cNvSpPr>
            <a:spLocks noGrp="1"/>
          </p:cNvSpPr>
          <p:nvPr>
            <p:ph type="sldNum" sz="quarter" idx="10"/>
          </p:nvPr>
        </p:nvSpPr>
        <p:spPr/>
        <p:txBody>
          <a:bodyPr/>
          <a:lstStyle/>
          <a:p>
            <a:fld id="{9456D348-4860-F149-98BB-64591E2E5EED}" type="slidenum">
              <a:rPr lang="en-US" smtClean="0"/>
              <a:pPr/>
              <a:t>47</a:t>
            </a:fld>
            <a:endParaRPr lang="en-US"/>
          </a:p>
        </p:txBody>
      </p:sp>
    </p:spTree>
    <p:extLst>
      <p:ext uri="{BB962C8B-B14F-4D97-AF65-F5344CB8AC3E}">
        <p14:creationId xmlns:p14="http://schemas.microsoft.com/office/powerpoint/2010/main" val="28475246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the</a:t>
            </a:r>
            <a:r>
              <a:rPr lang="en-US" baseline="0" dirty="0" smtClean="0"/>
              <a:t> formulations, we can easily represent the requirements on target traffic distributions.</a:t>
            </a:r>
          </a:p>
          <a:p>
            <a:endParaRPr lang="en-US" baseline="0" dirty="0" smtClean="0"/>
          </a:p>
          <a:p>
            <a:r>
              <a:rPr lang="en-US" baseline="0" dirty="0" smtClean="0"/>
              <a:t>For example, when we want to drain s2, we can simply require that ls1s2f should be 0. Generally, we require that each flow’s loads on the incoming links of s2 should be 0. </a:t>
            </a:r>
          </a:p>
          <a:p>
            <a:endParaRPr lang="en-US" baseline="0" dirty="0" smtClean="0"/>
          </a:p>
          <a:p>
            <a:r>
              <a:rPr lang="en-US" baseline="0" dirty="0" smtClean="0"/>
              <a:t>For another example, when s2 recovers, we want all the switch to get back to equally splitting the traffic, we require that ls1s2f is equal to ls1s2f. Generally, we require that for each flow, the flows load on each out-going link of a switch should be equal.</a:t>
            </a:r>
          </a:p>
          <a:p>
            <a:endParaRPr lang="en-US" baseline="0" dirty="0" smtClean="0"/>
          </a:p>
          <a:p>
            <a:r>
              <a:rPr lang="en-US" baseline="0" dirty="0" smtClean="0"/>
              <a:t>Here we only offer two examples. We have formulated all the requirements for the scenarios we mentioned.</a:t>
            </a:r>
          </a:p>
          <a:p>
            <a:r>
              <a:rPr lang="en-US" baseline="0" dirty="0" smtClean="0"/>
              <a:t>Please look into the paper for more details.</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9456D348-4860-F149-98BB-64591E2E5EED}" type="slidenum">
              <a:rPr lang="en-US" smtClean="0"/>
              <a:pPr/>
              <a:t>48</a:t>
            </a:fld>
            <a:endParaRPr lang="en-US"/>
          </a:p>
        </p:txBody>
      </p:sp>
    </p:spTree>
    <p:extLst>
      <p:ext uri="{BB962C8B-B14F-4D97-AF65-F5344CB8AC3E}">
        <p14:creationId xmlns:p14="http://schemas.microsoft.com/office/powerpoint/2010/main" val="18568825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consider a traffic distribution transition.</a:t>
            </a:r>
          </a:p>
          <a:p>
            <a:r>
              <a:rPr lang="en-US" dirty="0" smtClean="0"/>
              <a:t>We start from a single flow case.</a:t>
            </a:r>
          </a:p>
          <a:p>
            <a:r>
              <a:rPr lang="en-US" dirty="0" smtClean="0"/>
              <a:t>To</a:t>
            </a:r>
            <a:r>
              <a:rPr lang="en-US" baseline="0" dirty="0" smtClean="0"/>
              <a:t> realize a transition, we insert new rules of flow f into all the switches.</a:t>
            </a:r>
            <a:endParaRPr lang="en-US" dirty="0" smtClean="0"/>
          </a:p>
          <a:p>
            <a:endParaRPr lang="en-US" dirty="0" smtClean="0"/>
          </a:p>
          <a:p>
            <a:endParaRPr lang="en-US" dirty="0" smtClean="0"/>
          </a:p>
          <a:p>
            <a:r>
              <a:rPr lang="en-US" dirty="0" smtClean="0"/>
              <a:t>Therefore,</a:t>
            </a:r>
            <a:r>
              <a:rPr lang="en-US" baseline="0" dirty="0" smtClean="0"/>
              <a:t> in large network, switch </a:t>
            </a:r>
            <a:r>
              <a:rPr lang="en-US" baseline="0" dirty="0" err="1" smtClean="0"/>
              <a:t>asynchronization</a:t>
            </a:r>
            <a:r>
              <a:rPr lang="en-US" baseline="0" dirty="0" smtClean="0"/>
              <a:t> causes too many potential loads on each link, which prevents us from judging whether a link will be overloaded during the transition.</a:t>
            </a:r>
          </a:p>
        </p:txBody>
      </p:sp>
      <p:sp>
        <p:nvSpPr>
          <p:cNvPr id="4" name="Slide Number Placeholder 3"/>
          <p:cNvSpPr>
            <a:spLocks noGrp="1"/>
          </p:cNvSpPr>
          <p:nvPr>
            <p:ph type="sldNum" sz="quarter" idx="10"/>
          </p:nvPr>
        </p:nvSpPr>
        <p:spPr/>
        <p:txBody>
          <a:bodyPr/>
          <a:lstStyle/>
          <a:p>
            <a:fld id="{9456D348-4860-F149-98BB-64591E2E5EED}" type="slidenum">
              <a:rPr lang="en-US" smtClean="0"/>
              <a:pPr/>
              <a:t>49</a:t>
            </a:fld>
            <a:endParaRPr lang="en-US"/>
          </a:p>
        </p:txBody>
      </p:sp>
    </p:spTree>
    <p:extLst>
      <p:ext uri="{BB962C8B-B14F-4D97-AF65-F5344CB8AC3E}">
        <p14:creationId xmlns:p14="http://schemas.microsoft.com/office/powerpoint/2010/main" val="38601965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solve this</a:t>
            </a:r>
            <a:r>
              <a:rPr lang="en-US" baseline="0" dirty="0" smtClean="0"/>
              <a:t> problem, we leverage two-phase commit for a transition. </a:t>
            </a:r>
          </a:p>
          <a:p>
            <a:endParaRPr lang="en-US" baseline="0" dirty="0" smtClean="0"/>
          </a:p>
          <a:p>
            <a:r>
              <a:rPr lang="en-US" baseline="0" dirty="0" smtClean="0"/>
              <a:t>The process is as following: </a:t>
            </a:r>
          </a:p>
          <a:p>
            <a:r>
              <a:rPr lang="en-US" baseline="0" dirty="0" smtClean="0"/>
              <a:t>At the beginning of a transition, we push out the new rules. The flow keeps using the old rules until all the new rules are installed in each switch. Finally, we indicate the ingress switch to make a version flip, so that the flowing switches all use the new rules to process the flow.</a:t>
            </a:r>
          </a:p>
          <a:p>
            <a:r>
              <a:rPr lang="en-US" baseline="0" dirty="0" smtClean="0"/>
              <a:t>Eventually, it comes to the new traffic distribution.</a:t>
            </a:r>
          </a:p>
          <a:p>
            <a:endParaRPr lang="en-US" baseline="0" dirty="0" smtClean="0"/>
          </a:p>
          <a:p>
            <a:r>
              <a:rPr lang="en-US" baseline="0" dirty="0" smtClean="0"/>
              <a:t>We proof that with two-phase commit, a flow’s load on a link throughout the transition only have two possible values, the load in the old traffic distribution or the one in the new traffic distribution.</a:t>
            </a:r>
          </a:p>
        </p:txBody>
      </p:sp>
      <p:sp>
        <p:nvSpPr>
          <p:cNvPr id="4" name="Slide Number Placeholder 3"/>
          <p:cNvSpPr>
            <a:spLocks noGrp="1"/>
          </p:cNvSpPr>
          <p:nvPr>
            <p:ph type="sldNum" sz="quarter" idx="10"/>
          </p:nvPr>
        </p:nvSpPr>
        <p:spPr/>
        <p:txBody>
          <a:bodyPr/>
          <a:lstStyle/>
          <a:p>
            <a:fld id="{9456D348-4860-F149-98BB-64591E2E5EED}" type="slidenum">
              <a:rPr lang="en-US" smtClean="0"/>
              <a:pPr/>
              <a:t>50</a:t>
            </a:fld>
            <a:endParaRPr lang="en-US"/>
          </a:p>
        </p:txBody>
      </p:sp>
    </p:spTree>
    <p:extLst>
      <p:ext uri="{BB962C8B-B14F-4D97-AF65-F5344CB8AC3E}">
        <p14:creationId xmlns:p14="http://schemas.microsoft.com/office/powerpoint/2010/main" val="5874422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last example, we only consider a single flow in the network. However, in practice, a link can carry multiple flows simultaneously. </a:t>
            </a:r>
          </a:p>
          <a:p>
            <a:endParaRPr lang="en-US" baseline="0" dirty="0" smtClean="0"/>
          </a:p>
          <a:p>
            <a:r>
              <a:rPr lang="en-US" baseline="0" dirty="0" smtClean="0"/>
              <a:t>For example, if this network has two flows f1 and f2 and either of the flows is using two-phase commit, the total load on the link from switch 7 to 8 will have four potential values. We can see the </a:t>
            </a:r>
            <a:r>
              <a:rPr lang="en-US" baseline="0" dirty="0" err="1" smtClean="0"/>
              <a:t>asynchronization</a:t>
            </a:r>
            <a:r>
              <a:rPr lang="en-US" baseline="0" dirty="0" smtClean="0"/>
              <a:t> among flows still exponentially inflates the possible link load values.</a:t>
            </a:r>
          </a:p>
          <a:p>
            <a:endParaRPr lang="en-US" baseline="0" dirty="0" smtClean="0"/>
          </a:p>
        </p:txBody>
      </p:sp>
      <p:sp>
        <p:nvSpPr>
          <p:cNvPr id="4" name="Slide Number Placeholder 3"/>
          <p:cNvSpPr>
            <a:spLocks noGrp="1"/>
          </p:cNvSpPr>
          <p:nvPr>
            <p:ph type="sldNum" sz="quarter" idx="10"/>
          </p:nvPr>
        </p:nvSpPr>
        <p:spPr/>
        <p:txBody>
          <a:bodyPr/>
          <a:lstStyle/>
          <a:p>
            <a:fld id="{9456D348-4860-F149-98BB-64591E2E5EED}" type="slidenum">
              <a:rPr lang="en-US" smtClean="0"/>
              <a:pPr/>
              <a:t>51</a:t>
            </a:fld>
            <a:endParaRPr lang="en-US"/>
          </a:p>
        </p:txBody>
      </p:sp>
    </p:spTree>
    <p:extLst>
      <p:ext uri="{BB962C8B-B14F-4D97-AF65-F5344CB8AC3E}">
        <p14:creationId xmlns:p14="http://schemas.microsoft.com/office/powerpoint/2010/main" val="21625911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handle the flow </a:t>
            </a:r>
            <a:r>
              <a:rPr lang="en-US" baseline="0" dirty="0" err="1" smtClean="0"/>
              <a:t>asynchronizaiton</a:t>
            </a:r>
            <a:r>
              <a:rPr lang="en-US" baseline="0" dirty="0" smtClean="0"/>
              <a:t>, we first make an observation. The load on link switch 7 to 8 has four potential values, but it is no more than the sum of f1’s maximum potential value and f2’s maximum potential value.</a:t>
            </a:r>
          </a:p>
          <a:p>
            <a:endParaRPr lang="en-US" baseline="0" dirty="0" smtClean="0"/>
          </a:p>
          <a:p>
            <a:r>
              <a:rPr lang="en-US" baseline="0" dirty="0" smtClean="0"/>
              <a:t>When we generalize this observation, we get the constraint of a congestion-free transition. On each link, we sum up each flow’s potential maximum load. If this worst case does not congestion the link, the link is congestion-free during the transition.</a:t>
            </a:r>
            <a:endParaRPr lang="en-US" dirty="0"/>
          </a:p>
        </p:txBody>
      </p:sp>
      <p:sp>
        <p:nvSpPr>
          <p:cNvPr id="4" name="Slide Number Placeholder 3"/>
          <p:cNvSpPr>
            <a:spLocks noGrp="1"/>
          </p:cNvSpPr>
          <p:nvPr>
            <p:ph type="sldNum" sz="quarter" idx="10"/>
          </p:nvPr>
        </p:nvSpPr>
        <p:spPr/>
        <p:txBody>
          <a:bodyPr/>
          <a:lstStyle/>
          <a:p>
            <a:fld id="{9456D348-4860-F149-98BB-64591E2E5EED}" type="slidenum">
              <a:rPr lang="en-US" smtClean="0"/>
              <a:pPr/>
              <a:t>52</a:t>
            </a:fld>
            <a:endParaRPr lang="en-US"/>
          </a:p>
        </p:txBody>
      </p:sp>
    </p:spTree>
    <p:extLst>
      <p:ext uri="{BB962C8B-B14F-4D97-AF65-F5344CB8AC3E}">
        <p14:creationId xmlns:p14="http://schemas.microsoft.com/office/powerpoint/2010/main" val="9737497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Given all the previous</a:t>
            </a:r>
            <a:r>
              <a:rPr lang="en-US" baseline="0" dirty="0" smtClean="0"/>
              <a:t> analysis, computing a transition plan becomes straightforward. </a:t>
            </a:r>
          </a:p>
          <a:p>
            <a:endParaRPr lang="en-US" baseline="0" dirty="0" smtClean="0"/>
          </a:p>
          <a:p>
            <a:r>
              <a:rPr lang="en-US" baseline="0" dirty="0" smtClean="0"/>
              <a:t>The current traffic distribution is a constant for us, and our variables are the target and the intermediate traffic distributions. We have some constraints on our variables. The first one is the update requirements to the target traffic distribution. Then to avoid congestion, we require that all the adjacent traffic distributions satisfy the congestion-free transition constraint. Additionally, each traffic distribution should also satisfy some other constraints, such that they should deliver all the traffic demands and they respect the flow conservation.</a:t>
            </a:r>
          </a:p>
          <a:p>
            <a:endParaRPr lang="en-US" baseline="0" dirty="0" smtClean="0"/>
          </a:p>
          <a:p>
            <a:r>
              <a:rPr lang="en-US" baseline="0" dirty="0" smtClean="0"/>
              <a:t>Fortunately, all the constraints are linear. We can compute the variable traffic distributions with LP.</a:t>
            </a:r>
            <a:endParaRPr lang="en-US" dirty="0"/>
          </a:p>
        </p:txBody>
      </p:sp>
      <p:sp>
        <p:nvSpPr>
          <p:cNvPr id="4" name="Slide Number Placeholder 3"/>
          <p:cNvSpPr>
            <a:spLocks noGrp="1"/>
          </p:cNvSpPr>
          <p:nvPr>
            <p:ph type="sldNum" sz="quarter" idx="10"/>
          </p:nvPr>
        </p:nvSpPr>
        <p:spPr/>
        <p:txBody>
          <a:bodyPr/>
          <a:lstStyle/>
          <a:p>
            <a:fld id="{9456D348-4860-F149-98BB-64591E2E5EED}" type="slidenum">
              <a:rPr lang="en-US" smtClean="0"/>
              <a:pPr/>
              <a:t>53</a:t>
            </a:fld>
            <a:endParaRPr lang="en-US"/>
          </a:p>
        </p:txBody>
      </p:sp>
    </p:spTree>
    <p:extLst>
      <p:ext uri="{BB962C8B-B14F-4D97-AF65-F5344CB8AC3E}">
        <p14:creationId xmlns:p14="http://schemas.microsoft.com/office/powerpoint/2010/main" val="20523369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implementing a plan, we still need to solve some practical issues.</a:t>
            </a:r>
          </a:p>
          <a:p>
            <a:r>
              <a:rPr lang="en-US" baseline="0" dirty="0" smtClean="0"/>
              <a:t>In large scale data centers, we could have millions of flows. It is infeasible if we manipulate all the flows over the network. Because if so the computation time of an update plan could be too long, and the limited flow table in switches cannot accommodate so many flow rules. Moreover, the more rules we update, the more overhead on the switch we create. Therefore, we only want to manipulate a small number of critical flows and leave other flows as pure ECMP. We define the flows traversing the bottleneck links as critical flows. Because in practice, a DCN typically only has several bottleneck links, the critical flows are only a small fraction in the total.</a:t>
            </a:r>
          </a:p>
          <a:p>
            <a:endParaRPr lang="en-US" baseline="0" dirty="0" smtClean="0"/>
          </a:p>
          <a:p>
            <a:r>
              <a:rPr lang="en-US" baseline="0" dirty="0" smtClean="0"/>
              <a:t>Additionally, we also consider how to re-compute a plan or rollback when failure happens during a transition.</a:t>
            </a:r>
          </a:p>
          <a:p>
            <a:endParaRPr lang="en-US" baseline="0" dirty="0" smtClean="0"/>
          </a:p>
          <a:p>
            <a:r>
              <a:rPr lang="en-US" baseline="0" dirty="0" smtClean="0"/>
              <a:t>Finally, when traffic demands are changing simultaneously during the transition, we simply use the maximum flow size of each flow as the flow size in the plan computation, which can guarantee the transition is still congestion-free.</a:t>
            </a:r>
            <a:endParaRPr lang="en-US" dirty="0"/>
          </a:p>
        </p:txBody>
      </p:sp>
      <p:sp>
        <p:nvSpPr>
          <p:cNvPr id="4" name="Slide Number Placeholder 3"/>
          <p:cNvSpPr>
            <a:spLocks noGrp="1"/>
          </p:cNvSpPr>
          <p:nvPr>
            <p:ph type="sldNum" sz="quarter" idx="10"/>
          </p:nvPr>
        </p:nvSpPr>
        <p:spPr/>
        <p:txBody>
          <a:bodyPr/>
          <a:lstStyle/>
          <a:p>
            <a:fld id="{9456D348-4860-F149-98BB-64591E2E5EED}" type="slidenum">
              <a:rPr lang="en-US" smtClean="0"/>
              <a:pPr/>
              <a:t>54</a:t>
            </a:fld>
            <a:endParaRPr lang="en-US"/>
          </a:p>
        </p:txBody>
      </p:sp>
    </p:spTree>
    <p:extLst>
      <p:ext uri="{BB962C8B-B14F-4D97-AF65-F5344CB8AC3E}">
        <p14:creationId xmlns:p14="http://schemas.microsoft.com/office/powerpoint/2010/main" val="1759192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system that we build for this purpose is called </a:t>
            </a:r>
            <a:r>
              <a:rPr lang="en-US" baseline="0" dirty="0" err="1" smtClean="0"/>
              <a:t>NetPlumber</a:t>
            </a:r>
            <a:r>
              <a:rPr lang="en-US" baseline="0" dirty="0" smtClean="0"/>
              <a:t>. It runs on a single or clusters of machines on the side and checks the stream of state updates against network policy. </a:t>
            </a:r>
            <a:r>
              <a:rPr lang="en-US" baseline="0" dirty="0" err="1" smtClean="0"/>
              <a:t>NetPlumber</a:t>
            </a:r>
            <a:r>
              <a:rPr lang="en-US" baseline="0" dirty="0" smtClean="0"/>
              <a:t> is more suitable for Software Defined networks, because IN SDNs, the interface between the controller and switches is a logically centralized location to observe all the state changes such as installation or removal of rules or link up/down events. So </a:t>
            </a:r>
            <a:r>
              <a:rPr lang="en-US" baseline="0" dirty="0" err="1" smtClean="0"/>
              <a:t>NetPlumber</a:t>
            </a:r>
            <a:r>
              <a:rPr lang="en-US" baseline="0" dirty="0" smtClean="0"/>
              <a:t> can tap into this communication and get a stream of network update. However NP can be used in conventional networks </a:t>
            </a:r>
            <a:endParaRPr lang="en-US" dirty="0"/>
          </a:p>
        </p:txBody>
      </p:sp>
      <p:sp>
        <p:nvSpPr>
          <p:cNvPr id="4" name="Slide Number Placeholder 3"/>
          <p:cNvSpPr>
            <a:spLocks noGrp="1"/>
          </p:cNvSpPr>
          <p:nvPr>
            <p:ph type="sldNum" sz="quarter" idx="10"/>
          </p:nvPr>
        </p:nvSpPr>
        <p:spPr/>
        <p:txBody>
          <a:bodyPr/>
          <a:lstStyle/>
          <a:p>
            <a:fld id="{478096A1-7A3E-3846-9236-876A6FA33805}" type="slidenum">
              <a:rPr lang="en-US" smtClean="0"/>
              <a:t>7</a:t>
            </a:fld>
            <a:endParaRPr lang="en-US"/>
          </a:p>
        </p:txBody>
      </p:sp>
    </p:spTree>
    <p:extLst>
      <p:ext uri="{BB962C8B-B14F-4D97-AF65-F5344CB8AC3E}">
        <p14:creationId xmlns:p14="http://schemas.microsoft.com/office/powerpoint/2010/main" val="15687970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we will show the</a:t>
            </a:r>
            <a:r>
              <a:rPr lang="en-US" baseline="0" dirty="0" smtClean="0"/>
              <a:t> evaluation results from both </a:t>
            </a:r>
            <a:r>
              <a:rPr lang="en-US" baseline="0" dirty="0" err="1" smtClean="0"/>
              <a:t>testbed</a:t>
            </a:r>
            <a:r>
              <a:rPr lang="en-US" baseline="0" dirty="0" smtClean="0"/>
              <a:t> experiments and large-scale trace-driven simulations.</a:t>
            </a:r>
            <a:endParaRPr lang="en-US" dirty="0"/>
          </a:p>
        </p:txBody>
      </p:sp>
      <p:sp>
        <p:nvSpPr>
          <p:cNvPr id="4" name="Slide Number Placeholder 3"/>
          <p:cNvSpPr>
            <a:spLocks noGrp="1"/>
          </p:cNvSpPr>
          <p:nvPr>
            <p:ph type="sldNum" sz="quarter" idx="10"/>
          </p:nvPr>
        </p:nvSpPr>
        <p:spPr/>
        <p:txBody>
          <a:bodyPr/>
          <a:lstStyle/>
          <a:p>
            <a:fld id="{9456D348-4860-F149-98BB-64591E2E5EED}" type="slidenum">
              <a:rPr lang="en-US" smtClean="0"/>
              <a:pPr/>
              <a:t>55</a:t>
            </a:fld>
            <a:endParaRPr lang="en-US"/>
          </a:p>
        </p:txBody>
      </p:sp>
    </p:spTree>
    <p:extLst>
      <p:ext uri="{BB962C8B-B14F-4D97-AF65-F5344CB8AC3E}">
        <p14:creationId xmlns:p14="http://schemas.microsoft.com/office/powerpoint/2010/main" val="4400393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We</a:t>
            </a:r>
            <a:r>
              <a:rPr lang="zh-CN" altLang="en-US" dirty="0" smtClean="0"/>
              <a:t> </a:t>
            </a:r>
            <a:r>
              <a:rPr lang="en-US" altLang="zh-CN" dirty="0" smtClean="0"/>
              <a:t>build a </a:t>
            </a:r>
            <a:r>
              <a:rPr lang="en-US" altLang="zh-CN" dirty="0" err="1" smtClean="0"/>
              <a:t>testbed</a:t>
            </a:r>
            <a:r>
              <a:rPr lang="en-US" altLang="zh-CN" dirty="0" smtClean="0"/>
              <a:t> with 22 switches forming a </a:t>
            </a:r>
            <a:r>
              <a:rPr lang="en-US" altLang="zh-CN" dirty="0" err="1" smtClean="0"/>
              <a:t>FatTree</a:t>
            </a:r>
            <a:r>
              <a:rPr lang="en-US" altLang="zh-CN" dirty="0" smtClean="0"/>
              <a:t>. Each switch is enabled with </a:t>
            </a:r>
            <a:r>
              <a:rPr lang="en-US" altLang="zh-CN" dirty="0" err="1" smtClean="0"/>
              <a:t>OpenFlow</a:t>
            </a:r>
            <a:r>
              <a:rPr lang="en-US" altLang="zh-CN" dirty="0" smtClean="0"/>
              <a:t> 1.0 and the</a:t>
            </a:r>
            <a:r>
              <a:rPr lang="en-US" altLang="zh-CN" baseline="0" dirty="0" smtClean="0"/>
              <a:t> capacity of the links is 10Gbps. We leverage a traffic generator to insert flows into the network. The update scenario is to drain AGG1 and then upgrade its firmware. It is indeed a replay of the example we saw in the beginning of this talk.</a:t>
            </a:r>
            <a:endParaRPr lang="en-US" dirty="0"/>
          </a:p>
        </p:txBody>
      </p:sp>
      <p:sp>
        <p:nvSpPr>
          <p:cNvPr id="4" name="Slide Number Placeholder 3"/>
          <p:cNvSpPr>
            <a:spLocks noGrp="1"/>
          </p:cNvSpPr>
          <p:nvPr>
            <p:ph type="sldNum" sz="quarter" idx="10"/>
          </p:nvPr>
        </p:nvSpPr>
        <p:spPr/>
        <p:txBody>
          <a:bodyPr/>
          <a:lstStyle/>
          <a:p>
            <a:fld id="{9456D348-4860-F149-98BB-64591E2E5EED}" type="slidenum">
              <a:rPr lang="en-US" smtClean="0"/>
              <a:pPr/>
              <a:t>56</a:t>
            </a:fld>
            <a:endParaRPr lang="en-US"/>
          </a:p>
        </p:txBody>
      </p:sp>
    </p:spTree>
    <p:extLst>
      <p:ext uri="{BB962C8B-B14F-4D97-AF65-F5344CB8AC3E}">
        <p14:creationId xmlns:p14="http://schemas.microsoft.com/office/powerpoint/2010/main" val="33206367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show the real-time link utilization of the two bottleneck</a:t>
            </a:r>
            <a:r>
              <a:rPr lang="en-US" baseline="0" dirty="0" smtClean="0"/>
              <a:t> links: the blue link the orange link. Initially, the loads on both of the links are stable. During the transition from the initial to the intermediate, the link loads are shifted twice without any congestion. In the transition from the intermediate to the final, we did not see any congestion either.</a:t>
            </a:r>
            <a:endParaRPr lang="en-US" dirty="0"/>
          </a:p>
        </p:txBody>
      </p:sp>
      <p:sp>
        <p:nvSpPr>
          <p:cNvPr id="4" name="Slide Number Placeholder 3"/>
          <p:cNvSpPr>
            <a:spLocks noGrp="1"/>
          </p:cNvSpPr>
          <p:nvPr>
            <p:ph type="sldNum" sz="quarter" idx="10"/>
          </p:nvPr>
        </p:nvSpPr>
        <p:spPr/>
        <p:txBody>
          <a:bodyPr/>
          <a:lstStyle/>
          <a:p>
            <a:fld id="{9456D348-4860-F149-98BB-64591E2E5EED}" type="slidenum">
              <a:rPr lang="en-US" smtClean="0"/>
              <a:pPr/>
              <a:t>57</a:t>
            </a:fld>
            <a:endParaRPr lang="en-US"/>
          </a:p>
        </p:txBody>
      </p:sp>
    </p:spTree>
    <p:extLst>
      <p:ext uri="{BB962C8B-B14F-4D97-AF65-F5344CB8AC3E}">
        <p14:creationId xmlns:p14="http://schemas.microsoft.com/office/powerpoint/2010/main" val="41232196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if</a:t>
            </a:r>
            <a:r>
              <a:rPr lang="en-US" baseline="0" dirty="0" smtClean="0"/>
              <a:t> we make the transition from the initial directly to the final, a transient congestion will happen during the transition.</a:t>
            </a:r>
            <a:endParaRPr lang="en-US" dirty="0"/>
          </a:p>
        </p:txBody>
      </p:sp>
      <p:sp>
        <p:nvSpPr>
          <p:cNvPr id="4" name="Slide Number Placeholder 3"/>
          <p:cNvSpPr>
            <a:spLocks noGrp="1"/>
          </p:cNvSpPr>
          <p:nvPr>
            <p:ph type="sldNum" sz="quarter" idx="10"/>
          </p:nvPr>
        </p:nvSpPr>
        <p:spPr/>
        <p:txBody>
          <a:bodyPr/>
          <a:lstStyle/>
          <a:p>
            <a:fld id="{9456D348-4860-F149-98BB-64591E2E5EED}" type="slidenum">
              <a:rPr lang="en-US" smtClean="0"/>
              <a:pPr/>
              <a:t>58</a:t>
            </a:fld>
            <a:endParaRPr lang="en-US"/>
          </a:p>
        </p:txBody>
      </p:sp>
    </p:spTree>
    <p:extLst>
      <p:ext uri="{BB962C8B-B14F-4D97-AF65-F5344CB8AC3E}">
        <p14:creationId xmlns:p14="http://schemas.microsoft.com/office/powerpoint/2010/main" val="17944815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large</a:t>
            </a:r>
            <a:r>
              <a:rPr lang="en-US" baseline="0" dirty="0" smtClean="0"/>
              <a:t> scale simulation, w</a:t>
            </a:r>
            <a:r>
              <a:rPr lang="en-US" dirty="0" smtClean="0"/>
              <a:t>e used</a:t>
            </a:r>
            <a:r>
              <a:rPr lang="en-US" baseline="0" dirty="0" smtClean="0"/>
              <a:t> a production network topology with real traces </a:t>
            </a:r>
            <a:r>
              <a:rPr lang="en-US" baseline="0" smtClean="0"/>
              <a:t>of traffic flows. </a:t>
            </a:r>
            <a:endParaRPr lang="en-US" baseline="0" dirty="0" smtClean="0"/>
          </a:p>
          <a:p>
            <a:r>
              <a:rPr lang="en-US" baseline="0" dirty="0" smtClean="0"/>
              <a:t>The scenario is that the onboarding of a new CORE switch. After connecting the new CORE with each container in the network, we conduct 1% existing </a:t>
            </a:r>
            <a:r>
              <a:rPr lang="en-US" baseline="0" dirty="0" err="1" smtClean="0"/>
              <a:t>ToR</a:t>
            </a:r>
            <a:r>
              <a:rPr lang="en-US" baseline="0" dirty="0" smtClean="0"/>
              <a:t> pair flows onto the new switch.</a:t>
            </a:r>
            <a:endParaRPr lang="en-US" dirty="0"/>
          </a:p>
        </p:txBody>
      </p:sp>
      <p:sp>
        <p:nvSpPr>
          <p:cNvPr id="4" name="Slide Number Placeholder 3"/>
          <p:cNvSpPr>
            <a:spLocks noGrp="1"/>
          </p:cNvSpPr>
          <p:nvPr>
            <p:ph type="sldNum" sz="quarter" idx="10"/>
          </p:nvPr>
        </p:nvSpPr>
        <p:spPr/>
        <p:txBody>
          <a:bodyPr/>
          <a:lstStyle/>
          <a:p>
            <a:fld id="{9456D348-4860-F149-98BB-64591E2E5EED}" type="slidenum">
              <a:rPr lang="en-US" smtClean="0"/>
              <a:pPr/>
              <a:t>59</a:t>
            </a:fld>
            <a:endParaRPr lang="en-US"/>
          </a:p>
        </p:txBody>
      </p:sp>
    </p:spTree>
    <p:extLst>
      <p:ext uri="{BB962C8B-B14F-4D97-AF65-F5344CB8AC3E}">
        <p14:creationId xmlns:p14="http://schemas.microsoft.com/office/powerpoint/2010/main" val="8613399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figure shows the link loss rate when we use four</a:t>
            </a:r>
            <a:r>
              <a:rPr lang="en-US" baseline="0" dirty="0" smtClean="0"/>
              <a:t> different approaches to perform the transition. The four approaches are </a:t>
            </a:r>
            <a:r>
              <a:rPr lang="en-US" baseline="0" dirty="0" err="1" smtClean="0"/>
              <a:t>zUpdate</a:t>
            </a:r>
            <a:r>
              <a:rPr lang="en-US" baseline="0" dirty="0" smtClean="0"/>
              <a:t>, </a:t>
            </a:r>
            <a:r>
              <a:rPr lang="en-US" baseline="0" dirty="0" err="1" smtClean="0"/>
              <a:t>zUpdate-OneStep</a:t>
            </a:r>
            <a:r>
              <a:rPr lang="en-US" baseline="0" dirty="0" smtClean="0"/>
              <a:t> which has the same target traffic distribution but omit all intermediate steps, ECMP-</a:t>
            </a:r>
            <a:r>
              <a:rPr lang="en-US" baseline="0" dirty="0" err="1" smtClean="0"/>
              <a:t>OneStep</a:t>
            </a:r>
            <a:r>
              <a:rPr lang="en-US" baseline="0" dirty="0" smtClean="0"/>
              <a:t> which has an ECMP-based target traffic distribution and jump to the target in one step, and ECMP-Planned which has an ECMP-based target traffic distribution and a switch update order is carefully selected to create less congestions during the transition.</a:t>
            </a:r>
          </a:p>
          <a:p>
            <a:endParaRPr lang="en-US" baseline="0" dirty="0" smtClean="0"/>
          </a:p>
          <a:p>
            <a:r>
              <a:rPr lang="en-US" baseline="0" dirty="0" smtClean="0"/>
              <a:t>The first metric is the post-transition loss rate which shows the link loss in the target traffic distribution. We can see that </a:t>
            </a:r>
            <a:r>
              <a:rPr lang="en-US" baseline="0" dirty="0" err="1" smtClean="0"/>
              <a:t>zUpdate</a:t>
            </a:r>
            <a:r>
              <a:rPr lang="en-US" baseline="0" dirty="0" smtClean="0"/>
              <a:t> and </a:t>
            </a:r>
            <a:r>
              <a:rPr lang="en-US" baseline="0" dirty="0" err="1" smtClean="0"/>
              <a:t>zupdate-Onestep</a:t>
            </a:r>
            <a:r>
              <a:rPr lang="en-US" baseline="0" dirty="0" smtClean="0"/>
              <a:t> which uses Weighed-ECMP has no such loss. However, an ECMP-based target traffic distribution can have congestions.</a:t>
            </a:r>
          </a:p>
          <a:p>
            <a:endParaRPr lang="en-US" baseline="0" dirty="0" smtClean="0"/>
          </a:p>
          <a:p>
            <a:r>
              <a:rPr lang="en-US" baseline="0" dirty="0" smtClean="0"/>
              <a:t>The second metric we compare is the transition loss rate which measures the link loss during the transition process. We can see that </a:t>
            </a:r>
            <a:r>
              <a:rPr lang="en-US" baseline="0" dirty="0" err="1" smtClean="0"/>
              <a:t>zUpdate</a:t>
            </a:r>
            <a:r>
              <a:rPr lang="en-US" baseline="0" dirty="0" smtClean="0"/>
              <a:t> has no such loss, while the other three have large loss rates. ECMP-planned has a smaller link loss rate because its switch update order is selected to reduce the chance of transient congestions. Nevertheless, its loss rate is still around 3%.</a:t>
            </a:r>
          </a:p>
          <a:p>
            <a:endParaRPr lang="en-US" baseline="0" dirty="0" smtClean="0"/>
          </a:p>
          <a:p>
            <a:r>
              <a:rPr lang="en-US" baseline="0" dirty="0" smtClean="0"/>
              <a:t>The #step measures how long does a transition take. We can see that </a:t>
            </a:r>
            <a:r>
              <a:rPr lang="en-US" baseline="0" dirty="0" err="1" smtClean="0"/>
              <a:t>zUpdate</a:t>
            </a:r>
            <a:r>
              <a:rPr lang="en-US" baseline="0" dirty="0" smtClean="0"/>
              <a:t> has 2 steps which means it has one intermediate traffic distribution. ECMP-planned has much more steps, because it needs to force an update order on the switches.</a:t>
            </a:r>
            <a:endParaRPr lang="en-US" dirty="0"/>
          </a:p>
        </p:txBody>
      </p:sp>
      <p:sp>
        <p:nvSpPr>
          <p:cNvPr id="4" name="Slide Number Placeholder 3"/>
          <p:cNvSpPr>
            <a:spLocks noGrp="1"/>
          </p:cNvSpPr>
          <p:nvPr>
            <p:ph type="sldNum" sz="quarter" idx="10"/>
          </p:nvPr>
        </p:nvSpPr>
        <p:spPr/>
        <p:txBody>
          <a:bodyPr/>
          <a:lstStyle/>
          <a:p>
            <a:fld id="{9456D348-4860-F149-98BB-64591E2E5EED}" type="slidenum">
              <a:rPr lang="en-US" smtClean="0"/>
              <a:pPr/>
              <a:t>60</a:t>
            </a:fld>
            <a:endParaRPr lang="en-US"/>
          </a:p>
        </p:txBody>
      </p:sp>
    </p:spTree>
    <p:extLst>
      <p:ext uri="{BB962C8B-B14F-4D97-AF65-F5344CB8AC3E}">
        <p14:creationId xmlns:p14="http://schemas.microsoft.com/office/powerpoint/2010/main" val="23508501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come</a:t>
            </a:r>
            <a:r>
              <a:rPr lang="en-US" baseline="0" dirty="0" smtClean="0"/>
              <a:t> to the conclusion. </a:t>
            </a:r>
          </a:p>
          <a:p>
            <a:endParaRPr lang="en-US" baseline="0" dirty="0" smtClean="0"/>
          </a:p>
          <a:p>
            <a:r>
              <a:rPr lang="en-US" baseline="0" dirty="0" smtClean="0"/>
              <a:t>In this paper, we learn that asynchronous changes in network updates can arouse severe congestions.</a:t>
            </a:r>
          </a:p>
          <a:p>
            <a:endParaRPr lang="en-US" baseline="0" dirty="0" smtClean="0"/>
          </a:p>
          <a:p>
            <a:r>
              <a:rPr lang="en-US" baseline="0" dirty="0" smtClean="0"/>
              <a:t>We introduce </a:t>
            </a:r>
            <a:r>
              <a:rPr lang="en-US" baseline="0" dirty="0" err="1" smtClean="0"/>
              <a:t>zUpdate</a:t>
            </a:r>
            <a:r>
              <a:rPr lang="en-US" baseline="0" dirty="0" smtClean="0"/>
              <a:t> to perform congestion-free network updates. We formulate the problem, design a novel algorithm to compute the update plan automatically, build a prototype on </a:t>
            </a:r>
            <a:r>
              <a:rPr lang="en-US" baseline="0" dirty="0" err="1" smtClean="0"/>
              <a:t>OpenFlow</a:t>
            </a:r>
            <a:r>
              <a:rPr lang="en-US" baseline="0" dirty="0" smtClean="0"/>
              <a:t> 1.0 and showing it works well in different real scenarios.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9456D348-4860-F149-98BB-64591E2E5EED}" type="slidenum">
              <a:rPr lang="en-US" smtClean="0"/>
              <a:pPr/>
              <a:t>61</a:t>
            </a:fld>
            <a:endParaRPr lang="en-US"/>
          </a:p>
        </p:txBody>
      </p:sp>
    </p:spTree>
    <p:extLst>
      <p:ext uri="{BB962C8B-B14F-4D97-AF65-F5344CB8AC3E}">
        <p14:creationId xmlns:p14="http://schemas.microsoft.com/office/powerpoint/2010/main" val="2910260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Internally, </a:t>
            </a:r>
            <a:r>
              <a:rPr lang="en-US" dirty="0" err="1" smtClean="0"/>
              <a:t>NetPlumber</a:t>
            </a:r>
            <a:r>
              <a:rPr lang="en-US" dirty="0" smtClean="0"/>
              <a:t> creates a dependency graph of al rules in the network and uses it to verify network policy</a:t>
            </a:r>
            <a:r>
              <a:rPr lang="en-US" baseline="0" dirty="0" smtClean="0"/>
              <a:t>. The nodes of this graph are forwarding rules of networks and directed edges show the next hop relationship between edges, meaning that there is an edge from Rule R1 to R2, if there is a physical link from switch 1 to switch 2 in the network and also the input header space of R1, has some intersection with the input header space of R2. In another word, all this next hop dependency is saying is that there is at least one packet header processed by R1, can be processed next by R2.</a:t>
            </a:r>
            <a:endParaRPr lang="en-US" dirty="0"/>
          </a:p>
        </p:txBody>
      </p:sp>
      <p:sp>
        <p:nvSpPr>
          <p:cNvPr id="4" name="Slide Number Placeholder 3"/>
          <p:cNvSpPr>
            <a:spLocks noGrp="1"/>
          </p:cNvSpPr>
          <p:nvPr>
            <p:ph type="sldNum" sz="quarter" idx="10"/>
          </p:nvPr>
        </p:nvSpPr>
        <p:spPr/>
        <p:txBody>
          <a:bodyPr/>
          <a:lstStyle/>
          <a:p>
            <a:fld id="{478096A1-7A3E-3846-9236-876A6FA33805}" type="slidenum">
              <a:rPr lang="en-US" smtClean="0"/>
              <a:t>8</a:t>
            </a:fld>
            <a:endParaRPr lang="en-US"/>
          </a:p>
        </p:txBody>
      </p:sp>
    </p:spTree>
    <p:extLst>
      <p:ext uri="{BB962C8B-B14F-4D97-AF65-F5344CB8AC3E}">
        <p14:creationId xmlns:p14="http://schemas.microsoft.com/office/powerpoint/2010/main" val="2305836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understand how </a:t>
            </a:r>
            <a:r>
              <a:rPr lang="en-US" dirty="0" err="1" smtClean="0"/>
              <a:t>NetPlumber</a:t>
            </a:r>
            <a:r>
              <a:rPr lang="en-US" dirty="0" smtClean="0"/>
              <a:t> works, Let’s look at one simple example, consisting of these 4 switches. NP look at the forwarding rules of each of these switch and</a:t>
            </a:r>
            <a:r>
              <a:rPr lang="en-US" baseline="0" dirty="0" smtClean="0"/>
              <a:t> for each rule, create one rule node in the net plumber graph. We use a completely visual representation of the rules in this example. We assume that headers are only 4 bits long. The match pattern of each rule that specify which packets should be processed by the rule is represented by these 8 squares. The upper square corresponds to value 0, and the lower squares corresponds to value 0. For example this rule matches on 1001 headers and forward them to the green box. This one matches on 01xx </a:t>
            </a:r>
            <a:r>
              <a:rPr lang="en-US" baseline="0" dirty="0" err="1" smtClean="0"/>
              <a:t>headres</a:t>
            </a:r>
            <a:r>
              <a:rPr lang="en-US" baseline="0" dirty="0" smtClean="0"/>
              <a:t>, rewrite them to 001x and forward </a:t>
            </a:r>
            <a:r>
              <a:rPr lang="en-US" baseline="0" dirty="0" err="1" smtClean="0"/>
              <a:t>ot</a:t>
            </a:r>
            <a:r>
              <a:rPr lang="en-US" baseline="0" dirty="0" smtClean="0"/>
              <a:t> the green box. NP puts one node for every rule in the switches. Then it creates directed edges between the rules. For example we have this directed edge because the output headers of this this rule has some intersection with input headers of this rule</a:t>
            </a:r>
            <a:endParaRPr lang="en-US" dirty="0"/>
          </a:p>
        </p:txBody>
      </p:sp>
      <p:sp>
        <p:nvSpPr>
          <p:cNvPr id="4" name="Slide Number Placeholder 3"/>
          <p:cNvSpPr>
            <a:spLocks noGrp="1"/>
          </p:cNvSpPr>
          <p:nvPr>
            <p:ph type="sldNum" sz="quarter" idx="10"/>
          </p:nvPr>
        </p:nvSpPr>
        <p:spPr/>
        <p:txBody>
          <a:bodyPr/>
          <a:lstStyle/>
          <a:p>
            <a:fld id="{478096A1-7A3E-3846-9236-876A6FA33805}" type="slidenum">
              <a:rPr lang="en-US" smtClean="0"/>
              <a:t>9</a:t>
            </a:fld>
            <a:endParaRPr lang="en-US"/>
          </a:p>
        </p:txBody>
      </p:sp>
    </p:spTree>
    <p:extLst>
      <p:ext uri="{BB962C8B-B14F-4D97-AF65-F5344CB8AC3E}">
        <p14:creationId xmlns:p14="http://schemas.microsoft.com/office/powerpoint/2010/main" val="56166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understand how </a:t>
            </a:r>
            <a:r>
              <a:rPr lang="en-US" dirty="0" err="1" smtClean="0"/>
              <a:t>NetPlumber</a:t>
            </a:r>
            <a:r>
              <a:rPr lang="en-US" dirty="0" smtClean="0"/>
              <a:t> works, Let’s look at one simple example, consisting of these 4 switches. NP look at the forwarding rules of each of these switch and</a:t>
            </a:r>
            <a:r>
              <a:rPr lang="en-US" baseline="0" dirty="0" smtClean="0"/>
              <a:t> for each rule, create one rule node in the net plumber graph. We use a completely visual representation of the rules in this example. We assume that headers are only 4 bits long. The match pattern of each rule that specify which packets should be processed by the rule is represented by these 8 squares. The upper square corresponds to value 0, and the lower squares corresponds to value 0. For example this rule matches on 1001 headers and forward them to the green box. This one matches on 01xx </a:t>
            </a:r>
            <a:r>
              <a:rPr lang="en-US" baseline="0" dirty="0" err="1" smtClean="0"/>
              <a:t>headres</a:t>
            </a:r>
            <a:r>
              <a:rPr lang="en-US" baseline="0" dirty="0" smtClean="0"/>
              <a:t>, rewrite them to 001x and forward </a:t>
            </a:r>
            <a:r>
              <a:rPr lang="en-US" baseline="0" dirty="0" err="1" smtClean="0"/>
              <a:t>ot</a:t>
            </a:r>
            <a:r>
              <a:rPr lang="en-US" baseline="0" dirty="0" smtClean="0"/>
              <a:t> the green box. NP puts one node for every rule in the switches. Then it creates directed edges between the rules. For example we have this directed edge because the output headers of this this rule has some intersection with input headers of this rule</a:t>
            </a:r>
            <a:endParaRPr lang="en-US" dirty="0"/>
          </a:p>
        </p:txBody>
      </p:sp>
      <p:sp>
        <p:nvSpPr>
          <p:cNvPr id="4" name="Slide Number Placeholder 3"/>
          <p:cNvSpPr>
            <a:spLocks noGrp="1"/>
          </p:cNvSpPr>
          <p:nvPr>
            <p:ph type="sldNum" sz="quarter" idx="10"/>
          </p:nvPr>
        </p:nvSpPr>
        <p:spPr/>
        <p:txBody>
          <a:bodyPr/>
          <a:lstStyle/>
          <a:p>
            <a:fld id="{478096A1-7A3E-3846-9236-876A6FA33805}" type="slidenum">
              <a:rPr lang="en-US" smtClean="0"/>
              <a:t>10</a:t>
            </a:fld>
            <a:endParaRPr lang="en-US"/>
          </a:p>
        </p:txBody>
      </p:sp>
    </p:spTree>
    <p:extLst>
      <p:ext uri="{BB962C8B-B14F-4D97-AF65-F5344CB8AC3E}">
        <p14:creationId xmlns:p14="http://schemas.microsoft.com/office/powerpoint/2010/main" val="56166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26626" name="Rectangle 2"/>
          <p:cNvSpPr>
            <a:spLocks noGrp="1" noChangeArrowheads="1"/>
          </p:cNvSpPr>
          <p:nvPr>
            <p:ph type="body" idx="1"/>
          </p:nvPr>
        </p:nvSpPr>
        <p:spPr bwMode="auto">
          <a:xfrm>
            <a:off x="731520" y="4560570"/>
            <a:ext cx="585216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sz="2300">
                <a:cs typeface="Lucida Grande" charset="0"/>
                <a:sym typeface="Lucida Grande" charset="0"/>
              </a:rPr>
              <a:t>Updates are a fact of life for network administrators. Configuration changes happen whenever an administrator brings device down for maintenance, performs traffic engineering, or does essentially anything on the network.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28674" name="Rectangle 2"/>
          <p:cNvSpPr>
            <a:spLocks noGrp="1" noChangeArrowheads="1"/>
          </p:cNvSpPr>
          <p:nvPr>
            <p:ph type="body" idx="1"/>
          </p:nvPr>
        </p:nvSpPr>
        <p:spPr bwMode="auto">
          <a:xfrm>
            <a:off x="731520" y="4560570"/>
            <a:ext cx="585216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a:tabLst>
                <a:tab pos="416180" algn="l"/>
                <a:tab pos="832361" algn="l"/>
                <a:tab pos="1261966" algn="l"/>
                <a:tab pos="1678146" algn="l"/>
                <a:tab pos="2067476" algn="l"/>
                <a:tab pos="2497082" algn="l"/>
                <a:tab pos="2913262" algn="l"/>
                <a:tab pos="3329442" algn="l"/>
                <a:tab pos="3745622" algn="l"/>
                <a:tab pos="4161803" algn="l"/>
                <a:tab pos="4577983" algn="l"/>
                <a:tab pos="5007588" algn="l"/>
              </a:tabLst>
            </a:pPr>
            <a:r>
              <a:rPr lang="en-US">
                <a:latin typeface="Helvetica" charset="0"/>
                <a:cs typeface="Helvetica" charset="0"/>
                <a:sym typeface="Helvetica" charset="0"/>
              </a:rPr>
              <a:t>Unfortunately, performing updates is quite tricky. Networks are large distributed systems and completing an update can take some time. Changes on one part of the network can begin affecting traffic before the full update has been rolled out, introducing forwarding loops, blackholes or worse.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10/8/13</a:t>
            </a:r>
            <a:endParaRPr lang="en-US"/>
          </a:p>
        </p:txBody>
      </p:sp>
      <p:sp>
        <p:nvSpPr>
          <p:cNvPr id="5" name="Footer Placeholder 4"/>
          <p:cNvSpPr>
            <a:spLocks noGrp="1"/>
          </p:cNvSpPr>
          <p:nvPr>
            <p:ph type="ftr" sz="quarter" idx="11"/>
          </p:nvPr>
        </p:nvSpPr>
        <p:spPr/>
        <p:txBody>
          <a:bodyPr/>
          <a:lstStyle/>
          <a:p>
            <a:r>
              <a:rPr lang="en-US" smtClean="0"/>
              <a:t>Software Defined Networking (COMS 6998-8)</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10/8/13</a:t>
            </a:r>
            <a:endParaRPr lang="en-US"/>
          </a:p>
        </p:txBody>
      </p:sp>
      <p:sp>
        <p:nvSpPr>
          <p:cNvPr id="5" name="Footer Placeholder 4"/>
          <p:cNvSpPr>
            <a:spLocks noGrp="1"/>
          </p:cNvSpPr>
          <p:nvPr>
            <p:ph type="ftr" sz="quarter" idx="11"/>
          </p:nvPr>
        </p:nvSpPr>
        <p:spPr/>
        <p:txBody>
          <a:bodyPr/>
          <a:lstStyle/>
          <a:p>
            <a:r>
              <a:rPr lang="en-US" smtClean="0"/>
              <a:t>Software Defined Networking (COMS 6998-8)</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10/8/13</a:t>
            </a:r>
            <a:endParaRPr lang="en-US"/>
          </a:p>
        </p:txBody>
      </p:sp>
      <p:sp>
        <p:nvSpPr>
          <p:cNvPr id="5" name="Footer Placeholder 4"/>
          <p:cNvSpPr>
            <a:spLocks noGrp="1"/>
          </p:cNvSpPr>
          <p:nvPr>
            <p:ph type="ftr" sz="quarter" idx="11"/>
          </p:nvPr>
        </p:nvSpPr>
        <p:spPr/>
        <p:txBody>
          <a:bodyPr/>
          <a:lstStyle/>
          <a:p>
            <a:r>
              <a:rPr lang="en-US" smtClean="0"/>
              <a:t>Software Defined Networking (COMS 6998-8)</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10/8/13</a:t>
            </a:r>
            <a:endParaRPr lang="en-US"/>
          </a:p>
        </p:txBody>
      </p:sp>
      <p:sp>
        <p:nvSpPr>
          <p:cNvPr id="5" name="Footer Placeholder 4"/>
          <p:cNvSpPr>
            <a:spLocks noGrp="1"/>
          </p:cNvSpPr>
          <p:nvPr>
            <p:ph type="ftr" sz="quarter" idx="11"/>
          </p:nvPr>
        </p:nvSpPr>
        <p:spPr/>
        <p:txBody>
          <a:bodyPr/>
          <a:lstStyle/>
          <a:p>
            <a:r>
              <a:rPr lang="en-US" smtClean="0"/>
              <a:t>Software Defined Networking (COMS 6998-8)</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10/8/13</a:t>
            </a:r>
            <a:endParaRPr lang="en-US"/>
          </a:p>
        </p:txBody>
      </p:sp>
      <p:sp>
        <p:nvSpPr>
          <p:cNvPr id="5" name="Footer Placeholder 4"/>
          <p:cNvSpPr>
            <a:spLocks noGrp="1"/>
          </p:cNvSpPr>
          <p:nvPr>
            <p:ph type="ftr" sz="quarter" idx="11"/>
          </p:nvPr>
        </p:nvSpPr>
        <p:spPr/>
        <p:txBody>
          <a:bodyPr/>
          <a:lstStyle/>
          <a:p>
            <a:r>
              <a:rPr lang="en-US" smtClean="0"/>
              <a:t>Software Defined Networking (COMS 6998-8)</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10/8/13</a:t>
            </a:r>
            <a:endParaRPr lang="en-US"/>
          </a:p>
        </p:txBody>
      </p:sp>
      <p:sp>
        <p:nvSpPr>
          <p:cNvPr id="6" name="Footer Placeholder 5"/>
          <p:cNvSpPr>
            <a:spLocks noGrp="1"/>
          </p:cNvSpPr>
          <p:nvPr>
            <p:ph type="ftr" sz="quarter" idx="11"/>
          </p:nvPr>
        </p:nvSpPr>
        <p:spPr/>
        <p:txBody>
          <a:bodyPr/>
          <a:lstStyle/>
          <a:p>
            <a:r>
              <a:rPr lang="en-US" smtClean="0"/>
              <a:t>Software Defined Networking (COMS 6998-8)</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10/8/13</a:t>
            </a:r>
            <a:endParaRPr lang="en-US"/>
          </a:p>
        </p:txBody>
      </p:sp>
      <p:sp>
        <p:nvSpPr>
          <p:cNvPr id="8" name="Footer Placeholder 7"/>
          <p:cNvSpPr>
            <a:spLocks noGrp="1"/>
          </p:cNvSpPr>
          <p:nvPr>
            <p:ph type="ftr" sz="quarter" idx="11"/>
          </p:nvPr>
        </p:nvSpPr>
        <p:spPr/>
        <p:txBody>
          <a:bodyPr/>
          <a:lstStyle/>
          <a:p>
            <a:r>
              <a:rPr lang="en-US" smtClean="0"/>
              <a:t>Software Defined Networking (COMS 6998-8)</a:t>
            </a:r>
            <a:endParaRPr lang="en-US"/>
          </a:p>
        </p:txBody>
      </p:sp>
      <p:sp>
        <p:nvSpPr>
          <p:cNvPr id="9" name="Slide Number Placeholder 8"/>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10/8/13</a:t>
            </a:r>
            <a:endParaRPr lang="en-US"/>
          </a:p>
        </p:txBody>
      </p:sp>
      <p:sp>
        <p:nvSpPr>
          <p:cNvPr id="4" name="Footer Placeholder 3"/>
          <p:cNvSpPr>
            <a:spLocks noGrp="1"/>
          </p:cNvSpPr>
          <p:nvPr>
            <p:ph type="ftr" sz="quarter" idx="11"/>
          </p:nvPr>
        </p:nvSpPr>
        <p:spPr/>
        <p:txBody>
          <a:bodyPr/>
          <a:lstStyle/>
          <a:p>
            <a:r>
              <a:rPr lang="en-US" smtClean="0"/>
              <a:t>Software Defined Networking (COMS 6998-8)</a:t>
            </a:r>
            <a:endParaRPr lang="en-US"/>
          </a:p>
        </p:txBody>
      </p:sp>
      <p:sp>
        <p:nvSpPr>
          <p:cNvPr id="5" name="Slide Number Placeholder 4"/>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10/8/13</a:t>
            </a:r>
            <a:endParaRPr lang="en-US"/>
          </a:p>
        </p:txBody>
      </p:sp>
      <p:sp>
        <p:nvSpPr>
          <p:cNvPr id="3" name="Footer Placeholder 2"/>
          <p:cNvSpPr>
            <a:spLocks noGrp="1"/>
          </p:cNvSpPr>
          <p:nvPr>
            <p:ph type="ftr" sz="quarter" idx="11"/>
          </p:nvPr>
        </p:nvSpPr>
        <p:spPr/>
        <p:txBody>
          <a:bodyPr/>
          <a:lstStyle/>
          <a:p>
            <a:r>
              <a:rPr lang="en-US" smtClean="0"/>
              <a:t>Software Defined Networking (COMS 6998-8)</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10/8/13</a:t>
            </a:r>
            <a:endParaRPr lang="en-US"/>
          </a:p>
        </p:txBody>
      </p:sp>
      <p:sp>
        <p:nvSpPr>
          <p:cNvPr id="6" name="Footer Placeholder 5"/>
          <p:cNvSpPr>
            <a:spLocks noGrp="1"/>
          </p:cNvSpPr>
          <p:nvPr>
            <p:ph type="ftr" sz="quarter" idx="11"/>
          </p:nvPr>
        </p:nvSpPr>
        <p:spPr/>
        <p:txBody>
          <a:bodyPr/>
          <a:lstStyle/>
          <a:p>
            <a:r>
              <a:rPr lang="en-US" smtClean="0"/>
              <a:t>Software Defined Networking (COMS 6998-8)</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10/8/13</a:t>
            </a:r>
            <a:endParaRPr lang="en-US"/>
          </a:p>
        </p:txBody>
      </p:sp>
      <p:sp>
        <p:nvSpPr>
          <p:cNvPr id="6" name="Footer Placeholder 5"/>
          <p:cNvSpPr>
            <a:spLocks noGrp="1"/>
          </p:cNvSpPr>
          <p:nvPr>
            <p:ph type="ftr" sz="quarter" idx="11"/>
          </p:nvPr>
        </p:nvSpPr>
        <p:spPr/>
        <p:txBody>
          <a:bodyPr/>
          <a:lstStyle/>
          <a:p>
            <a:r>
              <a:rPr lang="en-US" smtClean="0"/>
              <a:t>Software Defined Networking (COMS 6998-8)</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10/8/13</a:t>
            </a:r>
            <a:endParaRPr lang="en-US"/>
          </a:p>
        </p:txBody>
      </p:sp>
      <p:sp>
        <p:nvSpPr>
          <p:cNvPr id="5" name="Footer Placeholder 4"/>
          <p:cNvSpPr>
            <a:spLocks noGrp="1"/>
          </p:cNvSpPr>
          <p:nvPr>
            <p:ph type="ftr" sz="quarter" idx="3"/>
          </p:nvPr>
        </p:nvSpPr>
        <p:spPr>
          <a:xfrm>
            <a:off x="3124200" y="6324600"/>
            <a:ext cx="3200400" cy="39687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Software Defined Networking (COMS 6998-8)</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342B77-D34C-443A-9BA4-2E8748A6D93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cs.columbia.edu/~lierranli/coms6998-8SDNFall2013/" TargetMode="External"/></Relationships>
</file>

<file path=ppt/slides/_rels/slide10.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2.xml"/><Relationship Id="rId3"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1" Type="http://schemas.openxmlformats.org/officeDocument/2006/relationships/image" Target="../media/image21.png"/><Relationship Id="rId12" Type="http://schemas.openxmlformats.org/officeDocument/2006/relationships/image" Target="../media/image22.png"/><Relationship Id="rId13" Type="http://schemas.openxmlformats.org/officeDocument/2006/relationships/image" Target="../media/image23.png"/><Relationship Id="rId1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4.png"/><Relationship Id="rId8" Type="http://schemas.openxmlformats.org/officeDocument/2006/relationships/image" Target="../media/image19.png"/><Relationship Id="rId9" Type="http://schemas.openxmlformats.org/officeDocument/2006/relationships/image" Target="../media/image20.png"/><Relationship Id="rId10" Type="http://schemas.openxmlformats.org/officeDocument/2006/relationships/image" Target="../media/image3.png"/></Relationships>
</file>

<file path=ppt/slides/_rels/slide18.xml.rels><?xml version="1.0" encoding="UTF-8" standalone="yes"?>
<Relationships xmlns="http://schemas.openxmlformats.org/package/2006/relationships"><Relationship Id="rId11" Type="http://schemas.openxmlformats.org/officeDocument/2006/relationships/image" Target="../media/image24.png"/><Relationship Id="rId12" Type="http://schemas.openxmlformats.org/officeDocument/2006/relationships/image" Target="../media/image15.png"/><Relationship Id="rId13" Type="http://schemas.openxmlformats.org/officeDocument/2006/relationships/image" Target="../media/image14.png"/><Relationship Id="rId14" Type="http://schemas.openxmlformats.org/officeDocument/2006/relationships/image" Target="../media/image21.png"/><Relationship Id="rId15"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4.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3.png"/><Relationship Id="rId9" Type="http://schemas.openxmlformats.org/officeDocument/2006/relationships/image" Target="../media/image25.png"/><Relationship Id="rId10" Type="http://schemas.openxmlformats.org/officeDocument/2006/relationships/image" Target="../media/image2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1" Type="http://schemas.openxmlformats.org/officeDocument/2006/relationships/image" Target="../media/image26.jpeg"/><Relationship Id="rId12" Type="http://schemas.openxmlformats.org/officeDocument/2006/relationships/image" Target="../media/image24.png"/><Relationship Id="rId13" Type="http://schemas.openxmlformats.org/officeDocument/2006/relationships/image" Target="../media/image15.png"/><Relationship Id="rId14" Type="http://schemas.openxmlformats.org/officeDocument/2006/relationships/image" Target="../media/image14.png"/><Relationship Id="rId15" Type="http://schemas.openxmlformats.org/officeDocument/2006/relationships/image" Target="../media/image21.png"/><Relationship Id="rId16" Type="http://schemas.openxmlformats.org/officeDocument/2006/relationships/image" Target="../media/image22.png"/><Relationship Id="rId17"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8.png"/><Relationship Id="rId4" Type="http://schemas.openxmlformats.org/officeDocument/2006/relationships/image" Target="../media/image4.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3.png"/><Relationship Id="rId8" Type="http://schemas.openxmlformats.org/officeDocument/2006/relationships/image" Target="../media/image16.png"/><Relationship Id="rId9" Type="http://schemas.openxmlformats.org/officeDocument/2006/relationships/image" Target="../media/image17.png"/><Relationship Id="rId10"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6.xml.rels><?xml version="1.0" encoding="UTF-8" standalone="yes"?>
<Relationships xmlns="http://schemas.openxmlformats.org/package/2006/relationships"><Relationship Id="rId11" Type="http://schemas.openxmlformats.org/officeDocument/2006/relationships/image" Target="../media/image35.png"/><Relationship Id="rId12"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4.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3.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37.png"/><Relationship Id="rId5"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8.xml.rels><?xml version="1.0" encoding="UTF-8" standalone="yes"?>
<Relationships xmlns="http://schemas.openxmlformats.org/package/2006/relationships"><Relationship Id="rId11" Type="http://schemas.openxmlformats.org/officeDocument/2006/relationships/image" Target="../media/image38.png"/><Relationship Id="rId12" Type="http://schemas.openxmlformats.org/officeDocument/2006/relationships/image" Target="../media/image39.png"/><Relationship Id="rId13"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8.png"/><Relationship Id="rId4" Type="http://schemas.openxmlformats.org/officeDocument/2006/relationships/image" Target="../media/image4.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3.png"/><Relationship Id="rId8" Type="http://schemas.openxmlformats.org/officeDocument/2006/relationships/image" Target="../media/image32.png"/><Relationship Id="rId9" Type="http://schemas.openxmlformats.org/officeDocument/2006/relationships/image" Target="../media/image34.png"/><Relationship Id="rId10" Type="http://schemas.openxmlformats.org/officeDocument/2006/relationships/image" Target="../media/image3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 Id="rId6"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oleObject" Target="../embeddings/oleObject1.bin"/><Relationship Id="rId7" Type="http://schemas.openxmlformats.org/officeDocument/2006/relationships/image" Target="../media/image46.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7.emf"/><Relationship Id="rId4" Type="http://schemas.openxmlformats.org/officeDocument/2006/relationships/image" Target="../media/image48.emf"/><Relationship Id="rId5"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6.xml.rels><?xml version="1.0" encoding="UTF-8" standalone="yes"?>
<Relationships xmlns="http://schemas.openxmlformats.org/package/2006/relationships"><Relationship Id="rId3" Type="http://schemas.openxmlformats.org/officeDocument/2006/relationships/image" Target="../media/image50.emf"/><Relationship Id="rId4" Type="http://schemas.openxmlformats.org/officeDocument/2006/relationships/image" Target="../media/image47.emf"/><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7.xml.rels><?xml version="1.0" encoding="UTF-8" standalone="yes"?>
<Relationships xmlns="http://schemas.openxmlformats.org/package/2006/relationships"><Relationship Id="rId3" Type="http://schemas.openxmlformats.org/officeDocument/2006/relationships/image" Target="../media/image51.jpeg"/><Relationship Id="rId4" Type="http://schemas.openxmlformats.org/officeDocument/2006/relationships/image" Target="../media/image52.png"/><Relationship Id="rId5" Type="http://schemas.openxmlformats.org/officeDocument/2006/relationships/image" Target="../media/image53.emf"/><Relationship Id="rId6" Type="http://schemas.openxmlformats.org/officeDocument/2006/relationships/image" Target="../media/image54.emf"/><Relationship Id="rId7"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55.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3" Type="http://schemas.openxmlformats.org/officeDocument/2006/relationships/image" Target="../media/image55.emf"/><Relationship Id="rId4" Type="http://schemas.openxmlformats.org/officeDocument/2006/relationships/image" Target="../media/image56.emf"/><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1.xml.rels><?xml version="1.0" encoding="UTF-8" standalone="yes"?>
<Relationships xmlns="http://schemas.openxmlformats.org/package/2006/relationships"><Relationship Id="rId3" Type="http://schemas.openxmlformats.org/officeDocument/2006/relationships/image" Target="../media/image55.emf"/><Relationship Id="rId4" Type="http://schemas.openxmlformats.org/officeDocument/2006/relationships/image" Target="../media/image56.emf"/><Relationship Id="rId5" Type="http://schemas.openxmlformats.org/officeDocument/2006/relationships/image" Target="../media/image57.emf"/><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2.xml.rels><?xml version="1.0" encoding="UTF-8" standalone="yes"?>
<Relationships xmlns="http://schemas.openxmlformats.org/package/2006/relationships"><Relationship Id="rId3" Type="http://schemas.openxmlformats.org/officeDocument/2006/relationships/image" Target="../media/image55.emf"/><Relationship Id="rId4" Type="http://schemas.openxmlformats.org/officeDocument/2006/relationships/image" Target="../media/image56.emf"/><Relationship Id="rId5" Type="http://schemas.openxmlformats.org/officeDocument/2006/relationships/image" Target="../media/image57.emf"/><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3.xml.rels><?xml version="1.0" encoding="UTF-8" standalone="yes"?>
<Relationships xmlns="http://schemas.openxmlformats.org/package/2006/relationships"><Relationship Id="rId3" Type="http://schemas.openxmlformats.org/officeDocument/2006/relationships/image" Target="../media/image57.emf"/><Relationship Id="rId4" Type="http://schemas.openxmlformats.org/officeDocument/2006/relationships/image" Target="../media/image55.emf"/><Relationship Id="rId5" Type="http://schemas.openxmlformats.org/officeDocument/2006/relationships/image" Target="../media/image56.emf"/><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4.xml.rels><?xml version="1.0" encoding="UTF-8" standalone="yes"?>
<Relationships xmlns="http://schemas.openxmlformats.org/package/2006/relationships"><Relationship Id="rId3" Type="http://schemas.openxmlformats.org/officeDocument/2006/relationships/image" Target="../media/image55.emf"/><Relationship Id="rId4" Type="http://schemas.openxmlformats.org/officeDocument/2006/relationships/image" Target="../media/image58.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5.xml.rels><?xml version="1.0" encoding="UTF-8" standalone="yes"?>
<Relationships xmlns="http://schemas.openxmlformats.org/package/2006/relationships"><Relationship Id="rId3" Type="http://schemas.openxmlformats.org/officeDocument/2006/relationships/image" Target="../media/image59.jpeg"/><Relationship Id="rId4" Type="http://schemas.openxmlformats.org/officeDocument/2006/relationships/image" Target="../media/image57.emf"/><Relationship Id="rId5" Type="http://schemas.openxmlformats.org/officeDocument/2006/relationships/image" Target="../media/image60.emf"/><Relationship Id="rId6" Type="http://schemas.openxmlformats.org/officeDocument/2006/relationships/image" Target="../media/image61.emf"/><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2.xml"/><Relationship Id="rId4" Type="http://schemas.openxmlformats.org/officeDocument/2006/relationships/image" Target="../media/image65.emf"/><Relationship Id="rId5" Type="http://schemas.openxmlformats.org/officeDocument/2006/relationships/oleObject" Target="../embeddings/oleObject2.bin"/><Relationship Id="rId6" Type="http://schemas.openxmlformats.org/officeDocument/2006/relationships/image" Target="../media/image62.emf"/><Relationship Id="rId7" Type="http://schemas.openxmlformats.org/officeDocument/2006/relationships/oleObject" Target="../embeddings/oleObject3.bin"/><Relationship Id="rId8" Type="http://schemas.openxmlformats.org/officeDocument/2006/relationships/image" Target="../media/image63.emf"/><Relationship Id="rId9" Type="http://schemas.openxmlformats.org/officeDocument/2006/relationships/oleObject" Target="../embeddings/oleObject4.bin"/><Relationship Id="rId10" Type="http://schemas.openxmlformats.org/officeDocument/2006/relationships/image" Target="../media/image64.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65.emf"/></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4.xml"/><Relationship Id="rId4" Type="http://schemas.openxmlformats.org/officeDocument/2006/relationships/image" Target="../media/image67.emf"/><Relationship Id="rId5" Type="http://schemas.openxmlformats.org/officeDocument/2006/relationships/image" Target="../media/image68.emf"/><Relationship Id="rId6" Type="http://schemas.openxmlformats.org/officeDocument/2006/relationships/oleObject" Target="../embeddings/oleObject5.bin"/><Relationship Id="rId7" Type="http://schemas.openxmlformats.org/officeDocument/2006/relationships/image" Target="../media/image66.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9.emf"/><Relationship Id="rId4" Type="http://schemas.openxmlformats.org/officeDocument/2006/relationships/image" Target="../media/image67.emf"/><Relationship Id="rId5" Type="http://schemas.openxmlformats.org/officeDocument/2006/relationships/image" Target="../media/image68.emf"/><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6.xml"/><Relationship Id="rId4" Type="http://schemas.openxmlformats.org/officeDocument/2006/relationships/image" Target="../media/image69.emf"/><Relationship Id="rId5" Type="http://schemas.openxmlformats.org/officeDocument/2006/relationships/image" Target="../media/image68.emf"/><Relationship Id="rId6" Type="http://schemas.openxmlformats.org/officeDocument/2006/relationships/image" Target="../media/image70.emf"/><Relationship Id="rId7" Type="http://schemas.openxmlformats.org/officeDocument/2006/relationships/oleObject" Target="../embeddings/oleObject6.bin"/><Relationship Id="rId8" Type="http://schemas.openxmlformats.org/officeDocument/2006/relationships/image" Target="../media/image66.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7.emf"/><Relationship Id="rId4" Type="http://schemas.openxmlformats.org/officeDocument/2006/relationships/image" Target="../media/image68.emf"/><Relationship Id="rId5" Type="http://schemas.openxmlformats.org/officeDocument/2006/relationships/image" Target="../media/image70.emf"/><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71.e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56.xml.rels><?xml version="1.0" encoding="UTF-8" standalone="yes"?>
<Relationships xmlns="http://schemas.openxmlformats.org/package/2006/relationships"><Relationship Id="rId3" Type="http://schemas.openxmlformats.org/officeDocument/2006/relationships/image" Target="../media/image72.emf"/><Relationship Id="rId4" Type="http://schemas.openxmlformats.org/officeDocument/2006/relationships/image" Target="../media/image73.emf"/><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57.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55.emf"/><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8.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image" Target="../media/image58.png"/><Relationship Id="rId5" Type="http://schemas.openxmlformats.org/officeDocument/2006/relationships/image" Target="../media/image55.emf"/><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59.xml.rels><?xml version="1.0" encoding="UTF-8" standalone="yes"?>
<Relationships xmlns="http://schemas.openxmlformats.org/package/2006/relationships"><Relationship Id="rId3" Type="http://schemas.openxmlformats.org/officeDocument/2006/relationships/image" Target="../media/image74.emf"/><Relationship Id="rId4" Type="http://schemas.openxmlformats.org/officeDocument/2006/relationships/image" Target="../media/image75.emf"/><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6.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xml"/><Relationship Id="rId3"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33400"/>
            <a:ext cx="7772400" cy="1695450"/>
          </a:xfrm>
        </p:spPr>
        <p:txBody>
          <a:bodyPr>
            <a:normAutofit/>
          </a:bodyPr>
          <a:lstStyle/>
          <a:p>
            <a:pPr algn="l"/>
            <a:r>
              <a:rPr lang="en-US" dirty="0" smtClean="0"/>
              <a:t>Software Defined Networking</a:t>
            </a:r>
            <a:br>
              <a:rPr lang="en-US" dirty="0" smtClean="0"/>
            </a:br>
            <a:r>
              <a:rPr lang="en-US" dirty="0" smtClean="0"/>
              <a:t>COMS 6998-</a:t>
            </a:r>
            <a:r>
              <a:rPr lang="en-US" dirty="0"/>
              <a:t>8</a:t>
            </a:r>
            <a:r>
              <a:rPr lang="en-US" dirty="0" smtClean="0"/>
              <a:t>, Fall 2013</a:t>
            </a:r>
            <a:endParaRPr lang="en-US" dirty="0"/>
          </a:p>
        </p:txBody>
      </p:sp>
      <p:sp>
        <p:nvSpPr>
          <p:cNvPr id="3" name="Subtitle 2"/>
          <p:cNvSpPr>
            <a:spLocks noGrp="1"/>
          </p:cNvSpPr>
          <p:nvPr>
            <p:ph type="subTitle" idx="1"/>
          </p:nvPr>
        </p:nvSpPr>
        <p:spPr>
          <a:xfrm>
            <a:off x="609600" y="3352800"/>
            <a:ext cx="8153400" cy="2438400"/>
          </a:xfrm>
        </p:spPr>
        <p:txBody>
          <a:bodyPr>
            <a:noAutofit/>
          </a:bodyPr>
          <a:lstStyle/>
          <a:p>
            <a:pPr algn="r"/>
            <a:r>
              <a:rPr lang="en-US" sz="3400" dirty="0" smtClean="0">
                <a:solidFill>
                  <a:schemeClr val="tx1"/>
                </a:solidFill>
              </a:rPr>
              <a:t>Instructor: Li </a:t>
            </a:r>
            <a:r>
              <a:rPr lang="en-US" sz="3400" dirty="0" err="1" smtClean="0">
                <a:solidFill>
                  <a:schemeClr val="tx1"/>
                </a:solidFill>
              </a:rPr>
              <a:t>Erran</a:t>
            </a:r>
            <a:r>
              <a:rPr lang="en-US" sz="3400" dirty="0" smtClean="0">
                <a:solidFill>
                  <a:schemeClr val="tx1"/>
                </a:solidFill>
              </a:rPr>
              <a:t> Li (</a:t>
            </a:r>
            <a:r>
              <a:rPr lang="en-US" sz="3400" dirty="0" err="1" smtClean="0">
                <a:solidFill>
                  <a:srgbClr val="9F8540"/>
                </a:solidFill>
              </a:rPr>
              <a:t>lierranli@cs.columbia.edu</a:t>
            </a:r>
            <a:r>
              <a:rPr lang="en-US" sz="3400" dirty="0" smtClean="0">
                <a:solidFill>
                  <a:schemeClr val="tx1"/>
                </a:solidFill>
              </a:rPr>
              <a:t>)</a:t>
            </a:r>
          </a:p>
          <a:p>
            <a:pPr lvl="0" algn="r"/>
            <a:r>
              <a:rPr lang="en-US" sz="3400" dirty="0">
                <a:solidFill>
                  <a:srgbClr val="9F8540"/>
                </a:solidFill>
                <a:hlinkClick r:id="rId3"/>
              </a:rPr>
              <a:t>http://www.cs.columbia.edu/</a:t>
            </a:r>
            <a:r>
              <a:rPr lang="en-US" sz="3400" dirty="0" smtClean="0">
                <a:solidFill>
                  <a:srgbClr val="9F8540"/>
                </a:solidFill>
                <a:hlinkClick r:id="rId3"/>
              </a:rPr>
              <a:t>~lierranli/coms6998-8SDNFall2013/</a:t>
            </a:r>
            <a:endParaRPr lang="en-US" sz="3400" dirty="0" smtClean="0">
              <a:solidFill>
                <a:srgbClr val="9F8540"/>
              </a:solidFill>
            </a:endParaRPr>
          </a:p>
          <a:p>
            <a:pPr lvl="0" algn="r"/>
            <a:r>
              <a:rPr lang="en-US" sz="3400" dirty="0" smtClean="0">
                <a:solidFill>
                  <a:schemeClr val="tx1"/>
                </a:solidFill>
              </a:rPr>
              <a:t>10/8/2013: SDN Update</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Review of Previous Lecture (Cont’d)</a:t>
            </a:r>
          </a:p>
        </p:txBody>
      </p:sp>
      <p:sp>
        <p:nvSpPr>
          <p:cNvPr id="5" name="Slide Number Placeholder 4"/>
          <p:cNvSpPr>
            <a:spLocks noGrp="1"/>
          </p:cNvSpPr>
          <p:nvPr>
            <p:ph type="sldNum" sz="quarter" idx="12"/>
          </p:nvPr>
        </p:nvSpPr>
        <p:spPr/>
        <p:txBody>
          <a:bodyPr/>
          <a:lstStyle/>
          <a:p>
            <a:fld id="{57D92C16-8AE8-1B4F-9331-F4A89351A681}" type="slidenum">
              <a:rPr lang="en-US" smtClean="0"/>
              <a:t>10</a:t>
            </a:fld>
            <a:endParaRPr lang="en-US"/>
          </a:p>
        </p:txBody>
      </p:sp>
      <p:sp>
        <p:nvSpPr>
          <p:cNvPr id="10" name="Can 9"/>
          <p:cNvSpPr/>
          <p:nvPr/>
        </p:nvSpPr>
        <p:spPr>
          <a:xfrm>
            <a:off x="5717883" y="1523092"/>
            <a:ext cx="603834" cy="359003"/>
          </a:xfrm>
          <a:prstGeom prst="can">
            <a:avLst>
              <a:gd name="adj" fmla="val 38062"/>
            </a:avLst>
          </a:prstGeom>
          <a:ln>
            <a:solidFill>
              <a:srgbClr val="000000"/>
            </a:solidFill>
          </a:ln>
        </p:spPr>
        <p:style>
          <a:lnRef idx="1">
            <a:schemeClr val="accent2"/>
          </a:lnRef>
          <a:fillRef idx="3">
            <a:schemeClr val="accent2"/>
          </a:fillRef>
          <a:effectRef idx="2">
            <a:schemeClr val="accent2"/>
          </a:effectRef>
          <a:fontRef idx="minor">
            <a:schemeClr val="lt1"/>
          </a:fontRef>
        </p:style>
        <p:txBody>
          <a:bodyPr lIns="82295" tIns="41148" rIns="82295" bIns="41148" anchor="ctr"/>
          <a:lstStyle/>
          <a:p>
            <a:pPr algn="ctr">
              <a:defRPr/>
            </a:pPr>
            <a:endParaRPr lang="en-US" sz="1100" dirty="0"/>
          </a:p>
        </p:txBody>
      </p:sp>
      <p:sp>
        <p:nvSpPr>
          <p:cNvPr id="11" name="Can 10"/>
          <p:cNvSpPr/>
          <p:nvPr/>
        </p:nvSpPr>
        <p:spPr>
          <a:xfrm>
            <a:off x="7234336" y="1523092"/>
            <a:ext cx="603834" cy="359003"/>
          </a:xfrm>
          <a:prstGeom prst="can">
            <a:avLst>
              <a:gd name="adj" fmla="val 38062"/>
            </a:avLst>
          </a:prstGeom>
          <a:solidFill>
            <a:srgbClr val="008000"/>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82295" tIns="41148" rIns="82295" bIns="41148" anchor="ctr"/>
          <a:lstStyle/>
          <a:p>
            <a:pPr algn="ctr">
              <a:defRPr/>
            </a:pPr>
            <a:endParaRPr lang="en-US" sz="1100" dirty="0"/>
          </a:p>
        </p:txBody>
      </p:sp>
      <p:cxnSp>
        <p:nvCxnSpPr>
          <p:cNvPr id="14" name="Straight Connector 13"/>
          <p:cNvCxnSpPr>
            <a:stCxn id="10" idx="4"/>
            <a:endCxn id="11" idx="2"/>
          </p:cNvCxnSpPr>
          <p:nvPr/>
        </p:nvCxnSpPr>
        <p:spPr>
          <a:xfrm>
            <a:off x="6321717" y="1702594"/>
            <a:ext cx="912619" cy="0"/>
          </a:xfrm>
          <a:prstGeom prst="line">
            <a:avLst/>
          </a:prstGeom>
          <a:ln>
            <a:solidFill>
              <a:srgbClr val="000000"/>
            </a:solidFill>
          </a:ln>
        </p:spPr>
        <p:style>
          <a:lnRef idx="2">
            <a:schemeClr val="accent2"/>
          </a:lnRef>
          <a:fillRef idx="0">
            <a:schemeClr val="accent2"/>
          </a:fillRef>
          <a:effectRef idx="1">
            <a:schemeClr val="accent2"/>
          </a:effectRef>
          <a:fontRef idx="minor">
            <a:schemeClr val="tx1"/>
          </a:fontRef>
        </p:style>
      </p:cxnSp>
      <p:cxnSp>
        <p:nvCxnSpPr>
          <p:cNvPr id="17" name="Straight Connector 16"/>
          <p:cNvCxnSpPr>
            <a:stCxn id="12" idx="4"/>
            <a:endCxn id="13" idx="2"/>
          </p:cNvCxnSpPr>
          <p:nvPr/>
        </p:nvCxnSpPr>
        <p:spPr>
          <a:xfrm>
            <a:off x="6952962" y="2223749"/>
            <a:ext cx="912619" cy="0"/>
          </a:xfrm>
          <a:prstGeom prst="line">
            <a:avLst/>
          </a:prstGeom>
          <a:ln>
            <a:solidFill>
              <a:srgbClr val="000000"/>
            </a:solidFill>
          </a:ln>
        </p:spPr>
        <p:style>
          <a:lnRef idx="2">
            <a:schemeClr val="accent2"/>
          </a:lnRef>
          <a:fillRef idx="0">
            <a:schemeClr val="accent2"/>
          </a:fillRef>
          <a:effectRef idx="1">
            <a:schemeClr val="accent2"/>
          </a:effectRef>
          <a:fontRef idx="minor">
            <a:schemeClr val="tx1"/>
          </a:fontRef>
        </p:style>
      </p:cxnSp>
      <p:cxnSp>
        <p:nvCxnSpPr>
          <p:cNvPr id="20" name="Straight Connector 19"/>
          <p:cNvCxnSpPr>
            <a:endCxn id="11" idx="3"/>
          </p:cNvCxnSpPr>
          <p:nvPr/>
        </p:nvCxnSpPr>
        <p:spPr>
          <a:xfrm flipH="1" flipV="1">
            <a:off x="7536253" y="1882095"/>
            <a:ext cx="504436" cy="341654"/>
          </a:xfrm>
          <a:prstGeom prst="line">
            <a:avLst/>
          </a:prstGeom>
          <a:ln>
            <a:solidFill>
              <a:srgbClr val="000000"/>
            </a:solidFill>
          </a:ln>
        </p:spPr>
        <p:style>
          <a:lnRef idx="2">
            <a:schemeClr val="accent2"/>
          </a:lnRef>
          <a:fillRef idx="0">
            <a:schemeClr val="accent2"/>
          </a:fillRef>
          <a:effectRef idx="1">
            <a:schemeClr val="accent2"/>
          </a:effectRef>
          <a:fontRef idx="minor">
            <a:schemeClr val="tx1"/>
          </a:fontRef>
        </p:style>
      </p:cxnSp>
      <p:cxnSp>
        <p:nvCxnSpPr>
          <p:cNvPr id="23" name="Straight Connector 22"/>
          <p:cNvCxnSpPr>
            <a:endCxn id="10" idx="3"/>
          </p:cNvCxnSpPr>
          <p:nvPr/>
        </p:nvCxnSpPr>
        <p:spPr>
          <a:xfrm flipH="1" flipV="1">
            <a:off x="6019800" y="1882095"/>
            <a:ext cx="696003" cy="411138"/>
          </a:xfrm>
          <a:prstGeom prst="line">
            <a:avLst/>
          </a:prstGeom>
          <a:ln>
            <a:solidFill>
              <a:srgbClr val="000000"/>
            </a:solidFill>
          </a:ln>
        </p:spPr>
        <p:style>
          <a:lnRef idx="2">
            <a:schemeClr val="accent2"/>
          </a:lnRef>
          <a:fillRef idx="0">
            <a:schemeClr val="accent2"/>
          </a:fillRef>
          <a:effectRef idx="1">
            <a:schemeClr val="accent2"/>
          </a:effectRef>
          <a:fontRef idx="minor">
            <a:schemeClr val="tx1"/>
          </a:fontRef>
        </p:style>
      </p:cxnSp>
      <p:sp>
        <p:nvSpPr>
          <p:cNvPr id="12" name="Can 11"/>
          <p:cNvSpPr/>
          <p:nvPr/>
        </p:nvSpPr>
        <p:spPr>
          <a:xfrm>
            <a:off x="6349128" y="2044247"/>
            <a:ext cx="603834" cy="359003"/>
          </a:xfrm>
          <a:prstGeom prst="can">
            <a:avLst>
              <a:gd name="adj" fmla="val 38062"/>
            </a:avLst>
          </a:prstGeom>
          <a:solidFill>
            <a:srgbClr val="FF0000"/>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82295" tIns="41148" rIns="82295" bIns="41148" anchor="ctr"/>
          <a:lstStyle/>
          <a:p>
            <a:pPr algn="ctr">
              <a:defRPr/>
            </a:pPr>
            <a:endParaRPr lang="en-US" sz="1100" dirty="0"/>
          </a:p>
        </p:txBody>
      </p:sp>
      <p:sp>
        <p:nvSpPr>
          <p:cNvPr id="13" name="Can 12"/>
          <p:cNvSpPr/>
          <p:nvPr/>
        </p:nvSpPr>
        <p:spPr>
          <a:xfrm>
            <a:off x="7865581" y="2044247"/>
            <a:ext cx="603834" cy="359003"/>
          </a:xfrm>
          <a:prstGeom prst="can">
            <a:avLst>
              <a:gd name="adj" fmla="val 38062"/>
            </a:avLst>
          </a:prstGeom>
          <a:solidFill>
            <a:schemeClr val="accent4">
              <a:lumMod val="75000"/>
            </a:schemeClr>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82295" tIns="41148" rIns="82295" bIns="41148" anchor="ctr"/>
          <a:lstStyle/>
          <a:p>
            <a:pPr algn="ctr">
              <a:defRPr/>
            </a:pPr>
            <a:endParaRPr lang="en-US" sz="1100" dirty="0"/>
          </a:p>
        </p:txBody>
      </p:sp>
      <p:sp>
        <p:nvSpPr>
          <p:cNvPr id="30" name="Rectangle 29"/>
          <p:cNvSpPr/>
          <p:nvPr/>
        </p:nvSpPr>
        <p:spPr>
          <a:xfrm>
            <a:off x="1409700" y="2612597"/>
            <a:ext cx="1714500" cy="411480"/>
          </a:xfrm>
          <a:prstGeom prst="rect">
            <a:avLst/>
          </a:prstGeom>
          <a:solidFill>
            <a:schemeClr val="accent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82295" tIns="41148" rIns="82295" bIns="41148" rtlCol="0" anchor="ctr"/>
          <a:lstStyle/>
          <a:p>
            <a:pPr algn="ctr"/>
            <a:endParaRPr lang="en-US" sz="1300" dirty="0">
              <a:solidFill>
                <a:srgbClr val="000000"/>
              </a:solidFill>
            </a:endParaRPr>
          </a:p>
        </p:txBody>
      </p:sp>
      <p:sp>
        <p:nvSpPr>
          <p:cNvPr id="31" name="Rectangle 30"/>
          <p:cNvSpPr/>
          <p:nvPr/>
        </p:nvSpPr>
        <p:spPr>
          <a:xfrm>
            <a:off x="1409700" y="3161237"/>
            <a:ext cx="2050272" cy="411480"/>
          </a:xfrm>
          <a:prstGeom prst="rect">
            <a:avLst/>
          </a:prstGeom>
          <a:solidFill>
            <a:schemeClr val="accent2">
              <a:lumMod val="60000"/>
              <a:lumOff val="4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82295" tIns="41148" rIns="82295" bIns="41148" rtlCol="0" anchor="ctr"/>
          <a:lstStyle/>
          <a:p>
            <a:pPr algn="ctr"/>
            <a:endParaRPr lang="en-US" sz="1300" dirty="0">
              <a:solidFill>
                <a:schemeClr val="bg1"/>
              </a:solidFill>
            </a:endParaRPr>
          </a:p>
        </p:txBody>
      </p:sp>
      <p:sp>
        <p:nvSpPr>
          <p:cNvPr id="32" name="Rectangle 31"/>
          <p:cNvSpPr/>
          <p:nvPr/>
        </p:nvSpPr>
        <p:spPr>
          <a:xfrm>
            <a:off x="1409700" y="3709877"/>
            <a:ext cx="1714500" cy="411480"/>
          </a:xfrm>
          <a:prstGeom prst="rect">
            <a:avLst/>
          </a:prstGeom>
          <a:solidFill>
            <a:schemeClr val="accent2">
              <a:lumMod val="60000"/>
              <a:lumOff val="4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82295" tIns="41148" rIns="82295" bIns="41148" rtlCol="0" anchor="ctr"/>
          <a:lstStyle/>
          <a:p>
            <a:pPr algn="ctr"/>
            <a:endParaRPr lang="en-US" sz="1300" dirty="0"/>
          </a:p>
        </p:txBody>
      </p:sp>
      <p:sp>
        <p:nvSpPr>
          <p:cNvPr id="33" name="Rectangle 32"/>
          <p:cNvSpPr/>
          <p:nvPr/>
        </p:nvSpPr>
        <p:spPr>
          <a:xfrm>
            <a:off x="4305300" y="2945589"/>
            <a:ext cx="1714500" cy="411480"/>
          </a:xfrm>
          <a:prstGeom prst="rect">
            <a:avLst/>
          </a:prstGeom>
          <a:solidFill>
            <a:srgbClr val="CCFFCC"/>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82295" tIns="41148" rIns="82295" bIns="41148" rtlCol="0" anchor="ctr"/>
          <a:lstStyle/>
          <a:p>
            <a:pPr algn="ctr"/>
            <a:endParaRPr lang="en-US" sz="1300" dirty="0"/>
          </a:p>
        </p:txBody>
      </p:sp>
      <p:sp>
        <p:nvSpPr>
          <p:cNvPr id="34" name="Rectangle 33"/>
          <p:cNvSpPr/>
          <p:nvPr/>
        </p:nvSpPr>
        <p:spPr>
          <a:xfrm>
            <a:off x="4305300" y="3494229"/>
            <a:ext cx="1714500" cy="411480"/>
          </a:xfrm>
          <a:prstGeom prst="rect">
            <a:avLst/>
          </a:prstGeom>
          <a:solidFill>
            <a:srgbClr val="CCFFCC"/>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82295" tIns="41148" rIns="82295" bIns="41148" rtlCol="0" anchor="ctr"/>
          <a:lstStyle/>
          <a:p>
            <a:pPr algn="ctr"/>
            <a:endParaRPr lang="en-US" sz="1300" dirty="0">
              <a:solidFill>
                <a:srgbClr val="FFFFFF"/>
              </a:solidFill>
            </a:endParaRPr>
          </a:p>
        </p:txBody>
      </p:sp>
      <p:sp>
        <p:nvSpPr>
          <p:cNvPr id="35" name="Rectangle 34"/>
          <p:cNvSpPr/>
          <p:nvPr/>
        </p:nvSpPr>
        <p:spPr>
          <a:xfrm>
            <a:off x="3777378" y="4831893"/>
            <a:ext cx="1714500" cy="411480"/>
          </a:xfrm>
          <a:prstGeom prst="rect">
            <a:avLst/>
          </a:prstGeom>
          <a:solidFill>
            <a:schemeClr val="accent3">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82295" tIns="41148" rIns="82295" bIns="41148" rtlCol="0" anchor="ctr"/>
          <a:lstStyle/>
          <a:p>
            <a:pPr algn="ctr"/>
            <a:endParaRPr lang="en-US" sz="1300" dirty="0"/>
          </a:p>
        </p:txBody>
      </p:sp>
      <p:sp>
        <p:nvSpPr>
          <p:cNvPr id="36" name="Rectangle 35"/>
          <p:cNvSpPr/>
          <p:nvPr/>
        </p:nvSpPr>
        <p:spPr>
          <a:xfrm>
            <a:off x="3777378" y="5380533"/>
            <a:ext cx="1714500" cy="411480"/>
          </a:xfrm>
          <a:prstGeom prst="rect">
            <a:avLst/>
          </a:prstGeom>
          <a:solidFill>
            <a:srgbClr val="F19E91"/>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82295" tIns="41148" rIns="82295" bIns="41148" rtlCol="0" anchor="ctr"/>
          <a:lstStyle/>
          <a:p>
            <a:pPr algn="ctr"/>
            <a:endParaRPr lang="en-US" sz="1300" dirty="0">
              <a:solidFill>
                <a:srgbClr val="FFFFFF"/>
              </a:solidFill>
            </a:endParaRPr>
          </a:p>
        </p:txBody>
      </p:sp>
      <p:sp>
        <p:nvSpPr>
          <p:cNvPr id="37" name="Rectangle 36"/>
          <p:cNvSpPr/>
          <p:nvPr/>
        </p:nvSpPr>
        <p:spPr>
          <a:xfrm>
            <a:off x="6553200" y="4303238"/>
            <a:ext cx="1714500" cy="411480"/>
          </a:xfrm>
          <a:prstGeom prst="rect">
            <a:avLst/>
          </a:prstGeom>
          <a:solidFill>
            <a:srgbClr val="D0A80A"/>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82295" tIns="41148" rIns="82295" bIns="41148" rtlCol="0" anchor="ctr"/>
          <a:lstStyle/>
          <a:p>
            <a:pPr algn="ctr"/>
            <a:endParaRPr lang="en-US" sz="1300" dirty="0"/>
          </a:p>
        </p:txBody>
      </p:sp>
      <p:sp>
        <p:nvSpPr>
          <p:cNvPr id="38" name="Rectangle 37"/>
          <p:cNvSpPr/>
          <p:nvPr/>
        </p:nvSpPr>
        <p:spPr>
          <a:xfrm>
            <a:off x="6553200" y="4851878"/>
            <a:ext cx="1714500" cy="411480"/>
          </a:xfrm>
          <a:prstGeom prst="rect">
            <a:avLst/>
          </a:prstGeom>
          <a:solidFill>
            <a:schemeClr val="accent4">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82295" tIns="41148" rIns="82295" bIns="41148" rtlCol="0" anchor="ctr"/>
          <a:lstStyle/>
          <a:p>
            <a:pPr algn="ctr"/>
            <a:endParaRPr lang="en-US" sz="1300" dirty="0">
              <a:solidFill>
                <a:schemeClr val="bg1"/>
              </a:solidFill>
            </a:endParaRPr>
          </a:p>
        </p:txBody>
      </p:sp>
      <p:sp>
        <p:nvSpPr>
          <p:cNvPr id="39" name="Oval 38"/>
          <p:cNvSpPr/>
          <p:nvPr/>
        </p:nvSpPr>
        <p:spPr>
          <a:xfrm>
            <a:off x="5588775" y="1442745"/>
            <a:ext cx="888274" cy="519698"/>
          </a:xfrm>
          <a:prstGeom prst="ellipse">
            <a:avLst/>
          </a:prstGeom>
          <a:gradFill flip="none" rotWithShape="1">
            <a:gsLst>
              <a:gs pos="0">
                <a:schemeClr val="accent4">
                  <a:tint val="100000"/>
                  <a:shade val="100000"/>
                  <a:satMod val="130000"/>
                  <a:alpha val="27000"/>
                </a:schemeClr>
              </a:gs>
              <a:gs pos="100000">
                <a:schemeClr val="accent4">
                  <a:tint val="50000"/>
                  <a:shade val="100000"/>
                  <a:satMod val="350000"/>
                  <a:alpha val="27000"/>
                </a:schemeClr>
              </a:gs>
            </a:gsLst>
            <a:lin ang="16200000" scaled="0"/>
            <a:tileRect/>
          </a:gradFill>
          <a:ln>
            <a:solidFill>
              <a:schemeClr val="tx1"/>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40" name="Oval 39"/>
          <p:cNvSpPr/>
          <p:nvPr/>
        </p:nvSpPr>
        <p:spPr>
          <a:xfrm>
            <a:off x="7092116" y="1442745"/>
            <a:ext cx="888274" cy="519698"/>
          </a:xfrm>
          <a:prstGeom prst="ellipse">
            <a:avLst/>
          </a:prstGeom>
          <a:gradFill flip="none" rotWithShape="1">
            <a:gsLst>
              <a:gs pos="0">
                <a:schemeClr val="accent4">
                  <a:tint val="100000"/>
                  <a:shade val="100000"/>
                  <a:satMod val="130000"/>
                  <a:alpha val="27000"/>
                </a:schemeClr>
              </a:gs>
              <a:gs pos="100000">
                <a:schemeClr val="accent4">
                  <a:tint val="50000"/>
                  <a:shade val="100000"/>
                  <a:satMod val="350000"/>
                  <a:alpha val="27000"/>
                </a:schemeClr>
              </a:gs>
            </a:gsLst>
            <a:lin ang="16200000" scaled="0"/>
            <a:tileRect/>
          </a:gradFill>
          <a:ln>
            <a:solidFill>
              <a:schemeClr val="tx1"/>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41" name="Oval 40"/>
          <p:cNvSpPr/>
          <p:nvPr/>
        </p:nvSpPr>
        <p:spPr>
          <a:xfrm>
            <a:off x="6203842" y="1962443"/>
            <a:ext cx="888274" cy="519698"/>
          </a:xfrm>
          <a:prstGeom prst="ellipse">
            <a:avLst/>
          </a:prstGeom>
          <a:gradFill flip="none" rotWithShape="1">
            <a:gsLst>
              <a:gs pos="0">
                <a:schemeClr val="accent4">
                  <a:tint val="100000"/>
                  <a:shade val="100000"/>
                  <a:satMod val="130000"/>
                  <a:alpha val="27000"/>
                </a:schemeClr>
              </a:gs>
              <a:gs pos="100000">
                <a:schemeClr val="accent4">
                  <a:tint val="50000"/>
                  <a:shade val="100000"/>
                  <a:satMod val="350000"/>
                  <a:alpha val="27000"/>
                </a:schemeClr>
              </a:gs>
            </a:gsLst>
            <a:lin ang="16200000" scaled="0"/>
            <a:tileRect/>
          </a:gradFill>
          <a:ln>
            <a:solidFill>
              <a:schemeClr val="tx1"/>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42" name="Oval 41"/>
          <p:cNvSpPr/>
          <p:nvPr/>
        </p:nvSpPr>
        <p:spPr>
          <a:xfrm>
            <a:off x="7752841" y="1969275"/>
            <a:ext cx="888274" cy="519698"/>
          </a:xfrm>
          <a:prstGeom prst="ellipse">
            <a:avLst/>
          </a:prstGeom>
          <a:gradFill flip="none" rotWithShape="1">
            <a:gsLst>
              <a:gs pos="0">
                <a:schemeClr val="accent4">
                  <a:tint val="100000"/>
                  <a:shade val="100000"/>
                  <a:satMod val="130000"/>
                  <a:alpha val="27000"/>
                </a:schemeClr>
              </a:gs>
              <a:gs pos="100000">
                <a:schemeClr val="accent4">
                  <a:tint val="50000"/>
                  <a:shade val="100000"/>
                  <a:satMod val="350000"/>
                  <a:alpha val="27000"/>
                </a:schemeClr>
              </a:gs>
            </a:gsLst>
            <a:lin ang="16200000" scaled="0"/>
            <a:tileRect/>
          </a:gradFill>
          <a:ln>
            <a:solidFill>
              <a:srgbClr val="000000"/>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cxnSp>
        <p:nvCxnSpPr>
          <p:cNvPr id="44" name="Straight Arrow Connector 43"/>
          <p:cNvCxnSpPr>
            <a:stCxn id="30" idx="3"/>
            <a:endCxn id="33" idx="1"/>
          </p:cNvCxnSpPr>
          <p:nvPr/>
        </p:nvCxnSpPr>
        <p:spPr>
          <a:xfrm>
            <a:off x="3124200" y="2818337"/>
            <a:ext cx="1181100" cy="33299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6" name="Straight Arrow Connector 45"/>
          <p:cNvCxnSpPr>
            <a:stCxn id="32" idx="3"/>
            <a:endCxn id="35" idx="1"/>
          </p:cNvCxnSpPr>
          <p:nvPr/>
        </p:nvCxnSpPr>
        <p:spPr>
          <a:xfrm>
            <a:off x="3124200" y="3915617"/>
            <a:ext cx="653178" cy="11220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3" name="Straight Arrow Connector 52"/>
          <p:cNvCxnSpPr>
            <a:stCxn id="33" idx="3"/>
            <a:endCxn id="37" idx="1"/>
          </p:cNvCxnSpPr>
          <p:nvPr/>
        </p:nvCxnSpPr>
        <p:spPr>
          <a:xfrm>
            <a:off x="6019800" y="3151329"/>
            <a:ext cx="533400" cy="135764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6" name="Straight Arrow Connector 55"/>
          <p:cNvCxnSpPr>
            <a:stCxn id="34" idx="3"/>
            <a:endCxn id="38" idx="1"/>
          </p:cNvCxnSpPr>
          <p:nvPr/>
        </p:nvCxnSpPr>
        <p:spPr>
          <a:xfrm>
            <a:off x="6019800" y="3699969"/>
            <a:ext cx="533400" cy="135764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9" name="Straight Arrow Connector 58"/>
          <p:cNvCxnSpPr>
            <a:stCxn id="35" idx="3"/>
            <a:endCxn id="38" idx="1"/>
          </p:cNvCxnSpPr>
          <p:nvPr/>
        </p:nvCxnSpPr>
        <p:spPr>
          <a:xfrm>
            <a:off x="5491878" y="5037633"/>
            <a:ext cx="1061322" cy="1998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5" name="Straight Arrow Connector 64"/>
          <p:cNvCxnSpPr>
            <a:stCxn id="36" idx="3"/>
            <a:endCxn id="38" idx="1"/>
          </p:cNvCxnSpPr>
          <p:nvPr/>
        </p:nvCxnSpPr>
        <p:spPr>
          <a:xfrm flipV="1">
            <a:off x="5491878" y="5057618"/>
            <a:ext cx="1061322" cy="52865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 name="Rectangle 2"/>
          <p:cNvSpPr/>
          <p:nvPr/>
        </p:nvSpPr>
        <p:spPr>
          <a:xfrm>
            <a:off x="1486021" y="2678400"/>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47" name="Rectangle 46"/>
          <p:cNvSpPr/>
          <p:nvPr/>
        </p:nvSpPr>
        <p:spPr>
          <a:xfrm>
            <a:off x="1661372" y="2679103"/>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48" name="Rectangle 47"/>
          <p:cNvSpPr/>
          <p:nvPr/>
        </p:nvSpPr>
        <p:spPr>
          <a:xfrm>
            <a:off x="1838080" y="2679603"/>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49" name="Rectangle 48"/>
          <p:cNvSpPr/>
          <p:nvPr/>
        </p:nvSpPr>
        <p:spPr>
          <a:xfrm>
            <a:off x="2008711" y="2680103"/>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50" name="Rectangle 49"/>
          <p:cNvSpPr/>
          <p:nvPr/>
        </p:nvSpPr>
        <p:spPr>
          <a:xfrm>
            <a:off x="1486496" y="2818648"/>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1661847" y="2819351"/>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1838555" y="2819851"/>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2009186" y="2820351"/>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2495806" y="2680103"/>
            <a:ext cx="269117" cy="26548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Arrow Connector 5"/>
          <p:cNvCxnSpPr>
            <a:endCxn id="55" idx="1"/>
          </p:cNvCxnSpPr>
          <p:nvPr/>
        </p:nvCxnSpPr>
        <p:spPr>
          <a:xfrm flipV="1">
            <a:off x="2181980" y="2812846"/>
            <a:ext cx="313826" cy="7505"/>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7" name="Rectangle 56"/>
          <p:cNvSpPr/>
          <p:nvPr/>
        </p:nvSpPr>
        <p:spPr>
          <a:xfrm>
            <a:off x="1491610" y="3214044"/>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a:off x="1666961" y="3214747"/>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1843669" y="3215247"/>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1492085" y="3354292"/>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1667436" y="3354995"/>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1844144" y="3355495"/>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3137195" y="3224326"/>
            <a:ext cx="269117" cy="26548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9" name="Straight Arrow Connector 68"/>
          <p:cNvCxnSpPr/>
          <p:nvPr/>
        </p:nvCxnSpPr>
        <p:spPr>
          <a:xfrm flipV="1">
            <a:off x="2135706" y="3357069"/>
            <a:ext cx="272827" cy="1426"/>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0" name="Rectangle 69"/>
          <p:cNvSpPr/>
          <p:nvPr/>
        </p:nvSpPr>
        <p:spPr>
          <a:xfrm>
            <a:off x="1489053" y="3775369"/>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p:cNvSpPr/>
          <p:nvPr/>
        </p:nvSpPr>
        <p:spPr>
          <a:xfrm>
            <a:off x="1664404" y="377607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a:off x="1841112" y="377657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a:off x="2011743" y="377707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a:off x="1489528" y="3915617"/>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p:cNvSpPr/>
          <p:nvPr/>
        </p:nvSpPr>
        <p:spPr>
          <a:xfrm>
            <a:off x="1664879" y="3916320"/>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p:cNvSpPr/>
          <p:nvPr/>
        </p:nvSpPr>
        <p:spPr>
          <a:xfrm>
            <a:off x="1841587" y="3916820"/>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p:cNvSpPr/>
          <p:nvPr/>
        </p:nvSpPr>
        <p:spPr>
          <a:xfrm>
            <a:off x="2012218" y="3917320"/>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77"/>
          <p:cNvSpPr/>
          <p:nvPr/>
        </p:nvSpPr>
        <p:spPr>
          <a:xfrm>
            <a:off x="2498838" y="3777072"/>
            <a:ext cx="269117" cy="265485"/>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9" name="Straight Arrow Connector 78"/>
          <p:cNvCxnSpPr>
            <a:endCxn id="78" idx="1"/>
          </p:cNvCxnSpPr>
          <p:nvPr/>
        </p:nvCxnSpPr>
        <p:spPr>
          <a:xfrm flipV="1">
            <a:off x="2185012" y="3909815"/>
            <a:ext cx="313826" cy="7505"/>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0" name="Rectangle 79"/>
          <p:cNvSpPr/>
          <p:nvPr/>
        </p:nvSpPr>
        <p:spPr>
          <a:xfrm>
            <a:off x="4415004" y="3004827"/>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p:cNvSpPr/>
          <p:nvPr/>
        </p:nvSpPr>
        <p:spPr>
          <a:xfrm>
            <a:off x="4590355" y="3005530"/>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p:cNvSpPr/>
          <p:nvPr/>
        </p:nvSpPr>
        <p:spPr>
          <a:xfrm>
            <a:off x="4767063" y="3006030"/>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p:cNvSpPr/>
          <p:nvPr/>
        </p:nvSpPr>
        <p:spPr>
          <a:xfrm>
            <a:off x="4937694" y="3006530"/>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p:cNvSpPr/>
          <p:nvPr/>
        </p:nvSpPr>
        <p:spPr>
          <a:xfrm>
            <a:off x="4415479" y="3145075"/>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p:cNvSpPr/>
          <p:nvPr/>
        </p:nvSpPr>
        <p:spPr>
          <a:xfrm>
            <a:off x="4590830" y="3145778"/>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85"/>
          <p:cNvSpPr/>
          <p:nvPr/>
        </p:nvSpPr>
        <p:spPr>
          <a:xfrm>
            <a:off x="4767538" y="3146278"/>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ectangle 86"/>
          <p:cNvSpPr/>
          <p:nvPr/>
        </p:nvSpPr>
        <p:spPr>
          <a:xfrm>
            <a:off x="4938169" y="3146778"/>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ectangle 87"/>
          <p:cNvSpPr/>
          <p:nvPr/>
        </p:nvSpPr>
        <p:spPr>
          <a:xfrm>
            <a:off x="5424789" y="3006530"/>
            <a:ext cx="269117" cy="265485"/>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9" name="Straight Arrow Connector 88"/>
          <p:cNvCxnSpPr>
            <a:endCxn id="88" idx="1"/>
          </p:cNvCxnSpPr>
          <p:nvPr/>
        </p:nvCxnSpPr>
        <p:spPr>
          <a:xfrm flipV="1">
            <a:off x="5110963" y="3139273"/>
            <a:ext cx="313826" cy="7505"/>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0" name="Rectangle 99"/>
          <p:cNvSpPr/>
          <p:nvPr/>
        </p:nvSpPr>
        <p:spPr>
          <a:xfrm>
            <a:off x="4419393" y="3559329"/>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Rectangle 100"/>
          <p:cNvSpPr/>
          <p:nvPr/>
        </p:nvSpPr>
        <p:spPr>
          <a:xfrm>
            <a:off x="4594744" y="356003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Rectangle 101"/>
          <p:cNvSpPr/>
          <p:nvPr/>
        </p:nvSpPr>
        <p:spPr>
          <a:xfrm>
            <a:off x="4771452" y="356053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Rectangle 102"/>
          <p:cNvSpPr/>
          <p:nvPr/>
        </p:nvSpPr>
        <p:spPr>
          <a:xfrm>
            <a:off x="4942083" y="356103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ectangle 103"/>
          <p:cNvSpPr/>
          <p:nvPr/>
        </p:nvSpPr>
        <p:spPr>
          <a:xfrm>
            <a:off x="4419868" y="3699577"/>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ectangle 104"/>
          <p:cNvSpPr/>
          <p:nvPr/>
        </p:nvSpPr>
        <p:spPr>
          <a:xfrm>
            <a:off x="4595219" y="3700280"/>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ectangle 105"/>
          <p:cNvSpPr/>
          <p:nvPr/>
        </p:nvSpPr>
        <p:spPr>
          <a:xfrm>
            <a:off x="4771927" y="3700780"/>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Rectangle 106"/>
          <p:cNvSpPr/>
          <p:nvPr/>
        </p:nvSpPr>
        <p:spPr>
          <a:xfrm>
            <a:off x="4942558" y="3701280"/>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ectangle 107"/>
          <p:cNvSpPr/>
          <p:nvPr/>
        </p:nvSpPr>
        <p:spPr>
          <a:xfrm>
            <a:off x="5429178" y="3561032"/>
            <a:ext cx="269117" cy="265485"/>
          </a:xfrm>
          <a:prstGeom prst="rect">
            <a:avLst/>
          </a:prstGeom>
          <a:solidFill>
            <a:srgbClr val="FFE63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9" name="Straight Arrow Connector 108"/>
          <p:cNvCxnSpPr>
            <a:endCxn id="108" idx="1"/>
          </p:cNvCxnSpPr>
          <p:nvPr/>
        </p:nvCxnSpPr>
        <p:spPr>
          <a:xfrm flipV="1">
            <a:off x="5115352" y="3693775"/>
            <a:ext cx="313826" cy="7505"/>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10" name="Rectangle 109"/>
          <p:cNvSpPr/>
          <p:nvPr/>
        </p:nvSpPr>
        <p:spPr>
          <a:xfrm>
            <a:off x="6692309" y="4367838"/>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Rectangle 110"/>
          <p:cNvSpPr/>
          <p:nvPr/>
        </p:nvSpPr>
        <p:spPr>
          <a:xfrm>
            <a:off x="6867660" y="4368541"/>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p:cNvSpPr/>
          <p:nvPr/>
        </p:nvSpPr>
        <p:spPr>
          <a:xfrm>
            <a:off x="7044368" y="4369041"/>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ectangle 112"/>
          <p:cNvSpPr/>
          <p:nvPr/>
        </p:nvSpPr>
        <p:spPr>
          <a:xfrm>
            <a:off x="7214999" y="4369541"/>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Rectangle 113"/>
          <p:cNvSpPr/>
          <p:nvPr/>
        </p:nvSpPr>
        <p:spPr>
          <a:xfrm>
            <a:off x="6692784" y="4508086"/>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Rectangle 114"/>
          <p:cNvSpPr/>
          <p:nvPr/>
        </p:nvSpPr>
        <p:spPr>
          <a:xfrm>
            <a:off x="6868135" y="4508789"/>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Rectangle 115"/>
          <p:cNvSpPr/>
          <p:nvPr/>
        </p:nvSpPr>
        <p:spPr>
          <a:xfrm>
            <a:off x="7044843" y="4509289"/>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Rectangle 116"/>
          <p:cNvSpPr/>
          <p:nvPr/>
        </p:nvSpPr>
        <p:spPr>
          <a:xfrm>
            <a:off x="7215474" y="4509789"/>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Rectangle 117"/>
          <p:cNvSpPr/>
          <p:nvPr/>
        </p:nvSpPr>
        <p:spPr>
          <a:xfrm>
            <a:off x="7702094" y="4369541"/>
            <a:ext cx="269117" cy="265485"/>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S</a:t>
            </a:r>
            <a:endParaRPr lang="en-US" dirty="0">
              <a:solidFill>
                <a:srgbClr val="FF0000"/>
              </a:solidFill>
            </a:endParaRPr>
          </a:p>
        </p:txBody>
      </p:sp>
      <p:cxnSp>
        <p:nvCxnSpPr>
          <p:cNvPr id="119" name="Straight Arrow Connector 118"/>
          <p:cNvCxnSpPr>
            <a:endCxn id="118" idx="1"/>
          </p:cNvCxnSpPr>
          <p:nvPr/>
        </p:nvCxnSpPr>
        <p:spPr>
          <a:xfrm flipV="1">
            <a:off x="7388268" y="4502284"/>
            <a:ext cx="313826" cy="7505"/>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30" name="Rectangle 129"/>
          <p:cNvSpPr/>
          <p:nvPr/>
        </p:nvSpPr>
        <p:spPr>
          <a:xfrm>
            <a:off x="6677992" y="4917681"/>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Rectangle 130"/>
          <p:cNvSpPr/>
          <p:nvPr/>
        </p:nvSpPr>
        <p:spPr>
          <a:xfrm>
            <a:off x="6853343" y="4918384"/>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Rectangle 131"/>
          <p:cNvSpPr/>
          <p:nvPr/>
        </p:nvSpPr>
        <p:spPr>
          <a:xfrm>
            <a:off x="7030051" y="4918884"/>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Rectangle 132"/>
          <p:cNvSpPr/>
          <p:nvPr/>
        </p:nvSpPr>
        <p:spPr>
          <a:xfrm>
            <a:off x="7200682" y="4919384"/>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Rectangle 133"/>
          <p:cNvSpPr/>
          <p:nvPr/>
        </p:nvSpPr>
        <p:spPr>
          <a:xfrm>
            <a:off x="6678467" y="5057929"/>
            <a:ext cx="172794" cy="139937"/>
          </a:xfrm>
          <a:prstGeom prst="rect">
            <a:avLst/>
          </a:prstGeom>
          <a:solidFill>
            <a:srgbClr val="7F7F7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Rectangle 134"/>
          <p:cNvSpPr/>
          <p:nvPr/>
        </p:nvSpPr>
        <p:spPr>
          <a:xfrm>
            <a:off x="6853818" y="5058632"/>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Rectangle 135"/>
          <p:cNvSpPr/>
          <p:nvPr/>
        </p:nvSpPr>
        <p:spPr>
          <a:xfrm>
            <a:off x="7030526" y="5059132"/>
            <a:ext cx="172794" cy="139937"/>
          </a:xfrm>
          <a:prstGeom prst="rect">
            <a:avLst/>
          </a:prstGeom>
          <a:solidFill>
            <a:srgbClr val="7F7F7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Rectangle 136"/>
          <p:cNvSpPr/>
          <p:nvPr/>
        </p:nvSpPr>
        <p:spPr>
          <a:xfrm>
            <a:off x="7201157" y="5059632"/>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Rectangle 137"/>
          <p:cNvSpPr/>
          <p:nvPr/>
        </p:nvSpPr>
        <p:spPr>
          <a:xfrm>
            <a:off x="7687777" y="4919384"/>
            <a:ext cx="269117" cy="265485"/>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S</a:t>
            </a:r>
            <a:endParaRPr lang="en-US" dirty="0">
              <a:solidFill>
                <a:srgbClr val="FF0000"/>
              </a:solidFill>
            </a:endParaRPr>
          </a:p>
        </p:txBody>
      </p:sp>
      <p:cxnSp>
        <p:nvCxnSpPr>
          <p:cNvPr id="139" name="Straight Arrow Connector 138"/>
          <p:cNvCxnSpPr>
            <a:endCxn id="138" idx="1"/>
          </p:cNvCxnSpPr>
          <p:nvPr/>
        </p:nvCxnSpPr>
        <p:spPr>
          <a:xfrm flipV="1">
            <a:off x="7373951" y="5052127"/>
            <a:ext cx="313826" cy="7505"/>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40" name="Rectangle 139"/>
          <p:cNvSpPr/>
          <p:nvPr/>
        </p:nvSpPr>
        <p:spPr>
          <a:xfrm>
            <a:off x="3885120" y="4889701"/>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Rectangle 140"/>
          <p:cNvSpPr/>
          <p:nvPr/>
        </p:nvSpPr>
        <p:spPr>
          <a:xfrm>
            <a:off x="4060471" y="4890404"/>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Rectangle 141"/>
          <p:cNvSpPr/>
          <p:nvPr/>
        </p:nvSpPr>
        <p:spPr>
          <a:xfrm>
            <a:off x="4237179" y="4890904"/>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Rectangle 142"/>
          <p:cNvSpPr/>
          <p:nvPr/>
        </p:nvSpPr>
        <p:spPr>
          <a:xfrm>
            <a:off x="4407810" y="4891404"/>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Rectangle 143"/>
          <p:cNvSpPr/>
          <p:nvPr/>
        </p:nvSpPr>
        <p:spPr>
          <a:xfrm>
            <a:off x="3885595" y="5029949"/>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Rectangle 144"/>
          <p:cNvSpPr/>
          <p:nvPr/>
        </p:nvSpPr>
        <p:spPr>
          <a:xfrm>
            <a:off x="4060946" y="503065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Rectangle 145"/>
          <p:cNvSpPr/>
          <p:nvPr/>
        </p:nvSpPr>
        <p:spPr>
          <a:xfrm>
            <a:off x="4237654" y="503115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Rectangle 146"/>
          <p:cNvSpPr/>
          <p:nvPr/>
        </p:nvSpPr>
        <p:spPr>
          <a:xfrm>
            <a:off x="4408285" y="5031652"/>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Rectangle 147"/>
          <p:cNvSpPr/>
          <p:nvPr/>
        </p:nvSpPr>
        <p:spPr>
          <a:xfrm>
            <a:off x="4894905" y="4891404"/>
            <a:ext cx="269117" cy="265485"/>
          </a:xfrm>
          <a:prstGeom prst="rect">
            <a:avLst/>
          </a:prstGeom>
          <a:solidFill>
            <a:srgbClr val="FFE63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9" name="Straight Arrow Connector 148"/>
          <p:cNvCxnSpPr>
            <a:endCxn id="148" idx="1"/>
          </p:cNvCxnSpPr>
          <p:nvPr/>
        </p:nvCxnSpPr>
        <p:spPr>
          <a:xfrm flipV="1">
            <a:off x="4581079" y="5024147"/>
            <a:ext cx="313826" cy="7505"/>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50" name="Rectangle 149"/>
          <p:cNvSpPr/>
          <p:nvPr/>
        </p:nvSpPr>
        <p:spPr>
          <a:xfrm>
            <a:off x="3887677" y="5446025"/>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Rectangle 150"/>
          <p:cNvSpPr/>
          <p:nvPr/>
        </p:nvSpPr>
        <p:spPr>
          <a:xfrm>
            <a:off x="4063028" y="5446728"/>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Rectangle 151"/>
          <p:cNvSpPr/>
          <p:nvPr/>
        </p:nvSpPr>
        <p:spPr>
          <a:xfrm>
            <a:off x="4239736" y="5447228"/>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Rectangle 152"/>
          <p:cNvSpPr/>
          <p:nvPr/>
        </p:nvSpPr>
        <p:spPr>
          <a:xfrm>
            <a:off x="4410367" y="5447728"/>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Rectangle 153"/>
          <p:cNvSpPr/>
          <p:nvPr/>
        </p:nvSpPr>
        <p:spPr>
          <a:xfrm>
            <a:off x="3888152" y="5586273"/>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Rectangle 154"/>
          <p:cNvSpPr/>
          <p:nvPr/>
        </p:nvSpPr>
        <p:spPr>
          <a:xfrm>
            <a:off x="4063503" y="5586976"/>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Rectangle 155"/>
          <p:cNvSpPr/>
          <p:nvPr/>
        </p:nvSpPr>
        <p:spPr>
          <a:xfrm>
            <a:off x="4240211" y="5587476"/>
            <a:ext cx="172794" cy="139937"/>
          </a:xfrm>
          <a:prstGeom prst="rect">
            <a:avLst/>
          </a:prstGeom>
          <a:solidFill>
            <a:srgbClr val="7F7F7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Rectangle 156"/>
          <p:cNvSpPr/>
          <p:nvPr/>
        </p:nvSpPr>
        <p:spPr>
          <a:xfrm>
            <a:off x="4410842" y="5587976"/>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Rectangle 157"/>
          <p:cNvSpPr/>
          <p:nvPr/>
        </p:nvSpPr>
        <p:spPr>
          <a:xfrm>
            <a:off x="4897462" y="5447728"/>
            <a:ext cx="269117" cy="265485"/>
          </a:xfrm>
          <a:prstGeom prst="rect">
            <a:avLst/>
          </a:prstGeom>
          <a:solidFill>
            <a:srgbClr val="FFE63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9" name="Straight Arrow Connector 158"/>
          <p:cNvCxnSpPr>
            <a:endCxn id="158" idx="1"/>
          </p:cNvCxnSpPr>
          <p:nvPr/>
        </p:nvCxnSpPr>
        <p:spPr>
          <a:xfrm flipV="1">
            <a:off x="4583636" y="5580471"/>
            <a:ext cx="313826" cy="7505"/>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60" name="Rectangle 159"/>
          <p:cNvSpPr/>
          <p:nvPr/>
        </p:nvSpPr>
        <p:spPr>
          <a:xfrm>
            <a:off x="2392881" y="3216821"/>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Rectangle 160"/>
          <p:cNvSpPr/>
          <p:nvPr/>
        </p:nvSpPr>
        <p:spPr>
          <a:xfrm>
            <a:off x="2568232" y="3217524"/>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Rectangle 161"/>
          <p:cNvSpPr/>
          <p:nvPr/>
        </p:nvSpPr>
        <p:spPr>
          <a:xfrm>
            <a:off x="2744940" y="3218024"/>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Rectangle 162"/>
          <p:cNvSpPr/>
          <p:nvPr/>
        </p:nvSpPr>
        <p:spPr>
          <a:xfrm>
            <a:off x="2915571" y="3218524"/>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Rectangle 163"/>
          <p:cNvSpPr/>
          <p:nvPr/>
        </p:nvSpPr>
        <p:spPr>
          <a:xfrm>
            <a:off x="2393356" y="3357069"/>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Rectangle 164"/>
          <p:cNvSpPr/>
          <p:nvPr/>
        </p:nvSpPr>
        <p:spPr>
          <a:xfrm>
            <a:off x="2568707" y="3357772"/>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Rectangle 165"/>
          <p:cNvSpPr/>
          <p:nvPr/>
        </p:nvSpPr>
        <p:spPr>
          <a:xfrm>
            <a:off x="2745415" y="335827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Rectangle 166"/>
          <p:cNvSpPr/>
          <p:nvPr/>
        </p:nvSpPr>
        <p:spPr>
          <a:xfrm>
            <a:off x="2916046" y="335877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a:off x="2014300" y="3215747"/>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2014775" y="3355995"/>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9" name="Straight Arrow Connector 168"/>
          <p:cNvCxnSpPr>
            <a:stCxn id="31" idx="3"/>
            <a:endCxn id="34" idx="1"/>
          </p:cNvCxnSpPr>
          <p:nvPr/>
        </p:nvCxnSpPr>
        <p:spPr>
          <a:xfrm>
            <a:off x="3459972" y="3366977"/>
            <a:ext cx="845328" cy="33299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77" name="Rectangle 176"/>
          <p:cNvSpPr/>
          <p:nvPr/>
        </p:nvSpPr>
        <p:spPr>
          <a:xfrm>
            <a:off x="4040230" y="1312881"/>
            <a:ext cx="360447" cy="321452"/>
          </a:xfrm>
          <a:prstGeom prst="rect">
            <a:avLst/>
          </a:prstGeom>
          <a:solidFill>
            <a:srgbClr val="7F7F7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Rectangle 184"/>
          <p:cNvSpPr/>
          <p:nvPr/>
        </p:nvSpPr>
        <p:spPr>
          <a:xfrm>
            <a:off x="4040231" y="1635759"/>
            <a:ext cx="360447" cy="32145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Rectangle 185"/>
          <p:cNvSpPr/>
          <p:nvPr/>
        </p:nvSpPr>
        <p:spPr>
          <a:xfrm>
            <a:off x="4400677" y="1312881"/>
            <a:ext cx="360447" cy="32145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Rectangle 186"/>
          <p:cNvSpPr/>
          <p:nvPr/>
        </p:nvSpPr>
        <p:spPr>
          <a:xfrm>
            <a:off x="4400678" y="1635759"/>
            <a:ext cx="360447" cy="321452"/>
          </a:xfrm>
          <a:prstGeom prst="rect">
            <a:avLst/>
          </a:prstGeom>
          <a:solidFill>
            <a:srgbClr val="7F7F7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Rectangle 187"/>
          <p:cNvSpPr/>
          <p:nvPr/>
        </p:nvSpPr>
        <p:spPr>
          <a:xfrm>
            <a:off x="4766236" y="1312881"/>
            <a:ext cx="360447" cy="32145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Rectangle 188"/>
          <p:cNvSpPr/>
          <p:nvPr/>
        </p:nvSpPr>
        <p:spPr>
          <a:xfrm>
            <a:off x="4766237" y="1635759"/>
            <a:ext cx="360447" cy="321452"/>
          </a:xfrm>
          <a:prstGeom prst="rect">
            <a:avLst/>
          </a:prstGeom>
          <a:solidFill>
            <a:srgbClr val="7F7F7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Rectangle 189"/>
          <p:cNvSpPr/>
          <p:nvPr/>
        </p:nvSpPr>
        <p:spPr>
          <a:xfrm>
            <a:off x="5126683" y="1312881"/>
            <a:ext cx="360447" cy="321452"/>
          </a:xfrm>
          <a:prstGeom prst="rect">
            <a:avLst/>
          </a:prstGeom>
          <a:solidFill>
            <a:srgbClr val="7F7F7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Rectangle 190"/>
          <p:cNvSpPr/>
          <p:nvPr/>
        </p:nvSpPr>
        <p:spPr>
          <a:xfrm>
            <a:off x="5126684" y="1635759"/>
            <a:ext cx="360447" cy="32145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040231" y="1944473"/>
            <a:ext cx="301660" cy="369332"/>
          </a:xfrm>
          <a:prstGeom prst="rect">
            <a:avLst/>
          </a:prstGeom>
          <a:noFill/>
        </p:spPr>
        <p:txBody>
          <a:bodyPr wrap="none" rtlCol="0">
            <a:spAutoFit/>
          </a:bodyPr>
          <a:lstStyle/>
          <a:p>
            <a:r>
              <a:rPr lang="en-US" dirty="0" smtClean="0">
                <a:solidFill>
                  <a:srgbClr val="FF0000"/>
                </a:solidFill>
              </a:rPr>
              <a:t>0</a:t>
            </a:r>
            <a:endParaRPr lang="en-US" dirty="0">
              <a:solidFill>
                <a:srgbClr val="FF0000"/>
              </a:solidFill>
            </a:endParaRPr>
          </a:p>
        </p:txBody>
      </p:sp>
      <p:sp>
        <p:nvSpPr>
          <p:cNvPr id="192" name="TextBox 191"/>
          <p:cNvSpPr txBox="1"/>
          <p:nvPr/>
        </p:nvSpPr>
        <p:spPr>
          <a:xfrm>
            <a:off x="4424443" y="1951525"/>
            <a:ext cx="301660" cy="369332"/>
          </a:xfrm>
          <a:prstGeom prst="rect">
            <a:avLst/>
          </a:prstGeom>
          <a:noFill/>
        </p:spPr>
        <p:txBody>
          <a:bodyPr wrap="none" rtlCol="0">
            <a:spAutoFit/>
          </a:bodyPr>
          <a:lstStyle/>
          <a:p>
            <a:r>
              <a:rPr lang="en-US" dirty="0" smtClean="0">
                <a:solidFill>
                  <a:srgbClr val="FF0000"/>
                </a:solidFill>
              </a:rPr>
              <a:t>1</a:t>
            </a:r>
            <a:endParaRPr lang="en-US" dirty="0">
              <a:solidFill>
                <a:srgbClr val="FF0000"/>
              </a:solidFill>
            </a:endParaRPr>
          </a:p>
        </p:txBody>
      </p:sp>
      <p:sp>
        <p:nvSpPr>
          <p:cNvPr id="193" name="TextBox 192"/>
          <p:cNvSpPr txBox="1"/>
          <p:nvPr/>
        </p:nvSpPr>
        <p:spPr>
          <a:xfrm flipH="1">
            <a:off x="4766237" y="1950516"/>
            <a:ext cx="340831" cy="369332"/>
          </a:xfrm>
          <a:prstGeom prst="rect">
            <a:avLst/>
          </a:prstGeom>
          <a:noFill/>
        </p:spPr>
        <p:txBody>
          <a:bodyPr wrap="square" rtlCol="0">
            <a:spAutoFit/>
          </a:bodyPr>
          <a:lstStyle/>
          <a:p>
            <a:r>
              <a:rPr lang="en-US" dirty="0" smtClean="0">
                <a:solidFill>
                  <a:srgbClr val="FF0000"/>
                </a:solidFill>
              </a:rPr>
              <a:t>X</a:t>
            </a:r>
            <a:endParaRPr lang="en-US" dirty="0">
              <a:solidFill>
                <a:srgbClr val="FF0000"/>
              </a:solidFill>
            </a:endParaRPr>
          </a:p>
        </p:txBody>
      </p:sp>
      <p:sp>
        <p:nvSpPr>
          <p:cNvPr id="194" name="TextBox 193"/>
          <p:cNvSpPr txBox="1"/>
          <p:nvPr/>
        </p:nvSpPr>
        <p:spPr>
          <a:xfrm>
            <a:off x="5150363" y="1959482"/>
            <a:ext cx="301660" cy="369332"/>
          </a:xfrm>
          <a:prstGeom prst="rect">
            <a:avLst/>
          </a:prstGeom>
          <a:noFill/>
        </p:spPr>
        <p:txBody>
          <a:bodyPr wrap="none" rtlCol="0">
            <a:spAutoFit/>
          </a:bodyPr>
          <a:lstStyle/>
          <a:p>
            <a:r>
              <a:rPr lang="en-US" dirty="0" smtClean="0">
                <a:solidFill>
                  <a:srgbClr val="FF0000"/>
                </a:solidFill>
              </a:rPr>
              <a:t>X</a:t>
            </a:r>
            <a:endParaRPr lang="en-US" dirty="0">
              <a:solidFill>
                <a:srgbClr val="FF0000"/>
              </a:solidFill>
            </a:endParaRPr>
          </a:p>
        </p:txBody>
      </p:sp>
      <p:sp>
        <p:nvSpPr>
          <p:cNvPr id="8" name="Date Placeholder 7"/>
          <p:cNvSpPr>
            <a:spLocks noGrp="1"/>
          </p:cNvSpPr>
          <p:nvPr>
            <p:ph type="dt" sz="half" idx="10"/>
          </p:nvPr>
        </p:nvSpPr>
        <p:spPr/>
        <p:txBody>
          <a:bodyPr/>
          <a:lstStyle/>
          <a:p>
            <a:r>
              <a:rPr lang="en-US" smtClean="0"/>
              <a:t>10/8/13</a:t>
            </a:r>
            <a:endParaRPr lang="en-US"/>
          </a:p>
        </p:txBody>
      </p:sp>
      <p:sp>
        <p:nvSpPr>
          <p:cNvPr id="9" name="Footer Placeholder 8"/>
          <p:cNvSpPr>
            <a:spLocks noGrp="1"/>
          </p:cNvSpPr>
          <p:nvPr>
            <p:ph type="ftr" sz="quarter" idx="11"/>
          </p:nvPr>
        </p:nvSpPr>
        <p:spPr/>
        <p:txBody>
          <a:bodyPr/>
          <a:lstStyle/>
          <a:p>
            <a:r>
              <a:rPr lang="en-US" smtClean="0"/>
              <a:t>Software Defined Networking (COMS 6998-8)</a:t>
            </a:r>
            <a:endParaRPr lang="en-US"/>
          </a:p>
        </p:txBody>
      </p:sp>
      <p:sp>
        <p:nvSpPr>
          <p:cNvPr id="178"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a:t>
            </a:r>
            <a:r>
              <a:rPr lang="en-US" dirty="0"/>
              <a:t>: </a:t>
            </a:r>
            <a:r>
              <a:rPr lang="en-US" dirty="0" smtClean="0"/>
              <a:t>P. </a:t>
            </a:r>
            <a:r>
              <a:rPr lang="en-US" dirty="0" err="1" smtClean="0"/>
              <a:t>Kazemian</a:t>
            </a:r>
            <a:r>
              <a:rPr lang="en-US" dirty="0" smtClean="0"/>
              <a:t>, Stanford</a:t>
            </a:r>
            <a:endParaRPr lang="en-US" dirty="0"/>
          </a:p>
        </p:txBody>
      </p:sp>
      <p:sp>
        <p:nvSpPr>
          <p:cNvPr id="179" name="TextBox 178"/>
          <p:cNvSpPr txBox="1"/>
          <p:nvPr/>
        </p:nvSpPr>
        <p:spPr>
          <a:xfrm>
            <a:off x="1371600" y="2209800"/>
            <a:ext cx="861384" cy="369332"/>
          </a:xfrm>
          <a:prstGeom prst="rect">
            <a:avLst/>
          </a:prstGeom>
          <a:noFill/>
        </p:spPr>
        <p:txBody>
          <a:bodyPr wrap="none" rtlCol="0">
            <a:spAutoFit/>
          </a:bodyPr>
          <a:lstStyle/>
          <a:p>
            <a:r>
              <a:rPr lang="en-US" dirty="0" smtClean="0">
                <a:solidFill>
                  <a:srgbClr val="FF0000"/>
                </a:solidFill>
              </a:rPr>
              <a:t>1  0 0 1 </a:t>
            </a:r>
            <a:endParaRPr lang="en-US" dirty="0">
              <a:solidFill>
                <a:srgbClr val="FF0000"/>
              </a:solidFill>
            </a:endParaRPr>
          </a:p>
        </p:txBody>
      </p:sp>
      <p:sp>
        <p:nvSpPr>
          <p:cNvPr id="183" name="TextBox 182"/>
          <p:cNvSpPr txBox="1"/>
          <p:nvPr/>
        </p:nvSpPr>
        <p:spPr>
          <a:xfrm>
            <a:off x="4343400" y="2590800"/>
            <a:ext cx="867019" cy="369332"/>
          </a:xfrm>
          <a:prstGeom prst="rect">
            <a:avLst/>
          </a:prstGeom>
          <a:noFill/>
        </p:spPr>
        <p:txBody>
          <a:bodyPr wrap="none" rtlCol="0">
            <a:spAutoFit/>
          </a:bodyPr>
          <a:lstStyle/>
          <a:p>
            <a:r>
              <a:rPr lang="en-US" dirty="0" smtClean="0">
                <a:solidFill>
                  <a:srgbClr val="FF0000"/>
                </a:solidFill>
              </a:rPr>
              <a:t>1  0 X </a:t>
            </a:r>
            <a:r>
              <a:rPr lang="en-US" dirty="0">
                <a:solidFill>
                  <a:srgbClr val="FF0000"/>
                </a:solidFill>
              </a:rPr>
              <a:t>X</a:t>
            </a:r>
            <a:r>
              <a:rPr lang="en-US" dirty="0" smtClean="0">
                <a:solidFill>
                  <a:srgbClr val="FF0000"/>
                </a:solidFill>
              </a:rPr>
              <a:t> </a:t>
            </a:r>
            <a:endParaRPr lang="en-US" dirty="0">
              <a:solidFill>
                <a:srgbClr val="FF0000"/>
              </a:solidFill>
            </a:endParaRPr>
          </a:p>
        </p:txBody>
      </p:sp>
      <p:sp>
        <p:nvSpPr>
          <p:cNvPr id="202" name="Oval 201"/>
          <p:cNvSpPr/>
          <p:nvPr/>
        </p:nvSpPr>
        <p:spPr>
          <a:xfrm>
            <a:off x="2553142" y="4635026"/>
            <a:ext cx="1236936" cy="1431993"/>
          </a:xfrm>
          <a:prstGeom prst="ellipse">
            <a:avLst/>
          </a:prstGeom>
          <a:solidFill>
            <a:schemeClr val="bg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3" name="Curved Connector 202"/>
          <p:cNvCxnSpPr/>
          <p:nvPr/>
        </p:nvCxnSpPr>
        <p:spPr>
          <a:xfrm rot="10800000">
            <a:off x="3777378" y="5037633"/>
            <a:ext cx="12700" cy="548640"/>
          </a:xfrm>
          <a:prstGeom prst="curvedConnector3">
            <a:avLst>
              <a:gd name="adj1" fmla="val 2663354"/>
            </a:avLst>
          </a:prstGeom>
          <a:ln w="19050">
            <a:solidFill>
              <a:srgbClr val="3366FF"/>
            </a:solidFill>
            <a:prstDash val="solid"/>
            <a:tailEnd type="arrow"/>
          </a:ln>
        </p:spPr>
        <p:style>
          <a:lnRef idx="2">
            <a:schemeClr val="accent6"/>
          </a:lnRef>
          <a:fillRef idx="0">
            <a:schemeClr val="accent6"/>
          </a:fillRef>
          <a:effectRef idx="1">
            <a:schemeClr val="accent6"/>
          </a:effectRef>
          <a:fontRef idx="minor">
            <a:schemeClr val="tx1"/>
          </a:fontRef>
        </p:style>
      </p:cxnSp>
      <p:sp>
        <p:nvSpPr>
          <p:cNvPr id="204" name="Rectangle 203"/>
          <p:cNvSpPr/>
          <p:nvPr/>
        </p:nvSpPr>
        <p:spPr>
          <a:xfrm>
            <a:off x="2713140" y="514138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 name="Rectangle 204"/>
          <p:cNvSpPr/>
          <p:nvPr/>
        </p:nvSpPr>
        <p:spPr>
          <a:xfrm>
            <a:off x="2888491" y="5142085"/>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Rectangle 205"/>
          <p:cNvSpPr/>
          <p:nvPr/>
        </p:nvSpPr>
        <p:spPr>
          <a:xfrm>
            <a:off x="3065199" y="5142585"/>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Rectangle 206"/>
          <p:cNvSpPr/>
          <p:nvPr/>
        </p:nvSpPr>
        <p:spPr>
          <a:xfrm>
            <a:off x="3235830" y="5143085"/>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Rectangle 207"/>
          <p:cNvSpPr/>
          <p:nvPr/>
        </p:nvSpPr>
        <p:spPr>
          <a:xfrm>
            <a:off x="2713615" y="5281630"/>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Rectangle 208"/>
          <p:cNvSpPr/>
          <p:nvPr/>
        </p:nvSpPr>
        <p:spPr>
          <a:xfrm>
            <a:off x="2888966" y="5282333"/>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Rectangle 209"/>
          <p:cNvSpPr/>
          <p:nvPr/>
        </p:nvSpPr>
        <p:spPr>
          <a:xfrm>
            <a:off x="3065674" y="5282833"/>
            <a:ext cx="172794" cy="139937"/>
          </a:xfrm>
          <a:prstGeom prst="rect">
            <a:avLst/>
          </a:prstGeom>
          <a:solidFill>
            <a:srgbClr val="7F7F7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Rectangle 210"/>
          <p:cNvSpPr/>
          <p:nvPr/>
        </p:nvSpPr>
        <p:spPr>
          <a:xfrm>
            <a:off x="3236305" y="5283333"/>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 name="TextBox 180"/>
          <p:cNvSpPr txBox="1"/>
          <p:nvPr/>
        </p:nvSpPr>
        <p:spPr>
          <a:xfrm>
            <a:off x="990600" y="5943600"/>
            <a:ext cx="2763722" cy="369332"/>
          </a:xfrm>
          <a:prstGeom prst="rect">
            <a:avLst/>
          </a:prstGeom>
          <a:noFill/>
        </p:spPr>
        <p:txBody>
          <a:bodyPr wrap="none" rtlCol="0">
            <a:spAutoFit/>
          </a:bodyPr>
          <a:lstStyle/>
          <a:p>
            <a:r>
              <a:rPr lang="en-US" dirty="0" smtClean="0"/>
              <a:t>Example </a:t>
            </a:r>
            <a:r>
              <a:rPr lang="en-US" dirty="0" err="1" smtClean="0"/>
              <a:t>NetPlumber</a:t>
            </a:r>
            <a:r>
              <a:rPr lang="en-US" dirty="0" smtClean="0"/>
              <a:t> graph</a:t>
            </a:r>
            <a:endParaRPr lang="en-US" dirty="0"/>
          </a:p>
        </p:txBody>
      </p:sp>
    </p:spTree>
    <p:custDataLst>
      <p:tags r:id="rId1"/>
    </p:custDataLst>
    <p:extLst>
      <p:ext uri="{BB962C8B-B14F-4D97-AF65-F5344CB8AC3E}">
        <p14:creationId xmlns:p14="http://schemas.microsoft.com/office/powerpoint/2010/main" val="3651481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Review of Previous Lecture</a:t>
            </a:r>
          </a:p>
          <a:p>
            <a:pPr lvl="1"/>
            <a:r>
              <a:rPr lang="en-US" dirty="0" smtClean="0"/>
              <a:t>SDN Programming Language</a:t>
            </a:r>
          </a:p>
          <a:p>
            <a:pPr lvl="1"/>
            <a:r>
              <a:rPr lang="en-US" dirty="0" smtClean="0"/>
              <a:t>SDN </a:t>
            </a:r>
            <a:r>
              <a:rPr lang="en-US" dirty="0"/>
              <a:t>Verification</a:t>
            </a:r>
          </a:p>
          <a:p>
            <a:r>
              <a:rPr lang="en-US" dirty="0" smtClean="0"/>
              <a:t>SDN Update</a:t>
            </a:r>
          </a:p>
          <a:p>
            <a:pPr lvl="1"/>
            <a:r>
              <a:rPr lang="en-US" dirty="0" smtClean="0">
                <a:solidFill>
                  <a:srgbClr val="FF0000"/>
                </a:solidFill>
              </a:rPr>
              <a:t>Consistent Update</a:t>
            </a:r>
          </a:p>
          <a:p>
            <a:pPr lvl="1"/>
            <a:r>
              <a:rPr lang="en-US" dirty="0" smtClean="0"/>
              <a:t>Congestion-Free Update</a:t>
            </a:r>
          </a:p>
          <a:p>
            <a:pPr lvl="1"/>
            <a:r>
              <a:rPr lang="en-US" dirty="0" smtClean="0"/>
              <a:t>Network Partition</a:t>
            </a:r>
          </a:p>
        </p:txBody>
      </p:sp>
      <p:sp>
        <p:nvSpPr>
          <p:cNvPr id="5" name="Date Placeholder 4"/>
          <p:cNvSpPr>
            <a:spLocks noGrp="1"/>
          </p:cNvSpPr>
          <p:nvPr>
            <p:ph type="dt" sz="half" idx="10"/>
          </p:nvPr>
        </p:nvSpPr>
        <p:spPr/>
        <p:txBody>
          <a:bodyPr/>
          <a:lstStyle/>
          <a:p>
            <a:r>
              <a:rPr lang="en-US" smtClean="0"/>
              <a:t>10/8/13</a:t>
            </a:r>
            <a:endParaRPr lang="en-US"/>
          </a:p>
        </p:txBody>
      </p:sp>
      <p:sp>
        <p:nvSpPr>
          <p:cNvPr id="6" name="Footer Placeholder 5"/>
          <p:cNvSpPr>
            <a:spLocks noGrp="1"/>
          </p:cNvSpPr>
          <p:nvPr>
            <p:ph type="ftr" sz="quarter" idx="11"/>
          </p:nvPr>
        </p:nvSpPr>
        <p:spPr/>
        <p:txBody>
          <a:bodyPr/>
          <a:lstStyle/>
          <a:p>
            <a:r>
              <a:rPr lang="en-US" smtClean="0"/>
              <a:t>Software Defined Networking (COMS 6998-8)</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11</a:t>
            </a:fld>
            <a:endParaRPr lang="en-US"/>
          </a:p>
        </p:txBody>
      </p:sp>
    </p:spTree>
    <p:extLst>
      <p:ext uri="{BB962C8B-B14F-4D97-AF65-F5344CB8AC3E}">
        <p14:creationId xmlns:p14="http://schemas.microsoft.com/office/powerpoint/2010/main" val="7880531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0"/>
          </p:nvPr>
        </p:nvSpPr>
        <p:spPr/>
        <p:txBody>
          <a:bodyPr/>
          <a:lstStyle/>
          <a:p>
            <a:fld id="{529E194B-7C8E-B14A-9F84-DF3DB2B9435F}" type="slidenum">
              <a:rPr lang="en-US"/>
              <a:pPr/>
              <a:t>12</a:t>
            </a:fld>
            <a:endParaRPr lang="en-US"/>
          </a:p>
        </p:txBody>
      </p:sp>
      <p:sp>
        <p:nvSpPr>
          <p:cNvPr id="25601" name="Rectangle 1"/>
          <p:cNvSpPr>
            <a:spLocks noGrp="1" noChangeArrowheads="1"/>
          </p:cNvSpPr>
          <p:nvPr>
            <p:ph type="title"/>
          </p:nvPr>
        </p:nvSpPr>
        <p:spPr>
          <a:xfrm>
            <a:off x="174567" y="72614"/>
            <a:ext cx="8803178" cy="879438"/>
          </a:xfrm>
          <a:ln/>
        </p:spPr>
        <p:txBody>
          <a:bodyPr/>
          <a:lstStyle/>
          <a:p>
            <a:r>
              <a:rPr lang="en-US"/>
              <a:t>Updates Happen</a:t>
            </a:r>
          </a:p>
        </p:txBody>
      </p:sp>
      <p:sp>
        <p:nvSpPr>
          <p:cNvPr id="25602" name="Rectangle 2"/>
          <p:cNvSpPr>
            <a:spLocks/>
          </p:cNvSpPr>
          <p:nvPr/>
        </p:nvSpPr>
        <p:spPr bwMode="auto">
          <a:xfrm>
            <a:off x="6400800" y="3896958"/>
            <a:ext cx="2435629" cy="1944445"/>
          </a:xfrm>
          <a:prstGeom prst="rect">
            <a:avLst/>
          </a:prstGeom>
          <a:solidFill>
            <a:srgbClr val="1CAA2E">
              <a:alpha val="9804"/>
            </a:srgbClr>
          </a:solidFill>
          <a:ln w="38100" cap="flat">
            <a:solidFill>
              <a:srgbClr val="008000">
                <a:alpha val="25000"/>
              </a:srgbClr>
            </a:solidFill>
            <a:prstDash val="solid"/>
            <a:miter lim="800000"/>
            <a:headEnd type="none" w="med" len="med"/>
            <a:tailEnd type="none" w="med" len="med"/>
          </a:ln>
        </p:spPr>
        <p:txBody>
          <a:bodyPr lIns="98466" tIns="98466" rIns="98466" bIns="98466" anchor="ctr"/>
          <a:lstStyle/>
          <a:p>
            <a:pPr algn="l"/>
            <a:r>
              <a:rPr lang="en-US" sz="1900" b="1">
                <a:ea typeface="ＭＳ Ｐゴシック" charset="0"/>
                <a:cs typeface="Lucida Grande" charset="0"/>
              </a:rPr>
              <a:t>Desired Invariants</a:t>
            </a:r>
          </a:p>
          <a:p>
            <a:pPr algn="l">
              <a:buClr>
                <a:srgbClr val="414141"/>
              </a:buClr>
              <a:buSzPct val="125000"/>
              <a:buFont typeface="Thonburi" charset="0"/>
              <a:buChar char="•"/>
            </a:pPr>
            <a:r>
              <a:rPr lang="en-US" sz="1900">
                <a:ea typeface="ＭＳ Ｐゴシック" charset="0"/>
                <a:cs typeface="Lucida Grande" charset="0"/>
              </a:rPr>
              <a:t>No black-holes </a:t>
            </a:r>
          </a:p>
          <a:p>
            <a:pPr algn="l">
              <a:buClr>
                <a:srgbClr val="414141"/>
              </a:buClr>
              <a:buSzPct val="125000"/>
              <a:buFont typeface="Thonburi" charset="0"/>
              <a:buChar char="•"/>
            </a:pPr>
            <a:r>
              <a:rPr lang="en-US" sz="1900">
                <a:ea typeface="ＭＳ Ｐゴシック" charset="0"/>
                <a:cs typeface="Lucida Grande" charset="0"/>
              </a:rPr>
              <a:t>No loops</a:t>
            </a:r>
          </a:p>
          <a:p>
            <a:pPr algn="l">
              <a:buClr>
                <a:srgbClr val="414141"/>
              </a:buClr>
              <a:buSzPct val="125000"/>
              <a:buFont typeface="Thonburi" charset="0"/>
              <a:buChar char="•"/>
            </a:pPr>
            <a:r>
              <a:rPr lang="en-US" sz="1900">
                <a:ea typeface="ＭＳ Ｐゴシック" charset="0"/>
                <a:cs typeface="Lucida Grande" charset="0"/>
              </a:rPr>
              <a:t>No security violations</a:t>
            </a:r>
          </a:p>
        </p:txBody>
      </p:sp>
      <p:sp>
        <p:nvSpPr>
          <p:cNvPr id="25603" name="Rectangle 3"/>
          <p:cNvSpPr>
            <a:spLocks/>
          </p:cNvSpPr>
          <p:nvPr/>
        </p:nvSpPr>
        <p:spPr bwMode="auto">
          <a:xfrm>
            <a:off x="6434051" y="1861745"/>
            <a:ext cx="2369127" cy="1702398"/>
          </a:xfrm>
          <a:prstGeom prst="rect">
            <a:avLst/>
          </a:prstGeom>
          <a:solidFill>
            <a:srgbClr val="1CAA2E">
              <a:alpha val="9804"/>
            </a:srgbClr>
          </a:solidFill>
          <a:ln w="38100" cap="flat">
            <a:solidFill>
              <a:srgbClr val="008000">
                <a:alpha val="25000"/>
              </a:srgbClr>
            </a:solidFill>
            <a:prstDash val="solid"/>
            <a:miter lim="800000"/>
            <a:headEnd type="none" w="med" len="med"/>
            <a:tailEnd type="none" w="med" len="med"/>
          </a:ln>
        </p:spPr>
        <p:txBody>
          <a:bodyPr lIns="98466" tIns="98466" rIns="98466" bIns="98466" anchor="ctr"/>
          <a:lstStyle/>
          <a:p>
            <a:pPr algn="l"/>
            <a:r>
              <a:rPr lang="en-US" sz="1900" b="1">
                <a:ea typeface="ＭＳ Ｐゴシック" charset="0"/>
                <a:cs typeface="Lucida Grande" charset="0"/>
              </a:rPr>
              <a:t>Network Updates</a:t>
            </a:r>
          </a:p>
          <a:p>
            <a:pPr algn="l">
              <a:buClr>
                <a:srgbClr val="414141"/>
              </a:buClr>
              <a:buSzPct val="125000"/>
              <a:buFont typeface="Thonburi" charset="0"/>
              <a:buChar char="•"/>
            </a:pPr>
            <a:r>
              <a:rPr lang="en-US" sz="1900">
                <a:ea typeface="ＭＳ Ｐゴシック" charset="0"/>
                <a:cs typeface="Lucida Grande" charset="0"/>
              </a:rPr>
              <a:t>Maintenance</a:t>
            </a:r>
          </a:p>
          <a:p>
            <a:pPr algn="l">
              <a:buClr>
                <a:srgbClr val="414141"/>
              </a:buClr>
              <a:buSzPct val="125000"/>
              <a:buFont typeface="Thonburi" charset="0"/>
              <a:buChar char="•"/>
            </a:pPr>
            <a:r>
              <a:rPr lang="en-US" sz="1900">
                <a:ea typeface="ＭＳ Ｐゴシック" charset="0"/>
                <a:cs typeface="Lucida Grande" charset="0"/>
              </a:rPr>
              <a:t>Failures</a:t>
            </a:r>
          </a:p>
          <a:p>
            <a:pPr algn="l">
              <a:buClr>
                <a:srgbClr val="414141"/>
              </a:buClr>
              <a:buSzPct val="125000"/>
              <a:buFont typeface="Thonburi" charset="0"/>
              <a:buChar char="•"/>
            </a:pPr>
            <a:r>
              <a:rPr lang="en-US" sz="1900">
                <a:ea typeface="ＭＳ Ｐゴシック" charset="0"/>
                <a:cs typeface="Lucida Grande" charset="0"/>
              </a:rPr>
              <a:t>ACL Updates</a:t>
            </a:r>
          </a:p>
        </p:txBody>
      </p:sp>
      <p:sp>
        <p:nvSpPr>
          <p:cNvPr id="25604" name="AutoShape 4"/>
          <p:cNvSpPr>
            <a:spLocks/>
          </p:cNvSpPr>
          <p:nvPr/>
        </p:nvSpPr>
        <p:spPr bwMode="auto">
          <a:xfrm rot="5400000">
            <a:off x="2998327" y="3649165"/>
            <a:ext cx="379207" cy="390698"/>
          </a:xfrm>
          <a:prstGeom prst="rightArrow">
            <a:avLst>
              <a:gd name="adj1" fmla="val 28796"/>
              <a:gd name="adj2" fmla="val 36431"/>
            </a:avLst>
          </a:prstGeom>
          <a:solidFill>
            <a:srgbClr val="000000"/>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endParaRPr lang="en-US"/>
          </a:p>
        </p:txBody>
      </p:sp>
      <p:pic>
        <p:nvPicPr>
          <p:cNvPr id="2560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4967" y="4413325"/>
            <a:ext cx="1413164" cy="855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560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5629" y="5042647"/>
            <a:ext cx="1413164" cy="855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560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9542" y="4413325"/>
            <a:ext cx="1413164" cy="855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cxnSp>
        <p:nvCxnSpPr>
          <p:cNvPr id="25608" name="AutoShape 8"/>
          <p:cNvCxnSpPr>
            <a:cxnSpLocks noChangeShapeType="1"/>
            <a:stCxn id="25611" idx="0"/>
            <a:endCxn id="25612" idx="0"/>
          </p:cNvCxnSpPr>
          <p:nvPr/>
        </p:nvCxnSpPr>
        <p:spPr bwMode="auto">
          <a:xfrm rot="10800000">
            <a:off x="888423" y="4837916"/>
            <a:ext cx="1347701" cy="2017"/>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25609" name="AutoShape 9"/>
          <p:cNvCxnSpPr>
            <a:cxnSpLocks noChangeShapeType="1"/>
            <a:stCxn id="25611" idx="0"/>
            <a:endCxn id="25617" idx="0"/>
          </p:cNvCxnSpPr>
          <p:nvPr/>
        </p:nvCxnSpPr>
        <p:spPr bwMode="auto">
          <a:xfrm>
            <a:off x="2236123" y="4840941"/>
            <a:ext cx="897775" cy="629322"/>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25610" name="AutoShape 10"/>
          <p:cNvCxnSpPr>
            <a:cxnSpLocks noChangeShapeType="1"/>
            <a:stCxn id="25616" idx="0"/>
            <a:endCxn id="25611" idx="0"/>
          </p:cNvCxnSpPr>
          <p:nvPr/>
        </p:nvCxnSpPr>
        <p:spPr bwMode="auto">
          <a:xfrm flipH="1">
            <a:off x="2236124" y="4840941"/>
            <a:ext cx="1845425" cy="0"/>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25611" name="Freeform 11"/>
          <p:cNvSpPr>
            <a:spLocks/>
          </p:cNvSpPr>
          <p:nvPr/>
        </p:nvSpPr>
        <p:spPr bwMode="auto">
          <a:xfrm>
            <a:off x="1591887" y="4453666"/>
            <a:ext cx="1288473" cy="774551"/>
          </a:xfrm>
          <a:custGeom>
            <a:avLst/>
            <a:gdLst>
              <a:gd name="T0" fmla="*/ 0 w 21600"/>
              <a:gd name="T1" fmla="*/ 13796 h 21600"/>
              <a:gd name="T2" fmla="*/ 0 w 21600"/>
              <a:gd name="T3" fmla="*/ 7883 h 21600"/>
              <a:gd name="T4" fmla="*/ 10657 w 21600"/>
              <a:gd name="T5" fmla="*/ 0 h 21600"/>
              <a:gd name="T6" fmla="*/ 21552 w 21600"/>
              <a:gd name="T7" fmla="*/ 7962 h 21600"/>
              <a:gd name="T8" fmla="*/ 21600 w 21600"/>
              <a:gd name="T9" fmla="*/ 13717 h 21600"/>
              <a:gd name="T10" fmla="*/ 10752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FF0515">
              <a:alpha val="36862"/>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pic>
        <p:nvPicPr>
          <p:cNvPr id="25612"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571" y="4485939"/>
            <a:ext cx="1165860" cy="7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cxnSp>
        <p:nvCxnSpPr>
          <p:cNvPr id="25613" name="AutoShape 13"/>
          <p:cNvCxnSpPr>
            <a:cxnSpLocks noChangeShapeType="1"/>
            <a:stCxn id="25614" idx="0"/>
            <a:endCxn id="25616" idx="0"/>
          </p:cNvCxnSpPr>
          <p:nvPr/>
        </p:nvCxnSpPr>
        <p:spPr bwMode="auto">
          <a:xfrm flipH="1">
            <a:off x="4081549" y="4837916"/>
            <a:ext cx="1403812" cy="3025"/>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pic>
        <p:nvPicPr>
          <p:cNvPr id="25614"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4509" y="4485939"/>
            <a:ext cx="1165860" cy="7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cxnSp>
        <p:nvCxnSpPr>
          <p:cNvPr id="25615" name="AutoShape 15"/>
          <p:cNvCxnSpPr>
            <a:cxnSpLocks noChangeShapeType="1"/>
            <a:stCxn id="25616" idx="0"/>
            <a:endCxn id="25617" idx="0"/>
          </p:cNvCxnSpPr>
          <p:nvPr/>
        </p:nvCxnSpPr>
        <p:spPr bwMode="auto">
          <a:xfrm flipH="1">
            <a:off x="3133898" y="4840941"/>
            <a:ext cx="947651" cy="629322"/>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25616" name="Freeform 16"/>
          <p:cNvSpPr>
            <a:spLocks/>
          </p:cNvSpPr>
          <p:nvPr/>
        </p:nvSpPr>
        <p:spPr bwMode="auto">
          <a:xfrm>
            <a:off x="3441469" y="4445598"/>
            <a:ext cx="1280160" cy="790687"/>
          </a:xfrm>
          <a:custGeom>
            <a:avLst/>
            <a:gdLst>
              <a:gd name="T0" fmla="*/ 0 w 21600"/>
              <a:gd name="T1" fmla="*/ 13796 h 21600"/>
              <a:gd name="T2" fmla="*/ 0 w 21600"/>
              <a:gd name="T3" fmla="*/ 7883 h 21600"/>
              <a:gd name="T4" fmla="*/ 10657 w 21600"/>
              <a:gd name="T5" fmla="*/ 0 h 21600"/>
              <a:gd name="T6" fmla="*/ 21552 w 21600"/>
              <a:gd name="T7" fmla="*/ 7962 h 21600"/>
              <a:gd name="T8" fmla="*/ 21600 w 21600"/>
              <a:gd name="T9" fmla="*/ 13717 h 21600"/>
              <a:gd name="T10" fmla="*/ 10752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FF0515">
              <a:alpha val="36862"/>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25617" name="Freeform 17"/>
          <p:cNvSpPr>
            <a:spLocks/>
          </p:cNvSpPr>
          <p:nvPr/>
        </p:nvSpPr>
        <p:spPr bwMode="auto">
          <a:xfrm>
            <a:off x="2493818" y="5074920"/>
            <a:ext cx="1280160" cy="790687"/>
          </a:xfrm>
          <a:custGeom>
            <a:avLst/>
            <a:gdLst>
              <a:gd name="T0" fmla="*/ 0 w 21600"/>
              <a:gd name="T1" fmla="*/ 13796 h 21600"/>
              <a:gd name="T2" fmla="*/ 0 w 21600"/>
              <a:gd name="T3" fmla="*/ 7883 h 21600"/>
              <a:gd name="T4" fmla="*/ 10657 w 21600"/>
              <a:gd name="T5" fmla="*/ 0 h 21600"/>
              <a:gd name="T6" fmla="*/ 21552 w 21600"/>
              <a:gd name="T7" fmla="*/ 7962 h 21600"/>
              <a:gd name="T8" fmla="*/ 21600 w 21600"/>
              <a:gd name="T9" fmla="*/ 13717 h 21600"/>
              <a:gd name="T10" fmla="*/ 10752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FF0515">
              <a:alpha val="36862"/>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pic>
        <p:nvPicPr>
          <p:cNvPr id="25618"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4967" y="1799216"/>
            <a:ext cx="1413164" cy="855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5619"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5629" y="2436607"/>
            <a:ext cx="1413164" cy="855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5620"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9542" y="1799216"/>
            <a:ext cx="1413164" cy="855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cxnSp>
        <p:nvCxnSpPr>
          <p:cNvPr id="25621" name="AutoShape 21"/>
          <p:cNvCxnSpPr>
            <a:cxnSpLocks noChangeShapeType="1"/>
            <a:stCxn id="25624" idx="0"/>
            <a:endCxn id="25630" idx="0"/>
          </p:cNvCxnSpPr>
          <p:nvPr/>
        </p:nvCxnSpPr>
        <p:spPr bwMode="auto">
          <a:xfrm>
            <a:off x="2227811" y="2226833"/>
            <a:ext cx="906087" cy="629322"/>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25622" name="AutoShape 22"/>
          <p:cNvCxnSpPr>
            <a:cxnSpLocks noChangeShapeType="1"/>
            <a:stCxn id="25624" idx="0"/>
            <a:endCxn id="25625" idx="0"/>
          </p:cNvCxnSpPr>
          <p:nvPr/>
        </p:nvCxnSpPr>
        <p:spPr bwMode="auto">
          <a:xfrm flipH="1">
            <a:off x="888423" y="2226833"/>
            <a:ext cx="1339388" cy="5043"/>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25623" name="AutoShape 23"/>
          <p:cNvCxnSpPr>
            <a:cxnSpLocks noChangeShapeType="1"/>
            <a:stCxn id="25629" idx="0"/>
            <a:endCxn id="25624" idx="0"/>
          </p:cNvCxnSpPr>
          <p:nvPr/>
        </p:nvCxnSpPr>
        <p:spPr bwMode="auto">
          <a:xfrm flipH="1">
            <a:off x="2227811" y="2218765"/>
            <a:ext cx="1853738" cy="7060"/>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25624" name="Freeform 24"/>
          <p:cNvSpPr>
            <a:spLocks/>
          </p:cNvSpPr>
          <p:nvPr/>
        </p:nvSpPr>
        <p:spPr bwMode="auto">
          <a:xfrm>
            <a:off x="1587731" y="1831489"/>
            <a:ext cx="1280160" cy="790687"/>
          </a:xfrm>
          <a:custGeom>
            <a:avLst/>
            <a:gdLst>
              <a:gd name="T0" fmla="*/ 0 w 21600"/>
              <a:gd name="T1" fmla="*/ 13796 h 21600"/>
              <a:gd name="T2" fmla="*/ 0 w 21600"/>
              <a:gd name="T3" fmla="*/ 7883 h 21600"/>
              <a:gd name="T4" fmla="*/ 10657 w 21600"/>
              <a:gd name="T5" fmla="*/ 0 h 21600"/>
              <a:gd name="T6" fmla="*/ 21552 w 21600"/>
              <a:gd name="T7" fmla="*/ 7962 h 21600"/>
              <a:gd name="T8" fmla="*/ 21600 w 21600"/>
              <a:gd name="T9" fmla="*/ 13717 h 21600"/>
              <a:gd name="T10" fmla="*/ 10752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pic>
        <p:nvPicPr>
          <p:cNvPr id="25625"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571" y="1879899"/>
            <a:ext cx="1165860" cy="7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cxnSp>
        <p:nvCxnSpPr>
          <p:cNvPr id="25626" name="AutoShape 26"/>
          <p:cNvCxnSpPr>
            <a:cxnSpLocks noChangeShapeType="1"/>
            <a:stCxn id="25627" idx="0"/>
            <a:endCxn id="25629" idx="0"/>
          </p:cNvCxnSpPr>
          <p:nvPr/>
        </p:nvCxnSpPr>
        <p:spPr bwMode="auto">
          <a:xfrm rot="10800000">
            <a:off x="4081549" y="2218765"/>
            <a:ext cx="1403812" cy="13111"/>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pic>
        <p:nvPicPr>
          <p:cNvPr id="25627"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4509" y="1879899"/>
            <a:ext cx="1165860" cy="7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cxnSp>
        <p:nvCxnSpPr>
          <p:cNvPr id="25628" name="AutoShape 28"/>
          <p:cNvCxnSpPr>
            <a:cxnSpLocks noChangeShapeType="1"/>
            <a:stCxn id="25629" idx="0"/>
            <a:endCxn id="25630" idx="0"/>
          </p:cNvCxnSpPr>
          <p:nvPr/>
        </p:nvCxnSpPr>
        <p:spPr bwMode="auto">
          <a:xfrm flipH="1">
            <a:off x="3132859" y="2218765"/>
            <a:ext cx="947651" cy="637391"/>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25629" name="Freeform 29"/>
          <p:cNvSpPr>
            <a:spLocks/>
          </p:cNvSpPr>
          <p:nvPr/>
        </p:nvSpPr>
        <p:spPr bwMode="auto">
          <a:xfrm>
            <a:off x="3441469" y="1823421"/>
            <a:ext cx="1280160" cy="790687"/>
          </a:xfrm>
          <a:custGeom>
            <a:avLst/>
            <a:gdLst>
              <a:gd name="T0" fmla="*/ 0 w 21600"/>
              <a:gd name="T1" fmla="*/ 13796 h 21600"/>
              <a:gd name="T2" fmla="*/ 0 w 21600"/>
              <a:gd name="T3" fmla="*/ 7883 h 21600"/>
              <a:gd name="T4" fmla="*/ 10657 w 21600"/>
              <a:gd name="T5" fmla="*/ 0 h 21600"/>
              <a:gd name="T6" fmla="*/ 21552 w 21600"/>
              <a:gd name="T7" fmla="*/ 7962 h 21600"/>
              <a:gd name="T8" fmla="*/ 21600 w 21600"/>
              <a:gd name="T9" fmla="*/ 13717 h 21600"/>
              <a:gd name="T10" fmla="*/ 10752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25630" name="Freeform 30"/>
          <p:cNvSpPr>
            <a:spLocks/>
          </p:cNvSpPr>
          <p:nvPr/>
        </p:nvSpPr>
        <p:spPr bwMode="auto">
          <a:xfrm>
            <a:off x="2493818" y="2460812"/>
            <a:ext cx="1280160" cy="790687"/>
          </a:xfrm>
          <a:custGeom>
            <a:avLst/>
            <a:gdLst>
              <a:gd name="T0" fmla="*/ 0 w 21600"/>
              <a:gd name="T1" fmla="*/ 13796 h 21600"/>
              <a:gd name="T2" fmla="*/ 0 w 21600"/>
              <a:gd name="T3" fmla="*/ 7883 h 21600"/>
              <a:gd name="T4" fmla="*/ 10657 w 21600"/>
              <a:gd name="T5" fmla="*/ 0 h 21600"/>
              <a:gd name="T6" fmla="*/ 21552 w 21600"/>
              <a:gd name="T7" fmla="*/ 7962 h 21600"/>
              <a:gd name="T8" fmla="*/ 21600 w 21600"/>
              <a:gd name="T9" fmla="*/ 13717 h 21600"/>
              <a:gd name="T10" fmla="*/ 10752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2" name="Date Placeholder 1"/>
          <p:cNvSpPr>
            <a:spLocks noGrp="1"/>
          </p:cNvSpPr>
          <p:nvPr>
            <p:ph type="dt" sz="half" idx="10"/>
          </p:nvPr>
        </p:nvSpPr>
        <p:spPr/>
        <p:txBody>
          <a:bodyPr/>
          <a:lstStyle/>
          <a:p>
            <a:r>
              <a:rPr lang="en-US" smtClean="0"/>
              <a:t>10/8/13</a:t>
            </a:r>
            <a:endParaRPr lang="en-US"/>
          </a:p>
        </p:txBody>
      </p:sp>
      <p:sp>
        <p:nvSpPr>
          <p:cNvPr id="3" name="Footer Placeholder 2"/>
          <p:cNvSpPr>
            <a:spLocks noGrp="1"/>
          </p:cNvSpPr>
          <p:nvPr>
            <p:ph type="ftr" sz="quarter" idx="11"/>
          </p:nvPr>
        </p:nvSpPr>
        <p:spPr/>
        <p:txBody>
          <a:bodyPr/>
          <a:lstStyle/>
          <a:p>
            <a:r>
              <a:rPr lang="en-US" smtClean="0"/>
              <a:t>Software Defined Networking (COMS 6998-8)</a:t>
            </a:r>
            <a:endParaRPr lang="en-US"/>
          </a:p>
        </p:txBody>
      </p:sp>
      <p:sp>
        <p:nvSpPr>
          <p:cNvPr id="35" name="Slide Number Placeholder 3"/>
          <p:cNvSpPr>
            <a:spLocks noGrp="1"/>
          </p:cNvSpPr>
          <p:nvPr>
            <p:ph type="sldNum" sz="quarter" idx="12"/>
          </p:nvPr>
        </p:nvSpPr>
        <p:spPr>
          <a:xfrm>
            <a:off x="6553200" y="6324600"/>
            <a:ext cx="2133600" cy="365125"/>
          </a:xfrm>
        </p:spPr>
        <p:txBody>
          <a:bodyPr/>
          <a:lstStyle/>
          <a:p>
            <a:fld id="{20342B77-D34C-443A-9BA4-2E8748A6D936}" type="slidenum">
              <a:rPr lang="en-US" smtClean="0"/>
              <a:pPr/>
              <a:t>12</a:t>
            </a:fld>
            <a:endParaRPr lang="en-US"/>
          </a:p>
        </p:txBody>
      </p:sp>
    </p:spTree>
    <p:extLst>
      <p:ext uri="{BB962C8B-B14F-4D97-AF65-F5344CB8AC3E}">
        <p14:creationId xmlns:p14="http://schemas.microsoft.com/office/powerpoint/2010/main" val="3264113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6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7" name="Group 1"/>
          <p:cNvGraphicFramePr>
            <a:graphicFrameLocks noGrp="1"/>
          </p:cNvGraphicFramePr>
          <p:nvPr/>
        </p:nvGraphicFramePr>
        <p:xfrm>
          <a:off x="357188" y="1312664"/>
          <a:ext cx="3420071" cy="1228724"/>
        </p:xfrm>
        <a:graphic>
          <a:graphicData uri="http://schemas.openxmlformats.org/drawingml/2006/table">
            <a:tbl>
              <a:tblPr/>
              <a:tblGrid>
                <a:gridCol w="695400"/>
                <a:gridCol w="1793751"/>
                <a:gridCol w="930920"/>
              </a:tblGrid>
              <a:tr h="30718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rgbClr val="FFFFFF"/>
                          </a:solidFill>
                          <a:effectLst>
                            <a:outerShdw blurRad="38100" dist="38100" dir="2700000" algn="tl">
                              <a:srgbClr val="000000"/>
                            </a:outerShdw>
                          </a:effectLst>
                          <a:latin typeface="Gill Sans" charset="0"/>
                          <a:ea typeface="ヒラギノ角ゴ ProN W3" charset="0"/>
                          <a:cs typeface="ヒラギノ角ゴ ProN W3" charset="0"/>
                          <a:sym typeface="Gill Sans" charset="0"/>
                        </a:rPr>
                        <a:t>Priority</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rgbClr val="FFFFFF"/>
                          </a:solidFill>
                          <a:effectLst>
                            <a:outerShdw blurRad="38100" dist="38100" dir="2700000" algn="tl">
                              <a:srgbClr val="000000"/>
                            </a:outerShdw>
                          </a:effectLst>
                          <a:latin typeface="Gill Sans" charset="0"/>
                          <a:ea typeface="ヒラギノ角ゴ ProN W3" charset="0"/>
                          <a:cs typeface="ヒラギノ角ゴ ProN W3" charset="0"/>
                          <a:sym typeface="Gill Sans" charset="0"/>
                        </a:rPr>
                        <a:t>Predicate</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rgbClr val="FFFFFF"/>
                          </a:solidFill>
                          <a:effectLst>
                            <a:outerShdw blurRad="38100" dist="38100" dir="2700000" algn="tl">
                              <a:srgbClr val="000000"/>
                            </a:outerShdw>
                          </a:effectLst>
                          <a:latin typeface="Gill Sans" charset="0"/>
                          <a:ea typeface="ヒラギノ角ゴ ProN W3" charset="0"/>
                          <a:cs typeface="ヒラギノ角ゴ ProN W3" charset="0"/>
                          <a:sym typeface="Gill Sans" charset="0"/>
                        </a:rPr>
                        <a:t>Action</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r>
              <a:tr h="30718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r>
              <a:tr h="30718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r>
              <a:tr h="30718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graphicFrame>
        <p:nvGraphicFramePr>
          <p:cNvPr id="19501" name="Group 45"/>
          <p:cNvGraphicFramePr>
            <a:graphicFrameLocks noGrp="1"/>
          </p:cNvGraphicFramePr>
          <p:nvPr>
            <p:extLst>
              <p:ext uri="{D42A27DB-BD31-4B8C-83A1-F6EECF244321}">
                <p14:modId xmlns:p14="http://schemas.microsoft.com/office/powerpoint/2010/main" val="1159566342"/>
              </p:ext>
            </p:extLst>
          </p:nvPr>
        </p:nvGraphicFramePr>
        <p:xfrm>
          <a:off x="5562600" y="5181600"/>
          <a:ext cx="3421186" cy="1228724"/>
        </p:xfrm>
        <a:graphic>
          <a:graphicData uri="http://schemas.openxmlformats.org/drawingml/2006/table">
            <a:tbl>
              <a:tblPr/>
              <a:tblGrid>
                <a:gridCol w="695399"/>
                <a:gridCol w="1794867"/>
                <a:gridCol w="930920"/>
              </a:tblGrid>
              <a:tr h="30718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rgbClr val="FFFFFF"/>
                          </a:solidFill>
                          <a:effectLst>
                            <a:outerShdw blurRad="38100" dist="38100" dir="2700000" algn="tl">
                              <a:srgbClr val="000000"/>
                            </a:outerShdw>
                          </a:effectLst>
                          <a:latin typeface="Gill Sans" charset="0"/>
                          <a:ea typeface="ヒラギノ角ゴ ProN W3" charset="0"/>
                          <a:cs typeface="ヒラギノ角ゴ ProN W3" charset="0"/>
                          <a:sym typeface="Gill Sans" charset="0"/>
                        </a:rPr>
                        <a:t>Priority</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rgbClr val="FFFFFF"/>
                          </a:solidFill>
                          <a:effectLst>
                            <a:outerShdw blurRad="38100" dist="38100" dir="2700000" algn="tl">
                              <a:srgbClr val="000000"/>
                            </a:outerShdw>
                          </a:effectLst>
                          <a:latin typeface="Gill Sans" charset="0"/>
                          <a:ea typeface="ヒラギノ角ゴ ProN W3" charset="0"/>
                          <a:cs typeface="ヒラギノ角ゴ ProN W3" charset="0"/>
                          <a:sym typeface="Gill Sans" charset="0"/>
                        </a:rPr>
                        <a:t>Predicate</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rgbClr val="FFFFFF"/>
                          </a:solidFill>
                          <a:effectLst>
                            <a:outerShdw blurRad="38100" dist="38100" dir="2700000" algn="tl">
                              <a:srgbClr val="000000"/>
                            </a:outerShdw>
                          </a:effectLst>
                          <a:latin typeface="Gill Sans" charset="0"/>
                          <a:ea typeface="ヒラギノ角ゴ ProN W3" charset="0"/>
                          <a:cs typeface="ヒラギノ角ゴ ProN W3" charset="0"/>
                          <a:sym typeface="Gill Sans" charset="0"/>
                        </a:rPr>
                        <a:t>Action</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r>
              <a:tr h="30718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10</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SSH</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Drop</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r>
              <a:tr h="30718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5</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dst_ip = H1</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Fwd 1</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r>
              <a:tr h="30718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5</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dst_ip = H2</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dirty="0" err="1">
                          <a:ln>
                            <a:noFill/>
                          </a:ln>
                          <a:solidFill>
                            <a:schemeClr val="tx1"/>
                          </a:solidFill>
                          <a:effectLst/>
                          <a:latin typeface="Courier New Bold" charset="0"/>
                          <a:ea typeface="ヒラギノ角ゴ ProN W3" charset="0"/>
                          <a:cs typeface="Courier New Bold" charset="0"/>
                          <a:sym typeface="Courier New Bold" charset="0"/>
                        </a:rPr>
                        <a:t>Fwd</a:t>
                      </a:r>
                      <a:r>
                        <a:rPr kumimoji="0" lang="en-US" sz="1500" b="0" i="0" u="none" strike="noStrike" cap="none" normalizeH="0" baseline="0" dirty="0">
                          <a:ln>
                            <a:noFill/>
                          </a:ln>
                          <a:solidFill>
                            <a:schemeClr val="tx1"/>
                          </a:solidFill>
                          <a:effectLst/>
                          <a:latin typeface="Courier New Bold" charset="0"/>
                          <a:ea typeface="ヒラギノ角ゴ ProN W3" charset="0"/>
                          <a:cs typeface="Courier New Bold" charset="0"/>
                          <a:sym typeface="Courier New Bold" charset="0"/>
                        </a:rPr>
                        <a:t> 2</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r>
            </a:tbl>
          </a:graphicData>
        </a:graphic>
      </p:graphicFrame>
      <p:graphicFrame>
        <p:nvGraphicFramePr>
          <p:cNvPr id="19545" name="Group 89"/>
          <p:cNvGraphicFramePr>
            <a:graphicFrameLocks noGrp="1"/>
          </p:cNvGraphicFramePr>
          <p:nvPr>
            <p:extLst>
              <p:ext uri="{D42A27DB-BD31-4B8C-83A1-F6EECF244321}">
                <p14:modId xmlns:p14="http://schemas.microsoft.com/office/powerpoint/2010/main" val="271198407"/>
              </p:ext>
            </p:extLst>
          </p:nvPr>
        </p:nvGraphicFramePr>
        <p:xfrm>
          <a:off x="304800" y="3124200"/>
          <a:ext cx="3420071" cy="1228724"/>
        </p:xfrm>
        <a:graphic>
          <a:graphicData uri="http://schemas.openxmlformats.org/drawingml/2006/table">
            <a:tbl>
              <a:tblPr/>
              <a:tblGrid>
                <a:gridCol w="695400"/>
                <a:gridCol w="1793751"/>
                <a:gridCol w="930920"/>
              </a:tblGrid>
              <a:tr h="30718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rgbClr val="FFFFFF"/>
                          </a:solidFill>
                          <a:effectLst>
                            <a:outerShdw blurRad="38100" dist="38100" dir="2700000" algn="tl">
                              <a:srgbClr val="000000"/>
                            </a:outerShdw>
                          </a:effectLst>
                          <a:latin typeface="Gill Sans" charset="0"/>
                          <a:ea typeface="ヒラギノ角ゴ ProN W3" charset="0"/>
                          <a:cs typeface="ヒラギノ角ゴ ProN W3" charset="0"/>
                          <a:sym typeface="Gill Sans" charset="0"/>
                        </a:rPr>
                        <a:t>Priority</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rgbClr val="FFFFFF"/>
                          </a:solidFill>
                          <a:effectLst>
                            <a:outerShdw blurRad="38100" dist="38100" dir="2700000" algn="tl">
                              <a:srgbClr val="000000"/>
                            </a:outerShdw>
                          </a:effectLst>
                          <a:latin typeface="Gill Sans" charset="0"/>
                          <a:ea typeface="ヒラギノ角ゴ ProN W3" charset="0"/>
                          <a:cs typeface="ヒラギノ角ゴ ProN W3" charset="0"/>
                          <a:sym typeface="Gill Sans" charset="0"/>
                        </a:rPr>
                        <a:t>Predicate</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rgbClr val="FFFFFF"/>
                          </a:solidFill>
                          <a:effectLst>
                            <a:outerShdw blurRad="38100" dist="38100" dir="2700000" algn="tl">
                              <a:srgbClr val="000000"/>
                            </a:outerShdw>
                          </a:effectLst>
                          <a:latin typeface="Gill Sans" charset="0"/>
                          <a:ea typeface="ヒラギノ角ゴ ProN W3" charset="0"/>
                          <a:cs typeface="ヒラギノ角ゴ ProN W3" charset="0"/>
                          <a:sym typeface="Gill Sans" charset="0"/>
                        </a:rPr>
                        <a:t>Action</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r>
              <a:tr h="30718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6666"/>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6666"/>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6666"/>
                    </a:solidFill>
                  </a:tcPr>
                </a:tc>
              </a:tr>
              <a:tr h="30718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5</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6666"/>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dst_ip = H1</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6666"/>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Fwd 1</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6666"/>
                    </a:solidFill>
                  </a:tcPr>
                </a:tc>
              </a:tr>
              <a:tr h="30718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6666"/>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6666"/>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dirty="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6666"/>
                    </a:solidFill>
                  </a:tcPr>
                </a:tc>
              </a:tr>
            </a:tbl>
          </a:graphicData>
        </a:graphic>
      </p:graphicFrame>
      <p:graphicFrame>
        <p:nvGraphicFramePr>
          <p:cNvPr id="19589" name="Group 133"/>
          <p:cNvGraphicFramePr>
            <a:graphicFrameLocks noGrp="1"/>
          </p:cNvGraphicFramePr>
          <p:nvPr>
            <p:extLst>
              <p:ext uri="{D42A27DB-BD31-4B8C-83A1-F6EECF244321}">
                <p14:modId xmlns:p14="http://schemas.microsoft.com/office/powerpoint/2010/main" val="3132021140"/>
              </p:ext>
            </p:extLst>
          </p:nvPr>
        </p:nvGraphicFramePr>
        <p:xfrm>
          <a:off x="304800" y="5029200"/>
          <a:ext cx="3420071" cy="1228724"/>
        </p:xfrm>
        <a:graphic>
          <a:graphicData uri="http://schemas.openxmlformats.org/drawingml/2006/table">
            <a:tbl>
              <a:tblPr/>
              <a:tblGrid>
                <a:gridCol w="695400"/>
                <a:gridCol w="1793751"/>
                <a:gridCol w="930920"/>
              </a:tblGrid>
              <a:tr h="30718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rgbClr val="FFFFFF"/>
                          </a:solidFill>
                          <a:effectLst>
                            <a:outerShdw blurRad="38100" dist="38100" dir="2700000" algn="tl">
                              <a:srgbClr val="000000"/>
                            </a:outerShdw>
                          </a:effectLst>
                          <a:latin typeface="Gill Sans" charset="0"/>
                          <a:ea typeface="ヒラギノ角ゴ ProN W3" charset="0"/>
                          <a:cs typeface="ヒラギノ角ゴ ProN W3" charset="0"/>
                          <a:sym typeface="Gill Sans" charset="0"/>
                        </a:rPr>
                        <a:t>Priority</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rgbClr val="FFFFFF"/>
                          </a:solidFill>
                          <a:effectLst>
                            <a:outerShdw blurRad="38100" dist="38100" dir="2700000" algn="tl">
                              <a:srgbClr val="000000"/>
                            </a:outerShdw>
                          </a:effectLst>
                          <a:latin typeface="Gill Sans" charset="0"/>
                          <a:ea typeface="ヒラギノ角ゴ ProN W3" charset="0"/>
                          <a:cs typeface="ヒラギノ角ゴ ProN W3" charset="0"/>
                          <a:sym typeface="Gill Sans" charset="0"/>
                        </a:rPr>
                        <a:t>Predicate</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dirty="0">
                          <a:ln>
                            <a:noFill/>
                          </a:ln>
                          <a:solidFill>
                            <a:srgbClr val="FFFFFF"/>
                          </a:solidFill>
                          <a:effectLst>
                            <a:outerShdw blurRad="38100" dist="38100" dir="2700000" algn="tl">
                              <a:srgbClr val="000000"/>
                            </a:outerShdw>
                          </a:effectLst>
                          <a:latin typeface="Gill Sans" charset="0"/>
                          <a:ea typeface="ヒラギノ角ゴ ProN W3" charset="0"/>
                          <a:cs typeface="ヒラギノ角ゴ ProN W3" charset="0"/>
                          <a:sym typeface="Gill Sans" charset="0"/>
                        </a:rPr>
                        <a:t>Action</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r>
              <a:tr h="30718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6666"/>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6666"/>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6666"/>
                    </a:solidFill>
                  </a:tcPr>
                </a:tc>
              </a:tr>
              <a:tr h="30718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5</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6666"/>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dst_ip = H1</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6666"/>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Fwd 1</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6666"/>
                    </a:solidFill>
                  </a:tcPr>
                </a:tc>
              </a:tr>
              <a:tr h="30718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5</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6666"/>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dirty="0" err="1">
                          <a:ln>
                            <a:noFill/>
                          </a:ln>
                          <a:solidFill>
                            <a:schemeClr val="tx1"/>
                          </a:solidFill>
                          <a:effectLst/>
                          <a:latin typeface="Courier New Bold" charset="0"/>
                          <a:ea typeface="ヒラギノ角ゴ ProN W3" charset="0"/>
                          <a:cs typeface="Courier New Bold" charset="0"/>
                          <a:sym typeface="Courier New Bold" charset="0"/>
                        </a:rPr>
                        <a:t>dst_ip</a:t>
                      </a:r>
                      <a:r>
                        <a:rPr kumimoji="0" lang="en-US" sz="1500" b="0" i="0" u="none" strike="noStrike" cap="none" normalizeH="0" baseline="0" dirty="0">
                          <a:ln>
                            <a:noFill/>
                          </a:ln>
                          <a:solidFill>
                            <a:schemeClr val="tx1"/>
                          </a:solidFill>
                          <a:effectLst/>
                          <a:latin typeface="Courier New Bold" charset="0"/>
                          <a:ea typeface="ヒラギノ角ゴ ProN W3" charset="0"/>
                          <a:cs typeface="Courier New Bold" charset="0"/>
                          <a:sym typeface="Courier New Bold" charset="0"/>
                        </a:rPr>
                        <a:t> = H2</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6666"/>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dirty="0" err="1">
                          <a:ln>
                            <a:noFill/>
                          </a:ln>
                          <a:solidFill>
                            <a:schemeClr val="tx1"/>
                          </a:solidFill>
                          <a:effectLst/>
                          <a:latin typeface="Courier New Bold" charset="0"/>
                          <a:ea typeface="ヒラギノ角ゴ ProN W3" charset="0"/>
                          <a:cs typeface="Courier New Bold" charset="0"/>
                          <a:sym typeface="Courier New Bold" charset="0"/>
                        </a:rPr>
                        <a:t>Fwd</a:t>
                      </a:r>
                      <a:r>
                        <a:rPr kumimoji="0" lang="en-US" sz="1500" b="0" i="0" u="none" strike="noStrike" cap="none" normalizeH="0" baseline="0" dirty="0">
                          <a:ln>
                            <a:noFill/>
                          </a:ln>
                          <a:solidFill>
                            <a:schemeClr val="tx1"/>
                          </a:solidFill>
                          <a:effectLst/>
                          <a:latin typeface="Courier New Bold" charset="0"/>
                          <a:ea typeface="ヒラギノ角ゴ ProN W3" charset="0"/>
                          <a:cs typeface="Courier New Bold" charset="0"/>
                          <a:sym typeface="Courier New Bold" charset="0"/>
                        </a:rPr>
                        <a:t> 2</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6666"/>
                    </a:solidFill>
                  </a:tcPr>
                </a:tc>
              </a:tr>
            </a:tbl>
          </a:graphicData>
        </a:graphic>
      </p:graphicFrame>
      <p:grpSp>
        <p:nvGrpSpPr>
          <p:cNvPr id="19638" name="Group 182"/>
          <p:cNvGrpSpPr>
            <a:grpSpLocks/>
          </p:cNvGrpSpPr>
          <p:nvPr/>
        </p:nvGrpSpPr>
        <p:grpSpPr bwMode="auto">
          <a:xfrm>
            <a:off x="1849636" y="2514607"/>
            <a:ext cx="4480471" cy="3620835"/>
            <a:chOff x="1384" y="273"/>
            <a:chExt cx="4014" cy="3243"/>
          </a:xfrm>
        </p:grpSpPr>
        <p:grpSp>
          <p:nvGrpSpPr>
            <p:cNvPr id="19636" name="Group 180"/>
            <p:cNvGrpSpPr>
              <a:grpSpLocks/>
            </p:cNvGrpSpPr>
            <p:nvPr/>
          </p:nvGrpSpPr>
          <p:grpSpPr bwMode="auto">
            <a:xfrm>
              <a:off x="1384" y="273"/>
              <a:ext cx="3360" cy="3243"/>
              <a:chOff x="1384" y="273"/>
              <a:chExt cx="3360" cy="3243"/>
            </a:xfrm>
          </p:grpSpPr>
          <p:pic>
            <p:nvPicPr>
              <p:cNvPr id="19633" name="Picture 17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2" y="273"/>
                <a:ext cx="200" cy="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9634" name="Picture 17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4" y="1852"/>
                <a:ext cx="254" cy="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9635" name="Picture 17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6" y="3220"/>
                <a:ext cx="1768"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sp>
          <p:nvSpPr>
            <p:cNvPr id="19637" name="Rectangle 181"/>
            <p:cNvSpPr>
              <a:spLocks/>
            </p:cNvSpPr>
            <p:nvPr/>
          </p:nvSpPr>
          <p:spPr bwMode="auto">
            <a:xfrm>
              <a:off x="1734" y="2073"/>
              <a:ext cx="3664"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n-US" sz="2100">
                  <a:latin typeface="Myriad Pro Light It" charset="0"/>
                  <a:ea typeface="ＭＳ Ｐゴシック" charset="0"/>
                  <a:cs typeface="Myriad Pro Light It" charset="0"/>
                  <a:sym typeface="Myriad Pro Light It" charset="0"/>
                </a:rPr>
                <a:t>update re-ordering</a:t>
              </a:r>
            </a:p>
          </p:txBody>
        </p:sp>
      </p:grpSp>
      <p:graphicFrame>
        <p:nvGraphicFramePr>
          <p:cNvPr id="19639" name="Group 183"/>
          <p:cNvGraphicFramePr>
            <a:graphicFrameLocks noGrp="1"/>
          </p:cNvGraphicFramePr>
          <p:nvPr>
            <p:extLst>
              <p:ext uri="{D42A27DB-BD31-4B8C-83A1-F6EECF244321}">
                <p14:modId xmlns:p14="http://schemas.microsoft.com/office/powerpoint/2010/main" val="941688681"/>
              </p:ext>
            </p:extLst>
          </p:nvPr>
        </p:nvGraphicFramePr>
        <p:xfrm>
          <a:off x="5545336" y="1312664"/>
          <a:ext cx="3421187" cy="1892498"/>
        </p:xfrm>
        <a:graphic>
          <a:graphicData uri="http://schemas.openxmlformats.org/drawingml/2006/table">
            <a:tbl>
              <a:tblPr/>
              <a:tblGrid>
                <a:gridCol w="695400"/>
                <a:gridCol w="1794867"/>
                <a:gridCol w="930920"/>
              </a:tblGrid>
              <a:tr h="30718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rgbClr val="FFFFFF"/>
                          </a:solidFill>
                          <a:effectLst>
                            <a:outerShdw blurRad="38100" dist="38100" dir="2700000" algn="tl">
                              <a:srgbClr val="000000"/>
                            </a:outerShdw>
                          </a:effectLst>
                          <a:latin typeface="Gill Sans" charset="0"/>
                          <a:ea typeface="ヒラギノ角ゴ ProN W3" charset="0"/>
                          <a:cs typeface="ヒラギノ角ゴ ProN W3" charset="0"/>
                          <a:sym typeface="Gill Sans" charset="0"/>
                        </a:rPr>
                        <a:t>Priority</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rgbClr val="FFFFFF"/>
                          </a:solidFill>
                          <a:effectLst>
                            <a:outerShdw blurRad="38100" dist="38100" dir="2700000" algn="tl">
                              <a:srgbClr val="000000"/>
                            </a:outerShdw>
                          </a:effectLst>
                          <a:latin typeface="Gill Sans" charset="0"/>
                          <a:ea typeface="ヒラギノ角ゴ ProN W3" charset="0"/>
                          <a:cs typeface="ヒラギノ角ゴ ProN W3" charset="0"/>
                          <a:sym typeface="Gill Sans" charset="0"/>
                        </a:rPr>
                        <a:t>Predicate</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rgbClr val="FFFFFF"/>
                          </a:solidFill>
                          <a:effectLst>
                            <a:outerShdw blurRad="38100" dist="38100" dir="2700000" algn="tl">
                              <a:srgbClr val="000000"/>
                            </a:outerShdw>
                          </a:effectLst>
                          <a:latin typeface="Gill Sans" charset="0"/>
                          <a:ea typeface="ヒラギノ角ゴ ProN W3" charset="0"/>
                          <a:cs typeface="ヒラギノ角ゴ ProN W3" charset="0"/>
                          <a:sym typeface="Gill Sans" charset="0"/>
                        </a:rPr>
                        <a:t>Action</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r>
              <a:tr h="970955">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10</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SSH</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Drop</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r>
              <a:tr h="30718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r>
              <a:tr h="30718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dirty="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r>
            </a:tbl>
          </a:graphicData>
        </a:graphic>
      </p:graphicFrame>
      <p:graphicFrame>
        <p:nvGraphicFramePr>
          <p:cNvPr id="19683" name="Group 227"/>
          <p:cNvGraphicFramePr>
            <a:graphicFrameLocks noGrp="1"/>
          </p:cNvGraphicFramePr>
          <p:nvPr>
            <p:extLst>
              <p:ext uri="{D42A27DB-BD31-4B8C-83A1-F6EECF244321}">
                <p14:modId xmlns:p14="http://schemas.microsoft.com/office/powerpoint/2010/main" val="2569835010"/>
              </p:ext>
            </p:extLst>
          </p:nvPr>
        </p:nvGraphicFramePr>
        <p:xfrm>
          <a:off x="5562600" y="3276600"/>
          <a:ext cx="3421187" cy="1228724"/>
        </p:xfrm>
        <a:graphic>
          <a:graphicData uri="http://schemas.openxmlformats.org/drawingml/2006/table">
            <a:tbl>
              <a:tblPr/>
              <a:tblGrid>
                <a:gridCol w="695400"/>
                <a:gridCol w="1794867"/>
                <a:gridCol w="930920"/>
              </a:tblGrid>
              <a:tr h="30718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rgbClr val="FFFFFF"/>
                          </a:solidFill>
                          <a:effectLst>
                            <a:outerShdw blurRad="38100" dist="38100" dir="2700000" algn="tl">
                              <a:srgbClr val="000000"/>
                            </a:outerShdw>
                          </a:effectLst>
                          <a:latin typeface="Gill Sans" charset="0"/>
                          <a:ea typeface="ヒラギノ角ゴ ProN W3" charset="0"/>
                          <a:cs typeface="ヒラギノ角ゴ ProN W3" charset="0"/>
                          <a:sym typeface="Gill Sans" charset="0"/>
                        </a:rPr>
                        <a:t>Priority</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rgbClr val="FFFFFF"/>
                          </a:solidFill>
                          <a:effectLst>
                            <a:outerShdw blurRad="38100" dist="38100" dir="2700000" algn="tl">
                              <a:srgbClr val="000000"/>
                            </a:outerShdw>
                          </a:effectLst>
                          <a:latin typeface="Gill Sans" charset="0"/>
                          <a:ea typeface="ヒラギノ角ゴ ProN W3" charset="0"/>
                          <a:cs typeface="ヒラギノ角ゴ ProN W3" charset="0"/>
                          <a:sym typeface="Gill Sans" charset="0"/>
                        </a:rPr>
                        <a:t>Predicate</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rgbClr val="FFFFFF"/>
                          </a:solidFill>
                          <a:effectLst>
                            <a:outerShdw blurRad="38100" dist="38100" dir="2700000" algn="tl">
                              <a:srgbClr val="000000"/>
                            </a:outerShdw>
                          </a:effectLst>
                          <a:latin typeface="Gill Sans" charset="0"/>
                          <a:ea typeface="ヒラギノ角ゴ ProN W3" charset="0"/>
                          <a:cs typeface="ヒラギノ角ゴ ProN W3" charset="0"/>
                          <a:sym typeface="Gill Sans" charset="0"/>
                        </a:rPr>
                        <a:t>Action</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r>
              <a:tr h="30718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10</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SSH</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Drop</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r>
              <a:tr h="30718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5</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dst_ip = H1</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Fwd 1</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r>
              <a:tr h="30718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dirty="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r>
            </a:tbl>
          </a:graphicData>
        </a:graphic>
      </p:graphicFrame>
      <p:grpSp>
        <p:nvGrpSpPr>
          <p:cNvPr id="19734" name="Group 278"/>
          <p:cNvGrpSpPr>
            <a:grpSpLocks/>
          </p:cNvGrpSpPr>
          <p:nvPr/>
        </p:nvGrpSpPr>
        <p:grpSpPr bwMode="auto">
          <a:xfrm>
            <a:off x="3652235" y="1499071"/>
            <a:ext cx="4111874" cy="3758282"/>
            <a:chOff x="-32" y="167"/>
            <a:chExt cx="3683" cy="3367"/>
          </a:xfrm>
        </p:grpSpPr>
        <p:grpSp>
          <p:nvGrpSpPr>
            <p:cNvPr id="19730" name="Group 274"/>
            <p:cNvGrpSpPr>
              <a:grpSpLocks/>
            </p:cNvGrpSpPr>
            <p:nvPr/>
          </p:nvGrpSpPr>
          <p:grpSpPr bwMode="auto">
            <a:xfrm>
              <a:off x="-32" y="531"/>
              <a:ext cx="3281" cy="3003"/>
              <a:chOff x="-32" y="531"/>
              <a:chExt cx="3281" cy="3003"/>
            </a:xfrm>
          </p:grpSpPr>
          <p:pic>
            <p:nvPicPr>
              <p:cNvPr id="19727" name="Picture 27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 y="531"/>
                <a:ext cx="1872"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9728" name="Picture 27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4" y="1077"/>
                <a:ext cx="205" cy="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9729" name="Picture 27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6" y="2783"/>
                <a:ext cx="273" cy="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sp>
          <p:nvSpPr>
            <p:cNvPr id="19731" name="Rectangle 275"/>
            <p:cNvSpPr>
              <a:spLocks/>
            </p:cNvSpPr>
            <p:nvPr/>
          </p:nvSpPr>
          <p:spPr bwMode="auto">
            <a:xfrm>
              <a:off x="771" y="167"/>
              <a:ext cx="402" cy="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sz="3500">
                  <a:latin typeface="Courier New" charset="0"/>
                  <a:ea typeface="ＭＳ Ｐゴシック" charset="0"/>
                  <a:cs typeface="Monaco" charset="0"/>
                  <a:sym typeface="Courier New" charset="0"/>
                </a:rPr>
                <a:t>⊆</a:t>
              </a:r>
            </a:p>
          </p:txBody>
        </p:sp>
        <p:sp>
          <p:nvSpPr>
            <p:cNvPr id="19732" name="Rectangle 276"/>
            <p:cNvSpPr>
              <a:spLocks/>
            </p:cNvSpPr>
            <p:nvPr/>
          </p:nvSpPr>
          <p:spPr bwMode="auto">
            <a:xfrm>
              <a:off x="3183" y="1247"/>
              <a:ext cx="402" cy="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sz="3500" dirty="0">
                  <a:latin typeface="Courier New" charset="0"/>
                  <a:ea typeface="ＭＳ Ｐゴシック" charset="0"/>
                  <a:cs typeface="Monaco" charset="0"/>
                  <a:sym typeface="Courier New" charset="0"/>
                </a:rPr>
                <a:t>⊆</a:t>
              </a:r>
            </a:p>
          </p:txBody>
        </p:sp>
        <p:sp>
          <p:nvSpPr>
            <p:cNvPr id="19733" name="Rectangle 277"/>
            <p:cNvSpPr>
              <a:spLocks/>
            </p:cNvSpPr>
            <p:nvPr/>
          </p:nvSpPr>
          <p:spPr bwMode="auto">
            <a:xfrm>
              <a:off x="3249" y="2920"/>
              <a:ext cx="402" cy="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sz="3500" dirty="0">
                  <a:latin typeface="Courier New" charset="0"/>
                  <a:ea typeface="ＭＳ Ｐゴシック" charset="0"/>
                  <a:cs typeface="Monaco" charset="0"/>
                  <a:sym typeface="Courier New" charset="0"/>
                </a:rPr>
                <a:t>⊆</a:t>
              </a:r>
            </a:p>
          </p:txBody>
        </p:sp>
      </p:grpSp>
      <p:sp>
        <p:nvSpPr>
          <p:cNvPr id="19735" name="Rectangle 279"/>
          <p:cNvSpPr>
            <a:spLocks/>
          </p:cNvSpPr>
          <p:nvPr/>
        </p:nvSpPr>
        <p:spPr bwMode="auto">
          <a:xfrm>
            <a:off x="381000" y="609600"/>
            <a:ext cx="4089797" cy="678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n-US" sz="2100" dirty="0">
                <a:latin typeface="Myriad Pro Bold" charset="0"/>
                <a:ea typeface="ＭＳ Ｐゴシック" charset="0"/>
                <a:cs typeface="Myriad Pro Bold" charset="0"/>
                <a:sym typeface="Myriad Pro Bold" charset="0"/>
              </a:rPr>
              <a:t>Distributed Programming</a:t>
            </a:r>
            <a:r>
              <a:rPr lang="en-US" sz="2100" dirty="0">
                <a:ea typeface="ＭＳ Ｐゴシック" charset="0"/>
                <a:cs typeface="Myriad Pro Light" charset="0"/>
              </a:rPr>
              <a:t>:</a:t>
            </a:r>
            <a:br>
              <a:rPr lang="en-US" sz="2100" dirty="0">
                <a:ea typeface="ＭＳ Ｐゴシック" charset="0"/>
                <a:cs typeface="Myriad Pro Light" charset="0"/>
              </a:rPr>
            </a:br>
            <a:r>
              <a:rPr lang="en-US" sz="2100" dirty="0">
                <a:ea typeface="ＭＳ Ｐゴシック" charset="0"/>
                <a:cs typeface="Myriad Pro Light" charset="0"/>
              </a:rPr>
              <a:t>non-atomic table updates</a:t>
            </a:r>
          </a:p>
        </p:txBody>
      </p:sp>
      <p:sp>
        <p:nvSpPr>
          <p:cNvPr id="24" name="Rectangle 1"/>
          <p:cNvSpPr>
            <a:spLocks noGrp="1" noChangeArrowheads="1"/>
          </p:cNvSpPr>
          <p:nvPr>
            <p:ph type="title"/>
          </p:nvPr>
        </p:nvSpPr>
        <p:spPr>
          <a:xfrm>
            <a:off x="1524000" y="152400"/>
            <a:ext cx="8229600" cy="715962"/>
          </a:xfrm>
          <a:ln/>
        </p:spPr>
        <p:txBody>
          <a:bodyPr>
            <a:normAutofit fontScale="90000"/>
          </a:bodyPr>
          <a:lstStyle/>
          <a:p>
            <a:r>
              <a:rPr lang="en-US" dirty="0" smtClean="0"/>
              <a:t>Update one Switch</a:t>
            </a:r>
            <a:endParaRPr lang="en-US" dirty="0"/>
          </a:p>
        </p:txBody>
      </p:sp>
      <p:sp>
        <p:nvSpPr>
          <p:cNvPr id="2" name="Date Placeholder 1"/>
          <p:cNvSpPr>
            <a:spLocks noGrp="1"/>
          </p:cNvSpPr>
          <p:nvPr>
            <p:ph type="dt" sz="half" idx="10"/>
          </p:nvPr>
        </p:nvSpPr>
        <p:spPr/>
        <p:txBody>
          <a:bodyPr/>
          <a:lstStyle/>
          <a:p>
            <a:r>
              <a:rPr lang="en-US" smtClean="0"/>
              <a:t>10/8/13</a:t>
            </a:r>
            <a:endParaRPr lang="en-US"/>
          </a:p>
        </p:txBody>
      </p:sp>
      <p:sp>
        <p:nvSpPr>
          <p:cNvPr id="3" name="Footer Placeholder 2"/>
          <p:cNvSpPr>
            <a:spLocks noGrp="1"/>
          </p:cNvSpPr>
          <p:nvPr>
            <p:ph type="ftr" sz="quarter" idx="11"/>
          </p:nvPr>
        </p:nvSpPr>
        <p:spPr/>
        <p:txBody>
          <a:bodyPr/>
          <a:lstStyle/>
          <a:p>
            <a:r>
              <a:rPr lang="en-US" smtClean="0"/>
              <a:t>Software Defined Networking (COMS 6998-8)</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13</a:t>
            </a:fld>
            <a:endParaRPr lang="en-US"/>
          </a:p>
        </p:txBody>
      </p:sp>
      <p:sp>
        <p:nvSpPr>
          <p:cNvPr id="28"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Nate Foster, Cornell</a:t>
            </a:r>
            <a:endParaRPr lang="en-US" dirty="0"/>
          </a:p>
        </p:txBody>
      </p:sp>
    </p:spTree>
    <p:extLst>
      <p:ext uri="{BB962C8B-B14F-4D97-AF65-F5344CB8AC3E}">
        <p14:creationId xmlns:p14="http://schemas.microsoft.com/office/powerpoint/2010/main" val="3740404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954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958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96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Update one </a:t>
            </a:r>
            <a:r>
              <a:rPr lang="en-US" dirty="0" smtClean="0"/>
              <a:t>Switch (Cont’d)</a:t>
            </a:r>
            <a:endParaRPr lang="en-US" dirty="0"/>
          </a:p>
        </p:txBody>
      </p:sp>
      <p:sp>
        <p:nvSpPr>
          <p:cNvPr id="3" name="Content Placeholder 2"/>
          <p:cNvSpPr>
            <a:spLocks noGrp="1"/>
          </p:cNvSpPr>
          <p:nvPr>
            <p:ph idx="1"/>
          </p:nvPr>
        </p:nvSpPr>
        <p:spPr/>
        <p:txBody>
          <a:bodyPr>
            <a:normAutofit/>
          </a:bodyPr>
          <a:lstStyle/>
          <a:p>
            <a:r>
              <a:rPr lang="en-US" dirty="0" smtClean="0"/>
              <a:t>Solution: insert barrier messages to enforce partial ordering of rule updates</a:t>
            </a:r>
          </a:p>
        </p:txBody>
      </p:sp>
      <p:sp>
        <p:nvSpPr>
          <p:cNvPr id="5" name="Date Placeholder 4"/>
          <p:cNvSpPr>
            <a:spLocks noGrp="1"/>
          </p:cNvSpPr>
          <p:nvPr>
            <p:ph type="dt" sz="half" idx="10"/>
          </p:nvPr>
        </p:nvSpPr>
        <p:spPr/>
        <p:txBody>
          <a:bodyPr/>
          <a:lstStyle/>
          <a:p>
            <a:r>
              <a:rPr lang="en-US" smtClean="0"/>
              <a:t>10/8/13</a:t>
            </a:r>
            <a:endParaRPr lang="en-US"/>
          </a:p>
        </p:txBody>
      </p:sp>
      <p:sp>
        <p:nvSpPr>
          <p:cNvPr id="6" name="Footer Placeholder 5"/>
          <p:cNvSpPr>
            <a:spLocks noGrp="1"/>
          </p:cNvSpPr>
          <p:nvPr>
            <p:ph type="ftr" sz="quarter" idx="11"/>
          </p:nvPr>
        </p:nvSpPr>
        <p:spPr/>
        <p:txBody>
          <a:bodyPr/>
          <a:lstStyle/>
          <a:p>
            <a:r>
              <a:rPr lang="en-US" smtClean="0"/>
              <a:t>Software Defined Networking (COMS 6998-8)</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14</a:t>
            </a:fld>
            <a:endParaRPr lang="en-US"/>
          </a:p>
        </p:txBody>
      </p:sp>
    </p:spTree>
    <p:extLst>
      <p:ext uri="{BB962C8B-B14F-4D97-AF65-F5344CB8AC3E}">
        <p14:creationId xmlns:p14="http://schemas.microsoft.com/office/powerpoint/2010/main" val="275125593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0"/>
          </p:nvPr>
        </p:nvSpPr>
        <p:spPr/>
        <p:txBody>
          <a:bodyPr/>
          <a:lstStyle/>
          <a:p>
            <a:fld id="{09DA3AC4-4F50-CE43-8CA1-2AA2E8AB6AAF}" type="slidenum">
              <a:rPr lang="en-US"/>
              <a:pPr/>
              <a:t>15</a:t>
            </a:fld>
            <a:endParaRPr lang="en-US"/>
          </a:p>
        </p:txBody>
      </p:sp>
      <p:pic>
        <p:nvPicPr>
          <p:cNvPr id="276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4807" y="1573306"/>
            <a:ext cx="5486400"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7650" name="Rectangle 2"/>
          <p:cNvSpPr>
            <a:spLocks noGrp="1" noChangeArrowheads="1"/>
          </p:cNvSpPr>
          <p:nvPr>
            <p:ph type="title"/>
          </p:nvPr>
        </p:nvSpPr>
        <p:spPr>
          <a:ln/>
        </p:spPr>
        <p:txBody>
          <a:bodyPr/>
          <a:lstStyle/>
          <a:p>
            <a:r>
              <a:rPr lang="en-US"/>
              <a:t>Network Updates Are Hard</a:t>
            </a:r>
          </a:p>
        </p:txBody>
      </p:sp>
      <p:sp>
        <p:nvSpPr>
          <p:cNvPr id="27651" name="Freeform 3"/>
          <p:cNvSpPr>
            <a:spLocks/>
          </p:cNvSpPr>
          <p:nvPr/>
        </p:nvSpPr>
        <p:spPr bwMode="auto">
          <a:xfrm>
            <a:off x="6833062" y="3985708"/>
            <a:ext cx="465513" cy="298525"/>
          </a:xfrm>
          <a:custGeom>
            <a:avLst/>
            <a:gdLst>
              <a:gd name="T0" fmla="*/ 0 w 21600"/>
              <a:gd name="T1" fmla="*/ 13796 h 21600"/>
              <a:gd name="T2" fmla="*/ 0 w 21600"/>
              <a:gd name="T3" fmla="*/ 7883 h 21600"/>
              <a:gd name="T4" fmla="*/ 10657 w 21600"/>
              <a:gd name="T5" fmla="*/ 0 h 21600"/>
              <a:gd name="T6" fmla="*/ 21552 w 21600"/>
              <a:gd name="T7" fmla="*/ 7962 h 21600"/>
              <a:gd name="T8" fmla="*/ 21600 w 21600"/>
              <a:gd name="T9" fmla="*/ 13717 h 21600"/>
              <a:gd name="T10" fmla="*/ 10752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FF0515">
              <a:alpha val="36862"/>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27652" name="Freeform 4"/>
          <p:cNvSpPr>
            <a:spLocks/>
          </p:cNvSpPr>
          <p:nvPr/>
        </p:nvSpPr>
        <p:spPr bwMode="auto">
          <a:xfrm>
            <a:off x="6567054" y="2178423"/>
            <a:ext cx="465513" cy="298525"/>
          </a:xfrm>
          <a:custGeom>
            <a:avLst/>
            <a:gdLst>
              <a:gd name="T0" fmla="*/ 0 w 21600"/>
              <a:gd name="T1" fmla="*/ 13796 h 21600"/>
              <a:gd name="T2" fmla="*/ 0 w 21600"/>
              <a:gd name="T3" fmla="*/ 7883 h 21600"/>
              <a:gd name="T4" fmla="*/ 10657 w 21600"/>
              <a:gd name="T5" fmla="*/ 0 h 21600"/>
              <a:gd name="T6" fmla="*/ 21552 w 21600"/>
              <a:gd name="T7" fmla="*/ 7962 h 21600"/>
              <a:gd name="T8" fmla="*/ 21600 w 21600"/>
              <a:gd name="T9" fmla="*/ 13717 h 21600"/>
              <a:gd name="T10" fmla="*/ 10752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FF0515">
              <a:alpha val="36862"/>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27653" name="Freeform 5"/>
          <p:cNvSpPr>
            <a:spLocks/>
          </p:cNvSpPr>
          <p:nvPr/>
        </p:nvSpPr>
        <p:spPr bwMode="auto">
          <a:xfrm>
            <a:off x="5793971" y="2283310"/>
            <a:ext cx="465513" cy="298525"/>
          </a:xfrm>
          <a:custGeom>
            <a:avLst/>
            <a:gdLst>
              <a:gd name="T0" fmla="*/ 0 w 21600"/>
              <a:gd name="T1" fmla="*/ 13796 h 21600"/>
              <a:gd name="T2" fmla="*/ 0 w 21600"/>
              <a:gd name="T3" fmla="*/ 7883 h 21600"/>
              <a:gd name="T4" fmla="*/ 10657 w 21600"/>
              <a:gd name="T5" fmla="*/ 0 h 21600"/>
              <a:gd name="T6" fmla="*/ 21552 w 21600"/>
              <a:gd name="T7" fmla="*/ 7962 h 21600"/>
              <a:gd name="T8" fmla="*/ 21600 w 21600"/>
              <a:gd name="T9" fmla="*/ 13717 h 21600"/>
              <a:gd name="T10" fmla="*/ 10752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FF0515">
              <a:alpha val="36862"/>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27654" name="Freeform 6"/>
          <p:cNvSpPr>
            <a:spLocks/>
          </p:cNvSpPr>
          <p:nvPr/>
        </p:nvSpPr>
        <p:spPr bwMode="auto">
          <a:xfrm>
            <a:off x="6151418" y="2727063"/>
            <a:ext cx="465513" cy="298525"/>
          </a:xfrm>
          <a:custGeom>
            <a:avLst/>
            <a:gdLst>
              <a:gd name="T0" fmla="*/ 0 w 21600"/>
              <a:gd name="T1" fmla="*/ 13796 h 21600"/>
              <a:gd name="T2" fmla="*/ 0 w 21600"/>
              <a:gd name="T3" fmla="*/ 7883 h 21600"/>
              <a:gd name="T4" fmla="*/ 10657 w 21600"/>
              <a:gd name="T5" fmla="*/ 0 h 21600"/>
              <a:gd name="T6" fmla="*/ 21552 w 21600"/>
              <a:gd name="T7" fmla="*/ 7962 h 21600"/>
              <a:gd name="T8" fmla="*/ 21600 w 21600"/>
              <a:gd name="T9" fmla="*/ 13717 h 21600"/>
              <a:gd name="T10" fmla="*/ 10752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FF0515">
              <a:alpha val="36862"/>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27655" name="Freeform 7"/>
          <p:cNvSpPr>
            <a:spLocks/>
          </p:cNvSpPr>
          <p:nvPr/>
        </p:nvSpPr>
        <p:spPr bwMode="auto">
          <a:xfrm>
            <a:off x="6608618" y="3477409"/>
            <a:ext cx="465513" cy="298525"/>
          </a:xfrm>
          <a:custGeom>
            <a:avLst/>
            <a:gdLst>
              <a:gd name="T0" fmla="*/ 0 w 21600"/>
              <a:gd name="T1" fmla="*/ 13796 h 21600"/>
              <a:gd name="T2" fmla="*/ 0 w 21600"/>
              <a:gd name="T3" fmla="*/ 7883 h 21600"/>
              <a:gd name="T4" fmla="*/ 10657 w 21600"/>
              <a:gd name="T5" fmla="*/ 0 h 21600"/>
              <a:gd name="T6" fmla="*/ 21552 w 21600"/>
              <a:gd name="T7" fmla="*/ 7962 h 21600"/>
              <a:gd name="T8" fmla="*/ 21600 w 21600"/>
              <a:gd name="T9" fmla="*/ 13717 h 21600"/>
              <a:gd name="T10" fmla="*/ 10752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FF0515">
              <a:alpha val="36862"/>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27656" name="Freeform 8"/>
          <p:cNvSpPr>
            <a:spLocks/>
          </p:cNvSpPr>
          <p:nvPr/>
        </p:nvSpPr>
        <p:spPr bwMode="auto">
          <a:xfrm>
            <a:off x="7074131" y="3073998"/>
            <a:ext cx="465513" cy="298525"/>
          </a:xfrm>
          <a:custGeom>
            <a:avLst/>
            <a:gdLst>
              <a:gd name="T0" fmla="*/ 0 w 21600"/>
              <a:gd name="T1" fmla="*/ 13796 h 21600"/>
              <a:gd name="T2" fmla="*/ 0 w 21600"/>
              <a:gd name="T3" fmla="*/ 7883 h 21600"/>
              <a:gd name="T4" fmla="*/ 10657 w 21600"/>
              <a:gd name="T5" fmla="*/ 0 h 21600"/>
              <a:gd name="T6" fmla="*/ 21552 w 21600"/>
              <a:gd name="T7" fmla="*/ 7962 h 21600"/>
              <a:gd name="T8" fmla="*/ 21600 w 21600"/>
              <a:gd name="T9" fmla="*/ 13717 h 21600"/>
              <a:gd name="T10" fmla="*/ 10752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FF0515">
              <a:alpha val="36862"/>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2" name="Date Placeholder 1"/>
          <p:cNvSpPr>
            <a:spLocks noGrp="1"/>
          </p:cNvSpPr>
          <p:nvPr>
            <p:ph type="dt" sz="half" idx="10"/>
          </p:nvPr>
        </p:nvSpPr>
        <p:spPr/>
        <p:txBody>
          <a:bodyPr/>
          <a:lstStyle/>
          <a:p>
            <a:r>
              <a:rPr lang="en-US" smtClean="0"/>
              <a:t>10/8/13</a:t>
            </a:r>
            <a:endParaRPr lang="en-US"/>
          </a:p>
        </p:txBody>
      </p:sp>
      <p:sp>
        <p:nvSpPr>
          <p:cNvPr id="3" name="Footer Placeholder 2"/>
          <p:cNvSpPr>
            <a:spLocks noGrp="1"/>
          </p:cNvSpPr>
          <p:nvPr>
            <p:ph type="ftr" sz="quarter" idx="11"/>
          </p:nvPr>
        </p:nvSpPr>
        <p:spPr/>
        <p:txBody>
          <a:bodyPr/>
          <a:lstStyle/>
          <a:p>
            <a:r>
              <a:rPr lang="en-US" smtClean="0"/>
              <a:t>Software Defined Networking (COMS 6998-8)</a:t>
            </a:r>
            <a:endParaRPr lang="en-US"/>
          </a:p>
        </p:txBody>
      </p:sp>
      <p:sp>
        <p:nvSpPr>
          <p:cNvPr id="13"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smtClean="0"/>
              <a:t>M. </a:t>
            </a:r>
            <a:r>
              <a:rPr lang="en-US" dirty="0" err="1" smtClean="0"/>
              <a:t>Reitblatt</a:t>
            </a:r>
            <a:r>
              <a:rPr lang="en-US" dirty="0" smtClean="0"/>
              <a:t>, </a:t>
            </a:r>
            <a:r>
              <a:rPr lang="en-US" dirty="0" smtClean="0"/>
              <a:t>Cornell</a:t>
            </a:r>
            <a:endParaRPr lang="en-US" dirty="0"/>
          </a:p>
        </p:txBody>
      </p:sp>
      <p:sp>
        <p:nvSpPr>
          <p:cNvPr id="14" name="Slide Number Placeholder 3"/>
          <p:cNvSpPr>
            <a:spLocks noGrp="1"/>
          </p:cNvSpPr>
          <p:nvPr>
            <p:ph type="sldNum" sz="quarter" idx="12"/>
          </p:nvPr>
        </p:nvSpPr>
        <p:spPr>
          <a:xfrm>
            <a:off x="6553200" y="6324600"/>
            <a:ext cx="2133600" cy="365125"/>
          </a:xfrm>
        </p:spPr>
        <p:txBody>
          <a:bodyPr/>
          <a:lstStyle/>
          <a:p>
            <a:fld id="{20342B77-D34C-443A-9BA4-2E8748A6D936}" type="slidenum">
              <a:rPr lang="en-US" smtClean="0"/>
              <a:pPr/>
              <a:t>15</a:t>
            </a:fld>
            <a:endParaRPr lang="en-US"/>
          </a:p>
        </p:txBody>
      </p:sp>
    </p:spTree>
    <p:extLst>
      <p:ext uri="{BB962C8B-B14F-4D97-AF65-F5344CB8AC3E}">
        <p14:creationId xmlns:p14="http://schemas.microsoft.com/office/powerpoint/2010/main" val="2385270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651"/>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500"/>
                                  </p:stCondLst>
                                  <p:childTnLst>
                                    <p:set>
                                      <p:cBhvr>
                                        <p:cTn id="9" dur="1" fill="hold">
                                          <p:stCondLst>
                                            <p:cond delay="499"/>
                                          </p:stCondLst>
                                        </p:cTn>
                                        <p:tgtEl>
                                          <p:spTgt spid="27655"/>
                                        </p:tgtEl>
                                        <p:attrNameLst>
                                          <p:attrName>style.visibility</p:attrName>
                                        </p:attrNameLst>
                                      </p:cBhvr>
                                      <p:to>
                                        <p:strVal val="visible"/>
                                      </p:to>
                                    </p:set>
                                  </p:childTnLst>
                                </p:cTn>
                              </p:par>
                            </p:childTnLst>
                          </p:cTn>
                        </p:par>
                        <p:par>
                          <p:cTn id="10" fill="hold" nodeType="afterGroup">
                            <p:stCondLst>
                              <p:cond delay="1500"/>
                            </p:stCondLst>
                            <p:childTnLst>
                              <p:par>
                                <p:cTn id="11" presetID="1" presetClass="entr" presetSubtype="0" fill="hold" grpId="0" nodeType="afterEffect">
                                  <p:stCondLst>
                                    <p:cond delay="500"/>
                                  </p:stCondLst>
                                  <p:childTnLst>
                                    <p:set>
                                      <p:cBhvr>
                                        <p:cTn id="12" dur="1" fill="hold">
                                          <p:stCondLst>
                                            <p:cond delay="499"/>
                                          </p:stCondLst>
                                        </p:cTn>
                                        <p:tgtEl>
                                          <p:spTgt spid="27656"/>
                                        </p:tgtEl>
                                        <p:attrNameLst>
                                          <p:attrName>style.visibility</p:attrName>
                                        </p:attrNameLst>
                                      </p:cBhvr>
                                      <p:to>
                                        <p:strVal val="visible"/>
                                      </p:to>
                                    </p:set>
                                  </p:childTnLst>
                                </p:cTn>
                              </p:par>
                            </p:childTnLst>
                          </p:cTn>
                        </p:par>
                        <p:par>
                          <p:cTn id="13" fill="hold" nodeType="afterGroup">
                            <p:stCondLst>
                              <p:cond delay="2500"/>
                            </p:stCondLst>
                            <p:childTnLst>
                              <p:par>
                                <p:cTn id="14" presetID="1" presetClass="entr" presetSubtype="0" fill="hold" grpId="0" nodeType="afterEffect">
                                  <p:stCondLst>
                                    <p:cond delay="500"/>
                                  </p:stCondLst>
                                  <p:childTnLst>
                                    <p:set>
                                      <p:cBhvr>
                                        <p:cTn id="15" dur="1" fill="hold">
                                          <p:stCondLst>
                                            <p:cond delay="499"/>
                                          </p:stCondLst>
                                        </p:cTn>
                                        <p:tgtEl>
                                          <p:spTgt spid="27654"/>
                                        </p:tgtEl>
                                        <p:attrNameLst>
                                          <p:attrName>style.visibility</p:attrName>
                                        </p:attrNameLst>
                                      </p:cBhvr>
                                      <p:to>
                                        <p:strVal val="visible"/>
                                      </p:to>
                                    </p:set>
                                  </p:childTnLst>
                                </p:cTn>
                              </p:par>
                            </p:childTnLst>
                          </p:cTn>
                        </p:par>
                        <p:par>
                          <p:cTn id="16" fill="hold" nodeType="afterGroup">
                            <p:stCondLst>
                              <p:cond delay="3500"/>
                            </p:stCondLst>
                            <p:childTnLst>
                              <p:par>
                                <p:cTn id="17" presetID="1" presetClass="entr" presetSubtype="0" fill="hold" grpId="0" nodeType="afterEffect">
                                  <p:stCondLst>
                                    <p:cond delay="500"/>
                                  </p:stCondLst>
                                  <p:childTnLst>
                                    <p:set>
                                      <p:cBhvr>
                                        <p:cTn id="18" dur="1" fill="hold">
                                          <p:stCondLst>
                                            <p:cond delay="499"/>
                                          </p:stCondLst>
                                        </p:cTn>
                                        <p:tgtEl>
                                          <p:spTgt spid="27652"/>
                                        </p:tgtEl>
                                        <p:attrNameLst>
                                          <p:attrName>style.visibility</p:attrName>
                                        </p:attrNameLst>
                                      </p:cBhvr>
                                      <p:to>
                                        <p:strVal val="visible"/>
                                      </p:to>
                                    </p:set>
                                  </p:childTnLst>
                                </p:cTn>
                              </p:par>
                            </p:childTnLst>
                          </p:cTn>
                        </p:par>
                        <p:par>
                          <p:cTn id="19" fill="hold" nodeType="afterGroup">
                            <p:stCondLst>
                              <p:cond delay="4500"/>
                            </p:stCondLst>
                            <p:childTnLst>
                              <p:par>
                                <p:cTn id="20" presetID="1" presetClass="entr" presetSubtype="0" fill="hold" grpId="0" nodeType="afterEffect">
                                  <p:stCondLst>
                                    <p:cond delay="500"/>
                                  </p:stCondLst>
                                  <p:childTnLst>
                                    <p:set>
                                      <p:cBhvr>
                                        <p:cTn id="21" dur="1" fill="hold">
                                          <p:stCondLst>
                                            <p:cond delay="499"/>
                                          </p:stCondLst>
                                        </p:cTn>
                                        <p:tgtEl>
                                          <p:spTgt spid="276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animBg="1"/>
      <p:bldP spid="27652" grpId="0" animBg="1"/>
      <p:bldP spid="27653" grpId="0" animBg="1"/>
      <p:bldP spid="27654" grpId="0" animBg="1"/>
      <p:bldP spid="27655" grpId="0" animBg="1"/>
      <p:bldP spid="276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0"/>
          </p:nvPr>
        </p:nvSpPr>
        <p:spPr/>
        <p:txBody>
          <a:bodyPr/>
          <a:lstStyle/>
          <a:p>
            <a:fld id="{76EBDB3E-4206-E540-BCFB-7B728741BE8C}" type="slidenum">
              <a:rPr lang="en-US"/>
              <a:pPr/>
              <a:t>16</a:t>
            </a:fld>
            <a:endParaRPr lang="en-US"/>
          </a:p>
        </p:txBody>
      </p:sp>
      <p:sp>
        <p:nvSpPr>
          <p:cNvPr id="30721" name="Rectangle 1"/>
          <p:cNvSpPr>
            <a:spLocks/>
          </p:cNvSpPr>
          <p:nvPr/>
        </p:nvSpPr>
        <p:spPr bwMode="auto">
          <a:xfrm>
            <a:off x="357447" y="2325669"/>
            <a:ext cx="5694218" cy="2928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marL="5129" indent="-5129">
              <a:lnSpc>
                <a:spcPct val="130000"/>
              </a:lnSpc>
            </a:pPr>
            <a:r>
              <a:rPr lang="en-US" sz="2400" b="1" dirty="0">
                <a:solidFill>
                  <a:srgbClr val="343434"/>
                </a:solidFill>
                <a:ea typeface="ＭＳ Ｐゴシック" charset="0"/>
                <a:cs typeface="Lucida Grande" charset="0"/>
              </a:rPr>
              <a:t>Goal</a:t>
            </a:r>
          </a:p>
          <a:p>
            <a:pPr marL="5129" indent="-5129">
              <a:lnSpc>
                <a:spcPct val="130000"/>
              </a:lnSpc>
              <a:buSzPct val="100000"/>
              <a:buFont typeface="Lucida Grande" charset="0"/>
              <a:buChar char="•"/>
            </a:pPr>
            <a:r>
              <a:rPr lang="en-US" sz="2400" dirty="0">
                <a:solidFill>
                  <a:srgbClr val="343434"/>
                </a:solidFill>
                <a:ea typeface="ＭＳ Ｐゴシック" charset="0"/>
                <a:cs typeface="Lucida Grande" charset="0"/>
              </a:rPr>
              <a:t>Tools for whole network update</a:t>
            </a:r>
          </a:p>
          <a:p>
            <a:pPr marL="5129" indent="-5129">
              <a:lnSpc>
                <a:spcPct val="110000"/>
              </a:lnSpc>
              <a:spcBef>
                <a:spcPts val="1744"/>
              </a:spcBef>
            </a:pPr>
            <a:r>
              <a:rPr lang="en-US" sz="2400" b="1" dirty="0" smtClean="0">
                <a:solidFill>
                  <a:srgbClr val="343434"/>
                </a:solidFill>
                <a:ea typeface="ＭＳ Ｐゴシック" charset="0"/>
                <a:cs typeface="Lucida Grande" charset="0"/>
              </a:rPr>
              <a:t>Approach</a:t>
            </a:r>
            <a:endParaRPr lang="en-US" sz="2400" b="1" dirty="0">
              <a:solidFill>
                <a:srgbClr val="343434"/>
              </a:solidFill>
              <a:ea typeface="ＭＳ Ｐゴシック" charset="0"/>
              <a:cs typeface="Lucida Grande" charset="0"/>
            </a:endParaRPr>
          </a:p>
          <a:p>
            <a:pPr marL="5129" indent="-5129">
              <a:lnSpc>
                <a:spcPct val="130000"/>
              </a:lnSpc>
              <a:buSzPct val="100000"/>
              <a:buFont typeface="Lucida Grande" charset="0"/>
              <a:buChar char="•"/>
            </a:pPr>
            <a:r>
              <a:rPr lang="en-US" sz="2400" dirty="0">
                <a:solidFill>
                  <a:srgbClr val="343434"/>
                </a:solidFill>
                <a:ea typeface="ＭＳ Ｐゴシック" charset="0"/>
                <a:cs typeface="Lucida Grande" charset="0"/>
              </a:rPr>
              <a:t>Develop update abstractions</a:t>
            </a:r>
          </a:p>
          <a:p>
            <a:pPr marL="5129" indent="-5129">
              <a:lnSpc>
                <a:spcPct val="130000"/>
              </a:lnSpc>
              <a:buSzPct val="100000"/>
              <a:buFont typeface="Lucida Grande" charset="0"/>
              <a:buChar char="•"/>
            </a:pPr>
            <a:r>
              <a:rPr lang="en-US" sz="2400" dirty="0">
                <a:solidFill>
                  <a:srgbClr val="343434"/>
                </a:solidFill>
                <a:ea typeface="ＭＳ Ｐゴシック" charset="0"/>
                <a:cs typeface="Lucida Grande" charset="0"/>
              </a:rPr>
              <a:t>Endow them with strong semantics </a:t>
            </a:r>
          </a:p>
          <a:p>
            <a:pPr marL="5129" indent="-5129">
              <a:lnSpc>
                <a:spcPct val="130000"/>
              </a:lnSpc>
              <a:buSzPct val="100000"/>
              <a:buFont typeface="Lucida Grande" charset="0"/>
              <a:buChar char="•"/>
            </a:pPr>
            <a:r>
              <a:rPr lang="en-US" sz="2400" dirty="0">
                <a:solidFill>
                  <a:srgbClr val="343434"/>
                </a:solidFill>
                <a:ea typeface="ＭＳ Ｐゴシック" charset="0"/>
                <a:cs typeface="Lucida Grande" charset="0"/>
              </a:rPr>
              <a:t>Engineer efficient implementations</a:t>
            </a:r>
          </a:p>
        </p:txBody>
      </p:sp>
      <p:sp>
        <p:nvSpPr>
          <p:cNvPr id="30722" name="Rectangle 2"/>
          <p:cNvSpPr>
            <a:spLocks noGrp="1" noChangeArrowheads="1"/>
          </p:cNvSpPr>
          <p:nvPr>
            <p:ph type="title"/>
          </p:nvPr>
        </p:nvSpPr>
        <p:spPr>
          <a:ln/>
        </p:spPr>
        <p:txBody>
          <a:bodyPr/>
          <a:lstStyle/>
          <a:p>
            <a:r>
              <a:rPr lang="en-US"/>
              <a:t>Network Update Abstractions</a:t>
            </a:r>
          </a:p>
        </p:txBody>
      </p:sp>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1542" y="5326044"/>
            <a:ext cx="2992582" cy="1113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07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1542" y="3574228"/>
            <a:ext cx="2992582" cy="1113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07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876" y="1746773"/>
            <a:ext cx="2161309" cy="1165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30726" name="AutoShape 6"/>
          <p:cNvSpPr>
            <a:spLocks/>
          </p:cNvSpPr>
          <p:nvPr/>
        </p:nvSpPr>
        <p:spPr bwMode="auto">
          <a:xfrm rot="5400000">
            <a:off x="7552113" y="4860989"/>
            <a:ext cx="274320" cy="282633"/>
          </a:xfrm>
          <a:prstGeom prst="rightArrow">
            <a:avLst>
              <a:gd name="adj1" fmla="val 28796"/>
              <a:gd name="adj2" fmla="val 50356"/>
            </a:avLst>
          </a:prstGeom>
          <a:solidFill>
            <a:srgbClr val="000000"/>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endParaRPr lang="en-US"/>
          </a:p>
        </p:txBody>
      </p:sp>
      <p:sp>
        <p:nvSpPr>
          <p:cNvPr id="30727" name="Freeform 7"/>
          <p:cNvSpPr>
            <a:spLocks/>
          </p:cNvSpPr>
          <p:nvPr/>
        </p:nvSpPr>
        <p:spPr bwMode="auto">
          <a:xfrm>
            <a:off x="6816437" y="5715337"/>
            <a:ext cx="598516" cy="355002"/>
          </a:xfrm>
          <a:custGeom>
            <a:avLst/>
            <a:gdLst>
              <a:gd name="T0" fmla="*/ 0 w 21600"/>
              <a:gd name="T1" fmla="*/ 13796 h 21600"/>
              <a:gd name="T2" fmla="*/ 0 w 21600"/>
              <a:gd name="T3" fmla="*/ 7883 h 21600"/>
              <a:gd name="T4" fmla="*/ 10752 w 21600"/>
              <a:gd name="T5" fmla="*/ 0 h 21600"/>
              <a:gd name="T6" fmla="*/ 21552 w 21600"/>
              <a:gd name="T7" fmla="*/ 7962 h 21600"/>
              <a:gd name="T8" fmla="*/ 21600 w 21600"/>
              <a:gd name="T9" fmla="*/ 13717 h 21600"/>
              <a:gd name="T10" fmla="*/ 10848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752" y="0"/>
                </a:lnTo>
                <a:lnTo>
                  <a:pt x="21552" y="7962"/>
                </a:lnTo>
                <a:lnTo>
                  <a:pt x="21600" y="13717"/>
                </a:lnTo>
                <a:lnTo>
                  <a:pt x="10848" y="21600"/>
                </a:lnTo>
                <a:lnTo>
                  <a:pt x="0" y="13796"/>
                </a:lnTo>
                <a:close/>
                <a:moveTo>
                  <a:pt x="0" y="13796"/>
                </a:moveTo>
              </a:path>
            </a:pathLst>
          </a:custGeom>
          <a:solidFill>
            <a:srgbClr val="E00700">
              <a:alpha val="32941"/>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30728" name="Freeform 8"/>
          <p:cNvSpPr>
            <a:spLocks/>
          </p:cNvSpPr>
          <p:nvPr/>
        </p:nvSpPr>
        <p:spPr bwMode="auto">
          <a:xfrm>
            <a:off x="7639397" y="5349240"/>
            <a:ext cx="598516" cy="355002"/>
          </a:xfrm>
          <a:custGeom>
            <a:avLst/>
            <a:gdLst>
              <a:gd name="T0" fmla="*/ 0 w 21600"/>
              <a:gd name="T1" fmla="*/ 13796 h 21600"/>
              <a:gd name="T2" fmla="*/ 0 w 21600"/>
              <a:gd name="T3" fmla="*/ 7883 h 21600"/>
              <a:gd name="T4" fmla="*/ 10752 w 21600"/>
              <a:gd name="T5" fmla="*/ 0 h 21600"/>
              <a:gd name="T6" fmla="*/ 21552 w 21600"/>
              <a:gd name="T7" fmla="*/ 7962 h 21600"/>
              <a:gd name="T8" fmla="*/ 21600 w 21600"/>
              <a:gd name="T9" fmla="*/ 13717 h 21600"/>
              <a:gd name="T10" fmla="*/ 10848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752" y="0"/>
                </a:lnTo>
                <a:lnTo>
                  <a:pt x="21552" y="7962"/>
                </a:lnTo>
                <a:lnTo>
                  <a:pt x="21600" y="13717"/>
                </a:lnTo>
                <a:lnTo>
                  <a:pt x="10848" y="21600"/>
                </a:lnTo>
                <a:lnTo>
                  <a:pt x="0" y="13796"/>
                </a:lnTo>
                <a:close/>
                <a:moveTo>
                  <a:pt x="0" y="13796"/>
                </a:moveTo>
              </a:path>
            </a:pathLst>
          </a:custGeom>
          <a:solidFill>
            <a:srgbClr val="E00700">
              <a:alpha val="32941"/>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30729" name="Freeform 9"/>
          <p:cNvSpPr>
            <a:spLocks/>
          </p:cNvSpPr>
          <p:nvPr/>
        </p:nvSpPr>
        <p:spPr bwMode="auto">
          <a:xfrm>
            <a:off x="7639397" y="5720379"/>
            <a:ext cx="598516" cy="355002"/>
          </a:xfrm>
          <a:custGeom>
            <a:avLst/>
            <a:gdLst>
              <a:gd name="T0" fmla="*/ 0 w 21600"/>
              <a:gd name="T1" fmla="*/ 13796 h 21600"/>
              <a:gd name="T2" fmla="*/ 0 w 21600"/>
              <a:gd name="T3" fmla="*/ 7883 h 21600"/>
              <a:gd name="T4" fmla="*/ 10752 w 21600"/>
              <a:gd name="T5" fmla="*/ 0 h 21600"/>
              <a:gd name="T6" fmla="*/ 21552 w 21600"/>
              <a:gd name="T7" fmla="*/ 7962 h 21600"/>
              <a:gd name="T8" fmla="*/ 21600 w 21600"/>
              <a:gd name="T9" fmla="*/ 13717 h 21600"/>
              <a:gd name="T10" fmla="*/ 10848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752" y="0"/>
                </a:lnTo>
                <a:lnTo>
                  <a:pt x="21552" y="7962"/>
                </a:lnTo>
                <a:lnTo>
                  <a:pt x="21600" y="13717"/>
                </a:lnTo>
                <a:lnTo>
                  <a:pt x="10848" y="21600"/>
                </a:lnTo>
                <a:lnTo>
                  <a:pt x="0" y="13796"/>
                </a:lnTo>
                <a:close/>
                <a:moveTo>
                  <a:pt x="0" y="13796"/>
                </a:moveTo>
              </a:path>
            </a:pathLst>
          </a:custGeom>
          <a:solidFill>
            <a:srgbClr val="E00700">
              <a:alpha val="32941"/>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30730" name="Freeform 10"/>
          <p:cNvSpPr>
            <a:spLocks/>
          </p:cNvSpPr>
          <p:nvPr/>
        </p:nvSpPr>
        <p:spPr bwMode="auto">
          <a:xfrm>
            <a:off x="7647709" y="6067313"/>
            <a:ext cx="598516" cy="355002"/>
          </a:xfrm>
          <a:custGeom>
            <a:avLst/>
            <a:gdLst>
              <a:gd name="T0" fmla="*/ 0 w 21600"/>
              <a:gd name="T1" fmla="*/ 13796 h 21600"/>
              <a:gd name="T2" fmla="*/ 0 w 21600"/>
              <a:gd name="T3" fmla="*/ 7883 h 21600"/>
              <a:gd name="T4" fmla="*/ 10752 w 21600"/>
              <a:gd name="T5" fmla="*/ 0 h 21600"/>
              <a:gd name="T6" fmla="*/ 21552 w 21600"/>
              <a:gd name="T7" fmla="*/ 7962 h 21600"/>
              <a:gd name="T8" fmla="*/ 21600 w 21600"/>
              <a:gd name="T9" fmla="*/ 13717 h 21600"/>
              <a:gd name="T10" fmla="*/ 10848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752" y="0"/>
                </a:lnTo>
                <a:lnTo>
                  <a:pt x="21552" y="7962"/>
                </a:lnTo>
                <a:lnTo>
                  <a:pt x="21600" y="13717"/>
                </a:lnTo>
                <a:lnTo>
                  <a:pt x="10848" y="21600"/>
                </a:lnTo>
                <a:lnTo>
                  <a:pt x="0" y="13796"/>
                </a:lnTo>
                <a:close/>
                <a:moveTo>
                  <a:pt x="0" y="13796"/>
                </a:moveTo>
              </a:path>
            </a:pathLst>
          </a:custGeom>
          <a:solidFill>
            <a:srgbClr val="E00700">
              <a:alpha val="32941"/>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2" name="Date Placeholder 1"/>
          <p:cNvSpPr>
            <a:spLocks noGrp="1"/>
          </p:cNvSpPr>
          <p:nvPr>
            <p:ph type="dt" sz="half" idx="10"/>
          </p:nvPr>
        </p:nvSpPr>
        <p:spPr/>
        <p:txBody>
          <a:bodyPr/>
          <a:lstStyle/>
          <a:p>
            <a:r>
              <a:rPr lang="en-US" smtClean="0"/>
              <a:t>10/8/13</a:t>
            </a:r>
            <a:endParaRPr lang="en-US"/>
          </a:p>
        </p:txBody>
      </p:sp>
      <p:sp>
        <p:nvSpPr>
          <p:cNvPr id="3" name="Footer Placeholder 2"/>
          <p:cNvSpPr>
            <a:spLocks noGrp="1"/>
          </p:cNvSpPr>
          <p:nvPr>
            <p:ph type="ftr" sz="quarter" idx="11"/>
          </p:nvPr>
        </p:nvSpPr>
        <p:spPr/>
        <p:txBody>
          <a:bodyPr/>
          <a:lstStyle/>
          <a:p>
            <a:r>
              <a:rPr lang="en-US" smtClean="0"/>
              <a:t>Software Defined Networking (COMS 6998-8)</a:t>
            </a:r>
            <a:endParaRPr lang="en-US"/>
          </a:p>
        </p:txBody>
      </p:sp>
      <p:sp>
        <p:nvSpPr>
          <p:cNvPr id="15"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smtClean="0"/>
              <a:t>M. </a:t>
            </a:r>
            <a:r>
              <a:rPr lang="en-US" dirty="0" err="1" smtClean="0"/>
              <a:t>Reitblatt</a:t>
            </a:r>
            <a:r>
              <a:rPr lang="en-US" dirty="0" smtClean="0"/>
              <a:t>, </a:t>
            </a:r>
            <a:r>
              <a:rPr lang="en-US" dirty="0" smtClean="0"/>
              <a:t>Cornell</a:t>
            </a:r>
            <a:endParaRPr lang="en-US" dirty="0"/>
          </a:p>
        </p:txBody>
      </p:sp>
      <p:sp>
        <p:nvSpPr>
          <p:cNvPr id="16" name="Slide Number Placeholder 3"/>
          <p:cNvSpPr>
            <a:spLocks noGrp="1"/>
          </p:cNvSpPr>
          <p:nvPr>
            <p:ph type="sldNum" sz="quarter" idx="12"/>
          </p:nvPr>
        </p:nvSpPr>
        <p:spPr>
          <a:xfrm>
            <a:off x="6553200" y="6356350"/>
            <a:ext cx="2133600" cy="365125"/>
          </a:xfrm>
        </p:spPr>
        <p:txBody>
          <a:bodyPr/>
          <a:lstStyle/>
          <a:p>
            <a:fld id="{20342B77-D34C-443A-9BA4-2E8748A6D936}" type="slidenum">
              <a:rPr lang="en-US" smtClean="0"/>
              <a:pPr/>
              <a:t>16</a:t>
            </a:fld>
            <a:endParaRPr lang="en-US"/>
          </a:p>
        </p:txBody>
      </p:sp>
    </p:spTree>
    <p:extLst>
      <p:ext uri="{BB962C8B-B14F-4D97-AF65-F5344CB8AC3E}">
        <p14:creationId xmlns:p14="http://schemas.microsoft.com/office/powerpoint/2010/main" val="3199733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lide Number Placeholder 3"/>
          <p:cNvSpPr>
            <a:spLocks noGrp="1"/>
          </p:cNvSpPr>
          <p:nvPr>
            <p:ph type="sldNum" sz="quarter" idx="10"/>
          </p:nvPr>
        </p:nvSpPr>
        <p:spPr/>
        <p:txBody>
          <a:bodyPr/>
          <a:lstStyle/>
          <a:p>
            <a:fld id="{8F0F3059-FECD-0D40-88FD-2A0F3B8E3030}" type="slidenum">
              <a:rPr lang="en-US"/>
              <a:pPr/>
              <a:t>17</a:t>
            </a:fld>
            <a:endParaRPr lang="en-US"/>
          </a:p>
        </p:txBody>
      </p:sp>
      <p:pic>
        <p:nvPicPr>
          <p:cNvPr id="3276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5622" y="1403873"/>
            <a:ext cx="1371600" cy="1495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9331" y="1516828"/>
            <a:ext cx="1467196" cy="14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cxnSp>
        <p:nvCxnSpPr>
          <p:cNvPr id="32771" name="AutoShape 3"/>
          <p:cNvCxnSpPr>
            <a:cxnSpLocks noChangeShapeType="1"/>
            <a:stCxn id="32828" idx="0"/>
            <a:endCxn id="32831" idx="0"/>
          </p:cNvCxnSpPr>
          <p:nvPr/>
        </p:nvCxnSpPr>
        <p:spPr bwMode="auto">
          <a:xfrm>
            <a:off x="2496936" y="4047229"/>
            <a:ext cx="2021031" cy="1442197"/>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32772" name="AutoShape 4"/>
          <p:cNvCxnSpPr>
            <a:cxnSpLocks noChangeShapeType="1"/>
            <a:stCxn id="32830" idx="0"/>
            <a:endCxn id="32831" idx="0"/>
          </p:cNvCxnSpPr>
          <p:nvPr/>
        </p:nvCxnSpPr>
        <p:spPr bwMode="auto">
          <a:xfrm flipH="1">
            <a:off x="4458740" y="4016973"/>
            <a:ext cx="2253788" cy="1472453"/>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32773" name="AutoShape 5"/>
          <p:cNvCxnSpPr>
            <a:cxnSpLocks noChangeShapeType="1"/>
            <a:stCxn id="32830" idx="0"/>
            <a:endCxn id="32838" idx="0"/>
          </p:cNvCxnSpPr>
          <p:nvPr/>
        </p:nvCxnSpPr>
        <p:spPr bwMode="auto">
          <a:xfrm flipH="1">
            <a:off x="4458740" y="4016973"/>
            <a:ext cx="2253788" cy="26222"/>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32774" name="AutoShape 6"/>
          <p:cNvCxnSpPr>
            <a:cxnSpLocks noChangeShapeType="1"/>
            <a:stCxn id="32828" idx="0"/>
            <a:endCxn id="32838" idx="0"/>
          </p:cNvCxnSpPr>
          <p:nvPr/>
        </p:nvCxnSpPr>
        <p:spPr bwMode="auto">
          <a:xfrm rot="10800000" flipH="1">
            <a:off x="2496936" y="4043195"/>
            <a:ext cx="2021031" cy="4034"/>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32775" name="Line 7"/>
          <p:cNvSpPr>
            <a:spLocks noChangeShapeType="1"/>
          </p:cNvSpPr>
          <p:nvPr/>
        </p:nvSpPr>
        <p:spPr bwMode="auto">
          <a:xfrm rot="10800000">
            <a:off x="2692285" y="4144047"/>
            <a:ext cx="1690601" cy="1254611"/>
          </a:xfrm>
          <a:prstGeom prst="line">
            <a:avLst/>
          </a:prstGeom>
          <a:noFill/>
          <a:ln w="76200" cap="flat">
            <a:solidFill>
              <a:srgbClr val="EB0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2776" name="Rectangle 8"/>
          <p:cNvSpPr>
            <a:spLocks/>
          </p:cNvSpPr>
          <p:nvPr/>
        </p:nvSpPr>
        <p:spPr bwMode="auto">
          <a:xfrm>
            <a:off x="6603423" y="1562213"/>
            <a:ext cx="1862051" cy="290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29061" bIns="0"/>
          <a:lstStyle/>
          <a:p>
            <a:pPr marL="28719"/>
            <a:r>
              <a:rPr lang="en-US" sz="1900" b="1">
                <a:solidFill>
                  <a:srgbClr val="343434"/>
                </a:solidFill>
                <a:ea typeface="ＭＳ Ｐゴシック" charset="0"/>
                <a:cs typeface="Lucida Grande" charset="0"/>
              </a:rPr>
              <a:t>Security Policy</a:t>
            </a:r>
          </a:p>
        </p:txBody>
      </p:sp>
      <p:graphicFrame>
        <p:nvGraphicFramePr>
          <p:cNvPr id="32777" name="Group 9"/>
          <p:cNvGraphicFramePr>
            <a:graphicFrameLocks noGrp="1"/>
          </p:cNvGraphicFramePr>
          <p:nvPr/>
        </p:nvGraphicFramePr>
        <p:xfrm>
          <a:off x="5894763" y="1900070"/>
          <a:ext cx="3168188" cy="1708672"/>
        </p:xfrm>
        <a:graphic>
          <a:graphicData uri="http://schemas.openxmlformats.org/drawingml/2006/table">
            <a:tbl>
              <a:tblPr/>
              <a:tblGrid>
                <a:gridCol w="856211"/>
                <a:gridCol w="1315489"/>
                <a:gridCol w="996488"/>
              </a:tblGrid>
              <a:tr h="355002">
                <a:tc>
                  <a:txBody>
                    <a:bodyPr/>
                    <a:lstStyle/>
                    <a:p>
                      <a:pPr marL="165100" marR="0" lvl="0" indent="0" algn="l"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r>
                        <a:rPr kumimoji="0" lang="en-US" sz="1900" b="1"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rPr>
                        <a:t>Src</a:t>
                      </a:r>
                    </a:p>
                  </a:txBody>
                  <a:tcPr marL="33251" marR="33251" marT="32273" marB="32273" horzOverflow="overflow">
                    <a:lnL w="50800" cap="flat" cmpd="sng" algn="ctr">
                      <a:solidFill>
                        <a:srgbClr val="0D6502"/>
                      </a:solidFill>
                      <a:prstDash val="solid"/>
                      <a:round/>
                      <a:headEnd type="none" w="med" len="med"/>
                      <a:tailEnd type="none" w="med" len="med"/>
                    </a:lnL>
                    <a:lnR w="12700" cap="flat" cmpd="sng" algn="ctr">
                      <a:solidFill>
                        <a:srgbClr val="0D6502"/>
                      </a:solidFill>
                      <a:prstDash val="solid"/>
                      <a:round/>
                      <a:headEnd type="none" w="med" len="med"/>
                      <a:tailEnd type="none" w="med" len="med"/>
                    </a:lnR>
                    <a:lnT w="50800" cap="flat" cmpd="sng" algn="ctr">
                      <a:solidFill>
                        <a:srgbClr val="0D6502"/>
                      </a:solidFill>
                      <a:prstDash val="solid"/>
                      <a:round/>
                      <a:headEnd type="none" w="med" len="med"/>
                      <a:tailEnd type="none" w="med" len="med"/>
                    </a:lnT>
                    <a:lnB w="12700" cap="flat" cmpd="sng" algn="ctr">
                      <a:solidFill>
                        <a:srgbClr val="0D6502"/>
                      </a:solidFill>
                      <a:prstDash val="solid"/>
                      <a:round/>
                      <a:headEnd type="none" w="med" len="med"/>
                      <a:tailEnd type="none" w="med" len="med"/>
                    </a:lnB>
                    <a:lnTlToBr>
                      <a:noFill/>
                    </a:lnTlToBr>
                    <a:lnBlToTr>
                      <a:noFill/>
                    </a:lnBlToTr>
                    <a:solidFill>
                      <a:srgbClr val="D1E8DC"/>
                    </a:solidFill>
                  </a:tcPr>
                </a:tc>
                <a:tc>
                  <a:txBody>
                    <a:bodyPr/>
                    <a:lstStyle/>
                    <a:p>
                      <a:pPr marL="165100" marR="0" lvl="0" indent="0" algn="ctr"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r>
                        <a:rPr kumimoji="0" lang="en-US" sz="1900" b="1"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rPr>
                        <a:t>Traffic</a:t>
                      </a:r>
                    </a:p>
                  </a:txBody>
                  <a:tcPr marL="33251" marR="33251" marT="32273" marB="32273" horzOverflow="overflow">
                    <a:lnL w="12700" cap="flat" cmpd="sng" algn="ctr">
                      <a:solidFill>
                        <a:srgbClr val="0D6502"/>
                      </a:solidFill>
                      <a:prstDash val="solid"/>
                      <a:round/>
                      <a:headEnd type="none" w="med" len="med"/>
                      <a:tailEnd type="none" w="med" len="med"/>
                    </a:lnL>
                    <a:lnR w="12700" cap="flat" cmpd="sng" algn="ctr">
                      <a:solidFill>
                        <a:srgbClr val="0D6502"/>
                      </a:solidFill>
                      <a:prstDash val="solid"/>
                      <a:round/>
                      <a:headEnd type="none" w="med" len="med"/>
                      <a:tailEnd type="none" w="med" len="med"/>
                    </a:lnR>
                    <a:lnT w="50800" cap="flat" cmpd="sng" algn="ctr">
                      <a:solidFill>
                        <a:srgbClr val="0D6502"/>
                      </a:solidFill>
                      <a:prstDash val="solid"/>
                      <a:round/>
                      <a:headEnd type="none" w="med" len="med"/>
                      <a:tailEnd type="none" w="med" len="med"/>
                    </a:lnT>
                    <a:lnB w="12700" cap="flat" cmpd="sng" algn="ctr">
                      <a:solidFill>
                        <a:srgbClr val="0D6502"/>
                      </a:solidFill>
                      <a:prstDash val="solid"/>
                      <a:round/>
                      <a:headEnd type="none" w="med" len="med"/>
                      <a:tailEnd type="none" w="med" len="med"/>
                    </a:lnB>
                    <a:lnTlToBr>
                      <a:noFill/>
                    </a:lnTlToBr>
                    <a:lnBlToTr>
                      <a:noFill/>
                    </a:lnBlToTr>
                    <a:solidFill>
                      <a:srgbClr val="D1E8DC"/>
                    </a:solidFill>
                  </a:tcPr>
                </a:tc>
                <a:tc>
                  <a:txBody>
                    <a:bodyPr/>
                    <a:lstStyle/>
                    <a:p>
                      <a:pPr marL="165100" marR="0" lvl="0" indent="0" algn="ctr"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r>
                        <a:rPr kumimoji="0" lang="en-US" sz="1900" b="1"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rPr>
                        <a:t>Action</a:t>
                      </a:r>
                    </a:p>
                  </a:txBody>
                  <a:tcPr marL="33251" marR="33251" marT="32273" marB="32273" horzOverflow="overflow">
                    <a:lnL w="12700" cap="flat" cmpd="sng" algn="ctr">
                      <a:solidFill>
                        <a:srgbClr val="0D6502"/>
                      </a:solidFill>
                      <a:prstDash val="solid"/>
                      <a:round/>
                      <a:headEnd type="none" w="med" len="med"/>
                      <a:tailEnd type="none" w="med" len="med"/>
                    </a:lnL>
                    <a:lnR w="50800" cap="flat" cmpd="sng" algn="ctr">
                      <a:solidFill>
                        <a:srgbClr val="0D6502"/>
                      </a:solidFill>
                      <a:prstDash val="solid"/>
                      <a:round/>
                      <a:headEnd type="none" w="med" len="med"/>
                      <a:tailEnd type="none" w="med" len="med"/>
                    </a:lnR>
                    <a:lnT w="50800" cap="flat" cmpd="sng" algn="ctr">
                      <a:solidFill>
                        <a:srgbClr val="0D6502"/>
                      </a:solidFill>
                      <a:prstDash val="solid"/>
                      <a:round/>
                      <a:headEnd type="none" w="med" len="med"/>
                      <a:tailEnd type="none" w="med" len="med"/>
                    </a:lnT>
                    <a:lnB w="12700" cap="flat" cmpd="sng" algn="ctr">
                      <a:solidFill>
                        <a:srgbClr val="0D6502"/>
                      </a:solidFill>
                      <a:prstDash val="solid"/>
                      <a:round/>
                      <a:headEnd type="none" w="med" len="med"/>
                      <a:tailEnd type="none" w="med" len="med"/>
                    </a:lnB>
                    <a:lnTlToBr>
                      <a:noFill/>
                    </a:lnTlToBr>
                    <a:lnBlToTr>
                      <a:noFill/>
                    </a:lnBlToTr>
                    <a:solidFill>
                      <a:srgbClr val="D1E8DC"/>
                    </a:solidFill>
                  </a:tcPr>
                </a:tc>
              </a:tr>
              <a:tr h="355002">
                <a:tc>
                  <a:txBody>
                    <a:bodyPr/>
                    <a:lstStyle/>
                    <a:p>
                      <a:pPr marL="165100" marR="0" lvl="0" indent="0" algn="l"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endParaRPr kumimoji="0" lang="en-US" sz="1900" b="0"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endParaRPr>
                    </a:p>
                  </a:txBody>
                  <a:tcPr marL="33251" marR="33251" marT="32273" marB="32273" horzOverflow="overflow">
                    <a:lnL w="50800" cap="flat" cmpd="sng" algn="ctr">
                      <a:solidFill>
                        <a:srgbClr val="0D6502"/>
                      </a:solidFill>
                      <a:prstDash val="solid"/>
                      <a:round/>
                      <a:headEnd type="none" w="med" len="med"/>
                      <a:tailEnd type="none" w="med" len="med"/>
                    </a:lnL>
                    <a:lnR w="12700" cap="flat" cmpd="sng" algn="ctr">
                      <a:solidFill>
                        <a:srgbClr val="0D6502"/>
                      </a:solidFill>
                      <a:prstDash val="solid"/>
                      <a:round/>
                      <a:headEnd type="none" w="med" len="med"/>
                      <a:tailEnd type="none" w="med" len="med"/>
                    </a:lnR>
                    <a:lnT w="12700" cap="flat" cmpd="sng" algn="ctr">
                      <a:solidFill>
                        <a:srgbClr val="0D6502"/>
                      </a:solidFill>
                      <a:prstDash val="solid"/>
                      <a:round/>
                      <a:headEnd type="none" w="med" len="med"/>
                      <a:tailEnd type="none" w="med" len="med"/>
                    </a:lnT>
                    <a:lnB w="12700" cap="flat" cmpd="sng" algn="ctr">
                      <a:solidFill>
                        <a:srgbClr val="0D6502"/>
                      </a:solidFill>
                      <a:prstDash val="solid"/>
                      <a:round/>
                      <a:headEnd type="none" w="med" len="med"/>
                      <a:tailEnd type="none" w="med" len="med"/>
                    </a:lnB>
                    <a:lnTlToBr>
                      <a:noFill/>
                    </a:lnTlToBr>
                    <a:lnBlToTr>
                      <a:noFill/>
                    </a:lnBlToTr>
                    <a:blipFill dpi="0" rotWithShape="0">
                      <a:blip r:embed="rId4"/>
                      <a:srcRect/>
                      <a:stretch>
                        <a:fillRect/>
                      </a:stretch>
                    </a:blipFill>
                  </a:tcPr>
                </a:tc>
                <a:tc>
                  <a:txBody>
                    <a:bodyPr/>
                    <a:lstStyle/>
                    <a:p>
                      <a:pPr marL="165100" marR="0" lvl="0" indent="0" algn="ctr"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r>
                        <a:rPr kumimoji="0" lang="en-US" sz="1900" b="0"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rPr>
                        <a:t>Web</a:t>
                      </a:r>
                    </a:p>
                  </a:txBody>
                  <a:tcPr marL="33251" marR="33251" marT="32273" marB="32273" horzOverflow="overflow">
                    <a:lnL w="12700" cap="flat" cmpd="sng" algn="ctr">
                      <a:solidFill>
                        <a:srgbClr val="0D6502"/>
                      </a:solidFill>
                      <a:prstDash val="solid"/>
                      <a:round/>
                      <a:headEnd type="none" w="med" len="med"/>
                      <a:tailEnd type="none" w="med" len="med"/>
                    </a:lnL>
                    <a:lnR w="12700" cap="flat" cmpd="sng" algn="ctr">
                      <a:solidFill>
                        <a:srgbClr val="0D6502"/>
                      </a:solidFill>
                      <a:prstDash val="solid"/>
                      <a:round/>
                      <a:headEnd type="none" w="med" len="med"/>
                      <a:tailEnd type="none" w="med" len="med"/>
                    </a:lnR>
                    <a:lnT w="12700" cap="flat" cmpd="sng" algn="ctr">
                      <a:solidFill>
                        <a:srgbClr val="0D6502"/>
                      </a:solidFill>
                      <a:prstDash val="solid"/>
                      <a:round/>
                      <a:headEnd type="none" w="med" len="med"/>
                      <a:tailEnd type="none" w="med" len="med"/>
                    </a:lnT>
                    <a:lnB w="12700" cap="flat" cmpd="sng" algn="ctr">
                      <a:solidFill>
                        <a:srgbClr val="0D6502"/>
                      </a:solidFill>
                      <a:prstDash val="solid"/>
                      <a:round/>
                      <a:headEnd type="none" w="med" len="med"/>
                      <a:tailEnd type="none" w="med" len="med"/>
                    </a:lnB>
                    <a:lnTlToBr>
                      <a:noFill/>
                    </a:lnTlToBr>
                    <a:lnBlToTr>
                      <a:noFill/>
                    </a:lnBlToTr>
                    <a:noFill/>
                  </a:tcPr>
                </a:tc>
                <a:tc>
                  <a:txBody>
                    <a:bodyPr/>
                    <a:lstStyle/>
                    <a:p>
                      <a:pPr marL="165100" marR="0" lvl="0" indent="0" algn="ctr"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r>
                        <a:rPr kumimoji="0" lang="en-US" sz="1900" b="0"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rPr>
                        <a:t>Allow</a:t>
                      </a:r>
                    </a:p>
                  </a:txBody>
                  <a:tcPr marL="33251" marR="33251" marT="32273" marB="32273" horzOverflow="overflow">
                    <a:lnL w="12700" cap="flat" cmpd="sng" algn="ctr">
                      <a:solidFill>
                        <a:srgbClr val="0D6502"/>
                      </a:solidFill>
                      <a:prstDash val="solid"/>
                      <a:round/>
                      <a:headEnd type="none" w="med" len="med"/>
                      <a:tailEnd type="none" w="med" len="med"/>
                    </a:lnL>
                    <a:lnR w="50800" cap="flat" cmpd="sng" algn="ctr">
                      <a:solidFill>
                        <a:srgbClr val="0D6502"/>
                      </a:solidFill>
                      <a:prstDash val="solid"/>
                      <a:round/>
                      <a:headEnd type="none" w="med" len="med"/>
                      <a:tailEnd type="none" w="med" len="med"/>
                    </a:lnR>
                    <a:lnT w="12700" cap="flat" cmpd="sng" algn="ctr">
                      <a:solidFill>
                        <a:srgbClr val="0D6502"/>
                      </a:solidFill>
                      <a:prstDash val="solid"/>
                      <a:round/>
                      <a:headEnd type="none" w="med" len="med"/>
                      <a:tailEnd type="none" w="med" len="med"/>
                    </a:lnT>
                    <a:lnB w="12700" cap="flat" cmpd="sng" algn="ctr">
                      <a:solidFill>
                        <a:srgbClr val="0D6502"/>
                      </a:solidFill>
                      <a:prstDash val="solid"/>
                      <a:round/>
                      <a:headEnd type="none" w="med" len="med"/>
                      <a:tailEnd type="none" w="med" len="med"/>
                    </a:lnB>
                    <a:lnTlToBr>
                      <a:noFill/>
                    </a:lnTlToBr>
                    <a:lnBlToTr>
                      <a:noFill/>
                    </a:lnBlToTr>
                    <a:noFill/>
                  </a:tcPr>
                </a:tc>
              </a:tr>
              <a:tr h="355002">
                <a:tc>
                  <a:txBody>
                    <a:bodyPr/>
                    <a:lstStyle/>
                    <a:p>
                      <a:pPr marL="165100" marR="0" lvl="0" indent="0" algn="l"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endParaRPr kumimoji="0" lang="en-US" sz="1900" b="0"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endParaRPr>
                    </a:p>
                  </a:txBody>
                  <a:tcPr marL="33251" marR="33251" marT="32273" marB="32273" horzOverflow="overflow">
                    <a:lnL w="50800" cap="flat" cmpd="sng" algn="ctr">
                      <a:solidFill>
                        <a:srgbClr val="0D6502"/>
                      </a:solidFill>
                      <a:prstDash val="solid"/>
                      <a:round/>
                      <a:headEnd type="none" w="med" len="med"/>
                      <a:tailEnd type="none" w="med" len="med"/>
                    </a:lnL>
                    <a:lnR w="12700" cap="flat" cmpd="sng" algn="ctr">
                      <a:solidFill>
                        <a:srgbClr val="0D6502"/>
                      </a:solidFill>
                      <a:prstDash val="solid"/>
                      <a:round/>
                      <a:headEnd type="none" w="med" len="med"/>
                      <a:tailEnd type="none" w="med" len="med"/>
                    </a:lnR>
                    <a:lnT w="12700" cap="flat" cmpd="sng" algn="ctr">
                      <a:solidFill>
                        <a:srgbClr val="0D6502"/>
                      </a:solidFill>
                      <a:prstDash val="solid"/>
                      <a:round/>
                      <a:headEnd type="none" w="med" len="med"/>
                      <a:tailEnd type="none" w="med" len="med"/>
                    </a:lnT>
                    <a:lnB w="12700" cap="flat" cmpd="sng" algn="ctr">
                      <a:solidFill>
                        <a:srgbClr val="0D6502"/>
                      </a:solidFill>
                      <a:prstDash val="solid"/>
                      <a:round/>
                      <a:headEnd type="none" w="med" len="med"/>
                      <a:tailEnd type="none" w="med" len="med"/>
                    </a:lnB>
                    <a:lnTlToBr>
                      <a:noFill/>
                    </a:lnTlToBr>
                    <a:lnBlToTr>
                      <a:noFill/>
                    </a:lnBlToTr>
                    <a:blipFill dpi="0" rotWithShape="0">
                      <a:blip r:embed="rId4"/>
                      <a:srcRect/>
                      <a:stretch>
                        <a:fillRect/>
                      </a:stretch>
                    </a:blipFill>
                  </a:tcPr>
                </a:tc>
                <a:tc>
                  <a:txBody>
                    <a:bodyPr/>
                    <a:lstStyle/>
                    <a:p>
                      <a:pPr marL="165100" marR="0" lvl="0" indent="0" algn="ctr"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r>
                        <a:rPr kumimoji="0" lang="en-US" sz="1900" b="0"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rPr>
                        <a:t>Non-web</a:t>
                      </a:r>
                    </a:p>
                  </a:txBody>
                  <a:tcPr marL="33251" marR="33251" marT="32273" marB="32273" horzOverflow="overflow">
                    <a:lnL w="12700" cap="flat" cmpd="sng" algn="ctr">
                      <a:solidFill>
                        <a:srgbClr val="0D6502"/>
                      </a:solidFill>
                      <a:prstDash val="solid"/>
                      <a:round/>
                      <a:headEnd type="none" w="med" len="med"/>
                      <a:tailEnd type="none" w="med" len="med"/>
                    </a:lnL>
                    <a:lnR w="12700" cap="flat" cmpd="sng" algn="ctr">
                      <a:solidFill>
                        <a:srgbClr val="0D6502"/>
                      </a:solidFill>
                      <a:prstDash val="solid"/>
                      <a:round/>
                      <a:headEnd type="none" w="med" len="med"/>
                      <a:tailEnd type="none" w="med" len="med"/>
                    </a:lnR>
                    <a:lnT w="12700" cap="flat" cmpd="sng" algn="ctr">
                      <a:solidFill>
                        <a:srgbClr val="0D6502"/>
                      </a:solidFill>
                      <a:prstDash val="solid"/>
                      <a:round/>
                      <a:headEnd type="none" w="med" len="med"/>
                      <a:tailEnd type="none" w="med" len="med"/>
                    </a:lnT>
                    <a:lnB w="12700" cap="flat" cmpd="sng" algn="ctr">
                      <a:solidFill>
                        <a:srgbClr val="0D6502"/>
                      </a:solidFill>
                      <a:prstDash val="solid"/>
                      <a:round/>
                      <a:headEnd type="none" w="med" len="med"/>
                      <a:tailEnd type="none" w="med" len="med"/>
                    </a:lnB>
                    <a:lnTlToBr>
                      <a:noFill/>
                    </a:lnTlToBr>
                    <a:lnBlToTr>
                      <a:noFill/>
                    </a:lnBlToTr>
                    <a:noFill/>
                  </a:tcPr>
                </a:tc>
                <a:tc>
                  <a:txBody>
                    <a:bodyPr/>
                    <a:lstStyle/>
                    <a:p>
                      <a:pPr marL="165100" marR="0" lvl="0" indent="0" algn="ctr"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r>
                        <a:rPr kumimoji="0" lang="en-US" sz="1900" b="0"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rPr>
                        <a:t>Drop</a:t>
                      </a:r>
                    </a:p>
                  </a:txBody>
                  <a:tcPr marL="33251" marR="33251" marT="32273" marB="32273" horzOverflow="overflow">
                    <a:lnL w="12700" cap="flat" cmpd="sng" algn="ctr">
                      <a:solidFill>
                        <a:srgbClr val="0D6502"/>
                      </a:solidFill>
                      <a:prstDash val="solid"/>
                      <a:round/>
                      <a:headEnd type="none" w="med" len="med"/>
                      <a:tailEnd type="none" w="med" len="med"/>
                    </a:lnL>
                    <a:lnR w="50800" cap="flat" cmpd="sng" algn="ctr">
                      <a:solidFill>
                        <a:srgbClr val="0D6502"/>
                      </a:solidFill>
                      <a:prstDash val="solid"/>
                      <a:round/>
                      <a:headEnd type="none" w="med" len="med"/>
                      <a:tailEnd type="none" w="med" len="med"/>
                    </a:lnR>
                    <a:lnT w="12700" cap="flat" cmpd="sng" algn="ctr">
                      <a:solidFill>
                        <a:srgbClr val="0D6502"/>
                      </a:solidFill>
                      <a:prstDash val="solid"/>
                      <a:round/>
                      <a:headEnd type="none" w="med" len="med"/>
                      <a:tailEnd type="none" w="med" len="med"/>
                    </a:lnT>
                    <a:lnB w="12700" cap="flat" cmpd="sng" algn="ctr">
                      <a:solidFill>
                        <a:srgbClr val="0D6502"/>
                      </a:solidFill>
                      <a:prstDash val="solid"/>
                      <a:round/>
                      <a:headEnd type="none" w="med" len="med"/>
                      <a:tailEnd type="none" w="med" len="med"/>
                    </a:lnB>
                    <a:lnTlToBr>
                      <a:noFill/>
                    </a:lnTlToBr>
                    <a:lnBlToTr>
                      <a:noFill/>
                    </a:lnBlToTr>
                    <a:noFill/>
                  </a:tcPr>
                </a:tc>
              </a:tr>
              <a:tr h="355002">
                <a:tc>
                  <a:txBody>
                    <a:bodyPr/>
                    <a:lstStyle/>
                    <a:p>
                      <a:pPr marL="165100" marR="0" lvl="0" indent="0" algn="l"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endParaRPr kumimoji="0" lang="en-US" sz="1900" b="0"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endParaRPr>
                    </a:p>
                  </a:txBody>
                  <a:tcPr marL="33251" marR="33251" marT="32273" marB="32273" horzOverflow="overflow">
                    <a:lnL w="50800" cap="flat" cmpd="sng" algn="ctr">
                      <a:solidFill>
                        <a:srgbClr val="0D6502"/>
                      </a:solidFill>
                      <a:prstDash val="solid"/>
                      <a:round/>
                      <a:headEnd type="none" w="med" len="med"/>
                      <a:tailEnd type="none" w="med" len="med"/>
                    </a:lnL>
                    <a:lnR w="12700" cap="flat" cmpd="sng" algn="ctr">
                      <a:solidFill>
                        <a:srgbClr val="0D6502"/>
                      </a:solidFill>
                      <a:prstDash val="solid"/>
                      <a:round/>
                      <a:headEnd type="none" w="med" len="med"/>
                      <a:tailEnd type="none" w="med" len="med"/>
                    </a:lnR>
                    <a:lnT w="12700" cap="flat" cmpd="sng" algn="ctr">
                      <a:solidFill>
                        <a:srgbClr val="0D6502"/>
                      </a:solidFill>
                      <a:prstDash val="solid"/>
                      <a:round/>
                      <a:headEnd type="none" w="med" len="med"/>
                      <a:tailEnd type="none" w="med" len="med"/>
                    </a:lnT>
                    <a:lnB w="50800" cap="flat" cmpd="sng" algn="ctr">
                      <a:solidFill>
                        <a:srgbClr val="0D6502"/>
                      </a:solidFill>
                      <a:prstDash val="solid"/>
                      <a:round/>
                      <a:headEnd type="none" w="med" len="med"/>
                      <a:tailEnd type="none" w="med" len="med"/>
                    </a:lnB>
                    <a:lnTlToBr>
                      <a:noFill/>
                    </a:lnTlToBr>
                    <a:lnBlToTr>
                      <a:noFill/>
                    </a:lnBlToTr>
                    <a:blipFill dpi="0" rotWithShape="0">
                      <a:blip r:embed="rId5"/>
                      <a:srcRect/>
                      <a:stretch>
                        <a:fillRect/>
                      </a:stretch>
                    </a:blipFill>
                  </a:tcPr>
                </a:tc>
                <a:tc>
                  <a:txBody>
                    <a:bodyPr/>
                    <a:lstStyle/>
                    <a:p>
                      <a:pPr marL="165100" marR="0" lvl="0" indent="0" algn="ctr"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r>
                        <a:rPr kumimoji="0" lang="en-US" sz="1900" b="0"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rPr>
                        <a:t>Any</a:t>
                      </a:r>
                    </a:p>
                  </a:txBody>
                  <a:tcPr marL="33251" marR="33251" marT="32273" marB="32273" horzOverflow="overflow">
                    <a:lnL w="12700" cap="flat" cmpd="sng" algn="ctr">
                      <a:solidFill>
                        <a:srgbClr val="0D6502"/>
                      </a:solidFill>
                      <a:prstDash val="solid"/>
                      <a:round/>
                      <a:headEnd type="none" w="med" len="med"/>
                      <a:tailEnd type="none" w="med" len="med"/>
                    </a:lnL>
                    <a:lnR w="12700" cap="flat" cmpd="sng" algn="ctr">
                      <a:solidFill>
                        <a:srgbClr val="0D6502"/>
                      </a:solidFill>
                      <a:prstDash val="solid"/>
                      <a:round/>
                      <a:headEnd type="none" w="med" len="med"/>
                      <a:tailEnd type="none" w="med" len="med"/>
                    </a:lnR>
                    <a:lnT w="12700" cap="flat" cmpd="sng" algn="ctr">
                      <a:solidFill>
                        <a:srgbClr val="0D6502"/>
                      </a:solidFill>
                      <a:prstDash val="solid"/>
                      <a:round/>
                      <a:headEnd type="none" w="med" len="med"/>
                      <a:tailEnd type="none" w="med" len="med"/>
                    </a:lnT>
                    <a:lnB w="50800" cap="flat" cmpd="sng" algn="ctr">
                      <a:solidFill>
                        <a:srgbClr val="0D6502"/>
                      </a:solidFill>
                      <a:prstDash val="solid"/>
                      <a:round/>
                      <a:headEnd type="none" w="med" len="med"/>
                      <a:tailEnd type="none" w="med" len="med"/>
                    </a:lnB>
                    <a:lnTlToBr>
                      <a:noFill/>
                    </a:lnTlToBr>
                    <a:lnBlToTr>
                      <a:noFill/>
                    </a:lnBlToTr>
                    <a:noFill/>
                  </a:tcPr>
                </a:tc>
                <a:tc>
                  <a:txBody>
                    <a:bodyPr/>
                    <a:lstStyle/>
                    <a:p>
                      <a:pPr marL="165100" marR="0" lvl="0" indent="0" algn="ctr"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r>
                        <a:rPr kumimoji="0" lang="en-US" sz="1900" b="0"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rPr>
                        <a:t>Allow</a:t>
                      </a:r>
                    </a:p>
                  </a:txBody>
                  <a:tcPr marL="33251" marR="33251" marT="32273" marB="32273" horzOverflow="overflow">
                    <a:lnL w="12700" cap="flat" cmpd="sng" algn="ctr">
                      <a:solidFill>
                        <a:srgbClr val="0D6502"/>
                      </a:solidFill>
                      <a:prstDash val="solid"/>
                      <a:round/>
                      <a:headEnd type="none" w="med" len="med"/>
                      <a:tailEnd type="none" w="med" len="med"/>
                    </a:lnL>
                    <a:lnR w="50800" cap="flat" cmpd="sng" algn="ctr">
                      <a:solidFill>
                        <a:srgbClr val="0D6502"/>
                      </a:solidFill>
                      <a:prstDash val="solid"/>
                      <a:round/>
                      <a:headEnd type="none" w="med" len="med"/>
                      <a:tailEnd type="none" w="med" len="med"/>
                    </a:lnR>
                    <a:lnT w="12700" cap="flat" cmpd="sng" algn="ctr">
                      <a:solidFill>
                        <a:srgbClr val="0D6502"/>
                      </a:solidFill>
                      <a:prstDash val="solid"/>
                      <a:round/>
                      <a:headEnd type="none" w="med" len="med"/>
                      <a:tailEnd type="none" w="med" len="med"/>
                    </a:lnT>
                    <a:lnB w="50800" cap="flat" cmpd="sng" algn="ctr">
                      <a:solidFill>
                        <a:srgbClr val="0D6502"/>
                      </a:solidFill>
                      <a:prstDash val="solid"/>
                      <a:round/>
                      <a:headEnd type="none" w="med" len="med"/>
                      <a:tailEnd type="none" w="med" len="med"/>
                    </a:lnB>
                    <a:lnTlToBr>
                      <a:noFill/>
                    </a:lnTlToBr>
                    <a:lnBlToTr>
                      <a:noFill/>
                    </a:lnBlToTr>
                    <a:noFill/>
                  </a:tcPr>
                </a:tc>
              </a:tr>
            </a:tbl>
          </a:graphicData>
        </a:graphic>
      </p:graphicFrame>
      <p:cxnSp>
        <p:nvCxnSpPr>
          <p:cNvPr id="32821" name="AutoShape 53"/>
          <p:cNvCxnSpPr>
            <a:cxnSpLocks noChangeShapeType="1"/>
            <a:stCxn id="32824" idx="0"/>
            <a:endCxn id="32828" idx="0"/>
          </p:cNvCxnSpPr>
          <p:nvPr/>
        </p:nvCxnSpPr>
        <p:spPr bwMode="auto">
          <a:xfrm flipH="1">
            <a:off x="2496936" y="2711936"/>
            <a:ext cx="2021031" cy="1335293"/>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32822" name="AutoShape 54"/>
          <p:cNvCxnSpPr>
            <a:cxnSpLocks noChangeShapeType="1"/>
            <a:stCxn id="32824" idx="0"/>
            <a:endCxn id="32830" idx="0"/>
          </p:cNvCxnSpPr>
          <p:nvPr/>
        </p:nvCxnSpPr>
        <p:spPr bwMode="auto">
          <a:xfrm>
            <a:off x="4458740" y="2711936"/>
            <a:ext cx="2253788" cy="1305037"/>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32823" name="Line 55"/>
          <p:cNvSpPr>
            <a:spLocks noChangeShapeType="1"/>
          </p:cNvSpPr>
          <p:nvPr/>
        </p:nvSpPr>
        <p:spPr bwMode="auto">
          <a:xfrm rot="10800000" flipH="1">
            <a:off x="4496147" y="4126902"/>
            <a:ext cx="1944139" cy="1261671"/>
          </a:xfrm>
          <a:prstGeom prst="line">
            <a:avLst/>
          </a:prstGeom>
          <a:noFill/>
          <a:ln w="76200" cap="flat">
            <a:solidFill>
              <a:srgbClr val="EB0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32824" name="Picture 5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98669" y="2404334"/>
            <a:ext cx="1122218" cy="67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32825" name="Rectangle 57"/>
          <p:cNvSpPr>
            <a:spLocks noGrp="1" noChangeArrowheads="1"/>
          </p:cNvSpPr>
          <p:nvPr>
            <p:ph type="title"/>
          </p:nvPr>
        </p:nvSpPr>
        <p:spPr>
          <a:ln/>
        </p:spPr>
        <p:txBody>
          <a:bodyPr>
            <a:normAutofit fontScale="90000"/>
          </a:bodyPr>
          <a:lstStyle/>
          <a:p>
            <a:r>
              <a:rPr lang="en-US"/>
              <a:t>Example: Distributed Access Control</a:t>
            </a:r>
          </a:p>
        </p:txBody>
      </p:sp>
      <p:cxnSp>
        <p:nvCxnSpPr>
          <p:cNvPr id="32826" name="AutoShape 58"/>
          <p:cNvCxnSpPr>
            <a:cxnSpLocks noChangeShapeType="1"/>
            <a:stCxn id="32828" idx="0"/>
            <a:endCxn id="32829" idx="0"/>
          </p:cNvCxnSpPr>
          <p:nvPr/>
        </p:nvCxnSpPr>
        <p:spPr bwMode="auto">
          <a:xfrm rot="10800000">
            <a:off x="1101437" y="3588348"/>
            <a:ext cx="1437063" cy="458881"/>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32827" name="AutoShape 59"/>
          <p:cNvCxnSpPr>
            <a:cxnSpLocks noChangeShapeType="1"/>
            <a:stCxn id="32828" idx="0"/>
            <a:endCxn id="32832" idx="0"/>
          </p:cNvCxnSpPr>
          <p:nvPr/>
        </p:nvCxnSpPr>
        <p:spPr bwMode="auto">
          <a:xfrm flipH="1">
            <a:off x="1101437" y="4047229"/>
            <a:ext cx="1437063" cy="407446"/>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pic>
        <p:nvPicPr>
          <p:cNvPr id="32828" name="Picture 6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8944" y="3697269"/>
            <a:ext cx="1122218" cy="67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2829" name="Picture 6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 y="3259567"/>
            <a:ext cx="1122218" cy="68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2830" name="Picture 6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3229" y="3662979"/>
            <a:ext cx="1122218" cy="68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2831" name="Picture 6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98669" y="5099125"/>
            <a:ext cx="1122218" cy="67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2832" name="Picture 6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 y="4090595"/>
            <a:ext cx="1122218" cy="68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2833" name="Picture 65"/>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5296" y="4240867"/>
            <a:ext cx="615142" cy="38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2834" name="Picture 6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1016" y="3407821"/>
            <a:ext cx="548640" cy="355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nvGrpSpPr>
          <p:cNvPr id="32837" name="Group 69"/>
          <p:cNvGrpSpPr>
            <a:grpSpLocks/>
          </p:cNvGrpSpPr>
          <p:nvPr/>
        </p:nvGrpSpPr>
        <p:grpSpPr bwMode="auto">
          <a:xfrm>
            <a:off x="2355620" y="6095552"/>
            <a:ext cx="4271702" cy="246081"/>
            <a:chOff x="0" y="22"/>
            <a:chExt cx="4111" cy="244"/>
          </a:xfrm>
        </p:grpSpPr>
        <p:sp>
          <p:nvSpPr>
            <p:cNvPr id="32835" name="Line 67"/>
            <p:cNvSpPr>
              <a:spLocks noChangeShapeType="1"/>
            </p:cNvSpPr>
            <p:nvPr/>
          </p:nvSpPr>
          <p:spPr bwMode="auto">
            <a:xfrm flipH="1">
              <a:off x="0" y="146"/>
              <a:ext cx="4111" cy="0"/>
            </a:xfrm>
            <a:prstGeom prst="line">
              <a:avLst/>
            </a:prstGeom>
            <a:noFill/>
            <a:ln w="88900" cap="flat">
              <a:solidFill>
                <a:srgbClr val="0D6502"/>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2836" name="Rectangle 68"/>
            <p:cNvSpPr>
              <a:spLocks/>
            </p:cNvSpPr>
            <p:nvPr/>
          </p:nvSpPr>
          <p:spPr bwMode="auto">
            <a:xfrm>
              <a:off x="1642" y="22"/>
              <a:ext cx="518" cy="244"/>
            </a:xfrm>
            <a:prstGeom prst="rect">
              <a:avLst/>
            </a:prstGeom>
            <a:solidFill>
              <a:srgbClr val="ECEDF1"/>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1600" b="1">
                  <a:solidFill>
                    <a:srgbClr val="0D6502"/>
                  </a:solidFill>
                  <a:ea typeface="ＭＳ Ｐゴシック" charset="0"/>
                  <a:cs typeface="Lucida Grande" charset="0"/>
                </a:rPr>
                <a:t>Traffic</a:t>
              </a:r>
            </a:p>
          </p:txBody>
        </p:sp>
      </p:grpSp>
      <p:pic>
        <p:nvPicPr>
          <p:cNvPr id="32838" name="Picture 7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98669" y="3687184"/>
            <a:ext cx="1122218" cy="67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2839" name="Picture 7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53491" y="3687184"/>
            <a:ext cx="1088967" cy="65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2840" name="Picture 7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23607" y="2404334"/>
            <a:ext cx="1088967" cy="65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2841" name="Picture 7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23607" y="3687184"/>
            <a:ext cx="1088967" cy="65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2842" name="Picture 7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23607" y="5099125"/>
            <a:ext cx="1088967" cy="65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32843" name="Freeform 75"/>
          <p:cNvSpPr>
            <a:spLocks/>
          </p:cNvSpPr>
          <p:nvPr/>
        </p:nvSpPr>
        <p:spPr bwMode="auto">
          <a:xfrm>
            <a:off x="3962054" y="5126355"/>
            <a:ext cx="1004801" cy="612177"/>
          </a:xfrm>
          <a:custGeom>
            <a:avLst/>
            <a:gdLst>
              <a:gd name="T0" fmla="*/ 0 w 21600"/>
              <a:gd name="T1" fmla="*/ 13796 h 21600"/>
              <a:gd name="T2" fmla="*/ 0 w 21600"/>
              <a:gd name="T3" fmla="*/ 7883 h 21600"/>
              <a:gd name="T4" fmla="*/ 10752 w 21600"/>
              <a:gd name="T5" fmla="*/ 0 h 21600"/>
              <a:gd name="T6" fmla="*/ 21552 w 21600"/>
              <a:gd name="T7" fmla="*/ 7962 h 21600"/>
              <a:gd name="T8" fmla="*/ 21600 w 21600"/>
              <a:gd name="T9" fmla="*/ 13717 h 21600"/>
              <a:gd name="T10" fmla="*/ 10848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752" y="0"/>
                </a:lnTo>
                <a:lnTo>
                  <a:pt x="21552" y="7962"/>
                </a:lnTo>
                <a:lnTo>
                  <a:pt x="21600" y="13717"/>
                </a:lnTo>
                <a:lnTo>
                  <a:pt x="10848" y="21600"/>
                </a:lnTo>
                <a:lnTo>
                  <a:pt x="0" y="13796"/>
                </a:lnTo>
                <a:close/>
                <a:moveTo>
                  <a:pt x="0" y="13796"/>
                </a:moveTo>
              </a:path>
            </a:pathLst>
          </a:custGeom>
          <a:solidFill>
            <a:srgbClr val="E00700">
              <a:alpha val="32941"/>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32844" name="Freeform 76"/>
          <p:cNvSpPr>
            <a:spLocks/>
          </p:cNvSpPr>
          <p:nvPr/>
        </p:nvSpPr>
        <p:spPr bwMode="auto">
          <a:xfrm>
            <a:off x="3956858" y="2428539"/>
            <a:ext cx="1003762" cy="611169"/>
          </a:xfrm>
          <a:custGeom>
            <a:avLst/>
            <a:gdLst>
              <a:gd name="T0" fmla="*/ 0 w 21600"/>
              <a:gd name="T1" fmla="*/ 13796 h 21600"/>
              <a:gd name="T2" fmla="*/ 0 w 21600"/>
              <a:gd name="T3" fmla="*/ 7883 h 21600"/>
              <a:gd name="T4" fmla="*/ 10752 w 21600"/>
              <a:gd name="T5" fmla="*/ 0 h 21600"/>
              <a:gd name="T6" fmla="*/ 21552 w 21600"/>
              <a:gd name="T7" fmla="*/ 7962 h 21600"/>
              <a:gd name="T8" fmla="*/ 21600 w 21600"/>
              <a:gd name="T9" fmla="*/ 13717 h 21600"/>
              <a:gd name="T10" fmla="*/ 10848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752" y="0"/>
                </a:lnTo>
                <a:lnTo>
                  <a:pt x="21552" y="7962"/>
                </a:lnTo>
                <a:lnTo>
                  <a:pt x="21600" y="13717"/>
                </a:lnTo>
                <a:lnTo>
                  <a:pt x="10848" y="21600"/>
                </a:lnTo>
                <a:lnTo>
                  <a:pt x="0" y="13796"/>
                </a:lnTo>
                <a:close/>
                <a:moveTo>
                  <a:pt x="0" y="13796"/>
                </a:moveTo>
              </a:path>
            </a:pathLst>
          </a:custGeom>
          <a:solidFill>
            <a:srgbClr val="E00700">
              <a:alpha val="32941"/>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32845" name="Rectangle 77"/>
          <p:cNvSpPr>
            <a:spLocks/>
          </p:cNvSpPr>
          <p:nvPr/>
        </p:nvSpPr>
        <p:spPr bwMode="auto">
          <a:xfrm>
            <a:off x="4204162" y="2560325"/>
            <a:ext cx="2230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a:solidFill>
                  <a:schemeClr val="tx1"/>
                </a:solidFill>
                <a:ea typeface="ＭＳ Ｐゴシック" charset="0"/>
                <a:cs typeface="Lucida Grande" charset="0"/>
              </a:rPr>
              <a:t>F1</a:t>
            </a:r>
          </a:p>
        </p:txBody>
      </p:sp>
      <p:sp>
        <p:nvSpPr>
          <p:cNvPr id="32846" name="Freeform 78"/>
          <p:cNvSpPr>
            <a:spLocks/>
          </p:cNvSpPr>
          <p:nvPr/>
        </p:nvSpPr>
        <p:spPr bwMode="auto">
          <a:xfrm>
            <a:off x="3956858" y="3711388"/>
            <a:ext cx="1003762" cy="611169"/>
          </a:xfrm>
          <a:custGeom>
            <a:avLst/>
            <a:gdLst>
              <a:gd name="T0" fmla="*/ 0 w 21600"/>
              <a:gd name="T1" fmla="*/ 13796 h 21600"/>
              <a:gd name="T2" fmla="*/ 0 w 21600"/>
              <a:gd name="T3" fmla="*/ 7883 h 21600"/>
              <a:gd name="T4" fmla="*/ 10752 w 21600"/>
              <a:gd name="T5" fmla="*/ 0 h 21600"/>
              <a:gd name="T6" fmla="*/ 21552 w 21600"/>
              <a:gd name="T7" fmla="*/ 7962 h 21600"/>
              <a:gd name="T8" fmla="*/ 21600 w 21600"/>
              <a:gd name="T9" fmla="*/ 13717 h 21600"/>
              <a:gd name="T10" fmla="*/ 10848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752" y="0"/>
                </a:lnTo>
                <a:lnTo>
                  <a:pt x="21552" y="7962"/>
                </a:lnTo>
                <a:lnTo>
                  <a:pt x="21600" y="13717"/>
                </a:lnTo>
                <a:lnTo>
                  <a:pt x="10848" y="21600"/>
                </a:lnTo>
                <a:lnTo>
                  <a:pt x="0" y="13796"/>
                </a:lnTo>
                <a:close/>
                <a:moveTo>
                  <a:pt x="0" y="13796"/>
                </a:moveTo>
              </a:path>
            </a:pathLst>
          </a:custGeom>
          <a:solidFill>
            <a:srgbClr val="E00700">
              <a:alpha val="32941"/>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32847" name="Rectangle 79"/>
          <p:cNvSpPr>
            <a:spLocks/>
          </p:cNvSpPr>
          <p:nvPr/>
        </p:nvSpPr>
        <p:spPr bwMode="auto">
          <a:xfrm>
            <a:off x="4204162" y="3891584"/>
            <a:ext cx="2230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a:solidFill>
                  <a:schemeClr val="tx1"/>
                </a:solidFill>
                <a:ea typeface="ＭＳ Ｐゴシック" charset="0"/>
                <a:cs typeface="Lucida Grande" charset="0"/>
              </a:rPr>
              <a:t>F2</a:t>
            </a:r>
          </a:p>
        </p:txBody>
      </p:sp>
      <p:sp>
        <p:nvSpPr>
          <p:cNvPr id="32848" name="Rectangle 80"/>
          <p:cNvSpPr>
            <a:spLocks/>
          </p:cNvSpPr>
          <p:nvPr/>
        </p:nvSpPr>
        <p:spPr bwMode="auto">
          <a:xfrm>
            <a:off x="4204162" y="5319661"/>
            <a:ext cx="2230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a:solidFill>
                  <a:schemeClr val="tx1"/>
                </a:solidFill>
                <a:ea typeface="ＭＳ Ｐゴシック" charset="0"/>
                <a:cs typeface="Lucida Grande" charset="0"/>
              </a:rPr>
              <a:t>F3</a:t>
            </a:r>
          </a:p>
        </p:txBody>
      </p:sp>
      <p:sp>
        <p:nvSpPr>
          <p:cNvPr id="32849" name="Freeform 81"/>
          <p:cNvSpPr>
            <a:spLocks/>
          </p:cNvSpPr>
          <p:nvPr/>
        </p:nvSpPr>
        <p:spPr bwMode="auto">
          <a:xfrm>
            <a:off x="1986742" y="3719457"/>
            <a:ext cx="1003762" cy="611169"/>
          </a:xfrm>
          <a:custGeom>
            <a:avLst/>
            <a:gdLst>
              <a:gd name="T0" fmla="*/ 0 w 21600"/>
              <a:gd name="T1" fmla="*/ 13796 h 21600"/>
              <a:gd name="T2" fmla="*/ 0 w 21600"/>
              <a:gd name="T3" fmla="*/ 7883 h 21600"/>
              <a:gd name="T4" fmla="*/ 10752 w 21600"/>
              <a:gd name="T5" fmla="*/ 0 h 21600"/>
              <a:gd name="T6" fmla="*/ 21552 w 21600"/>
              <a:gd name="T7" fmla="*/ 7962 h 21600"/>
              <a:gd name="T8" fmla="*/ 21600 w 21600"/>
              <a:gd name="T9" fmla="*/ 13717 h 21600"/>
              <a:gd name="T10" fmla="*/ 10848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752" y="0"/>
                </a:lnTo>
                <a:lnTo>
                  <a:pt x="21552" y="7962"/>
                </a:lnTo>
                <a:lnTo>
                  <a:pt x="21600" y="13717"/>
                </a:lnTo>
                <a:lnTo>
                  <a:pt x="10848" y="21600"/>
                </a:lnTo>
                <a:lnTo>
                  <a:pt x="0" y="13796"/>
                </a:lnTo>
                <a:close/>
                <a:moveTo>
                  <a:pt x="0" y="13796"/>
                </a:moveTo>
              </a:path>
            </a:pathLst>
          </a:custGeom>
          <a:solidFill>
            <a:srgbClr val="E00700">
              <a:alpha val="32941"/>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32850" name="Rectangle 82"/>
          <p:cNvSpPr>
            <a:spLocks/>
          </p:cNvSpPr>
          <p:nvPr/>
        </p:nvSpPr>
        <p:spPr bwMode="auto">
          <a:xfrm>
            <a:off x="2401340" y="3907720"/>
            <a:ext cx="5815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a:solidFill>
                  <a:schemeClr val="tx1"/>
                </a:solidFill>
                <a:ea typeface="ＭＳ Ｐゴシック" charset="0"/>
                <a:cs typeface="Lucida Grande" charset="0"/>
              </a:rPr>
              <a:t>I</a:t>
            </a:r>
          </a:p>
        </p:txBody>
      </p:sp>
      <p:pic>
        <p:nvPicPr>
          <p:cNvPr id="32851" name="Picture 8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96938" y="2823882"/>
            <a:ext cx="1109749" cy="124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2852" name="Picture 8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75710" y="4195482"/>
            <a:ext cx="1291590" cy="1408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2853" name="Picture 8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21876" y="4268097"/>
            <a:ext cx="1109749" cy="124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2854" name="Picture 8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7891" y="2856155"/>
            <a:ext cx="1467196" cy="14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2855" name="Picture 8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11927" y="2105809"/>
            <a:ext cx="1970116" cy="1989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2856" name="Picture 8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5543" y="2049332"/>
            <a:ext cx="1971155" cy="1989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smtClean="0"/>
              <a:t>10/8/13</a:t>
            </a:r>
            <a:endParaRPr lang="en-US"/>
          </a:p>
        </p:txBody>
      </p:sp>
      <p:sp>
        <p:nvSpPr>
          <p:cNvPr id="3" name="Footer Placeholder 2"/>
          <p:cNvSpPr>
            <a:spLocks noGrp="1"/>
          </p:cNvSpPr>
          <p:nvPr>
            <p:ph type="ftr" sz="quarter" idx="11"/>
          </p:nvPr>
        </p:nvSpPr>
        <p:spPr/>
        <p:txBody>
          <a:bodyPr/>
          <a:lstStyle/>
          <a:p>
            <a:r>
              <a:rPr lang="en-US" smtClean="0"/>
              <a:t>Software Defined Networking (COMS 6998-8)</a:t>
            </a:r>
            <a:endParaRPr lang="en-US"/>
          </a:p>
        </p:txBody>
      </p:sp>
      <p:sp>
        <p:nvSpPr>
          <p:cNvPr id="50"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smtClean="0"/>
              <a:t>M. </a:t>
            </a:r>
            <a:r>
              <a:rPr lang="en-US" dirty="0" err="1" smtClean="0"/>
              <a:t>Reitblatt</a:t>
            </a:r>
            <a:r>
              <a:rPr lang="en-US" dirty="0" smtClean="0"/>
              <a:t>, </a:t>
            </a:r>
            <a:r>
              <a:rPr lang="en-US" dirty="0" smtClean="0"/>
              <a:t>Cornell</a:t>
            </a:r>
            <a:endParaRPr lang="en-US" dirty="0"/>
          </a:p>
        </p:txBody>
      </p:sp>
      <p:sp>
        <p:nvSpPr>
          <p:cNvPr id="51" name="Slide Number Placeholder 3"/>
          <p:cNvSpPr>
            <a:spLocks noGrp="1"/>
          </p:cNvSpPr>
          <p:nvPr>
            <p:ph type="sldNum" sz="quarter" idx="12"/>
          </p:nvPr>
        </p:nvSpPr>
        <p:spPr>
          <a:xfrm>
            <a:off x="6553200" y="6356350"/>
            <a:ext cx="2133600" cy="365125"/>
          </a:xfrm>
        </p:spPr>
        <p:txBody>
          <a:bodyPr/>
          <a:lstStyle/>
          <a:p>
            <a:fld id="{20342B77-D34C-443A-9BA4-2E8748A6D936}" type="slidenum">
              <a:rPr lang="en-US" smtClean="0"/>
              <a:pPr/>
              <a:t>17</a:t>
            </a:fld>
            <a:endParaRPr lang="en-US"/>
          </a:p>
        </p:txBody>
      </p:sp>
    </p:spTree>
    <p:extLst>
      <p:ext uri="{BB962C8B-B14F-4D97-AF65-F5344CB8AC3E}">
        <p14:creationId xmlns:p14="http://schemas.microsoft.com/office/powerpoint/2010/main" val="1852047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2770"/>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32852"/>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nodeType="afterEffect">
                                  <p:stCondLst>
                                    <p:cond delay="0"/>
                                  </p:stCondLst>
                                  <p:childTnLst>
                                    <p:set>
                                      <p:cBhvr>
                                        <p:cTn id="12" dur="1" fill="hold">
                                          <p:stCondLst>
                                            <p:cond delay="499"/>
                                          </p:stCondLst>
                                        </p:cTn>
                                        <p:tgtEl>
                                          <p:spTgt spid="32854"/>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nodeType="afterEffect">
                                  <p:stCondLst>
                                    <p:cond delay="0"/>
                                  </p:stCondLst>
                                  <p:childTnLst>
                                    <p:set>
                                      <p:cBhvr>
                                        <p:cTn id="15" dur="1" fill="hold">
                                          <p:stCondLst>
                                            <p:cond delay="499"/>
                                          </p:stCondLst>
                                        </p:cTn>
                                        <p:tgtEl>
                                          <p:spTgt spid="32856"/>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32775"/>
                                        </p:tgtEl>
                                        <p:attrNameLst>
                                          <p:attrName>style.visibility</p:attrName>
                                        </p:attrNameLst>
                                      </p:cBhvr>
                                      <p:to>
                                        <p:strVal val="visible"/>
                                      </p:to>
                                    </p:set>
                                  </p:childTnLst>
                                </p:cTn>
                              </p:par>
                            </p:childTnLst>
                          </p:cTn>
                        </p:par>
                        <p:par>
                          <p:cTn id="20" fill="hold" nodeType="afterGroup">
                            <p:stCondLst>
                              <p:cond delay="500"/>
                            </p:stCondLst>
                            <p:childTnLst>
                              <p:par>
                                <p:cTn id="21" presetID="1" presetClass="entr" presetSubtype="0" fill="hold" grpId="0" nodeType="afterEffect">
                                  <p:stCondLst>
                                    <p:cond delay="0"/>
                                  </p:stCondLst>
                                  <p:childTnLst>
                                    <p:set>
                                      <p:cBhvr>
                                        <p:cTn id="22" dur="1" fill="hold">
                                          <p:stCondLst>
                                            <p:cond delay="499"/>
                                          </p:stCondLst>
                                        </p:cTn>
                                        <p:tgtEl>
                                          <p:spTgt spid="3282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nodeType="clickEffect">
                                  <p:stCondLst>
                                    <p:cond delay="0"/>
                                  </p:stCondLst>
                                  <p:childTnLst>
                                    <p:set>
                                      <p:cBhvr>
                                        <p:cTn id="26" dur="1" fill="hold">
                                          <p:stCondLst>
                                            <p:cond delay="499"/>
                                          </p:stCondLst>
                                        </p:cTn>
                                        <p:tgtEl>
                                          <p:spTgt spid="32770"/>
                                        </p:tgtEl>
                                        <p:attrNameLst>
                                          <p:attrName>style.visibility</p:attrName>
                                        </p:attrNameLst>
                                      </p:cBhvr>
                                      <p:to>
                                        <p:strVal val="hidden"/>
                                      </p:to>
                                    </p:set>
                                  </p:childTnLst>
                                </p:cTn>
                              </p:par>
                            </p:childTnLst>
                          </p:cTn>
                        </p:par>
                        <p:par>
                          <p:cTn id="27" fill="hold" nodeType="afterGroup">
                            <p:stCondLst>
                              <p:cond delay="500"/>
                            </p:stCondLst>
                            <p:childTnLst>
                              <p:par>
                                <p:cTn id="28" presetID="1" presetClass="exit" presetSubtype="0" fill="hold" nodeType="afterEffect">
                                  <p:stCondLst>
                                    <p:cond delay="0"/>
                                  </p:stCondLst>
                                  <p:childTnLst>
                                    <p:set>
                                      <p:cBhvr>
                                        <p:cTn id="29" dur="1" fill="hold">
                                          <p:stCondLst>
                                            <p:cond delay="499"/>
                                          </p:stCondLst>
                                        </p:cTn>
                                        <p:tgtEl>
                                          <p:spTgt spid="32852"/>
                                        </p:tgtEl>
                                        <p:attrNameLst>
                                          <p:attrName>style.visibility</p:attrName>
                                        </p:attrNameLst>
                                      </p:cBhvr>
                                      <p:to>
                                        <p:strVal val="hidden"/>
                                      </p:to>
                                    </p:set>
                                  </p:childTnLst>
                                </p:cTn>
                              </p:par>
                            </p:childTnLst>
                          </p:cTn>
                        </p:par>
                        <p:par>
                          <p:cTn id="30" fill="hold" nodeType="afterGroup">
                            <p:stCondLst>
                              <p:cond delay="1000"/>
                            </p:stCondLst>
                            <p:childTnLst>
                              <p:par>
                                <p:cTn id="31" presetID="1" presetClass="exit" presetSubtype="0" fill="hold" nodeType="afterEffect">
                                  <p:stCondLst>
                                    <p:cond delay="0"/>
                                  </p:stCondLst>
                                  <p:childTnLst>
                                    <p:set>
                                      <p:cBhvr>
                                        <p:cTn id="32" dur="1" fill="hold">
                                          <p:stCondLst>
                                            <p:cond delay="499"/>
                                          </p:stCondLst>
                                        </p:cTn>
                                        <p:tgtEl>
                                          <p:spTgt spid="32854"/>
                                        </p:tgtEl>
                                        <p:attrNameLst>
                                          <p:attrName>style.visibility</p:attrName>
                                        </p:attrNameLst>
                                      </p:cBhvr>
                                      <p:to>
                                        <p:strVal val="hidden"/>
                                      </p:to>
                                    </p:set>
                                  </p:childTnLst>
                                </p:cTn>
                              </p:par>
                            </p:childTnLst>
                          </p:cTn>
                        </p:par>
                        <p:par>
                          <p:cTn id="33" fill="hold" nodeType="afterGroup">
                            <p:stCondLst>
                              <p:cond delay="1500"/>
                            </p:stCondLst>
                            <p:childTnLst>
                              <p:par>
                                <p:cTn id="34" presetID="1" presetClass="exit" presetSubtype="0" fill="hold" nodeType="afterEffect">
                                  <p:stCondLst>
                                    <p:cond delay="0"/>
                                  </p:stCondLst>
                                  <p:childTnLst>
                                    <p:set>
                                      <p:cBhvr>
                                        <p:cTn id="35" dur="1" fill="hold">
                                          <p:stCondLst>
                                            <p:cond delay="499"/>
                                          </p:stCondLst>
                                        </p:cTn>
                                        <p:tgtEl>
                                          <p:spTgt spid="32856"/>
                                        </p:tgtEl>
                                        <p:attrNameLst>
                                          <p:attrName>style.visibility</p:attrName>
                                        </p:attrNameLst>
                                      </p:cBhvr>
                                      <p:to>
                                        <p:strVal val="hidden"/>
                                      </p:to>
                                    </p:set>
                                  </p:childTnLst>
                                </p:cTn>
                              </p:par>
                            </p:childTnLst>
                          </p:cTn>
                        </p:par>
                        <p:par>
                          <p:cTn id="36" fill="hold" nodeType="afterGroup">
                            <p:stCondLst>
                              <p:cond delay="2000"/>
                            </p:stCondLst>
                            <p:childTnLst>
                              <p:par>
                                <p:cTn id="37" presetID="1" presetClass="entr" presetSubtype="0" fill="hold" nodeType="afterEffect">
                                  <p:stCondLst>
                                    <p:cond delay="0"/>
                                  </p:stCondLst>
                                  <p:childTnLst>
                                    <p:set>
                                      <p:cBhvr>
                                        <p:cTn id="38" dur="1" fill="hold">
                                          <p:stCondLst>
                                            <p:cond delay="499"/>
                                          </p:stCondLst>
                                        </p:cTn>
                                        <p:tgtEl>
                                          <p:spTgt spid="32769"/>
                                        </p:tgtEl>
                                        <p:attrNameLst>
                                          <p:attrName>style.visibility</p:attrName>
                                        </p:attrNameLst>
                                      </p:cBhvr>
                                      <p:to>
                                        <p:strVal val="visible"/>
                                      </p:to>
                                    </p:set>
                                  </p:childTnLst>
                                </p:cTn>
                              </p:par>
                            </p:childTnLst>
                          </p:cTn>
                        </p:par>
                        <p:par>
                          <p:cTn id="39" fill="hold" nodeType="afterGroup">
                            <p:stCondLst>
                              <p:cond delay="2500"/>
                            </p:stCondLst>
                            <p:childTnLst>
                              <p:par>
                                <p:cTn id="40" presetID="1" presetClass="entr" presetSubtype="0" fill="hold" nodeType="afterEffect">
                                  <p:stCondLst>
                                    <p:cond delay="0"/>
                                  </p:stCondLst>
                                  <p:childTnLst>
                                    <p:set>
                                      <p:cBhvr>
                                        <p:cTn id="41" dur="1" fill="hold">
                                          <p:stCondLst>
                                            <p:cond delay="499"/>
                                          </p:stCondLst>
                                        </p:cTn>
                                        <p:tgtEl>
                                          <p:spTgt spid="32851"/>
                                        </p:tgtEl>
                                        <p:attrNameLst>
                                          <p:attrName>style.visibility</p:attrName>
                                        </p:attrNameLst>
                                      </p:cBhvr>
                                      <p:to>
                                        <p:strVal val="visible"/>
                                      </p:to>
                                    </p:set>
                                  </p:childTnLst>
                                </p:cTn>
                              </p:par>
                            </p:childTnLst>
                          </p:cTn>
                        </p:par>
                        <p:par>
                          <p:cTn id="42" fill="hold" nodeType="afterGroup">
                            <p:stCondLst>
                              <p:cond delay="3000"/>
                            </p:stCondLst>
                            <p:childTnLst>
                              <p:par>
                                <p:cTn id="43" presetID="1" presetClass="entr" presetSubtype="0" fill="hold" nodeType="afterEffect">
                                  <p:stCondLst>
                                    <p:cond delay="0"/>
                                  </p:stCondLst>
                                  <p:childTnLst>
                                    <p:set>
                                      <p:cBhvr>
                                        <p:cTn id="44" dur="1" fill="hold">
                                          <p:stCondLst>
                                            <p:cond delay="499"/>
                                          </p:stCondLst>
                                        </p:cTn>
                                        <p:tgtEl>
                                          <p:spTgt spid="32853"/>
                                        </p:tgtEl>
                                        <p:attrNameLst>
                                          <p:attrName>style.visibility</p:attrName>
                                        </p:attrNameLst>
                                      </p:cBhvr>
                                      <p:to>
                                        <p:strVal val="visible"/>
                                      </p:to>
                                    </p:set>
                                  </p:childTnLst>
                                </p:cTn>
                              </p:par>
                            </p:childTnLst>
                          </p:cTn>
                        </p:par>
                        <p:par>
                          <p:cTn id="45" fill="hold" nodeType="afterGroup">
                            <p:stCondLst>
                              <p:cond delay="3500"/>
                            </p:stCondLst>
                            <p:childTnLst>
                              <p:par>
                                <p:cTn id="46" presetID="1" presetClass="entr" presetSubtype="0" fill="hold" nodeType="afterEffect">
                                  <p:stCondLst>
                                    <p:cond delay="0"/>
                                  </p:stCondLst>
                                  <p:childTnLst>
                                    <p:set>
                                      <p:cBhvr>
                                        <p:cTn id="47" dur="1" fill="hold">
                                          <p:stCondLst>
                                            <p:cond delay="499"/>
                                          </p:stCondLst>
                                        </p:cTn>
                                        <p:tgtEl>
                                          <p:spTgt spid="32855"/>
                                        </p:tgtEl>
                                        <p:attrNameLst>
                                          <p:attrName>style.visibility</p:attrName>
                                        </p:attrNameLst>
                                      </p:cBhvr>
                                      <p:to>
                                        <p:strVal val="visible"/>
                                      </p:to>
                                    </p:set>
                                  </p:childTnLst>
                                </p:cTn>
                              </p:par>
                            </p:childTnLst>
                          </p:cTn>
                        </p:par>
                        <p:par>
                          <p:cTn id="48" fill="hold" nodeType="afterGroup">
                            <p:stCondLst>
                              <p:cond delay="4000"/>
                            </p:stCondLst>
                            <p:childTnLst>
                              <p:par>
                                <p:cTn id="49" presetID="1" presetClass="entr" presetSubtype="0" fill="hold" grpId="0" nodeType="afterEffect">
                                  <p:stCondLst>
                                    <p:cond delay="0"/>
                                  </p:stCondLst>
                                  <p:childTnLst>
                                    <p:set>
                                      <p:cBhvr>
                                        <p:cTn id="50" dur="1" fill="hold">
                                          <p:stCondLst>
                                            <p:cond delay="499"/>
                                          </p:stCondLst>
                                        </p:cTn>
                                        <p:tgtEl>
                                          <p:spTgt spid="32843"/>
                                        </p:tgtEl>
                                        <p:attrNameLst>
                                          <p:attrName>style.visibility</p:attrName>
                                        </p:attrNameLst>
                                      </p:cBhvr>
                                      <p:to>
                                        <p:strVal val="visible"/>
                                      </p:to>
                                    </p:set>
                                  </p:childTnLst>
                                </p:cTn>
                              </p:par>
                            </p:childTnLst>
                          </p:cTn>
                        </p:par>
                        <p:par>
                          <p:cTn id="51" fill="hold" nodeType="afterGroup">
                            <p:stCondLst>
                              <p:cond delay="4500"/>
                            </p:stCondLst>
                            <p:childTnLst>
                              <p:par>
                                <p:cTn id="52" presetID="1" presetClass="entr" presetSubtype="0" fill="hold" grpId="0" nodeType="afterEffect">
                                  <p:stCondLst>
                                    <p:cond delay="0"/>
                                  </p:stCondLst>
                                  <p:childTnLst>
                                    <p:set>
                                      <p:cBhvr>
                                        <p:cTn id="53" dur="1" fill="hold">
                                          <p:stCondLst>
                                            <p:cond delay="499"/>
                                          </p:stCondLst>
                                        </p:cTn>
                                        <p:tgtEl>
                                          <p:spTgt spid="32846"/>
                                        </p:tgtEl>
                                        <p:attrNameLst>
                                          <p:attrName>style.visibility</p:attrName>
                                        </p:attrNameLst>
                                      </p:cBhvr>
                                      <p:to>
                                        <p:strVal val="visible"/>
                                      </p:to>
                                    </p:set>
                                  </p:childTnLst>
                                </p:cTn>
                              </p:par>
                            </p:childTnLst>
                          </p:cTn>
                        </p:par>
                        <p:par>
                          <p:cTn id="54" fill="hold" nodeType="afterGroup">
                            <p:stCondLst>
                              <p:cond delay="5000"/>
                            </p:stCondLst>
                            <p:childTnLst>
                              <p:par>
                                <p:cTn id="55" presetID="1" presetClass="entr" presetSubtype="0" fill="hold" grpId="0" nodeType="afterEffect">
                                  <p:stCondLst>
                                    <p:cond delay="0"/>
                                  </p:stCondLst>
                                  <p:childTnLst>
                                    <p:set>
                                      <p:cBhvr>
                                        <p:cTn id="56" dur="1" fill="hold">
                                          <p:stCondLst>
                                            <p:cond delay="499"/>
                                          </p:stCondLst>
                                        </p:cTn>
                                        <p:tgtEl>
                                          <p:spTgt spid="32844"/>
                                        </p:tgtEl>
                                        <p:attrNameLst>
                                          <p:attrName>style.visibility</p:attrName>
                                        </p:attrNameLst>
                                      </p:cBhvr>
                                      <p:to>
                                        <p:strVal val="visible"/>
                                      </p:to>
                                    </p:set>
                                  </p:childTnLst>
                                </p:cTn>
                              </p:par>
                            </p:childTnLst>
                          </p:cTn>
                        </p:par>
                        <p:par>
                          <p:cTn id="57" fill="hold" nodeType="afterGroup">
                            <p:stCondLst>
                              <p:cond delay="5500"/>
                            </p:stCondLst>
                            <p:childTnLst>
                              <p:par>
                                <p:cTn id="58" presetID="1" presetClass="entr" presetSubtype="0" fill="hold" grpId="0" nodeType="afterEffect">
                                  <p:stCondLst>
                                    <p:cond delay="0"/>
                                  </p:stCondLst>
                                  <p:childTnLst>
                                    <p:set>
                                      <p:cBhvr>
                                        <p:cTn id="59" dur="1" fill="hold">
                                          <p:stCondLst>
                                            <p:cond delay="499"/>
                                          </p:stCondLst>
                                        </p:cTn>
                                        <p:tgtEl>
                                          <p:spTgt spid="328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5" grpId="0" animBg="1"/>
      <p:bldP spid="32823" grpId="0" animBg="1"/>
      <p:bldP spid="32843" grpId="0" animBg="1"/>
      <p:bldP spid="32844" grpId="0" animBg="1"/>
      <p:bldP spid="32846" grpId="0" animBg="1"/>
      <p:bldP spid="3284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lide Number Placeholder 3"/>
          <p:cNvSpPr>
            <a:spLocks noGrp="1"/>
          </p:cNvSpPr>
          <p:nvPr>
            <p:ph type="sldNum" sz="quarter" idx="10"/>
          </p:nvPr>
        </p:nvSpPr>
        <p:spPr/>
        <p:txBody>
          <a:bodyPr/>
          <a:lstStyle/>
          <a:p>
            <a:fld id="{FBFE8971-F964-AF45-A848-782E0BB319ED}" type="slidenum">
              <a:rPr lang="en-US"/>
              <a:pPr/>
              <a:t>18</a:t>
            </a:fld>
            <a:endParaRPr lang="en-US"/>
          </a:p>
        </p:txBody>
      </p:sp>
      <p:cxnSp>
        <p:nvCxnSpPr>
          <p:cNvPr id="33793" name="AutoShape 1"/>
          <p:cNvCxnSpPr>
            <a:cxnSpLocks noChangeShapeType="1"/>
            <a:stCxn id="33848" idx="0"/>
            <a:endCxn id="33851" idx="0"/>
          </p:cNvCxnSpPr>
          <p:nvPr/>
        </p:nvCxnSpPr>
        <p:spPr bwMode="auto">
          <a:xfrm>
            <a:off x="2496936" y="4047229"/>
            <a:ext cx="2021031" cy="1442197"/>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33794" name="AutoShape 2"/>
          <p:cNvCxnSpPr>
            <a:cxnSpLocks noChangeShapeType="1"/>
            <a:stCxn id="33850" idx="0"/>
            <a:endCxn id="33851" idx="0"/>
          </p:cNvCxnSpPr>
          <p:nvPr/>
        </p:nvCxnSpPr>
        <p:spPr bwMode="auto">
          <a:xfrm flipH="1">
            <a:off x="4458740" y="4016973"/>
            <a:ext cx="2253788" cy="1472453"/>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33795" name="AutoShape 3"/>
          <p:cNvCxnSpPr>
            <a:cxnSpLocks noChangeShapeType="1"/>
            <a:stCxn id="33850" idx="0"/>
            <a:endCxn id="33858" idx="0"/>
          </p:cNvCxnSpPr>
          <p:nvPr/>
        </p:nvCxnSpPr>
        <p:spPr bwMode="auto">
          <a:xfrm flipH="1">
            <a:off x="4458740" y="4016973"/>
            <a:ext cx="2253788" cy="26222"/>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33796" name="AutoShape 4"/>
          <p:cNvCxnSpPr>
            <a:cxnSpLocks noChangeShapeType="1"/>
            <a:stCxn id="33848" idx="0"/>
            <a:endCxn id="33858" idx="0"/>
          </p:cNvCxnSpPr>
          <p:nvPr/>
        </p:nvCxnSpPr>
        <p:spPr bwMode="auto">
          <a:xfrm rot="10800000" flipH="1">
            <a:off x="2496936" y="4043195"/>
            <a:ext cx="2021031" cy="4034"/>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33797" name="Rectangle 5"/>
          <p:cNvSpPr>
            <a:spLocks/>
          </p:cNvSpPr>
          <p:nvPr/>
        </p:nvSpPr>
        <p:spPr bwMode="auto">
          <a:xfrm>
            <a:off x="6603423" y="1562213"/>
            <a:ext cx="1862051" cy="290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29061" bIns="0"/>
          <a:lstStyle/>
          <a:p>
            <a:pPr marL="28719"/>
            <a:r>
              <a:rPr lang="en-US" sz="1900" b="1">
                <a:solidFill>
                  <a:srgbClr val="343434"/>
                </a:solidFill>
                <a:ea typeface="ＭＳ Ｐゴシック" charset="0"/>
                <a:cs typeface="Lucida Grande" charset="0"/>
              </a:rPr>
              <a:t>Security Policy</a:t>
            </a:r>
          </a:p>
        </p:txBody>
      </p:sp>
      <p:graphicFrame>
        <p:nvGraphicFramePr>
          <p:cNvPr id="33798" name="Group 6"/>
          <p:cNvGraphicFramePr>
            <a:graphicFrameLocks noGrp="1"/>
          </p:cNvGraphicFramePr>
          <p:nvPr/>
        </p:nvGraphicFramePr>
        <p:xfrm>
          <a:off x="5894763" y="1900070"/>
          <a:ext cx="3168188" cy="1708672"/>
        </p:xfrm>
        <a:graphic>
          <a:graphicData uri="http://schemas.openxmlformats.org/drawingml/2006/table">
            <a:tbl>
              <a:tblPr/>
              <a:tblGrid>
                <a:gridCol w="856211"/>
                <a:gridCol w="1315489"/>
                <a:gridCol w="996488"/>
              </a:tblGrid>
              <a:tr h="355002">
                <a:tc>
                  <a:txBody>
                    <a:bodyPr/>
                    <a:lstStyle/>
                    <a:p>
                      <a:pPr marL="165100" marR="0" lvl="0" indent="0" algn="l"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r>
                        <a:rPr kumimoji="0" lang="en-US" sz="1900" b="1"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rPr>
                        <a:t>Src</a:t>
                      </a:r>
                    </a:p>
                  </a:txBody>
                  <a:tcPr marL="33251" marR="33251" marT="32273" marB="32273" horzOverflow="overflow">
                    <a:lnL w="50800" cap="flat" cmpd="sng" algn="ctr">
                      <a:solidFill>
                        <a:srgbClr val="0D6502"/>
                      </a:solidFill>
                      <a:prstDash val="solid"/>
                      <a:round/>
                      <a:headEnd type="none" w="med" len="med"/>
                      <a:tailEnd type="none" w="med" len="med"/>
                    </a:lnL>
                    <a:lnR w="12700" cap="flat" cmpd="sng" algn="ctr">
                      <a:solidFill>
                        <a:srgbClr val="0D6502"/>
                      </a:solidFill>
                      <a:prstDash val="solid"/>
                      <a:round/>
                      <a:headEnd type="none" w="med" len="med"/>
                      <a:tailEnd type="none" w="med" len="med"/>
                    </a:lnR>
                    <a:lnT w="50800" cap="flat" cmpd="sng" algn="ctr">
                      <a:solidFill>
                        <a:srgbClr val="0D6502"/>
                      </a:solidFill>
                      <a:prstDash val="solid"/>
                      <a:round/>
                      <a:headEnd type="none" w="med" len="med"/>
                      <a:tailEnd type="none" w="med" len="med"/>
                    </a:lnT>
                    <a:lnB w="12700" cap="flat" cmpd="sng" algn="ctr">
                      <a:solidFill>
                        <a:srgbClr val="0D6502"/>
                      </a:solidFill>
                      <a:prstDash val="solid"/>
                      <a:round/>
                      <a:headEnd type="none" w="med" len="med"/>
                      <a:tailEnd type="none" w="med" len="med"/>
                    </a:lnB>
                    <a:lnTlToBr>
                      <a:noFill/>
                    </a:lnTlToBr>
                    <a:lnBlToTr>
                      <a:noFill/>
                    </a:lnBlToTr>
                    <a:solidFill>
                      <a:srgbClr val="D1E8DC"/>
                    </a:solidFill>
                  </a:tcPr>
                </a:tc>
                <a:tc>
                  <a:txBody>
                    <a:bodyPr/>
                    <a:lstStyle/>
                    <a:p>
                      <a:pPr marL="165100" marR="0" lvl="0" indent="0" algn="ctr"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r>
                        <a:rPr kumimoji="0" lang="en-US" sz="1900" b="1"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rPr>
                        <a:t>Traffic</a:t>
                      </a:r>
                    </a:p>
                  </a:txBody>
                  <a:tcPr marL="33251" marR="33251" marT="32273" marB="32273" horzOverflow="overflow">
                    <a:lnL w="12700" cap="flat" cmpd="sng" algn="ctr">
                      <a:solidFill>
                        <a:srgbClr val="0D6502"/>
                      </a:solidFill>
                      <a:prstDash val="solid"/>
                      <a:round/>
                      <a:headEnd type="none" w="med" len="med"/>
                      <a:tailEnd type="none" w="med" len="med"/>
                    </a:lnL>
                    <a:lnR w="12700" cap="flat" cmpd="sng" algn="ctr">
                      <a:solidFill>
                        <a:srgbClr val="0D6502"/>
                      </a:solidFill>
                      <a:prstDash val="solid"/>
                      <a:round/>
                      <a:headEnd type="none" w="med" len="med"/>
                      <a:tailEnd type="none" w="med" len="med"/>
                    </a:lnR>
                    <a:lnT w="50800" cap="flat" cmpd="sng" algn="ctr">
                      <a:solidFill>
                        <a:srgbClr val="0D6502"/>
                      </a:solidFill>
                      <a:prstDash val="solid"/>
                      <a:round/>
                      <a:headEnd type="none" w="med" len="med"/>
                      <a:tailEnd type="none" w="med" len="med"/>
                    </a:lnT>
                    <a:lnB w="12700" cap="flat" cmpd="sng" algn="ctr">
                      <a:solidFill>
                        <a:srgbClr val="0D6502"/>
                      </a:solidFill>
                      <a:prstDash val="solid"/>
                      <a:round/>
                      <a:headEnd type="none" w="med" len="med"/>
                      <a:tailEnd type="none" w="med" len="med"/>
                    </a:lnB>
                    <a:lnTlToBr>
                      <a:noFill/>
                    </a:lnTlToBr>
                    <a:lnBlToTr>
                      <a:noFill/>
                    </a:lnBlToTr>
                    <a:solidFill>
                      <a:srgbClr val="D1E8DC"/>
                    </a:solidFill>
                  </a:tcPr>
                </a:tc>
                <a:tc>
                  <a:txBody>
                    <a:bodyPr/>
                    <a:lstStyle/>
                    <a:p>
                      <a:pPr marL="165100" marR="0" lvl="0" indent="0" algn="ctr"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r>
                        <a:rPr kumimoji="0" lang="en-US" sz="1900" b="1"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rPr>
                        <a:t>Action</a:t>
                      </a:r>
                    </a:p>
                  </a:txBody>
                  <a:tcPr marL="33251" marR="33251" marT="32273" marB="32273" horzOverflow="overflow">
                    <a:lnL w="12700" cap="flat" cmpd="sng" algn="ctr">
                      <a:solidFill>
                        <a:srgbClr val="0D6502"/>
                      </a:solidFill>
                      <a:prstDash val="solid"/>
                      <a:round/>
                      <a:headEnd type="none" w="med" len="med"/>
                      <a:tailEnd type="none" w="med" len="med"/>
                    </a:lnL>
                    <a:lnR w="50800" cap="flat" cmpd="sng" algn="ctr">
                      <a:solidFill>
                        <a:srgbClr val="0D6502"/>
                      </a:solidFill>
                      <a:prstDash val="solid"/>
                      <a:round/>
                      <a:headEnd type="none" w="med" len="med"/>
                      <a:tailEnd type="none" w="med" len="med"/>
                    </a:lnR>
                    <a:lnT w="50800" cap="flat" cmpd="sng" algn="ctr">
                      <a:solidFill>
                        <a:srgbClr val="0D6502"/>
                      </a:solidFill>
                      <a:prstDash val="solid"/>
                      <a:round/>
                      <a:headEnd type="none" w="med" len="med"/>
                      <a:tailEnd type="none" w="med" len="med"/>
                    </a:lnT>
                    <a:lnB w="12700" cap="flat" cmpd="sng" algn="ctr">
                      <a:solidFill>
                        <a:srgbClr val="0D6502"/>
                      </a:solidFill>
                      <a:prstDash val="solid"/>
                      <a:round/>
                      <a:headEnd type="none" w="med" len="med"/>
                      <a:tailEnd type="none" w="med" len="med"/>
                    </a:lnB>
                    <a:lnTlToBr>
                      <a:noFill/>
                    </a:lnTlToBr>
                    <a:lnBlToTr>
                      <a:noFill/>
                    </a:lnBlToTr>
                    <a:solidFill>
                      <a:srgbClr val="D1E8DC"/>
                    </a:solidFill>
                  </a:tcPr>
                </a:tc>
              </a:tr>
              <a:tr h="355002">
                <a:tc>
                  <a:txBody>
                    <a:bodyPr/>
                    <a:lstStyle/>
                    <a:p>
                      <a:pPr marL="165100" marR="0" lvl="0" indent="0" algn="l"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endParaRPr kumimoji="0" lang="en-US" sz="1900" b="0"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endParaRPr>
                    </a:p>
                  </a:txBody>
                  <a:tcPr marL="33251" marR="33251" marT="32273" marB="32273" horzOverflow="overflow">
                    <a:lnL w="50800" cap="flat" cmpd="sng" algn="ctr">
                      <a:solidFill>
                        <a:srgbClr val="0D6502"/>
                      </a:solidFill>
                      <a:prstDash val="solid"/>
                      <a:round/>
                      <a:headEnd type="none" w="med" len="med"/>
                      <a:tailEnd type="none" w="med" len="med"/>
                    </a:lnL>
                    <a:lnR w="12700" cap="flat" cmpd="sng" algn="ctr">
                      <a:solidFill>
                        <a:srgbClr val="0D6502"/>
                      </a:solidFill>
                      <a:prstDash val="solid"/>
                      <a:round/>
                      <a:headEnd type="none" w="med" len="med"/>
                      <a:tailEnd type="none" w="med" len="med"/>
                    </a:lnR>
                    <a:lnT w="12700" cap="flat" cmpd="sng" algn="ctr">
                      <a:solidFill>
                        <a:srgbClr val="0D6502"/>
                      </a:solidFill>
                      <a:prstDash val="solid"/>
                      <a:round/>
                      <a:headEnd type="none" w="med" len="med"/>
                      <a:tailEnd type="none" w="med" len="med"/>
                    </a:lnT>
                    <a:lnB w="12700" cap="flat" cmpd="sng" algn="ctr">
                      <a:solidFill>
                        <a:srgbClr val="0D6502"/>
                      </a:solidFill>
                      <a:prstDash val="solid"/>
                      <a:round/>
                      <a:headEnd type="none" w="med" len="med"/>
                      <a:tailEnd type="none" w="med" len="med"/>
                    </a:lnB>
                    <a:lnTlToBr>
                      <a:noFill/>
                    </a:lnTlToBr>
                    <a:lnBlToTr>
                      <a:noFill/>
                    </a:lnBlToTr>
                    <a:blipFill dpi="0" rotWithShape="0">
                      <a:blip r:embed="rId2"/>
                      <a:srcRect/>
                      <a:stretch>
                        <a:fillRect/>
                      </a:stretch>
                    </a:blipFill>
                  </a:tcPr>
                </a:tc>
                <a:tc>
                  <a:txBody>
                    <a:bodyPr/>
                    <a:lstStyle/>
                    <a:p>
                      <a:pPr marL="165100" marR="0" lvl="0" indent="0" algn="ctr"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r>
                        <a:rPr kumimoji="0" lang="en-US" sz="1900" b="0"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rPr>
                        <a:t>Web</a:t>
                      </a:r>
                    </a:p>
                  </a:txBody>
                  <a:tcPr marL="33251" marR="33251" marT="32273" marB="32273" horzOverflow="overflow">
                    <a:lnL w="12700" cap="flat" cmpd="sng" algn="ctr">
                      <a:solidFill>
                        <a:srgbClr val="0D6502"/>
                      </a:solidFill>
                      <a:prstDash val="solid"/>
                      <a:round/>
                      <a:headEnd type="none" w="med" len="med"/>
                      <a:tailEnd type="none" w="med" len="med"/>
                    </a:lnL>
                    <a:lnR w="12700" cap="flat" cmpd="sng" algn="ctr">
                      <a:solidFill>
                        <a:srgbClr val="0D6502"/>
                      </a:solidFill>
                      <a:prstDash val="solid"/>
                      <a:round/>
                      <a:headEnd type="none" w="med" len="med"/>
                      <a:tailEnd type="none" w="med" len="med"/>
                    </a:lnR>
                    <a:lnT w="12700" cap="flat" cmpd="sng" algn="ctr">
                      <a:solidFill>
                        <a:srgbClr val="0D6502"/>
                      </a:solidFill>
                      <a:prstDash val="solid"/>
                      <a:round/>
                      <a:headEnd type="none" w="med" len="med"/>
                      <a:tailEnd type="none" w="med" len="med"/>
                    </a:lnT>
                    <a:lnB w="12700" cap="flat" cmpd="sng" algn="ctr">
                      <a:solidFill>
                        <a:srgbClr val="0D6502"/>
                      </a:solidFill>
                      <a:prstDash val="solid"/>
                      <a:round/>
                      <a:headEnd type="none" w="med" len="med"/>
                      <a:tailEnd type="none" w="med" len="med"/>
                    </a:lnB>
                    <a:lnTlToBr>
                      <a:noFill/>
                    </a:lnTlToBr>
                    <a:lnBlToTr>
                      <a:noFill/>
                    </a:lnBlToTr>
                    <a:noFill/>
                  </a:tcPr>
                </a:tc>
                <a:tc>
                  <a:txBody>
                    <a:bodyPr/>
                    <a:lstStyle/>
                    <a:p>
                      <a:pPr marL="165100" marR="0" lvl="0" indent="0" algn="ctr"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r>
                        <a:rPr kumimoji="0" lang="en-US" sz="1900" b="0"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rPr>
                        <a:t>Allow</a:t>
                      </a:r>
                    </a:p>
                  </a:txBody>
                  <a:tcPr marL="33251" marR="33251" marT="32273" marB="32273" horzOverflow="overflow">
                    <a:lnL w="12700" cap="flat" cmpd="sng" algn="ctr">
                      <a:solidFill>
                        <a:srgbClr val="0D6502"/>
                      </a:solidFill>
                      <a:prstDash val="solid"/>
                      <a:round/>
                      <a:headEnd type="none" w="med" len="med"/>
                      <a:tailEnd type="none" w="med" len="med"/>
                    </a:lnL>
                    <a:lnR w="50800" cap="flat" cmpd="sng" algn="ctr">
                      <a:solidFill>
                        <a:srgbClr val="0D6502"/>
                      </a:solidFill>
                      <a:prstDash val="solid"/>
                      <a:round/>
                      <a:headEnd type="none" w="med" len="med"/>
                      <a:tailEnd type="none" w="med" len="med"/>
                    </a:lnR>
                    <a:lnT w="12700" cap="flat" cmpd="sng" algn="ctr">
                      <a:solidFill>
                        <a:srgbClr val="0D6502"/>
                      </a:solidFill>
                      <a:prstDash val="solid"/>
                      <a:round/>
                      <a:headEnd type="none" w="med" len="med"/>
                      <a:tailEnd type="none" w="med" len="med"/>
                    </a:lnT>
                    <a:lnB w="12700" cap="flat" cmpd="sng" algn="ctr">
                      <a:solidFill>
                        <a:srgbClr val="0D6502"/>
                      </a:solidFill>
                      <a:prstDash val="solid"/>
                      <a:round/>
                      <a:headEnd type="none" w="med" len="med"/>
                      <a:tailEnd type="none" w="med" len="med"/>
                    </a:lnB>
                    <a:lnTlToBr>
                      <a:noFill/>
                    </a:lnTlToBr>
                    <a:lnBlToTr>
                      <a:noFill/>
                    </a:lnBlToTr>
                    <a:noFill/>
                  </a:tcPr>
                </a:tc>
              </a:tr>
              <a:tr h="355002">
                <a:tc>
                  <a:txBody>
                    <a:bodyPr/>
                    <a:lstStyle/>
                    <a:p>
                      <a:pPr marL="165100" marR="0" lvl="0" indent="0" algn="l"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endParaRPr kumimoji="0" lang="en-US" sz="1900" b="0"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endParaRPr>
                    </a:p>
                  </a:txBody>
                  <a:tcPr marL="33251" marR="33251" marT="32273" marB="32273" horzOverflow="overflow">
                    <a:lnL w="50800" cap="flat" cmpd="sng" algn="ctr">
                      <a:solidFill>
                        <a:srgbClr val="0D6502"/>
                      </a:solidFill>
                      <a:prstDash val="solid"/>
                      <a:round/>
                      <a:headEnd type="none" w="med" len="med"/>
                      <a:tailEnd type="none" w="med" len="med"/>
                    </a:lnL>
                    <a:lnR w="12700" cap="flat" cmpd="sng" algn="ctr">
                      <a:solidFill>
                        <a:srgbClr val="0D6502"/>
                      </a:solidFill>
                      <a:prstDash val="solid"/>
                      <a:round/>
                      <a:headEnd type="none" w="med" len="med"/>
                      <a:tailEnd type="none" w="med" len="med"/>
                    </a:lnR>
                    <a:lnT w="12700" cap="flat" cmpd="sng" algn="ctr">
                      <a:solidFill>
                        <a:srgbClr val="0D6502"/>
                      </a:solidFill>
                      <a:prstDash val="solid"/>
                      <a:round/>
                      <a:headEnd type="none" w="med" len="med"/>
                      <a:tailEnd type="none" w="med" len="med"/>
                    </a:lnT>
                    <a:lnB w="12700" cap="flat" cmpd="sng" algn="ctr">
                      <a:solidFill>
                        <a:srgbClr val="0D6502"/>
                      </a:solidFill>
                      <a:prstDash val="solid"/>
                      <a:round/>
                      <a:headEnd type="none" w="med" len="med"/>
                      <a:tailEnd type="none" w="med" len="med"/>
                    </a:lnB>
                    <a:lnTlToBr>
                      <a:noFill/>
                    </a:lnTlToBr>
                    <a:lnBlToTr>
                      <a:noFill/>
                    </a:lnBlToTr>
                    <a:blipFill dpi="0" rotWithShape="0">
                      <a:blip r:embed="rId2"/>
                      <a:srcRect/>
                      <a:stretch>
                        <a:fillRect/>
                      </a:stretch>
                    </a:blipFill>
                  </a:tcPr>
                </a:tc>
                <a:tc>
                  <a:txBody>
                    <a:bodyPr/>
                    <a:lstStyle/>
                    <a:p>
                      <a:pPr marL="165100" marR="0" lvl="0" indent="0" algn="ctr"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r>
                        <a:rPr kumimoji="0" lang="en-US" sz="1900" b="0"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rPr>
                        <a:t>Non-web</a:t>
                      </a:r>
                    </a:p>
                  </a:txBody>
                  <a:tcPr marL="33251" marR="33251" marT="32273" marB="32273" horzOverflow="overflow">
                    <a:lnL w="12700" cap="flat" cmpd="sng" algn="ctr">
                      <a:solidFill>
                        <a:srgbClr val="0D6502"/>
                      </a:solidFill>
                      <a:prstDash val="solid"/>
                      <a:round/>
                      <a:headEnd type="none" w="med" len="med"/>
                      <a:tailEnd type="none" w="med" len="med"/>
                    </a:lnL>
                    <a:lnR w="12700" cap="flat" cmpd="sng" algn="ctr">
                      <a:solidFill>
                        <a:srgbClr val="0D6502"/>
                      </a:solidFill>
                      <a:prstDash val="solid"/>
                      <a:round/>
                      <a:headEnd type="none" w="med" len="med"/>
                      <a:tailEnd type="none" w="med" len="med"/>
                    </a:lnR>
                    <a:lnT w="12700" cap="flat" cmpd="sng" algn="ctr">
                      <a:solidFill>
                        <a:srgbClr val="0D6502"/>
                      </a:solidFill>
                      <a:prstDash val="solid"/>
                      <a:round/>
                      <a:headEnd type="none" w="med" len="med"/>
                      <a:tailEnd type="none" w="med" len="med"/>
                    </a:lnT>
                    <a:lnB w="12700" cap="flat" cmpd="sng" algn="ctr">
                      <a:solidFill>
                        <a:srgbClr val="0D6502"/>
                      </a:solidFill>
                      <a:prstDash val="solid"/>
                      <a:round/>
                      <a:headEnd type="none" w="med" len="med"/>
                      <a:tailEnd type="none" w="med" len="med"/>
                    </a:lnB>
                    <a:lnTlToBr>
                      <a:noFill/>
                    </a:lnTlToBr>
                    <a:lnBlToTr>
                      <a:noFill/>
                    </a:lnBlToTr>
                    <a:noFill/>
                  </a:tcPr>
                </a:tc>
                <a:tc>
                  <a:txBody>
                    <a:bodyPr/>
                    <a:lstStyle/>
                    <a:p>
                      <a:pPr marL="165100" marR="0" lvl="0" indent="0" algn="ctr"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r>
                        <a:rPr kumimoji="0" lang="en-US" sz="1900" b="0"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rPr>
                        <a:t>Drop</a:t>
                      </a:r>
                    </a:p>
                  </a:txBody>
                  <a:tcPr marL="33251" marR="33251" marT="32273" marB="32273" horzOverflow="overflow">
                    <a:lnL w="12700" cap="flat" cmpd="sng" algn="ctr">
                      <a:solidFill>
                        <a:srgbClr val="0D6502"/>
                      </a:solidFill>
                      <a:prstDash val="solid"/>
                      <a:round/>
                      <a:headEnd type="none" w="med" len="med"/>
                      <a:tailEnd type="none" w="med" len="med"/>
                    </a:lnL>
                    <a:lnR w="50800" cap="flat" cmpd="sng" algn="ctr">
                      <a:solidFill>
                        <a:srgbClr val="0D6502"/>
                      </a:solidFill>
                      <a:prstDash val="solid"/>
                      <a:round/>
                      <a:headEnd type="none" w="med" len="med"/>
                      <a:tailEnd type="none" w="med" len="med"/>
                    </a:lnR>
                    <a:lnT w="12700" cap="flat" cmpd="sng" algn="ctr">
                      <a:solidFill>
                        <a:srgbClr val="0D6502"/>
                      </a:solidFill>
                      <a:prstDash val="solid"/>
                      <a:round/>
                      <a:headEnd type="none" w="med" len="med"/>
                      <a:tailEnd type="none" w="med" len="med"/>
                    </a:lnT>
                    <a:lnB w="12700" cap="flat" cmpd="sng" algn="ctr">
                      <a:solidFill>
                        <a:srgbClr val="0D6502"/>
                      </a:solidFill>
                      <a:prstDash val="solid"/>
                      <a:round/>
                      <a:headEnd type="none" w="med" len="med"/>
                      <a:tailEnd type="none" w="med" len="med"/>
                    </a:lnB>
                    <a:lnTlToBr>
                      <a:noFill/>
                    </a:lnTlToBr>
                    <a:lnBlToTr>
                      <a:noFill/>
                    </a:lnBlToTr>
                    <a:noFill/>
                  </a:tcPr>
                </a:tc>
              </a:tr>
              <a:tr h="355002">
                <a:tc>
                  <a:txBody>
                    <a:bodyPr/>
                    <a:lstStyle/>
                    <a:p>
                      <a:pPr marL="165100" marR="0" lvl="0" indent="0" algn="l"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endParaRPr kumimoji="0" lang="en-US" sz="1900" b="0"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endParaRPr>
                    </a:p>
                  </a:txBody>
                  <a:tcPr marL="33251" marR="33251" marT="32273" marB="32273" horzOverflow="overflow">
                    <a:lnL w="50800" cap="flat" cmpd="sng" algn="ctr">
                      <a:solidFill>
                        <a:srgbClr val="0D6502"/>
                      </a:solidFill>
                      <a:prstDash val="solid"/>
                      <a:round/>
                      <a:headEnd type="none" w="med" len="med"/>
                      <a:tailEnd type="none" w="med" len="med"/>
                    </a:lnL>
                    <a:lnR w="12700" cap="flat" cmpd="sng" algn="ctr">
                      <a:solidFill>
                        <a:srgbClr val="0D6502"/>
                      </a:solidFill>
                      <a:prstDash val="solid"/>
                      <a:round/>
                      <a:headEnd type="none" w="med" len="med"/>
                      <a:tailEnd type="none" w="med" len="med"/>
                    </a:lnR>
                    <a:lnT w="12700" cap="flat" cmpd="sng" algn="ctr">
                      <a:solidFill>
                        <a:srgbClr val="0D6502"/>
                      </a:solidFill>
                      <a:prstDash val="solid"/>
                      <a:round/>
                      <a:headEnd type="none" w="med" len="med"/>
                      <a:tailEnd type="none" w="med" len="med"/>
                    </a:lnT>
                    <a:lnB w="50800" cap="flat" cmpd="sng" algn="ctr">
                      <a:solidFill>
                        <a:srgbClr val="0D6502"/>
                      </a:solidFill>
                      <a:prstDash val="solid"/>
                      <a:round/>
                      <a:headEnd type="none" w="med" len="med"/>
                      <a:tailEnd type="none" w="med" len="med"/>
                    </a:lnB>
                    <a:lnTlToBr>
                      <a:noFill/>
                    </a:lnTlToBr>
                    <a:lnBlToTr>
                      <a:noFill/>
                    </a:lnBlToTr>
                    <a:blipFill dpi="0" rotWithShape="0">
                      <a:blip r:embed="rId3"/>
                      <a:srcRect/>
                      <a:stretch>
                        <a:fillRect/>
                      </a:stretch>
                    </a:blipFill>
                  </a:tcPr>
                </a:tc>
                <a:tc>
                  <a:txBody>
                    <a:bodyPr/>
                    <a:lstStyle/>
                    <a:p>
                      <a:pPr marL="165100" marR="0" lvl="0" indent="0" algn="ctr"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r>
                        <a:rPr kumimoji="0" lang="en-US" sz="1900" b="0"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rPr>
                        <a:t>Any</a:t>
                      </a:r>
                    </a:p>
                  </a:txBody>
                  <a:tcPr marL="33251" marR="33251" marT="32273" marB="32273" horzOverflow="overflow">
                    <a:lnL w="12700" cap="flat" cmpd="sng" algn="ctr">
                      <a:solidFill>
                        <a:srgbClr val="0D6502"/>
                      </a:solidFill>
                      <a:prstDash val="solid"/>
                      <a:round/>
                      <a:headEnd type="none" w="med" len="med"/>
                      <a:tailEnd type="none" w="med" len="med"/>
                    </a:lnL>
                    <a:lnR w="12700" cap="flat" cmpd="sng" algn="ctr">
                      <a:solidFill>
                        <a:srgbClr val="0D6502"/>
                      </a:solidFill>
                      <a:prstDash val="solid"/>
                      <a:round/>
                      <a:headEnd type="none" w="med" len="med"/>
                      <a:tailEnd type="none" w="med" len="med"/>
                    </a:lnR>
                    <a:lnT w="12700" cap="flat" cmpd="sng" algn="ctr">
                      <a:solidFill>
                        <a:srgbClr val="0D6502"/>
                      </a:solidFill>
                      <a:prstDash val="solid"/>
                      <a:round/>
                      <a:headEnd type="none" w="med" len="med"/>
                      <a:tailEnd type="none" w="med" len="med"/>
                    </a:lnT>
                    <a:lnB w="50800" cap="flat" cmpd="sng" algn="ctr">
                      <a:solidFill>
                        <a:srgbClr val="0D6502"/>
                      </a:solidFill>
                      <a:prstDash val="solid"/>
                      <a:round/>
                      <a:headEnd type="none" w="med" len="med"/>
                      <a:tailEnd type="none" w="med" len="med"/>
                    </a:lnB>
                    <a:lnTlToBr>
                      <a:noFill/>
                    </a:lnTlToBr>
                    <a:lnBlToTr>
                      <a:noFill/>
                    </a:lnBlToTr>
                    <a:noFill/>
                  </a:tcPr>
                </a:tc>
                <a:tc>
                  <a:txBody>
                    <a:bodyPr/>
                    <a:lstStyle/>
                    <a:p>
                      <a:pPr marL="165100" marR="0" lvl="0" indent="0" algn="ctr"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r>
                        <a:rPr kumimoji="0" lang="en-US" sz="1900" b="0"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rPr>
                        <a:t>Allow</a:t>
                      </a:r>
                    </a:p>
                  </a:txBody>
                  <a:tcPr marL="33251" marR="33251" marT="32273" marB="32273" horzOverflow="overflow">
                    <a:lnL w="12700" cap="flat" cmpd="sng" algn="ctr">
                      <a:solidFill>
                        <a:srgbClr val="0D6502"/>
                      </a:solidFill>
                      <a:prstDash val="solid"/>
                      <a:round/>
                      <a:headEnd type="none" w="med" len="med"/>
                      <a:tailEnd type="none" w="med" len="med"/>
                    </a:lnL>
                    <a:lnR w="50800" cap="flat" cmpd="sng" algn="ctr">
                      <a:solidFill>
                        <a:srgbClr val="0D6502"/>
                      </a:solidFill>
                      <a:prstDash val="solid"/>
                      <a:round/>
                      <a:headEnd type="none" w="med" len="med"/>
                      <a:tailEnd type="none" w="med" len="med"/>
                    </a:lnR>
                    <a:lnT w="12700" cap="flat" cmpd="sng" algn="ctr">
                      <a:solidFill>
                        <a:srgbClr val="0D6502"/>
                      </a:solidFill>
                      <a:prstDash val="solid"/>
                      <a:round/>
                      <a:headEnd type="none" w="med" len="med"/>
                      <a:tailEnd type="none" w="med" len="med"/>
                    </a:lnT>
                    <a:lnB w="50800" cap="flat" cmpd="sng" algn="ctr">
                      <a:solidFill>
                        <a:srgbClr val="0D6502"/>
                      </a:solidFill>
                      <a:prstDash val="solid"/>
                      <a:round/>
                      <a:headEnd type="none" w="med" len="med"/>
                      <a:tailEnd type="none" w="med" len="med"/>
                    </a:lnB>
                    <a:lnTlToBr>
                      <a:noFill/>
                    </a:lnTlToBr>
                    <a:lnBlToTr>
                      <a:noFill/>
                    </a:lnBlToTr>
                    <a:noFill/>
                  </a:tcPr>
                </a:tc>
              </a:tr>
            </a:tbl>
          </a:graphicData>
        </a:graphic>
      </p:graphicFrame>
      <p:cxnSp>
        <p:nvCxnSpPr>
          <p:cNvPr id="33842" name="AutoShape 50"/>
          <p:cNvCxnSpPr>
            <a:cxnSpLocks noChangeShapeType="1"/>
            <a:stCxn id="33844" idx="0"/>
            <a:endCxn id="33848" idx="0"/>
          </p:cNvCxnSpPr>
          <p:nvPr/>
        </p:nvCxnSpPr>
        <p:spPr bwMode="auto">
          <a:xfrm flipH="1">
            <a:off x="2496936" y="2711936"/>
            <a:ext cx="2021031" cy="1335293"/>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33843" name="AutoShape 51"/>
          <p:cNvCxnSpPr>
            <a:cxnSpLocks noChangeShapeType="1"/>
            <a:stCxn id="33844" idx="0"/>
            <a:endCxn id="33850" idx="0"/>
          </p:cNvCxnSpPr>
          <p:nvPr/>
        </p:nvCxnSpPr>
        <p:spPr bwMode="auto">
          <a:xfrm>
            <a:off x="4458740" y="2711936"/>
            <a:ext cx="2253788" cy="1305037"/>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pic>
        <p:nvPicPr>
          <p:cNvPr id="33844" name="Picture 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8669" y="2404334"/>
            <a:ext cx="1122218" cy="67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33845" name="Rectangle 53"/>
          <p:cNvSpPr>
            <a:spLocks noGrp="1" noChangeArrowheads="1"/>
          </p:cNvSpPr>
          <p:nvPr>
            <p:ph type="title"/>
          </p:nvPr>
        </p:nvSpPr>
        <p:spPr>
          <a:ln/>
        </p:spPr>
        <p:txBody>
          <a:bodyPr/>
          <a:lstStyle/>
          <a:p>
            <a:r>
              <a:rPr lang="en-US"/>
              <a:t>Naive Update</a:t>
            </a:r>
          </a:p>
        </p:txBody>
      </p:sp>
      <p:cxnSp>
        <p:nvCxnSpPr>
          <p:cNvPr id="33846" name="AutoShape 54"/>
          <p:cNvCxnSpPr>
            <a:cxnSpLocks noChangeShapeType="1"/>
            <a:stCxn id="33848" idx="0"/>
            <a:endCxn id="33849" idx="0"/>
          </p:cNvCxnSpPr>
          <p:nvPr/>
        </p:nvCxnSpPr>
        <p:spPr bwMode="auto">
          <a:xfrm rot="10800000">
            <a:off x="1101437" y="3588348"/>
            <a:ext cx="1437063" cy="458881"/>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33847" name="AutoShape 55"/>
          <p:cNvCxnSpPr>
            <a:cxnSpLocks noChangeShapeType="1"/>
            <a:stCxn id="33848" idx="0"/>
            <a:endCxn id="33852" idx="0"/>
          </p:cNvCxnSpPr>
          <p:nvPr/>
        </p:nvCxnSpPr>
        <p:spPr bwMode="auto">
          <a:xfrm flipH="1">
            <a:off x="1101437" y="4047229"/>
            <a:ext cx="1437063" cy="407446"/>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pic>
        <p:nvPicPr>
          <p:cNvPr id="33848" name="Picture 5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8944" y="3697269"/>
            <a:ext cx="1122218" cy="67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3849" name="Picture 5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 y="3259567"/>
            <a:ext cx="1122218" cy="68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3850" name="Picture 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3229" y="3662979"/>
            <a:ext cx="1122218" cy="68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3851" name="Picture 5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8669" y="5099125"/>
            <a:ext cx="1122218" cy="67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3852" name="Picture 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 y="4090595"/>
            <a:ext cx="1122218" cy="68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3853" name="Picture 6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5296" y="4240867"/>
            <a:ext cx="615142" cy="38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3854" name="Picture 6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1016" y="3407821"/>
            <a:ext cx="548640" cy="355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nvGrpSpPr>
          <p:cNvPr id="33857" name="Group 65"/>
          <p:cNvGrpSpPr>
            <a:grpSpLocks/>
          </p:cNvGrpSpPr>
          <p:nvPr/>
        </p:nvGrpSpPr>
        <p:grpSpPr bwMode="auto">
          <a:xfrm>
            <a:off x="2355620" y="6095552"/>
            <a:ext cx="4271702" cy="246081"/>
            <a:chOff x="0" y="22"/>
            <a:chExt cx="4111" cy="244"/>
          </a:xfrm>
        </p:grpSpPr>
        <p:sp>
          <p:nvSpPr>
            <p:cNvPr id="33855" name="Line 63"/>
            <p:cNvSpPr>
              <a:spLocks noChangeShapeType="1"/>
            </p:cNvSpPr>
            <p:nvPr/>
          </p:nvSpPr>
          <p:spPr bwMode="auto">
            <a:xfrm flipH="1">
              <a:off x="0" y="146"/>
              <a:ext cx="4111" cy="0"/>
            </a:xfrm>
            <a:prstGeom prst="line">
              <a:avLst/>
            </a:prstGeom>
            <a:noFill/>
            <a:ln w="88900" cap="flat">
              <a:solidFill>
                <a:srgbClr val="0D6502"/>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3856" name="Rectangle 64"/>
            <p:cNvSpPr>
              <a:spLocks/>
            </p:cNvSpPr>
            <p:nvPr/>
          </p:nvSpPr>
          <p:spPr bwMode="auto">
            <a:xfrm>
              <a:off x="1642" y="22"/>
              <a:ext cx="518" cy="244"/>
            </a:xfrm>
            <a:prstGeom prst="rect">
              <a:avLst/>
            </a:prstGeom>
            <a:solidFill>
              <a:srgbClr val="ECEDF1"/>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1600" b="1">
                  <a:solidFill>
                    <a:srgbClr val="0D6502"/>
                  </a:solidFill>
                  <a:ea typeface="ＭＳ Ｐゴシック" charset="0"/>
                  <a:cs typeface="Lucida Grande" charset="0"/>
                </a:rPr>
                <a:t>Traffic</a:t>
              </a:r>
            </a:p>
          </p:txBody>
        </p:sp>
      </p:grpSp>
      <p:pic>
        <p:nvPicPr>
          <p:cNvPr id="33858" name="Picture 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8669" y="3687184"/>
            <a:ext cx="1122218" cy="67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3859" name="Picture 6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53491" y="3687184"/>
            <a:ext cx="1088967" cy="65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3860" name="Picture 6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23607" y="2404334"/>
            <a:ext cx="1088967" cy="65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3861" name="Picture 6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23607" y="3687184"/>
            <a:ext cx="1088967" cy="65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3862" name="Picture 7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23607" y="5099125"/>
            <a:ext cx="1088967" cy="65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33863" name="Freeform 71"/>
          <p:cNvSpPr>
            <a:spLocks/>
          </p:cNvSpPr>
          <p:nvPr/>
        </p:nvSpPr>
        <p:spPr bwMode="auto">
          <a:xfrm>
            <a:off x="3956858" y="2428539"/>
            <a:ext cx="1003762" cy="611169"/>
          </a:xfrm>
          <a:custGeom>
            <a:avLst/>
            <a:gdLst>
              <a:gd name="T0" fmla="*/ 0 w 21600"/>
              <a:gd name="T1" fmla="*/ 13796 h 21600"/>
              <a:gd name="T2" fmla="*/ 0 w 21600"/>
              <a:gd name="T3" fmla="*/ 7883 h 21600"/>
              <a:gd name="T4" fmla="*/ 10752 w 21600"/>
              <a:gd name="T5" fmla="*/ 0 h 21600"/>
              <a:gd name="T6" fmla="*/ 21552 w 21600"/>
              <a:gd name="T7" fmla="*/ 7962 h 21600"/>
              <a:gd name="T8" fmla="*/ 21600 w 21600"/>
              <a:gd name="T9" fmla="*/ 13717 h 21600"/>
              <a:gd name="T10" fmla="*/ 10848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752" y="0"/>
                </a:lnTo>
                <a:lnTo>
                  <a:pt x="21552" y="7962"/>
                </a:lnTo>
                <a:lnTo>
                  <a:pt x="21600" y="13717"/>
                </a:lnTo>
                <a:lnTo>
                  <a:pt x="10848" y="21600"/>
                </a:lnTo>
                <a:lnTo>
                  <a:pt x="0" y="13796"/>
                </a:lnTo>
                <a:close/>
                <a:moveTo>
                  <a:pt x="0" y="13796"/>
                </a:moveTo>
              </a:path>
            </a:pathLst>
          </a:custGeom>
          <a:solidFill>
            <a:srgbClr val="E00700">
              <a:alpha val="32941"/>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33864" name="Rectangle 72"/>
          <p:cNvSpPr>
            <a:spLocks/>
          </p:cNvSpPr>
          <p:nvPr/>
        </p:nvSpPr>
        <p:spPr bwMode="auto">
          <a:xfrm>
            <a:off x="4204162" y="2560325"/>
            <a:ext cx="2230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a:solidFill>
                  <a:schemeClr val="tx1"/>
                </a:solidFill>
                <a:ea typeface="ＭＳ Ｐゴシック" charset="0"/>
                <a:cs typeface="Lucida Grande" charset="0"/>
              </a:rPr>
              <a:t>F1</a:t>
            </a:r>
          </a:p>
        </p:txBody>
      </p:sp>
      <p:sp>
        <p:nvSpPr>
          <p:cNvPr id="33865" name="Freeform 73"/>
          <p:cNvSpPr>
            <a:spLocks/>
          </p:cNvSpPr>
          <p:nvPr/>
        </p:nvSpPr>
        <p:spPr bwMode="auto">
          <a:xfrm>
            <a:off x="3956858" y="3719457"/>
            <a:ext cx="1003762" cy="611169"/>
          </a:xfrm>
          <a:custGeom>
            <a:avLst/>
            <a:gdLst>
              <a:gd name="T0" fmla="*/ 0 w 21600"/>
              <a:gd name="T1" fmla="*/ 13796 h 21600"/>
              <a:gd name="T2" fmla="*/ 0 w 21600"/>
              <a:gd name="T3" fmla="*/ 7883 h 21600"/>
              <a:gd name="T4" fmla="*/ 10752 w 21600"/>
              <a:gd name="T5" fmla="*/ 0 h 21600"/>
              <a:gd name="T6" fmla="*/ 21552 w 21600"/>
              <a:gd name="T7" fmla="*/ 7962 h 21600"/>
              <a:gd name="T8" fmla="*/ 21600 w 21600"/>
              <a:gd name="T9" fmla="*/ 13717 h 21600"/>
              <a:gd name="T10" fmla="*/ 10848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752" y="0"/>
                </a:lnTo>
                <a:lnTo>
                  <a:pt x="21552" y="7962"/>
                </a:lnTo>
                <a:lnTo>
                  <a:pt x="21600" y="13717"/>
                </a:lnTo>
                <a:lnTo>
                  <a:pt x="10848" y="21600"/>
                </a:lnTo>
                <a:lnTo>
                  <a:pt x="0" y="13796"/>
                </a:lnTo>
                <a:close/>
                <a:moveTo>
                  <a:pt x="0" y="13796"/>
                </a:moveTo>
              </a:path>
            </a:pathLst>
          </a:custGeom>
          <a:solidFill>
            <a:srgbClr val="E00700">
              <a:alpha val="32941"/>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33866" name="Rectangle 74"/>
          <p:cNvSpPr>
            <a:spLocks/>
          </p:cNvSpPr>
          <p:nvPr/>
        </p:nvSpPr>
        <p:spPr bwMode="auto">
          <a:xfrm>
            <a:off x="4204162" y="3899652"/>
            <a:ext cx="2230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a:solidFill>
                  <a:schemeClr val="tx1"/>
                </a:solidFill>
                <a:ea typeface="ＭＳ Ｐゴシック" charset="0"/>
                <a:cs typeface="Lucida Grande" charset="0"/>
              </a:rPr>
              <a:t>F2</a:t>
            </a:r>
          </a:p>
        </p:txBody>
      </p:sp>
      <p:sp>
        <p:nvSpPr>
          <p:cNvPr id="33867" name="Freeform 75"/>
          <p:cNvSpPr>
            <a:spLocks/>
          </p:cNvSpPr>
          <p:nvPr/>
        </p:nvSpPr>
        <p:spPr bwMode="auto">
          <a:xfrm>
            <a:off x="3952702" y="5135432"/>
            <a:ext cx="1014153" cy="599066"/>
          </a:xfrm>
          <a:custGeom>
            <a:avLst/>
            <a:gdLst>
              <a:gd name="T0" fmla="*/ 0 w 21600"/>
              <a:gd name="T1" fmla="*/ 13796 h 21600"/>
              <a:gd name="T2" fmla="*/ 0 w 21600"/>
              <a:gd name="T3" fmla="*/ 7883 h 21600"/>
              <a:gd name="T4" fmla="*/ 10752 w 21600"/>
              <a:gd name="T5" fmla="*/ 0 h 21600"/>
              <a:gd name="T6" fmla="*/ 21552 w 21600"/>
              <a:gd name="T7" fmla="*/ 7962 h 21600"/>
              <a:gd name="T8" fmla="*/ 21600 w 21600"/>
              <a:gd name="T9" fmla="*/ 13717 h 21600"/>
              <a:gd name="T10" fmla="*/ 10848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752" y="0"/>
                </a:lnTo>
                <a:lnTo>
                  <a:pt x="21552" y="7962"/>
                </a:lnTo>
                <a:lnTo>
                  <a:pt x="21600" y="13717"/>
                </a:lnTo>
                <a:lnTo>
                  <a:pt x="10848" y="21600"/>
                </a:lnTo>
                <a:lnTo>
                  <a:pt x="0" y="13796"/>
                </a:lnTo>
                <a:close/>
                <a:moveTo>
                  <a:pt x="0" y="13796"/>
                </a:moveTo>
              </a:path>
            </a:pathLst>
          </a:custGeom>
          <a:solidFill>
            <a:srgbClr val="E00700">
              <a:alpha val="32941"/>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33868" name="Rectangle 76"/>
          <p:cNvSpPr>
            <a:spLocks/>
          </p:cNvSpPr>
          <p:nvPr/>
        </p:nvSpPr>
        <p:spPr bwMode="auto">
          <a:xfrm>
            <a:off x="4204162" y="5335798"/>
            <a:ext cx="2230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a:solidFill>
                  <a:schemeClr val="tx1"/>
                </a:solidFill>
                <a:ea typeface="ＭＳ Ｐゴシック" charset="0"/>
                <a:cs typeface="Lucida Grande" charset="0"/>
              </a:rPr>
              <a:t>F3</a:t>
            </a:r>
          </a:p>
        </p:txBody>
      </p:sp>
      <p:sp>
        <p:nvSpPr>
          <p:cNvPr id="33869" name="Rectangle 77"/>
          <p:cNvSpPr>
            <a:spLocks/>
          </p:cNvSpPr>
          <p:nvPr/>
        </p:nvSpPr>
        <p:spPr bwMode="auto">
          <a:xfrm>
            <a:off x="2401340" y="3907720"/>
            <a:ext cx="5815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a:solidFill>
                  <a:schemeClr val="tx1"/>
                </a:solidFill>
                <a:ea typeface="ＭＳ Ｐゴシック" charset="0"/>
                <a:cs typeface="Lucida Grande" charset="0"/>
              </a:rPr>
              <a:t>I</a:t>
            </a:r>
          </a:p>
        </p:txBody>
      </p:sp>
      <p:pic>
        <p:nvPicPr>
          <p:cNvPr id="33870" name="Picture 7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4647" y="3332181"/>
            <a:ext cx="674370" cy="576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3871" name="Picture 7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34793" y="3652894"/>
            <a:ext cx="1042209"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pic>
      <p:pic>
        <p:nvPicPr>
          <p:cNvPr id="33872" name="Picture 8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5543" y="2049332"/>
            <a:ext cx="1971155" cy="1989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3873" name="Picture 8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59331" y="1516828"/>
            <a:ext cx="1467196" cy="14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3874" name="Picture 8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55622" y="1403873"/>
            <a:ext cx="1371600" cy="1495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3875" name="Picture 8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96938" y="2823882"/>
            <a:ext cx="1109749" cy="124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3876" name="Picture 8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75710" y="4195482"/>
            <a:ext cx="1291590" cy="1408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3877" name="Picture 8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21876" y="4268097"/>
            <a:ext cx="1109749" cy="124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3878" name="Picture 8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67891" y="2856155"/>
            <a:ext cx="1467196" cy="14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33879" name="Rectangle 87"/>
          <p:cNvSpPr>
            <a:spLocks/>
          </p:cNvSpPr>
          <p:nvPr/>
        </p:nvSpPr>
        <p:spPr bwMode="auto">
          <a:xfrm>
            <a:off x="8050877" y="4509828"/>
            <a:ext cx="22305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a:solidFill>
                  <a:schemeClr val="tx1"/>
                </a:solidFill>
                <a:ea typeface="ＭＳ Ｐゴシック" charset="0"/>
                <a:cs typeface="Lucida Grande" charset="0"/>
              </a:rPr>
              <a:t>F1</a:t>
            </a:r>
          </a:p>
          <a:p>
            <a:r>
              <a:rPr lang="en-US">
                <a:solidFill>
                  <a:schemeClr val="tx1"/>
                </a:solidFill>
                <a:ea typeface="ＭＳ Ｐゴシック" charset="0"/>
                <a:cs typeface="Lucida Grande" charset="0"/>
              </a:rPr>
              <a:t>F2</a:t>
            </a:r>
          </a:p>
          <a:p>
            <a:r>
              <a:rPr lang="en-US">
                <a:solidFill>
                  <a:schemeClr val="tx1"/>
                </a:solidFill>
                <a:ea typeface="ＭＳ Ｐゴシック" charset="0"/>
                <a:cs typeface="Lucida Grande" charset="0"/>
              </a:rPr>
              <a:t>F3</a:t>
            </a:r>
          </a:p>
          <a:p>
            <a:r>
              <a:rPr lang="en-US">
                <a:solidFill>
                  <a:schemeClr val="tx1"/>
                </a:solidFill>
                <a:ea typeface="ＭＳ Ｐゴシック" charset="0"/>
                <a:cs typeface="Lucida Grande" charset="0"/>
              </a:rPr>
              <a:t>I</a:t>
            </a:r>
          </a:p>
        </p:txBody>
      </p:sp>
      <p:sp>
        <p:nvSpPr>
          <p:cNvPr id="33880" name="Rectangle 88"/>
          <p:cNvSpPr>
            <a:spLocks/>
          </p:cNvSpPr>
          <p:nvPr/>
        </p:nvSpPr>
        <p:spPr bwMode="auto">
          <a:xfrm>
            <a:off x="7720446" y="3843174"/>
            <a:ext cx="5602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b="1">
                <a:solidFill>
                  <a:schemeClr val="tx1"/>
                </a:solidFill>
                <a:ea typeface="ＭＳ Ｐゴシック" charset="0"/>
                <a:cs typeface="Lucida Grande" charset="0"/>
              </a:rPr>
              <a:t>Order</a:t>
            </a:r>
          </a:p>
        </p:txBody>
      </p:sp>
      <p:sp>
        <p:nvSpPr>
          <p:cNvPr id="2" name="Date Placeholder 1"/>
          <p:cNvSpPr>
            <a:spLocks noGrp="1"/>
          </p:cNvSpPr>
          <p:nvPr>
            <p:ph type="dt" sz="half" idx="10"/>
          </p:nvPr>
        </p:nvSpPr>
        <p:spPr/>
        <p:txBody>
          <a:bodyPr/>
          <a:lstStyle/>
          <a:p>
            <a:r>
              <a:rPr lang="en-US" smtClean="0"/>
              <a:t>10/8/13</a:t>
            </a:r>
            <a:endParaRPr lang="en-US"/>
          </a:p>
        </p:txBody>
      </p:sp>
      <p:sp>
        <p:nvSpPr>
          <p:cNvPr id="3" name="Footer Placeholder 2"/>
          <p:cNvSpPr>
            <a:spLocks noGrp="1"/>
          </p:cNvSpPr>
          <p:nvPr>
            <p:ph type="ftr" sz="quarter" idx="11"/>
          </p:nvPr>
        </p:nvSpPr>
        <p:spPr/>
        <p:txBody>
          <a:bodyPr/>
          <a:lstStyle/>
          <a:p>
            <a:r>
              <a:rPr lang="en-US" smtClean="0"/>
              <a:t>Software Defined Networking (COMS 6998-8)</a:t>
            </a:r>
            <a:endParaRPr lang="en-US"/>
          </a:p>
        </p:txBody>
      </p:sp>
      <p:sp>
        <p:nvSpPr>
          <p:cNvPr id="50"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smtClean="0"/>
              <a:t>M. </a:t>
            </a:r>
            <a:r>
              <a:rPr lang="en-US" dirty="0" err="1" smtClean="0"/>
              <a:t>Reitblatt</a:t>
            </a:r>
            <a:r>
              <a:rPr lang="en-US" dirty="0" smtClean="0"/>
              <a:t>, </a:t>
            </a:r>
            <a:r>
              <a:rPr lang="en-US" dirty="0" smtClean="0"/>
              <a:t>Cornell</a:t>
            </a:r>
            <a:endParaRPr lang="en-US" dirty="0"/>
          </a:p>
        </p:txBody>
      </p:sp>
      <p:sp>
        <p:nvSpPr>
          <p:cNvPr id="51" name="Slide Number Placeholder 3"/>
          <p:cNvSpPr>
            <a:spLocks noGrp="1"/>
          </p:cNvSpPr>
          <p:nvPr>
            <p:ph type="sldNum" sz="quarter" idx="12"/>
          </p:nvPr>
        </p:nvSpPr>
        <p:spPr>
          <a:xfrm>
            <a:off x="6553200" y="6356350"/>
            <a:ext cx="2133600" cy="365125"/>
          </a:xfrm>
        </p:spPr>
        <p:txBody>
          <a:bodyPr/>
          <a:lstStyle/>
          <a:p>
            <a:fld id="{20342B77-D34C-443A-9BA4-2E8748A6D936}" type="slidenum">
              <a:rPr lang="en-US" smtClean="0"/>
              <a:pPr/>
              <a:t>18</a:t>
            </a:fld>
            <a:endParaRPr lang="en-US"/>
          </a:p>
        </p:txBody>
      </p:sp>
    </p:spTree>
    <p:extLst>
      <p:ext uri="{BB962C8B-B14F-4D97-AF65-F5344CB8AC3E}">
        <p14:creationId xmlns:p14="http://schemas.microsoft.com/office/powerpoint/2010/main" val="860106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3874"/>
                                        </p:tgtEl>
                                        <p:attrNameLst>
                                          <p:attrName>style.visibility</p:attrName>
                                        </p:attrNameLst>
                                      </p:cBhvr>
                                      <p:to>
                                        <p:strVal val="visible"/>
                                      </p:to>
                                    </p:set>
                                  </p:childTnLst>
                                </p:cTn>
                              </p:par>
                            </p:childTnLst>
                          </p:cTn>
                        </p:par>
                        <p:par>
                          <p:cTn id="7" fill="hold" nodeType="afterGroup">
                            <p:stCondLst>
                              <p:cond delay="500"/>
                            </p:stCondLst>
                            <p:childTnLst>
                              <p:par>
                                <p:cTn id="8" presetID="1" presetClass="exit" presetSubtype="0" fill="hold" nodeType="afterEffect">
                                  <p:stCondLst>
                                    <p:cond delay="0"/>
                                  </p:stCondLst>
                                  <p:childTnLst>
                                    <p:set>
                                      <p:cBhvr>
                                        <p:cTn id="9" dur="1" fill="hold">
                                          <p:stCondLst>
                                            <p:cond delay="499"/>
                                          </p:stCondLst>
                                        </p:cTn>
                                        <p:tgtEl>
                                          <p:spTgt spid="33873"/>
                                        </p:tgtEl>
                                        <p:attrNameLst>
                                          <p:attrName>style.visibility</p:attrName>
                                        </p:attrNameLst>
                                      </p:cBhvr>
                                      <p:to>
                                        <p:strVal val="hidden"/>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33863"/>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xit" presetSubtype="0" fill="hold" grpId="0" nodeType="afterEffect">
                                  <p:stCondLst>
                                    <p:cond delay="0"/>
                                  </p:stCondLst>
                                  <p:childTnLst>
                                    <p:set>
                                      <p:cBhvr>
                                        <p:cTn id="15" dur="1" fill="hold">
                                          <p:stCondLst>
                                            <p:cond delay="499"/>
                                          </p:stCondLst>
                                        </p:cTn>
                                        <p:tgtEl>
                                          <p:spTgt spid="33879">
                                            <p:txEl>
                                              <p:pRg st="0" end="0"/>
                                            </p:txEl>
                                          </p:spTgt>
                                        </p:tgtEl>
                                        <p:attrNameLst>
                                          <p:attrName>style.visibility</p:attrName>
                                        </p:attrNameLst>
                                      </p:cBhvr>
                                      <p:to>
                                        <p:strVal val="hidden"/>
                                      </p:to>
                                    </p:set>
                                  </p:childTnLst>
                                </p:cTn>
                              </p:par>
                            </p:childTnLst>
                          </p:cTn>
                        </p:par>
                        <p:par>
                          <p:cTn id="16" fill="hold" nodeType="afterGroup">
                            <p:stCondLst>
                              <p:cond delay="2000"/>
                            </p:stCondLst>
                            <p:childTnLst>
                              <p:par>
                                <p:cTn id="17" presetID="1" presetClass="exit" presetSubtype="0" fill="hold" grpId="0" nodeType="afterEffect">
                                  <p:stCondLst>
                                    <p:cond delay="0"/>
                                  </p:stCondLst>
                                  <p:childTnLst>
                                    <p:set>
                                      <p:cBhvr>
                                        <p:cTn id="18" dur="1" fill="hold">
                                          <p:stCondLst>
                                            <p:cond delay="499"/>
                                          </p:stCondLst>
                                        </p:cTn>
                                        <p:tgtEl>
                                          <p:spTgt spid="33879">
                                            <p:txEl>
                                              <p:pRg st="1" end="1"/>
                                            </p:txEl>
                                          </p:spTgt>
                                        </p:tgtEl>
                                        <p:attrNameLst>
                                          <p:attrName>style.visibility</p:attrName>
                                        </p:attrNameLst>
                                      </p:cBhvr>
                                      <p:to>
                                        <p:strVal val="hidden"/>
                                      </p:to>
                                    </p:set>
                                  </p:childTnLst>
                                </p:cTn>
                              </p:par>
                            </p:childTnLst>
                          </p:cTn>
                        </p:par>
                        <p:par>
                          <p:cTn id="19" fill="hold" nodeType="afterGroup">
                            <p:stCondLst>
                              <p:cond delay="2500"/>
                            </p:stCondLst>
                            <p:childTnLst>
                              <p:par>
                                <p:cTn id="20" presetID="1" presetClass="exit" presetSubtype="0" fill="hold" grpId="0" nodeType="afterEffect">
                                  <p:stCondLst>
                                    <p:cond delay="0"/>
                                  </p:stCondLst>
                                  <p:childTnLst>
                                    <p:set>
                                      <p:cBhvr>
                                        <p:cTn id="21" dur="1" fill="hold">
                                          <p:stCondLst>
                                            <p:cond delay="499"/>
                                          </p:stCondLst>
                                        </p:cTn>
                                        <p:tgtEl>
                                          <p:spTgt spid="33879">
                                            <p:txEl>
                                              <p:pRg st="2" end="2"/>
                                            </p:txEl>
                                          </p:spTgt>
                                        </p:tgtEl>
                                        <p:attrNameLst>
                                          <p:attrName>style.visibility</p:attrName>
                                        </p:attrNameLst>
                                      </p:cBhvr>
                                      <p:to>
                                        <p:strVal val="hidden"/>
                                      </p:to>
                                    </p:set>
                                  </p:childTnLst>
                                </p:cTn>
                              </p:par>
                            </p:childTnLst>
                          </p:cTn>
                        </p:par>
                        <p:par>
                          <p:cTn id="22" fill="hold" nodeType="afterGroup">
                            <p:stCondLst>
                              <p:cond delay="3000"/>
                            </p:stCondLst>
                            <p:childTnLst>
                              <p:par>
                                <p:cTn id="23" presetID="1" presetClass="exit" presetSubtype="0" fill="hold" grpId="0" nodeType="afterEffect">
                                  <p:stCondLst>
                                    <p:cond delay="0"/>
                                  </p:stCondLst>
                                  <p:childTnLst>
                                    <p:set>
                                      <p:cBhvr>
                                        <p:cTn id="24" dur="1" fill="hold">
                                          <p:stCondLst>
                                            <p:cond delay="499"/>
                                          </p:stCondLst>
                                        </p:cTn>
                                        <p:tgtEl>
                                          <p:spTgt spid="33879">
                                            <p:txEl>
                                              <p:pRg st="3" end="3"/>
                                            </p:txEl>
                                          </p:spTgt>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499"/>
                                          </p:stCondLst>
                                        </p:cTn>
                                        <p:tgtEl>
                                          <p:spTgt spid="33875"/>
                                        </p:tgtEl>
                                        <p:attrNameLst>
                                          <p:attrName>style.visibility</p:attrName>
                                        </p:attrNameLst>
                                      </p:cBhvr>
                                      <p:to>
                                        <p:strVal val="visible"/>
                                      </p:to>
                                    </p:set>
                                  </p:childTnLst>
                                </p:cTn>
                              </p:par>
                            </p:childTnLst>
                          </p:cTn>
                        </p:par>
                        <p:par>
                          <p:cTn id="29" fill="hold" nodeType="afterGroup">
                            <p:stCondLst>
                              <p:cond delay="500"/>
                            </p:stCondLst>
                            <p:childTnLst>
                              <p:par>
                                <p:cTn id="30" presetID="1" presetClass="exit" presetSubtype="0" fill="hold" nodeType="afterEffect">
                                  <p:stCondLst>
                                    <p:cond delay="0"/>
                                  </p:stCondLst>
                                  <p:childTnLst>
                                    <p:set>
                                      <p:cBhvr>
                                        <p:cTn id="31" dur="1" fill="hold">
                                          <p:stCondLst>
                                            <p:cond delay="499"/>
                                          </p:stCondLst>
                                        </p:cTn>
                                        <p:tgtEl>
                                          <p:spTgt spid="33878"/>
                                        </p:tgtEl>
                                        <p:attrNameLst>
                                          <p:attrName>style.visibility</p:attrName>
                                        </p:attrNameLst>
                                      </p:cBhvr>
                                      <p:to>
                                        <p:strVal val="hidden"/>
                                      </p:to>
                                    </p:set>
                                  </p:childTnLst>
                                </p:cTn>
                              </p:par>
                            </p:childTnLst>
                          </p:cTn>
                        </p:par>
                        <p:par>
                          <p:cTn id="32" fill="hold" nodeType="afterGroup">
                            <p:stCondLst>
                              <p:cond delay="1000"/>
                            </p:stCondLst>
                            <p:childTnLst>
                              <p:par>
                                <p:cTn id="33" presetID="1" presetClass="entr" presetSubtype="0" fill="hold" grpId="0" nodeType="afterEffect">
                                  <p:stCondLst>
                                    <p:cond delay="0"/>
                                  </p:stCondLst>
                                  <p:childTnLst>
                                    <p:set>
                                      <p:cBhvr>
                                        <p:cTn id="34" dur="1" fill="hold">
                                          <p:stCondLst>
                                            <p:cond delay="499"/>
                                          </p:stCondLst>
                                        </p:cTn>
                                        <p:tgtEl>
                                          <p:spTgt spid="3386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xit" presetSubtype="0" fill="hold" nodeType="clickEffect">
                                  <p:stCondLst>
                                    <p:cond delay="0"/>
                                  </p:stCondLst>
                                  <p:childTnLst>
                                    <p:set>
                                      <p:cBhvr>
                                        <p:cTn id="38" dur="1" fill="hold">
                                          <p:stCondLst>
                                            <p:cond delay="499"/>
                                          </p:stCondLst>
                                        </p:cTn>
                                        <p:tgtEl>
                                          <p:spTgt spid="33876"/>
                                        </p:tgtEl>
                                        <p:attrNameLst>
                                          <p:attrName>style.visibility</p:attrName>
                                        </p:attrNameLst>
                                      </p:cBhvr>
                                      <p:to>
                                        <p:strVal val="hidden"/>
                                      </p:to>
                                    </p:set>
                                  </p:childTnLst>
                                </p:cTn>
                              </p:par>
                            </p:childTnLst>
                          </p:cTn>
                        </p:par>
                        <p:par>
                          <p:cTn id="39" fill="hold" nodeType="afterGroup">
                            <p:stCondLst>
                              <p:cond delay="500"/>
                            </p:stCondLst>
                            <p:childTnLst>
                              <p:par>
                                <p:cTn id="40" presetID="1" presetClass="entr" presetSubtype="0" fill="hold" nodeType="afterEffect">
                                  <p:stCondLst>
                                    <p:cond delay="0"/>
                                  </p:stCondLst>
                                  <p:childTnLst>
                                    <p:set>
                                      <p:cBhvr>
                                        <p:cTn id="41" dur="1" fill="hold">
                                          <p:stCondLst>
                                            <p:cond delay="499"/>
                                          </p:stCondLst>
                                        </p:cTn>
                                        <p:tgtEl>
                                          <p:spTgt spid="33877"/>
                                        </p:tgtEl>
                                        <p:attrNameLst>
                                          <p:attrName>style.visibility</p:attrName>
                                        </p:attrNameLst>
                                      </p:cBhvr>
                                      <p:to>
                                        <p:strVal val="visible"/>
                                      </p:to>
                                    </p:set>
                                  </p:childTnLst>
                                </p:cTn>
                              </p:par>
                            </p:childTnLst>
                          </p:cTn>
                        </p:par>
                        <p:par>
                          <p:cTn id="42" fill="hold" nodeType="afterGroup">
                            <p:stCondLst>
                              <p:cond delay="1000"/>
                            </p:stCondLst>
                            <p:childTnLst>
                              <p:par>
                                <p:cTn id="43" presetID="1" presetClass="entr" presetSubtype="0" fill="hold" grpId="0" nodeType="afterEffect">
                                  <p:stCondLst>
                                    <p:cond delay="0"/>
                                  </p:stCondLst>
                                  <p:childTnLst>
                                    <p:set>
                                      <p:cBhvr>
                                        <p:cTn id="44" dur="1" fill="hold">
                                          <p:stCondLst>
                                            <p:cond delay="499"/>
                                          </p:stCondLst>
                                        </p:cTn>
                                        <p:tgtEl>
                                          <p:spTgt spid="33867"/>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499"/>
                                          </p:stCondLst>
                                        </p:cTn>
                                        <p:tgtEl>
                                          <p:spTgt spid="33870"/>
                                        </p:tgtEl>
                                        <p:attrNameLst>
                                          <p:attrName>style.visibility</p:attrName>
                                        </p:attrNameLst>
                                      </p:cBhvr>
                                      <p:to>
                                        <p:strVal val="visible"/>
                                      </p:to>
                                    </p:set>
                                  </p:childTnLst>
                                </p:cTn>
                              </p:par>
                            </p:childTnLst>
                          </p:cTn>
                        </p:par>
                        <p:par>
                          <p:cTn id="49" fill="hold" nodeType="afterGroup">
                            <p:stCondLst>
                              <p:cond delay="500"/>
                            </p:stCondLst>
                            <p:childTnLst>
                              <p:par>
                                <p:cTn id="50" presetID="1" presetClass="entr" presetSubtype="0" fill="hold" nodeType="afterEffect">
                                  <p:stCondLst>
                                    <p:cond delay="0"/>
                                  </p:stCondLst>
                                  <p:childTnLst>
                                    <p:set>
                                      <p:cBhvr>
                                        <p:cTn id="51" dur="1" fill="hold">
                                          <p:stCondLst>
                                            <p:cond delay="499"/>
                                          </p:stCondLst>
                                        </p:cTn>
                                        <p:tgtEl>
                                          <p:spTgt spid="338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63" grpId="0" animBg="1"/>
      <p:bldP spid="33865" grpId="0" animBg="1"/>
      <p:bldP spid="33867" grpId="0" animBg="1"/>
      <p:bldP spid="33879" grpId="0" build="p" autoUpdateAnimBg="0"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3"/>
          <p:cNvSpPr>
            <a:spLocks noGrp="1"/>
          </p:cNvSpPr>
          <p:nvPr>
            <p:ph type="sldNum" sz="quarter" idx="10"/>
          </p:nvPr>
        </p:nvSpPr>
        <p:spPr/>
        <p:txBody>
          <a:bodyPr/>
          <a:lstStyle/>
          <a:p>
            <a:fld id="{0C63A0D8-65BB-6446-A768-47CFF1D3069A}" type="slidenum">
              <a:rPr lang="en-US"/>
              <a:pPr/>
              <a:t>19</a:t>
            </a:fld>
            <a:endParaRPr lang="en-US"/>
          </a:p>
        </p:txBody>
      </p:sp>
      <p:sp>
        <p:nvSpPr>
          <p:cNvPr id="34817" name="Rectangle 1"/>
          <p:cNvSpPr>
            <a:spLocks noGrp="1" noChangeArrowheads="1"/>
          </p:cNvSpPr>
          <p:nvPr>
            <p:ph type="title"/>
          </p:nvPr>
        </p:nvSpPr>
        <p:spPr>
          <a:ln/>
        </p:spPr>
        <p:txBody>
          <a:bodyPr/>
          <a:lstStyle/>
          <a:p>
            <a:r>
              <a:rPr lang="en-US"/>
              <a:t>Use an Abstraction!</a:t>
            </a:r>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8757" y="1620707"/>
            <a:ext cx="3943350" cy="1467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48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8757" y="4727986"/>
            <a:ext cx="3943350" cy="1466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34820" name="Freeform 4"/>
          <p:cNvSpPr>
            <a:spLocks/>
          </p:cNvSpPr>
          <p:nvPr/>
        </p:nvSpPr>
        <p:spPr bwMode="auto">
          <a:xfrm>
            <a:off x="4577196" y="5712311"/>
            <a:ext cx="739833" cy="459889"/>
          </a:xfrm>
          <a:custGeom>
            <a:avLst/>
            <a:gdLst>
              <a:gd name="T0" fmla="*/ 0 w 21600"/>
              <a:gd name="T1" fmla="*/ 13796 h 21600"/>
              <a:gd name="T2" fmla="*/ 0 w 21600"/>
              <a:gd name="T3" fmla="*/ 7883 h 21600"/>
              <a:gd name="T4" fmla="*/ 10752 w 21600"/>
              <a:gd name="T5" fmla="*/ 0 h 21600"/>
              <a:gd name="T6" fmla="*/ 21552 w 21600"/>
              <a:gd name="T7" fmla="*/ 7962 h 21600"/>
              <a:gd name="T8" fmla="*/ 21600 w 21600"/>
              <a:gd name="T9" fmla="*/ 13717 h 21600"/>
              <a:gd name="T10" fmla="*/ 10848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752" y="0"/>
                </a:lnTo>
                <a:lnTo>
                  <a:pt x="21552" y="7962"/>
                </a:lnTo>
                <a:lnTo>
                  <a:pt x="21600" y="13717"/>
                </a:lnTo>
                <a:lnTo>
                  <a:pt x="10848" y="21600"/>
                </a:lnTo>
                <a:lnTo>
                  <a:pt x="0" y="13796"/>
                </a:lnTo>
                <a:close/>
                <a:moveTo>
                  <a:pt x="0" y="13796"/>
                </a:moveTo>
              </a:path>
            </a:pathLst>
          </a:custGeom>
          <a:solidFill>
            <a:srgbClr val="E00700">
              <a:alpha val="32941"/>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34821" name="Freeform 5"/>
          <p:cNvSpPr>
            <a:spLocks/>
          </p:cNvSpPr>
          <p:nvPr/>
        </p:nvSpPr>
        <p:spPr bwMode="auto">
          <a:xfrm>
            <a:off x="3483033" y="5225191"/>
            <a:ext cx="739833" cy="467958"/>
          </a:xfrm>
          <a:custGeom>
            <a:avLst/>
            <a:gdLst>
              <a:gd name="T0" fmla="*/ 0 w 21600"/>
              <a:gd name="T1" fmla="*/ 13796 h 21600"/>
              <a:gd name="T2" fmla="*/ 0 w 21600"/>
              <a:gd name="T3" fmla="*/ 7883 h 21600"/>
              <a:gd name="T4" fmla="*/ 10752 w 21600"/>
              <a:gd name="T5" fmla="*/ 0 h 21600"/>
              <a:gd name="T6" fmla="*/ 21552 w 21600"/>
              <a:gd name="T7" fmla="*/ 7962 h 21600"/>
              <a:gd name="T8" fmla="*/ 21600 w 21600"/>
              <a:gd name="T9" fmla="*/ 13717 h 21600"/>
              <a:gd name="T10" fmla="*/ 10848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752" y="0"/>
                </a:lnTo>
                <a:lnTo>
                  <a:pt x="21552" y="7962"/>
                </a:lnTo>
                <a:lnTo>
                  <a:pt x="21600" y="13717"/>
                </a:lnTo>
                <a:lnTo>
                  <a:pt x="10848" y="21600"/>
                </a:lnTo>
                <a:lnTo>
                  <a:pt x="0" y="13796"/>
                </a:lnTo>
                <a:close/>
                <a:moveTo>
                  <a:pt x="0" y="13796"/>
                </a:moveTo>
              </a:path>
            </a:pathLst>
          </a:custGeom>
          <a:solidFill>
            <a:srgbClr val="E00700">
              <a:alpha val="32941"/>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34822" name="Freeform 6"/>
          <p:cNvSpPr>
            <a:spLocks/>
          </p:cNvSpPr>
          <p:nvPr/>
        </p:nvSpPr>
        <p:spPr bwMode="auto">
          <a:xfrm>
            <a:off x="4572000" y="5225191"/>
            <a:ext cx="756458" cy="500231"/>
          </a:xfrm>
          <a:custGeom>
            <a:avLst/>
            <a:gdLst>
              <a:gd name="T0" fmla="*/ 0 w 21600"/>
              <a:gd name="T1" fmla="*/ 13796 h 21600"/>
              <a:gd name="T2" fmla="*/ 0 w 21600"/>
              <a:gd name="T3" fmla="*/ 7883 h 21600"/>
              <a:gd name="T4" fmla="*/ 10752 w 21600"/>
              <a:gd name="T5" fmla="*/ 0 h 21600"/>
              <a:gd name="T6" fmla="*/ 21552 w 21600"/>
              <a:gd name="T7" fmla="*/ 7962 h 21600"/>
              <a:gd name="T8" fmla="*/ 21600 w 21600"/>
              <a:gd name="T9" fmla="*/ 13717 h 21600"/>
              <a:gd name="T10" fmla="*/ 10848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752" y="0"/>
                </a:lnTo>
                <a:lnTo>
                  <a:pt x="21552" y="7962"/>
                </a:lnTo>
                <a:lnTo>
                  <a:pt x="21600" y="13717"/>
                </a:lnTo>
                <a:lnTo>
                  <a:pt x="10848" y="21600"/>
                </a:lnTo>
                <a:lnTo>
                  <a:pt x="0" y="13796"/>
                </a:lnTo>
                <a:close/>
                <a:moveTo>
                  <a:pt x="0" y="13796"/>
                </a:moveTo>
              </a:path>
            </a:pathLst>
          </a:custGeom>
          <a:solidFill>
            <a:srgbClr val="E00700">
              <a:alpha val="32941"/>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34823" name="Freeform 7"/>
          <p:cNvSpPr>
            <a:spLocks/>
          </p:cNvSpPr>
          <p:nvPr/>
        </p:nvSpPr>
        <p:spPr bwMode="auto">
          <a:xfrm>
            <a:off x="4580313" y="4751183"/>
            <a:ext cx="739833" cy="459889"/>
          </a:xfrm>
          <a:custGeom>
            <a:avLst/>
            <a:gdLst>
              <a:gd name="T0" fmla="*/ 0 w 21600"/>
              <a:gd name="T1" fmla="*/ 13796 h 21600"/>
              <a:gd name="T2" fmla="*/ 0 w 21600"/>
              <a:gd name="T3" fmla="*/ 7883 h 21600"/>
              <a:gd name="T4" fmla="*/ 10752 w 21600"/>
              <a:gd name="T5" fmla="*/ 0 h 21600"/>
              <a:gd name="T6" fmla="*/ 21552 w 21600"/>
              <a:gd name="T7" fmla="*/ 7962 h 21600"/>
              <a:gd name="T8" fmla="*/ 21600 w 21600"/>
              <a:gd name="T9" fmla="*/ 13717 h 21600"/>
              <a:gd name="T10" fmla="*/ 10848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752" y="0"/>
                </a:lnTo>
                <a:lnTo>
                  <a:pt x="21552" y="7962"/>
                </a:lnTo>
                <a:lnTo>
                  <a:pt x="21600" y="13717"/>
                </a:lnTo>
                <a:lnTo>
                  <a:pt x="10848" y="21600"/>
                </a:lnTo>
                <a:lnTo>
                  <a:pt x="0" y="13796"/>
                </a:lnTo>
                <a:close/>
                <a:moveTo>
                  <a:pt x="0" y="13796"/>
                </a:moveTo>
              </a:path>
            </a:pathLst>
          </a:custGeom>
          <a:solidFill>
            <a:srgbClr val="E00700">
              <a:alpha val="32941"/>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34824" name="Rectangle 8"/>
          <p:cNvSpPr>
            <a:spLocks/>
          </p:cNvSpPr>
          <p:nvPr/>
        </p:nvSpPr>
        <p:spPr bwMode="auto">
          <a:xfrm>
            <a:off x="3848793" y="3429000"/>
            <a:ext cx="1288473" cy="895574"/>
          </a:xfrm>
          <a:prstGeom prst="rect">
            <a:avLst/>
          </a:prstGeom>
          <a:solidFill>
            <a:srgbClr val="000000"/>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2500">
                <a:solidFill>
                  <a:srgbClr val="FFFFFF"/>
                </a:solidFill>
                <a:latin typeface="Consolas Bold" charset="0"/>
                <a:ea typeface="ＭＳ Ｐゴシック" charset="0"/>
                <a:cs typeface="Consolas Bold" charset="0"/>
                <a:sym typeface="Consolas Bold" charset="0"/>
              </a:rPr>
              <a:t>UPDATE</a:t>
            </a:r>
          </a:p>
        </p:txBody>
      </p:sp>
      <p:grpSp>
        <p:nvGrpSpPr>
          <p:cNvPr id="34833" name="Group 17"/>
          <p:cNvGrpSpPr>
            <a:grpSpLocks/>
          </p:cNvGrpSpPr>
          <p:nvPr/>
        </p:nvGrpSpPr>
        <p:grpSpPr bwMode="auto">
          <a:xfrm>
            <a:off x="1005840" y="2944906"/>
            <a:ext cx="2244436" cy="1863762"/>
            <a:chOff x="0" y="0"/>
            <a:chExt cx="2160" cy="1848"/>
          </a:xfrm>
        </p:grpSpPr>
        <p:sp>
          <p:nvSpPr>
            <p:cNvPr id="34825" name="AutoShape 9"/>
            <p:cNvSpPr>
              <a:spLocks/>
            </p:cNvSpPr>
            <p:nvPr/>
          </p:nvSpPr>
          <p:spPr bwMode="auto">
            <a:xfrm>
              <a:off x="0" y="0"/>
              <a:ext cx="2160" cy="1848"/>
            </a:xfrm>
            <a:custGeom>
              <a:avLst/>
              <a:gdLst/>
              <a:ahLst/>
              <a:cxnLst/>
              <a:rect l="0" t="0" r="r" b="b"/>
              <a:pathLst>
                <a:path w="19057" h="21600">
                  <a:moveTo>
                    <a:pt x="547" y="0"/>
                  </a:moveTo>
                  <a:cubicBezTo>
                    <a:pt x="245" y="0"/>
                    <a:pt x="0" y="325"/>
                    <a:pt x="0" y="725"/>
                  </a:cubicBezTo>
                  <a:lnTo>
                    <a:pt x="0" y="20875"/>
                  </a:lnTo>
                  <a:cubicBezTo>
                    <a:pt x="0" y="21275"/>
                    <a:pt x="245" y="21600"/>
                    <a:pt x="547" y="21600"/>
                  </a:cubicBezTo>
                  <a:lnTo>
                    <a:pt x="18510" y="21600"/>
                  </a:lnTo>
                  <a:cubicBezTo>
                    <a:pt x="18812" y="21600"/>
                    <a:pt x="19057" y="21275"/>
                    <a:pt x="19057" y="20875"/>
                  </a:cubicBezTo>
                  <a:lnTo>
                    <a:pt x="19057" y="11773"/>
                  </a:lnTo>
                  <a:lnTo>
                    <a:pt x="21600" y="10005"/>
                  </a:lnTo>
                  <a:lnTo>
                    <a:pt x="19057" y="8240"/>
                  </a:lnTo>
                  <a:lnTo>
                    <a:pt x="19057" y="725"/>
                  </a:lnTo>
                  <a:cubicBezTo>
                    <a:pt x="19057" y="325"/>
                    <a:pt x="18812" y="0"/>
                    <a:pt x="18510" y="0"/>
                  </a:cubicBezTo>
                  <a:lnTo>
                    <a:pt x="547" y="0"/>
                  </a:lnTo>
                  <a:close/>
                  <a:moveTo>
                    <a:pt x="547" y="0"/>
                  </a:moveTo>
                </a:path>
              </a:pathLst>
            </a:custGeom>
            <a:solidFill>
              <a:srgbClr val="FFFFFF"/>
            </a:solidFill>
            <a:ln w="12700" cap="flat">
              <a:solidFill>
                <a:srgbClr val="000000"/>
              </a:solidFill>
              <a:prstDash val="solid"/>
              <a:miter lim="800000"/>
              <a:headEnd type="none" w="med" len="med"/>
              <a:tailEnd type="none" w="med" len="med"/>
            </a:ln>
          </p:spPr>
          <p:txBody>
            <a:bodyPr lIns="0" tIns="0" rIns="0" bIns="0"/>
            <a:lstStyle/>
            <a:p>
              <a:endParaRPr lang="en-US"/>
            </a:p>
          </p:txBody>
        </p:sp>
        <p:grpSp>
          <p:nvGrpSpPr>
            <p:cNvPr id="34828" name="Group 12"/>
            <p:cNvGrpSpPr>
              <a:grpSpLocks/>
            </p:cNvGrpSpPr>
            <p:nvPr/>
          </p:nvGrpSpPr>
          <p:grpSpPr bwMode="auto">
            <a:xfrm>
              <a:off x="151" y="146"/>
              <a:ext cx="1827" cy="700"/>
              <a:chOff x="0" y="0"/>
              <a:chExt cx="1826" cy="700"/>
            </a:xfrm>
          </p:grpSpPr>
          <p:pic>
            <p:nvPicPr>
              <p:cNvPr id="3482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826" cy="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34827" name="Freeform 11"/>
              <p:cNvSpPr>
                <a:spLocks/>
              </p:cNvSpPr>
              <p:nvPr/>
            </p:nvSpPr>
            <p:spPr bwMode="auto">
              <a:xfrm>
                <a:off x="947" y="0"/>
                <a:ext cx="364" cy="235"/>
              </a:xfrm>
              <a:custGeom>
                <a:avLst/>
                <a:gdLst>
                  <a:gd name="T0" fmla="*/ 0 w 21600"/>
                  <a:gd name="T1" fmla="*/ 13796 h 21600"/>
                  <a:gd name="T2" fmla="*/ 0 w 21600"/>
                  <a:gd name="T3" fmla="*/ 7883 h 21600"/>
                  <a:gd name="T4" fmla="*/ 10752 w 21600"/>
                  <a:gd name="T5" fmla="*/ 0 h 21600"/>
                  <a:gd name="T6" fmla="*/ 21552 w 21600"/>
                  <a:gd name="T7" fmla="*/ 7962 h 21600"/>
                  <a:gd name="T8" fmla="*/ 21600 w 21600"/>
                  <a:gd name="T9" fmla="*/ 13717 h 21600"/>
                  <a:gd name="T10" fmla="*/ 10848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752" y="0"/>
                    </a:lnTo>
                    <a:lnTo>
                      <a:pt x="21552" y="7962"/>
                    </a:lnTo>
                    <a:lnTo>
                      <a:pt x="21600" y="13717"/>
                    </a:lnTo>
                    <a:lnTo>
                      <a:pt x="10848" y="21600"/>
                    </a:lnTo>
                    <a:lnTo>
                      <a:pt x="0" y="13796"/>
                    </a:lnTo>
                    <a:close/>
                    <a:moveTo>
                      <a:pt x="0" y="13796"/>
                    </a:moveTo>
                  </a:path>
                </a:pathLst>
              </a:custGeom>
              <a:solidFill>
                <a:srgbClr val="FB0307">
                  <a:alpha val="32941"/>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grpSp>
        <p:grpSp>
          <p:nvGrpSpPr>
            <p:cNvPr id="34832" name="Group 16"/>
            <p:cNvGrpSpPr>
              <a:grpSpLocks/>
            </p:cNvGrpSpPr>
            <p:nvPr/>
          </p:nvGrpSpPr>
          <p:grpSpPr bwMode="auto">
            <a:xfrm>
              <a:off x="152" y="1042"/>
              <a:ext cx="1826" cy="700"/>
              <a:chOff x="0" y="0"/>
              <a:chExt cx="1826" cy="699"/>
            </a:xfrm>
          </p:grpSpPr>
          <p:pic>
            <p:nvPicPr>
              <p:cNvPr id="34829"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826" cy="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34830" name="Freeform 14"/>
              <p:cNvSpPr>
                <a:spLocks/>
              </p:cNvSpPr>
              <p:nvPr/>
            </p:nvSpPr>
            <p:spPr bwMode="auto">
              <a:xfrm>
                <a:off x="947" y="453"/>
                <a:ext cx="364" cy="235"/>
              </a:xfrm>
              <a:custGeom>
                <a:avLst/>
                <a:gdLst>
                  <a:gd name="T0" fmla="*/ 0 w 21600"/>
                  <a:gd name="T1" fmla="*/ 13796 h 21600"/>
                  <a:gd name="T2" fmla="*/ 0 w 21600"/>
                  <a:gd name="T3" fmla="*/ 7883 h 21600"/>
                  <a:gd name="T4" fmla="*/ 10752 w 21600"/>
                  <a:gd name="T5" fmla="*/ 0 h 21600"/>
                  <a:gd name="T6" fmla="*/ 21552 w 21600"/>
                  <a:gd name="T7" fmla="*/ 7962 h 21600"/>
                  <a:gd name="T8" fmla="*/ 21600 w 21600"/>
                  <a:gd name="T9" fmla="*/ 13717 h 21600"/>
                  <a:gd name="T10" fmla="*/ 10848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752" y="0"/>
                    </a:lnTo>
                    <a:lnTo>
                      <a:pt x="21552" y="7962"/>
                    </a:lnTo>
                    <a:lnTo>
                      <a:pt x="21600" y="13717"/>
                    </a:lnTo>
                    <a:lnTo>
                      <a:pt x="10848" y="21600"/>
                    </a:lnTo>
                    <a:lnTo>
                      <a:pt x="0" y="13796"/>
                    </a:lnTo>
                    <a:close/>
                    <a:moveTo>
                      <a:pt x="0" y="13796"/>
                    </a:moveTo>
                  </a:path>
                </a:pathLst>
              </a:custGeom>
              <a:solidFill>
                <a:srgbClr val="FB0307">
                  <a:alpha val="32941"/>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34831" name="Freeform 15"/>
              <p:cNvSpPr>
                <a:spLocks/>
              </p:cNvSpPr>
              <p:nvPr/>
            </p:nvSpPr>
            <p:spPr bwMode="auto">
              <a:xfrm>
                <a:off x="954" y="2"/>
                <a:ext cx="364" cy="236"/>
              </a:xfrm>
              <a:custGeom>
                <a:avLst/>
                <a:gdLst>
                  <a:gd name="T0" fmla="*/ 0 w 21600"/>
                  <a:gd name="T1" fmla="*/ 13796 h 21600"/>
                  <a:gd name="T2" fmla="*/ 0 w 21600"/>
                  <a:gd name="T3" fmla="*/ 7883 h 21600"/>
                  <a:gd name="T4" fmla="*/ 10752 w 21600"/>
                  <a:gd name="T5" fmla="*/ 0 h 21600"/>
                  <a:gd name="T6" fmla="*/ 21552 w 21600"/>
                  <a:gd name="T7" fmla="*/ 7962 h 21600"/>
                  <a:gd name="T8" fmla="*/ 21600 w 21600"/>
                  <a:gd name="T9" fmla="*/ 13717 h 21600"/>
                  <a:gd name="T10" fmla="*/ 10848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752" y="0"/>
                    </a:lnTo>
                    <a:lnTo>
                      <a:pt x="21552" y="7962"/>
                    </a:lnTo>
                    <a:lnTo>
                      <a:pt x="21600" y="13717"/>
                    </a:lnTo>
                    <a:lnTo>
                      <a:pt x="10848" y="21600"/>
                    </a:lnTo>
                    <a:lnTo>
                      <a:pt x="0" y="13796"/>
                    </a:lnTo>
                    <a:close/>
                    <a:moveTo>
                      <a:pt x="0" y="13796"/>
                    </a:moveTo>
                  </a:path>
                </a:pathLst>
              </a:custGeom>
              <a:solidFill>
                <a:srgbClr val="FB0307">
                  <a:alpha val="32941"/>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grpSp>
      </p:grpSp>
      <p:sp>
        <p:nvSpPr>
          <p:cNvPr id="34834" name="Rectangle 18"/>
          <p:cNvSpPr>
            <a:spLocks/>
          </p:cNvSpPr>
          <p:nvPr/>
        </p:nvSpPr>
        <p:spPr bwMode="auto">
          <a:xfrm>
            <a:off x="6951518" y="1402865"/>
            <a:ext cx="1862051" cy="299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29061" bIns="0"/>
          <a:lstStyle/>
          <a:p>
            <a:pPr marL="28719"/>
            <a:r>
              <a:rPr lang="en-US" sz="1900" b="1" u="sng">
                <a:solidFill>
                  <a:srgbClr val="343434"/>
                </a:solidFill>
                <a:ea typeface="ＭＳ Ｐゴシック" charset="0"/>
                <a:cs typeface="Lucida Grande" charset="0"/>
              </a:rPr>
              <a:t>Security Policy</a:t>
            </a:r>
          </a:p>
        </p:txBody>
      </p:sp>
      <p:sp>
        <p:nvSpPr>
          <p:cNvPr id="34835" name="Rectangle 19"/>
          <p:cNvSpPr>
            <a:spLocks/>
          </p:cNvSpPr>
          <p:nvPr/>
        </p:nvSpPr>
        <p:spPr bwMode="auto">
          <a:xfrm>
            <a:off x="7323513" y="1840566"/>
            <a:ext cx="1122218" cy="943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tabLst>
                <a:tab pos="254370" algn="l"/>
                <a:tab pos="508739" algn="l"/>
                <a:tab pos="771314" algn="l"/>
                <a:tab pos="1025684" algn="l"/>
                <a:tab pos="1263642" algn="l"/>
                <a:tab pos="1526217" algn="l"/>
                <a:tab pos="1780587" algn="l"/>
                <a:tab pos="2034957" algn="l"/>
                <a:tab pos="2289326" algn="l"/>
                <a:tab pos="2543696" algn="l"/>
                <a:tab pos="2798065" algn="l"/>
                <a:tab pos="3060640" algn="l"/>
              </a:tabLst>
            </a:pPr>
            <a:r>
              <a:rPr lang="en-US" sz="7100">
                <a:solidFill>
                  <a:srgbClr val="066601"/>
                </a:solidFill>
                <a:latin typeface="Zapf Dingbats" charset="0"/>
                <a:ea typeface="ＭＳ Ｐゴシック" charset="0"/>
                <a:cs typeface="Zapf Dingbats" charset="0"/>
                <a:sym typeface="Zapf Dingbats" charset="0"/>
              </a:rPr>
              <a:t>✓</a:t>
            </a:r>
          </a:p>
        </p:txBody>
      </p:sp>
      <p:sp>
        <p:nvSpPr>
          <p:cNvPr id="34836" name="Rectangle 20"/>
          <p:cNvSpPr>
            <a:spLocks/>
          </p:cNvSpPr>
          <p:nvPr/>
        </p:nvSpPr>
        <p:spPr bwMode="auto">
          <a:xfrm>
            <a:off x="7323513" y="3400761"/>
            <a:ext cx="1122218" cy="943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tabLst>
                <a:tab pos="254370" algn="l"/>
                <a:tab pos="508739" algn="l"/>
                <a:tab pos="771314" algn="l"/>
                <a:tab pos="1025684" algn="l"/>
                <a:tab pos="1263642" algn="l"/>
                <a:tab pos="1526217" algn="l"/>
                <a:tab pos="1780587" algn="l"/>
                <a:tab pos="2034957" algn="l"/>
                <a:tab pos="2289326" algn="l"/>
                <a:tab pos="2543696" algn="l"/>
                <a:tab pos="2798065" algn="l"/>
                <a:tab pos="3060640" algn="l"/>
              </a:tabLst>
            </a:pPr>
            <a:r>
              <a:rPr lang="en-US" sz="7100">
                <a:solidFill>
                  <a:srgbClr val="066601"/>
                </a:solidFill>
                <a:latin typeface="Zapf Dingbats" charset="0"/>
                <a:ea typeface="ＭＳ Ｐゴシック" charset="0"/>
                <a:cs typeface="Zapf Dingbats" charset="0"/>
                <a:sym typeface="Zapf Dingbats" charset="0"/>
              </a:rPr>
              <a:t>✓</a:t>
            </a:r>
          </a:p>
        </p:txBody>
      </p:sp>
      <p:sp>
        <p:nvSpPr>
          <p:cNvPr id="34837" name="Rectangle 21"/>
          <p:cNvSpPr>
            <a:spLocks/>
          </p:cNvSpPr>
          <p:nvPr/>
        </p:nvSpPr>
        <p:spPr bwMode="auto">
          <a:xfrm>
            <a:off x="7323513" y="5046681"/>
            <a:ext cx="1122218" cy="943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tabLst>
                <a:tab pos="254370" algn="l"/>
                <a:tab pos="508739" algn="l"/>
                <a:tab pos="771314" algn="l"/>
                <a:tab pos="1025684" algn="l"/>
                <a:tab pos="1263642" algn="l"/>
                <a:tab pos="1526217" algn="l"/>
                <a:tab pos="1780587" algn="l"/>
                <a:tab pos="2034957" algn="l"/>
                <a:tab pos="2289326" algn="l"/>
                <a:tab pos="2543696" algn="l"/>
                <a:tab pos="2798065" algn="l"/>
                <a:tab pos="3060640" algn="l"/>
              </a:tabLst>
            </a:pPr>
            <a:r>
              <a:rPr lang="en-US" sz="7100">
                <a:solidFill>
                  <a:srgbClr val="066601"/>
                </a:solidFill>
                <a:latin typeface="Zapf Dingbats" charset="0"/>
                <a:ea typeface="ＭＳ Ｐゴシック" charset="0"/>
                <a:cs typeface="Zapf Dingbats" charset="0"/>
                <a:sym typeface="Zapf Dingbats" charset="0"/>
              </a:rPr>
              <a:t>✓</a:t>
            </a:r>
          </a:p>
        </p:txBody>
      </p:sp>
      <p:sp>
        <p:nvSpPr>
          <p:cNvPr id="2" name="Date Placeholder 1"/>
          <p:cNvSpPr>
            <a:spLocks noGrp="1"/>
          </p:cNvSpPr>
          <p:nvPr>
            <p:ph type="dt" sz="half" idx="10"/>
          </p:nvPr>
        </p:nvSpPr>
        <p:spPr/>
        <p:txBody>
          <a:bodyPr/>
          <a:lstStyle/>
          <a:p>
            <a:r>
              <a:rPr lang="en-US" smtClean="0"/>
              <a:t>10/8/13</a:t>
            </a:r>
            <a:endParaRPr lang="en-US"/>
          </a:p>
        </p:txBody>
      </p:sp>
      <p:sp>
        <p:nvSpPr>
          <p:cNvPr id="3" name="Footer Placeholder 2"/>
          <p:cNvSpPr>
            <a:spLocks noGrp="1"/>
          </p:cNvSpPr>
          <p:nvPr>
            <p:ph type="ftr" sz="quarter" idx="11"/>
          </p:nvPr>
        </p:nvSpPr>
        <p:spPr/>
        <p:txBody>
          <a:bodyPr/>
          <a:lstStyle/>
          <a:p>
            <a:r>
              <a:rPr lang="en-US" smtClean="0"/>
              <a:t>Software Defined Networking (COMS 6998-8)</a:t>
            </a:r>
            <a:endParaRPr lang="en-US"/>
          </a:p>
        </p:txBody>
      </p:sp>
      <p:sp>
        <p:nvSpPr>
          <p:cNvPr id="26"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smtClean="0"/>
              <a:t>M. </a:t>
            </a:r>
            <a:r>
              <a:rPr lang="en-US" dirty="0" err="1" smtClean="0"/>
              <a:t>Reitblatt</a:t>
            </a:r>
            <a:r>
              <a:rPr lang="en-US" dirty="0" smtClean="0"/>
              <a:t>, </a:t>
            </a:r>
            <a:r>
              <a:rPr lang="en-US" dirty="0" smtClean="0"/>
              <a:t>Cornell</a:t>
            </a:r>
            <a:endParaRPr lang="en-US" dirty="0"/>
          </a:p>
        </p:txBody>
      </p:sp>
      <p:sp>
        <p:nvSpPr>
          <p:cNvPr id="27" name="Slide Number Placeholder 3"/>
          <p:cNvSpPr>
            <a:spLocks noGrp="1"/>
          </p:cNvSpPr>
          <p:nvPr>
            <p:ph type="sldNum" sz="quarter" idx="12"/>
          </p:nvPr>
        </p:nvSpPr>
        <p:spPr>
          <a:xfrm>
            <a:off x="6553200" y="6356350"/>
            <a:ext cx="2133600" cy="365125"/>
          </a:xfrm>
        </p:spPr>
        <p:txBody>
          <a:bodyPr/>
          <a:lstStyle/>
          <a:p>
            <a:fld id="{20342B77-D34C-443A-9BA4-2E8748A6D936}" type="slidenum">
              <a:rPr lang="en-US" smtClean="0"/>
              <a:pPr/>
              <a:t>19</a:t>
            </a:fld>
            <a:endParaRPr lang="en-US"/>
          </a:p>
        </p:txBody>
      </p:sp>
    </p:spTree>
    <p:extLst>
      <p:ext uri="{BB962C8B-B14F-4D97-AF65-F5344CB8AC3E}">
        <p14:creationId xmlns:p14="http://schemas.microsoft.com/office/powerpoint/2010/main" val="1028611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Review of Previous Lecture</a:t>
            </a:r>
          </a:p>
          <a:p>
            <a:pPr lvl="1"/>
            <a:r>
              <a:rPr lang="en-US" dirty="0" smtClean="0"/>
              <a:t>SDN Programming Language</a:t>
            </a:r>
          </a:p>
          <a:p>
            <a:pPr lvl="1"/>
            <a:r>
              <a:rPr lang="en-US" dirty="0" smtClean="0"/>
              <a:t>SDN </a:t>
            </a:r>
            <a:r>
              <a:rPr lang="en-US" dirty="0"/>
              <a:t>Verification</a:t>
            </a:r>
          </a:p>
          <a:p>
            <a:r>
              <a:rPr lang="en-US" dirty="0" smtClean="0"/>
              <a:t>SDN Update</a:t>
            </a:r>
          </a:p>
          <a:p>
            <a:pPr lvl="1"/>
            <a:r>
              <a:rPr lang="en-US" dirty="0" smtClean="0"/>
              <a:t>Consistent Update</a:t>
            </a:r>
          </a:p>
          <a:p>
            <a:pPr lvl="1"/>
            <a:r>
              <a:rPr lang="en-US" dirty="0" smtClean="0"/>
              <a:t>Congestion-Free Update</a:t>
            </a:r>
          </a:p>
          <a:p>
            <a:pPr lvl="1"/>
            <a:r>
              <a:rPr lang="en-US" dirty="0" smtClean="0"/>
              <a:t>Network Partition</a:t>
            </a:r>
          </a:p>
        </p:txBody>
      </p:sp>
      <p:sp>
        <p:nvSpPr>
          <p:cNvPr id="5" name="Date Placeholder 4"/>
          <p:cNvSpPr>
            <a:spLocks noGrp="1"/>
          </p:cNvSpPr>
          <p:nvPr>
            <p:ph type="dt" sz="half" idx="10"/>
          </p:nvPr>
        </p:nvSpPr>
        <p:spPr/>
        <p:txBody>
          <a:bodyPr/>
          <a:lstStyle/>
          <a:p>
            <a:r>
              <a:rPr lang="en-US" smtClean="0"/>
              <a:t>10/8/13</a:t>
            </a:r>
            <a:endParaRPr lang="en-US"/>
          </a:p>
        </p:txBody>
      </p:sp>
      <p:sp>
        <p:nvSpPr>
          <p:cNvPr id="6" name="Footer Placeholder 5"/>
          <p:cNvSpPr>
            <a:spLocks noGrp="1"/>
          </p:cNvSpPr>
          <p:nvPr>
            <p:ph type="ftr" sz="quarter" idx="11"/>
          </p:nvPr>
        </p:nvSpPr>
        <p:spPr/>
        <p:txBody>
          <a:bodyPr/>
          <a:lstStyle/>
          <a:p>
            <a:r>
              <a:rPr lang="en-US" smtClean="0"/>
              <a:t>Software Defined Networking (COMS 6998-8)</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2</a:t>
            </a:fld>
            <a:endParaRPr lang="en-US"/>
          </a:p>
        </p:txBody>
      </p:sp>
    </p:spTree>
    <p:extLst>
      <p:ext uri="{BB962C8B-B14F-4D97-AF65-F5344CB8AC3E}">
        <p14:creationId xmlns:p14="http://schemas.microsoft.com/office/powerpoint/2010/main" val="40461060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lide Number Placeholder 3"/>
          <p:cNvSpPr>
            <a:spLocks noGrp="1"/>
          </p:cNvSpPr>
          <p:nvPr>
            <p:ph type="sldNum" sz="quarter" idx="10"/>
          </p:nvPr>
        </p:nvSpPr>
        <p:spPr/>
        <p:txBody>
          <a:bodyPr/>
          <a:lstStyle/>
          <a:p>
            <a:fld id="{0B09061D-07FC-2348-BC13-BF59BF77A819}" type="slidenum">
              <a:rPr lang="en-US"/>
              <a:pPr/>
              <a:t>20</a:t>
            </a:fld>
            <a:endParaRPr lang="en-US"/>
          </a:p>
        </p:txBody>
      </p:sp>
      <p:cxnSp>
        <p:nvCxnSpPr>
          <p:cNvPr id="35841" name="AutoShape 1"/>
          <p:cNvCxnSpPr>
            <a:cxnSpLocks noChangeShapeType="1"/>
            <a:stCxn id="35851" idx="0"/>
            <a:endCxn id="35854" idx="0"/>
          </p:cNvCxnSpPr>
          <p:nvPr/>
        </p:nvCxnSpPr>
        <p:spPr bwMode="auto">
          <a:xfrm>
            <a:off x="2496936" y="4047229"/>
            <a:ext cx="2021031" cy="1442197"/>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35842" name="AutoShape 2"/>
          <p:cNvCxnSpPr>
            <a:cxnSpLocks noChangeShapeType="1"/>
            <a:stCxn id="35853" idx="0"/>
            <a:endCxn id="35854" idx="0"/>
          </p:cNvCxnSpPr>
          <p:nvPr/>
        </p:nvCxnSpPr>
        <p:spPr bwMode="auto">
          <a:xfrm flipH="1">
            <a:off x="4458740" y="4016973"/>
            <a:ext cx="2253788" cy="1472453"/>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35843" name="AutoShape 3"/>
          <p:cNvCxnSpPr>
            <a:cxnSpLocks noChangeShapeType="1"/>
            <a:stCxn id="35853" idx="0"/>
            <a:endCxn id="35861" idx="0"/>
          </p:cNvCxnSpPr>
          <p:nvPr/>
        </p:nvCxnSpPr>
        <p:spPr bwMode="auto">
          <a:xfrm flipH="1">
            <a:off x="4458740" y="4016973"/>
            <a:ext cx="2253788" cy="26222"/>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35844" name="AutoShape 4"/>
          <p:cNvCxnSpPr>
            <a:cxnSpLocks noChangeShapeType="1"/>
            <a:stCxn id="35851" idx="0"/>
            <a:endCxn id="35861" idx="0"/>
          </p:cNvCxnSpPr>
          <p:nvPr/>
        </p:nvCxnSpPr>
        <p:spPr bwMode="auto">
          <a:xfrm rot="10800000" flipH="1">
            <a:off x="2496936" y="4043195"/>
            <a:ext cx="2021031" cy="4034"/>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35845" name="AutoShape 5"/>
          <p:cNvCxnSpPr>
            <a:cxnSpLocks noChangeShapeType="1"/>
            <a:stCxn id="35847" idx="0"/>
            <a:endCxn id="35851" idx="0"/>
          </p:cNvCxnSpPr>
          <p:nvPr/>
        </p:nvCxnSpPr>
        <p:spPr bwMode="auto">
          <a:xfrm flipH="1">
            <a:off x="2496936" y="2711936"/>
            <a:ext cx="2021031" cy="1335293"/>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35846" name="AutoShape 6"/>
          <p:cNvCxnSpPr>
            <a:cxnSpLocks noChangeShapeType="1"/>
            <a:stCxn id="35847" idx="0"/>
            <a:endCxn id="35853" idx="0"/>
          </p:cNvCxnSpPr>
          <p:nvPr/>
        </p:nvCxnSpPr>
        <p:spPr bwMode="auto">
          <a:xfrm>
            <a:off x="4458740" y="2711936"/>
            <a:ext cx="2253788" cy="1305037"/>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pic>
        <p:nvPicPr>
          <p:cNvPr id="3584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8669" y="2404334"/>
            <a:ext cx="1122218" cy="67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35848" name="Rectangle 8"/>
          <p:cNvSpPr>
            <a:spLocks noGrp="1" noChangeArrowheads="1"/>
          </p:cNvSpPr>
          <p:nvPr>
            <p:ph type="title"/>
          </p:nvPr>
        </p:nvSpPr>
        <p:spPr>
          <a:ln/>
        </p:spPr>
        <p:txBody>
          <a:bodyPr/>
          <a:lstStyle/>
          <a:p>
            <a:r>
              <a:rPr lang="en-US"/>
              <a:t>Atomic Update?</a:t>
            </a:r>
          </a:p>
        </p:txBody>
      </p:sp>
      <p:cxnSp>
        <p:nvCxnSpPr>
          <p:cNvPr id="35849" name="AutoShape 9"/>
          <p:cNvCxnSpPr>
            <a:cxnSpLocks noChangeShapeType="1"/>
            <a:stCxn id="35851" idx="0"/>
            <a:endCxn id="35852" idx="0"/>
          </p:cNvCxnSpPr>
          <p:nvPr/>
        </p:nvCxnSpPr>
        <p:spPr bwMode="auto">
          <a:xfrm rot="10800000">
            <a:off x="1101437" y="3588348"/>
            <a:ext cx="1437063" cy="458881"/>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35850" name="AutoShape 10"/>
          <p:cNvCxnSpPr>
            <a:cxnSpLocks noChangeShapeType="1"/>
            <a:stCxn id="35851" idx="0"/>
            <a:endCxn id="35855" idx="0"/>
          </p:cNvCxnSpPr>
          <p:nvPr/>
        </p:nvCxnSpPr>
        <p:spPr bwMode="auto">
          <a:xfrm flipH="1">
            <a:off x="1101437" y="4047229"/>
            <a:ext cx="1437063" cy="407446"/>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pic>
        <p:nvPicPr>
          <p:cNvPr id="3585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8944" y="3697269"/>
            <a:ext cx="1122218" cy="67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5852"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3259567"/>
            <a:ext cx="1122218" cy="68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5853"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3229" y="3662979"/>
            <a:ext cx="1122218" cy="68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5854"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8669" y="5099125"/>
            <a:ext cx="1122218" cy="67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5855"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4090595"/>
            <a:ext cx="1122218" cy="68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5856" name="Picture 1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5296" y="4240867"/>
            <a:ext cx="615142" cy="38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5857" name="Picture 1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1016" y="3407821"/>
            <a:ext cx="548640" cy="355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nvGrpSpPr>
          <p:cNvPr id="35860" name="Group 20"/>
          <p:cNvGrpSpPr>
            <a:grpSpLocks/>
          </p:cNvGrpSpPr>
          <p:nvPr/>
        </p:nvGrpSpPr>
        <p:grpSpPr bwMode="auto">
          <a:xfrm>
            <a:off x="2355620" y="6095552"/>
            <a:ext cx="4271702" cy="246081"/>
            <a:chOff x="0" y="22"/>
            <a:chExt cx="4111" cy="244"/>
          </a:xfrm>
        </p:grpSpPr>
        <p:sp>
          <p:nvSpPr>
            <p:cNvPr id="35858" name="Line 18"/>
            <p:cNvSpPr>
              <a:spLocks noChangeShapeType="1"/>
            </p:cNvSpPr>
            <p:nvPr/>
          </p:nvSpPr>
          <p:spPr bwMode="auto">
            <a:xfrm flipH="1">
              <a:off x="0" y="146"/>
              <a:ext cx="4111" cy="0"/>
            </a:xfrm>
            <a:prstGeom prst="line">
              <a:avLst/>
            </a:prstGeom>
            <a:noFill/>
            <a:ln w="88900" cap="flat">
              <a:solidFill>
                <a:srgbClr val="0D6502"/>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5859" name="Rectangle 19"/>
            <p:cNvSpPr>
              <a:spLocks/>
            </p:cNvSpPr>
            <p:nvPr/>
          </p:nvSpPr>
          <p:spPr bwMode="auto">
            <a:xfrm>
              <a:off x="1642" y="22"/>
              <a:ext cx="518" cy="244"/>
            </a:xfrm>
            <a:prstGeom prst="rect">
              <a:avLst/>
            </a:prstGeom>
            <a:solidFill>
              <a:srgbClr val="ECEDF1"/>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1600" b="1">
                  <a:solidFill>
                    <a:srgbClr val="0D6502"/>
                  </a:solidFill>
                  <a:ea typeface="ＭＳ Ｐゴシック" charset="0"/>
                  <a:cs typeface="Lucida Grande" charset="0"/>
                </a:rPr>
                <a:t>Traffic</a:t>
              </a:r>
            </a:p>
          </p:txBody>
        </p:sp>
      </p:grpSp>
      <p:pic>
        <p:nvPicPr>
          <p:cNvPr id="35861"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8669" y="3687184"/>
            <a:ext cx="1122218" cy="67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5862"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53491" y="3687184"/>
            <a:ext cx="1088967" cy="65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5863" name="Picture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3607" y="2404334"/>
            <a:ext cx="1088967" cy="65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5864" name="Picture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3607" y="3687184"/>
            <a:ext cx="1088967" cy="65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5865" name="Picture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3607" y="5099125"/>
            <a:ext cx="1088967" cy="65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35866" name="Freeform 26"/>
          <p:cNvSpPr>
            <a:spLocks/>
          </p:cNvSpPr>
          <p:nvPr/>
        </p:nvSpPr>
        <p:spPr bwMode="auto">
          <a:xfrm>
            <a:off x="3962054" y="5134424"/>
            <a:ext cx="1004801" cy="612177"/>
          </a:xfrm>
          <a:custGeom>
            <a:avLst/>
            <a:gdLst>
              <a:gd name="T0" fmla="*/ 0 w 21600"/>
              <a:gd name="T1" fmla="*/ 13796 h 21600"/>
              <a:gd name="T2" fmla="*/ 0 w 21600"/>
              <a:gd name="T3" fmla="*/ 7883 h 21600"/>
              <a:gd name="T4" fmla="*/ 10752 w 21600"/>
              <a:gd name="T5" fmla="*/ 0 h 21600"/>
              <a:gd name="T6" fmla="*/ 21552 w 21600"/>
              <a:gd name="T7" fmla="*/ 7962 h 21600"/>
              <a:gd name="T8" fmla="*/ 21600 w 21600"/>
              <a:gd name="T9" fmla="*/ 13717 h 21600"/>
              <a:gd name="T10" fmla="*/ 10848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752" y="0"/>
                </a:lnTo>
                <a:lnTo>
                  <a:pt x="21552" y="7962"/>
                </a:lnTo>
                <a:lnTo>
                  <a:pt x="21600" y="13717"/>
                </a:lnTo>
                <a:lnTo>
                  <a:pt x="10848" y="21600"/>
                </a:lnTo>
                <a:lnTo>
                  <a:pt x="0" y="13796"/>
                </a:lnTo>
                <a:close/>
                <a:moveTo>
                  <a:pt x="0" y="13796"/>
                </a:moveTo>
              </a:path>
            </a:pathLst>
          </a:custGeom>
          <a:solidFill>
            <a:srgbClr val="E00700">
              <a:alpha val="32941"/>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35867" name="Freeform 27"/>
          <p:cNvSpPr>
            <a:spLocks/>
          </p:cNvSpPr>
          <p:nvPr/>
        </p:nvSpPr>
        <p:spPr bwMode="auto">
          <a:xfrm>
            <a:off x="3956858" y="2428539"/>
            <a:ext cx="1003762" cy="611169"/>
          </a:xfrm>
          <a:custGeom>
            <a:avLst/>
            <a:gdLst>
              <a:gd name="T0" fmla="*/ 0 w 21600"/>
              <a:gd name="T1" fmla="*/ 13796 h 21600"/>
              <a:gd name="T2" fmla="*/ 0 w 21600"/>
              <a:gd name="T3" fmla="*/ 7883 h 21600"/>
              <a:gd name="T4" fmla="*/ 10752 w 21600"/>
              <a:gd name="T5" fmla="*/ 0 h 21600"/>
              <a:gd name="T6" fmla="*/ 21552 w 21600"/>
              <a:gd name="T7" fmla="*/ 7962 h 21600"/>
              <a:gd name="T8" fmla="*/ 21600 w 21600"/>
              <a:gd name="T9" fmla="*/ 13717 h 21600"/>
              <a:gd name="T10" fmla="*/ 10848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752" y="0"/>
                </a:lnTo>
                <a:lnTo>
                  <a:pt x="21552" y="7962"/>
                </a:lnTo>
                <a:lnTo>
                  <a:pt x="21600" y="13717"/>
                </a:lnTo>
                <a:lnTo>
                  <a:pt x="10848" y="21600"/>
                </a:lnTo>
                <a:lnTo>
                  <a:pt x="0" y="13796"/>
                </a:lnTo>
                <a:close/>
                <a:moveTo>
                  <a:pt x="0" y="13796"/>
                </a:moveTo>
              </a:path>
            </a:pathLst>
          </a:custGeom>
          <a:solidFill>
            <a:srgbClr val="E00700">
              <a:alpha val="32941"/>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35868" name="Rectangle 28"/>
          <p:cNvSpPr>
            <a:spLocks/>
          </p:cNvSpPr>
          <p:nvPr/>
        </p:nvSpPr>
        <p:spPr bwMode="auto">
          <a:xfrm>
            <a:off x="4204162" y="2560325"/>
            <a:ext cx="2230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a:solidFill>
                  <a:schemeClr val="tx1"/>
                </a:solidFill>
                <a:ea typeface="ＭＳ Ｐゴシック" charset="0"/>
                <a:cs typeface="Lucida Grande" charset="0"/>
              </a:rPr>
              <a:t>F1</a:t>
            </a:r>
          </a:p>
        </p:txBody>
      </p:sp>
      <p:sp>
        <p:nvSpPr>
          <p:cNvPr id="35869" name="Freeform 29"/>
          <p:cNvSpPr>
            <a:spLocks/>
          </p:cNvSpPr>
          <p:nvPr/>
        </p:nvSpPr>
        <p:spPr bwMode="auto">
          <a:xfrm>
            <a:off x="3956858" y="3711388"/>
            <a:ext cx="1003762" cy="611169"/>
          </a:xfrm>
          <a:custGeom>
            <a:avLst/>
            <a:gdLst>
              <a:gd name="T0" fmla="*/ 0 w 21600"/>
              <a:gd name="T1" fmla="*/ 13796 h 21600"/>
              <a:gd name="T2" fmla="*/ 0 w 21600"/>
              <a:gd name="T3" fmla="*/ 7883 h 21600"/>
              <a:gd name="T4" fmla="*/ 10752 w 21600"/>
              <a:gd name="T5" fmla="*/ 0 h 21600"/>
              <a:gd name="T6" fmla="*/ 21552 w 21600"/>
              <a:gd name="T7" fmla="*/ 7962 h 21600"/>
              <a:gd name="T8" fmla="*/ 21600 w 21600"/>
              <a:gd name="T9" fmla="*/ 13717 h 21600"/>
              <a:gd name="T10" fmla="*/ 10848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752" y="0"/>
                </a:lnTo>
                <a:lnTo>
                  <a:pt x="21552" y="7962"/>
                </a:lnTo>
                <a:lnTo>
                  <a:pt x="21600" y="13717"/>
                </a:lnTo>
                <a:lnTo>
                  <a:pt x="10848" y="21600"/>
                </a:lnTo>
                <a:lnTo>
                  <a:pt x="0" y="13796"/>
                </a:lnTo>
                <a:close/>
                <a:moveTo>
                  <a:pt x="0" y="13796"/>
                </a:moveTo>
              </a:path>
            </a:pathLst>
          </a:custGeom>
          <a:solidFill>
            <a:srgbClr val="E00700">
              <a:alpha val="32941"/>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35870" name="Rectangle 30"/>
          <p:cNvSpPr>
            <a:spLocks/>
          </p:cNvSpPr>
          <p:nvPr/>
        </p:nvSpPr>
        <p:spPr bwMode="auto">
          <a:xfrm>
            <a:off x="4204162" y="3899652"/>
            <a:ext cx="2230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a:solidFill>
                  <a:schemeClr val="tx1"/>
                </a:solidFill>
                <a:ea typeface="ＭＳ Ｐゴシック" charset="0"/>
                <a:cs typeface="Lucida Grande" charset="0"/>
              </a:rPr>
              <a:t>F2</a:t>
            </a:r>
          </a:p>
        </p:txBody>
      </p:sp>
      <p:sp>
        <p:nvSpPr>
          <p:cNvPr id="35871" name="Rectangle 31"/>
          <p:cNvSpPr>
            <a:spLocks/>
          </p:cNvSpPr>
          <p:nvPr/>
        </p:nvSpPr>
        <p:spPr bwMode="auto">
          <a:xfrm>
            <a:off x="4204162" y="5335798"/>
            <a:ext cx="2230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a:solidFill>
                  <a:schemeClr val="tx1"/>
                </a:solidFill>
                <a:ea typeface="ＭＳ Ｐゴシック" charset="0"/>
                <a:cs typeface="Lucida Grande" charset="0"/>
              </a:rPr>
              <a:t>F3</a:t>
            </a:r>
          </a:p>
        </p:txBody>
      </p:sp>
      <p:sp>
        <p:nvSpPr>
          <p:cNvPr id="35872" name="Freeform 32"/>
          <p:cNvSpPr>
            <a:spLocks/>
          </p:cNvSpPr>
          <p:nvPr/>
        </p:nvSpPr>
        <p:spPr bwMode="auto">
          <a:xfrm>
            <a:off x="1986742" y="3719457"/>
            <a:ext cx="1003762" cy="611169"/>
          </a:xfrm>
          <a:custGeom>
            <a:avLst/>
            <a:gdLst>
              <a:gd name="T0" fmla="*/ 0 w 21600"/>
              <a:gd name="T1" fmla="*/ 13796 h 21600"/>
              <a:gd name="T2" fmla="*/ 0 w 21600"/>
              <a:gd name="T3" fmla="*/ 7883 h 21600"/>
              <a:gd name="T4" fmla="*/ 10752 w 21600"/>
              <a:gd name="T5" fmla="*/ 0 h 21600"/>
              <a:gd name="T6" fmla="*/ 21552 w 21600"/>
              <a:gd name="T7" fmla="*/ 7962 h 21600"/>
              <a:gd name="T8" fmla="*/ 21600 w 21600"/>
              <a:gd name="T9" fmla="*/ 13717 h 21600"/>
              <a:gd name="T10" fmla="*/ 10848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752" y="0"/>
                </a:lnTo>
                <a:lnTo>
                  <a:pt x="21552" y="7962"/>
                </a:lnTo>
                <a:lnTo>
                  <a:pt x="21600" y="13717"/>
                </a:lnTo>
                <a:lnTo>
                  <a:pt x="10848" y="21600"/>
                </a:lnTo>
                <a:lnTo>
                  <a:pt x="0" y="13796"/>
                </a:lnTo>
                <a:close/>
                <a:moveTo>
                  <a:pt x="0" y="13796"/>
                </a:moveTo>
              </a:path>
            </a:pathLst>
          </a:custGeom>
          <a:solidFill>
            <a:srgbClr val="E00700">
              <a:alpha val="32941"/>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35873" name="Rectangle 33"/>
          <p:cNvSpPr>
            <a:spLocks/>
          </p:cNvSpPr>
          <p:nvPr/>
        </p:nvSpPr>
        <p:spPr bwMode="auto">
          <a:xfrm>
            <a:off x="6603423" y="1562213"/>
            <a:ext cx="1862051" cy="290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29061" bIns="0"/>
          <a:lstStyle/>
          <a:p>
            <a:pPr marL="28719"/>
            <a:r>
              <a:rPr lang="en-US" sz="1900" b="1">
                <a:solidFill>
                  <a:srgbClr val="343434"/>
                </a:solidFill>
                <a:ea typeface="ＭＳ Ｐゴシック" charset="0"/>
                <a:cs typeface="Lucida Grande" charset="0"/>
              </a:rPr>
              <a:t>Security Policy</a:t>
            </a:r>
          </a:p>
        </p:txBody>
      </p:sp>
      <p:graphicFrame>
        <p:nvGraphicFramePr>
          <p:cNvPr id="35874" name="Group 34"/>
          <p:cNvGraphicFramePr>
            <a:graphicFrameLocks noGrp="1"/>
          </p:cNvGraphicFramePr>
          <p:nvPr/>
        </p:nvGraphicFramePr>
        <p:xfrm>
          <a:off x="5894763" y="1900070"/>
          <a:ext cx="3168188" cy="1708672"/>
        </p:xfrm>
        <a:graphic>
          <a:graphicData uri="http://schemas.openxmlformats.org/drawingml/2006/table">
            <a:tbl>
              <a:tblPr/>
              <a:tblGrid>
                <a:gridCol w="856211"/>
                <a:gridCol w="1315489"/>
                <a:gridCol w="996488"/>
              </a:tblGrid>
              <a:tr h="355002">
                <a:tc>
                  <a:txBody>
                    <a:bodyPr/>
                    <a:lstStyle/>
                    <a:p>
                      <a:pPr marL="165100" marR="0" lvl="0" indent="0" algn="l"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r>
                        <a:rPr kumimoji="0" lang="en-US" sz="1900" b="1"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rPr>
                        <a:t>Src</a:t>
                      </a:r>
                    </a:p>
                  </a:txBody>
                  <a:tcPr marL="33251" marR="33251" marT="32273" marB="32273" horzOverflow="overflow">
                    <a:lnL w="50800" cap="flat" cmpd="sng" algn="ctr">
                      <a:solidFill>
                        <a:srgbClr val="0D6502"/>
                      </a:solidFill>
                      <a:prstDash val="solid"/>
                      <a:round/>
                      <a:headEnd type="none" w="med" len="med"/>
                      <a:tailEnd type="none" w="med" len="med"/>
                    </a:lnL>
                    <a:lnR w="12700" cap="flat" cmpd="sng" algn="ctr">
                      <a:solidFill>
                        <a:srgbClr val="0D6502"/>
                      </a:solidFill>
                      <a:prstDash val="solid"/>
                      <a:round/>
                      <a:headEnd type="none" w="med" len="med"/>
                      <a:tailEnd type="none" w="med" len="med"/>
                    </a:lnR>
                    <a:lnT w="50800" cap="flat" cmpd="sng" algn="ctr">
                      <a:solidFill>
                        <a:srgbClr val="0D6502"/>
                      </a:solidFill>
                      <a:prstDash val="solid"/>
                      <a:round/>
                      <a:headEnd type="none" w="med" len="med"/>
                      <a:tailEnd type="none" w="med" len="med"/>
                    </a:lnT>
                    <a:lnB w="12700" cap="flat" cmpd="sng" algn="ctr">
                      <a:solidFill>
                        <a:srgbClr val="0D6502"/>
                      </a:solidFill>
                      <a:prstDash val="solid"/>
                      <a:round/>
                      <a:headEnd type="none" w="med" len="med"/>
                      <a:tailEnd type="none" w="med" len="med"/>
                    </a:lnB>
                    <a:lnTlToBr>
                      <a:noFill/>
                    </a:lnTlToBr>
                    <a:lnBlToTr>
                      <a:noFill/>
                    </a:lnBlToTr>
                    <a:solidFill>
                      <a:srgbClr val="D1E8DC"/>
                    </a:solidFill>
                  </a:tcPr>
                </a:tc>
                <a:tc>
                  <a:txBody>
                    <a:bodyPr/>
                    <a:lstStyle/>
                    <a:p>
                      <a:pPr marL="165100" marR="0" lvl="0" indent="0" algn="ctr"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r>
                        <a:rPr kumimoji="0" lang="en-US" sz="1900" b="1"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rPr>
                        <a:t>Traffic</a:t>
                      </a:r>
                    </a:p>
                  </a:txBody>
                  <a:tcPr marL="33251" marR="33251" marT="32273" marB="32273" horzOverflow="overflow">
                    <a:lnL w="12700" cap="flat" cmpd="sng" algn="ctr">
                      <a:solidFill>
                        <a:srgbClr val="0D6502"/>
                      </a:solidFill>
                      <a:prstDash val="solid"/>
                      <a:round/>
                      <a:headEnd type="none" w="med" len="med"/>
                      <a:tailEnd type="none" w="med" len="med"/>
                    </a:lnL>
                    <a:lnR w="12700" cap="flat" cmpd="sng" algn="ctr">
                      <a:solidFill>
                        <a:srgbClr val="0D6502"/>
                      </a:solidFill>
                      <a:prstDash val="solid"/>
                      <a:round/>
                      <a:headEnd type="none" w="med" len="med"/>
                      <a:tailEnd type="none" w="med" len="med"/>
                    </a:lnR>
                    <a:lnT w="50800" cap="flat" cmpd="sng" algn="ctr">
                      <a:solidFill>
                        <a:srgbClr val="0D6502"/>
                      </a:solidFill>
                      <a:prstDash val="solid"/>
                      <a:round/>
                      <a:headEnd type="none" w="med" len="med"/>
                      <a:tailEnd type="none" w="med" len="med"/>
                    </a:lnT>
                    <a:lnB w="12700" cap="flat" cmpd="sng" algn="ctr">
                      <a:solidFill>
                        <a:srgbClr val="0D6502"/>
                      </a:solidFill>
                      <a:prstDash val="solid"/>
                      <a:round/>
                      <a:headEnd type="none" w="med" len="med"/>
                      <a:tailEnd type="none" w="med" len="med"/>
                    </a:lnB>
                    <a:lnTlToBr>
                      <a:noFill/>
                    </a:lnTlToBr>
                    <a:lnBlToTr>
                      <a:noFill/>
                    </a:lnBlToTr>
                    <a:solidFill>
                      <a:srgbClr val="D1E8DC"/>
                    </a:solidFill>
                  </a:tcPr>
                </a:tc>
                <a:tc>
                  <a:txBody>
                    <a:bodyPr/>
                    <a:lstStyle/>
                    <a:p>
                      <a:pPr marL="165100" marR="0" lvl="0" indent="0" algn="ctr"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r>
                        <a:rPr kumimoji="0" lang="en-US" sz="1900" b="1"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rPr>
                        <a:t>Action</a:t>
                      </a:r>
                    </a:p>
                  </a:txBody>
                  <a:tcPr marL="33251" marR="33251" marT="32273" marB="32273" horzOverflow="overflow">
                    <a:lnL w="12700" cap="flat" cmpd="sng" algn="ctr">
                      <a:solidFill>
                        <a:srgbClr val="0D6502"/>
                      </a:solidFill>
                      <a:prstDash val="solid"/>
                      <a:round/>
                      <a:headEnd type="none" w="med" len="med"/>
                      <a:tailEnd type="none" w="med" len="med"/>
                    </a:lnL>
                    <a:lnR w="50800" cap="flat" cmpd="sng" algn="ctr">
                      <a:solidFill>
                        <a:srgbClr val="0D6502"/>
                      </a:solidFill>
                      <a:prstDash val="solid"/>
                      <a:round/>
                      <a:headEnd type="none" w="med" len="med"/>
                      <a:tailEnd type="none" w="med" len="med"/>
                    </a:lnR>
                    <a:lnT w="50800" cap="flat" cmpd="sng" algn="ctr">
                      <a:solidFill>
                        <a:srgbClr val="0D6502"/>
                      </a:solidFill>
                      <a:prstDash val="solid"/>
                      <a:round/>
                      <a:headEnd type="none" w="med" len="med"/>
                      <a:tailEnd type="none" w="med" len="med"/>
                    </a:lnT>
                    <a:lnB w="12700" cap="flat" cmpd="sng" algn="ctr">
                      <a:solidFill>
                        <a:srgbClr val="0D6502"/>
                      </a:solidFill>
                      <a:prstDash val="solid"/>
                      <a:round/>
                      <a:headEnd type="none" w="med" len="med"/>
                      <a:tailEnd type="none" w="med" len="med"/>
                    </a:lnB>
                    <a:lnTlToBr>
                      <a:noFill/>
                    </a:lnTlToBr>
                    <a:lnBlToTr>
                      <a:noFill/>
                    </a:lnBlToTr>
                    <a:solidFill>
                      <a:srgbClr val="D1E8DC"/>
                    </a:solidFill>
                  </a:tcPr>
                </a:tc>
              </a:tr>
              <a:tr h="355002">
                <a:tc>
                  <a:txBody>
                    <a:bodyPr/>
                    <a:lstStyle/>
                    <a:p>
                      <a:pPr marL="165100" marR="0" lvl="0" indent="0" algn="l"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endParaRPr kumimoji="0" lang="en-US" sz="1900" b="0"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endParaRPr>
                    </a:p>
                  </a:txBody>
                  <a:tcPr marL="33251" marR="33251" marT="32273" marB="32273" horzOverflow="overflow">
                    <a:lnL w="50800" cap="flat" cmpd="sng" algn="ctr">
                      <a:solidFill>
                        <a:srgbClr val="0D6502"/>
                      </a:solidFill>
                      <a:prstDash val="solid"/>
                      <a:round/>
                      <a:headEnd type="none" w="med" len="med"/>
                      <a:tailEnd type="none" w="med" len="med"/>
                    </a:lnL>
                    <a:lnR w="12700" cap="flat" cmpd="sng" algn="ctr">
                      <a:solidFill>
                        <a:srgbClr val="0D6502"/>
                      </a:solidFill>
                      <a:prstDash val="solid"/>
                      <a:round/>
                      <a:headEnd type="none" w="med" len="med"/>
                      <a:tailEnd type="none" w="med" len="med"/>
                    </a:lnR>
                    <a:lnT w="12700" cap="flat" cmpd="sng" algn="ctr">
                      <a:solidFill>
                        <a:srgbClr val="0D6502"/>
                      </a:solidFill>
                      <a:prstDash val="solid"/>
                      <a:round/>
                      <a:headEnd type="none" w="med" len="med"/>
                      <a:tailEnd type="none" w="med" len="med"/>
                    </a:lnT>
                    <a:lnB w="12700" cap="flat" cmpd="sng" algn="ctr">
                      <a:solidFill>
                        <a:srgbClr val="0D6502"/>
                      </a:solidFill>
                      <a:prstDash val="solid"/>
                      <a:round/>
                      <a:headEnd type="none" w="med" len="med"/>
                      <a:tailEnd type="none" w="med" len="med"/>
                    </a:lnB>
                    <a:lnTlToBr>
                      <a:noFill/>
                    </a:lnTlToBr>
                    <a:lnBlToTr>
                      <a:noFill/>
                    </a:lnBlToTr>
                    <a:blipFill dpi="0" rotWithShape="0">
                      <a:blip r:embed="rId8"/>
                      <a:srcRect/>
                      <a:stretch>
                        <a:fillRect/>
                      </a:stretch>
                    </a:blipFill>
                  </a:tcPr>
                </a:tc>
                <a:tc>
                  <a:txBody>
                    <a:bodyPr/>
                    <a:lstStyle/>
                    <a:p>
                      <a:pPr marL="165100" marR="0" lvl="0" indent="0" algn="ctr"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r>
                        <a:rPr kumimoji="0" lang="en-US" sz="1900" b="0"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rPr>
                        <a:t>Web</a:t>
                      </a:r>
                    </a:p>
                  </a:txBody>
                  <a:tcPr marL="33251" marR="33251" marT="32273" marB="32273" horzOverflow="overflow">
                    <a:lnL w="12700" cap="flat" cmpd="sng" algn="ctr">
                      <a:solidFill>
                        <a:srgbClr val="0D6502"/>
                      </a:solidFill>
                      <a:prstDash val="solid"/>
                      <a:round/>
                      <a:headEnd type="none" w="med" len="med"/>
                      <a:tailEnd type="none" w="med" len="med"/>
                    </a:lnL>
                    <a:lnR w="12700" cap="flat" cmpd="sng" algn="ctr">
                      <a:solidFill>
                        <a:srgbClr val="0D6502"/>
                      </a:solidFill>
                      <a:prstDash val="solid"/>
                      <a:round/>
                      <a:headEnd type="none" w="med" len="med"/>
                      <a:tailEnd type="none" w="med" len="med"/>
                    </a:lnR>
                    <a:lnT w="12700" cap="flat" cmpd="sng" algn="ctr">
                      <a:solidFill>
                        <a:srgbClr val="0D6502"/>
                      </a:solidFill>
                      <a:prstDash val="solid"/>
                      <a:round/>
                      <a:headEnd type="none" w="med" len="med"/>
                      <a:tailEnd type="none" w="med" len="med"/>
                    </a:lnT>
                    <a:lnB w="12700" cap="flat" cmpd="sng" algn="ctr">
                      <a:solidFill>
                        <a:srgbClr val="0D6502"/>
                      </a:solidFill>
                      <a:prstDash val="solid"/>
                      <a:round/>
                      <a:headEnd type="none" w="med" len="med"/>
                      <a:tailEnd type="none" w="med" len="med"/>
                    </a:lnB>
                    <a:lnTlToBr>
                      <a:noFill/>
                    </a:lnTlToBr>
                    <a:lnBlToTr>
                      <a:noFill/>
                    </a:lnBlToTr>
                    <a:noFill/>
                  </a:tcPr>
                </a:tc>
                <a:tc>
                  <a:txBody>
                    <a:bodyPr/>
                    <a:lstStyle/>
                    <a:p>
                      <a:pPr marL="165100" marR="0" lvl="0" indent="0" algn="ctr"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r>
                        <a:rPr kumimoji="0" lang="en-US" sz="1900" b="0"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rPr>
                        <a:t>Allow</a:t>
                      </a:r>
                    </a:p>
                  </a:txBody>
                  <a:tcPr marL="33251" marR="33251" marT="32273" marB="32273" horzOverflow="overflow">
                    <a:lnL w="12700" cap="flat" cmpd="sng" algn="ctr">
                      <a:solidFill>
                        <a:srgbClr val="0D6502"/>
                      </a:solidFill>
                      <a:prstDash val="solid"/>
                      <a:round/>
                      <a:headEnd type="none" w="med" len="med"/>
                      <a:tailEnd type="none" w="med" len="med"/>
                    </a:lnL>
                    <a:lnR w="50800" cap="flat" cmpd="sng" algn="ctr">
                      <a:solidFill>
                        <a:srgbClr val="0D6502"/>
                      </a:solidFill>
                      <a:prstDash val="solid"/>
                      <a:round/>
                      <a:headEnd type="none" w="med" len="med"/>
                      <a:tailEnd type="none" w="med" len="med"/>
                    </a:lnR>
                    <a:lnT w="12700" cap="flat" cmpd="sng" algn="ctr">
                      <a:solidFill>
                        <a:srgbClr val="0D6502"/>
                      </a:solidFill>
                      <a:prstDash val="solid"/>
                      <a:round/>
                      <a:headEnd type="none" w="med" len="med"/>
                      <a:tailEnd type="none" w="med" len="med"/>
                    </a:lnT>
                    <a:lnB w="12700" cap="flat" cmpd="sng" algn="ctr">
                      <a:solidFill>
                        <a:srgbClr val="0D6502"/>
                      </a:solidFill>
                      <a:prstDash val="solid"/>
                      <a:round/>
                      <a:headEnd type="none" w="med" len="med"/>
                      <a:tailEnd type="none" w="med" len="med"/>
                    </a:lnB>
                    <a:lnTlToBr>
                      <a:noFill/>
                    </a:lnTlToBr>
                    <a:lnBlToTr>
                      <a:noFill/>
                    </a:lnBlToTr>
                    <a:noFill/>
                  </a:tcPr>
                </a:tc>
              </a:tr>
              <a:tr h="355002">
                <a:tc>
                  <a:txBody>
                    <a:bodyPr/>
                    <a:lstStyle/>
                    <a:p>
                      <a:pPr marL="165100" marR="0" lvl="0" indent="0" algn="l"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endParaRPr kumimoji="0" lang="en-US" sz="1900" b="0"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endParaRPr>
                    </a:p>
                  </a:txBody>
                  <a:tcPr marL="33251" marR="33251" marT="32273" marB="32273" horzOverflow="overflow">
                    <a:lnL w="50800" cap="flat" cmpd="sng" algn="ctr">
                      <a:solidFill>
                        <a:srgbClr val="0D6502"/>
                      </a:solidFill>
                      <a:prstDash val="solid"/>
                      <a:round/>
                      <a:headEnd type="none" w="med" len="med"/>
                      <a:tailEnd type="none" w="med" len="med"/>
                    </a:lnL>
                    <a:lnR w="12700" cap="flat" cmpd="sng" algn="ctr">
                      <a:solidFill>
                        <a:srgbClr val="0D6502"/>
                      </a:solidFill>
                      <a:prstDash val="solid"/>
                      <a:round/>
                      <a:headEnd type="none" w="med" len="med"/>
                      <a:tailEnd type="none" w="med" len="med"/>
                    </a:lnR>
                    <a:lnT w="12700" cap="flat" cmpd="sng" algn="ctr">
                      <a:solidFill>
                        <a:srgbClr val="0D6502"/>
                      </a:solidFill>
                      <a:prstDash val="solid"/>
                      <a:round/>
                      <a:headEnd type="none" w="med" len="med"/>
                      <a:tailEnd type="none" w="med" len="med"/>
                    </a:lnT>
                    <a:lnB w="12700" cap="flat" cmpd="sng" algn="ctr">
                      <a:solidFill>
                        <a:srgbClr val="0D6502"/>
                      </a:solidFill>
                      <a:prstDash val="solid"/>
                      <a:round/>
                      <a:headEnd type="none" w="med" len="med"/>
                      <a:tailEnd type="none" w="med" len="med"/>
                    </a:lnB>
                    <a:lnTlToBr>
                      <a:noFill/>
                    </a:lnTlToBr>
                    <a:lnBlToTr>
                      <a:noFill/>
                    </a:lnBlToTr>
                    <a:blipFill dpi="0" rotWithShape="0">
                      <a:blip r:embed="rId8"/>
                      <a:srcRect/>
                      <a:stretch>
                        <a:fillRect/>
                      </a:stretch>
                    </a:blipFill>
                  </a:tcPr>
                </a:tc>
                <a:tc>
                  <a:txBody>
                    <a:bodyPr/>
                    <a:lstStyle/>
                    <a:p>
                      <a:pPr marL="165100" marR="0" lvl="0" indent="0" algn="ctr"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r>
                        <a:rPr kumimoji="0" lang="en-US" sz="1900" b="0"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rPr>
                        <a:t>Non-web</a:t>
                      </a:r>
                    </a:p>
                  </a:txBody>
                  <a:tcPr marL="33251" marR="33251" marT="32273" marB="32273" horzOverflow="overflow">
                    <a:lnL w="12700" cap="flat" cmpd="sng" algn="ctr">
                      <a:solidFill>
                        <a:srgbClr val="0D6502"/>
                      </a:solidFill>
                      <a:prstDash val="solid"/>
                      <a:round/>
                      <a:headEnd type="none" w="med" len="med"/>
                      <a:tailEnd type="none" w="med" len="med"/>
                    </a:lnL>
                    <a:lnR w="12700" cap="flat" cmpd="sng" algn="ctr">
                      <a:solidFill>
                        <a:srgbClr val="0D6502"/>
                      </a:solidFill>
                      <a:prstDash val="solid"/>
                      <a:round/>
                      <a:headEnd type="none" w="med" len="med"/>
                      <a:tailEnd type="none" w="med" len="med"/>
                    </a:lnR>
                    <a:lnT w="12700" cap="flat" cmpd="sng" algn="ctr">
                      <a:solidFill>
                        <a:srgbClr val="0D6502"/>
                      </a:solidFill>
                      <a:prstDash val="solid"/>
                      <a:round/>
                      <a:headEnd type="none" w="med" len="med"/>
                      <a:tailEnd type="none" w="med" len="med"/>
                    </a:lnT>
                    <a:lnB w="12700" cap="flat" cmpd="sng" algn="ctr">
                      <a:solidFill>
                        <a:srgbClr val="0D6502"/>
                      </a:solidFill>
                      <a:prstDash val="solid"/>
                      <a:round/>
                      <a:headEnd type="none" w="med" len="med"/>
                      <a:tailEnd type="none" w="med" len="med"/>
                    </a:lnB>
                    <a:lnTlToBr>
                      <a:noFill/>
                    </a:lnTlToBr>
                    <a:lnBlToTr>
                      <a:noFill/>
                    </a:lnBlToTr>
                    <a:noFill/>
                  </a:tcPr>
                </a:tc>
                <a:tc>
                  <a:txBody>
                    <a:bodyPr/>
                    <a:lstStyle/>
                    <a:p>
                      <a:pPr marL="165100" marR="0" lvl="0" indent="0" algn="ctr"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r>
                        <a:rPr kumimoji="0" lang="en-US" sz="1900" b="0"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rPr>
                        <a:t>Drop</a:t>
                      </a:r>
                    </a:p>
                  </a:txBody>
                  <a:tcPr marL="33251" marR="33251" marT="32273" marB="32273" horzOverflow="overflow">
                    <a:lnL w="12700" cap="flat" cmpd="sng" algn="ctr">
                      <a:solidFill>
                        <a:srgbClr val="0D6502"/>
                      </a:solidFill>
                      <a:prstDash val="solid"/>
                      <a:round/>
                      <a:headEnd type="none" w="med" len="med"/>
                      <a:tailEnd type="none" w="med" len="med"/>
                    </a:lnL>
                    <a:lnR w="50800" cap="flat" cmpd="sng" algn="ctr">
                      <a:solidFill>
                        <a:srgbClr val="0D6502"/>
                      </a:solidFill>
                      <a:prstDash val="solid"/>
                      <a:round/>
                      <a:headEnd type="none" w="med" len="med"/>
                      <a:tailEnd type="none" w="med" len="med"/>
                    </a:lnR>
                    <a:lnT w="12700" cap="flat" cmpd="sng" algn="ctr">
                      <a:solidFill>
                        <a:srgbClr val="0D6502"/>
                      </a:solidFill>
                      <a:prstDash val="solid"/>
                      <a:round/>
                      <a:headEnd type="none" w="med" len="med"/>
                      <a:tailEnd type="none" w="med" len="med"/>
                    </a:lnT>
                    <a:lnB w="12700" cap="flat" cmpd="sng" algn="ctr">
                      <a:solidFill>
                        <a:srgbClr val="0D6502"/>
                      </a:solidFill>
                      <a:prstDash val="solid"/>
                      <a:round/>
                      <a:headEnd type="none" w="med" len="med"/>
                      <a:tailEnd type="none" w="med" len="med"/>
                    </a:lnB>
                    <a:lnTlToBr>
                      <a:noFill/>
                    </a:lnTlToBr>
                    <a:lnBlToTr>
                      <a:noFill/>
                    </a:lnBlToTr>
                    <a:noFill/>
                  </a:tcPr>
                </a:tc>
              </a:tr>
              <a:tr h="355002">
                <a:tc>
                  <a:txBody>
                    <a:bodyPr/>
                    <a:lstStyle/>
                    <a:p>
                      <a:pPr marL="165100" marR="0" lvl="0" indent="0" algn="l"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endParaRPr kumimoji="0" lang="en-US" sz="1900" b="0"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endParaRPr>
                    </a:p>
                  </a:txBody>
                  <a:tcPr marL="33251" marR="33251" marT="32273" marB="32273" horzOverflow="overflow">
                    <a:lnL w="50800" cap="flat" cmpd="sng" algn="ctr">
                      <a:solidFill>
                        <a:srgbClr val="0D6502"/>
                      </a:solidFill>
                      <a:prstDash val="solid"/>
                      <a:round/>
                      <a:headEnd type="none" w="med" len="med"/>
                      <a:tailEnd type="none" w="med" len="med"/>
                    </a:lnL>
                    <a:lnR w="12700" cap="flat" cmpd="sng" algn="ctr">
                      <a:solidFill>
                        <a:srgbClr val="0D6502"/>
                      </a:solidFill>
                      <a:prstDash val="solid"/>
                      <a:round/>
                      <a:headEnd type="none" w="med" len="med"/>
                      <a:tailEnd type="none" w="med" len="med"/>
                    </a:lnR>
                    <a:lnT w="12700" cap="flat" cmpd="sng" algn="ctr">
                      <a:solidFill>
                        <a:srgbClr val="0D6502"/>
                      </a:solidFill>
                      <a:prstDash val="solid"/>
                      <a:round/>
                      <a:headEnd type="none" w="med" len="med"/>
                      <a:tailEnd type="none" w="med" len="med"/>
                    </a:lnT>
                    <a:lnB w="50800" cap="flat" cmpd="sng" algn="ctr">
                      <a:solidFill>
                        <a:srgbClr val="0D6502"/>
                      </a:solidFill>
                      <a:prstDash val="solid"/>
                      <a:round/>
                      <a:headEnd type="none" w="med" len="med"/>
                      <a:tailEnd type="none" w="med" len="med"/>
                    </a:lnB>
                    <a:lnTlToBr>
                      <a:noFill/>
                    </a:lnTlToBr>
                    <a:lnBlToTr>
                      <a:noFill/>
                    </a:lnBlToTr>
                    <a:blipFill dpi="0" rotWithShape="0">
                      <a:blip r:embed="rId9"/>
                      <a:srcRect/>
                      <a:stretch>
                        <a:fillRect/>
                      </a:stretch>
                    </a:blipFill>
                  </a:tcPr>
                </a:tc>
                <a:tc>
                  <a:txBody>
                    <a:bodyPr/>
                    <a:lstStyle/>
                    <a:p>
                      <a:pPr marL="165100" marR="0" lvl="0" indent="0" algn="ctr"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r>
                        <a:rPr kumimoji="0" lang="en-US" sz="1900" b="0"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rPr>
                        <a:t>Any</a:t>
                      </a:r>
                    </a:p>
                  </a:txBody>
                  <a:tcPr marL="33251" marR="33251" marT="32273" marB="32273" horzOverflow="overflow">
                    <a:lnL w="12700" cap="flat" cmpd="sng" algn="ctr">
                      <a:solidFill>
                        <a:srgbClr val="0D6502"/>
                      </a:solidFill>
                      <a:prstDash val="solid"/>
                      <a:round/>
                      <a:headEnd type="none" w="med" len="med"/>
                      <a:tailEnd type="none" w="med" len="med"/>
                    </a:lnL>
                    <a:lnR w="12700" cap="flat" cmpd="sng" algn="ctr">
                      <a:solidFill>
                        <a:srgbClr val="0D6502"/>
                      </a:solidFill>
                      <a:prstDash val="solid"/>
                      <a:round/>
                      <a:headEnd type="none" w="med" len="med"/>
                      <a:tailEnd type="none" w="med" len="med"/>
                    </a:lnR>
                    <a:lnT w="12700" cap="flat" cmpd="sng" algn="ctr">
                      <a:solidFill>
                        <a:srgbClr val="0D6502"/>
                      </a:solidFill>
                      <a:prstDash val="solid"/>
                      <a:round/>
                      <a:headEnd type="none" w="med" len="med"/>
                      <a:tailEnd type="none" w="med" len="med"/>
                    </a:lnT>
                    <a:lnB w="50800" cap="flat" cmpd="sng" algn="ctr">
                      <a:solidFill>
                        <a:srgbClr val="0D6502"/>
                      </a:solidFill>
                      <a:prstDash val="solid"/>
                      <a:round/>
                      <a:headEnd type="none" w="med" len="med"/>
                      <a:tailEnd type="none" w="med" len="med"/>
                    </a:lnB>
                    <a:lnTlToBr>
                      <a:noFill/>
                    </a:lnTlToBr>
                    <a:lnBlToTr>
                      <a:noFill/>
                    </a:lnBlToTr>
                    <a:noFill/>
                  </a:tcPr>
                </a:tc>
                <a:tc>
                  <a:txBody>
                    <a:bodyPr/>
                    <a:lstStyle/>
                    <a:p>
                      <a:pPr marL="165100" marR="0" lvl="0" indent="0" algn="ctr"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r>
                        <a:rPr kumimoji="0" lang="en-US" sz="1900" b="0"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rPr>
                        <a:t>Allow</a:t>
                      </a:r>
                    </a:p>
                  </a:txBody>
                  <a:tcPr marL="33251" marR="33251" marT="32273" marB="32273" horzOverflow="overflow">
                    <a:lnL w="12700" cap="flat" cmpd="sng" algn="ctr">
                      <a:solidFill>
                        <a:srgbClr val="0D6502"/>
                      </a:solidFill>
                      <a:prstDash val="solid"/>
                      <a:round/>
                      <a:headEnd type="none" w="med" len="med"/>
                      <a:tailEnd type="none" w="med" len="med"/>
                    </a:lnL>
                    <a:lnR w="50800" cap="flat" cmpd="sng" algn="ctr">
                      <a:solidFill>
                        <a:srgbClr val="0D6502"/>
                      </a:solidFill>
                      <a:prstDash val="solid"/>
                      <a:round/>
                      <a:headEnd type="none" w="med" len="med"/>
                      <a:tailEnd type="none" w="med" len="med"/>
                    </a:lnR>
                    <a:lnT w="12700" cap="flat" cmpd="sng" algn="ctr">
                      <a:solidFill>
                        <a:srgbClr val="0D6502"/>
                      </a:solidFill>
                      <a:prstDash val="solid"/>
                      <a:round/>
                      <a:headEnd type="none" w="med" len="med"/>
                      <a:tailEnd type="none" w="med" len="med"/>
                    </a:lnT>
                    <a:lnB w="50800" cap="flat" cmpd="sng" algn="ctr">
                      <a:solidFill>
                        <a:srgbClr val="0D6502"/>
                      </a:solidFill>
                      <a:prstDash val="solid"/>
                      <a:round/>
                      <a:headEnd type="none" w="med" len="med"/>
                      <a:tailEnd type="none" w="med" len="med"/>
                    </a:lnB>
                    <a:lnTlToBr>
                      <a:noFill/>
                    </a:lnTlToBr>
                    <a:lnBlToTr>
                      <a:noFill/>
                    </a:lnBlToTr>
                    <a:noFill/>
                  </a:tcPr>
                </a:tc>
              </a:tr>
            </a:tbl>
          </a:graphicData>
        </a:graphic>
      </p:graphicFrame>
      <p:sp>
        <p:nvSpPr>
          <p:cNvPr id="35918" name="Rectangle 78"/>
          <p:cNvSpPr>
            <a:spLocks/>
          </p:cNvSpPr>
          <p:nvPr/>
        </p:nvSpPr>
        <p:spPr bwMode="auto">
          <a:xfrm>
            <a:off x="2401340" y="3907720"/>
            <a:ext cx="5815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a:solidFill>
                  <a:schemeClr val="tx1"/>
                </a:solidFill>
                <a:ea typeface="ＭＳ Ｐゴシック" charset="0"/>
                <a:cs typeface="Lucida Grande" charset="0"/>
              </a:rPr>
              <a:t>I</a:t>
            </a:r>
          </a:p>
        </p:txBody>
      </p:sp>
      <p:pic>
        <p:nvPicPr>
          <p:cNvPr id="35919" name="Picture 7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4647" y="3332181"/>
            <a:ext cx="674370" cy="576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5920" name="Picture 8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34793" y="3652894"/>
            <a:ext cx="1042209"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pic>
      <p:pic>
        <p:nvPicPr>
          <p:cNvPr id="35921" name="Picture 8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5543" y="2049332"/>
            <a:ext cx="1971155" cy="1989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5922" name="Picture 8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59331" y="1516828"/>
            <a:ext cx="1467196" cy="14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5923" name="Picture 8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55622" y="1403873"/>
            <a:ext cx="1371600" cy="1495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5924" name="Picture 8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96938" y="2823882"/>
            <a:ext cx="1109749" cy="124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5925" name="Picture 8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75710" y="4195482"/>
            <a:ext cx="1291590" cy="1408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5926" name="Picture 8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621876" y="4268097"/>
            <a:ext cx="1109749" cy="124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5927" name="Picture 8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67891" y="2856155"/>
            <a:ext cx="1467196" cy="14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5928" name="Picture 8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20240" y="2105809"/>
            <a:ext cx="1970116" cy="1989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smtClean="0"/>
              <a:t>10/8/13</a:t>
            </a:r>
            <a:endParaRPr lang="en-US"/>
          </a:p>
        </p:txBody>
      </p:sp>
      <p:sp>
        <p:nvSpPr>
          <p:cNvPr id="3" name="Footer Placeholder 2"/>
          <p:cNvSpPr>
            <a:spLocks noGrp="1"/>
          </p:cNvSpPr>
          <p:nvPr>
            <p:ph type="ftr" sz="quarter" idx="11"/>
          </p:nvPr>
        </p:nvSpPr>
        <p:spPr/>
        <p:txBody>
          <a:bodyPr/>
          <a:lstStyle/>
          <a:p>
            <a:r>
              <a:rPr lang="en-US" smtClean="0"/>
              <a:t>Software Defined Networking (COMS 6998-8)</a:t>
            </a:r>
            <a:endParaRPr lang="en-US"/>
          </a:p>
        </p:txBody>
      </p:sp>
      <p:sp>
        <p:nvSpPr>
          <p:cNvPr id="50"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smtClean="0"/>
              <a:t>M. </a:t>
            </a:r>
            <a:r>
              <a:rPr lang="en-US" dirty="0" err="1" smtClean="0"/>
              <a:t>Reitblatt</a:t>
            </a:r>
            <a:r>
              <a:rPr lang="en-US" dirty="0" smtClean="0"/>
              <a:t>, </a:t>
            </a:r>
            <a:r>
              <a:rPr lang="en-US" dirty="0" smtClean="0"/>
              <a:t>Cornell</a:t>
            </a:r>
            <a:endParaRPr lang="en-US" dirty="0"/>
          </a:p>
        </p:txBody>
      </p:sp>
      <p:sp>
        <p:nvSpPr>
          <p:cNvPr id="51" name="Slide Number Placeholder 3"/>
          <p:cNvSpPr>
            <a:spLocks noGrp="1"/>
          </p:cNvSpPr>
          <p:nvPr>
            <p:ph type="sldNum" sz="quarter" idx="12"/>
          </p:nvPr>
        </p:nvSpPr>
        <p:spPr>
          <a:xfrm>
            <a:off x="6553200" y="6356350"/>
            <a:ext cx="2133600" cy="365125"/>
          </a:xfrm>
        </p:spPr>
        <p:txBody>
          <a:bodyPr/>
          <a:lstStyle/>
          <a:p>
            <a:fld id="{20342B77-D34C-443A-9BA4-2E8748A6D936}" type="slidenum">
              <a:rPr lang="en-US" smtClean="0"/>
              <a:pPr/>
              <a:t>20</a:t>
            </a:fld>
            <a:endParaRPr lang="en-US"/>
          </a:p>
        </p:txBody>
      </p:sp>
    </p:spTree>
    <p:extLst>
      <p:ext uri="{BB962C8B-B14F-4D97-AF65-F5344CB8AC3E}">
        <p14:creationId xmlns:p14="http://schemas.microsoft.com/office/powerpoint/2010/main" val="3035373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59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499"/>
                                          </p:stCondLst>
                                        </p:cTn>
                                        <p:tgtEl>
                                          <p:spTgt spid="35925"/>
                                        </p:tgtEl>
                                        <p:attrNameLst>
                                          <p:attrName>style.visibility</p:attrName>
                                        </p:attrNameLst>
                                      </p:cBhvr>
                                      <p:to>
                                        <p:strVal val="hidden"/>
                                      </p:to>
                                    </p:set>
                                  </p:childTnLst>
                                </p:cTn>
                              </p:par>
                            </p:childTnLst>
                          </p:cTn>
                        </p:par>
                        <p:par>
                          <p:cTn id="11" fill="hold" nodeType="afterGroup">
                            <p:stCondLst>
                              <p:cond delay="500"/>
                            </p:stCondLst>
                            <p:childTnLst>
                              <p:par>
                                <p:cTn id="12" presetID="1" presetClass="exit" presetSubtype="0" fill="hold" nodeType="afterEffect">
                                  <p:stCondLst>
                                    <p:cond delay="0"/>
                                  </p:stCondLst>
                                  <p:childTnLst>
                                    <p:set>
                                      <p:cBhvr>
                                        <p:cTn id="13" dur="1" fill="hold">
                                          <p:stCondLst>
                                            <p:cond delay="499"/>
                                          </p:stCondLst>
                                        </p:cTn>
                                        <p:tgtEl>
                                          <p:spTgt spid="35922"/>
                                        </p:tgtEl>
                                        <p:attrNameLst>
                                          <p:attrName>style.visibility</p:attrName>
                                        </p:attrNameLst>
                                      </p:cBhvr>
                                      <p:to>
                                        <p:strVal val="hidden"/>
                                      </p:to>
                                    </p:set>
                                  </p:childTnLst>
                                </p:cTn>
                              </p:par>
                            </p:childTnLst>
                          </p:cTn>
                        </p:par>
                        <p:par>
                          <p:cTn id="14" fill="hold" nodeType="afterGroup">
                            <p:stCondLst>
                              <p:cond delay="1000"/>
                            </p:stCondLst>
                            <p:childTnLst>
                              <p:par>
                                <p:cTn id="15" presetID="1" presetClass="exit" presetSubtype="0" fill="hold" nodeType="afterEffect">
                                  <p:stCondLst>
                                    <p:cond delay="0"/>
                                  </p:stCondLst>
                                  <p:childTnLst>
                                    <p:set>
                                      <p:cBhvr>
                                        <p:cTn id="16" dur="1" fill="hold">
                                          <p:stCondLst>
                                            <p:cond delay="499"/>
                                          </p:stCondLst>
                                        </p:cTn>
                                        <p:tgtEl>
                                          <p:spTgt spid="35927"/>
                                        </p:tgtEl>
                                        <p:attrNameLst>
                                          <p:attrName>style.visibility</p:attrName>
                                        </p:attrNameLst>
                                      </p:cBhvr>
                                      <p:to>
                                        <p:strVal val="hidden"/>
                                      </p:to>
                                    </p:set>
                                  </p:childTnLst>
                                </p:cTn>
                              </p:par>
                            </p:childTnLst>
                          </p:cTn>
                        </p:par>
                        <p:par>
                          <p:cTn id="17" fill="hold" nodeType="afterGroup">
                            <p:stCondLst>
                              <p:cond delay="1500"/>
                            </p:stCondLst>
                            <p:childTnLst>
                              <p:par>
                                <p:cTn id="18" presetID="1" presetClass="exit" presetSubtype="0" fill="hold" nodeType="afterEffect">
                                  <p:stCondLst>
                                    <p:cond delay="0"/>
                                  </p:stCondLst>
                                  <p:childTnLst>
                                    <p:set>
                                      <p:cBhvr>
                                        <p:cTn id="19" dur="1" fill="hold">
                                          <p:stCondLst>
                                            <p:cond delay="499"/>
                                          </p:stCondLst>
                                        </p:cTn>
                                        <p:tgtEl>
                                          <p:spTgt spid="35921"/>
                                        </p:tgtEl>
                                        <p:attrNameLst>
                                          <p:attrName>style.visibility</p:attrName>
                                        </p:attrNameLst>
                                      </p:cBhvr>
                                      <p:to>
                                        <p:strVal val="hidden"/>
                                      </p:to>
                                    </p:set>
                                  </p:childTnLst>
                                </p:cTn>
                              </p:par>
                            </p:childTnLst>
                          </p:cTn>
                        </p:par>
                        <p:par>
                          <p:cTn id="20" fill="hold" nodeType="afterGroup">
                            <p:stCondLst>
                              <p:cond delay="2000"/>
                            </p:stCondLst>
                            <p:childTnLst>
                              <p:par>
                                <p:cTn id="21" presetID="1" presetClass="entr" presetSubtype="0" fill="hold" nodeType="afterEffect">
                                  <p:stCondLst>
                                    <p:cond delay="0"/>
                                  </p:stCondLst>
                                  <p:childTnLst>
                                    <p:set>
                                      <p:cBhvr>
                                        <p:cTn id="22" dur="1" fill="hold">
                                          <p:stCondLst>
                                            <p:cond delay="499"/>
                                          </p:stCondLst>
                                        </p:cTn>
                                        <p:tgtEl>
                                          <p:spTgt spid="35923"/>
                                        </p:tgtEl>
                                        <p:attrNameLst>
                                          <p:attrName>style.visibility</p:attrName>
                                        </p:attrNameLst>
                                      </p:cBhvr>
                                      <p:to>
                                        <p:strVal val="visible"/>
                                      </p:to>
                                    </p:set>
                                  </p:childTnLst>
                                </p:cTn>
                              </p:par>
                            </p:childTnLst>
                          </p:cTn>
                        </p:par>
                        <p:par>
                          <p:cTn id="23" fill="hold" nodeType="afterGroup">
                            <p:stCondLst>
                              <p:cond delay="2500"/>
                            </p:stCondLst>
                            <p:childTnLst>
                              <p:par>
                                <p:cTn id="24" presetID="1" presetClass="entr" presetSubtype="0" fill="hold" nodeType="afterEffect">
                                  <p:stCondLst>
                                    <p:cond delay="0"/>
                                  </p:stCondLst>
                                  <p:childTnLst>
                                    <p:set>
                                      <p:cBhvr>
                                        <p:cTn id="25" dur="1" fill="hold">
                                          <p:stCondLst>
                                            <p:cond delay="499"/>
                                          </p:stCondLst>
                                        </p:cTn>
                                        <p:tgtEl>
                                          <p:spTgt spid="35926"/>
                                        </p:tgtEl>
                                        <p:attrNameLst>
                                          <p:attrName>style.visibility</p:attrName>
                                        </p:attrNameLst>
                                      </p:cBhvr>
                                      <p:to>
                                        <p:strVal val="visible"/>
                                      </p:to>
                                    </p:set>
                                  </p:childTnLst>
                                </p:cTn>
                              </p:par>
                            </p:childTnLst>
                          </p:cTn>
                        </p:par>
                        <p:par>
                          <p:cTn id="26" fill="hold" nodeType="afterGroup">
                            <p:stCondLst>
                              <p:cond delay="3000"/>
                            </p:stCondLst>
                            <p:childTnLst>
                              <p:par>
                                <p:cTn id="27" presetID="1" presetClass="entr" presetSubtype="0" fill="hold" nodeType="afterEffect">
                                  <p:stCondLst>
                                    <p:cond delay="0"/>
                                  </p:stCondLst>
                                  <p:childTnLst>
                                    <p:set>
                                      <p:cBhvr>
                                        <p:cTn id="28" dur="1" fill="hold">
                                          <p:stCondLst>
                                            <p:cond delay="499"/>
                                          </p:stCondLst>
                                        </p:cTn>
                                        <p:tgtEl>
                                          <p:spTgt spid="35924"/>
                                        </p:tgtEl>
                                        <p:attrNameLst>
                                          <p:attrName>style.visibility</p:attrName>
                                        </p:attrNameLst>
                                      </p:cBhvr>
                                      <p:to>
                                        <p:strVal val="visible"/>
                                      </p:to>
                                    </p:set>
                                  </p:childTnLst>
                                </p:cTn>
                              </p:par>
                            </p:childTnLst>
                          </p:cTn>
                        </p:par>
                        <p:par>
                          <p:cTn id="29" fill="hold" nodeType="afterGroup">
                            <p:stCondLst>
                              <p:cond delay="3500"/>
                            </p:stCondLst>
                            <p:childTnLst>
                              <p:par>
                                <p:cTn id="30" presetID="1" presetClass="entr" presetSubtype="0" fill="hold" nodeType="afterEffect">
                                  <p:stCondLst>
                                    <p:cond delay="0"/>
                                  </p:stCondLst>
                                  <p:childTnLst>
                                    <p:set>
                                      <p:cBhvr>
                                        <p:cTn id="31" dur="1" fill="hold">
                                          <p:stCondLst>
                                            <p:cond delay="499"/>
                                          </p:stCondLst>
                                        </p:cTn>
                                        <p:tgtEl>
                                          <p:spTgt spid="35928"/>
                                        </p:tgtEl>
                                        <p:attrNameLst>
                                          <p:attrName>style.visibility</p:attrName>
                                        </p:attrNameLst>
                                      </p:cBhvr>
                                      <p:to>
                                        <p:strVal val="visible"/>
                                      </p:to>
                                    </p:set>
                                  </p:childTnLst>
                                </p:cTn>
                              </p:par>
                            </p:childTnLst>
                          </p:cTn>
                        </p:par>
                        <p:par>
                          <p:cTn id="32" fill="hold" nodeType="afterGroup">
                            <p:stCondLst>
                              <p:cond delay="4000"/>
                            </p:stCondLst>
                            <p:childTnLst>
                              <p:par>
                                <p:cTn id="33" presetID="1" presetClass="entr" presetSubtype="0" fill="hold" grpId="0" nodeType="afterEffect">
                                  <p:stCondLst>
                                    <p:cond delay="0"/>
                                  </p:stCondLst>
                                  <p:childTnLst>
                                    <p:set>
                                      <p:cBhvr>
                                        <p:cTn id="34" dur="1" fill="hold">
                                          <p:stCondLst>
                                            <p:cond delay="499"/>
                                          </p:stCondLst>
                                        </p:cTn>
                                        <p:tgtEl>
                                          <p:spTgt spid="35866"/>
                                        </p:tgtEl>
                                        <p:attrNameLst>
                                          <p:attrName>style.visibility</p:attrName>
                                        </p:attrNameLst>
                                      </p:cBhvr>
                                      <p:to>
                                        <p:strVal val="visible"/>
                                      </p:to>
                                    </p:set>
                                  </p:childTnLst>
                                </p:cTn>
                              </p:par>
                            </p:childTnLst>
                          </p:cTn>
                        </p:par>
                        <p:par>
                          <p:cTn id="35" fill="hold" nodeType="afterGroup">
                            <p:stCondLst>
                              <p:cond delay="4500"/>
                            </p:stCondLst>
                            <p:childTnLst>
                              <p:par>
                                <p:cTn id="36" presetID="1" presetClass="entr" presetSubtype="0" fill="hold" grpId="0" nodeType="afterEffect">
                                  <p:stCondLst>
                                    <p:cond delay="0"/>
                                  </p:stCondLst>
                                  <p:childTnLst>
                                    <p:set>
                                      <p:cBhvr>
                                        <p:cTn id="37" dur="1" fill="hold">
                                          <p:stCondLst>
                                            <p:cond delay="499"/>
                                          </p:stCondLst>
                                        </p:cTn>
                                        <p:tgtEl>
                                          <p:spTgt spid="35869"/>
                                        </p:tgtEl>
                                        <p:attrNameLst>
                                          <p:attrName>style.visibility</p:attrName>
                                        </p:attrNameLst>
                                      </p:cBhvr>
                                      <p:to>
                                        <p:strVal val="visible"/>
                                      </p:to>
                                    </p:set>
                                  </p:childTnLst>
                                </p:cTn>
                              </p:par>
                            </p:childTnLst>
                          </p:cTn>
                        </p:par>
                        <p:par>
                          <p:cTn id="38" fill="hold" nodeType="afterGroup">
                            <p:stCondLst>
                              <p:cond delay="5000"/>
                            </p:stCondLst>
                            <p:childTnLst>
                              <p:par>
                                <p:cTn id="39" presetID="1" presetClass="entr" presetSubtype="0" fill="hold" grpId="0" nodeType="afterEffect">
                                  <p:stCondLst>
                                    <p:cond delay="0"/>
                                  </p:stCondLst>
                                  <p:childTnLst>
                                    <p:set>
                                      <p:cBhvr>
                                        <p:cTn id="40" dur="1" fill="hold">
                                          <p:stCondLst>
                                            <p:cond delay="499"/>
                                          </p:stCondLst>
                                        </p:cTn>
                                        <p:tgtEl>
                                          <p:spTgt spid="35867"/>
                                        </p:tgtEl>
                                        <p:attrNameLst>
                                          <p:attrName>style.visibility</p:attrName>
                                        </p:attrNameLst>
                                      </p:cBhvr>
                                      <p:to>
                                        <p:strVal val="visible"/>
                                      </p:to>
                                    </p:set>
                                  </p:childTnLst>
                                </p:cTn>
                              </p:par>
                            </p:childTnLst>
                          </p:cTn>
                        </p:par>
                        <p:par>
                          <p:cTn id="41" fill="hold" nodeType="afterGroup">
                            <p:stCondLst>
                              <p:cond delay="5500"/>
                            </p:stCondLst>
                            <p:childTnLst>
                              <p:par>
                                <p:cTn id="42" presetID="1" presetClass="entr" presetSubtype="0" fill="hold" grpId="0" nodeType="afterEffect">
                                  <p:stCondLst>
                                    <p:cond delay="0"/>
                                  </p:stCondLst>
                                  <p:childTnLst>
                                    <p:set>
                                      <p:cBhvr>
                                        <p:cTn id="43" dur="1" fill="hold">
                                          <p:stCondLst>
                                            <p:cond delay="499"/>
                                          </p:stCondLst>
                                        </p:cTn>
                                        <p:tgtEl>
                                          <p:spTgt spid="35872"/>
                                        </p:tgtEl>
                                        <p:attrNameLst>
                                          <p:attrName>style.visibility</p:attrName>
                                        </p:attrNameLst>
                                      </p:cBhvr>
                                      <p:to>
                                        <p:strVal val="visible"/>
                                      </p:to>
                                    </p:set>
                                  </p:childTnLst>
                                </p:cTn>
                              </p:par>
                            </p:childTnLst>
                          </p:cTn>
                        </p:par>
                        <p:par>
                          <p:cTn id="44" fill="hold" nodeType="afterGroup">
                            <p:stCondLst>
                              <p:cond delay="6000"/>
                            </p:stCondLst>
                            <p:childTnLst>
                              <p:par>
                                <p:cTn id="45" presetID="1" presetClass="entr" presetSubtype="0" fill="hold" nodeType="afterEffect">
                                  <p:stCondLst>
                                    <p:cond delay="0"/>
                                  </p:stCondLst>
                                  <p:childTnLst>
                                    <p:set>
                                      <p:cBhvr>
                                        <p:cTn id="46" dur="1" fill="hold">
                                          <p:stCondLst>
                                            <p:cond delay="499"/>
                                          </p:stCondLst>
                                        </p:cTn>
                                        <p:tgtEl>
                                          <p:spTgt spid="359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66" grpId="0" animBg="1"/>
      <p:bldP spid="35867" grpId="0" animBg="1"/>
      <p:bldP spid="35869" grpId="0" animBg="1"/>
      <p:bldP spid="3587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lide Number Placeholder 3"/>
          <p:cNvSpPr>
            <a:spLocks noGrp="1"/>
          </p:cNvSpPr>
          <p:nvPr>
            <p:ph type="sldNum" sz="quarter" idx="10"/>
          </p:nvPr>
        </p:nvSpPr>
        <p:spPr/>
        <p:txBody>
          <a:bodyPr/>
          <a:lstStyle/>
          <a:p>
            <a:fld id="{553DB271-A30B-8544-9506-95A647591BF8}" type="slidenum">
              <a:rPr lang="en-US"/>
              <a:pPr/>
              <a:t>21</a:t>
            </a:fld>
            <a:endParaRPr lang="en-US"/>
          </a:p>
        </p:txBody>
      </p:sp>
      <p:sp>
        <p:nvSpPr>
          <p:cNvPr id="37889" name="Rectangle 1"/>
          <p:cNvSpPr>
            <a:spLocks/>
          </p:cNvSpPr>
          <p:nvPr/>
        </p:nvSpPr>
        <p:spPr bwMode="auto">
          <a:xfrm>
            <a:off x="6353002" y="3858634"/>
            <a:ext cx="1862051" cy="290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29061" bIns="0"/>
          <a:lstStyle/>
          <a:p>
            <a:pPr marL="28719"/>
            <a:r>
              <a:rPr lang="en-US" sz="1900" b="1">
                <a:solidFill>
                  <a:srgbClr val="343434"/>
                </a:solidFill>
                <a:ea typeface="ＭＳ Ｐゴシック" charset="0"/>
                <a:cs typeface="Lucida Grande" charset="0"/>
              </a:rPr>
              <a:t>Security Policy</a:t>
            </a:r>
          </a:p>
        </p:txBody>
      </p:sp>
      <p:graphicFrame>
        <p:nvGraphicFramePr>
          <p:cNvPr id="37890" name="Group 2"/>
          <p:cNvGraphicFramePr>
            <a:graphicFrameLocks noGrp="1"/>
          </p:cNvGraphicFramePr>
          <p:nvPr/>
        </p:nvGraphicFramePr>
        <p:xfrm>
          <a:off x="5644342" y="4196491"/>
          <a:ext cx="3168189" cy="1708672"/>
        </p:xfrm>
        <a:graphic>
          <a:graphicData uri="http://schemas.openxmlformats.org/drawingml/2006/table">
            <a:tbl>
              <a:tblPr/>
              <a:tblGrid>
                <a:gridCol w="856211"/>
                <a:gridCol w="1315489"/>
                <a:gridCol w="996489"/>
              </a:tblGrid>
              <a:tr h="355002">
                <a:tc>
                  <a:txBody>
                    <a:bodyPr/>
                    <a:lstStyle/>
                    <a:p>
                      <a:pPr marL="165100" marR="0" lvl="0" indent="0" algn="l"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r>
                        <a:rPr kumimoji="0" lang="en-US" sz="1900" b="1"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rPr>
                        <a:t>Src</a:t>
                      </a:r>
                    </a:p>
                  </a:txBody>
                  <a:tcPr marL="33251" marR="33251" marT="32273" marB="32273" horzOverflow="overflow">
                    <a:lnL w="50800" cap="flat" cmpd="sng" algn="ctr">
                      <a:solidFill>
                        <a:srgbClr val="0D6502"/>
                      </a:solidFill>
                      <a:prstDash val="solid"/>
                      <a:round/>
                      <a:headEnd type="none" w="med" len="med"/>
                      <a:tailEnd type="none" w="med" len="med"/>
                    </a:lnL>
                    <a:lnR w="12700" cap="flat" cmpd="sng" algn="ctr">
                      <a:solidFill>
                        <a:srgbClr val="0D6502"/>
                      </a:solidFill>
                      <a:prstDash val="solid"/>
                      <a:round/>
                      <a:headEnd type="none" w="med" len="med"/>
                      <a:tailEnd type="none" w="med" len="med"/>
                    </a:lnR>
                    <a:lnT w="50800" cap="flat" cmpd="sng" algn="ctr">
                      <a:solidFill>
                        <a:srgbClr val="0D6502"/>
                      </a:solidFill>
                      <a:prstDash val="solid"/>
                      <a:round/>
                      <a:headEnd type="none" w="med" len="med"/>
                      <a:tailEnd type="none" w="med" len="med"/>
                    </a:lnT>
                    <a:lnB w="12700" cap="flat" cmpd="sng" algn="ctr">
                      <a:solidFill>
                        <a:srgbClr val="0D6502"/>
                      </a:solidFill>
                      <a:prstDash val="solid"/>
                      <a:round/>
                      <a:headEnd type="none" w="med" len="med"/>
                      <a:tailEnd type="none" w="med" len="med"/>
                    </a:lnB>
                    <a:lnTlToBr>
                      <a:noFill/>
                    </a:lnTlToBr>
                    <a:lnBlToTr>
                      <a:noFill/>
                    </a:lnBlToTr>
                    <a:solidFill>
                      <a:srgbClr val="D1E8DC"/>
                    </a:solidFill>
                  </a:tcPr>
                </a:tc>
                <a:tc>
                  <a:txBody>
                    <a:bodyPr/>
                    <a:lstStyle/>
                    <a:p>
                      <a:pPr marL="165100" marR="0" lvl="0" indent="0" algn="ctr"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r>
                        <a:rPr kumimoji="0" lang="en-US" sz="1900" b="1"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rPr>
                        <a:t>Traffic</a:t>
                      </a:r>
                    </a:p>
                  </a:txBody>
                  <a:tcPr marL="33251" marR="33251" marT="32273" marB="32273" horzOverflow="overflow">
                    <a:lnL w="12700" cap="flat" cmpd="sng" algn="ctr">
                      <a:solidFill>
                        <a:srgbClr val="0D6502"/>
                      </a:solidFill>
                      <a:prstDash val="solid"/>
                      <a:round/>
                      <a:headEnd type="none" w="med" len="med"/>
                      <a:tailEnd type="none" w="med" len="med"/>
                    </a:lnL>
                    <a:lnR w="12700" cap="flat" cmpd="sng" algn="ctr">
                      <a:solidFill>
                        <a:srgbClr val="0D6502"/>
                      </a:solidFill>
                      <a:prstDash val="solid"/>
                      <a:round/>
                      <a:headEnd type="none" w="med" len="med"/>
                      <a:tailEnd type="none" w="med" len="med"/>
                    </a:lnR>
                    <a:lnT w="50800" cap="flat" cmpd="sng" algn="ctr">
                      <a:solidFill>
                        <a:srgbClr val="0D6502"/>
                      </a:solidFill>
                      <a:prstDash val="solid"/>
                      <a:round/>
                      <a:headEnd type="none" w="med" len="med"/>
                      <a:tailEnd type="none" w="med" len="med"/>
                    </a:lnT>
                    <a:lnB w="12700" cap="flat" cmpd="sng" algn="ctr">
                      <a:solidFill>
                        <a:srgbClr val="0D6502"/>
                      </a:solidFill>
                      <a:prstDash val="solid"/>
                      <a:round/>
                      <a:headEnd type="none" w="med" len="med"/>
                      <a:tailEnd type="none" w="med" len="med"/>
                    </a:lnB>
                    <a:lnTlToBr>
                      <a:noFill/>
                    </a:lnTlToBr>
                    <a:lnBlToTr>
                      <a:noFill/>
                    </a:lnBlToTr>
                    <a:solidFill>
                      <a:srgbClr val="D1E8DC"/>
                    </a:solidFill>
                  </a:tcPr>
                </a:tc>
                <a:tc>
                  <a:txBody>
                    <a:bodyPr/>
                    <a:lstStyle/>
                    <a:p>
                      <a:pPr marL="165100" marR="0" lvl="0" indent="0" algn="ctr"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r>
                        <a:rPr kumimoji="0" lang="en-US" sz="1900" b="1"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rPr>
                        <a:t>Action</a:t>
                      </a:r>
                    </a:p>
                  </a:txBody>
                  <a:tcPr marL="33251" marR="33251" marT="32273" marB="32273" horzOverflow="overflow">
                    <a:lnL w="12700" cap="flat" cmpd="sng" algn="ctr">
                      <a:solidFill>
                        <a:srgbClr val="0D6502"/>
                      </a:solidFill>
                      <a:prstDash val="solid"/>
                      <a:round/>
                      <a:headEnd type="none" w="med" len="med"/>
                      <a:tailEnd type="none" w="med" len="med"/>
                    </a:lnL>
                    <a:lnR w="50800" cap="flat" cmpd="sng" algn="ctr">
                      <a:solidFill>
                        <a:srgbClr val="0D6502"/>
                      </a:solidFill>
                      <a:prstDash val="solid"/>
                      <a:round/>
                      <a:headEnd type="none" w="med" len="med"/>
                      <a:tailEnd type="none" w="med" len="med"/>
                    </a:lnR>
                    <a:lnT w="50800" cap="flat" cmpd="sng" algn="ctr">
                      <a:solidFill>
                        <a:srgbClr val="0D6502"/>
                      </a:solidFill>
                      <a:prstDash val="solid"/>
                      <a:round/>
                      <a:headEnd type="none" w="med" len="med"/>
                      <a:tailEnd type="none" w="med" len="med"/>
                    </a:lnT>
                    <a:lnB w="12700" cap="flat" cmpd="sng" algn="ctr">
                      <a:solidFill>
                        <a:srgbClr val="0D6502"/>
                      </a:solidFill>
                      <a:prstDash val="solid"/>
                      <a:round/>
                      <a:headEnd type="none" w="med" len="med"/>
                      <a:tailEnd type="none" w="med" len="med"/>
                    </a:lnB>
                    <a:lnTlToBr>
                      <a:noFill/>
                    </a:lnTlToBr>
                    <a:lnBlToTr>
                      <a:noFill/>
                    </a:lnBlToTr>
                    <a:solidFill>
                      <a:srgbClr val="D1E8DC"/>
                    </a:solidFill>
                  </a:tcPr>
                </a:tc>
              </a:tr>
              <a:tr h="355002">
                <a:tc>
                  <a:txBody>
                    <a:bodyPr/>
                    <a:lstStyle/>
                    <a:p>
                      <a:pPr marL="165100" marR="0" lvl="0" indent="0" algn="l"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endParaRPr kumimoji="0" lang="en-US" sz="1900" b="0"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endParaRPr>
                    </a:p>
                  </a:txBody>
                  <a:tcPr marL="33251" marR="33251" marT="32273" marB="32273" horzOverflow="overflow">
                    <a:lnL w="50800" cap="flat" cmpd="sng" algn="ctr">
                      <a:solidFill>
                        <a:srgbClr val="0D6502"/>
                      </a:solidFill>
                      <a:prstDash val="solid"/>
                      <a:round/>
                      <a:headEnd type="none" w="med" len="med"/>
                      <a:tailEnd type="none" w="med" len="med"/>
                    </a:lnL>
                    <a:lnR w="12700" cap="flat" cmpd="sng" algn="ctr">
                      <a:solidFill>
                        <a:srgbClr val="0D6502"/>
                      </a:solidFill>
                      <a:prstDash val="solid"/>
                      <a:round/>
                      <a:headEnd type="none" w="med" len="med"/>
                      <a:tailEnd type="none" w="med" len="med"/>
                    </a:lnR>
                    <a:lnT w="12700" cap="flat" cmpd="sng" algn="ctr">
                      <a:solidFill>
                        <a:srgbClr val="0D6502"/>
                      </a:solidFill>
                      <a:prstDash val="solid"/>
                      <a:round/>
                      <a:headEnd type="none" w="med" len="med"/>
                      <a:tailEnd type="none" w="med" len="med"/>
                    </a:lnT>
                    <a:lnB w="12700" cap="flat" cmpd="sng" algn="ctr">
                      <a:solidFill>
                        <a:srgbClr val="0D6502"/>
                      </a:solidFill>
                      <a:prstDash val="solid"/>
                      <a:round/>
                      <a:headEnd type="none" w="med" len="med"/>
                      <a:tailEnd type="none" w="med" len="med"/>
                    </a:lnB>
                    <a:lnTlToBr>
                      <a:noFill/>
                    </a:lnTlToBr>
                    <a:lnBlToTr>
                      <a:noFill/>
                    </a:lnBlToTr>
                    <a:blipFill dpi="0" rotWithShape="0">
                      <a:blip r:embed="rId2"/>
                      <a:srcRect/>
                      <a:stretch>
                        <a:fillRect/>
                      </a:stretch>
                    </a:blipFill>
                  </a:tcPr>
                </a:tc>
                <a:tc>
                  <a:txBody>
                    <a:bodyPr/>
                    <a:lstStyle/>
                    <a:p>
                      <a:pPr marL="165100" marR="0" lvl="0" indent="0" algn="ctr"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r>
                        <a:rPr kumimoji="0" lang="en-US" sz="1900" b="0"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rPr>
                        <a:t>Web</a:t>
                      </a:r>
                    </a:p>
                  </a:txBody>
                  <a:tcPr marL="33251" marR="33251" marT="32273" marB="32273" horzOverflow="overflow">
                    <a:lnL w="12700" cap="flat" cmpd="sng" algn="ctr">
                      <a:solidFill>
                        <a:srgbClr val="0D6502"/>
                      </a:solidFill>
                      <a:prstDash val="solid"/>
                      <a:round/>
                      <a:headEnd type="none" w="med" len="med"/>
                      <a:tailEnd type="none" w="med" len="med"/>
                    </a:lnL>
                    <a:lnR w="12700" cap="flat" cmpd="sng" algn="ctr">
                      <a:solidFill>
                        <a:srgbClr val="0D6502"/>
                      </a:solidFill>
                      <a:prstDash val="solid"/>
                      <a:round/>
                      <a:headEnd type="none" w="med" len="med"/>
                      <a:tailEnd type="none" w="med" len="med"/>
                    </a:lnR>
                    <a:lnT w="12700" cap="flat" cmpd="sng" algn="ctr">
                      <a:solidFill>
                        <a:srgbClr val="0D6502"/>
                      </a:solidFill>
                      <a:prstDash val="solid"/>
                      <a:round/>
                      <a:headEnd type="none" w="med" len="med"/>
                      <a:tailEnd type="none" w="med" len="med"/>
                    </a:lnT>
                    <a:lnB w="12700" cap="flat" cmpd="sng" algn="ctr">
                      <a:solidFill>
                        <a:srgbClr val="0D6502"/>
                      </a:solidFill>
                      <a:prstDash val="solid"/>
                      <a:round/>
                      <a:headEnd type="none" w="med" len="med"/>
                      <a:tailEnd type="none" w="med" len="med"/>
                    </a:lnB>
                    <a:lnTlToBr>
                      <a:noFill/>
                    </a:lnTlToBr>
                    <a:lnBlToTr>
                      <a:noFill/>
                    </a:lnBlToTr>
                    <a:noFill/>
                  </a:tcPr>
                </a:tc>
                <a:tc>
                  <a:txBody>
                    <a:bodyPr/>
                    <a:lstStyle/>
                    <a:p>
                      <a:pPr marL="165100" marR="0" lvl="0" indent="0" algn="ctr"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r>
                        <a:rPr kumimoji="0" lang="en-US" sz="1900" b="0"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rPr>
                        <a:t>Allow</a:t>
                      </a:r>
                    </a:p>
                  </a:txBody>
                  <a:tcPr marL="33251" marR="33251" marT="32273" marB="32273" horzOverflow="overflow">
                    <a:lnL w="12700" cap="flat" cmpd="sng" algn="ctr">
                      <a:solidFill>
                        <a:srgbClr val="0D6502"/>
                      </a:solidFill>
                      <a:prstDash val="solid"/>
                      <a:round/>
                      <a:headEnd type="none" w="med" len="med"/>
                      <a:tailEnd type="none" w="med" len="med"/>
                    </a:lnL>
                    <a:lnR w="50800" cap="flat" cmpd="sng" algn="ctr">
                      <a:solidFill>
                        <a:srgbClr val="0D6502"/>
                      </a:solidFill>
                      <a:prstDash val="solid"/>
                      <a:round/>
                      <a:headEnd type="none" w="med" len="med"/>
                      <a:tailEnd type="none" w="med" len="med"/>
                    </a:lnR>
                    <a:lnT w="12700" cap="flat" cmpd="sng" algn="ctr">
                      <a:solidFill>
                        <a:srgbClr val="0D6502"/>
                      </a:solidFill>
                      <a:prstDash val="solid"/>
                      <a:round/>
                      <a:headEnd type="none" w="med" len="med"/>
                      <a:tailEnd type="none" w="med" len="med"/>
                    </a:lnT>
                    <a:lnB w="12700" cap="flat" cmpd="sng" algn="ctr">
                      <a:solidFill>
                        <a:srgbClr val="0D6502"/>
                      </a:solidFill>
                      <a:prstDash val="solid"/>
                      <a:round/>
                      <a:headEnd type="none" w="med" len="med"/>
                      <a:tailEnd type="none" w="med" len="med"/>
                    </a:lnB>
                    <a:lnTlToBr>
                      <a:noFill/>
                    </a:lnTlToBr>
                    <a:lnBlToTr>
                      <a:noFill/>
                    </a:lnBlToTr>
                    <a:noFill/>
                  </a:tcPr>
                </a:tc>
              </a:tr>
              <a:tr h="355002">
                <a:tc>
                  <a:txBody>
                    <a:bodyPr/>
                    <a:lstStyle/>
                    <a:p>
                      <a:pPr marL="165100" marR="0" lvl="0" indent="0" algn="l"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endParaRPr kumimoji="0" lang="en-US" sz="1900" b="0"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endParaRPr>
                    </a:p>
                  </a:txBody>
                  <a:tcPr marL="33251" marR="33251" marT="32273" marB="32273" horzOverflow="overflow">
                    <a:lnL w="50800" cap="flat" cmpd="sng" algn="ctr">
                      <a:solidFill>
                        <a:srgbClr val="0D6502"/>
                      </a:solidFill>
                      <a:prstDash val="solid"/>
                      <a:round/>
                      <a:headEnd type="none" w="med" len="med"/>
                      <a:tailEnd type="none" w="med" len="med"/>
                    </a:lnL>
                    <a:lnR w="12700" cap="flat" cmpd="sng" algn="ctr">
                      <a:solidFill>
                        <a:srgbClr val="0D6502"/>
                      </a:solidFill>
                      <a:prstDash val="solid"/>
                      <a:round/>
                      <a:headEnd type="none" w="med" len="med"/>
                      <a:tailEnd type="none" w="med" len="med"/>
                    </a:lnR>
                    <a:lnT w="12700" cap="flat" cmpd="sng" algn="ctr">
                      <a:solidFill>
                        <a:srgbClr val="0D6502"/>
                      </a:solidFill>
                      <a:prstDash val="solid"/>
                      <a:round/>
                      <a:headEnd type="none" w="med" len="med"/>
                      <a:tailEnd type="none" w="med" len="med"/>
                    </a:lnT>
                    <a:lnB w="12700" cap="flat" cmpd="sng" algn="ctr">
                      <a:solidFill>
                        <a:srgbClr val="0D6502"/>
                      </a:solidFill>
                      <a:prstDash val="solid"/>
                      <a:round/>
                      <a:headEnd type="none" w="med" len="med"/>
                      <a:tailEnd type="none" w="med" len="med"/>
                    </a:lnB>
                    <a:lnTlToBr>
                      <a:noFill/>
                    </a:lnTlToBr>
                    <a:lnBlToTr>
                      <a:noFill/>
                    </a:lnBlToTr>
                    <a:blipFill dpi="0" rotWithShape="0">
                      <a:blip r:embed="rId2"/>
                      <a:srcRect/>
                      <a:stretch>
                        <a:fillRect/>
                      </a:stretch>
                    </a:blipFill>
                  </a:tcPr>
                </a:tc>
                <a:tc>
                  <a:txBody>
                    <a:bodyPr/>
                    <a:lstStyle/>
                    <a:p>
                      <a:pPr marL="165100" marR="0" lvl="0" indent="0" algn="ctr"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r>
                        <a:rPr kumimoji="0" lang="en-US" sz="1900" b="0"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rPr>
                        <a:t>Non-web</a:t>
                      </a:r>
                    </a:p>
                  </a:txBody>
                  <a:tcPr marL="33251" marR="33251" marT="32273" marB="32273" horzOverflow="overflow">
                    <a:lnL w="12700" cap="flat" cmpd="sng" algn="ctr">
                      <a:solidFill>
                        <a:srgbClr val="0D6502"/>
                      </a:solidFill>
                      <a:prstDash val="solid"/>
                      <a:round/>
                      <a:headEnd type="none" w="med" len="med"/>
                      <a:tailEnd type="none" w="med" len="med"/>
                    </a:lnL>
                    <a:lnR w="12700" cap="flat" cmpd="sng" algn="ctr">
                      <a:solidFill>
                        <a:srgbClr val="0D6502"/>
                      </a:solidFill>
                      <a:prstDash val="solid"/>
                      <a:round/>
                      <a:headEnd type="none" w="med" len="med"/>
                      <a:tailEnd type="none" w="med" len="med"/>
                    </a:lnR>
                    <a:lnT w="12700" cap="flat" cmpd="sng" algn="ctr">
                      <a:solidFill>
                        <a:srgbClr val="0D6502"/>
                      </a:solidFill>
                      <a:prstDash val="solid"/>
                      <a:round/>
                      <a:headEnd type="none" w="med" len="med"/>
                      <a:tailEnd type="none" w="med" len="med"/>
                    </a:lnT>
                    <a:lnB w="12700" cap="flat" cmpd="sng" algn="ctr">
                      <a:solidFill>
                        <a:srgbClr val="0D6502"/>
                      </a:solidFill>
                      <a:prstDash val="solid"/>
                      <a:round/>
                      <a:headEnd type="none" w="med" len="med"/>
                      <a:tailEnd type="none" w="med" len="med"/>
                    </a:lnB>
                    <a:lnTlToBr>
                      <a:noFill/>
                    </a:lnTlToBr>
                    <a:lnBlToTr>
                      <a:noFill/>
                    </a:lnBlToTr>
                    <a:noFill/>
                  </a:tcPr>
                </a:tc>
                <a:tc>
                  <a:txBody>
                    <a:bodyPr/>
                    <a:lstStyle/>
                    <a:p>
                      <a:pPr marL="165100" marR="0" lvl="0" indent="0" algn="ctr"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r>
                        <a:rPr kumimoji="0" lang="en-US" sz="1900" b="0"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rPr>
                        <a:t>Drop</a:t>
                      </a:r>
                    </a:p>
                  </a:txBody>
                  <a:tcPr marL="33251" marR="33251" marT="32273" marB="32273" horzOverflow="overflow">
                    <a:lnL w="12700" cap="flat" cmpd="sng" algn="ctr">
                      <a:solidFill>
                        <a:srgbClr val="0D6502"/>
                      </a:solidFill>
                      <a:prstDash val="solid"/>
                      <a:round/>
                      <a:headEnd type="none" w="med" len="med"/>
                      <a:tailEnd type="none" w="med" len="med"/>
                    </a:lnL>
                    <a:lnR w="50800" cap="flat" cmpd="sng" algn="ctr">
                      <a:solidFill>
                        <a:srgbClr val="0D6502"/>
                      </a:solidFill>
                      <a:prstDash val="solid"/>
                      <a:round/>
                      <a:headEnd type="none" w="med" len="med"/>
                      <a:tailEnd type="none" w="med" len="med"/>
                    </a:lnR>
                    <a:lnT w="12700" cap="flat" cmpd="sng" algn="ctr">
                      <a:solidFill>
                        <a:srgbClr val="0D6502"/>
                      </a:solidFill>
                      <a:prstDash val="solid"/>
                      <a:round/>
                      <a:headEnd type="none" w="med" len="med"/>
                      <a:tailEnd type="none" w="med" len="med"/>
                    </a:lnT>
                    <a:lnB w="12700" cap="flat" cmpd="sng" algn="ctr">
                      <a:solidFill>
                        <a:srgbClr val="0D6502"/>
                      </a:solidFill>
                      <a:prstDash val="solid"/>
                      <a:round/>
                      <a:headEnd type="none" w="med" len="med"/>
                      <a:tailEnd type="none" w="med" len="med"/>
                    </a:lnB>
                    <a:lnTlToBr>
                      <a:noFill/>
                    </a:lnTlToBr>
                    <a:lnBlToTr>
                      <a:noFill/>
                    </a:lnBlToTr>
                    <a:noFill/>
                  </a:tcPr>
                </a:tc>
              </a:tr>
              <a:tr h="355002">
                <a:tc>
                  <a:txBody>
                    <a:bodyPr/>
                    <a:lstStyle/>
                    <a:p>
                      <a:pPr marL="165100" marR="0" lvl="0" indent="0" algn="l"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endParaRPr kumimoji="0" lang="en-US" sz="1900" b="0"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endParaRPr>
                    </a:p>
                  </a:txBody>
                  <a:tcPr marL="33251" marR="33251" marT="32273" marB="32273" horzOverflow="overflow">
                    <a:lnL w="50800" cap="flat" cmpd="sng" algn="ctr">
                      <a:solidFill>
                        <a:srgbClr val="0D6502"/>
                      </a:solidFill>
                      <a:prstDash val="solid"/>
                      <a:round/>
                      <a:headEnd type="none" w="med" len="med"/>
                      <a:tailEnd type="none" w="med" len="med"/>
                    </a:lnL>
                    <a:lnR w="12700" cap="flat" cmpd="sng" algn="ctr">
                      <a:solidFill>
                        <a:srgbClr val="0D6502"/>
                      </a:solidFill>
                      <a:prstDash val="solid"/>
                      <a:round/>
                      <a:headEnd type="none" w="med" len="med"/>
                      <a:tailEnd type="none" w="med" len="med"/>
                    </a:lnR>
                    <a:lnT w="12700" cap="flat" cmpd="sng" algn="ctr">
                      <a:solidFill>
                        <a:srgbClr val="0D6502"/>
                      </a:solidFill>
                      <a:prstDash val="solid"/>
                      <a:round/>
                      <a:headEnd type="none" w="med" len="med"/>
                      <a:tailEnd type="none" w="med" len="med"/>
                    </a:lnT>
                    <a:lnB w="50800" cap="flat" cmpd="sng" algn="ctr">
                      <a:solidFill>
                        <a:srgbClr val="0D6502"/>
                      </a:solidFill>
                      <a:prstDash val="solid"/>
                      <a:round/>
                      <a:headEnd type="none" w="med" len="med"/>
                      <a:tailEnd type="none" w="med" len="med"/>
                    </a:lnB>
                    <a:lnTlToBr>
                      <a:noFill/>
                    </a:lnTlToBr>
                    <a:lnBlToTr>
                      <a:noFill/>
                    </a:lnBlToTr>
                    <a:blipFill dpi="0" rotWithShape="0">
                      <a:blip r:embed="rId3"/>
                      <a:srcRect/>
                      <a:stretch>
                        <a:fillRect/>
                      </a:stretch>
                    </a:blipFill>
                  </a:tcPr>
                </a:tc>
                <a:tc>
                  <a:txBody>
                    <a:bodyPr/>
                    <a:lstStyle/>
                    <a:p>
                      <a:pPr marL="165100" marR="0" lvl="0" indent="0" algn="ctr"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r>
                        <a:rPr kumimoji="0" lang="en-US" sz="1900" b="0"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rPr>
                        <a:t>Any</a:t>
                      </a:r>
                    </a:p>
                  </a:txBody>
                  <a:tcPr marL="33251" marR="33251" marT="32273" marB="32273" horzOverflow="overflow">
                    <a:lnL w="12700" cap="flat" cmpd="sng" algn="ctr">
                      <a:solidFill>
                        <a:srgbClr val="0D6502"/>
                      </a:solidFill>
                      <a:prstDash val="solid"/>
                      <a:round/>
                      <a:headEnd type="none" w="med" len="med"/>
                      <a:tailEnd type="none" w="med" len="med"/>
                    </a:lnL>
                    <a:lnR w="12700" cap="flat" cmpd="sng" algn="ctr">
                      <a:solidFill>
                        <a:srgbClr val="0D6502"/>
                      </a:solidFill>
                      <a:prstDash val="solid"/>
                      <a:round/>
                      <a:headEnd type="none" w="med" len="med"/>
                      <a:tailEnd type="none" w="med" len="med"/>
                    </a:lnR>
                    <a:lnT w="12700" cap="flat" cmpd="sng" algn="ctr">
                      <a:solidFill>
                        <a:srgbClr val="0D6502"/>
                      </a:solidFill>
                      <a:prstDash val="solid"/>
                      <a:round/>
                      <a:headEnd type="none" w="med" len="med"/>
                      <a:tailEnd type="none" w="med" len="med"/>
                    </a:lnT>
                    <a:lnB w="50800" cap="flat" cmpd="sng" algn="ctr">
                      <a:solidFill>
                        <a:srgbClr val="0D6502"/>
                      </a:solidFill>
                      <a:prstDash val="solid"/>
                      <a:round/>
                      <a:headEnd type="none" w="med" len="med"/>
                      <a:tailEnd type="none" w="med" len="med"/>
                    </a:lnB>
                    <a:lnTlToBr>
                      <a:noFill/>
                    </a:lnTlToBr>
                    <a:lnBlToTr>
                      <a:noFill/>
                    </a:lnBlToTr>
                    <a:noFill/>
                  </a:tcPr>
                </a:tc>
                <a:tc>
                  <a:txBody>
                    <a:bodyPr/>
                    <a:lstStyle/>
                    <a:p>
                      <a:pPr marL="165100" marR="0" lvl="0" indent="0" algn="ctr"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r>
                        <a:rPr kumimoji="0" lang="en-US" sz="1900" b="0"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rPr>
                        <a:t>Allow</a:t>
                      </a:r>
                    </a:p>
                  </a:txBody>
                  <a:tcPr marL="33251" marR="33251" marT="32273" marB="32273" horzOverflow="overflow">
                    <a:lnL w="12700" cap="flat" cmpd="sng" algn="ctr">
                      <a:solidFill>
                        <a:srgbClr val="0D6502"/>
                      </a:solidFill>
                      <a:prstDash val="solid"/>
                      <a:round/>
                      <a:headEnd type="none" w="med" len="med"/>
                      <a:tailEnd type="none" w="med" len="med"/>
                    </a:lnL>
                    <a:lnR w="50800" cap="flat" cmpd="sng" algn="ctr">
                      <a:solidFill>
                        <a:srgbClr val="0D6502"/>
                      </a:solidFill>
                      <a:prstDash val="solid"/>
                      <a:round/>
                      <a:headEnd type="none" w="med" len="med"/>
                      <a:tailEnd type="none" w="med" len="med"/>
                    </a:lnR>
                    <a:lnT w="12700" cap="flat" cmpd="sng" algn="ctr">
                      <a:solidFill>
                        <a:srgbClr val="0D6502"/>
                      </a:solidFill>
                      <a:prstDash val="solid"/>
                      <a:round/>
                      <a:headEnd type="none" w="med" len="med"/>
                      <a:tailEnd type="none" w="med" len="med"/>
                    </a:lnT>
                    <a:lnB w="50800" cap="flat" cmpd="sng" algn="ctr">
                      <a:solidFill>
                        <a:srgbClr val="0D6502"/>
                      </a:solidFill>
                      <a:prstDash val="solid"/>
                      <a:round/>
                      <a:headEnd type="none" w="med" len="med"/>
                      <a:tailEnd type="none" w="med" len="med"/>
                    </a:lnB>
                    <a:lnTlToBr>
                      <a:noFill/>
                    </a:lnTlToBr>
                    <a:lnBlToTr>
                      <a:noFill/>
                    </a:lnBlToTr>
                    <a:noFill/>
                  </a:tcPr>
                </a:tc>
              </a:tr>
            </a:tbl>
          </a:graphicData>
        </a:graphic>
      </p:graphicFrame>
      <p:pic>
        <p:nvPicPr>
          <p:cNvPr id="37934" name="Picture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8182" y="5244353"/>
            <a:ext cx="2984269" cy="1109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7935" name="Picture 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3367" y="3792071"/>
            <a:ext cx="2984269" cy="1110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37936" name="Rectangle 48"/>
          <p:cNvSpPr>
            <a:spLocks noGrp="1" noChangeArrowheads="1"/>
          </p:cNvSpPr>
          <p:nvPr>
            <p:ph type="title"/>
          </p:nvPr>
        </p:nvSpPr>
        <p:spPr>
          <a:ln/>
        </p:spPr>
        <p:txBody>
          <a:bodyPr/>
          <a:lstStyle/>
          <a:p>
            <a:r>
              <a:rPr lang="en-US"/>
              <a:t>Per-Packet Consistent Updates</a:t>
            </a:r>
          </a:p>
        </p:txBody>
      </p:sp>
      <p:sp>
        <p:nvSpPr>
          <p:cNvPr id="37937" name="Rectangle 49"/>
          <p:cNvSpPr>
            <a:spLocks/>
          </p:cNvSpPr>
          <p:nvPr/>
        </p:nvSpPr>
        <p:spPr bwMode="auto">
          <a:xfrm>
            <a:off x="507077" y="4227756"/>
            <a:ext cx="116777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29061" bIns="0">
            <a:spAutoFit/>
          </a:bodyPr>
          <a:lstStyle/>
          <a:p>
            <a:pPr marL="28719"/>
            <a:r>
              <a:rPr lang="en-US" sz="1600" b="1">
                <a:solidFill>
                  <a:srgbClr val="343434"/>
                </a:solidFill>
                <a:ea typeface="ＭＳ Ｐゴシック" charset="0"/>
                <a:cs typeface="Lucida Grande" charset="0"/>
              </a:rPr>
              <a:t>Obeys policy:</a:t>
            </a:r>
          </a:p>
        </p:txBody>
      </p:sp>
      <p:sp>
        <p:nvSpPr>
          <p:cNvPr id="37938" name="Rectangle 50"/>
          <p:cNvSpPr>
            <a:spLocks/>
          </p:cNvSpPr>
          <p:nvPr/>
        </p:nvSpPr>
        <p:spPr bwMode="auto">
          <a:xfrm>
            <a:off x="498764" y="5736516"/>
            <a:ext cx="116777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29061" bIns="0">
            <a:spAutoFit/>
          </a:bodyPr>
          <a:lstStyle/>
          <a:p>
            <a:pPr marL="28719"/>
            <a:r>
              <a:rPr lang="en-US" sz="1600" b="1">
                <a:solidFill>
                  <a:srgbClr val="343434"/>
                </a:solidFill>
                <a:ea typeface="ＭＳ Ｐゴシック" charset="0"/>
                <a:cs typeface="Lucida Grande" charset="0"/>
              </a:rPr>
              <a:t>Obeys policy:</a:t>
            </a:r>
          </a:p>
        </p:txBody>
      </p:sp>
      <p:graphicFrame>
        <p:nvGraphicFramePr>
          <p:cNvPr id="37939" name="Group 51"/>
          <p:cNvGraphicFramePr>
            <a:graphicFrameLocks noGrp="1"/>
          </p:cNvGraphicFramePr>
          <p:nvPr/>
        </p:nvGraphicFramePr>
        <p:xfrm>
          <a:off x="1463040" y="1677185"/>
          <a:ext cx="6192982" cy="1322182"/>
        </p:xfrm>
        <a:graphic>
          <a:graphicData uri="http://schemas.openxmlformats.org/drawingml/2006/table">
            <a:tbl>
              <a:tblPr/>
              <a:tblGrid>
                <a:gridCol w="6192982"/>
              </a:tblGrid>
              <a:tr h="478043">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Thonburi" charset="0"/>
                        <a:buNone/>
                        <a:tabLst/>
                      </a:pPr>
                      <a:r>
                        <a:rPr kumimoji="0" lang="en-US" sz="2300" b="1" i="0" u="none" strike="noStrike" cap="none" normalizeH="0" baseline="0">
                          <a:ln>
                            <a:noFill/>
                          </a:ln>
                          <a:solidFill>
                            <a:schemeClr val="tx1"/>
                          </a:solidFill>
                          <a:effectLst/>
                          <a:latin typeface="Lucida Grande" charset="0"/>
                          <a:ea typeface="ヒラギノ角ゴ ProN W3" charset="0"/>
                          <a:cs typeface="ヒラギノ角ゴ ProN W3" charset="0"/>
                          <a:sym typeface="Lucida Grande" charset="0"/>
                        </a:rPr>
                        <a:t>Per-Packet Consistent Update</a:t>
                      </a:r>
                    </a:p>
                  </a:txBody>
                  <a:tcPr marL="33251" marR="33251" marT="32273" marB="32273" anchor="ctr" horzOverflow="overflow">
                    <a:lnL w="38100" cap="flat" cmpd="sng" algn="ctr">
                      <a:solidFill>
                        <a:srgbClr val="97C9A9"/>
                      </a:solidFill>
                      <a:prstDash val="solid"/>
                      <a:round/>
                      <a:headEnd type="none" w="med" len="med"/>
                      <a:tailEnd type="none" w="med" len="med"/>
                    </a:lnL>
                    <a:lnR w="38100" cap="flat" cmpd="sng" algn="ctr">
                      <a:solidFill>
                        <a:srgbClr val="97C9A9"/>
                      </a:solidFill>
                      <a:prstDash val="solid"/>
                      <a:round/>
                      <a:headEnd type="none" w="med" len="med"/>
                      <a:tailEnd type="none" w="med" len="med"/>
                    </a:lnR>
                    <a:lnT w="38100" cap="flat" cmpd="sng" algn="ctr">
                      <a:solidFill>
                        <a:srgbClr val="97C9A9"/>
                      </a:solidFill>
                      <a:prstDash val="solid"/>
                      <a:round/>
                      <a:headEnd type="none" w="med" len="med"/>
                      <a:tailEnd type="none" w="med" len="med"/>
                    </a:lnT>
                    <a:lnB w="38100" cap="flat" cmpd="sng" algn="ctr">
                      <a:solidFill>
                        <a:srgbClr val="97C9A9"/>
                      </a:solidFill>
                      <a:prstDash val="solid"/>
                      <a:round/>
                      <a:headEnd type="none" w="med" len="med"/>
                      <a:tailEnd type="none" w="med" len="med"/>
                    </a:lnB>
                    <a:lnTlToBr>
                      <a:noFill/>
                    </a:lnTlToBr>
                    <a:lnBlToTr>
                      <a:noFill/>
                    </a:lnBlToTr>
                    <a:solidFill>
                      <a:srgbClr val="CDE1D8"/>
                    </a:solidFill>
                  </a:tcPr>
                </a:tc>
              </a:tr>
              <a:tr h="844139">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Thonburi" charset="0"/>
                        <a:buNone/>
                        <a:tabLst/>
                      </a:pPr>
                      <a:r>
                        <a:rPr kumimoji="0" lang="en-US" sz="1900" b="0" i="0" u="none" strike="noStrike" cap="none" normalizeH="0" baseline="0">
                          <a:ln>
                            <a:noFill/>
                          </a:ln>
                          <a:solidFill>
                            <a:schemeClr val="tx1"/>
                          </a:solidFill>
                          <a:effectLst/>
                          <a:latin typeface="Lucida Grande" charset="0"/>
                          <a:ea typeface="ヒラギノ角ゴ ProN W3" charset="0"/>
                          <a:cs typeface="ヒラギノ角ゴ ProN W3" charset="0"/>
                          <a:sym typeface="Lucida Grande" charset="0"/>
                        </a:rPr>
                        <a:t>Each packet processed with old or new configuration, but not a mixture of the two.</a:t>
                      </a:r>
                    </a:p>
                  </a:txBody>
                  <a:tcPr marL="99753" marR="99753" marT="96819" marB="96819" anchor="ctr" horzOverflow="overflow">
                    <a:lnL w="38100" cap="flat" cmpd="sng" algn="ctr">
                      <a:solidFill>
                        <a:srgbClr val="97C9A9"/>
                      </a:solidFill>
                      <a:prstDash val="solid"/>
                      <a:round/>
                      <a:headEnd type="none" w="med" len="med"/>
                      <a:tailEnd type="none" w="med" len="med"/>
                    </a:lnL>
                    <a:lnR w="38100" cap="flat" cmpd="sng" algn="ctr">
                      <a:solidFill>
                        <a:srgbClr val="97C9A9"/>
                      </a:solidFill>
                      <a:prstDash val="solid"/>
                      <a:round/>
                      <a:headEnd type="none" w="med" len="med"/>
                      <a:tailEnd type="none" w="med" len="med"/>
                    </a:lnR>
                    <a:lnT w="38100" cap="flat" cmpd="sng" algn="ctr">
                      <a:solidFill>
                        <a:srgbClr val="97C9A9"/>
                      </a:solidFill>
                      <a:prstDash val="solid"/>
                      <a:round/>
                      <a:headEnd type="none" w="med" len="med"/>
                      <a:tailEnd type="none" w="med" len="med"/>
                    </a:lnT>
                    <a:lnB w="38100" cap="flat" cmpd="sng" algn="ctr">
                      <a:solidFill>
                        <a:srgbClr val="97C9A9"/>
                      </a:solidFill>
                      <a:prstDash val="solid"/>
                      <a:round/>
                      <a:headEnd type="none" w="med" len="med"/>
                      <a:tailEnd type="none" w="med" len="med"/>
                    </a:lnB>
                    <a:lnTlToBr>
                      <a:noFill/>
                    </a:lnTlToBr>
                    <a:lnBlToTr>
                      <a:noFill/>
                    </a:lnBlToTr>
                    <a:solidFill>
                      <a:srgbClr val="CDE1D8"/>
                    </a:solidFill>
                  </a:tcPr>
                </a:tc>
              </a:tr>
            </a:tbl>
          </a:graphicData>
        </a:graphic>
      </p:graphicFrame>
      <p:sp>
        <p:nvSpPr>
          <p:cNvPr id="37949" name="Freeform 61"/>
          <p:cNvSpPr>
            <a:spLocks/>
          </p:cNvSpPr>
          <p:nvPr/>
        </p:nvSpPr>
        <p:spPr bwMode="auto">
          <a:xfrm>
            <a:off x="3624349" y="5252421"/>
            <a:ext cx="581891" cy="355002"/>
          </a:xfrm>
          <a:custGeom>
            <a:avLst/>
            <a:gdLst>
              <a:gd name="T0" fmla="*/ 0 w 21600"/>
              <a:gd name="T1" fmla="*/ 13796 h 21600"/>
              <a:gd name="T2" fmla="*/ 0 w 21600"/>
              <a:gd name="T3" fmla="*/ 7883 h 21600"/>
              <a:gd name="T4" fmla="*/ 10752 w 21600"/>
              <a:gd name="T5" fmla="*/ 0 h 21600"/>
              <a:gd name="T6" fmla="*/ 21552 w 21600"/>
              <a:gd name="T7" fmla="*/ 7962 h 21600"/>
              <a:gd name="T8" fmla="*/ 21600 w 21600"/>
              <a:gd name="T9" fmla="*/ 13717 h 21600"/>
              <a:gd name="T10" fmla="*/ 10848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752" y="0"/>
                </a:lnTo>
                <a:lnTo>
                  <a:pt x="21552" y="7962"/>
                </a:lnTo>
                <a:lnTo>
                  <a:pt x="21600" y="13717"/>
                </a:lnTo>
                <a:lnTo>
                  <a:pt x="10848" y="21600"/>
                </a:lnTo>
                <a:lnTo>
                  <a:pt x="0" y="13796"/>
                </a:lnTo>
                <a:close/>
                <a:moveTo>
                  <a:pt x="0" y="13796"/>
                </a:moveTo>
              </a:path>
            </a:pathLst>
          </a:custGeom>
          <a:solidFill>
            <a:srgbClr val="E00700">
              <a:alpha val="32941"/>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37950" name="Freeform 62"/>
          <p:cNvSpPr>
            <a:spLocks/>
          </p:cNvSpPr>
          <p:nvPr/>
        </p:nvSpPr>
        <p:spPr bwMode="auto">
          <a:xfrm>
            <a:off x="3616036" y="5631628"/>
            <a:ext cx="581891" cy="355002"/>
          </a:xfrm>
          <a:custGeom>
            <a:avLst/>
            <a:gdLst>
              <a:gd name="T0" fmla="*/ 0 w 21600"/>
              <a:gd name="T1" fmla="*/ 13796 h 21600"/>
              <a:gd name="T2" fmla="*/ 0 w 21600"/>
              <a:gd name="T3" fmla="*/ 7883 h 21600"/>
              <a:gd name="T4" fmla="*/ 10752 w 21600"/>
              <a:gd name="T5" fmla="*/ 0 h 21600"/>
              <a:gd name="T6" fmla="*/ 21552 w 21600"/>
              <a:gd name="T7" fmla="*/ 7962 h 21600"/>
              <a:gd name="T8" fmla="*/ 21600 w 21600"/>
              <a:gd name="T9" fmla="*/ 13717 h 21600"/>
              <a:gd name="T10" fmla="*/ 10848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752" y="0"/>
                </a:lnTo>
                <a:lnTo>
                  <a:pt x="21552" y="7962"/>
                </a:lnTo>
                <a:lnTo>
                  <a:pt x="21600" y="13717"/>
                </a:lnTo>
                <a:lnTo>
                  <a:pt x="10848" y="21600"/>
                </a:lnTo>
                <a:lnTo>
                  <a:pt x="0" y="13796"/>
                </a:lnTo>
                <a:close/>
                <a:moveTo>
                  <a:pt x="0" y="13796"/>
                </a:moveTo>
              </a:path>
            </a:pathLst>
          </a:custGeom>
          <a:solidFill>
            <a:srgbClr val="E00700">
              <a:alpha val="32941"/>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37951" name="Freeform 63"/>
          <p:cNvSpPr>
            <a:spLocks/>
          </p:cNvSpPr>
          <p:nvPr/>
        </p:nvSpPr>
        <p:spPr bwMode="auto">
          <a:xfrm>
            <a:off x="3624349" y="5994699"/>
            <a:ext cx="581891" cy="355002"/>
          </a:xfrm>
          <a:custGeom>
            <a:avLst/>
            <a:gdLst>
              <a:gd name="T0" fmla="*/ 0 w 21600"/>
              <a:gd name="T1" fmla="*/ 13796 h 21600"/>
              <a:gd name="T2" fmla="*/ 0 w 21600"/>
              <a:gd name="T3" fmla="*/ 7883 h 21600"/>
              <a:gd name="T4" fmla="*/ 10752 w 21600"/>
              <a:gd name="T5" fmla="*/ 0 h 21600"/>
              <a:gd name="T6" fmla="*/ 21552 w 21600"/>
              <a:gd name="T7" fmla="*/ 7962 h 21600"/>
              <a:gd name="T8" fmla="*/ 21600 w 21600"/>
              <a:gd name="T9" fmla="*/ 13717 h 21600"/>
              <a:gd name="T10" fmla="*/ 10848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752" y="0"/>
                </a:lnTo>
                <a:lnTo>
                  <a:pt x="21552" y="7962"/>
                </a:lnTo>
                <a:lnTo>
                  <a:pt x="21600" y="13717"/>
                </a:lnTo>
                <a:lnTo>
                  <a:pt x="10848" y="21600"/>
                </a:lnTo>
                <a:lnTo>
                  <a:pt x="0" y="13796"/>
                </a:lnTo>
                <a:close/>
                <a:moveTo>
                  <a:pt x="0" y="13796"/>
                </a:moveTo>
              </a:path>
            </a:pathLst>
          </a:custGeom>
          <a:solidFill>
            <a:srgbClr val="E00700">
              <a:alpha val="32941"/>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37952" name="Freeform 64"/>
          <p:cNvSpPr>
            <a:spLocks/>
          </p:cNvSpPr>
          <p:nvPr/>
        </p:nvSpPr>
        <p:spPr bwMode="auto">
          <a:xfrm>
            <a:off x="2801389" y="5615492"/>
            <a:ext cx="581891" cy="355002"/>
          </a:xfrm>
          <a:custGeom>
            <a:avLst/>
            <a:gdLst>
              <a:gd name="T0" fmla="*/ 0 w 21600"/>
              <a:gd name="T1" fmla="*/ 13796 h 21600"/>
              <a:gd name="T2" fmla="*/ 0 w 21600"/>
              <a:gd name="T3" fmla="*/ 7883 h 21600"/>
              <a:gd name="T4" fmla="*/ 10752 w 21600"/>
              <a:gd name="T5" fmla="*/ 0 h 21600"/>
              <a:gd name="T6" fmla="*/ 21552 w 21600"/>
              <a:gd name="T7" fmla="*/ 7962 h 21600"/>
              <a:gd name="T8" fmla="*/ 21600 w 21600"/>
              <a:gd name="T9" fmla="*/ 13717 h 21600"/>
              <a:gd name="T10" fmla="*/ 10848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752" y="0"/>
                </a:lnTo>
                <a:lnTo>
                  <a:pt x="21552" y="7962"/>
                </a:lnTo>
                <a:lnTo>
                  <a:pt x="21600" y="13717"/>
                </a:lnTo>
                <a:lnTo>
                  <a:pt x="10848" y="21600"/>
                </a:lnTo>
                <a:lnTo>
                  <a:pt x="0" y="13796"/>
                </a:lnTo>
                <a:close/>
                <a:moveTo>
                  <a:pt x="0" y="13796"/>
                </a:moveTo>
              </a:path>
            </a:pathLst>
          </a:custGeom>
          <a:solidFill>
            <a:srgbClr val="E00700">
              <a:alpha val="32941"/>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37953" name="AutoShape 65"/>
          <p:cNvSpPr>
            <a:spLocks/>
          </p:cNvSpPr>
          <p:nvPr/>
        </p:nvSpPr>
        <p:spPr bwMode="auto">
          <a:xfrm rot="5400000">
            <a:off x="3354185" y="4990081"/>
            <a:ext cx="274320" cy="282633"/>
          </a:xfrm>
          <a:prstGeom prst="rightArrow">
            <a:avLst>
              <a:gd name="adj1" fmla="val 28796"/>
              <a:gd name="adj2" fmla="val 50356"/>
            </a:avLst>
          </a:prstGeom>
          <a:solidFill>
            <a:srgbClr val="000000"/>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endParaRPr lang="en-US"/>
          </a:p>
        </p:txBody>
      </p:sp>
      <p:sp>
        <p:nvSpPr>
          <p:cNvPr id="2" name="Date Placeholder 1"/>
          <p:cNvSpPr>
            <a:spLocks noGrp="1"/>
          </p:cNvSpPr>
          <p:nvPr>
            <p:ph type="dt" sz="half" idx="10"/>
          </p:nvPr>
        </p:nvSpPr>
        <p:spPr/>
        <p:txBody>
          <a:bodyPr/>
          <a:lstStyle/>
          <a:p>
            <a:r>
              <a:rPr lang="en-US" smtClean="0"/>
              <a:t>10/8/13</a:t>
            </a:r>
            <a:endParaRPr lang="en-US"/>
          </a:p>
        </p:txBody>
      </p:sp>
      <p:sp>
        <p:nvSpPr>
          <p:cNvPr id="3" name="Footer Placeholder 2"/>
          <p:cNvSpPr>
            <a:spLocks noGrp="1"/>
          </p:cNvSpPr>
          <p:nvPr>
            <p:ph type="ftr" sz="quarter" idx="11"/>
          </p:nvPr>
        </p:nvSpPr>
        <p:spPr/>
        <p:txBody>
          <a:bodyPr/>
          <a:lstStyle/>
          <a:p>
            <a:r>
              <a:rPr lang="en-US" smtClean="0"/>
              <a:t>Software Defined Networking (COMS 6998-8)</a:t>
            </a:r>
            <a:endParaRPr lang="en-US"/>
          </a:p>
        </p:txBody>
      </p:sp>
      <p:sp>
        <p:nvSpPr>
          <p:cNvPr id="18"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smtClean="0"/>
              <a:t>M. </a:t>
            </a:r>
            <a:r>
              <a:rPr lang="en-US" dirty="0" err="1" smtClean="0"/>
              <a:t>Reitblatt</a:t>
            </a:r>
            <a:r>
              <a:rPr lang="en-US" dirty="0" smtClean="0"/>
              <a:t>, </a:t>
            </a:r>
            <a:r>
              <a:rPr lang="en-US" dirty="0" smtClean="0"/>
              <a:t>Cornell</a:t>
            </a:r>
            <a:endParaRPr lang="en-US" dirty="0"/>
          </a:p>
        </p:txBody>
      </p:sp>
      <p:sp>
        <p:nvSpPr>
          <p:cNvPr id="19" name="Slide Number Placeholder 3"/>
          <p:cNvSpPr>
            <a:spLocks noGrp="1"/>
          </p:cNvSpPr>
          <p:nvPr>
            <p:ph type="sldNum" sz="quarter" idx="12"/>
          </p:nvPr>
        </p:nvSpPr>
        <p:spPr>
          <a:xfrm>
            <a:off x="6553200" y="6356350"/>
            <a:ext cx="2133600" cy="365125"/>
          </a:xfrm>
        </p:spPr>
        <p:txBody>
          <a:bodyPr/>
          <a:lstStyle/>
          <a:p>
            <a:fld id="{20342B77-D34C-443A-9BA4-2E8748A6D936}" type="slidenum">
              <a:rPr lang="en-US" smtClean="0"/>
              <a:pPr/>
              <a:t>21</a:t>
            </a:fld>
            <a:endParaRPr lang="en-US"/>
          </a:p>
        </p:txBody>
      </p:sp>
    </p:spTree>
    <p:extLst>
      <p:ext uri="{BB962C8B-B14F-4D97-AF65-F5344CB8AC3E}">
        <p14:creationId xmlns:p14="http://schemas.microsoft.com/office/powerpoint/2010/main" val="846961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FD8D3EA7-5B6B-7C47-8433-5518C439CF8F}" type="slidenum">
              <a:rPr lang="en-US"/>
              <a:pPr/>
              <a:t>22</a:t>
            </a:fld>
            <a:endParaRPr lang="en-US"/>
          </a:p>
        </p:txBody>
      </p:sp>
      <p:sp>
        <p:nvSpPr>
          <p:cNvPr id="38913" name="Rectangle 1"/>
          <p:cNvSpPr>
            <a:spLocks noGrp="1" noChangeArrowheads="1"/>
          </p:cNvSpPr>
          <p:nvPr>
            <p:ph type="title"/>
          </p:nvPr>
        </p:nvSpPr>
        <p:spPr>
          <a:ln/>
        </p:spPr>
        <p:txBody>
          <a:bodyPr/>
          <a:lstStyle/>
          <a:p>
            <a:r>
              <a:rPr lang="en-US"/>
              <a:t>Universal Property Preservation</a:t>
            </a:r>
          </a:p>
        </p:txBody>
      </p:sp>
      <p:sp>
        <p:nvSpPr>
          <p:cNvPr id="38914" name="Rectangle 2"/>
          <p:cNvSpPr>
            <a:spLocks/>
          </p:cNvSpPr>
          <p:nvPr/>
        </p:nvSpPr>
        <p:spPr bwMode="auto">
          <a:xfrm>
            <a:off x="814647" y="2818840"/>
            <a:ext cx="7182196" cy="1194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a:r>
              <a:rPr lang="en-US" sz="2400" b="1" dirty="0">
                <a:ea typeface="ＭＳ Ｐゴシック" charset="0"/>
                <a:cs typeface="Lucida Grande" charset="0"/>
              </a:rPr>
              <a:t>Trace Property</a:t>
            </a:r>
            <a:endParaRPr lang="en-US" sz="2400" dirty="0">
              <a:ea typeface="ＭＳ Ｐゴシック" charset="0"/>
              <a:cs typeface="Lucida Grande" charset="0"/>
            </a:endParaRPr>
          </a:p>
          <a:p>
            <a:pPr algn="l"/>
            <a:r>
              <a:rPr lang="en-US" sz="2400" dirty="0">
                <a:ea typeface="ＭＳ Ｐゴシック" charset="0"/>
                <a:cs typeface="Lucida Grande" charset="0"/>
              </a:rPr>
              <a:t>Any property of a </a:t>
            </a:r>
            <a:r>
              <a:rPr lang="en-US" sz="2400" dirty="0">
                <a:solidFill>
                  <a:srgbClr val="C00000"/>
                </a:solidFill>
                <a:ea typeface="ＭＳ Ｐゴシック" charset="0"/>
                <a:cs typeface="Lucida Grande" charset="0"/>
              </a:rPr>
              <a:t>single</a:t>
            </a:r>
            <a:r>
              <a:rPr lang="en-US" sz="2400" dirty="0">
                <a:ea typeface="ＭＳ Ｐゴシック" charset="0"/>
                <a:cs typeface="Lucida Grande" charset="0"/>
              </a:rPr>
              <a:t> packet</a:t>
            </a:r>
            <a:r>
              <a:rPr lang="ja-JP" altLang="en-US" sz="2400" dirty="0">
                <a:latin typeface="Arial"/>
                <a:ea typeface="ＭＳ Ｐゴシック" charset="0"/>
                <a:cs typeface="Lucida Grande" charset="0"/>
              </a:rPr>
              <a:t>’</a:t>
            </a:r>
            <a:r>
              <a:rPr lang="en-US" sz="2400" dirty="0">
                <a:ea typeface="ＭＳ Ｐゴシック" charset="0"/>
                <a:cs typeface="Lucida Grande" charset="0"/>
              </a:rPr>
              <a:t>s path through the network.</a:t>
            </a:r>
          </a:p>
          <a:p>
            <a:pPr algn="l"/>
            <a:endParaRPr lang="en-US" sz="2400" b="1" dirty="0">
              <a:ea typeface="ＭＳ Ｐゴシック" charset="0"/>
              <a:cs typeface="Lucida Grande" charset="0"/>
            </a:endParaRPr>
          </a:p>
        </p:txBody>
      </p:sp>
      <p:sp>
        <p:nvSpPr>
          <p:cNvPr id="38915" name="Rectangle 3"/>
          <p:cNvSpPr>
            <a:spLocks/>
          </p:cNvSpPr>
          <p:nvPr/>
        </p:nvSpPr>
        <p:spPr bwMode="auto">
          <a:xfrm>
            <a:off x="1650076" y="1656005"/>
            <a:ext cx="5852160" cy="847165"/>
          </a:xfrm>
          <a:prstGeom prst="rect">
            <a:avLst/>
          </a:prstGeom>
          <a:solidFill>
            <a:srgbClr val="1CAA2E">
              <a:alpha val="9804"/>
            </a:srgbClr>
          </a:solidFill>
          <a:ln w="38100" cap="flat">
            <a:solidFill>
              <a:srgbClr val="008000">
                <a:alpha val="25000"/>
              </a:srgbClr>
            </a:solidFill>
            <a:prstDash val="solid"/>
            <a:miter lim="800000"/>
            <a:headEnd type="none" w="med" len="med"/>
            <a:tailEnd type="none" w="med" len="med"/>
          </a:ln>
        </p:spPr>
        <p:txBody>
          <a:bodyPr lIns="98466" tIns="98466" rIns="98466" bIns="98466" anchor="ctr"/>
          <a:lstStyle/>
          <a:p>
            <a:pPr algn="l"/>
            <a:r>
              <a:rPr lang="en-US" sz="2400" b="1" dirty="0">
                <a:ea typeface="ＭＳ Ｐゴシック" charset="0"/>
                <a:cs typeface="Lucida Grande" charset="0"/>
              </a:rPr>
              <a:t>Theorem: </a:t>
            </a:r>
            <a:r>
              <a:rPr lang="en-US" sz="2400" dirty="0">
                <a:ea typeface="ＭＳ Ｐゴシック" charset="0"/>
                <a:cs typeface="Lucida Grande" charset="0"/>
              </a:rPr>
              <a:t>Per-packet consistent updates preserve all trace properties.</a:t>
            </a:r>
          </a:p>
        </p:txBody>
      </p:sp>
      <p:sp>
        <p:nvSpPr>
          <p:cNvPr id="38916" name="Rectangle 4"/>
          <p:cNvSpPr>
            <a:spLocks/>
          </p:cNvSpPr>
          <p:nvPr/>
        </p:nvSpPr>
        <p:spPr bwMode="auto">
          <a:xfrm>
            <a:off x="814646" y="4258011"/>
            <a:ext cx="6957753" cy="1637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spcBef>
                <a:spcPts val="1292"/>
              </a:spcBef>
            </a:pPr>
            <a:r>
              <a:rPr lang="en-US" sz="2400" b="1" dirty="0">
                <a:ea typeface="ＭＳ Ｐゴシック" charset="0"/>
                <a:cs typeface="Lucida Grande" charset="0"/>
              </a:rPr>
              <a:t>Examples of Trace Properties:</a:t>
            </a:r>
          </a:p>
          <a:p>
            <a:pPr algn="l"/>
            <a:r>
              <a:rPr lang="en-US" sz="2400" b="1" dirty="0">
                <a:ea typeface="ＭＳ Ｐゴシック" charset="0"/>
                <a:cs typeface="Lucida Grande" charset="0"/>
              </a:rPr>
              <a:t> </a:t>
            </a:r>
            <a:r>
              <a:rPr lang="en-US" sz="2400" dirty="0">
                <a:ea typeface="ＭＳ Ｐゴシック" charset="0"/>
                <a:cs typeface="Lucida Grande" charset="0"/>
              </a:rPr>
              <a:t>Loop freedom, access control, </a:t>
            </a:r>
            <a:r>
              <a:rPr lang="en-US" sz="2400" dirty="0" err="1">
                <a:ea typeface="ＭＳ Ｐゴシック" charset="0"/>
                <a:cs typeface="Lucida Grande" charset="0"/>
              </a:rPr>
              <a:t>waypointing</a:t>
            </a:r>
            <a:r>
              <a:rPr lang="en-US" sz="2400" b="1" dirty="0">
                <a:ea typeface="ＭＳ Ｐゴシック" charset="0"/>
                <a:cs typeface="Lucida Grande" charset="0"/>
              </a:rPr>
              <a:t> </a:t>
            </a:r>
            <a:r>
              <a:rPr lang="en-US" sz="2400" dirty="0">
                <a:ea typeface="ＭＳ Ｐゴシック" charset="0"/>
                <a:cs typeface="Lucida Grande" charset="0"/>
              </a:rPr>
              <a:t>...</a:t>
            </a:r>
          </a:p>
          <a:p>
            <a:pPr>
              <a:spcBef>
                <a:spcPts val="1292"/>
              </a:spcBef>
            </a:pPr>
            <a:r>
              <a:rPr lang="en-US" sz="2400" b="1" dirty="0">
                <a:ea typeface="ＭＳ Ｐゴシック" charset="0"/>
                <a:cs typeface="Lucida Grande" charset="0"/>
              </a:rPr>
              <a:t>Trace Property Verification Tools:</a:t>
            </a:r>
          </a:p>
          <a:p>
            <a:pPr algn="l"/>
            <a:r>
              <a:rPr lang="en-US" sz="2400" dirty="0">
                <a:ea typeface="ＭＳ Ｐゴシック" charset="0"/>
                <a:cs typeface="Lucida Grande" charset="0"/>
              </a:rPr>
              <a:t> </a:t>
            </a:r>
            <a:r>
              <a:rPr lang="en-US" sz="2400" dirty="0" err="1" smtClean="0">
                <a:ea typeface="ＭＳ Ｐゴシック" charset="0"/>
                <a:cs typeface="Lucida Grande" charset="0"/>
              </a:rPr>
              <a:t>NetPlumber</a:t>
            </a:r>
            <a:r>
              <a:rPr lang="en-US" sz="2400" dirty="0" smtClean="0">
                <a:ea typeface="ＭＳ Ｐゴシック" charset="0"/>
                <a:cs typeface="Lucida Grande" charset="0"/>
              </a:rPr>
              <a:t>, </a:t>
            </a:r>
            <a:r>
              <a:rPr lang="en-US" sz="2400" dirty="0" err="1">
                <a:ea typeface="ＭＳ Ｐゴシック" charset="0"/>
                <a:cs typeface="Lucida Grande" charset="0"/>
              </a:rPr>
              <a:t>ConfigChecker</a:t>
            </a:r>
            <a:r>
              <a:rPr lang="en-US" sz="2400" dirty="0">
                <a:ea typeface="ＭＳ Ｐゴシック" charset="0"/>
                <a:cs typeface="Lucida Grande" charset="0"/>
              </a:rPr>
              <a:t> ...</a:t>
            </a:r>
          </a:p>
        </p:txBody>
      </p:sp>
      <p:sp>
        <p:nvSpPr>
          <p:cNvPr id="2" name="Date Placeholder 1"/>
          <p:cNvSpPr>
            <a:spLocks noGrp="1"/>
          </p:cNvSpPr>
          <p:nvPr>
            <p:ph type="dt" sz="half" idx="10"/>
          </p:nvPr>
        </p:nvSpPr>
        <p:spPr/>
        <p:txBody>
          <a:bodyPr/>
          <a:lstStyle/>
          <a:p>
            <a:r>
              <a:rPr lang="en-US" smtClean="0"/>
              <a:t>10/8/13</a:t>
            </a:r>
            <a:endParaRPr lang="en-US"/>
          </a:p>
        </p:txBody>
      </p:sp>
      <p:sp>
        <p:nvSpPr>
          <p:cNvPr id="3" name="Footer Placeholder 2"/>
          <p:cNvSpPr>
            <a:spLocks noGrp="1"/>
          </p:cNvSpPr>
          <p:nvPr>
            <p:ph type="ftr" sz="quarter" idx="11"/>
          </p:nvPr>
        </p:nvSpPr>
        <p:spPr/>
        <p:txBody>
          <a:bodyPr/>
          <a:lstStyle/>
          <a:p>
            <a:r>
              <a:rPr lang="en-US" smtClean="0"/>
              <a:t>Software Defined Networking (COMS 6998-8)</a:t>
            </a:r>
            <a:endParaRPr lang="en-US"/>
          </a:p>
        </p:txBody>
      </p:sp>
      <p:sp>
        <p:nvSpPr>
          <p:cNvPr id="9"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smtClean="0"/>
              <a:t>M. </a:t>
            </a:r>
            <a:r>
              <a:rPr lang="en-US" dirty="0" err="1" smtClean="0"/>
              <a:t>Reitblatt</a:t>
            </a:r>
            <a:r>
              <a:rPr lang="en-US" dirty="0" smtClean="0"/>
              <a:t>, </a:t>
            </a:r>
            <a:r>
              <a:rPr lang="en-US" dirty="0" smtClean="0"/>
              <a:t>Cornell</a:t>
            </a:r>
            <a:endParaRPr lang="en-US" dirty="0"/>
          </a:p>
        </p:txBody>
      </p:sp>
      <p:sp>
        <p:nvSpPr>
          <p:cNvPr id="10" name="Slide Number Placeholder 3"/>
          <p:cNvSpPr>
            <a:spLocks noGrp="1"/>
          </p:cNvSpPr>
          <p:nvPr>
            <p:ph type="sldNum" sz="quarter" idx="12"/>
          </p:nvPr>
        </p:nvSpPr>
        <p:spPr>
          <a:xfrm>
            <a:off x="6553200" y="6356350"/>
            <a:ext cx="2133600" cy="365125"/>
          </a:xfrm>
        </p:spPr>
        <p:txBody>
          <a:bodyPr/>
          <a:lstStyle/>
          <a:p>
            <a:fld id="{20342B77-D34C-443A-9BA4-2E8748A6D936}" type="slidenum">
              <a:rPr lang="en-US" smtClean="0"/>
              <a:pPr/>
              <a:t>22</a:t>
            </a:fld>
            <a:endParaRPr lang="en-US"/>
          </a:p>
        </p:txBody>
      </p:sp>
    </p:spTree>
    <p:extLst>
      <p:ext uri="{BB962C8B-B14F-4D97-AF65-F5344CB8AC3E}">
        <p14:creationId xmlns:p14="http://schemas.microsoft.com/office/powerpoint/2010/main" val="2100616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0"/>
          </p:nvPr>
        </p:nvSpPr>
        <p:spPr/>
        <p:txBody>
          <a:bodyPr/>
          <a:lstStyle/>
          <a:p>
            <a:fld id="{0AACAAA0-FA2F-8C45-BB87-7112A9ED7410}" type="slidenum">
              <a:rPr lang="en-US"/>
              <a:pPr/>
              <a:t>23</a:t>
            </a:fld>
            <a:endParaRPr lang="en-US"/>
          </a:p>
        </p:txBody>
      </p:sp>
      <p:pic>
        <p:nvPicPr>
          <p:cNvPr id="4096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6851" y="2436607"/>
            <a:ext cx="2984269" cy="1109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5593" y="2544520"/>
            <a:ext cx="2984269" cy="1109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40963" name="Rectangle 3"/>
          <p:cNvSpPr>
            <a:spLocks noGrp="1" noChangeArrowheads="1"/>
          </p:cNvSpPr>
          <p:nvPr>
            <p:ph type="title"/>
          </p:nvPr>
        </p:nvSpPr>
        <p:spPr>
          <a:ln/>
        </p:spPr>
        <p:txBody>
          <a:bodyPr/>
          <a:lstStyle/>
          <a:p>
            <a:r>
              <a:rPr lang="en-US"/>
              <a:t>Formal Verification</a:t>
            </a:r>
          </a:p>
        </p:txBody>
      </p:sp>
      <p:sp>
        <p:nvSpPr>
          <p:cNvPr id="40964" name="Rectangle 4"/>
          <p:cNvSpPr>
            <a:spLocks/>
          </p:cNvSpPr>
          <p:nvPr/>
        </p:nvSpPr>
        <p:spPr bwMode="auto">
          <a:xfrm>
            <a:off x="1801784" y="1414967"/>
            <a:ext cx="5370022" cy="847165"/>
          </a:xfrm>
          <a:prstGeom prst="rect">
            <a:avLst/>
          </a:prstGeom>
          <a:solidFill>
            <a:srgbClr val="1CAA2E">
              <a:alpha val="9804"/>
            </a:srgbClr>
          </a:solidFill>
          <a:ln w="38100" cap="flat">
            <a:solidFill>
              <a:srgbClr val="008000">
                <a:alpha val="25000"/>
              </a:srgbClr>
            </a:solidFill>
            <a:prstDash val="solid"/>
            <a:miter lim="800000"/>
            <a:headEnd type="none" w="med" len="med"/>
            <a:tailEnd type="none" w="med" len="med"/>
          </a:ln>
        </p:spPr>
        <p:txBody>
          <a:bodyPr lIns="98466" tIns="98466" rIns="98466" bIns="98466" anchor="ctr"/>
          <a:lstStyle/>
          <a:p>
            <a:pPr algn="l"/>
            <a:r>
              <a:rPr lang="en-US" sz="1900" b="1">
                <a:ea typeface="ＭＳ Ｐゴシック" charset="0"/>
                <a:cs typeface="Lucida Grande" charset="0"/>
              </a:rPr>
              <a:t>Corollary</a:t>
            </a:r>
            <a:r>
              <a:rPr lang="en-US" sz="1900">
                <a:ea typeface="ＭＳ Ｐゴシック" charset="0"/>
                <a:cs typeface="Lucida Grande" charset="0"/>
              </a:rPr>
              <a:t>: To check an invariant, verify the old and new configurations.</a:t>
            </a:r>
          </a:p>
        </p:txBody>
      </p:sp>
      <p:sp>
        <p:nvSpPr>
          <p:cNvPr id="40965" name="Line 5"/>
          <p:cNvSpPr>
            <a:spLocks noChangeShapeType="1"/>
          </p:cNvSpPr>
          <p:nvPr/>
        </p:nvSpPr>
        <p:spPr bwMode="auto">
          <a:xfrm rot="10800000" flipH="1">
            <a:off x="2959331" y="3715423"/>
            <a:ext cx="0" cy="445770"/>
          </a:xfrm>
          <a:prstGeom prst="line">
            <a:avLst/>
          </a:prstGeom>
          <a:noFill/>
          <a:ln w="25400" cap="flat">
            <a:solidFill>
              <a:schemeClr val="tx1"/>
            </a:solidFill>
            <a:prstDash val="sysDot"/>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0966" name="Rectangle 6"/>
          <p:cNvSpPr>
            <a:spLocks/>
          </p:cNvSpPr>
          <p:nvPr/>
        </p:nvSpPr>
        <p:spPr bwMode="auto">
          <a:xfrm>
            <a:off x="3782291" y="4400465"/>
            <a:ext cx="410369" cy="213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lnSpc>
                <a:spcPts val="1228"/>
              </a:lnSpc>
            </a:pPr>
            <a:r>
              <a:rPr lang="en-US" sz="3200">
                <a:solidFill>
                  <a:srgbClr val="558E28"/>
                </a:solidFill>
                <a:ea typeface="ＭＳ Ｐゴシック" charset="0"/>
                <a:cs typeface="Lucida Grande" charset="0"/>
              </a:rPr>
              <a:t>✓</a:t>
            </a:r>
          </a:p>
        </p:txBody>
      </p:sp>
      <p:graphicFrame>
        <p:nvGraphicFramePr>
          <p:cNvPr id="40967" name="Group 7"/>
          <p:cNvGraphicFramePr>
            <a:graphicFrameLocks noGrp="1"/>
          </p:cNvGraphicFramePr>
          <p:nvPr/>
        </p:nvGraphicFramePr>
        <p:xfrm>
          <a:off x="2410691" y="4300369"/>
          <a:ext cx="1105593" cy="645459"/>
        </p:xfrm>
        <a:graphic>
          <a:graphicData uri="http://schemas.openxmlformats.org/drawingml/2006/table">
            <a:tbl>
              <a:tblPr/>
              <a:tblGrid>
                <a:gridCol w="1105593"/>
              </a:tblGrid>
              <a:tr h="645459">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Thonburi" charset="0"/>
                        <a:buNone/>
                        <a:tabLst/>
                      </a:pPr>
                      <a:r>
                        <a:rPr kumimoji="0" lang="en-US" sz="1900" b="0" i="0" u="none" strike="noStrike" cap="none" normalizeH="0" baseline="0">
                          <a:ln>
                            <a:noFill/>
                          </a:ln>
                          <a:solidFill>
                            <a:schemeClr val="tx1"/>
                          </a:solidFill>
                          <a:effectLst/>
                          <a:latin typeface="Lucida Grande" charset="0"/>
                          <a:ea typeface="ヒラギノ角ゴ ProN W3" charset="0"/>
                          <a:cs typeface="ヒラギノ角ゴ ProN W3" charset="0"/>
                          <a:sym typeface="Lucida Grande" charset="0"/>
                        </a:rPr>
                        <a:t>Analyzer</a:t>
                      </a:r>
                    </a:p>
                  </a:txBody>
                  <a:tcPr marL="33251" marR="33251" marT="32273" marB="32273" anchor="ctr" horzOverflow="overflow">
                    <a:lnL w="38100" cap="flat" cmpd="sng" algn="ctr">
                      <a:solidFill>
                        <a:srgbClr val="BBAE13"/>
                      </a:solidFill>
                      <a:prstDash val="solid"/>
                      <a:round/>
                      <a:headEnd type="none" w="med" len="med"/>
                      <a:tailEnd type="none" w="med" len="med"/>
                    </a:lnL>
                    <a:lnR w="38100" cap="flat" cmpd="sng" algn="ctr">
                      <a:solidFill>
                        <a:srgbClr val="BBAE13"/>
                      </a:solidFill>
                      <a:prstDash val="solid"/>
                      <a:round/>
                      <a:headEnd type="none" w="med" len="med"/>
                      <a:tailEnd type="none" w="med" len="med"/>
                    </a:lnR>
                    <a:lnT w="38100" cap="flat" cmpd="sng" algn="ctr">
                      <a:solidFill>
                        <a:srgbClr val="BBAE13"/>
                      </a:solidFill>
                      <a:prstDash val="solid"/>
                      <a:round/>
                      <a:headEnd type="none" w="med" len="med"/>
                      <a:tailEnd type="none" w="med" len="med"/>
                    </a:lnT>
                    <a:lnB w="38100" cap="flat" cmpd="sng" algn="ctr">
                      <a:solidFill>
                        <a:srgbClr val="BBAE13"/>
                      </a:solidFill>
                      <a:prstDash val="solid"/>
                      <a:round/>
                      <a:headEnd type="none" w="med" len="med"/>
                      <a:tailEnd type="none" w="med" len="med"/>
                    </a:lnB>
                    <a:lnTlToBr>
                      <a:noFill/>
                    </a:lnTlToBr>
                    <a:lnBlToTr>
                      <a:noFill/>
                    </a:lnBlToTr>
                    <a:solidFill>
                      <a:srgbClr val="F2F1C0"/>
                    </a:solidFill>
                  </a:tcPr>
                </a:tc>
              </a:tr>
            </a:tbl>
          </a:graphicData>
        </a:graphic>
      </p:graphicFrame>
      <p:sp>
        <p:nvSpPr>
          <p:cNvPr id="40973" name="Rectangle 13"/>
          <p:cNvSpPr>
            <a:spLocks/>
          </p:cNvSpPr>
          <p:nvPr/>
        </p:nvSpPr>
        <p:spPr bwMode="auto">
          <a:xfrm>
            <a:off x="8628611" y="4384329"/>
            <a:ext cx="410369" cy="213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lnSpc>
                <a:spcPts val="1228"/>
              </a:lnSpc>
            </a:pPr>
            <a:r>
              <a:rPr lang="en-US" sz="3200">
                <a:solidFill>
                  <a:srgbClr val="558E28"/>
                </a:solidFill>
                <a:ea typeface="ＭＳ Ｐゴシック" charset="0"/>
                <a:cs typeface="Lucida Grande" charset="0"/>
              </a:rPr>
              <a:t>✓</a:t>
            </a:r>
          </a:p>
        </p:txBody>
      </p:sp>
      <p:graphicFrame>
        <p:nvGraphicFramePr>
          <p:cNvPr id="40974" name="Group 14"/>
          <p:cNvGraphicFramePr>
            <a:graphicFrameLocks noGrp="1"/>
          </p:cNvGraphicFramePr>
          <p:nvPr/>
        </p:nvGraphicFramePr>
        <p:xfrm>
          <a:off x="7223760" y="4284233"/>
          <a:ext cx="1105593" cy="645459"/>
        </p:xfrm>
        <a:graphic>
          <a:graphicData uri="http://schemas.openxmlformats.org/drawingml/2006/table">
            <a:tbl>
              <a:tblPr/>
              <a:tblGrid>
                <a:gridCol w="1105593"/>
              </a:tblGrid>
              <a:tr h="645459">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Thonburi" charset="0"/>
                        <a:buNone/>
                        <a:tabLst/>
                      </a:pPr>
                      <a:r>
                        <a:rPr kumimoji="0" lang="en-US" sz="1900" b="0" i="0" u="none" strike="noStrike" cap="none" normalizeH="0" baseline="0">
                          <a:ln>
                            <a:noFill/>
                          </a:ln>
                          <a:solidFill>
                            <a:schemeClr val="tx1"/>
                          </a:solidFill>
                          <a:effectLst/>
                          <a:latin typeface="Lucida Grande" charset="0"/>
                          <a:ea typeface="ヒラギノ角ゴ ProN W3" charset="0"/>
                          <a:cs typeface="ヒラギノ角ゴ ProN W3" charset="0"/>
                          <a:sym typeface="Lucida Grande" charset="0"/>
                        </a:rPr>
                        <a:t>Analyzer</a:t>
                      </a:r>
                    </a:p>
                  </a:txBody>
                  <a:tcPr marL="33251" marR="33251" marT="32273" marB="32273" anchor="ctr" horzOverflow="overflow">
                    <a:lnL w="38100" cap="flat" cmpd="sng" algn="ctr">
                      <a:solidFill>
                        <a:srgbClr val="BBAE13"/>
                      </a:solidFill>
                      <a:prstDash val="solid"/>
                      <a:round/>
                      <a:headEnd type="none" w="med" len="med"/>
                      <a:tailEnd type="none" w="med" len="med"/>
                    </a:lnL>
                    <a:lnR w="38100" cap="flat" cmpd="sng" algn="ctr">
                      <a:solidFill>
                        <a:srgbClr val="BBAE13"/>
                      </a:solidFill>
                      <a:prstDash val="solid"/>
                      <a:round/>
                      <a:headEnd type="none" w="med" len="med"/>
                      <a:tailEnd type="none" w="med" len="med"/>
                    </a:lnR>
                    <a:lnT w="38100" cap="flat" cmpd="sng" algn="ctr">
                      <a:solidFill>
                        <a:srgbClr val="BBAE13"/>
                      </a:solidFill>
                      <a:prstDash val="solid"/>
                      <a:round/>
                      <a:headEnd type="none" w="med" len="med"/>
                      <a:tailEnd type="none" w="med" len="med"/>
                    </a:lnT>
                    <a:lnB w="38100" cap="flat" cmpd="sng" algn="ctr">
                      <a:solidFill>
                        <a:srgbClr val="BBAE13"/>
                      </a:solidFill>
                      <a:prstDash val="solid"/>
                      <a:round/>
                      <a:headEnd type="none" w="med" len="med"/>
                      <a:tailEnd type="none" w="med" len="med"/>
                    </a:lnB>
                    <a:lnTlToBr>
                      <a:noFill/>
                    </a:lnTlToBr>
                    <a:lnBlToTr>
                      <a:noFill/>
                    </a:lnBlToTr>
                    <a:solidFill>
                      <a:srgbClr val="F2F1C0"/>
                    </a:solidFill>
                  </a:tcPr>
                </a:tc>
              </a:tr>
            </a:tbl>
          </a:graphicData>
        </a:graphic>
      </p:graphicFrame>
      <p:sp>
        <p:nvSpPr>
          <p:cNvPr id="40980" name="AutoShape 20"/>
          <p:cNvSpPr>
            <a:spLocks/>
          </p:cNvSpPr>
          <p:nvPr/>
        </p:nvSpPr>
        <p:spPr bwMode="auto">
          <a:xfrm>
            <a:off x="4605251" y="2912633"/>
            <a:ext cx="831273" cy="355002"/>
          </a:xfrm>
          <a:prstGeom prst="rightArrow">
            <a:avLst>
              <a:gd name="adj1" fmla="val 24704"/>
              <a:gd name="adj2" fmla="val 88058"/>
            </a:avLst>
          </a:prstGeom>
          <a:solidFill>
            <a:srgbClr val="414141"/>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endParaRPr lang="en-US"/>
          </a:p>
        </p:txBody>
      </p:sp>
      <p:sp>
        <p:nvSpPr>
          <p:cNvPr id="40981" name="Rectangle 21"/>
          <p:cNvSpPr>
            <a:spLocks/>
          </p:cNvSpPr>
          <p:nvPr/>
        </p:nvSpPr>
        <p:spPr bwMode="auto">
          <a:xfrm>
            <a:off x="4937760" y="4340710"/>
            <a:ext cx="1770611" cy="403412"/>
          </a:xfrm>
          <a:prstGeom prst="rect">
            <a:avLst/>
          </a:prstGeom>
          <a:solidFill>
            <a:srgbClr val="CDE1D8"/>
          </a:solidFill>
          <a:ln w="38100" cap="flat">
            <a:solidFill>
              <a:srgbClr val="97C9A9"/>
            </a:solidFill>
            <a:prstDash val="solid"/>
            <a:miter lim="800000"/>
            <a:headEnd type="none" w="med" len="med"/>
            <a:tailEnd type="none" w="med" len="med"/>
          </a:ln>
        </p:spPr>
        <p:txBody>
          <a:bodyPr lIns="0" tIns="0" rIns="0" bIns="0" anchor="ctr"/>
          <a:lstStyle/>
          <a:p>
            <a:pPr algn="l"/>
            <a:r>
              <a:rPr lang="en-US" sz="1900">
                <a:ea typeface="ＭＳ Ｐゴシック" charset="0"/>
                <a:cs typeface="Lucida Grande" charset="0"/>
              </a:rPr>
              <a:t>Security Policy</a:t>
            </a:r>
          </a:p>
        </p:txBody>
      </p:sp>
      <p:sp>
        <p:nvSpPr>
          <p:cNvPr id="40982" name="Line 22"/>
          <p:cNvSpPr>
            <a:spLocks noChangeShapeType="1"/>
          </p:cNvSpPr>
          <p:nvPr/>
        </p:nvSpPr>
        <p:spPr bwMode="auto">
          <a:xfrm flipH="1">
            <a:off x="6758247" y="4550485"/>
            <a:ext cx="414598" cy="0"/>
          </a:xfrm>
          <a:prstGeom prst="line">
            <a:avLst/>
          </a:prstGeom>
          <a:noFill/>
          <a:ln w="25400" cap="flat">
            <a:solidFill>
              <a:schemeClr val="tx1"/>
            </a:solidFill>
            <a:prstDash val="sysDot"/>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0983" name="Line 23"/>
          <p:cNvSpPr>
            <a:spLocks noChangeShapeType="1"/>
          </p:cNvSpPr>
          <p:nvPr/>
        </p:nvSpPr>
        <p:spPr bwMode="auto">
          <a:xfrm flipH="1">
            <a:off x="1927514" y="4550485"/>
            <a:ext cx="415636" cy="0"/>
          </a:xfrm>
          <a:prstGeom prst="line">
            <a:avLst/>
          </a:prstGeom>
          <a:noFill/>
          <a:ln w="25400" cap="flat">
            <a:solidFill>
              <a:schemeClr val="tx1"/>
            </a:solidFill>
            <a:prstDash val="sysDot"/>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0984" name="Rectangle 24"/>
          <p:cNvSpPr>
            <a:spLocks/>
          </p:cNvSpPr>
          <p:nvPr/>
        </p:nvSpPr>
        <p:spPr bwMode="auto">
          <a:xfrm>
            <a:off x="124691" y="4340710"/>
            <a:ext cx="1770611" cy="403412"/>
          </a:xfrm>
          <a:prstGeom prst="rect">
            <a:avLst/>
          </a:prstGeom>
          <a:solidFill>
            <a:srgbClr val="CDE1D8"/>
          </a:solidFill>
          <a:ln w="38100" cap="flat">
            <a:solidFill>
              <a:srgbClr val="97C9A9"/>
            </a:solidFill>
            <a:prstDash val="solid"/>
            <a:miter lim="800000"/>
            <a:headEnd type="none" w="med" len="med"/>
            <a:tailEnd type="none" w="med" len="med"/>
          </a:ln>
        </p:spPr>
        <p:txBody>
          <a:bodyPr lIns="0" tIns="0" rIns="0" bIns="0" anchor="ctr"/>
          <a:lstStyle/>
          <a:p>
            <a:pPr algn="l"/>
            <a:r>
              <a:rPr lang="en-US" sz="1900">
                <a:ea typeface="ＭＳ Ｐゴシック" charset="0"/>
                <a:cs typeface="Lucida Grande" charset="0"/>
              </a:rPr>
              <a:t>Security Policy</a:t>
            </a:r>
          </a:p>
        </p:txBody>
      </p:sp>
      <p:sp>
        <p:nvSpPr>
          <p:cNvPr id="40985" name="Freeform 25"/>
          <p:cNvSpPr>
            <a:spLocks/>
          </p:cNvSpPr>
          <p:nvPr/>
        </p:nvSpPr>
        <p:spPr bwMode="auto">
          <a:xfrm>
            <a:off x="6700058" y="2789593"/>
            <a:ext cx="581891" cy="355002"/>
          </a:xfrm>
          <a:custGeom>
            <a:avLst/>
            <a:gdLst>
              <a:gd name="T0" fmla="*/ 0 w 21600"/>
              <a:gd name="T1" fmla="*/ 13796 h 21600"/>
              <a:gd name="T2" fmla="*/ 0 w 21600"/>
              <a:gd name="T3" fmla="*/ 7883 h 21600"/>
              <a:gd name="T4" fmla="*/ 10752 w 21600"/>
              <a:gd name="T5" fmla="*/ 0 h 21600"/>
              <a:gd name="T6" fmla="*/ 21552 w 21600"/>
              <a:gd name="T7" fmla="*/ 7962 h 21600"/>
              <a:gd name="T8" fmla="*/ 21600 w 21600"/>
              <a:gd name="T9" fmla="*/ 13717 h 21600"/>
              <a:gd name="T10" fmla="*/ 10848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752" y="0"/>
                </a:lnTo>
                <a:lnTo>
                  <a:pt x="21552" y="7962"/>
                </a:lnTo>
                <a:lnTo>
                  <a:pt x="21600" y="13717"/>
                </a:lnTo>
                <a:lnTo>
                  <a:pt x="10848" y="21600"/>
                </a:lnTo>
                <a:lnTo>
                  <a:pt x="0" y="13796"/>
                </a:lnTo>
                <a:close/>
                <a:moveTo>
                  <a:pt x="0" y="13796"/>
                </a:moveTo>
              </a:path>
            </a:pathLst>
          </a:custGeom>
          <a:solidFill>
            <a:srgbClr val="E00700">
              <a:alpha val="32941"/>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40986" name="Freeform 26"/>
          <p:cNvSpPr>
            <a:spLocks/>
          </p:cNvSpPr>
          <p:nvPr/>
        </p:nvSpPr>
        <p:spPr bwMode="auto">
          <a:xfrm>
            <a:off x="7531331" y="2444675"/>
            <a:ext cx="581891" cy="355002"/>
          </a:xfrm>
          <a:custGeom>
            <a:avLst/>
            <a:gdLst>
              <a:gd name="T0" fmla="*/ 0 w 21600"/>
              <a:gd name="T1" fmla="*/ 13796 h 21600"/>
              <a:gd name="T2" fmla="*/ 0 w 21600"/>
              <a:gd name="T3" fmla="*/ 7883 h 21600"/>
              <a:gd name="T4" fmla="*/ 10752 w 21600"/>
              <a:gd name="T5" fmla="*/ 0 h 21600"/>
              <a:gd name="T6" fmla="*/ 21552 w 21600"/>
              <a:gd name="T7" fmla="*/ 7962 h 21600"/>
              <a:gd name="T8" fmla="*/ 21600 w 21600"/>
              <a:gd name="T9" fmla="*/ 13717 h 21600"/>
              <a:gd name="T10" fmla="*/ 10848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752" y="0"/>
                </a:lnTo>
                <a:lnTo>
                  <a:pt x="21552" y="7962"/>
                </a:lnTo>
                <a:lnTo>
                  <a:pt x="21600" y="13717"/>
                </a:lnTo>
                <a:lnTo>
                  <a:pt x="10848" y="21600"/>
                </a:lnTo>
                <a:lnTo>
                  <a:pt x="0" y="13796"/>
                </a:lnTo>
                <a:close/>
                <a:moveTo>
                  <a:pt x="0" y="13796"/>
                </a:moveTo>
              </a:path>
            </a:pathLst>
          </a:custGeom>
          <a:solidFill>
            <a:srgbClr val="E00700">
              <a:alpha val="32941"/>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40987" name="Freeform 27"/>
          <p:cNvSpPr>
            <a:spLocks/>
          </p:cNvSpPr>
          <p:nvPr/>
        </p:nvSpPr>
        <p:spPr bwMode="auto">
          <a:xfrm>
            <a:off x="7531331" y="2807746"/>
            <a:ext cx="581891" cy="355002"/>
          </a:xfrm>
          <a:custGeom>
            <a:avLst/>
            <a:gdLst>
              <a:gd name="T0" fmla="*/ 0 w 21600"/>
              <a:gd name="T1" fmla="*/ 13796 h 21600"/>
              <a:gd name="T2" fmla="*/ 0 w 21600"/>
              <a:gd name="T3" fmla="*/ 7883 h 21600"/>
              <a:gd name="T4" fmla="*/ 10752 w 21600"/>
              <a:gd name="T5" fmla="*/ 0 h 21600"/>
              <a:gd name="T6" fmla="*/ 21552 w 21600"/>
              <a:gd name="T7" fmla="*/ 7962 h 21600"/>
              <a:gd name="T8" fmla="*/ 21600 w 21600"/>
              <a:gd name="T9" fmla="*/ 13717 h 21600"/>
              <a:gd name="T10" fmla="*/ 10848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752" y="0"/>
                </a:lnTo>
                <a:lnTo>
                  <a:pt x="21552" y="7962"/>
                </a:lnTo>
                <a:lnTo>
                  <a:pt x="21600" y="13717"/>
                </a:lnTo>
                <a:lnTo>
                  <a:pt x="10848" y="21600"/>
                </a:lnTo>
                <a:lnTo>
                  <a:pt x="0" y="13796"/>
                </a:lnTo>
                <a:close/>
                <a:moveTo>
                  <a:pt x="0" y="13796"/>
                </a:moveTo>
              </a:path>
            </a:pathLst>
          </a:custGeom>
          <a:solidFill>
            <a:srgbClr val="E00700">
              <a:alpha val="32941"/>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40988" name="Freeform 28"/>
          <p:cNvSpPr>
            <a:spLocks/>
          </p:cNvSpPr>
          <p:nvPr/>
        </p:nvSpPr>
        <p:spPr bwMode="auto">
          <a:xfrm>
            <a:off x="7531331" y="3162748"/>
            <a:ext cx="581891" cy="355002"/>
          </a:xfrm>
          <a:custGeom>
            <a:avLst/>
            <a:gdLst>
              <a:gd name="T0" fmla="*/ 0 w 21600"/>
              <a:gd name="T1" fmla="*/ 13796 h 21600"/>
              <a:gd name="T2" fmla="*/ 0 w 21600"/>
              <a:gd name="T3" fmla="*/ 7883 h 21600"/>
              <a:gd name="T4" fmla="*/ 10752 w 21600"/>
              <a:gd name="T5" fmla="*/ 0 h 21600"/>
              <a:gd name="T6" fmla="*/ 21552 w 21600"/>
              <a:gd name="T7" fmla="*/ 7962 h 21600"/>
              <a:gd name="T8" fmla="*/ 21600 w 21600"/>
              <a:gd name="T9" fmla="*/ 13717 h 21600"/>
              <a:gd name="T10" fmla="*/ 10848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752" y="0"/>
                </a:lnTo>
                <a:lnTo>
                  <a:pt x="21552" y="7962"/>
                </a:lnTo>
                <a:lnTo>
                  <a:pt x="21600" y="13717"/>
                </a:lnTo>
                <a:lnTo>
                  <a:pt x="10848" y="21600"/>
                </a:lnTo>
                <a:lnTo>
                  <a:pt x="0" y="13796"/>
                </a:lnTo>
                <a:close/>
                <a:moveTo>
                  <a:pt x="0" y="13796"/>
                </a:moveTo>
              </a:path>
            </a:pathLst>
          </a:custGeom>
          <a:solidFill>
            <a:srgbClr val="E00700">
              <a:alpha val="32941"/>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40989" name="Line 29"/>
          <p:cNvSpPr>
            <a:spLocks noChangeShapeType="1"/>
          </p:cNvSpPr>
          <p:nvPr/>
        </p:nvSpPr>
        <p:spPr bwMode="auto">
          <a:xfrm rot="10800000" flipH="1">
            <a:off x="7822276" y="3711388"/>
            <a:ext cx="0" cy="444762"/>
          </a:xfrm>
          <a:prstGeom prst="line">
            <a:avLst/>
          </a:prstGeom>
          <a:noFill/>
          <a:ln w="25400" cap="flat">
            <a:solidFill>
              <a:schemeClr val="tx1"/>
            </a:solidFill>
            <a:prstDash val="sysDot"/>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0990" name="Rectangle 30"/>
          <p:cNvSpPr>
            <a:spLocks/>
          </p:cNvSpPr>
          <p:nvPr/>
        </p:nvSpPr>
        <p:spPr bwMode="auto">
          <a:xfrm>
            <a:off x="5020887" y="4953897"/>
            <a:ext cx="4123113" cy="14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a:r>
              <a:rPr lang="en-US" sz="1900" b="1" dirty="0">
                <a:ea typeface="ＭＳ Ｐゴシック" charset="0"/>
                <a:cs typeface="Lucida Grande" charset="0"/>
              </a:rPr>
              <a:t>Verification Tools</a:t>
            </a:r>
          </a:p>
          <a:p>
            <a:pPr algn="l">
              <a:buSzPct val="125000"/>
              <a:buFont typeface="Thonburi" charset="0"/>
              <a:buChar char="•"/>
            </a:pPr>
            <a:r>
              <a:rPr lang="en-US" sz="1900" b="1" dirty="0">
                <a:ea typeface="ＭＳ Ｐゴシック" charset="0"/>
                <a:cs typeface="Lucida Grande" charset="0"/>
              </a:rPr>
              <a:t> </a:t>
            </a:r>
            <a:r>
              <a:rPr lang="en-US" sz="1900" dirty="0">
                <a:ea typeface="ＭＳ Ｐゴシック" charset="0"/>
                <a:cs typeface="Lucida Grande" charset="0"/>
              </a:rPr>
              <a:t>Anteater [SIGCOMM </a:t>
            </a:r>
            <a:r>
              <a:rPr lang="ja-JP" altLang="en-US" sz="1900" dirty="0">
                <a:latin typeface="Arial"/>
                <a:ea typeface="ＭＳ Ｐゴシック" charset="0"/>
                <a:cs typeface="Lucida Grande" charset="0"/>
              </a:rPr>
              <a:t>’</a:t>
            </a:r>
            <a:r>
              <a:rPr lang="en-US" sz="1900" dirty="0">
                <a:ea typeface="ＭＳ Ｐゴシック" charset="0"/>
                <a:cs typeface="Lucida Grande" charset="0"/>
              </a:rPr>
              <a:t>11]</a:t>
            </a:r>
          </a:p>
          <a:p>
            <a:pPr algn="l">
              <a:buSzPct val="125000"/>
              <a:buFont typeface="Thonburi" charset="0"/>
              <a:buChar char="•"/>
            </a:pPr>
            <a:r>
              <a:rPr lang="en-US" sz="1900" dirty="0">
                <a:ea typeface="ＭＳ Ｐゴシック" charset="0"/>
                <a:cs typeface="Lucida Grande" charset="0"/>
              </a:rPr>
              <a:t> </a:t>
            </a:r>
            <a:r>
              <a:rPr lang="en-US" sz="1900" dirty="0" err="1" smtClean="0">
                <a:ea typeface="ＭＳ Ｐゴシック" charset="0"/>
                <a:cs typeface="Lucida Grande" charset="0"/>
              </a:rPr>
              <a:t>NetPlumber</a:t>
            </a:r>
            <a:r>
              <a:rPr lang="en-US" sz="1900" dirty="0" smtClean="0">
                <a:ea typeface="ＭＳ Ｐゴシック" charset="0"/>
                <a:cs typeface="Lucida Grande" charset="0"/>
              </a:rPr>
              <a:t> [SIGCOMM </a:t>
            </a:r>
            <a:r>
              <a:rPr lang="ja-JP" altLang="en-US" sz="1900" dirty="0">
                <a:latin typeface="Arial"/>
                <a:ea typeface="ＭＳ Ｐゴシック" charset="0"/>
                <a:cs typeface="Lucida Grande" charset="0"/>
              </a:rPr>
              <a:t>’</a:t>
            </a:r>
            <a:r>
              <a:rPr lang="en-US" sz="1900" dirty="0" smtClean="0">
                <a:ea typeface="ＭＳ Ｐゴシック" charset="0"/>
                <a:cs typeface="Lucida Grande" charset="0"/>
              </a:rPr>
              <a:t>13]</a:t>
            </a:r>
            <a:endParaRPr lang="en-US" sz="1900" dirty="0">
              <a:ea typeface="ＭＳ Ｐゴシック" charset="0"/>
              <a:cs typeface="Lucida Grande" charset="0"/>
            </a:endParaRPr>
          </a:p>
          <a:p>
            <a:pPr algn="l">
              <a:buSzPct val="125000"/>
              <a:buFont typeface="Thonburi" charset="0"/>
              <a:buChar char="•"/>
            </a:pPr>
            <a:r>
              <a:rPr lang="en-US" sz="1900" dirty="0">
                <a:ea typeface="ＭＳ Ｐゴシック" charset="0"/>
                <a:cs typeface="Lucida Grande" charset="0"/>
              </a:rPr>
              <a:t> </a:t>
            </a:r>
            <a:r>
              <a:rPr lang="en-US" sz="1900" dirty="0" err="1">
                <a:ea typeface="ＭＳ Ｐゴシック" charset="0"/>
                <a:cs typeface="Lucida Grande" charset="0"/>
              </a:rPr>
              <a:t>ConfigChecker</a:t>
            </a:r>
            <a:r>
              <a:rPr lang="en-US" sz="1900" dirty="0">
                <a:ea typeface="ＭＳ Ｐゴシック" charset="0"/>
                <a:cs typeface="Lucida Grande" charset="0"/>
              </a:rPr>
              <a:t> [ICNP </a:t>
            </a:r>
            <a:r>
              <a:rPr lang="ja-JP" altLang="en-US" sz="1900" dirty="0">
                <a:latin typeface="Arial"/>
                <a:ea typeface="ＭＳ Ｐゴシック" charset="0"/>
                <a:cs typeface="Lucida Grande" charset="0"/>
              </a:rPr>
              <a:t>’</a:t>
            </a:r>
            <a:r>
              <a:rPr lang="en-US" sz="1900" dirty="0">
                <a:ea typeface="ＭＳ Ｐゴシック" charset="0"/>
                <a:cs typeface="Lucida Grande" charset="0"/>
              </a:rPr>
              <a:t>09]</a:t>
            </a:r>
          </a:p>
        </p:txBody>
      </p:sp>
      <p:sp>
        <p:nvSpPr>
          <p:cNvPr id="2" name="Date Placeholder 1"/>
          <p:cNvSpPr>
            <a:spLocks noGrp="1"/>
          </p:cNvSpPr>
          <p:nvPr>
            <p:ph type="dt" sz="half" idx="10"/>
          </p:nvPr>
        </p:nvSpPr>
        <p:spPr/>
        <p:txBody>
          <a:bodyPr/>
          <a:lstStyle/>
          <a:p>
            <a:r>
              <a:rPr lang="en-US" smtClean="0"/>
              <a:t>10/8/13</a:t>
            </a:r>
            <a:endParaRPr lang="en-US"/>
          </a:p>
        </p:txBody>
      </p:sp>
      <p:sp>
        <p:nvSpPr>
          <p:cNvPr id="3" name="Footer Placeholder 2"/>
          <p:cNvSpPr>
            <a:spLocks noGrp="1"/>
          </p:cNvSpPr>
          <p:nvPr>
            <p:ph type="ftr" sz="quarter" idx="11"/>
          </p:nvPr>
        </p:nvSpPr>
        <p:spPr/>
        <p:txBody>
          <a:bodyPr/>
          <a:lstStyle/>
          <a:p>
            <a:r>
              <a:rPr lang="en-US" smtClean="0"/>
              <a:t>Software Defined Networking (COMS 6998-8)</a:t>
            </a:r>
            <a:endParaRPr lang="en-US"/>
          </a:p>
        </p:txBody>
      </p:sp>
      <p:sp>
        <p:nvSpPr>
          <p:cNvPr id="25"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smtClean="0"/>
              <a:t>M. </a:t>
            </a:r>
            <a:r>
              <a:rPr lang="en-US" dirty="0" err="1" smtClean="0"/>
              <a:t>Reitblatt</a:t>
            </a:r>
            <a:r>
              <a:rPr lang="en-US" dirty="0" smtClean="0"/>
              <a:t>, </a:t>
            </a:r>
            <a:r>
              <a:rPr lang="en-US" dirty="0" smtClean="0"/>
              <a:t>Cornell</a:t>
            </a:r>
            <a:endParaRPr lang="en-US" dirty="0"/>
          </a:p>
        </p:txBody>
      </p:sp>
      <p:sp>
        <p:nvSpPr>
          <p:cNvPr id="26" name="Slide Number Placeholder 3"/>
          <p:cNvSpPr>
            <a:spLocks noGrp="1"/>
          </p:cNvSpPr>
          <p:nvPr>
            <p:ph type="sldNum" sz="quarter" idx="12"/>
          </p:nvPr>
        </p:nvSpPr>
        <p:spPr>
          <a:xfrm>
            <a:off x="6553200" y="6356350"/>
            <a:ext cx="2133600" cy="365125"/>
          </a:xfrm>
        </p:spPr>
        <p:txBody>
          <a:bodyPr/>
          <a:lstStyle/>
          <a:p>
            <a:fld id="{20342B77-D34C-443A-9BA4-2E8748A6D936}" type="slidenum">
              <a:rPr lang="en-US" smtClean="0"/>
              <a:pPr/>
              <a:t>23</a:t>
            </a:fld>
            <a:endParaRPr lang="en-US"/>
          </a:p>
        </p:txBody>
      </p:sp>
    </p:spTree>
    <p:extLst>
      <p:ext uri="{BB962C8B-B14F-4D97-AF65-F5344CB8AC3E}">
        <p14:creationId xmlns:p14="http://schemas.microsoft.com/office/powerpoint/2010/main" val="2902691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4D0D7C6C-4025-3D4F-8960-AE1239D1E5AE}" type="slidenum">
              <a:rPr lang="en-US"/>
              <a:pPr/>
              <a:t>24</a:t>
            </a:fld>
            <a:endParaRPr lang="en-US"/>
          </a:p>
        </p:txBody>
      </p:sp>
      <p:sp>
        <p:nvSpPr>
          <p:cNvPr id="41985" name="Rectangle 1"/>
          <p:cNvSpPr>
            <a:spLocks noGrp="1" noChangeArrowheads="1"/>
          </p:cNvSpPr>
          <p:nvPr>
            <p:ph type="title"/>
          </p:nvPr>
        </p:nvSpPr>
        <p:spPr>
          <a:xfrm>
            <a:off x="174567" y="3267635"/>
            <a:ext cx="8803178" cy="879438"/>
          </a:xfrm>
          <a:ln/>
        </p:spPr>
        <p:txBody>
          <a:bodyPr/>
          <a:lstStyle/>
          <a:p>
            <a:r>
              <a:rPr lang="en-US" dirty="0" smtClean="0">
                <a:cs typeface="Lucida Grande" charset="0"/>
              </a:rPr>
              <a:t>Mechanisms</a:t>
            </a:r>
            <a:endParaRPr lang="en-US" dirty="0"/>
          </a:p>
        </p:txBody>
      </p:sp>
      <p:sp>
        <p:nvSpPr>
          <p:cNvPr id="2" name="Date Placeholder 1"/>
          <p:cNvSpPr>
            <a:spLocks noGrp="1"/>
          </p:cNvSpPr>
          <p:nvPr>
            <p:ph type="dt" sz="half" idx="10"/>
          </p:nvPr>
        </p:nvSpPr>
        <p:spPr/>
        <p:txBody>
          <a:bodyPr/>
          <a:lstStyle/>
          <a:p>
            <a:r>
              <a:rPr lang="en-US" smtClean="0"/>
              <a:t>10/8/13</a:t>
            </a:r>
            <a:endParaRPr lang="en-US"/>
          </a:p>
        </p:txBody>
      </p:sp>
      <p:sp>
        <p:nvSpPr>
          <p:cNvPr id="4" name="Footer Placeholder 3"/>
          <p:cNvSpPr>
            <a:spLocks noGrp="1"/>
          </p:cNvSpPr>
          <p:nvPr>
            <p:ph type="ftr" sz="quarter" idx="11"/>
          </p:nvPr>
        </p:nvSpPr>
        <p:spPr/>
        <p:txBody>
          <a:bodyPr/>
          <a:lstStyle/>
          <a:p>
            <a:r>
              <a:rPr lang="en-US" smtClean="0"/>
              <a:t>Software Defined Networking (COMS 6998-8)</a:t>
            </a:r>
            <a:endParaRPr lang="en-US"/>
          </a:p>
        </p:txBody>
      </p:sp>
      <p:sp>
        <p:nvSpPr>
          <p:cNvPr id="6" name="Slide Number Placeholder 3"/>
          <p:cNvSpPr>
            <a:spLocks noGrp="1"/>
          </p:cNvSpPr>
          <p:nvPr>
            <p:ph type="sldNum" sz="quarter" idx="12"/>
          </p:nvPr>
        </p:nvSpPr>
        <p:spPr>
          <a:xfrm>
            <a:off x="6553200" y="6356350"/>
            <a:ext cx="2133600" cy="365125"/>
          </a:xfrm>
        </p:spPr>
        <p:txBody>
          <a:bodyPr/>
          <a:lstStyle/>
          <a:p>
            <a:fld id="{20342B77-D34C-443A-9BA4-2E8748A6D936}" type="slidenum">
              <a:rPr lang="en-US" smtClean="0"/>
              <a:pPr/>
              <a:t>24</a:t>
            </a:fld>
            <a:endParaRPr lang="en-US"/>
          </a:p>
        </p:txBody>
      </p:sp>
    </p:spTree>
    <p:extLst>
      <p:ext uri="{BB962C8B-B14F-4D97-AF65-F5344CB8AC3E}">
        <p14:creationId xmlns:p14="http://schemas.microsoft.com/office/powerpoint/2010/main" val="4182016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3"/>
          <p:cNvSpPr>
            <a:spLocks noGrp="1"/>
          </p:cNvSpPr>
          <p:nvPr>
            <p:ph type="sldNum" sz="quarter" idx="10"/>
          </p:nvPr>
        </p:nvSpPr>
        <p:spPr/>
        <p:txBody>
          <a:bodyPr/>
          <a:lstStyle/>
          <a:p>
            <a:fld id="{08A5D6A3-92ED-2248-B70A-FFFAFE3A3BDB}" type="slidenum">
              <a:rPr lang="en-US"/>
              <a:pPr/>
              <a:t>25</a:t>
            </a:fld>
            <a:endParaRPr lang="en-US"/>
          </a:p>
        </p:txBody>
      </p:sp>
      <p:sp>
        <p:nvSpPr>
          <p:cNvPr id="43009" name="Line 1"/>
          <p:cNvSpPr>
            <a:spLocks noChangeShapeType="1"/>
          </p:cNvSpPr>
          <p:nvPr/>
        </p:nvSpPr>
        <p:spPr bwMode="auto">
          <a:xfrm>
            <a:off x="7745384" y="4178338"/>
            <a:ext cx="343939" cy="1009538"/>
          </a:xfrm>
          <a:prstGeom prst="line">
            <a:avLst/>
          </a:prstGeom>
          <a:noFill/>
          <a:ln w="25400" cap="flat">
            <a:solidFill>
              <a:schemeClr val="tx1"/>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3010" name="Line 2"/>
          <p:cNvSpPr>
            <a:spLocks noChangeShapeType="1"/>
          </p:cNvSpPr>
          <p:nvPr/>
        </p:nvSpPr>
        <p:spPr bwMode="auto">
          <a:xfrm flipH="1">
            <a:off x="6467302" y="4178338"/>
            <a:ext cx="340822" cy="973231"/>
          </a:xfrm>
          <a:prstGeom prst="line">
            <a:avLst/>
          </a:prstGeom>
          <a:noFill/>
          <a:ln w="25400" cap="flat">
            <a:solidFill>
              <a:schemeClr val="tx1"/>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3011" name="Line 3"/>
          <p:cNvSpPr>
            <a:spLocks noChangeShapeType="1"/>
          </p:cNvSpPr>
          <p:nvPr/>
        </p:nvSpPr>
        <p:spPr bwMode="auto">
          <a:xfrm>
            <a:off x="7232073" y="4198509"/>
            <a:ext cx="0" cy="1381685"/>
          </a:xfrm>
          <a:prstGeom prst="line">
            <a:avLst/>
          </a:prstGeom>
          <a:noFill/>
          <a:ln w="25400" cap="flat">
            <a:solidFill>
              <a:schemeClr val="tx1"/>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430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0473" y="3009452"/>
            <a:ext cx="2795155"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43013" name="Rectangle 5"/>
          <p:cNvSpPr>
            <a:spLocks noGrp="1" noChangeArrowheads="1"/>
          </p:cNvSpPr>
          <p:nvPr>
            <p:ph type="title"/>
          </p:nvPr>
        </p:nvSpPr>
        <p:spPr>
          <a:ln/>
        </p:spPr>
        <p:txBody>
          <a:bodyPr/>
          <a:lstStyle/>
          <a:p>
            <a:r>
              <a:rPr lang="en-US"/>
              <a:t>2-Phase Update</a:t>
            </a:r>
          </a:p>
        </p:txBody>
      </p:sp>
      <p:sp>
        <p:nvSpPr>
          <p:cNvPr id="43014" name="Rectangle 6"/>
          <p:cNvSpPr>
            <a:spLocks/>
          </p:cNvSpPr>
          <p:nvPr/>
        </p:nvSpPr>
        <p:spPr bwMode="auto">
          <a:xfrm>
            <a:off x="176646" y="2218765"/>
            <a:ext cx="5453149" cy="2977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a:r>
              <a:rPr lang="en-US" sz="2400" b="1" dirty="0">
                <a:ea typeface="ＭＳ Ｐゴシック" charset="0"/>
                <a:cs typeface="Lucida Grande" charset="0"/>
              </a:rPr>
              <a:t>Overview</a:t>
            </a:r>
          </a:p>
          <a:p>
            <a:pPr algn="l">
              <a:buSzPct val="125000"/>
              <a:buFont typeface="Thonburi" charset="0"/>
              <a:buChar char="•"/>
            </a:pPr>
            <a:r>
              <a:rPr lang="en-US" sz="2400" dirty="0">
                <a:ea typeface="ＭＳ Ｐゴシック" charset="0"/>
                <a:cs typeface="Lucida Grande" charset="0"/>
              </a:rPr>
              <a:t>Runtime instruments configurations</a:t>
            </a:r>
          </a:p>
          <a:p>
            <a:pPr algn="l">
              <a:buSzPct val="125000"/>
              <a:buFont typeface="Thonburi" charset="0"/>
              <a:buChar char="•"/>
            </a:pPr>
            <a:r>
              <a:rPr lang="en-US" sz="2400" dirty="0">
                <a:ea typeface="ＭＳ Ｐゴシック" charset="0"/>
                <a:cs typeface="Lucida Grande" charset="0"/>
              </a:rPr>
              <a:t>Edge rules stamp packets with version</a:t>
            </a:r>
          </a:p>
          <a:p>
            <a:pPr algn="l">
              <a:buSzPct val="125000"/>
              <a:buFont typeface="Thonburi" charset="0"/>
              <a:buChar char="•"/>
            </a:pPr>
            <a:r>
              <a:rPr lang="en-US" sz="2400" dirty="0">
                <a:ea typeface="ＭＳ Ｐゴシック" charset="0"/>
                <a:cs typeface="Lucida Grande" charset="0"/>
              </a:rPr>
              <a:t>Forwarding rules match on version</a:t>
            </a:r>
          </a:p>
          <a:p>
            <a:pPr>
              <a:spcBef>
                <a:spcPts val="1292"/>
              </a:spcBef>
            </a:pPr>
            <a:r>
              <a:rPr lang="en-US" sz="2400" b="1" dirty="0">
                <a:ea typeface="ＭＳ Ｐゴシック" charset="0"/>
                <a:cs typeface="Lucida Grande" charset="0"/>
              </a:rPr>
              <a:t>Algorithm (2-Phase Update)</a:t>
            </a:r>
          </a:p>
          <a:p>
            <a:pPr>
              <a:spcBef>
                <a:spcPts val="840"/>
              </a:spcBef>
              <a:buFontTx/>
              <a:buAutoNum type="arabicPeriod"/>
            </a:pPr>
            <a:r>
              <a:rPr lang="en-US" sz="2400" dirty="0">
                <a:ea typeface="ＭＳ Ｐゴシック" charset="0"/>
                <a:cs typeface="Lucida Grande" charset="0"/>
              </a:rPr>
              <a:t>Install new rules on internal switches, leave old configuration in place</a:t>
            </a:r>
          </a:p>
          <a:p>
            <a:pPr>
              <a:spcBef>
                <a:spcPts val="840"/>
              </a:spcBef>
              <a:buFontTx/>
              <a:buAutoNum type="arabicPeriod"/>
            </a:pPr>
            <a:r>
              <a:rPr lang="en-US" sz="2400" dirty="0">
                <a:ea typeface="ＭＳ Ｐゴシック" charset="0"/>
                <a:cs typeface="Lucida Grande" charset="0"/>
              </a:rPr>
              <a:t>Install edge rules that stamp with the new version number</a:t>
            </a:r>
          </a:p>
        </p:txBody>
      </p:sp>
      <p:sp>
        <p:nvSpPr>
          <p:cNvPr id="43015" name="Rectangle 7"/>
          <p:cNvSpPr>
            <a:spLocks/>
          </p:cNvSpPr>
          <p:nvPr/>
        </p:nvSpPr>
        <p:spPr bwMode="auto">
          <a:xfrm>
            <a:off x="7876310" y="3199394"/>
            <a:ext cx="95956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900" b="1">
                <a:ea typeface="ＭＳ Ｐゴシック" charset="0"/>
                <a:cs typeface="Lucida Grande" charset="0"/>
              </a:rPr>
              <a:t>update(config,topo)</a:t>
            </a:r>
          </a:p>
        </p:txBody>
      </p:sp>
      <p:sp>
        <p:nvSpPr>
          <p:cNvPr id="43016" name="Rectangle 8"/>
          <p:cNvSpPr>
            <a:spLocks/>
          </p:cNvSpPr>
          <p:nvPr/>
        </p:nvSpPr>
        <p:spPr bwMode="auto">
          <a:xfrm>
            <a:off x="7896052" y="4368949"/>
            <a:ext cx="1246909" cy="476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900" b="1">
                <a:ea typeface="ＭＳ Ｐゴシック" charset="0"/>
                <a:cs typeface="Lucida Grande" charset="0"/>
              </a:rPr>
              <a:t>Calculate rules,</a:t>
            </a:r>
          </a:p>
          <a:p>
            <a:r>
              <a:rPr lang="en-US" sz="900" b="1">
                <a:ea typeface="ＭＳ Ｐゴシック" charset="0"/>
                <a:cs typeface="Lucida Grande" charset="0"/>
              </a:rPr>
              <a:t>generate messsages</a:t>
            </a:r>
          </a:p>
        </p:txBody>
      </p:sp>
      <p:pic>
        <p:nvPicPr>
          <p:cNvPr id="4301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0473" y="1847626"/>
            <a:ext cx="2795155"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301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8909" y="4889351"/>
            <a:ext cx="1088967" cy="65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3019"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3433" y="5389581"/>
            <a:ext cx="1088967" cy="65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302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7833" y="4889351"/>
            <a:ext cx="1088967" cy="65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smtClean="0"/>
              <a:t>10/8/13</a:t>
            </a:r>
            <a:endParaRPr lang="en-US"/>
          </a:p>
        </p:txBody>
      </p:sp>
      <p:sp>
        <p:nvSpPr>
          <p:cNvPr id="3" name="Footer Placeholder 2"/>
          <p:cNvSpPr>
            <a:spLocks noGrp="1"/>
          </p:cNvSpPr>
          <p:nvPr>
            <p:ph type="ftr" sz="quarter" idx="11"/>
          </p:nvPr>
        </p:nvSpPr>
        <p:spPr/>
        <p:txBody>
          <a:bodyPr/>
          <a:lstStyle/>
          <a:p>
            <a:r>
              <a:rPr lang="en-US" smtClean="0"/>
              <a:t>Software Defined Networking (COMS 6998-8)</a:t>
            </a:r>
            <a:endParaRPr lang="en-US"/>
          </a:p>
        </p:txBody>
      </p:sp>
      <p:sp>
        <p:nvSpPr>
          <p:cNvPr id="17"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smtClean="0"/>
              <a:t>M. </a:t>
            </a:r>
            <a:r>
              <a:rPr lang="en-US" dirty="0" err="1" smtClean="0"/>
              <a:t>Reitblatt</a:t>
            </a:r>
            <a:r>
              <a:rPr lang="en-US" dirty="0" smtClean="0"/>
              <a:t>, </a:t>
            </a:r>
            <a:r>
              <a:rPr lang="en-US" dirty="0" smtClean="0"/>
              <a:t>Cornell</a:t>
            </a:r>
            <a:endParaRPr lang="en-US" dirty="0"/>
          </a:p>
        </p:txBody>
      </p:sp>
      <p:sp>
        <p:nvSpPr>
          <p:cNvPr id="18" name="Slide Number Placeholder 3"/>
          <p:cNvSpPr>
            <a:spLocks noGrp="1"/>
          </p:cNvSpPr>
          <p:nvPr>
            <p:ph type="sldNum" sz="quarter" idx="12"/>
          </p:nvPr>
        </p:nvSpPr>
        <p:spPr>
          <a:xfrm>
            <a:off x="6553200" y="6356350"/>
            <a:ext cx="2133600" cy="365125"/>
          </a:xfrm>
        </p:spPr>
        <p:txBody>
          <a:bodyPr/>
          <a:lstStyle/>
          <a:p>
            <a:fld id="{20342B77-D34C-443A-9BA4-2E8748A6D936}" type="slidenum">
              <a:rPr lang="en-US" smtClean="0"/>
              <a:pPr/>
              <a:t>25</a:t>
            </a:fld>
            <a:endParaRPr lang="en-US"/>
          </a:p>
        </p:txBody>
      </p:sp>
    </p:spTree>
    <p:extLst>
      <p:ext uri="{BB962C8B-B14F-4D97-AF65-F5344CB8AC3E}">
        <p14:creationId xmlns:p14="http://schemas.microsoft.com/office/powerpoint/2010/main" val="3563385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lide Number Placeholder 3"/>
          <p:cNvSpPr>
            <a:spLocks noGrp="1"/>
          </p:cNvSpPr>
          <p:nvPr>
            <p:ph type="sldNum" sz="quarter" idx="10"/>
          </p:nvPr>
        </p:nvSpPr>
        <p:spPr/>
        <p:txBody>
          <a:bodyPr/>
          <a:lstStyle/>
          <a:p>
            <a:fld id="{99853EC6-71FC-AE4C-8826-C242E36F5B0F}" type="slidenum">
              <a:rPr lang="en-US"/>
              <a:pPr/>
              <a:t>26</a:t>
            </a:fld>
            <a:endParaRPr lang="en-US"/>
          </a:p>
        </p:txBody>
      </p:sp>
      <p:cxnSp>
        <p:nvCxnSpPr>
          <p:cNvPr id="45057" name="AutoShape 1"/>
          <p:cNvCxnSpPr>
            <a:cxnSpLocks noChangeShapeType="1"/>
            <a:stCxn id="45067" idx="0"/>
            <a:endCxn id="45070" idx="0"/>
          </p:cNvCxnSpPr>
          <p:nvPr/>
        </p:nvCxnSpPr>
        <p:spPr bwMode="auto">
          <a:xfrm>
            <a:off x="2496936" y="4047229"/>
            <a:ext cx="2021031" cy="1442197"/>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45058" name="AutoShape 2"/>
          <p:cNvCxnSpPr>
            <a:cxnSpLocks noChangeShapeType="1"/>
            <a:stCxn id="45069" idx="0"/>
            <a:endCxn id="45070" idx="0"/>
          </p:cNvCxnSpPr>
          <p:nvPr/>
        </p:nvCxnSpPr>
        <p:spPr bwMode="auto">
          <a:xfrm flipH="1">
            <a:off x="4458740" y="4016973"/>
            <a:ext cx="2253788" cy="1472453"/>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45059" name="AutoShape 3"/>
          <p:cNvCxnSpPr>
            <a:cxnSpLocks noChangeShapeType="1"/>
            <a:stCxn id="45069" idx="0"/>
            <a:endCxn id="45077" idx="0"/>
          </p:cNvCxnSpPr>
          <p:nvPr/>
        </p:nvCxnSpPr>
        <p:spPr bwMode="auto">
          <a:xfrm flipH="1">
            <a:off x="4458740" y="4016973"/>
            <a:ext cx="2253788" cy="26222"/>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45060" name="AutoShape 4"/>
          <p:cNvCxnSpPr>
            <a:cxnSpLocks noChangeShapeType="1"/>
            <a:stCxn id="45067" idx="0"/>
            <a:endCxn id="45077" idx="0"/>
          </p:cNvCxnSpPr>
          <p:nvPr/>
        </p:nvCxnSpPr>
        <p:spPr bwMode="auto">
          <a:xfrm rot="10800000" flipH="1">
            <a:off x="2496936" y="4043195"/>
            <a:ext cx="2021031" cy="4034"/>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45061" name="AutoShape 5"/>
          <p:cNvCxnSpPr>
            <a:cxnSpLocks noChangeShapeType="1"/>
            <a:stCxn id="45063" idx="0"/>
            <a:endCxn id="45067" idx="0"/>
          </p:cNvCxnSpPr>
          <p:nvPr/>
        </p:nvCxnSpPr>
        <p:spPr bwMode="auto">
          <a:xfrm flipH="1">
            <a:off x="2496936" y="2711936"/>
            <a:ext cx="2021031" cy="1335293"/>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45062" name="AutoShape 6"/>
          <p:cNvCxnSpPr>
            <a:cxnSpLocks noChangeShapeType="1"/>
            <a:stCxn id="45063" idx="0"/>
            <a:endCxn id="45069" idx="0"/>
          </p:cNvCxnSpPr>
          <p:nvPr/>
        </p:nvCxnSpPr>
        <p:spPr bwMode="auto">
          <a:xfrm>
            <a:off x="4458740" y="2711936"/>
            <a:ext cx="2253788" cy="1305037"/>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pic>
        <p:nvPicPr>
          <p:cNvPr id="4506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8669" y="2404334"/>
            <a:ext cx="1122218" cy="67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45064" name="Rectangle 8"/>
          <p:cNvSpPr>
            <a:spLocks noGrp="1" noChangeArrowheads="1"/>
          </p:cNvSpPr>
          <p:nvPr>
            <p:ph type="title"/>
          </p:nvPr>
        </p:nvSpPr>
        <p:spPr>
          <a:ln/>
        </p:spPr>
        <p:txBody>
          <a:bodyPr/>
          <a:lstStyle/>
          <a:p>
            <a:r>
              <a:rPr lang="en-US"/>
              <a:t>2-Phase Update in Action</a:t>
            </a:r>
          </a:p>
        </p:txBody>
      </p:sp>
      <p:cxnSp>
        <p:nvCxnSpPr>
          <p:cNvPr id="45065" name="AutoShape 9"/>
          <p:cNvCxnSpPr>
            <a:cxnSpLocks noChangeShapeType="1"/>
            <a:stCxn id="45067" idx="0"/>
            <a:endCxn id="45068" idx="0"/>
          </p:cNvCxnSpPr>
          <p:nvPr/>
        </p:nvCxnSpPr>
        <p:spPr bwMode="auto">
          <a:xfrm rot="10800000">
            <a:off x="1101437" y="3588348"/>
            <a:ext cx="1437063" cy="458881"/>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45066" name="AutoShape 10"/>
          <p:cNvCxnSpPr>
            <a:cxnSpLocks noChangeShapeType="1"/>
            <a:stCxn id="45067" idx="0"/>
            <a:endCxn id="45071" idx="0"/>
          </p:cNvCxnSpPr>
          <p:nvPr/>
        </p:nvCxnSpPr>
        <p:spPr bwMode="auto">
          <a:xfrm flipH="1">
            <a:off x="1101437" y="4047229"/>
            <a:ext cx="1437063" cy="407446"/>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pic>
        <p:nvPicPr>
          <p:cNvPr id="4506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8944" y="3697269"/>
            <a:ext cx="1122218" cy="67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5068"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3259567"/>
            <a:ext cx="1122218" cy="68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5069"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3229" y="3662979"/>
            <a:ext cx="1122218" cy="68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5070"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8669" y="5099125"/>
            <a:ext cx="1122218" cy="67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5071"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4090595"/>
            <a:ext cx="1122218" cy="68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5072" name="Picture 1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296" y="4240867"/>
            <a:ext cx="615142" cy="38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5073" name="Picture 1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1016" y="3407821"/>
            <a:ext cx="548640" cy="355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nvGrpSpPr>
          <p:cNvPr id="45076" name="Group 20"/>
          <p:cNvGrpSpPr>
            <a:grpSpLocks/>
          </p:cNvGrpSpPr>
          <p:nvPr/>
        </p:nvGrpSpPr>
        <p:grpSpPr bwMode="auto">
          <a:xfrm>
            <a:off x="2355620" y="6095552"/>
            <a:ext cx="4271702" cy="246081"/>
            <a:chOff x="0" y="22"/>
            <a:chExt cx="4111" cy="244"/>
          </a:xfrm>
        </p:grpSpPr>
        <p:sp>
          <p:nvSpPr>
            <p:cNvPr id="45074" name="Line 18"/>
            <p:cNvSpPr>
              <a:spLocks noChangeShapeType="1"/>
            </p:cNvSpPr>
            <p:nvPr/>
          </p:nvSpPr>
          <p:spPr bwMode="auto">
            <a:xfrm flipH="1">
              <a:off x="0" y="146"/>
              <a:ext cx="4111" cy="0"/>
            </a:xfrm>
            <a:prstGeom prst="line">
              <a:avLst/>
            </a:prstGeom>
            <a:noFill/>
            <a:ln w="88900" cap="flat">
              <a:solidFill>
                <a:srgbClr val="0D6502"/>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5075" name="Rectangle 19"/>
            <p:cNvSpPr>
              <a:spLocks/>
            </p:cNvSpPr>
            <p:nvPr/>
          </p:nvSpPr>
          <p:spPr bwMode="auto">
            <a:xfrm>
              <a:off x="1642" y="22"/>
              <a:ext cx="518" cy="244"/>
            </a:xfrm>
            <a:prstGeom prst="rect">
              <a:avLst/>
            </a:prstGeom>
            <a:solidFill>
              <a:srgbClr val="ECEDF1"/>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1600" b="1">
                  <a:solidFill>
                    <a:srgbClr val="0D6502"/>
                  </a:solidFill>
                  <a:ea typeface="ＭＳ Ｐゴシック" charset="0"/>
                  <a:cs typeface="Lucida Grande" charset="0"/>
                </a:rPr>
                <a:t>Traffic</a:t>
              </a:r>
            </a:p>
          </p:txBody>
        </p:sp>
      </p:grpSp>
      <p:pic>
        <p:nvPicPr>
          <p:cNvPr id="45077"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8669" y="3687184"/>
            <a:ext cx="1122218" cy="67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5078" name="Picture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3491" y="3687184"/>
            <a:ext cx="1088967" cy="65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5079" name="Picture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3607" y="2404334"/>
            <a:ext cx="1088967" cy="65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5080" name="Picture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3607" y="3687184"/>
            <a:ext cx="1088967" cy="65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5081" name="Picture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3607" y="5099125"/>
            <a:ext cx="1088967" cy="65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45082" name="Freeform 26"/>
          <p:cNvSpPr>
            <a:spLocks/>
          </p:cNvSpPr>
          <p:nvPr/>
        </p:nvSpPr>
        <p:spPr bwMode="auto">
          <a:xfrm>
            <a:off x="3944389" y="5133415"/>
            <a:ext cx="1014153" cy="612178"/>
          </a:xfrm>
          <a:custGeom>
            <a:avLst/>
            <a:gdLst>
              <a:gd name="T0" fmla="*/ 0 w 21600"/>
              <a:gd name="T1" fmla="*/ 13796 h 21600"/>
              <a:gd name="T2" fmla="*/ 0 w 21600"/>
              <a:gd name="T3" fmla="*/ 7883 h 21600"/>
              <a:gd name="T4" fmla="*/ 10752 w 21600"/>
              <a:gd name="T5" fmla="*/ 0 h 21600"/>
              <a:gd name="T6" fmla="*/ 21552 w 21600"/>
              <a:gd name="T7" fmla="*/ 7962 h 21600"/>
              <a:gd name="T8" fmla="*/ 21600 w 21600"/>
              <a:gd name="T9" fmla="*/ 13717 h 21600"/>
              <a:gd name="T10" fmla="*/ 10848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752" y="0"/>
                </a:lnTo>
                <a:lnTo>
                  <a:pt x="21552" y="7962"/>
                </a:lnTo>
                <a:lnTo>
                  <a:pt x="21600" y="13717"/>
                </a:lnTo>
                <a:lnTo>
                  <a:pt x="10848" y="21600"/>
                </a:lnTo>
                <a:lnTo>
                  <a:pt x="0" y="13796"/>
                </a:lnTo>
                <a:close/>
                <a:moveTo>
                  <a:pt x="0" y="13796"/>
                </a:moveTo>
              </a:path>
            </a:pathLst>
          </a:custGeom>
          <a:solidFill>
            <a:srgbClr val="E00700">
              <a:alpha val="32941"/>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45083" name="Freeform 27"/>
          <p:cNvSpPr>
            <a:spLocks/>
          </p:cNvSpPr>
          <p:nvPr/>
        </p:nvSpPr>
        <p:spPr bwMode="auto">
          <a:xfrm>
            <a:off x="3956858" y="2428539"/>
            <a:ext cx="1003762" cy="611169"/>
          </a:xfrm>
          <a:custGeom>
            <a:avLst/>
            <a:gdLst>
              <a:gd name="T0" fmla="*/ 0 w 21600"/>
              <a:gd name="T1" fmla="*/ 13796 h 21600"/>
              <a:gd name="T2" fmla="*/ 0 w 21600"/>
              <a:gd name="T3" fmla="*/ 7883 h 21600"/>
              <a:gd name="T4" fmla="*/ 10752 w 21600"/>
              <a:gd name="T5" fmla="*/ 0 h 21600"/>
              <a:gd name="T6" fmla="*/ 21552 w 21600"/>
              <a:gd name="T7" fmla="*/ 7962 h 21600"/>
              <a:gd name="T8" fmla="*/ 21600 w 21600"/>
              <a:gd name="T9" fmla="*/ 13717 h 21600"/>
              <a:gd name="T10" fmla="*/ 10848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752" y="0"/>
                </a:lnTo>
                <a:lnTo>
                  <a:pt x="21552" y="7962"/>
                </a:lnTo>
                <a:lnTo>
                  <a:pt x="21600" y="13717"/>
                </a:lnTo>
                <a:lnTo>
                  <a:pt x="10848" y="21600"/>
                </a:lnTo>
                <a:lnTo>
                  <a:pt x="0" y="13796"/>
                </a:lnTo>
                <a:close/>
                <a:moveTo>
                  <a:pt x="0" y="13796"/>
                </a:moveTo>
              </a:path>
            </a:pathLst>
          </a:custGeom>
          <a:solidFill>
            <a:srgbClr val="E00700">
              <a:alpha val="32941"/>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45084" name="Rectangle 28"/>
          <p:cNvSpPr>
            <a:spLocks/>
          </p:cNvSpPr>
          <p:nvPr/>
        </p:nvSpPr>
        <p:spPr bwMode="auto">
          <a:xfrm>
            <a:off x="4204162" y="2560325"/>
            <a:ext cx="2230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a:solidFill>
                  <a:schemeClr val="tx1"/>
                </a:solidFill>
                <a:ea typeface="ＭＳ Ｐゴシック" charset="0"/>
                <a:cs typeface="Lucida Grande" charset="0"/>
              </a:rPr>
              <a:t>F1</a:t>
            </a:r>
          </a:p>
        </p:txBody>
      </p:sp>
      <p:sp>
        <p:nvSpPr>
          <p:cNvPr id="45085" name="Freeform 29"/>
          <p:cNvSpPr>
            <a:spLocks/>
          </p:cNvSpPr>
          <p:nvPr/>
        </p:nvSpPr>
        <p:spPr bwMode="auto">
          <a:xfrm>
            <a:off x="3956858" y="3711388"/>
            <a:ext cx="1003762" cy="611169"/>
          </a:xfrm>
          <a:custGeom>
            <a:avLst/>
            <a:gdLst>
              <a:gd name="T0" fmla="*/ 0 w 21600"/>
              <a:gd name="T1" fmla="*/ 13796 h 21600"/>
              <a:gd name="T2" fmla="*/ 0 w 21600"/>
              <a:gd name="T3" fmla="*/ 7883 h 21600"/>
              <a:gd name="T4" fmla="*/ 10752 w 21600"/>
              <a:gd name="T5" fmla="*/ 0 h 21600"/>
              <a:gd name="T6" fmla="*/ 21552 w 21600"/>
              <a:gd name="T7" fmla="*/ 7962 h 21600"/>
              <a:gd name="T8" fmla="*/ 21600 w 21600"/>
              <a:gd name="T9" fmla="*/ 13717 h 21600"/>
              <a:gd name="T10" fmla="*/ 10848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752" y="0"/>
                </a:lnTo>
                <a:lnTo>
                  <a:pt x="21552" y="7962"/>
                </a:lnTo>
                <a:lnTo>
                  <a:pt x="21600" y="13717"/>
                </a:lnTo>
                <a:lnTo>
                  <a:pt x="10848" y="21600"/>
                </a:lnTo>
                <a:lnTo>
                  <a:pt x="0" y="13796"/>
                </a:lnTo>
                <a:close/>
                <a:moveTo>
                  <a:pt x="0" y="13796"/>
                </a:moveTo>
              </a:path>
            </a:pathLst>
          </a:custGeom>
          <a:solidFill>
            <a:srgbClr val="E00700">
              <a:alpha val="32941"/>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45086" name="Rectangle 30"/>
          <p:cNvSpPr>
            <a:spLocks/>
          </p:cNvSpPr>
          <p:nvPr/>
        </p:nvSpPr>
        <p:spPr bwMode="auto">
          <a:xfrm>
            <a:off x="4204162" y="3899652"/>
            <a:ext cx="2230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a:solidFill>
                  <a:schemeClr val="tx1"/>
                </a:solidFill>
                <a:ea typeface="ＭＳ Ｐゴシック" charset="0"/>
                <a:cs typeface="Lucida Grande" charset="0"/>
              </a:rPr>
              <a:t>F2</a:t>
            </a:r>
          </a:p>
        </p:txBody>
      </p:sp>
      <p:sp>
        <p:nvSpPr>
          <p:cNvPr id="45087" name="Rectangle 31"/>
          <p:cNvSpPr>
            <a:spLocks/>
          </p:cNvSpPr>
          <p:nvPr/>
        </p:nvSpPr>
        <p:spPr bwMode="auto">
          <a:xfrm>
            <a:off x="4204162" y="5335798"/>
            <a:ext cx="2230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a:solidFill>
                  <a:schemeClr val="tx1"/>
                </a:solidFill>
                <a:ea typeface="ＭＳ Ｐゴシック" charset="0"/>
                <a:cs typeface="Lucida Grande" charset="0"/>
              </a:rPr>
              <a:t>F3</a:t>
            </a:r>
          </a:p>
        </p:txBody>
      </p:sp>
      <p:sp>
        <p:nvSpPr>
          <p:cNvPr id="45088" name="Freeform 32"/>
          <p:cNvSpPr>
            <a:spLocks/>
          </p:cNvSpPr>
          <p:nvPr/>
        </p:nvSpPr>
        <p:spPr bwMode="auto">
          <a:xfrm>
            <a:off x="1986742" y="3735593"/>
            <a:ext cx="1003762" cy="611169"/>
          </a:xfrm>
          <a:custGeom>
            <a:avLst/>
            <a:gdLst>
              <a:gd name="T0" fmla="*/ 0 w 21600"/>
              <a:gd name="T1" fmla="*/ 13796 h 21600"/>
              <a:gd name="T2" fmla="*/ 0 w 21600"/>
              <a:gd name="T3" fmla="*/ 7883 h 21600"/>
              <a:gd name="T4" fmla="*/ 10752 w 21600"/>
              <a:gd name="T5" fmla="*/ 0 h 21600"/>
              <a:gd name="T6" fmla="*/ 21552 w 21600"/>
              <a:gd name="T7" fmla="*/ 7962 h 21600"/>
              <a:gd name="T8" fmla="*/ 21600 w 21600"/>
              <a:gd name="T9" fmla="*/ 13717 h 21600"/>
              <a:gd name="T10" fmla="*/ 10848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752" y="0"/>
                </a:lnTo>
                <a:lnTo>
                  <a:pt x="21552" y="7962"/>
                </a:lnTo>
                <a:lnTo>
                  <a:pt x="21600" y="13717"/>
                </a:lnTo>
                <a:lnTo>
                  <a:pt x="10848" y="21600"/>
                </a:lnTo>
                <a:lnTo>
                  <a:pt x="0" y="13796"/>
                </a:lnTo>
                <a:close/>
                <a:moveTo>
                  <a:pt x="0" y="13796"/>
                </a:moveTo>
              </a:path>
            </a:pathLst>
          </a:custGeom>
          <a:solidFill>
            <a:srgbClr val="E00700">
              <a:alpha val="32941"/>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45089" name="Rectangle 33"/>
          <p:cNvSpPr>
            <a:spLocks/>
          </p:cNvSpPr>
          <p:nvPr/>
        </p:nvSpPr>
        <p:spPr bwMode="auto">
          <a:xfrm>
            <a:off x="2401340" y="3907720"/>
            <a:ext cx="5815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a:solidFill>
                  <a:schemeClr val="tx1"/>
                </a:solidFill>
                <a:ea typeface="ＭＳ Ｐゴシック" charset="0"/>
                <a:cs typeface="Lucida Grande" charset="0"/>
              </a:rPr>
              <a:t>I</a:t>
            </a:r>
          </a:p>
        </p:txBody>
      </p:sp>
      <p:pic>
        <p:nvPicPr>
          <p:cNvPr id="45090" name="Picture 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1768" y="2049332"/>
            <a:ext cx="2159231" cy="200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5091" name="Picture 3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52008" y="1081143"/>
            <a:ext cx="2080260" cy="2122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5092" name="Picture 3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80807" y="1081144"/>
            <a:ext cx="1886989" cy="192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5093" name="Picture 3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34393" y="4163210"/>
            <a:ext cx="1549285" cy="1486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5094" name="Picture 3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63687" y="4243892"/>
            <a:ext cx="1330036" cy="129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5095" name="Picture 3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38749" y="2848087"/>
            <a:ext cx="1330036" cy="129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5096" name="Picture 4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27069" y="2468880"/>
            <a:ext cx="2080260" cy="2122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5097" name="Picture 4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1767" y="1960581"/>
            <a:ext cx="2178974" cy="2089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smtClean="0"/>
              <a:t>10/8/13</a:t>
            </a:r>
            <a:endParaRPr lang="en-US"/>
          </a:p>
        </p:txBody>
      </p:sp>
      <p:sp>
        <p:nvSpPr>
          <p:cNvPr id="3" name="Footer Placeholder 2"/>
          <p:cNvSpPr>
            <a:spLocks noGrp="1"/>
          </p:cNvSpPr>
          <p:nvPr>
            <p:ph type="ftr" sz="quarter" idx="11"/>
          </p:nvPr>
        </p:nvSpPr>
        <p:spPr/>
        <p:txBody>
          <a:bodyPr/>
          <a:lstStyle/>
          <a:p>
            <a:r>
              <a:rPr lang="en-US" smtClean="0"/>
              <a:t>Software Defined Networking (COMS 6998-8)</a:t>
            </a:r>
            <a:endParaRPr lang="en-US"/>
          </a:p>
        </p:txBody>
      </p:sp>
      <p:sp>
        <p:nvSpPr>
          <p:cNvPr id="46"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smtClean="0"/>
              <a:t>M. </a:t>
            </a:r>
            <a:r>
              <a:rPr lang="en-US" dirty="0" err="1" smtClean="0"/>
              <a:t>Reitblatt</a:t>
            </a:r>
            <a:r>
              <a:rPr lang="en-US" dirty="0" smtClean="0"/>
              <a:t>, </a:t>
            </a:r>
            <a:r>
              <a:rPr lang="en-US" dirty="0" smtClean="0"/>
              <a:t>Cornell</a:t>
            </a:r>
            <a:endParaRPr lang="en-US" dirty="0"/>
          </a:p>
        </p:txBody>
      </p:sp>
      <p:sp>
        <p:nvSpPr>
          <p:cNvPr id="47" name="Slide Number Placeholder 3"/>
          <p:cNvSpPr>
            <a:spLocks noGrp="1"/>
          </p:cNvSpPr>
          <p:nvPr>
            <p:ph type="sldNum" sz="quarter" idx="12"/>
          </p:nvPr>
        </p:nvSpPr>
        <p:spPr>
          <a:xfrm>
            <a:off x="6553200" y="6356350"/>
            <a:ext cx="2133600" cy="365125"/>
          </a:xfrm>
        </p:spPr>
        <p:txBody>
          <a:bodyPr/>
          <a:lstStyle/>
          <a:p>
            <a:fld id="{20342B77-D34C-443A-9BA4-2E8748A6D936}" type="slidenum">
              <a:rPr lang="en-US" smtClean="0"/>
              <a:pPr/>
              <a:t>26</a:t>
            </a:fld>
            <a:endParaRPr lang="en-US"/>
          </a:p>
        </p:txBody>
      </p:sp>
    </p:spTree>
    <p:extLst>
      <p:ext uri="{BB962C8B-B14F-4D97-AF65-F5344CB8AC3E}">
        <p14:creationId xmlns:p14="http://schemas.microsoft.com/office/powerpoint/2010/main" val="475845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5092"/>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45083"/>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45085"/>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nodeType="afterEffect">
                                  <p:stCondLst>
                                    <p:cond delay="0"/>
                                  </p:stCondLst>
                                  <p:childTnLst>
                                    <p:set>
                                      <p:cBhvr>
                                        <p:cTn id="16" dur="1" fill="hold">
                                          <p:stCondLst>
                                            <p:cond delay="499"/>
                                          </p:stCondLst>
                                        </p:cTn>
                                        <p:tgtEl>
                                          <p:spTgt spid="4509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499"/>
                                          </p:stCondLst>
                                        </p:cTn>
                                        <p:tgtEl>
                                          <p:spTgt spid="45094"/>
                                        </p:tgtEl>
                                        <p:attrNameLst>
                                          <p:attrName>style.visibility</p:attrName>
                                        </p:attrNameLst>
                                      </p:cBhvr>
                                      <p:to>
                                        <p:strVal val="visible"/>
                                      </p:to>
                                    </p:set>
                                  </p:childTnLst>
                                </p:cTn>
                              </p:par>
                            </p:childTnLst>
                          </p:cTn>
                        </p:par>
                        <p:par>
                          <p:cTn id="21" fill="hold" nodeType="afterGroup">
                            <p:stCondLst>
                              <p:cond delay="500"/>
                            </p:stCondLst>
                            <p:childTnLst>
                              <p:par>
                                <p:cTn id="22" presetID="1" presetClass="entr" presetSubtype="0" fill="hold" grpId="0" nodeType="afterEffect">
                                  <p:stCondLst>
                                    <p:cond delay="0"/>
                                  </p:stCondLst>
                                  <p:childTnLst>
                                    <p:set>
                                      <p:cBhvr>
                                        <p:cTn id="23" dur="1" fill="hold">
                                          <p:stCondLst>
                                            <p:cond delay="499"/>
                                          </p:stCondLst>
                                        </p:cTn>
                                        <p:tgtEl>
                                          <p:spTgt spid="45082"/>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xit" presetSubtype="0" fill="hold" nodeType="clickEffect">
                                  <p:stCondLst>
                                    <p:cond delay="0"/>
                                  </p:stCondLst>
                                  <p:childTnLst>
                                    <p:set>
                                      <p:cBhvr>
                                        <p:cTn id="27" dur="1" fill="hold">
                                          <p:stCondLst>
                                            <p:cond delay="499"/>
                                          </p:stCondLst>
                                        </p:cTn>
                                        <p:tgtEl>
                                          <p:spTgt spid="45090"/>
                                        </p:tgtEl>
                                        <p:attrNameLst>
                                          <p:attrName>style.visibility</p:attrName>
                                        </p:attrNameLst>
                                      </p:cBhvr>
                                      <p:to>
                                        <p:strVal val="hidden"/>
                                      </p:to>
                                    </p:set>
                                  </p:childTnLst>
                                </p:cTn>
                              </p:par>
                            </p:childTnLst>
                          </p:cTn>
                        </p:par>
                        <p:par>
                          <p:cTn id="28" fill="hold" nodeType="afterGroup">
                            <p:stCondLst>
                              <p:cond delay="500"/>
                            </p:stCondLst>
                            <p:childTnLst>
                              <p:par>
                                <p:cTn id="29" presetID="1" presetClass="entr" presetSubtype="0" fill="hold" nodeType="afterEffect">
                                  <p:stCondLst>
                                    <p:cond delay="0"/>
                                  </p:stCondLst>
                                  <p:childTnLst>
                                    <p:set>
                                      <p:cBhvr>
                                        <p:cTn id="30" dur="1" fill="hold">
                                          <p:stCondLst>
                                            <p:cond delay="499"/>
                                          </p:stCondLst>
                                        </p:cTn>
                                        <p:tgtEl>
                                          <p:spTgt spid="45097"/>
                                        </p:tgtEl>
                                        <p:attrNameLst>
                                          <p:attrName>style.visibility</p:attrName>
                                        </p:attrNameLst>
                                      </p:cBhvr>
                                      <p:to>
                                        <p:strVal val="visible"/>
                                      </p:to>
                                    </p:set>
                                  </p:childTnLst>
                                </p:cTn>
                              </p:par>
                            </p:childTnLst>
                          </p:cTn>
                        </p:par>
                        <p:par>
                          <p:cTn id="31" fill="hold" nodeType="afterGroup">
                            <p:stCondLst>
                              <p:cond delay="1000"/>
                            </p:stCondLst>
                            <p:childTnLst>
                              <p:par>
                                <p:cTn id="32" presetID="1" presetClass="entr" presetSubtype="0" fill="hold" grpId="0" nodeType="afterEffect">
                                  <p:stCondLst>
                                    <p:cond delay="0"/>
                                  </p:stCondLst>
                                  <p:childTnLst>
                                    <p:set>
                                      <p:cBhvr>
                                        <p:cTn id="33" dur="1" fill="hold">
                                          <p:stCondLst>
                                            <p:cond delay="499"/>
                                          </p:stCondLst>
                                        </p:cTn>
                                        <p:tgtEl>
                                          <p:spTgt spid="45088"/>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xit" presetSubtype="0" fill="hold" nodeType="clickEffect">
                                  <p:stCondLst>
                                    <p:cond delay="0"/>
                                  </p:stCondLst>
                                  <p:childTnLst>
                                    <p:set>
                                      <p:cBhvr>
                                        <p:cTn id="37" dur="1" fill="hold">
                                          <p:stCondLst>
                                            <p:cond delay="499"/>
                                          </p:stCondLst>
                                        </p:cTn>
                                        <p:tgtEl>
                                          <p:spTgt spid="45091"/>
                                        </p:tgtEl>
                                        <p:attrNameLst>
                                          <p:attrName>style.visibility</p:attrName>
                                        </p:attrNameLst>
                                      </p:cBhvr>
                                      <p:to>
                                        <p:strVal val="hidden"/>
                                      </p:to>
                                    </p:set>
                                  </p:childTnLst>
                                </p:cTn>
                              </p:par>
                            </p:childTnLst>
                          </p:cTn>
                        </p:par>
                        <p:par>
                          <p:cTn id="38" fill="hold" nodeType="afterGroup">
                            <p:stCondLst>
                              <p:cond delay="500"/>
                            </p:stCondLst>
                            <p:childTnLst>
                              <p:par>
                                <p:cTn id="39" presetID="1" presetClass="exit" presetSubtype="0" fill="hold" nodeType="afterEffect">
                                  <p:stCondLst>
                                    <p:cond delay="0"/>
                                  </p:stCondLst>
                                  <p:childTnLst>
                                    <p:set>
                                      <p:cBhvr>
                                        <p:cTn id="40" dur="1" fill="hold">
                                          <p:stCondLst>
                                            <p:cond delay="499"/>
                                          </p:stCondLst>
                                        </p:cTn>
                                        <p:tgtEl>
                                          <p:spTgt spid="45096"/>
                                        </p:tgtEl>
                                        <p:attrNameLst>
                                          <p:attrName>style.visibility</p:attrName>
                                        </p:attrNameLst>
                                      </p:cBhvr>
                                      <p:to>
                                        <p:strVal val="hidden"/>
                                      </p:to>
                                    </p:set>
                                  </p:childTnLst>
                                </p:cTn>
                              </p:par>
                            </p:childTnLst>
                          </p:cTn>
                        </p:par>
                        <p:par>
                          <p:cTn id="41" fill="hold" nodeType="afterGroup">
                            <p:stCondLst>
                              <p:cond delay="1000"/>
                            </p:stCondLst>
                            <p:childTnLst>
                              <p:par>
                                <p:cTn id="42" presetID="1" presetClass="exit" presetSubtype="0" fill="hold" nodeType="afterEffect">
                                  <p:stCondLst>
                                    <p:cond delay="0"/>
                                  </p:stCondLst>
                                  <p:childTnLst>
                                    <p:set>
                                      <p:cBhvr>
                                        <p:cTn id="43" dur="1" fill="hold">
                                          <p:stCondLst>
                                            <p:cond delay="499"/>
                                          </p:stCondLst>
                                        </p:cTn>
                                        <p:tgtEl>
                                          <p:spTgt spid="4509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82" grpId="0" animBg="1"/>
      <p:bldP spid="45083" grpId="0" animBg="1"/>
      <p:bldP spid="45085" grpId="0" animBg="1"/>
      <p:bldP spid="4508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3"/>
          <p:cNvSpPr>
            <a:spLocks noGrp="1"/>
          </p:cNvSpPr>
          <p:nvPr>
            <p:ph type="sldNum" sz="quarter" idx="10"/>
          </p:nvPr>
        </p:nvSpPr>
        <p:spPr/>
        <p:txBody>
          <a:bodyPr/>
          <a:lstStyle/>
          <a:p>
            <a:fld id="{5038EF87-10FD-094D-8814-9DC4F3CA2971}" type="slidenum">
              <a:rPr lang="en-US"/>
              <a:pPr/>
              <a:t>27</a:t>
            </a:fld>
            <a:endParaRPr lang="en-US"/>
          </a:p>
        </p:txBody>
      </p:sp>
      <p:sp>
        <p:nvSpPr>
          <p:cNvPr id="46081" name="Rectangle 1"/>
          <p:cNvSpPr>
            <a:spLocks noGrp="1" noChangeArrowheads="1"/>
          </p:cNvSpPr>
          <p:nvPr>
            <p:ph type="title"/>
          </p:nvPr>
        </p:nvSpPr>
        <p:spPr>
          <a:ln/>
        </p:spPr>
        <p:txBody>
          <a:bodyPr/>
          <a:lstStyle/>
          <a:p>
            <a:r>
              <a:rPr lang="en-US"/>
              <a:t>Optimized Mechanisms</a:t>
            </a:r>
          </a:p>
        </p:txBody>
      </p:sp>
      <p:sp>
        <p:nvSpPr>
          <p:cNvPr id="46082" name="Rectangle 2"/>
          <p:cNvSpPr>
            <a:spLocks/>
          </p:cNvSpPr>
          <p:nvPr/>
        </p:nvSpPr>
        <p:spPr bwMode="auto">
          <a:xfrm>
            <a:off x="149629" y="1867797"/>
            <a:ext cx="5552902" cy="426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marL="261550" indent="-183598"/>
            <a:r>
              <a:rPr lang="en-US" sz="2500" b="1">
                <a:ea typeface="ＭＳ Ｐゴシック" charset="0"/>
                <a:cs typeface="Lucida Grande" charset="0"/>
              </a:rPr>
              <a:t>Optimizations</a:t>
            </a:r>
          </a:p>
          <a:p>
            <a:pPr marL="261550" indent="-183598">
              <a:buSzPct val="125000"/>
              <a:buFont typeface="Thonburi" charset="0"/>
              <a:buChar char="•"/>
            </a:pPr>
            <a:r>
              <a:rPr lang="en-US" sz="2500">
                <a:ea typeface="ＭＳ Ｐゴシック" charset="0"/>
                <a:cs typeface="Lucida Grande" charset="0"/>
              </a:rPr>
              <a:t>Extension: strictly adds paths</a:t>
            </a:r>
          </a:p>
          <a:p>
            <a:pPr marL="261550" indent="-183598">
              <a:buSzPct val="125000"/>
              <a:buFont typeface="Thonburi" charset="0"/>
              <a:buChar char="•"/>
            </a:pPr>
            <a:r>
              <a:rPr lang="en-US" sz="2500">
                <a:ea typeface="ＭＳ Ｐゴシック" charset="0"/>
                <a:cs typeface="Lucida Grande" charset="0"/>
              </a:rPr>
              <a:t>Retraction: strictly removes paths</a:t>
            </a:r>
          </a:p>
          <a:p>
            <a:pPr marL="261550" indent="-183598">
              <a:buSzPct val="125000"/>
              <a:buFont typeface="Thonburi" charset="0"/>
              <a:buChar char="•"/>
            </a:pPr>
            <a:r>
              <a:rPr lang="en-US" sz="2500">
                <a:ea typeface="ＭＳ Ｐゴシック" charset="0"/>
                <a:cs typeface="Lucida Grande" charset="0"/>
              </a:rPr>
              <a:t>Subset: affects small # of paths</a:t>
            </a:r>
          </a:p>
          <a:p>
            <a:pPr marL="261550" indent="-183598">
              <a:buSzPct val="125000"/>
              <a:buFont typeface="Thonburi" charset="0"/>
              <a:buChar char="•"/>
            </a:pPr>
            <a:r>
              <a:rPr lang="en-US" sz="2500">
                <a:ea typeface="ＭＳ Ｐゴシック" charset="0"/>
                <a:cs typeface="Lucida Grande" charset="0"/>
              </a:rPr>
              <a:t>Topological: affects small # of switches</a:t>
            </a:r>
          </a:p>
          <a:p>
            <a:pPr marL="261550" indent="-183598">
              <a:spcBef>
                <a:spcPts val="840"/>
              </a:spcBef>
            </a:pPr>
            <a:endParaRPr lang="en-US" sz="2500" b="1">
              <a:ea typeface="ＭＳ Ｐゴシック" charset="0"/>
              <a:cs typeface="Lucida Grande" charset="0"/>
            </a:endParaRPr>
          </a:p>
          <a:p>
            <a:pPr marL="261550" indent="-183598">
              <a:spcBef>
                <a:spcPts val="840"/>
              </a:spcBef>
            </a:pPr>
            <a:r>
              <a:rPr lang="en-US" sz="2500" b="1">
                <a:ea typeface="ＭＳ Ｐゴシック" charset="0"/>
                <a:cs typeface="Lucida Grande" charset="0"/>
              </a:rPr>
              <a:t>Runtime</a:t>
            </a:r>
          </a:p>
          <a:p>
            <a:pPr marL="261550" indent="-183598">
              <a:buSzPct val="125000"/>
              <a:buFont typeface="Thonburi" charset="0"/>
              <a:buChar char="•"/>
            </a:pPr>
            <a:r>
              <a:rPr lang="en-US" sz="2500">
                <a:ea typeface="ＭＳ Ｐゴシック" charset="0"/>
                <a:cs typeface="Lucida Grande" charset="0"/>
              </a:rPr>
              <a:t>Automatically optimizes</a:t>
            </a:r>
          </a:p>
          <a:p>
            <a:pPr marL="261550" indent="-183598">
              <a:buSzPct val="125000"/>
              <a:buFont typeface="Thonburi" charset="0"/>
              <a:buChar char="•"/>
            </a:pPr>
            <a:r>
              <a:rPr lang="en-US" sz="2500">
                <a:ea typeface="ＭＳ Ｐゴシック" charset="0"/>
                <a:cs typeface="Lucida Grande" charset="0"/>
              </a:rPr>
              <a:t>Power of using abstraction</a:t>
            </a:r>
          </a:p>
        </p:txBody>
      </p:sp>
      <p:sp>
        <p:nvSpPr>
          <p:cNvPr id="46083" name="Line 3"/>
          <p:cNvSpPr>
            <a:spLocks noChangeShapeType="1"/>
          </p:cNvSpPr>
          <p:nvPr/>
        </p:nvSpPr>
        <p:spPr bwMode="auto">
          <a:xfrm>
            <a:off x="7745384" y="4178338"/>
            <a:ext cx="343939" cy="1009538"/>
          </a:xfrm>
          <a:prstGeom prst="line">
            <a:avLst/>
          </a:prstGeom>
          <a:noFill/>
          <a:ln w="25400" cap="flat">
            <a:solidFill>
              <a:schemeClr val="tx1"/>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6084" name="Line 4"/>
          <p:cNvSpPr>
            <a:spLocks noChangeShapeType="1"/>
          </p:cNvSpPr>
          <p:nvPr/>
        </p:nvSpPr>
        <p:spPr bwMode="auto">
          <a:xfrm flipH="1">
            <a:off x="6467302" y="4178338"/>
            <a:ext cx="340822" cy="973231"/>
          </a:xfrm>
          <a:prstGeom prst="line">
            <a:avLst/>
          </a:prstGeom>
          <a:noFill/>
          <a:ln w="25400" cap="flat">
            <a:solidFill>
              <a:schemeClr val="tx1"/>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6085" name="Line 5"/>
          <p:cNvSpPr>
            <a:spLocks noChangeShapeType="1"/>
          </p:cNvSpPr>
          <p:nvPr/>
        </p:nvSpPr>
        <p:spPr bwMode="auto">
          <a:xfrm>
            <a:off x="7232073" y="4198509"/>
            <a:ext cx="0" cy="1381685"/>
          </a:xfrm>
          <a:prstGeom prst="line">
            <a:avLst/>
          </a:prstGeom>
          <a:noFill/>
          <a:ln w="25400" cap="flat">
            <a:solidFill>
              <a:schemeClr val="tx1"/>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6086" name="Rectangle 6"/>
          <p:cNvSpPr>
            <a:spLocks/>
          </p:cNvSpPr>
          <p:nvPr/>
        </p:nvSpPr>
        <p:spPr bwMode="auto">
          <a:xfrm>
            <a:off x="7876310" y="3199394"/>
            <a:ext cx="95956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900" b="1">
                <a:ea typeface="ＭＳ Ｐゴシック" charset="0"/>
                <a:cs typeface="Lucida Grande" charset="0"/>
              </a:rPr>
              <a:t>update(config,topo)</a:t>
            </a:r>
          </a:p>
        </p:txBody>
      </p:sp>
      <p:sp>
        <p:nvSpPr>
          <p:cNvPr id="46087" name="Rectangle 7"/>
          <p:cNvSpPr>
            <a:spLocks/>
          </p:cNvSpPr>
          <p:nvPr/>
        </p:nvSpPr>
        <p:spPr bwMode="auto">
          <a:xfrm>
            <a:off x="7896052" y="4368949"/>
            <a:ext cx="1246909" cy="476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900" b="1">
                <a:ea typeface="ＭＳ Ｐゴシック" charset="0"/>
                <a:cs typeface="Lucida Grande" charset="0"/>
              </a:rPr>
              <a:t>Calculate rules,</a:t>
            </a:r>
          </a:p>
          <a:p>
            <a:r>
              <a:rPr lang="en-US" sz="900" b="1">
                <a:ea typeface="ＭＳ Ｐゴシック" charset="0"/>
                <a:cs typeface="Lucida Grande" charset="0"/>
              </a:rPr>
              <a:t>generate messsages</a:t>
            </a:r>
          </a:p>
        </p:txBody>
      </p:sp>
      <p:pic>
        <p:nvPicPr>
          <p:cNvPr id="4608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8909" y="4889351"/>
            <a:ext cx="1088967" cy="65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608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3433" y="5389581"/>
            <a:ext cx="1088967" cy="65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609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0473" y="3009452"/>
            <a:ext cx="2795155"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609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7833" y="4889351"/>
            <a:ext cx="1088967" cy="65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6092"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0473" y="1847626"/>
            <a:ext cx="2795155"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smtClean="0"/>
              <a:t>10/8/13</a:t>
            </a:r>
            <a:endParaRPr lang="en-US"/>
          </a:p>
        </p:txBody>
      </p:sp>
      <p:sp>
        <p:nvSpPr>
          <p:cNvPr id="3" name="Footer Placeholder 2"/>
          <p:cNvSpPr>
            <a:spLocks noGrp="1"/>
          </p:cNvSpPr>
          <p:nvPr>
            <p:ph type="ftr" sz="quarter" idx="11"/>
          </p:nvPr>
        </p:nvSpPr>
        <p:spPr/>
        <p:txBody>
          <a:bodyPr/>
          <a:lstStyle/>
          <a:p>
            <a:r>
              <a:rPr lang="en-US" smtClean="0"/>
              <a:t>Software Defined Networking (COMS 6998-8)</a:t>
            </a:r>
            <a:endParaRPr lang="en-US"/>
          </a:p>
        </p:txBody>
      </p:sp>
      <p:sp>
        <p:nvSpPr>
          <p:cNvPr id="17"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smtClean="0"/>
              <a:t>M. </a:t>
            </a:r>
            <a:r>
              <a:rPr lang="en-US" dirty="0" err="1" smtClean="0"/>
              <a:t>Reitblatt</a:t>
            </a:r>
            <a:r>
              <a:rPr lang="en-US" dirty="0" smtClean="0"/>
              <a:t>, </a:t>
            </a:r>
            <a:r>
              <a:rPr lang="en-US" dirty="0" smtClean="0"/>
              <a:t>Cornell</a:t>
            </a:r>
            <a:endParaRPr lang="en-US" dirty="0"/>
          </a:p>
        </p:txBody>
      </p:sp>
      <p:sp>
        <p:nvSpPr>
          <p:cNvPr id="18" name="Slide Number Placeholder 3"/>
          <p:cNvSpPr>
            <a:spLocks noGrp="1"/>
          </p:cNvSpPr>
          <p:nvPr>
            <p:ph type="sldNum" sz="quarter" idx="12"/>
          </p:nvPr>
        </p:nvSpPr>
        <p:spPr>
          <a:xfrm>
            <a:off x="6553200" y="6356350"/>
            <a:ext cx="2133600" cy="365125"/>
          </a:xfrm>
        </p:spPr>
        <p:txBody>
          <a:bodyPr/>
          <a:lstStyle/>
          <a:p>
            <a:fld id="{20342B77-D34C-443A-9BA4-2E8748A6D936}" type="slidenum">
              <a:rPr lang="en-US" smtClean="0"/>
              <a:pPr/>
              <a:t>27</a:t>
            </a:fld>
            <a:endParaRPr lang="en-US"/>
          </a:p>
        </p:txBody>
      </p:sp>
    </p:spTree>
    <p:extLst>
      <p:ext uri="{BB962C8B-B14F-4D97-AF65-F5344CB8AC3E}">
        <p14:creationId xmlns:p14="http://schemas.microsoft.com/office/powerpoint/2010/main" val="301764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3"/>
          <p:cNvSpPr>
            <a:spLocks noGrp="1"/>
          </p:cNvSpPr>
          <p:nvPr>
            <p:ph type="sldNum" sz="quarter" idx="10"/>
          </p:nvPr>
        </p:nvSpPr>
        <p:spPr/>
        <p:txBody>
          <a:bodyPr/>
          <a:lstStyle/>
          <a:p>
            <a:fld id="{8B077A18-5C20-8149-817B-3D3E3823AD05}" type="slidenum">
              <a:rPr lang="en-US"/>
              <a:pPr/>
              <a:t>28</a:t>
            </a:fld>
            <a:endParaRPr lang="en-US"/>
          </a:p>
        </p:txBody>
      </p:sp>
      <p:cxnSp>
        <p:nvCxnSpPr>
          <p:cNvPr id="48129" name="AutoShape 1"/>
          <p:cNvCxnSpPr>
            <a:cxnSpLocks noChangeShapeType="1"/>
            <a:stCxn id="48139" idx="0"/>
            <a:endCxn id="48142" idx="0"/>
          </p:cNvCxnSpPr>
          <p:nvPr/>
        </p:nvCxnSpPr>
        <p:spPr bwMode="auto">
          <a:xfrm>
            <a:off x="2496936" y="4047229"/>
            <a:ext cx="2021031" cy="1442197"/>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48130" name="AutoShape 2"/>
          <p:cNvCxnSpPr>
            <a:cxnSpLocks noChangeShapeType="1"/>
            <a:stCxn id="48141" idx="0"/>
            <a:endCxn id="48142" idx="0"/>
          </p:cNvCxnSpPr>
          <p:nvPr/>
        </p:nvCxnSpPr>
        <p:spPr bwMode="auto">
          <a:xfrm flipH="1">
            <a:off x="4458740" y="4016973"/>
            <a:ext cx="2253788" cy="1472453"/>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48131" name="AutoShape 3"/>
          <p:cNvCxnSpPr>
            <a:cxnSpLocks noChangeShapeType="1"/>
            <a:stCxn id="48141" idx="0"/>
            <a:endCxn id="48149" idx="0"/>
          </p:cNvCxnSpPr>
          <p:nvPr/>
        </p:nvCxnSpPr>
        <p:spPr bwMode="auto">
          <a:xfrm flipH="1">
            <a:off x="4458740" y="4016973"/>
            <a:ext cx="2253788" cy="26222"/>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48132" name="AutoShape 4"/>
          <p:cNvCxnSpPr>
            <a:cxnSpLocks noChangeShapeType="1"/>
            <a:stCxn id="48139" idx="0"/>
            <a:endCxn id="48149" idx="0"/>
          </p:cNvCxnSpPr>
          <p:nvPr/>
        </p:nvCxnSpPr>
        <p:spPr bwMode="auto">
          <a:xfrm rot="10800000" flipH="1">
            <a:off x="2496936" y="4043195"/>
            <a:ext cx="2021031" cy="4034"/>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48133" name="AutoShape 5"/>
          <p:cNvCxnSpPr>
            <a:cxnSpLocks noChangeShapeType="1"/>
            <a:stCxn id="48135" idx="0"/>
            <a:endCxn id="48139" idx="0"/>
          </p:cNvCxnSpPr>
          <p:nvPr/>
        </p:nvCxnSpPr>
        <p:spPr bwMode="auto">
          <a:xfrm flipH="1">
            <a:off x="2496936" y="2711936"/>
            <a:ext cx="2021031" cy="1335293"/>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48134" name="AutoShape 6"/>
          <p:cNvCxnSpPr>
            <a:cxnSpLocks noChangeShapeType="1"/>
            <a:stCxn id="48135" idx="0"/>
            <a:endCxn id="48141" idx="0"/>
          </p:cNvCxnSpPr>
          <p:nvPr/>
        </p:nvCxnSpPr>
        <p:spPr bwMode="auto">
          <a:xfrm>
            <a:off x="4458740" y="2711936"/>
            <a:ext cx="2253788" cy="1305037"/>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pic>
        <p:nvPicPr>
          <p:cNvPr id="4813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8669" y="2404334"/>
            <a:ext cx="1122218" cy="67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48136" name="Rectangle 8"/>
          <p:cNvSpPr>
            <a:spLocks noGrp="1" noChangeArrowheads="1"/>
          </p:cNvSpPr>
          <p:nvPr>
            <p:ph type="title"/>
          </p:nvPr>
        </p:nvSpPr>
        <p:spPr>
          <a:ln/>
        </p:spPr>
        <p:txBody>
          <a:bodyPr/>
          <a:lstStyle/>
          <a:p>
            <a:r>
              <a:rPr lang="en-US"/>
              <a:t>Subset Optimization</a:t>
            </a:r>
          </a:p>
        </p:txBody>
      </p:sp>
      <p:cxnSp>
        <p:nvCxnSpPr>
          <p:cNvPr id="48137" name="AutoShape 9"/>
          <p:cNvCxnSpPr>
            <a:cxnSpLocks noChangeShapeType="1"/>
            <a:stCxn id="48139" idx="0"/>
            <a:endCxn id="48140" idx="0"/>
          </p:cNvCxnSpPr>
          <p:nvPr/>
        </p:nvCxnSpPr>
        <p:spPr bwMode="auto">
          <a:xfrm rot="10800000">
            <a:off x="1101437" y="3588348"/>
            <a:ext cx="1437063" cy="458881"/>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48138" name="AutoShape 10"/>
          <p:cNvCxnSpPr>
            <a:cxnSpLocks noChangeShapeType="1"/>
            <a:stCxn id="48139" idx="0"/>
            <a:endCxn id="48143" idx="0"/>
          </p:cNvCxnSpPr>
          <p:nvPr/>
        </p:nvCxnSpPr>
        <p:spPr bwMode="auto">
          <a:xfrm flipH="1">
            <a:off x="1101437" y="4047229"/>
            <a:ext cx="1437063" cy="407446"/>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pic>
        <p:nvPicPr>
          <p:cNvPr id="4813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8944" y="3697269"/>
            <a:ext cx="1122218" cy="67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814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3259567"/>
            <a:ext cx="1122218" cy="68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8141"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3229" y="3662979"/>
            <a:ext cx="1122218" cy="68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8142"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8669" y="5099125"/>
            <a:ext cx="1122218" cy="67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8143"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4090595"/>
            <a:ext cx="1122218" cy="68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8144" name="Picture 1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5296" y="4240867"/>
            <a:ext cx="615142" cy="38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8145" name="Picture 1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1016" y="3407821"/>
            <a:ext cx="548640" cy="355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nvGrpSpPr>
          <p:cNvPr id="48148" name="Group 20"/>
          <p:cNvGrpSpPr>
            <a:grpSpLocks/>
          </p:cNvGrpSpPr>
          <p:nvPr/>
        </p:nvGrpSpPr>
        <p:grpSpPr bwMode="auto">
          <a:xfrm>
            <a:off x="2355620" y="6095552"/>
            <a:ext cx="4271702" cy="246081"/>
            <a:chOff x="0" y="22"/>
            <a:chExt cx="4111" cy="244"/>
          </a:xfrm>
        </p:grpSpPr>
        <p:sp>
          <p:nvSpPr>
            <p:cNvPr id="48146" name="Line 18"/>
            <p:cNvSpPr>
              <a:spLocks noChangeShapeType="1"/>
            </p:cNvSpPr>
            <p:nvPr/>
          </p:nvSpPr>
          <p:spPr bwMode="auto">
            <a:xfrm flipH="1">
              <a:off x="0" y="146"/>
              <a:ext cx="4111" cy="0"/>
            </a:xfrm>
            <a:prstGeom prst="line">
              <a:avLst/>
            </a:prstGeom>
            <a:noFill/>
            <a:ln w="88900" cap="flat">
              <a:solidFill>
                <a:srgbClr val="0D6502"/>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8147" name="Rectangle 19"/>
            <p:cNvSpPr>
              <a:spLocks/>
            </p:cNvSpPr>
            <p:nvPr/>
          </p:nvSpPr>
          <p:spPr bwMode="auto">
            <a:xfrm>
              <a:off x="1642" y="22"/>
              <a:ext cx="518" cy="244"/>
            </a:xfrm>
            <a:prstGeom prst="rect">
              <a:avLst/>
            </a:prstGeom>
            <a:solidFill>
              <a:srgbClr val="ECEDF1"/>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1600" b="1">
                  <a:solidFill>
                    <a:srgbClr val="0D6502"/>
                  </a:solidFill>
                  <a:ea typeface="ＭＳ Ｐゴシック" charset="0"/>
                  <a:cs typeface="Lucida Grande" charset="0"/>
                </a:rPr>
                <a:t>Traffic</a:t>
              </a:r>
            </a:p>
          </p:txBody>
        </p:sp>
      </p:grpSp>
      <p:pic>
        <p:nvPicPr>
          <p:cNvPr id="48149"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8669" y="3687184"/>
            <a:ext cx="1122218" cy="67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8150"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53491" y="3687184"/>
            <a:ext cx="1088967" cy="65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8151" name="Picture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3607" y="2404334"/>
            <a:ext cx="1088967" cy="65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8152" name="Picture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3607" y="3687184"/>
            <a:ext cx="1088967" cy="65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8153" name="Picture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3607" y="5099125"/>
            <a:ext cx="1088967" cy="65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48154" name="Rectangle 26"/>
          <p:cNvSpPr>
            <a:spLocks/>
          </p:cNvSpPr>
          <p:nvPr/>
        </p:nvSpPr>
        <p:spPr bwMode="auto">
          <a:xfrm>
            <a:off x="4204162" y="2560325"/>
            <a:ext cx="2230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a:solidFill>
                  <a:schemeClr val="tx1"/>
                </a:solidFill>
                <a:ea typeface="ＭＳ Ｐゴシック" charset="0"/>
                <a:cs typeface="Lucida Grande" charset="0"/>
              </a:rPr>
              <a:t>F1</a:t>
            </a:r>
          </a:p>
        </p:txBody>
      </p:sp>
      <p:sp>
        <p:nvSpPr>
          <p:cNvPr id="48155" name="Freeform 27"/>
          <p:cNvSpPr>
            <a:spLocks/>
          </p:cNvSpPr>
          <p:nvPr/>
        </p:nvSpPr>
        <p:spPr bwMode="auto">
          <a:xfrm>
            <a:off x="3956858" y="3711388"/>
            <a:ext cx="1003762" cy="611169"/>
          </a:xfrm>
          <a:custGeom>
            <a:avLst/>
            <a:gdLst>
              <a:gd name="T0" fmla="*/ 0 w 21600"/>
              <a:gd name="T1" fmla="*/ 13796 h 21600"/>
              <a:gd name="T2" fmla="*/ 0 w 21600"/>
              <a:gd name="T3" fmla="*/ 7883 h 21600"/>
              <a:gd name="T4" fmla="*/ 10752 w 21600"/>
              <a:gd name="T5" fmla="*/ 0 h 21600"/>
              <a:gd name="T6" fmla="*/ 21552 w 21600"/>
              <a:gd name="T7" fmla="*/ 7962 h 21600"/>
              <a:gd name="T8" fmla="*/ 21600 w 21600"/>
              <a:gd name="T9" fmla="*/ 13717 h 21600"/>
              <a:gd name="T10" fmla="*/ 10848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752" y="0"/>
                </a:lnTo>
                <a:lnTo>
                  <a:pt x="21552" y="7962"/>
                </a:lnTo>
                <a:lnTo>
                  <a:pt x="21600" y="13717"/>
                </a:lnTo>
                <a:lnTo>
                  <a:pt x="10848" y="21600"/>
                </a:lnTo>
                <a:lnTo>
                  <a:pt x="0" y="13796"/>
                </a:lnTo>
                <a:close/>
                <a:moveTo>
                  <a:pt x="0" y="13796"/>
                </a:moveTo>
              </a:path>
            </a:pathLst>
          </a:custGeom>
          <a:solidFill>
            <a:srgbClr val="E00700">
              <a:alpha val="32941"/>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48156" name="Rectangle 28"/>
          <p:cNvSpPr>
            <a:spLocks/>
          </p:cNvSpPr>
          <p:nvPr/>
        </p:nvSpPr>
        <p:spPr bwMode="auto">
          <a:xfrm>
            <a:off x="4204162" y="3899652"/>
            <a:ext cx="2230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a:solidFill>
                  <a:schemeClr val="tx1"/>
                </a:solidFill>
                <a:ea typeface="ＭＳ Ｐゴシック" charset="0"/>
                <a:cs typeface="Lucida Grande" charset="0"/>
              </a:rPr>
              <a:t>F2</a:t>
            </a:r>
          </a:p>
        </p:txBody>
      </p:sp>
      <p:sp>
        <p:nvSpPr>
          <p:cNvPr id="48157" name="Rectangle 29"/>
          <p:cNvSpPr>
            <a:spLocks/>
          </p:cNvSpPr>
          <p:nvPr/>
        </p:nvSpPr>
        <p:spPr bwMode="auto">
          <a:xfrm>
            <a:off x="4204162" y="5335798"/>
            <a:ext cx="2230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a:solidFill>
                  <a:schemeClr val="tx1"/>
                </a:solidFill>
                <a:ea typeface="ＭＳ Ｐゴシック" charset="0"/>
                <a:cs typeface="Lucida Grande" charset="0"/>
              </a:rPr>
              <a:t>F3</a:t>
            </a:r>
          </a:p>
        </p:txBody>
      </p:sp>
      <p:sp>
        <p:nvSpPr>
          <p:cNvPr id="48158" name="Freeform 30"/>
          <p:cNvSpPr>
            <a:spLocks/>
          </p:cNvSpPr>
          <p:nvPr/>
        </p:nvSpPr>
        <p:spPr bwMode="auto">
          <a:xfrm>
            <a:off x="1986742" y="3727525"/>
            <a:ext cx="1003762" cy="611169"/>
          </a:xfrm>
          <a:custGeom>
            <a:avLst/>
            <a:gdLst>
              <a:gd name="T0" fmla="*/ 0 w 21600"/>
              <a:gd name="T1" fmla="*/ 13796 h 21600"/>
              <a:gd name="T2" fmla="*/ 0 w 21600"/>
              <a:gd name="T3" fmla="*/ 7883 h 21600"/>
              <a:gd name="T4" fmla="*/ 10752 w 21600"/>
              <a:gd name="T5" fmla="*/ 0 h 21600"/>
              <a:gd name="T6" fmla="*/ 21552 w 21600"/>
              <a:gd name="T7" fmla="*/ 7962 h 21600"/>
              <a:gd name="T8" fmla="*/ 21600 w 21600"/>
              <a:gd name="T9" fmla="*/ 13717 h 21600"/>
              <a:gd name="T10" fmla="*/ 10848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752" y="0"/>
                </a:lnTo>
                <a:lnTo>
                  <a:pt x="21552" y="7962"/>
                </a:lnTo>
                <a:lnTo>
                  <a:pt x="21600" y="13717"/>
                </a:lnTo>
                <a:lnTo>
                  <a:pt x="10848" y="21600"/>
                </a:lnTo>
                <a:lnTo>
                  <a:pt x="0" y="13796"/>
                </a:lnTo>
                <a:close/>
                <a:moveTo>
                  <a:pt x="0" y="13796"/>
                </a:moveTo>
              </a:path>
            </a:pathLst>
          </a:custGeom>
          <a:solidFill>
            <a:srgbClr val="E00700">
              <a:alpha val="32941"/>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48159" name="Rectangle 31"/>
          <p:cNvSpPr>
            <a:spLocks/>
          </p:cNvSpPr>
          <p:nvPr/>
        </p:nvSpPr>
        <p:spPr bwMode="auto">
          <a:xfrm>
            <a:off x="2401340" y="3907720"/>
            <a:ext cx="5815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a:solidFill>
                  <a:schemeClr val="tx1"/>
                </a:solidFill>
                <a:ea typeface="ＭＳ Ｐゴシック" charset="0"/>
                <a:cs typeface="Lucida Grande" charset="0"/>
              </a:rPr>
              <a:t>I</a:t>
            </a:r>
          </a:p>
        </p:txBody>
      </p:sp>
      <p:pic>
        <p:nvPicPr>
          <p:cNvPr id="48160" name="Picture 3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52008" y="1081143"/>
            <a:ext cx="2080260" cy="2122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8161" name="Picture 3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34393" y="4163210"/>
            <a:ext cx="1549285" cy="1486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8162" name="Picture 3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38749" y="2848087"/>
            <a:ext cx="1330036" cy="129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8163" name="Picture 3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27069" y="2468880"/>
            <a:ext cx="2080260" cy="2122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8164" name="Picture 3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8517" y="1992854"/>
            <a:ext cx="1817370" cy="219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8165" name="Picture 3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11680" y="2154219"/>
            <a:ext cx="1800745" cy="18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8166" name="Picture 3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2262" y="2049332"/>
            <a:ext cx="2159231" cy="200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smtClean="0"/>
              <a:t>10/8/13</a:t>
            </a:r>
            <a:endParaRPr lang="en-US"/>
          </a:p>
        </p:txBody>
      </p:sp>
      <p:sp>
        <p:nvSpPr>
          <p:cNvPr id="3" name="Footer Placeholder 2"/>
          <p:cNvSpPr>
            <a:spLocks noGrp="1"/>
          </p:cNvSpPr>
          <p:nvPr>
            <p:ph type="ftr" sz="quarter" idx="11"/>
          </p:nvPr>
        </p:nvSpPr>
        <p:spPr/>
        <p:txBody>
          <a:bodyPr/>
          <a:lstStyle/>
          <a:p>
            <a:r>
              <a:rPr lang="en-US" smtClean="0"/>
              <a:t>Software Defined Networking (COMS 6998-8)</a:t>
            </a:r>
            <a:endParaRPr lang="en-US"/>
          </a:p>
        </p:txBody>
      </p:sp>
      <p:sp>
        <p:nvSpPr>
          <p:cNvPr id="43"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smtClean="0"/>
              <a:t>M. </a:t>
            </a:r>
            <a:r>
              <a:rPr lang="en-US" dirty="0" err="1" smtClean="0"/>
              <a:t>Reitblatt</a:t>
            </a:r>
            <a:r>
              <a:rPr lang="en-US" dirty="0" smtClean="0"/>
              <a:t>, </a:t>
            </a:r>
            <a:r>
              <a:rPr lang="en-US" dirty="0" smtClean="0"/>
              <a:t>Cornell</a:t>
            </a:r>
            <a:endParaRPr lang="en-US" dirty="0"/>
          </a:p>
        </p:txBody>
      </p:sp>
      <p:sp>
        <p:nvSpPr>
          <p:cNvPr id="44" name="Slide Number Placeholder 3"/>
          <p:cNvSpPr>
            <a:spLocks noGrp="1"/>
          </p:cNvSpPr>
          <p:nvPr>
            <p:ph type="sldNum" sz="quarter" idx="12"/>
          </p:nvPr>
        </p:nvSpPr>
        <p:spPr>
          <a:xfrm>
            <a:off x="6553200" y="6356350"/>
            <a:ext cx="2133600" cy="365125"/>
          </a:xfrm>
        </p:spPr>
        <p:txBody>
          <a:bodyPr/>
          <a:lstStyle/>
          <a:p>
            <a:fld id="{20342B77-D34C-443A-9BA4-2E8748A6D936}" type="slidenum">
              <a:rPr lang="en-US" smtClean="0"/>
              <a:pPr/>
              <a:t>28</a:t>
            </a:fld>
            <a:endParaRPr lang="en-US"/>
          </a:p>
        </p:txBody>
      </p:sp>
    </p:spTree>
    <p:extLst>
      <p:ext uri="{BB962C8B-B14F-4D97-AF65-F5344CB8AC3E}">
        <p14:creationId xmlns:p14="http://schemas.microsoft.com/office/powerpoint/2010/main" val="1451323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8162"/>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48155"/>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499"/>
                                          </p:stCondLst>
                                        </p:cTn>
                                        <p:tgtEl>
                                          <p:spTgt spid="48164"/>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xit" presetSubtype="0" fill="hold" nodeType="afterEffect">
                                  <p:stCondLst>
                                    <p:cond delay="0"/>
                                  </p:stCondLst>
                                  <p:childTnLst>
                                    <p:set>
                                      <p:cBhvr>
                                        <p:cTn id="16" dur="1" fill="hold">
                                          <p:stCondLst>
                                            <p:cond delay="499"/>
                                          </p:stCondLst>
                                        </p:cTn>
                                        <p:tgtEl>
                                          <p:spTgt spid="48166"/>
                                        </p:tgtEl>
                                        <p:attrNameLst>
                                          <p:attrName>style.visibility</p:attrName>
                                        </p:attrNameLst>
                                      </p:cBhvr>
                                      <p:to>
                                        <p:strVal val="hidden"/>
                                      </p:to>
                                    </p:set>
                                  </p:childTnLst>
                                </p:cTn>
                              </p:par>
                            </p:childTnLst>
                          </p:cTn>
                        </p:par>
                        <p:par>
                          <p:cTn id="17" fill="hold" nodeType="afterGroup">
                            <p:stCondLst>
                              <p:cond delay="1000"/>
                            </p:stCondLst>
                            <p:childTnLst>
                              <p:par>
                                <p:cTn id="18" presetID="1" presetClass="entr" presetSubtype="0" fill="hold" nodeType="afterEffect">
                                  <p:stCondLst>
                                    <p:cond delay="0"/>
                                  </p:stCondLst>
                                  <p:childTnLst>
                                    <p:set>
                                      <p:cBhvr>
                                        <p:cTn id="19" dur="1" fill="hold">
                                          <p:stCondLst>
                                            <p:cond delay="499"/>
                                          </p:stCondLst>
                                        </p:cTn>
                                        <p:tgtEl>
                                          <p:spTgt spid="48165"/>
                                        </p:tgtEl>
                                        <p:attrNameLst>
                                          <p:attrName>style.visibility</p:attrName>
                                        </p:attrNameLst>
                                      </p:cBhvr>
                                      <p:to>
                                        <p:strVal val="visible"/>
                                      </p:to>
                                    </p:set>
                                  </p:childTnLst>
                                </p:cTn>
                              </p:par>
                            </p:childTnLst>
                          </p:cTn>
                        </p:par>
                        <p:par>
                          <p:cTn id="20" fill="hold" nodeType="afterGroup">
                            <p:stCondLst>
                              <p:cond delay="1500"/>
                            </p:stCondLst>
                            <p:childTnLst>
                              <p:par>
                                <p:cTn id="21" presetID="1" presetClass="entr" presetSubtype="0" fill="hold" grpId="0" nodeType="afterEffect">
                                  <p:stCondLst>
                                    <p:cond delay="0"/>
                                  </p:stCondLst>
                                  <p:childTnLst>
                                    <p:set>
                                      <p:cBhvr>
                                        <p:cTn id="22" dur="1" fill="hold">
                                          <p:stCondLst>
                                            <p:cond delay="499"/>
                                          </p:stCondLst>
                                        </p:cTn>
                                        <p:tgtEl>
                                          <p:spTgt spid="4815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nodeType="clickEffect">
                                  <p:stCondLst>
                                    <p:cond delay="0"/>
                                  </p:stCondLst>
                                  <p:childTnLst>
                                    <p:set>
                                      <p:cBhvr>
                                        <p:cTn id="26" dur="1" fill="hold">
                                          <p:stCondLst>
                                            <p:cond delay="499"/>
                                          </p:stCondLst>
                                        </p:cTn>
                                        <p:tgtEl>
                                          <p:spTgt spid="481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55" grpId="0" animBg="1"/>
      <p:bldP spid="4815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0"/>
          </p:nvPr>
        </p:nvSpPr>
        <p:spPr/>
        <p:txBody>
          <a:bodyPr/>
          <a:lstStyle/>
          <a:p>
            <a:fld id="{98056DA8-6282-2144-8A41-5D7A2DC69A73}" type="slidenum">
              <a:rPr lang="en-US"/>
              <a:pPr/>
              <a:t>29</a:t>
            </a:fld>
            <a:endParaRPr lang="en-US"/>
          </a:p>
        </p:txBody>
      </p:sp>
      <p:sp>
        <p:nvSpPr>
          <p:cNvPr id="50177" name="Rectangle 1"/>
          <p:cNvSpPr>
            <a:spLocks noGrp="1" noChangeArrowheads="1"/>
          </p:cNvSpPr>
          <p:nvPr>
            <p:ph type="title"/>
          </p:nvPr>
        </p:nvSpPr>
        <p:spPr>
          <a:ln/>
        </p:spPr>
        <p:txBody>
          <a:bodyPr/>
          <a:lstStyle/>
          <a:p>
            <a:r>
              <a:rPr lang="en-US"/>
              <a:t>Correctness</a:t>
            </a:r>
          </a:p>
        </p:txBody>
      </p:sp>
      <p:sp>
        <p:nvSpPr>
          <p:cNvPr id="50178" name="Rectangle 2"/>
          <p:cNvSpPr>
            <a:spLocks/>
          </p:cNvSpPr>
          <p:nvPr/>
        </p:nvSpPr>
        <p:spPr bwMode="auto">
          <a:xfrm>
            <a:off x="310688" y="3094168"/>
            <a:ext cx="5403273" cy="1686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spcBef>
                <a:spcPts val="1292"/>
              </a:spcBef>
            </a:pPr>
            <a:r>
              <a:rPr lang="en-US" sz="2400" b="1" dirty="0">
                <a:ea typeface="ＭＳ Ｐゴシック" charset="0"/>
                <a:cs typeface="Lucida Grande" charset="0"/>
              </a:rPr>
              <a:t>Example: </a:t>
            </a:r>
            <a:r>
              <a:rPr lang="en-US" sz="2400" dirty="0">
                <a:ea typeface="ＭＳ Ｐゴシック" charset="0"/>
                <a:cs typeface="Lucida Grande" charset="0"/>
              </a:rPr>
              <a:t>2-Phase Update</a:t>
            </a:r>
          </a:p>
          <a:p>
            <a:pPr>
              <a:spcBef>
                <a:spcPts val="840"/>
              </a:spcBef>
              <a:buFontTx/>
              <a:buAutoNum type="arabicPeriod"/>
            </a:pPr>
            <a:r>
              <a:rPr lang="en-US" sz="2400" dirty="0">
                <a:ea typeface="ＭＳ Ｐゴシック" charset="0"/>
                <a:cs typeface="Lucida Grande" charset="0"/>
              </a:rPr>
              <a:t>Install new rules on internal switches, leave old configuration in place</a:t>
            </a:r>
          </a:p>
          <a:p>
            <a:pPr>
              <a:spcBef>
                <a:spcPts val="840"/>
              </a:spcBef>
              <a:buFontTx/>
              <a:buAutoNum type="arabicPeriod"/>
            </a:pPr>
            <a:r>
              <a:rPr lang="en-US" sz="2400" dirty="0">
                <a:ea typeface="ＭＳ Ｐゴシック" charset="0"/>
                <a:cs typeface="Lucida Grande" charset="0"/>
              </a:rPr>
              <a:t>Install edge rules that stamp with the new version number</a:t>
            </a:r>
          </a:p>
        </p:txBody>
      </p:sp>
      <p:sp>
        <p:nvSpPr>
          <p:cNvPr id="50179" name="Rectangle 3"/>
          <p:cNvSpPr>
            <a:spLocks/>
          </p:cNvSpPr>
          <p:nvPr/>
        </p:nvSpPr>
        <p:spPr bwMode="auto">
          <a:xfrm>
            <a:off x="6097386" y="3195559"/>
            <a:ext cx="20162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5000">
                <a:ea typeface="ＭＳ Ｐゴシック" charset="0"/>
                <a:cs typeface="Lucida Grande" charset="0"/>
              </a:rPr>
              <a:t>}</a:t>
            </a:r>
          </a:p>
        </p:txBody>
      </p:sp>
      <p:sp>
        <p:nvSpPr>
          <p:cNvPr id="50180" name="Rectangle 4"/>
          <p:cNvSpPr>
            <a:spLocks/>
          </p:cNvSpPr>
          <p:nvPr/>
        </p:nvSpPr>
        <p:spPr bwMode="auto">
          <a:xfrm>
            <a:off x="6556664" y="3327407"/>
            <a:ext cx="1808231"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2500">
                <a:ea typeface="ＭＳ Ｐゴシック" charset="0"/>
                <a:cs typeface="Lucida Grande" charset="0"/>
              </a:rPr>
              <a:t>Unobservable</a:t>
            </a:r>
          </a:p>
        </p:txBody>
      </p:sp>
      <p:sp>
        <p:nvSpPr>
          <p:cNvPr id="50181" name="Rectangle 5"/>
          <p:cNvSpPr>
            <a:spLocks/>
          </p:cNvSpPr>
          <p:nvPr/>
        </p:nvSpPr>
        <p:spPr bwMode="auto">
          <a:xfrm>
            <a:off x="6548351" y="4318791"/>
            <a:ext cx="1387286"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2500">
                <a:ea typeface="ＭＳ Ｐゴシック" charset="0"/>
                <a:cs typeface="Lucida Grande" charset="0"/>
              </a:rPr>
              <a:t>One-touch</a:t>
            </a:r>
          </a:p>
        </p:txBody>
      </p:sp>
      <p:sp>
        <p:nvSpPr>
          <p:cNvPr id="50182" name="Rectangle 6"/>
          <p:cNvSpPr>
            <a:spLocks/>
          </p:cNvSpPr>
          <p:nvPr/>
        </p:nvSpPr>
        <p:spPr bwMode="auto">
          <a:xfrm>
            <a:off x="6099464" y="4067937"/>
            <a:ext cx="20162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5000">
                <a:ea typeface="ＭＳ Ｐゴシック" charset="0"/>
                <a:cs typeface="Lucida Grande" charset="0"/>
              </a:rPr>
              <a:t>}</a:t>
            </a:r>
          </a:p>
        </p:txBody>
      </p:sp>
      <p:sp>
        <p:nvSpPr>
          <p:cNvPr id="50183" name="Rectangle 7"/>
          <p:cNvSpPr>
            <a:spLocks/>
          </p:cNvSpPr>
          <p:nvPr/>
        </p:nvSpPr>
        <p:spPr bwMode="auto">
          <a:xfrm>
            <a:off x="1453688" y="5210063"/>
            <a:ext cx="6068291" cy="718073"/>
          </a:xfrm>
          <a:prstGeom prst="rect">
            <a:avLst/>
          </a:prstGeom>
          <a:solidFill>
            <a:srgbClr val="1CAA2E">
              <a:alpha val="9804"/>
            </a:srgbClr>
          </a:solidFill>
          <a:ln w="38100" cap="flat">
            <a:solidFill>
              <a:srgbClr val="008000">
                <a:alpha val="25000"/>
              </a:srgbClr>
            </a:solidFill>
            <a:prstDash val="solid"/>
            <a:miter lim="800000"/>
            <a:headEnd type="none" w="med" len="med"/>
            <a:tailEnd type="none" w="med" len="med"/>
          </a:ln>
        </p:spPr>
        <p:txBody>
          <a:bodyPr lIns="98466" tIns="98466" rIns="98466" bIns="98466" anchor="ctr"/>
          <a:lstStyle/>
          <a:p>
            <a:pPr algn="l"/>
            <a:r>
              <a:rPr lang="en-US" sz="2000" b="1" dirty="0">
                <a:ea typeface="ＭＳ Ｐゴシック" charset="0"/>
                <a:cs typeface="Lucida Grande" charset="0"/>
              </a:rPr>
              <a:t>Theorem: </a:t>
            </a:r>
            <a:r>
              <a:rPr lang="en-US" sz="2000" dirty="0">
                <a:ea typeface="ＭＳ Ｐゴシック" charset="0"/>
                <a:cs typeface="Lucida Grande" charset="0"/>
              </a:rPr>
              <a:t>Unobservable + one-touch = per-packet</a:t>
            </a:r>
            <a:r>
              <a:rPr lang="en-US" sz="1900" dirty="0">
                <a:ea typeface="ＭＳ Ｐゴシック" charset="0"/>
                <a:cs typeface="Lucida Grande" charset="0"/>
              </a:rPr>
              <a:t>.</a:t>
            </a:r>
          </a:p>
        </p:txBody>
      </p:sp>
      <p:sp>
        <p:nvSpPr>
          <p:cNvPr id="50184" name="Rectangle 8"/>
          <p:cNvSpPr>
            <a:spLocks/>
          </p:cNvSpPr>
          <p:nvPr/>
        </p:nvSpPr>
        <p:spPr bwMode="auto">
          <a:xfrm>
            <a:off x="301337" y="1331259"/>
            <a:ext cx="8370916" cy="62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a:r>
              <a:rPr lang="en-US" sz="2400" b="1" dirty="0">
                <a:ea typeface="ＭＳ Ｐゴシック" charset="0"/>
                <a:cs typeface="Lucida Grande" charset="0"/>
              </a:rPr>
              <a:t>Question</a:t>
            </a:r>
            <a:r>
              <a:rPr lang="en-US" sz="2400" dirty="0">
                <a:ea typeface="ＭＳ Ｐゴシック" charset="0"/>
                <a:cs typeface="Lucida Grande" charset="0"/>
              </a:rPr>
              <a:t>: How do we convince ourselves these mechanisms are correct?</a:t>
            </a:r>
          </a:p>
        </p:txBody>
      </p:sp>
      <p:sp>
        <p:nvSpPr>
          <p:cNvPr id="50185" name="Rectangle 9"/>
          <p:cNvSpPr>
            <a:spLocks/>
          </p:cNvSpPr>
          <p:nvPr/>
        </p:nvSpPr>
        <p:spPr bwMode="auto">
          <a:xfrm>
            <a:off x="307571" y="2070511"/>
            <a:ext cx="8370916" cy="62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a:r>
              <a:rPr lang="en-US" sz="2400" b="1" dirty="0" smtClean="0">
                <a:ea typeface="ＭＳ Ｐゴシック" charset="0"/>
                <a:cs typeface="Lucida Grande" charset="0"/>
              </a:rPr>
              <a:t>Solution</a:t>
            </a:r>
            <a:r>
              <a:rPr lang="en-US" sz="2400" dirty="0" smtClean="0">
                <a:ea typeface="ＭＳ Ｐゴシック" charset="0"/>
                <a:cs typeface="Lucida Grande" charset="0"/>
              </a:rPr>
              <a:t>: built </a:t>
            </a:r>
            <a:r>
              <a:rPr lang="en-US" sz="2400" dirty="0">
                <a:ea typeface="ＭＳ Ｐゴシック" charset="0"/>
                <a:cs typeface="Lucida Grande" charset="0"/>
              </a:rPr>
              <a:t>an operational semantics, formalized our mechanisms and proved them correct</a:t>
            </a:r>
          </a:p>
        </p:txBody>
      </p:sp>
      <p:sp>
        <p:nvSpPr>
          <p:cNvPr id="2" name="Date Placeholder 1"/>
          <p:cNvSpPr>
            <a:spLocks noGrp="1"/>
          </p:cNvSpPr>
          <p:nvPr>
            <p:ph type="dt" sz="half" idx="10"/>
          </p:nvPr>
        </p:nvSpPr>
        <p:spPr/>
        <p:txBody>
          <a:bodyPr/>
          <a:lstStyle/>
          <a:p>
            <a:r>
              <a:rPr lang="en-US" smtClean="0"/>
              <a:t>10/8/13</a:t>
            </a:r>
            <a:endParaRPr lang="en-US"/>
          </a:p>
        </p:txBody>
      </p:sp>
      <p:sp>
        <p:nvSpPr>
          <p:cNvPr id="3" name="Footer Placeholder 2"/>
          <p:cNvSpPr>
            <a:spLocks noGrp="1"/>
          </p:cNvSpPr>
          <p:nvPr>
            <p:ph type="ftr" sz="quarter" idx="11"/>
          </p:nvPr>
        </p:nvSpPr>
        <p:spPr/>
        <p:txBody>
          <a:bodyPr/>
          <a:lstStyle/>
          <a:p>
            <a:r>
              <a:rPr lang="en-US" smtClean="0"/>
              <a:t>Software Defined Networking (COMS 6998-8)</a:t>
            </a:r>
            <a:endParaRPr lang="en-US"/>
          </a:p>
        </p:txBody>
      </p:sp>
      <p:sp>
        <p:nvSpPr>
          <p:cNvPr id="14"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smtClean="0"/>
              <a:t>M. </a:t>
            </a:r>
            <a:r>
              <a:rPr lang="en-US" dirty="0" err="1" smtClean="0"/>
              <a:t>Reitblatt</a:t>
            </a:r>
            <a:r>
              <a:rPr lang="en-US" dirty="0" smtClean="0"/>
              <a:t>, </a:t>
            </a:r>
            <a:r>
              <a:rPr lang="en-US" dirty="0" smtClean="0"/>
              <a:t>Cornell</a:t>
            </a:r>
            <a:endParaRPr lang="en-US" dirty="0"/>
          </a:p>
        </p:txBody>
      </p:sp>
      <p:sp>
        <p:nvSpPr>
          <p:cNvPr id="15" name="Slide Number Placeholder 3"/>
          <p:cNvSpPr>
            <a:spLocks noGrp="1"/>
          </p:cNvSpPr>
          <p:nvPr>
            <p:ph type="sldNum" sz="quarter" idx="12"/>
          </p:nvPr>
        </p:nvSpPr>
        <p:spPr>
          <a:xfrm>
            <a:off x="6553200" y="6356350"/>
            <a:ext cx="2133600" cy="365125"/>
          </a:xfrm>
        </p:spPr>
        <p:txBody>
          <a:bodyPr/>
          <a:lstStyle/>
          <a:p>
            <a:fld id="{20342B77-D34C-443A-9BA4-2E8748A6D936}" type="slidenum">
              <a:rPr lang="en-US" smtClean="0"/>
              <a:pPr/>
              <a:t>29</a:t>
            </a:fld>
            <a:endParaRPr lang="en-US"/>
          </a:p>
        </p:txBody>
      </p:sp>
    </p:spTree>
    <p:extLst>
      <p:ext uri="{BB962C8B-B14F-4D97-AF65-F5344CB8AC3E}">
        <p14:creationId xmlns:p14="http://schemas.microsoft.com/office/powerpoint/2010/main" val="3359476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01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3"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5" name="Rectangle 1"/>
          <p:cNvSpPr>
            <a:spLocks noGrp="1" noChangeArrowheads="1"/>
          </p:cNvSpPr>
          <p:nvPr>
            <p:ph type="title"/>
          </p:nvPr>
        </p:nvSpPr>
        <p:spPr/>
        <p:txBody>
          <a:bodyPr/>
          <a:lstStyle/>
          <a:p>
            <a:pPr>
              <a:defRPr/>
            </a:pPr>
            <a:r>
              <a:rPr lang="en-US" dirty="0"/>
              <a:t>Review of Previous Lecture</a:t>
            </a:r>
            <a:endParaRPr lang="en-US" dirty="0" smtClean="0"/>
          </a:p>
        </p:txBody>
      </p:sp>
      <p:sp>
        <p:nvSpPr>
          <p:cNvPr id="57346" name="Rectangle 2"/>
          <p:cNvSpPr>
            <a:spLocks noGrp="1" noChangeArrowheads="1"/>
          </p:cNvSpPr>
          <p:nvPr>
            <p:ph type="body" idx="1"/>
          </p:nvPr>
        </p:nvSpPr>
        <p:spPr>
          <a:xfrm>
            <a:off x="400050" y="1638300"/>
            <a:ext cx="7822406" cy="4619625"/>
          </a:xfrm>
        </p:spPr>
        <p:txBody>
          <a:bodyPr>
            <a:normAutofit fontScale="92500" lnSpcReduction="10000"/>
          </a:bodyPr>
          <a:lstStyle/>
          <a:p>
            <a:pPr marL="0" indent="0" eaLnBrk="1" hangingPunct="1">
              <a:buNone/>
              <a:defRPr/>
            </a:pPr>
            <a:r>
              <a:rPr lang="en-US" dirty="0" smtClean="0"/>
              <a:t>SDN programming language</a:t>
            </a:r>
          </a:p>
          <a:p>
            <a:pPr eaLnBrk="1" hangingPunct="1">
              <a:defRPr/>
            </a:pPr>
            <a:r>
              <a:rPr lang="en-US" sz="2800" dirty="0" smtClean="0"/>
              <a:t>Maple is imperative, supports:</a:t>
            </a:r>
          </a:p>
          <a:p>
            <a:pPr lvl="1">
              <a:defRPr/>
            </a:pPr>
            <a:r>
              <a:rPr lang="en-US" sz="2400" dirty="0"/>
              <a:t>F</a:t>
            </a:r>
            <a:r>
              <a:rPr lang="en-US" sz="2400" dirty="0" smtClean="0"/>
              <a:t>unction </a:t>
            </a:r>
            <a:r>
              <a:rPr lang="en-US" sz="2400" dirty="0"/>
              <a:t>in a </a:t>
            </a:r>
            <a:r>
              <a:rPr lang="en-US" sz="2400" b="1" dirty="0"/>
              <a:t>general purpose language </a:t>
            </a:r>
            <a:r>
              <a:rPr lang="en-US" sz="2400" dirty="0"/>
              <a:t>that describes how a packet should be routed, </a:t>
            </a:r>
            <a:r>
              <a:rPr lang="en-US" sz="2400" b="1" dirty="0">
                <a:solidFill>
                  <a:srgbClr val="D90B00"/>
                </a:solidFill>
              </a:rPr>
              <a:t>not</a:t>
            </a:r>
            <a:r>
              <a:rPr lang="en-US" sz="2400" dirty="0"/>
              <a:t> how flow tables are configured.</a:t>
            </a:r>
          </a:p>
          <a:p>
            <a:pPr lvl="1">
              <a:defRPr/>
            </a:pPr>
            <a:r>
              <a:rPr lang="en-US" sz="2400" b="1" dirty="0">
                <a:solidFill>
                  <a:srgbClr val="D90B00"/>
                </a:solidFill>
              </a:rPr>
              <a:t>C</a:t>
            </a:r>
            <a:r>
              <a:rPr lang="en-US" sz="2400" b="1" dirty="0" smtClean="0">
                <a:solidFill>
                  <a:srgbClr val="D90B00"/>
                </a:solidFill>
              </a:rPr>
              <a:t>onceptually </a:t>
            </a:r>
            <a:r>
              <a:rPr lang="en-US" sz="2400" b="1" dirty="0">
                <a:solidFill>
                  <a:srgbClr val="D90B00"/>
                </a:solidFill>
              </a:rPr>
              <a:t>invoked on every packet entering the network</a:t>
            </a:r>
            <a:r>
              <a:rPr lang="en-US" sz="2400" dirty="0"/>
              <a:t>; may also access network environment </a:t>
            </a:r>
            <a:r>
              <a:rPr lang="en-US" sz="2400" dirty="0" smtClean="0"/>
              <a:t>state.</a:t>
            </a:r>
          </a:p>
          <a:p>
            <a:pPr>
              <a:defRPr/>
            </a:pPr>
            <a:endParaRPr lang="en-US" sz="2800" dirty="0" smtClean="0"/>
          </a:p>
          <a:p>
            <a:pPr>
              <a:defRPr/>
            </a:pPr>
            <a:r>
              <a:rPr lang="en-US" sz="2800" dirty="0" err="1" smtClean="0"/>
              <a:t>NetKAT</a:t>
            </a:r>
            <a:r>
              <a:rPr lang="en-US" sz="2800" dirty="0" smtClean="0"/>
              <a:t>/</a:t>
            </a:r>
            <a:r>
              <a:rPr lang="en-US" sz="2800" dirty="0" err="1" smtClean="0"/>
              <a:t>NetCore</a:t>
            </a:r>
            <a:r>
              <a:rPr lang="en-US" sz="2800" dirty="0" smtClean="0"/>
              <a:t>/Pyretic domain specific languages are declarative:</a:t>
            </a:r>
          </a:p>
          <a:p>
            <a:pPr lvl="1">
              <a:defRPr/>
            </a:pPr>
            <a:r>
              <a:rPr lang="en-US" sz="2400" dirty="0" smtClean="0"/>
              <a:t>Formal semantics expresses packet forwarding</a:t>
            </a:r>
          </a:p>
          <a:p>
            <a:pPr lvl="1">
              <a:defRPr/>
            </a:pPr>
            <a:r>
              <a:rPr lang="en-US" sz="2400" dirty="0" smtClean="0"/>
              <a:t>Support parallel and sequential composition </a:t>
            </a:r>
          </a:p>
          <a:p>
            <a:pPr lvl="1">
              <a:defRPr/>
            </a:pPr>
            <a:endParaRPr lang="en-US" sz="2000" dirty="0" smtClean="0"/>
          </a:p>
          <a:p>
            <a:pPr lvl="1">
              <a:defRPr/>
            </a:pPr>
            <a:endParaRPr lang="en-US" sz="2000" dirty="0"/>
          </a:p>
          <a:p>
            <a:pPr eaLnBrk="1" hangingPunct="1">
              <a:defRPr/>
            </a:pPr>
            <a:endParaRPr lang="en-US" sz="2400" dirty="0"/>
          </a:p>
        </p:txBody>
      </p:sp>
      <p:sp>
        <p:nvSpPr>
          <p:cNvPr id="2" name="Date Placeholder 1"/>
          <p:cNvSpPr>
            <a:spLocks noGrp="1"/>
          </p:cNvSpPr>
          <p:nvPr>
            <p:ph type="dt" sz="half" idx="10"/>
          </p:nvPr>
        </p:nvSpPr>
        <p:spPr/>
        <p:txBody>
          <a:bodyPr/>
          <a:lstStyle/>
          <a:p>
            <a:r>
              <a:rPr lang="en-US" smtClean="0"/>
              <a:t>10/8/13</a:t>
            </a:r>
            <a:endParaRPr lang="en-US"/>
          </a:p>
        </p:txBody>
      </p:sp>
      <p:sp>
        <p:nvSpPr>
          <p:cNvPr id="3" name="Footer Placeholder 2"/>
          <p:cNvSpPr>
            <a:spLocks noGrp="1"/>
          </p:cNvSpPr>
          <p:nvPr>
            <p:ph type="ftr" sz="quarter" idx="11"/>
          </p:nvPr>
        </p:nvSpPr>
        <p:spPr/>
        <p:txBody>
          <a:bodyPr/>
          <a:lstStyle/>
          <a:p>
            <a:r>
              <a:rPr lang="en-US" smtClean="0"/>
              <a:t>Software Defined Networking (COMS 6998-8)</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3</a:t>
            </a:fld>
            <a:endParaRPr lang="en-US"/>
          </a:p>
        </p:txBody>
      </p:sp>
      <p:sp>
        <p:nvSpPr>
          <p:cNvPr id="8"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a:t>Andreas </a:t>
            </a:r>
            <a:r>
              <a:rPr lang="en-US" dirty="0" err="1" smtClean="0"/>
              <a:t>Voellmy</a:t>
            </a:r>
            <a:r>
              <a:rPr lang="en-US" dirty="0" smtClean="0"/>
              <a:t>, Yale</a:t>
            </a:r>
            <a:endParaRPr lang="en-US" dirty="0"/>
          </a:p>
        </p:txBody>
      </p:sp>
    </p:spTree>
    <p:extLst>
      <p:ext uri="{BB962C8B-B14F-4D97-AF65-F5344CB8AC3E}">
        <p14:creationId xmlns:p14="http://schemas.microsoft.com/office/powerpoint/2010/main" val="265812460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4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34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734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7346">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7346">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734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3"/>
          <p:cNvSpPr>
            <a:spLocks noGrp="1"/>
          </p:cNvSpPr>
          <p:nvPr>
            <p:ph type="sldNum" sz="quarter" idx="10"/>
          </p:nvPr>
        </p:nvSpPr>
        <p:spPr/>
        <p:txBody>
          <a:bodyPr/>
          <a:lstStyle/>
          <a:p>
            <a:fld id="{05A64422-6C28-4344-9AEB-0488346AE934}" type="slidenum">
              <a:rPr lang="en-US"/>
              <a:pPr/>
              <a:t>30</a:t>
            </a:fld>
            <a:endParaRPr lang="en-US"/>
          </a:p>
        </p:txBody>
      </p:sp>
      <p:sp>
        <p:nvSpPr>
          <p:cNvPr id="53249" name="Rectangle 1"/>
          <p:cNvSpPr>
            <a:spLocks noGrp="1" noChangeArrowheads="1"/>
          </p:cNvSpPr>
          <p:nvPr>
            <p:ph type="title"/>
          </p:nvPr>
        </p:nvSpPr>
        <p:spPr>
          <a:ln/>
        </p:spPr>
        <p:txBody>
          <a:bodyPr/>
          <a:lstStyle/>
          <a:p>
            <a:r>
              <a:rPr lang="en-US"/>
              <a:t>Implementation</a:t>
            </a:r>
          </a:p>
        </p:txBody>
      </p:sp>
      <p:sp>
        <p:nvSpPr>
          <p:cNvPr id="53250" name="Rectangle 2"/>
          <p:cNvSpPr>
            <a:spLocks noGrp="1" noChangeArrowheads="1"/>
          </p:cNvSpPr>
          <p:nvPr>
            <p:ph type="body" idx="1"/>
          </p:nvPr>
        </p:nvSpPr>
        <p:spPr>
          <a:xfrm>
            <a:off x="182880" y="1484555"/>
            <a:ext cx="4671753" cy="4276165"/>
          </a:xfrm>
          <a:ln/>
        </p:spPr>
        <p:txBody>
          <a:bodyPr>
            <a:noAutofit/>
          </a:bodyPr>
          <a:lstStyle/>
          <a:p>
            <a:r>
              <a:rPr lang="en-US" sz="2000" b="1" dirty="0"/>
              <a:t>Runtime</a:t>
            </a:r>
            <a:endParaRPr lang="en-US" sz="2000" b="1" dirty="0">
              <a:ea typeface="ヒラギノ角ゴ ProN W6" charset="0"/>
              <a:cs typeface="ヒラギノ角ゴ ProN W6" charset="0"/>
            </a:endParaRPr>
          </a:p>
          <a:p>
            <a:pPr marL="443095" lvl="1"/>
            <a:r>
              <a:rPr lang="en-US" sz="2000" dirty="0"/>
              <a:t>NOX Library</a:t>
            </a:r>
          </a:p>
          <a:p>
            <a:pPr marL="443095" lvl="1"/>
            <a:r>
              <a:rPr lang="en-US" sz="2000" dirty="0" err="1"/>
              <a:t>OpenFlow</a:t>
            </a:r>
            <a:r>
              <a:rPr lang="en-US" sz="2000" dirty="0"/>
              <a:t> 1.0</a:t>
            </a:r>
          </a:p>
          <a:p>
            <a:pPr marL="443095" lvl="1"/>
            <a:r>
              <a:rPr lang="en-US" sz="2000" dirty="0"/>
              <a:t>2.5k lines of Python</a:t>
            </a:r>
          </a:p>
          <a:p>
            <a:pPr marL="443095" lvl="1"/>
            <a:r>
              <a:rPr lang="en-US" sz="2000" dirty="0">
                <a:latin typeface="Consolas" charset="0"/>
                <a:cs typeface="Consolas" charset="0"/>
                <a:sym typeface="Consolas" charset="0"/>
              </a:rPr>
              <a:t>update(</a:t>
            </a:r>
            <a:r>
              <a:rPr lang="en-US" sz="2000" dirty="0" err="1">
                <a:latin typeface="Consolas" charset="0"/>
                <a:cs typeface="Consolas" charset="0"/>
                <a:sym typeface="Consolas" charset="0"/>
              </a:rPr>
              <a:t>config</a:t>
            </a:r>
            <a:r>
              <a:rPr lang="en-US" sz="2000" dirty="0">
                <a:latin typeface="Consolas" charset="0"/>
                <a:cs typeface="Consolas" charset="0"/>
                <a:sym typeface="Consolas" charset="0"/>
              </a:rPr>
              <a:t>, topology)</a:t>
            </a:r>
            <a:endParaRPr lang="en-US" sz="2000" dirty="0"/>
          </a:p>
          <a:p>
            <a:pPr marL="443095" lvl="1"/>
            <a:r>
              <a:rPr lang="en-US" sz="2000" dirty="0"/>
              <a:t>Uses VLAN tags for versions</a:t>
            </a:r>
          </a:p>
          <a:p>
            <a:pPr marL="443095" lvl="1"/>
            <a:r>
              <a:rPr lang="en-US" sz="2000" dirty="0"/>
              <a:t>Automatically applies optimizations</a:t>
            </a:r>
          </a:p>
          <a:p>
            <a:endParaRPr lang="en-US" sz="2000" dirty="0"/>
          </a:p>
          <a:p>
            <a:r>
              <a:rPr lang="en-US" sz="2000" b="1" dirty="0"/>
              <a:t>Verification Tool</a:t>
            </a:r>
            <a:endParaRPr lang="en-US" sz="2000" b="1" dirty="0">
              <a:ea typeface="ヒラギノ角ゴ ProN W6" charset="0"/>
              <a:cs typeface="ヒラギノ角ゴ ProN W6" charset="0"/>
            </a:endParaRPr>
          </a:p>
          <a:p>
            <a:pPr marL="443095" lvl="1"/>
            <a:r>
              <a:rPr lang="en-US" sz="2000" dirty="0"/>
              <a:t>Checks </a:t>
            </a:r>
            <a:r>
              <a:rPr lang="en-US" sz="2000" dirty="0" err="1"/>
              <a:t>OpenFlow</a:t>
            </a:r>
            <a:r>
              <a:rPr lang="en-US" sz="2000" dirty="0"/>
              <a:t> configurations</a:t>
            </a:r>
          </a:p>
          <a:p>
            <a:pPr marL="443095" lvl="1"/>
            <a:r>
              <a:rPr lang="en-US" sz="2000" dirty="0"/>
              <a:t>CTL specification language </a:t>
            </a:r>
          </a:p>
          <a:p>
            <a:pPr marL="443095" lvl="1"/>
            <a:r>
              <a:rPr lang="en-US" sz="2000" dirty="0"/>
              <a:t>Uses </a:t>
            </a:r>
            <a:r>
              <a:rPr lang="en-US" sz="2000" dirty="0" err="1"/>
              <a:t>NuSMV</a:t>
            </a:r>
            <a:r>
              <a:rPr lang="en-US" sz="2000" dirty="0"/>
              <a:t> model checker</a:t>
            </a:r>
          </a:p>
        </p:txBody>
      </p:sp>
      <p:sp>
        <p:nvSpPr>
          <p:cNvPr id="53251" name="Line 3"/>
          <p:cNvSpPr>
            <a:spLocks noChangeShapeType="1"/>
          </p:cNvSpPr>
          <p:nvPr/>
        </p:nvSpPr>
        <p:spPr bwMode="auto">
          <a:xfrm>
            <a:off x="7540683" y="4178338"/>
            <a:ext cx="343939" cy="1009538"/>
          </a:xfrm>
          <a:prstGeom prst="line">
            <a:avLst/>
          </a:prstGeom>
          <a:noFill/>
          <a:ln w="25400" cap="flat">
            <a:solidFill>
              <a:schemeClr val="tx1"/>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3252" name="Line 4"/>
          <p:cNvSpPr>
            <a:spLocks noChangeShapeType="1"/>
          </p:cNvSpPr>
          <p:nvPr/>
        </p:nvSpPr>
        <p:spPr bwMode="auto">
          <a:xfrm flipH="1">
            <a:off x="6267796" y="4178338"/>
            <a:ext cx="340822" cy="973231"/>
          </a:xfrm>
          <a:prstGeom prst="line">
            <a:avLst/>
          </a:prstGeom>
          <a:noFill/>
          <a:ln w="25400" cap="flat">
            <a:solidFill>
              <a:schemeClr val="tx1"/>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3253" name="Line 5"/>
          <p:cNvSpPr>
            <a:spLocks noChangeShapeType="1"/>
          </p:cNvSpPr>
          <p:nvPr/>
        </p:nvSpPr>
        <p:spPr bwMode="auto">
          <a:xfrm>
            <a:off x="7032567" y="4198509"/>
            <a:ext cx="0" cy="1381685"/>
          </a:xfrm>
          <a:prstGeom prst="line">
            <a:avLst/>
          </a:prstGeom>
          <a:noFill/>
          <a:ln w="25400" cap="flat">
            <a:solidFill>
              <a:schemeClr val="tx1"/>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3254" name="Rectangle 6"/>
          <p:cNvSpPr>
            <a:spLocks/>
          </p:cNvSpPr>
          <p:nvPr/>
        </p:nvSpPr>
        <p:spPr bwMode="auto">
          <a:xfrm>
            <a:off x="7983336" y="2457116"/>
            <a:ext cx="95956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900" b="1">
                <a:ea typeface="ＭＳ Ｐゴシック" charset="0"/>
                <a:cs typeface="Lucida Grande" charset="0"/>
              </a:rPr>
              <a:t>update(config,topo)</a:t>
            </a:r>
          </a:p>
        </p:txBody>
      </p:sp>
      <p:pic>
        <p:nvPicPr>
          <p:cNvPr id="532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9651" y="4929692"/>
            <a:ext cx="1174173" cy="710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5325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4051" y="5389581"/>
            <a:ext cx="1174173" cy="710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5325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8451" y="4961965"/>
            <a:ext cx="1174173" cy="710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5325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6029" y="3009452"/>
            <a:ext cx="2795155"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53259"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6029" y="2154219"/>
            <a:ext cx="2795155"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5326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6029" y="1258645"/>
            <a:ext cx="2795155"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smtClean="0"/>
              <a:t>10/8/13</a:t>
            </a:r>
            <a:endParaRPr lang="en-US"/>
          </a:p>
        </p:txBody>
      </p:sp>
      <p:sp>
        <p:nvSpPr>
          <p:cNvPr id="3" name="Footer Placeholder 2"/>
          <p:cNvSpPr>
            <a:spLocks noGrp="1"/>
          </p:cNvSpPr>
          <p:nvPr>
            <p:ph type="ftr" sz="quarter" idx="11"/>
          </p:nvPr>
        </p:nvSpPr>
        <p:spPr/>
        <p:txBody>
          <a:bodyPr/>
          <a:lstStyle/>
          <a:p>
            <a:r>
              <a:rPr lang="en-US" smtClean="0"/>
              <a:t>Software Defined Networking (COMS 6998-8)</a:t>
            </a:r>
            <a:endParaRPr lang="en-US"/>
          </a:p>
        </p:txBody>
      </p:sp>
      <p:sp>
        <p:nvSpPr>
          <p:cNvPr id="17"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smtClean="0"/>
              <a:t>M. </a:t>
            </a:r>
            <a:r>
              <a:rPr lang="en-US" dirty="0" err="1" smtClean="0"/>
              <a:t>Reitblatt</a:t>
            </a:r>
            <a:r>
              <a:rPr lang="en-US" dirty="0" smtClean="0"/>
              <a:t>, </a:t>
            </a:r>
            <a:r>
              <a:rPr lang="en-US" dirty="0" smtClean="0"/>
              <a:t>Cornell</a:t>
            </a:r>
            <a:endParaRPr lang="en-US" dirty="0"/>
          </a:p>
        </p:txBody>
      </p:sp>
      <p:sp>
        <p:nvSpPr>
          <p:cNvPr id="18" name="Slide Number Placeholder 3"/>
          <p:cNvSpPr>
            <a:spLocks noGrp="1"/>
          </p:cNvSpPr>
          <p:nvPr>
            <p:ph type="sldNum" sz="quarter" idx="12"/>
          </p:nvPr>
        </p:nvSpPr>
        <p:spPr>
          <a:xfrm>
            <a:off x="6553200" y="6356350"/>
            <a:ext cx="2133600" cy="365125"/>
          </a:xfrm>
        </p:spPr>
        <p:txBody>
          <a:bodyPr/>
          <a:lstStyle/>
          <a:p>
            <a:fld id="{20342B77-D34C-443A-9BA4-2E8748A6D936}" type="slidenum">
              <a:rPr lang="en-US" smtClean="0"/>
              <a:pPr/>
              <a:t>30</a:t>
            </a:fld>
            <a:endParaRPr lang="en-US"/>
          </a:p>
        </p:txBody>
      </p:sp>
    </p:spTree>
    <p:extLst>
      <p:ext uri="{BB962C8B-B14F-4D97-AF65-F5344CB8AC3E}">
        <p14:creationId xmlns:p14="http://schemas.microsoft.com/office/powerpoint/2010/main" val="4192576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3"/>
          <p:cNvSpPr>
            <a:spLocks noGrp="1"/>
          </p:cNvSpPr>
          <p:nvPr>
            <p:ph type="sldNum" sz="quarter" idx="10"/>
          </p:nvPr>
        </p:nvSpPr>
        <p:spPr/>
        <p:txBody>
          <a:bodyPr/>
          <a:lstStyle/>
          <a:p>
            <a:fld id="{B2C4F9D4-F71B-B04E-9048-D0A20DD258AB}" type="slidenum">
              <a:rPr lang="en-US"/>
              <a:pPr/>
              <a:t>31</a:t>
            </a:fld>
            <a:endParaRPr lang="en-US"/>
          </a:p>
        </p:txBody>
      </p:sp>
      <p:sp>
        <p:nvSpPr>
          <p:cNvPr id="55297" name="Rectangle 1"/>
          <p:cNvSpPr>
            <a:spLocks noGrp="1" noChangeArrowheads="1"/>
          </p:cNvSpPr>
          <p:nvPr>
            <p:ph type="title"/>
          </p:nvPr>
        </p:nvSpPr>
        <p:spPr>
          <a:ln/>
        </p:spPr>
        <p:txBody>
          <a:bodyPr/>
          <a:lstStyle/>
          <a:p>
            <a:r>
              <a:rPr lang="en-US"/>
              <a:t>Evaluation</a:t>
            </a:r>
          </a:p>
        </p:txBody>
      </p:sp>
      <p:sp>
        <p:nvSpPr>
          <p:cNvPr id="55298" name="Rectangle 2"/>
          <p:cNvSpPr>
            <a:spLocks noGrp="1" noChangeArrowheads="1"/>
          </p:cNvSpPr>
          <p:nvPr>
            <p:ph type="body" idx="1"/>
          </p:nvPr>
        </p:nvSpPr>
        <p:spPr>
          <a:xfrm>
            <a:off x="465512" y="2501153"/>
            <a:ext cx="4487487" cy="3671047"/>
          </a:xfrm>
          <a:ln/>
        </p:spPr>
        <p:txBody>
          <a:bodyPr anchor="t">
            <a:normAutofit/>
          </a:bodyPr>
          <a:lstStyle/>
          <a:p>
            <a:pPr>
              <a:lnSpc>
                <a:spcPct val="60000"/>
              </a:lnSpc>
            </a:pPr>
            <a:r>
              <a:rPr lang="en-US" b="1" dirty="0"/>
              <a:t>Setup</a:t>
            </a:r>
            <a:endParaRPr lang="en-US" b="1" dirty="0">
              <a:ea typeface="ヒラギノ角ゴ ProN W6" charset="0"/>
              <a:cs typeface="ヒラギノ角ゴ ProN W6" charset="0"/>
            </a:endParaRPr>
          </a:p>
          <a:p>
            <a:pPr marL="443095" lvl="1">
              <a:lnSpc>
                <a:spcPct val="60000"/>
              </a:lnSpc>
            </a:pPr>
            <a:r>
              <a:rPr lang="en-US" sz="3200" dirty="0" err="1"/>
              <a:t>Mininet</a:t>
            </a:r>
            <a:r>
              <a:rPr lang="en-US" sz="3200" dirty="0"/>
              <a:t> VM</a:t>
            </a:r>
          </a:p>
          <a:p>
            <a:pPr>
              <a:lnSpc>
                <a:spcPct val="60000"/>
              </a:lnSpc>
            </a:pPr>
            <a:r>
              <a:rPr lang="en-US" b="1" dirty="0"/>
              <a:t>Applications</a:t>
            </a:r>
            <a:endParaRPr lang="en-US" b="1" dirty="0">
              <a:ea typeface="ヒラギノ角ゴ ProN W6" charset="0"/>
              <a:cs typeface="ヒラギノ角ゴ ProN W6" charset="0"/>
            </a:endParaRPr>
          </a:p>
          <a:p>
            <a:pPr marL="443095" lvl="1">
              <a:lnSpc>
                <a:spcPct val="60000"/>
              </a:lnSpc>
            </a:pPr>
            <a:r>
              <a:rPr lang="en-US" sz="3200" dirty="0"/>
              <a:t>Routing and Multicast</a:t>
            </a:r>
          </a:p>
          <a:p>
            <a:pPr>
              <a:lnSpc>
                <a:spcPct val="60000"/>
              </a:lnSpc>
            </a:pPr>
            <a:r>
              <a:rPr lang="en-US" b="1" dirty="0"/>
              <a:t>Scenarios</a:t>
            </a:r>
            <a:endParaRPr lang="en-US" b="1" dirty="0">
              <a:ea typeface="ヒラギノ角ゴ ProN W6" charset="0"/>
              <a:cs typeface="ヒラギノ角ゴ ProN W6" charset="0"/>
            </a:endParaRPr>
          </a:p>
          <a:p>
            <a:pPr marL="443095" lvl="1">
              <a:lnSpc>
                <a:spcPct val="60000"/>
              </a:lnSpc>
            </a:pPr>
            <a:r>
              <a:rPr lang="en-US" sz="3200" dirty="0"/>
              <a:t>Adding/removing hosts</a:t>
            </a:r>
          </a:p>
          <a:p>
            <a:pPr marL="443095" lvl="1">
              <a:lnSpc>
                <a:spcPct val="60000"/>
              </a:lnSpc>
            </a:pPr>
            <a:r>
              <a:rPr lang="en-US" sz="3200" dirty="0"/>
              <a:t>Adding/removing links</a:t>
            </a:r>
          </a:p>
          <a:p>
            <a:pPr marL="443095" lvl="1">
              <a:lnSpc>
                <a:spcPct val="60000"/>
              </a:lnSpc>
            </a:pPr>
            <a:r>
              <a:rPr lang="en-US" sz="3200" dirty="0"/>
              <a:t>Both at the same time</a:t>
            </a:r>
          </a:p>
        </p:txBody>
      </p:sp>
      <p:grpSp>
        <p:nvGrpSpPr>
          <p:cNvPr id="55301" name="Group 5"/>
          <p:cNvGrpSpPr>
            <a:grpSpLocks/>
          </p:cNvGrpSpPr>
          <p:nvPr/>
        </p:nvGrpSpPr>
        <p:grpSpPr bwMode="auto">
          <a:xfrm>
            <a:off x="5793971" y="3122407"/>
            <a:ext cx="1692679" cy="974239"/>
            <a:chOff x="0" y="0"/>
            <a:chExt cx="1629" cy="966"/>
          </a:xfrm>
        </p:grpSpPr>
        <p:pic>
          <p:nvPicPr>
            <p:cNvPr id="552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29" cy="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55300" name="Rectangle 4"/>
            <p:cNvSpPr>
              <a:spLocks/>
            </p:cNvSpPr>
            <p:nvPr/>
          </p:nvSpPr>
          <p:spPr bwMode="auto">
            <a:xfrm>
              <a:off x="457" y="722"/>
              <a:ext cx="576"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1600">
                  <a:ea typeface="ＭＳ Ｐゴシック" charset="0"/>
                  <a:cs typeface="Lucida Grande" charset="0"/>
                </a:rPr>
                <a:t>Fattree</a:t>
              </a:r>
            </a:p>
          </p:txBody>
        </p:sp>
      </p:grpSp>
      <p:grpSp>
        <p:nvGrpSpPr>
          <p:cNvPr id="55304" name="Group 8"/>
          <p:cNvGrpSpPr>
            <a:grpSpLocks/>
          </p:cNvGrpSpPr>
          <p:nvPr/>
        </p:nvGrpSpPr>
        <p:grpSpPr bwMode="auto">
          <a:xfrm>
            <a:off x="5145578" y="4364915"/>
            <a:ext cx="1103391" cy="1119467"/>
            <a:chOff x="0" y="0"/>
            <a:chExt cx="1061" cy="1110"/>
          </a:xfrm>
        </p:grpSpPr>
        <p:pic>
          <p:nvPicPr>
            <p:cNvPr id="553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 y="0"/>
              <a:ext cx="1006"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55303" name="Rectangle 7"/>
            <p:cNvSpPr>
              <a:spLocks/>
            </p:cNvSpPr>
            <p:nvPr/>
          </p:nvSpPr>
          <p:spPr bwMode="auto">
            <a:xfrm>
              <a:off x="0" y="866"/>
              <a:ext cx="957"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1600">
                  <a:ea typeface="ＭＳ Ｐゴシック" charset="0"/>
                  <a:cs typeface="Lucida Grande" charset="0"/>
                </a:rPr>
                <a:t>Small-world</a:t>
              </a:r>
            </a:p>
          </p:txBody>
        </p:sp>
      </p:grpSp>
      <p:grpSp>
        <p:nvGrpSpPr>
          <p:cNvPr id="55307" name="Group 11"/>
          <p:cNvGrpSpPr>
            <a:grpSpLocks/>
          </p:cNvGrpSpPr>
          <p:nvPr/>
        </p:nvGrpSpPr>
        <p:grpSpPr bwMode="auto">
          <a:xfrm>
            <a:off x="7248698" y="4364915"/>
            <a:ext cx="1149235" cy="1127536"/>
            <a:chOff x="0" y="0"/>
            <a:chExt cx="1106" cy="1118"/>
          </a:xfrm>
        </p:grpSpPr>
        <p:pic>
          <p:nvPicPr>
            <p:cNvPr id="55305"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106"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55306" name="Rectangle 10"/>
            <p:cNvSpPr>
              <a:spLocks/>
            </p:cNvSpPr>
            <p:nvPr/>
          </p:nvSpPr>
          <p:spPr bwMode="auto">
            <a:xfrm>
              <a:off x="123" y="874"/>
              <a:ext cx="712"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1600">
                  <a:ea typeface="ＭＳ Ｐゴシック" charset="0"/>
                  <a:cs typeface="Lucida Grande" charset="0"/>
                </a:rPr>
                <a:t>Waxman</a:t>
              </a:r>
            </a:p>
          </p:txBody>
        </p:sp>
      </p:grpSp>
      <p:sp>
        <p:nvSpPr>
          <p:cNvPr id="55308" name="Rectangle 12"/>
          <p:cNvSpPr>
            <a:spLocks/>
          </p:cNvSpPr>
          <p:nvPr/>
        </p:nvSpPr>
        <p:spPr bwMode="auto">
          <a:xfrm>
            <a:off x="1197033" y="1567638"/>
            <a:ext cx="731540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2800" b="1" dirty="0">
                <a:ea typeface="ＭＳ Ｐゴシック" charset="0"/>
                <a:cs typeface="Lucida Grande" charset="0"/>
              </a:rPr>
              <a:t>Question:</a:t>
            </a:r>
            <a:r>
              <a:rPr lang="en-US" sz="2800" dirty="0">
                <a:ea typeface="ＭＳ Ｐゴシック" charset="0"/>
                <a:cs typeface="Lucida Grande" charset="0"/>
              </a:rPr>
              <a:t> How much extra rule space is required?</a:t>
            </a:r>
          </a:p>
        </p:txBody>
      </p:sp>
      <p:sp>
        <p:nvSpPr>
          <p:cNvPr id="55309" name="Rectangle 13"/>
          <p:cNvSpPr>
            <a:spLocks/>
          </p:cNvSpPr>
          <p:nvPr/>
        </p:nvSpPr>
        <p:spPr bwMode="auto">
          <a:xfrm>
            <a:off x="5889567" y="2501153"/>
            <a:ext cx="109942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spAutoFit/>
          </a:bodyPr>
          <a:lstStyle/>
          <a:p>
            <a:r>
              <a:rPr lang="en-US" sz="1900" b="1">
                <a:ea typeface="ＭＳ Ｐゴシック" charset="0"/>
                <a:cs typeface="Lucida Grande" charset="0"/>
              </a:rPr>
              <a:t>Topologies</a:t>
            </a:r>
          </a:p>
        </p:txBody>
      </p:sp>
      <p:sp>
        <p:nvSpPr>
          <p:cNvPr id="2" name="Date Placeholder 1"/>
          <p:cNvSpPr>
            <a:spLocks noGrp="1"/>
          </p:cNvSpPr>
          <p:nvPr>
            <p:ph type="dt" sz="half" idx="10"/>
          </p:nvPr>
        </p:nvSpPr>
        <p:spPr/>
        <p:txBody>
          <a:bodyPr/>
          <a:lstStyle/>
          <a:p>
            <a:r>
              <a:rPr lang="en-US" smtClean="0"/>
              <a:t>10/8/13</a:t>
            </a:r>
            <a:endParaRPr lang="en-US"/>
          </a:p>
        </p:txBody>
      </p:sp>
      <p:sp>
        <p:nvSpPr>
          <p:cNvPr id="3" name="Footer Placeholder 2"/>
          <p:cNvSpPr>
            <a:spLocks noGrp="1"/>
          </p:cNvSpPr>
          <p:nvPr>
            <p:ph type="ftr" sz="quarter" idx="11"/>
          </p:nvPr>
        </p:nvSpPr>
        <p:spPr/>
        <p:txBody>
          <a:bodyPr/>
          <a:lstStyle/>
          <a:p>
            <a:r>
              <a:rPr lang="en-US" smtClean="0"/>
              <a:t>Software Defined Networking (COMS 6998-8)</a:t>
            </a:r>
            <a:endParaRPr lang="en-US"/>
          </a:p>
        </p:txBody>
      </p:sp>
      <p:sp>
        <p:nvSpPr>
          <p:cNvPr id="18"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smtClean="0"/>
              <a:t>M. </a:t>
            </a:r>
            <a:r>
              <a:rPr lang="en-US" dirty="0" err="1" smtClean="0"/>
              <a:t>Reitblatt</a:t>
            </a:r>
            <a:r>
              <a:rPr lang="en-US" dirty="0" smtClean="0"/>
              <a:t>, </a:t>
            </a:r>
            <a:r>
              <a:rPr lang="en-US" dirty="0" smtClean="0"/>
              <a:t>Cornell</a:t>
            </a:r>
            <a:endParaRPr lang="en-US" dirty="0"/>
          </a:p>
        </p:txBody>
      </p:sp>
      <p:sp>
        <p:nvSpPr>
          <p:cNvPr id="19" name="Slide Number Placeholder 3"/>
          <p:cNvSpPr>
            <a:spLocks noGrp="1"/>
          </p:cNvSpPr>
          <p:nvPr>
            <p:ph type="sldNum" sz="quarter" idx="12"/>
          </p:nvPr>
        </p:nvSpPr>
        <p:spPr>
          <a:xfrm>
            <a:off x="6553200" y="6356350"/>
            <a:ext cx="2133600" cy="365125"/>
          </a:xfrm>
        </p:spPr>
        <p:txBody>
          <a:bodyPr/>
          <a:lstStyle/>
          <a:p>
            <a:fld id="{20342B77-D34C-443A-9BA4-2E8748A6D936}" type="slidenum">
              <a:rPr lang="en-US" smtClean="0"/>
              <a:pPr/>
              <a:t>31</a:t>
            </a:fld>
            <a:endParaRPr lang="en-US"/>
          </a:p>
        </p:txBody>
      </p:sp>
    </p:spTree>
    <p:extLst>
      <p:ext uri="{BB962C8B-B14F-4D97-AF65-F5344CB8AC3E}">
        <p14:creationId xmlns:p14="http://schemas.microsoft.com/office/powerpoint/2010/main" val="3606450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0"/>
          </p:nvPr>
        </p:nvSpPr>
        <p:spPr/>
        <p:txBody>
          <a:bodyPr/>
          <a:lstStyle/>
          <a:p>
            <a:fld id="{25943005-FD1E-ED4D-8337-994E41A64C6D}" type="slidenum">
              <a:rPr lang="en-US"/>
              <a:pPr/>
              <a:t>32</a:t>
            </a:fld>
            <a:endParaRPr lang="en-US"/>
          </a:p>
        </p:txBody>
      </p:sp>
      <p:sp>
        <p:nvSpPr>
          <p:cNvPr id="57345" name="Rectangle 1"/>
          <p:cNvSpPr>
            <a:spLocks noGrp="1" noChangeArrowheads="1"/>
          </p:cNvSpPr>
          <p:nvPr>
            <p:ph type="title"/>
          </p:nvPr>
        </p:nvSpPr>
        <p:spPr>
          <a:ln/>
        </p:spPr>
        <p:txBody>
          <a:bodyPr/>
          <a:lstStyle/>
          <a:p>
            <a:r>
              <a:rPr lang="en-US"/>
              <a:t>Results: Routing Application</a:t>
            </a:r>
          </a:p>
        </p:txBody>
      </p:sp>
      <p:grpSp>
        <p:nvGrpSpPr>
          <p:cNvPr id="57348" name="Group 4"/>
          <p:cNvGrpSpPr>
            <a:grpSpLocks/>
          </p:cNvGrpSpPr>
          <p:nvPr/>
        </p:nvGrpSpPr>
        <p:grpSpPr bwMode="auto">
          <a:xfrm>
            <a:off x="2186247" y="5308899"/>
            <a:ext cx="1692679" cy="972222"/>
            <a:chOff x="0" y="0"/>
            <a:chExt cx="1629" cy="964"/>
          </a:xfrm>
        </p:grpSpPr>
        <p:pic>
          <p:nvPicPr>
            <p:cNvPr id="573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29" cy="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57347" name="Rectangle 3"/>
            <p:cNvSpPr>
              <a:spLocks/>
            </p:cNvSpPr>
            <p:nvPr/>
          </p:nvSpPr>
          <p:spPr bwMode="auto">
            <a:xfrm>
              <a:off x="458" y="720"/>
              <a:ext cx="576"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1600">
                  <a:ea typeface="ＭＳ Ｐゴシック" charset="0"/>
                  <a:cs typeface="Lucida Grande" charset="0"/>
                </a:rPr>
                <a:t>Fattree</a:t>
              </a:r>
            </a:p>
          </p:txBody>
        </p:sp>
      </p:grpSp>
      <p:grpSp>
        <p:nvGrpSpPr>
          <p:cNvPr id="57351" name="Group 7"/>
          <p:cNvGrpSpPr>
            <a:grpSpLocks/>
          </p:cNvGrpSpPr>
          <p:nvPr/>
        </p:nvGrpSpPr>
        <p:grpSpPr bwMode="auto">
          <a:xfrm>
            <a:off x="4368338" y="5187875"/>
            <a:ext cx="1099232" cy="1103331"/>
            <a:chOff x="0" y="0"/>
            <a:chExt cx="1057" cy="1094"/>
          </a:xfrm>
        </p:grpSpPr>
        <p:pic>
          <p:nvPicPr>
            <p:cNvPr id="573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 y="0"/>
              <a:ext cx="1006"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57350" name="Rectangle 6"/>
            <p:cNvSpPr>
              <a:spLocks/>
            </p:cNvSpPr>
            <p:nvPr/>
          </p:nvSpPr>
          <p:spPr bwMode="auto">
            <a:xfrm>
              <a:off x="0" y="850"/>
              <a:ext cx="957"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1600">
                  <a:ea typeface="ＭＳ Ｐゴシック" charset="0"/>
                  <a:cs typeface="Lucida Grande" charset="0"/>
                </a:rPr>
                <a:t>Small-world</a:t>
              </a:r>
            </a:p>
          </p:txBody>
        </p:sp>
      </p:grpSp>
      <p:grpSp>
        <p:nvGrpSpPr>
          <p:cNvPr id="57354" name="Group 10"/>
          <p:cNvGrpSpPr>
            <a:grpSpLocks/>
          </p:cNvGrpSpPr>
          <p:nvPr/>
        </p:nvGrpSpPr>
        <p:grpSpPr bwMode="auto">
          <a:xfrm>
            <a:off x="6400800" y="5171739"/>
            <a:ext cx="1149235" cy="1127536"/>
            <a:chOff x="0" y="0"/>
            <a:chExt cx="1106" cy="1118"/>
          </a:xfrm>
        </p:grpSpPr>
        <p:pic>
          <p:nvPicPr>
            <p:cNvPr id="5735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106"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57353" name="Rectangle 9"/>
            <p:cNvSpPr>
              <a:spLocks/>
            </p:cNvSpPr>
            <p:nvPr/>
          </p:nvSpPr>
          <p:spPr bwMode="auto">
            <a:xfrm>
              <a:off x="122" y="874"/>
              <a:ext cx="712"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1600">
                  <a:ea typeface="ＭＳ Ｐゴシック" charset="0"/>
                  <a:cs typeface="Lucida Grande" charset="0"/>
                </a:rPr>
                <a:t>Waxman</a:t>
              </a:r>
            </a:p>
          </p:txBody>
        </p:sp>
      </p:grpSp>
      <p:graphicFrame>
        <p:nvGraphicFramePr>
          <p:cNvPr id="57355" name="Object 11"/>
          <p:cNvGraphicFramePr>
            <a:graphicFrameLocks/>
          </p:cNvGraphicFramePr>
          <p:nvPr/>
        </p:nvGraphicFramePr>
        <p:xfrm>
          <a:off x="124691" y="1323191"/>
          <a:ext cx="7595755" cy="3816275"/>
        </p:xfrm>
        <a:graphic>
          <a:graphicData uri="http://schemas.openxmlformats.org/presentationml/2006/ole">
            <mc:AlternateContent xmlns:mc="http://schemas.openxmlformats.org/markup-compatibility/2006">
              <mc:Choice xmlns:v="urn:schemas-microsoft-com:vml" Requires="v">
                <p:oleObj spid="_x0000_s35909" name="Chart" r:id="rId6" imgW="16304762" imgH="8438491" progId="MSGraph.Chart.8">
                  <p:embed/>
                </p:oleObj>
              </mc:Choice>
              <mc:Fallback>
                <p:oleObj name="Chart" r:id="rId6" imgW="16304762" imgH="8438491" progId="MSGraph.Char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4691" y="1323191"/>
                        <a:ext cx="7595755" cy="38162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 name="Date Placeholder 1"/>
          <p:cNvSpPr>
            <a:spLocks noGrp="1"/>
          </p:cNvSpPr>
          <p:nvPr>
            <p:ph type="dt" sz="half" idx="10"/>
          </p:nvPr>
        </p:nvSpPr>
        <p:spPr/>
        <p:txBody>
          <a:bodyPr/>
          <a:lstStyle/>
          <a:p>
            <a:r>
              <a:rPr lang="en-US" smtClean="0"/>
              <a:t>10/8/13</a:t>
            </a:r>
            <a:endParaRPr lang="en-US"/>
          </a:p>
        </p:txBody>
      </p:sp>
      <p:sp>
        <p:nvSpPr>
          <p:cNvPr id="3" name="Footer Placeholder 2"/>
          <p:cNvSpPr>
            <a:spLocks noGrp="1"/>
          </p:cNvSpPr>
          <p:nvPr>
            <p:ph type="ftr" sz="quarter" idx="11"/>
          </p:nvPr>
        </p:nvSpPr>
        <p:spPr/>
        <p:txBody>
          <a:bodyPr/>
          <a:lstStyle/>
          <a:p>
            <a:r>
              <a:rPr lang="en-US" smtClean="0"/>
              <a:t>Software Defined Networking (COMS 6998-8)</a:t>
            </a:r>
            <a:endParaRPr lang="en-US"/>
          </a:p>
        </p:txBody>
      </p:sp>
      <p:sp>
        <p:nvSpPr>
          <p:cNvPr id="16"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smtClean="0"/>
              <a:t>M. </a:t>
            </a:r>
            <a:r>
              <a:rPr lang="en-US" dirty="0" err="1" smtClean="0"/>
              <a:t>Reitblatt</a:t>
            </a:r>
            <a:r>
              <a:rPr lang="en-US" dirty="0" smtClean="0"/>
              <a:t>, </a:t>
            </a:r>
            <a:r>
              <a:rPr lang="en-US" dirty="0" smtClean="0"/>
              <a:t>Cornell</a:t>
            </a:r>
            <a:endParaRPr lang="en-US" dirty="0"/>
          </a:p>
        </p:txBody>
      </p:sp>
      <p:sp>
        <p:nvSpPr>
          <p:cNvPr id="17" name="Slide Number Placeholder 3"/>
          <p:cNvSpPr>
            <a:spLocks noGrp="1"/>
          </p:cNvSpPr>
          <p:nvPr>
            <p:ph type="sldNum" sz="quarter" idx="12"/>
          </p:nvPr>
        </p:nvSpPr>
        <p:spPr>
          <a:xfrm>
            <a:off x="6553200" y="6356350"/>
            <a:ext cx="2133600" cy="365125"/>
          </a:xfrm>
        </p:spPr>
        <p:txBody>
          <a:bodyPr/>
          <a:lstStyle/>
          <a:p>
            <a:fld id="{20342B77-D34C-443A-9BA4-2E8748A6D936}" type="slidenum">
              <a:rPr lang="en-US" smtClean="0"/>
              <a:pPr/>
              <a:t>32</a:t>
            </a:fld>
            <a:endParaRPr lang="en-US"/>
          </a:p>
        </p:txBody>
      </p:sp>
    </p:spTree>
    <p:extLst>
      <p:ext uri="{BB962C8B-B14F-4D97-AF65-F5344CB8AC3E}">
        <p14:creationId xmlns:p14="http://schemas.microsoft.com/office/powerpoint/2010/main" val="1424545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73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5735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2CBAEE0-6211-3A4A-A9BA-45891EC60643}" type="slidenum">
              <a:rPr lang="en-US"/>
              <a:pPr/>
              <a:t>33</a:t>
            </a:fld>
            <a:endParaRPr lang="en-US"/>
          </a:p>
        </p:txBody>
      </p:sp>
      <p:sp>
        <p:nvSpPr>
          <p:cNvPr id="59393" name="Rectangle 1"/>
          <p:cNvSpPr>
            <a:spLocks noGrp="1" noChangeArrowheads="1"/>
          </p:cNvSpPr>
          <p:nvPr>
            <p:ph type="title"/>
          </p:nvPr>
        </p:nvSpPr>
        <p:spPr>
          <a:ln/>
        </p:spPr>
        <p:txBody>
          <a:bodyPr/>
          <a:lstStyle/>
          <a:p>
            <a:r>
              <a:rPr lang="en-US"/>
              <a:t>Conclusion</a:t>
            </a:r>
          </a:p>
        </p:txBody>
      </p:sp>
      <p:sp>
        <p:nvSpPr>
          <p:cNvPr id="59394" name="Rectangle 2"/>
          <p:cNvSpPr>
            <a:spLocks noGrp="1" noChangeArrowheads="1"/>
          </p:cNvSpPr>
          <p:nvPr>
            <p:ph type="body" idx="1"/>
          </p:nvPr>
        </p:nvSpPr>
        <p:spPr>
          <a:xfrm>
            <a:off x="490451" y="1581374"/>
            <a:ext cx="7434349" cy="4667026"/>
          </a:xfrm>
          <a:ln/>
        </p:spPr>
        <p:txBody>
          <a:bodyPr anchor="t">
            <a:noAutofit/>
          </a:bodyPr>
          <a:lstStyle/>
          <a:p>
            <a:r>
              <a:rPr lang="en-US" b="1" dirty="0"/>
              <a:t>Update abstractions</a:t>
            </a:r>
            <a:endParaRPr lang="en-US" b="1" dirty="0">
              <a:ea typeface="ヒラギノ角ゴ ProN W6" charset="0"/>
              <a:cs typeface="ヒラギノ角ゴ ProN W6" charset="0"/>
            </a:endParaRPr>
          </a:p>
          <a:p>
            <a:pPr marL="443095" lvl="1">
              <a:spcBef>
                <a:spcPts val="194"/>
              </a:spcBef>
            </a:pPr>
            <a:r>
              <a:rPr lang="en-US" sz="3200" dirty="0"/>
              <a:t>Per-packet</a:t>
            </a:r>
          </a:p>
          <a:p>
            <a:pPr marL="443095" lvl="1">
              <a:spcBef>
                <a:spcPts val="194"/>
              </a:spcBef>
            </a:pPr>
            <a:r>
              <a:rPr lang="en-US" sz="3200" dirty="0"/>
              <a:t>Per-flow</a:t>
            </a:r>
          </a:p>
          <a:p>
            <a:pPr>
              <a:spcBef>
                <a:spcPts val="194"/>
              </a:spcBef>
            </a:pPr>
            <a:r>
              <a:rPr lang="en-US" b="1" dirty="0"/>
              <a:t>Mechanisms</a:t>
            </a:r>
            <a:endParaRPr lang="en-US" b="1" dirty="0">
              <a:ea typeface="ヒラギノ角ゴ ProN W6" charset="0"/>
              <a:cs typeface="ヒラギノ角ゴ ProN W6" charset="0"/>
            </a:endParaRPr>
          </a:p>
          <a:p>
            <a:pPr marL="443095" lvl="1">
              <a:spcBef>
                <a:spcPts val="194"/>
              </a:spcBef>
            </a:pPr>
            <a:r>
              <a:rPr lang="en-US" sz="3200" dirty="0"/>
              <a:t>2-Phase Update</a:t>
            </a:r>
          </a:p>
          <a:p>
            <a:pPr marL="443095" lvl="1">
              <a:spcBef>
                <a:spcPts val="194"/>
              </a:spcBef>
            </a:pPr>
            <a:r>
              <a:rPr lang="en-US" sz="3200" dirty="0"/>
              <a:t>Optimizations</a:t>
            </a:r>
          </a:p>
          <a:p>
            <a:pPr>
              <a:spcBef>
                <a:spcPts val="194"/>
              </a:spcBef>
            </a:pPr>
            <a:r>
              <a:rPr lang="en-US" b="1" dirty="0" smtClean="0"/>
              <a:t>Formal </a:t>
            </a:r>
            <a:r>
              <a:rPr lang="en-US" b="1" dirty="0"/>
              <a:t>model</a:t>
            </a:r>
            <a:endParaRPr lang="en-US" b="1" dirty="0">
              <a:ea typeface="ヒラギノ角ゴ ProN W6" charset="0"/>
              <a:cs typeface="ヒラギノ角ゴ ProN W6" charset="0"/>
            </a:endParaRPr>
          </a:p>
          <a:p>
            <a:pPr marL="443095" lvl="1">
              <a:spcBef>
                <a:spcPts val="194"/>
              </a:spcBef>
            </a:pPr>
            <a:r>
              <a:rPr lang="en-US" sz="3200" dirty="0"/>
              <a:t>Network operational semantics</a:t>
            </a:r>
            <a:endParaRPr lang="en-US" sz="3200" b="1" dirty="0">
              <a:ea typeface="ヒラギノ角ゴ ProN W6" charset="0"/>
              <a:cs typeface="ヒラギノ角ゴ ProN W6" charset="0"/>
            </a:endParaRPr>
          </a:p>
          <a:p>
            <a:pPr marL="443095" lvl="1">
              <a:spcBef>
                <a:spcPts val="194"/>
              </a:spcBef>
            </a:pPr>
            <a:r>
              <a:rPr lang="en-US" sz="3200" dirty="0"/>
              <a:t>Universal property preservation</a:t>
            </a:r>
          </a:p>
        </p:txBody>
      </p:sp>
      <p:sp>
        <p:nvSpPr>
          <p:cNvPr id="2" name="Date Placeholder 1"/>
          <p:cNvSpPr>
            <a:spLocks noGrp="1"/>
          </p:cNvSpPr>
          <p:nvPr>
            <p:ph type="dt" sz="half" idx="10"/>
          </p:nvPr>
        </p:nvSpPr>
        <p:spPr/>
        <p:txBody>
          <a:bodyPr/>
          <a:lstStyle/>
          <a:p>
            <a:r>
              <a:rPr lang="en-US" smtClean="0"/>
              <a:t>10/8/13</a:t>
            </a:r>
            <a:endParaRPr lang="en-US"/>
          </a:p>
        </p:txBody>
      </p:sp>
      <p:sp>
        <p:nvSpPr>
          <p:cNvPr id="3" name="Footer Placeholder 2"/>
          <p:cNvSpPr>
            <a:spLocks noGrp="1"/>
          </p:cNvSpPr>
          <p:nvPr>
            <p:ph type="ftr" sz="quarter" idx="11"/>
          </p:nvPr>
        </p:nvSpPr>
        <p:spPr/>
        <p:txBody>
          <a:bodyPr/>
          <a:lstStyle/>
          <a:p>
            <a:r>
              <a:rPr lang="en-US" smtClean="0"/>
              <a:t>Software Defined Networking (COMS 6998-8)</a:t>
            </a:r>
            <a:endParaRPr lang="en-US"/>
          </a:p>
        </p:txBody>
      </p:sp>
      <p:sp>
        <p:nvSpPr>
          <p:cNvPr id="7"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smtClean="0"/>
              <a:t>M. </a:t>
            </a:r>
            <a:r>
              <a:rPr lang="en-US" dirty="0" err="1" smtClean="0"/>
              <a:t>Reitblatt</a:t>
            </a:r>
            <a:r>
              <a:rPr lang="en-US" dirty="0" smtClean="0"/>
              <a:t>, </a:t>
            </a:r>
            <a:r>
              <a:rPr lang="en-US" dirty="0" smtClean="0"/>
              <a:t>Cornell</a:t>
            </a:r>
            <a:endParaRPr lang="en-US" dirty="0"/>
          </a:p>
        </p:txBody>
      </p:sp>
      <p:sp>
        <p:nvSpPr>
          <p:cNvPr id="8" name="Slide Number Placeholder 3"/>
          <p:cNvSpPr>
            <a:spLocks noGrp="1"/>
          </p:cNvSpPr>
          <p:nvPr>
            <p:ph type="sldNum" sz="quarter" idx="12"/>
          </p:nvPr>
        </p:nvSpPr>
        <p:spPr>
          <a:xfrm>
            <a:off x="6553200" y="6356350"/>
            <a:ext cx="2133600" cy="365125"/>
          </a:xfrm>
        </p:spPr>
        <p:txBody>
          <a:bodyPr/>
          <a:lstStyle/>
          <a:p>
            <a:fld id="{20342B77-D34C-443A-9BA4-2E8748A6D936}" type="slidenum">
              <a:rPr lang="en-US" smtClean="0"/>
              <a:pPr/>
              <a:t>33</a:t>
            </a:fld>
            <a:endParaRPr lang="en-US"/>
          </a:p>
        </p:txBody>
      </p:sp>
    </p:spTree>
    <p:extLst>
      <p:ext uri="{BB962C8B-B14F-4D97-AF65-F5344CB8AC3E}">
        <p14:creationId xmlns:p14="http://schemas.microsoft.com/office/powerpoint/2010/main" val="1957968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Review of Previous Lecture</a:t>
            </a:r>
          </a:p>
          <a:p>
            <a:pPr lvl="1"/>
            <a:r>
              <a:rPr lang="en-US" dirty="0" smtClean="0"/>
              <a:t>SDN Programming Language</a:t>
            </a:r>
          </a:p>
          <a:p>
            <a:pPr lvl="1"/>
            <a:r>
              <a:rPr lang="en-US" dirty="0" smtClean="0"/>
              <a:t>SDN </a:t>
            </a:r>
            <a:r>
              <a:rPr lang="en-US" dirty="0"/>
              <a:t>Verification</a:t>
            </a:r>
          </a:p>
          <a:p>
            <a:r>
              <a:rPr lang="en-US" dirty="0" smtClean="0"/>
              <a:t>SDN Update</a:t>
            </a:r>
          </a:p>
          <a:p>
            <a:pPr lvl="1"/>
            <a:r>
              <a:rPr lang="en-US" dirty="0" smtClean="0"/>
              <a:t>Consistent Update</a:t>
            </a:r>
          </a:p>
          <a:p>
            <a:pPr lvl="1"/>
            <a:r>
              <a:rPr lang="en-US" dirty="0" smtClean="0">
                <a:solidFill>
                  <a:srgbClr val="FF0000"/>
                </a:solidFill>
              </a:rPr>
              <a:t>Congestion-Free Update (</a:t>
            </a:r>
            <a:r>
              <a:rPr lang="en-US" dirty="0" err="1" smtClean="0">
                <a:solidFill>
                  <a:srgbClr val="FF0000"/>
                </a:solidFill>
              </a:rPr>
              <a:t>zUpdate</a:t>
            </a:r>
            <a:r>
              <a:rPr lang="en-US" dirty="0" smtClean="0">
                <a:solidFill>
                  <a:srgbClr val="FF0000"/>
                </a:solidFill>
              </a:rPr>
              <a:t>)</a:t>
            </a:r>
          </a:p>
          <a:p>
            <a:pPr lvl="1"/>
            <a:r>
              <a:rPr lang="en-US" dirty="0" smtClean="0"/>
              <a:t>Network Partition</a:t>
            </a:r>
          </a:p>
        </p:txBody>
      </p:sp>
      <p:sp>
        <p:nvSpPr>
          <p:cNvPr id="5" name="Date Placeholder 4"/>
          <p:cNvSpPr>
            <a:spLocks noGrp="1"/>
          </p:cNvSpPr>
          <p:nvPr>
            <p:ph type="dt" sz="half" idx="10"/>
          </p:nvPr>
        </p:nvSpPr>
        <p:spPr/>
        <p:txBody>
          <a:bodyPr/>
          <a:lstStyle/>
          <a:p>
            <a:r>
              <a:rPr lang="en-US" smtClean="0"/>
              <a:t>10/8/13</a:t>
            </a:r>
            <a:endParaRPr lang="en-US"/>
          </a:p>
        </p:txBody>
      </p:sp>
      <p:sp>
        <p:nvSpPr>
          <p:cNvPr id="6" name="Footer Placeholder 5"/>
          <p:cNvSpPr>
            <a:spLocks noGrp="1"/>
          </p:cNvSpPr>
          <p:nvPr>
            <p:ph type="ftr" sz="quarter" idx="11"/>
          </p:nvPr>
        </p:nvSpPr>
        <p:spPr/>
        <p:txBody>
          <a:bodyPr/>
          <a:lstStyle/>
          <a:p>
            <a:r>
              <a:rPr lang="en-US" smtClean="0"/>
              <a:t>Software Defined Networking (COMS 6998-8)</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34</a:t>
            </a:fld>
            <a:endParaRPr lang="en-US"/>
          </a:p>
        </p:txBody>
      </p:sp>
    </p:spTree>
    <p:extLst>
      <p:ext uri="{BB962C8B-B14F-4D97-AF65-F5344CB8AC3E}">
        <p14:creationId xmlns:p14="http://schemas.microsoft.com/office/powerpoint/2010/main" val="82989264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1916593" y="2224597"/>
            <a:ext cx="4808870" cy="2330308"/>
          </a:xfrm>
          <a:prstGeom prst="rect">
            <a:avLst/>
          </a:prstGeom>
          <a:ln>
            <a:noFill/>
          </a:ln>
        </p:spPr>
      </p:pic>
      <p:sp>
        <p:nvSpPr>
          <p:cNvPr id="2" name="Title 1"/>
          <p:cNvSpPr>
            <a:spLocks noGrp="1"/>
          </p:cNvSpPr>
          <p:nvPr>
            <p:ph type="title"/>
          </p:nvPr>
        </p:nvSpPr>
        <p:spPr/>
        <p:txBody>
          <a:bodyPr/>
          <a:lstStyle/>
          <a:p>
            <a:r>
              <a:rPr lang="en-US" dirty="0" smtClean="0"/>
              <a:t>DCN is constantly in flux</a:t>
            </a:r>
            <a:endParaRPr lang="en-US" dirty="0"/>
          </a:p>
        </p:txBody>
      </p:sp>
      <p:sp>
        <p:nvSpPr>
          <p:cNvPr id="3" name="TextBox 2"/>
          <p:cNvSpPr txBox="1"/>
          <p:nvPr/>
        </p:nvSpPr>
        <p:spPr>
          <a:xfrm>
            <a:off x="4430287" y="1661129"/>
            <a:ext cx="2263647" cy="400110"/>
          </a:xfrm>
          <a:prstGeom prst="rect">
            <a:avLst/>
          </a:prstGeom>
          <a:noFill/>
        </p:spPr>
        <p:txBody>
          <a:bodyPr wrap="square" rtlCol="0">
            <a:spAutoFit/>
          </a:bodyPr>
          <a:lstStyle/>
          <a:p>
            <a:r>
              <a:rPr lang="en-US" sz="2000" b="1" dirty="0" smtClean="0">
                <a:solidFill>
                  <a:schemeClr val="accent2"/>
                </a:solidFill>
              </a:rPr>
              <a:t>Upgrade </a:t>
            </a:r>
            <a:r>
              <a:rPr lang="en-US" sz="2000" b="1" dirty="0" smtClean="0">
                <a:solidFill>
                  <a:schemeClr val="accent2"/>
                </a:solidFill>
                <a:sym typeface="Wingdings" panose="05000000000000000000" pitchFamily="2" charset="2"/>
              </a:rPr>
              <a:t> Reboot</a:t>
            </a:r>
            <a:endParaRPr lang="en-US" sz="2000" b="1" dirty="0">
              <a:solidFill>
                <a:schemeClr val="accent2"/>
              </a:solidFill>
            </a:endParaRPr>
          </a:p>
        </p:txBody>
      </p:sp>
      <p:sp>
        <p:nvSpPr>
          <p:cNvPr id="18" name="TextBox 17"/>
          <p:cNvSpPr txBox="1"/>
          <p:nvPr/>
        </p:nvSpPr>
        <p:spPr>
          <a:xfrm>
            <a:off x="1169393" y="4275806"/>
            <a:ext cx="1420257" cy="369332"/>
          </a:xfrm>
          <a:prstGeom prst="rect">
            <a:avLst/>
          </a:prstGeom>
          <a:noFill/>
        </p:spPr>
        <p:txBody>
          <a:bodyPr wrap="square" rtlCol="0">
            <a:spAutoFit/>
          </a:bodyPr>
          <a:lstStyle/>
          <a:p>
            <a:r>
              <a:rPr lang="en-US" b="1" dirty="0" smtClean="0"/>
              <a:t>Traffic Flows</a:t>
            </a:r>
            <a:endParaRPr lang="en-US" b="1" dirty="0"/>
          </a:p>
        </p:txBody>
      </p:sp>
      <p:pic>
        <p:nvPicPr>
          <p:cNvPr id="21" name="Picture 20"/>
          <p:cNvPicPr>
            <a:picLocks noChangeAspect="1"/>
          </p:cNvPicPr>
          <p:nvPr/>
        </p:nvPicPr>
        <p:blipFill>
          <a:blip r:embed="rId4"/>
          <a:stretch>
            <a:fillRect/>
          </a:stretch>
        </p:blipFill>
        <p:spPr>
          <a:xfrm>
            <a:off x="6468461" y="2205619"/>
            <a:ext cx="1031373" cy="660079"/>
          </a:xfrm>
          <a:prstGeom prst="rect">
            <a:avLst/>
          </a:prstGeom>
        </p:spPr>
      </p:pic>
      <p:cxnSp>
        <p:nvCxnSpPr>
          <p:cNvPr id="23" name="Straight Connector 22"/>
          <p:cNvCxnSpPr/>
          <p:nvPr/>
        </p:nvCxnSpPr>
        <p:spPr>
          <a:xfrm flipH="1">
            <a:off x="6283995" y="2732795"/>
            <a:ext cx="601276" cy="1539388"/>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3009505" y="2732795"/>
            <a:ext cx="3859495" cy="1539388"/>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467962" y="2277664"/>
            <a:ext cx="1420257" cy="369332"/>
          </a:xfrm>
          <a:prstGeom prst="rect">
            <a:avLst/>
          </a:prstGeom>
          <a:noFill/>
        </p:spPr>
        <p:txBody>
          <a:bodyPr wrap="square" rtlCol="0">
            <a:spAutoFit/>
          </a:bodyPr>
          <a:lstStyle/>
          <a:p>
            <a:r>
              <a:rPr lang="en-US" b="1" dirty="0" smtClean="0">
                <a:solidFill>
                  <a:srgbClr val="92D050"/>
                </a:solidFill>
              </a:rPr>
              <a:t>New Switch</a:t>
            </a:r>
            <a:endParaRPr lang="en-US" b="1" dirty="0">
              <a:solidFill>
                <a:srgbClr val="92D050"/>
              </a:solidFill>
            </a:endParaRPr>
          </a:p>
        </p:txBody>
      </p:sp>
      <p:sp>
        <p:nvSpPr>
          <p:cNvPr id="11" name="Freeform 10"/>
          <p:cNvSpPr/>
          <p:nvPr/>
        </p:nvSpPr>
        <p:spPr>
          <a:xfrm>
            <a:off x="2401368" y="2657071"/>
            <a:ext cx="3938401" cy="2256761"/>
          </a:xfrm>
          <a:custGeom>
            <a:avLst/>
            <a:gdLst>
              <a:gd name="connsiteX0" fmla="*/ 0 w 3938401"/>
              <a:gd name="connsiteY0" fmla="*/ 2256761 h 2256761"/>
              <a:gd name="connsiteX1" fmla="*/ 632389 w 3938401"/>
              <a:gd name="connsiteY1" fmla="*/ 1419273 h 2256761"/>
              <a:gd name="connsiteX2" fmla="*/ 1504060 w 3938401"/>
              <a:gd name="connsiteY2" fmla="*/ 671 h 2256761"/>
              <a:gd name="connsiteX3" fmla="*/ 3623417 w 3938401"/>
              <a:gd name="connsiteY3" fmla="*/ 1607280 h 2256761"/>
              <a:gd name="connsiteX4" fmla="*/ 3888337 w 3938401"/>
              <a:gd name="connsiteY4" fmla="*/ 2231123 h 2256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8401" h="2256761">
                <a:moveTo>
                  <a:pt x="0" y="2256761"/>
                </a:moveTo>
                <a:cubicBezTo>
                  <a:pt x="190856" y="2026024"/>
                  <a:pt x="381712" y="1795288"/>
                  <a:pt x="632389" y="1419273"/>
                </a:cubicBezTo>
                <a:cubicBezTo>
                  <a:pt x="883066" y="1043258"/>
                  <a:pt x="1005555" y="-30663"/>
                  <a:pt x="1504060" y="671"/>
                </a:cubicBezTo>
                <a:cubicBezTo>
                  <a:pt x="2002565" y="32005"/>
                  <a:pt x="3226038" y="1235538"/>
                  <a:pt x="3623417" y="1607280"/>
                </a:cubicBezTo>
                <a:cubicBezTo>
                  <a:pt x="4020796" y="1979022"/>
                  <a:pt x="3954566" y="2105072"/>
                  <a:pt x="3888337" y="2231123"/>
                </a:cubicBezTo>
              </a:path>
            </a:pathLst>
          </a:custGeom>
          <a:noFill/>
          <a:ln w="3810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2915412" y="2480646"/>
            <a:ext cx="3585603" cy="2450277"/>
          </a:xfrm>
          <a:custGeom>
            <a:avLst/>
            <a:gdLst>
              <a:gd name="connsiteX0" fmla="*/ 7250 w 3585603"/>
              <a:gd name="connsiteY0" fmla="*/ 2196498 h 2264864"/>
              <a:gd name="connsiteX1" fmla="*/ 383265 w 3585603"/>
              <a:gd name="connsiteY1" fmla="*/ 1453014 h 2264864"/>
              <a:gd name="connsiteX2" fmla="*/ 2476984 w 3585603"/>
              <a:gd name="connsiteY2" fmla="*/ 229 h 2264864"/>
              <a:gd name="connsiteX3" fmla="*/ 3442659 w 3585603"/>
              <a:gd name="connsiteY3" fmla="*/ 1564109 h 2264864"/>
              <a:gd name="connsiteX4" fmla="*/ 3562300 w 3585603"/>
              <a:gd name="connsiteY4" fmla="*/ 2264864 h 2264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5603" h="2264864">
                <a:moveTo>
                  <a:pt x="7250" y="2196498"/>
                </a:moveTo>
                <a:cubicBezTo>
                  <a:pt x="-10554" y="2007778"/>
                  <a:pt x="-28357" y="1819059"/>
                  <a:pt x="383265" y="1453014"/>
                </a:cubicBezTo>
                <a:cubicBezTo>
                  <a:pt x="794887" y="1086969"/>
                  <a:pt x="1967085" y="-18287"/>
                  <a:pt x="2476984" y="229"/>
                </a:cubicBezTo>
                <a:cubicBezTo>
                  <a:pt x="2986883" y="18745"/>
                  <a:pt x="3261773" y="1186670"/>
                  <a:pt x="3442659" y="1564109"/>
                </a:cubicBezTo>
                <a:cubicBezTo>
                  <a:pt x="3623545" y="1941548"/>
                  <a:pt x="3592922" y="2103206"/>
                  <a:pt x="3562300" y="2264864"/>
                </a:cubicBezTo>
              </a:path>
            </a:pathLst>
          </a:custGeom>
          <a:noFill/>
          <a:ln w="38100">
            <a:solidFill>
              <a:srgbClr val="7030A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3008119" y="2535659"/>
            <a:ext cx="3331649" cy="2343990"/>
          </a:xfrm>
          <a:custGeom>
            <a:avLst/>
            <a:gdLst>
              <a:gd name="connsiteX0" fmla="*/ 0 w 3067940"/>
              <a:gd name="connsiteY0" fmla="*/ 2343990 h 2343990"/>
              <a:gd name="connsiteX1" fmla="*/ 247828 w 3067940"/>
              <a:gd name="connsiteY1" fmla="*/ 1489410 h 2343990"/>
              <a:gd name="connsiteX2" fmla="*/ 957129 w 3067940"/>
              <a:gd name="connsiteY2" fmla="*/ 10988 h 2343990"/>
              <a:gd name="connsiteX3" fmla="*/ 3067940 w 3067940"/>
              <a:gd name="connsiteY3" fmla="*/ 2326898 h 2343990"/>
            </a:gdLst>
            <a:ahLst/>
            <a:cxnLst>
              <a:cxn ang="0">
                <a:pos x="connsiteX0" y="connsiteY0"/>
              </a:cxn>
              <a:cxn ang="0">
                <a:pos x="connsiteX1" y="connsiteY1"/>
              </a:cxn>
              <a:cxn ang="0">
                <a:pos x="connsiteX2" y="connsiteY2"/>
              </a:cxn>
              <a:cxn ang="0">
                <a:pos x="connsiteX3" y="connsiteY3"/>
              </a:cxn>
            </a:cxnLst>
            <a:rect l="l" t="t" r="r" b="b"/>
            <a:pathLst>
              <a:path w="3067940" h="2343990">
                <a:moveTo>
                  <a:pt x="0" y="2343990"/>
                </a:moveTo>
                <a:cubicBezTo>
                  <a:pt x="44153" y="2111117"/>
                  <a:pt x="88307" y="1878244"/>
                  <a:pt x="247828" y="1489410"/>
                </a:cubicBezTo>
                <a:cubicBezTo>
                  <a:pt x="407350" y="1100576"/>
                  <a:pt x="487110" y="-128593"/>
                  <a:pt x="957129" y="10988"/>
                </a:cubicBezTo>
                <a:cubicBezTo>
                  <a:pt x="1427148" y="150569"/>
                  <a:pt x="2247544" y="1238733"/>
                  <a:pt x="3067940" y="2326898"/>
                </a:cubicBezTo>
              </a:path>
            </a:pathLst>
          </a:custGeom>
          <a:noFill/>
          <a:ln w="38100">
            <a:solidFill>
              <a:srgbClr val="7030A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2592689" y="2476746"/>
            <a:ext cx="4507288" cy="2437086"/>
          </a:xfrm>
          <a:custGeom>
            <a:avLst/>
            <a:gdLst>
              <a:gd name="connsiteX0" fmla="*/ 133419 w 4507288"/>
              <a:gd name="connsiteY0" fmla="*/ 2360174 h 2437086"/>
              <a:gd name="connsiteX1" fmla="*/ 517980 w 4507288"/>
              <a:gd name="connsiteY1" fmla="*/ 1591052 h 2437086"/>
              <a:gd name="connsiteX2" fmla="*/ 4312313 w 4507288"/>
              <a:gd name="connsiteY2" fmla="*/ 1534 h 2437086"/>
              <a:gd name="connsiteX3" fmla="*/ 3944844 w 4507288"/>
              <a:gd name="connsiteY3" fmla="*/ 1898701 h 2437086"/>
              <a:gd name="connsiteX4" fmla="*/ 3825203 w 4507288"/>
              <a:gd name="connsiteY4" fmla="*/ 2437086 h 2437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7288" h="2437086">
                <a:moveTo>
                  <a:pt x="133419" y="2360174"/>
                </a:moveTo>
                <a:cubicBezTo>
                  <a:pt x="-22542" y="2172166"/>
                  <a:pt x="-178502" y="1984159"/>
                  <a:pt x="517980" y="1591052"/>
                </a:cubicBezTo>
                <a:cubicBezTo>
                  <a:pt x="1214462" y="1197945"/>
                  <a:pt x="3741169" y="-49741"/>
                  <a:pt x="4312313" y="1534"/>
                </a:cubicBezTo>
                <a:cubicBezTo>
                  <a:pt x="4883457" y="52809"/>
                  <a:pt x="4026029" y="1492776"/>
                  <a:pt x="3944844" y="1898701"/>
                </a:cubicBezTo>
                <a:cubicBezTo>
                  <a:pt x="3863659" y="2304626"/>
                  <a:pt x="3844431" y="2370856"/>
                  <a:pt x="3825203" y="2437086"/>
                </a:cubicBezTo>
              </a:path>
            </a:pathLst>
          </a:custGeom>
          <a:noFill/>
          <a:ln w="3810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184521" y="2018767"/>
            <a:ext cx="548142" cy="548142"/>
          </a:xfrm>
          <a:prstGeom prst="rect">
            <a:avLst/>
          </a:prstGeom>
        </p:spPr>
      </p:pic>
      <p:sp>
        <p:nvSpPr>
          <p:cNvPr id="4" name="Slide Number Placeholder 3"/>
          <p:cNvSpPr>
            <a:spLocks noGrp="1"/>
          </p:cNvSpPr>
          <p:nvPr>
            <p:ph type="sldNum" sz="quarter" idx="12"/>
          </p:nvPr>
        </p:nvSpPr>
        <p:spPr>
          <a:xfrm>
            <a:off x="6705600" y="6324600"/>
            <a:ext cx="2133600" cy="365125"/>
          </a:xfrm>
        </p:spPr>
        <p:txBody>
          <a:bodyPr/>
          <a:lstStyle/>
          <a:p>
            <a:fld id="{9C1F5A0A-F6FC-4FFD-9B49-0DA8697211D9}" type="slidenum">
              <a:rPr lang="en-US" smtClean="0"/>
              <a:pPr/>
              <a:t>35</a:t>
            </a:fld>
            <a:endParaRPr lang="en-US"/>
          </a:p>
        </p:txBody>
      </p:sp>
      <p:sp>
        <p:nvSpPr>
          <p:cNvPr id="5" name="Date Placeholder 4"/>
          <p:cNvSpPr>
            <a:spLocks noGrp="1"/>
          </p:cNvSpPr>
          <p:nvPr>
            <p:ph type="dt" sz="half" idx="10"/>
          </p:nvPr>
        </p:nvSpPr>
        <p:spPr/>
        <p:txBody>
          <a:bodyPr/>
          <a:lstStyle/>
          <a:p>
            <a:r>
              <a:rPr lang="en-US" smtClean="0"/>
              <a:t>10/8/13</a:t>
            </a:r>
            <a:endParaRPr lang="en-US"/>
          </a:p>
        </p:txBody>
      </p:sp>
      <p:sp>
        <p:nvSpPr>
          <p:cNvPr id="6" name="Footer Placeholder 5"/>
          <p:cNvSpPr>
            <a:spLocks noGrp="1"/>
          </p:cNvSpPr>
          <p:nvPr>
            <p:ph type="ftr" sz="quarter" idx="11"/>
          </p:nvPr>
        </p:nvSpPr>
        <p:spPr/>
        <p:txBody>
          <a:bodyPr/>
          <a:lstStyle/>
          <a:p>
            <a:r>
              <a:rPr lang="en-US" smtClean="0"/>
              <a:t>Software Defined Networking (COMS 6998-8)</a:t>
            </a:r>
            <a:endParaRPr lang="en-US"/>
          </a:p>
        </p:txBody>
      </p:sp>
      <p:sp>
        <p:nvSpPr>
          <p:cNvPr id="19"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smtClean="0"/>
              <a:t>J. Liu, Yale</a:t>
            </a:r>
            <a:endParaRPr lang="en-US" dirty="0"/>
          </a:p>
        </p:txBody>
      </p:sp>
    </p:spTree>
    <p:extLst>
      <p:ext uri="{BB962C8B-B14F-4D97-AF65-F5344CB8AC3E}">
        <p14:creationId xmlns:p14="http://schemas.microsoft.com/office/powerpoint/2010/main" val="8213330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1"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12"/>
                                        </p:tgtEl>
                                      </p:cBhvr>
                                    </p:animEffect>
                                    <p:set>
                                      <p:cBhvr>
                                        <p:cTn id="26" dur="1" fill="hold">
                                          <p:stCondLst>
                                            <p:cond delay="499"/>
                                          </p:stCondLst>
                                        </p:cTn>
                                        <p:tgtEl>
                                          <p:spTgt spid="12"/>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3"/>
                                        </p:tgtEl>
                                      </p:cBhvr>
                                    </p:animEffect>
                                    <p:set>
                                      <p:cBhvr>
                                        <p:cTn id="34" dur="1" fill="hold">
                                          <p:stCondLst>
                                            <p:cond delay="499"/>
                                          </p:stCondLst>
                                        </p:cTn>
                                        <p:tgtEl>
                                          <p:spTgt spid="3"/>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13"/>
                                        </p:tgtEl>
                                      </p:cBhvr>
                                    </p:animEffect>
                                    <p:set>
                                      <p:cBhvr>
                                        <p:cTn id="42" dur="1" fill="hold">
                                          <p:stCondLst>
                                            <p:cond delay="499"/>
                                          </p:stCondLst>
                                        </p:cTn>
                                        <p:tgtEl>
                                          <p:spTgt spid="13"/>
                                        </p:tgtEl>
                                        <p:attrNameLst>
                                          <p:attrName>style.visibility</p:attrName>
                                        </p:attrNameLst>
                                      </p:cBhvr>
                                      <p:to>
                                        <p:strVal val="hidden"/>
                                      </p:to>
                                    </p:set>
                                  </p:childTnLst>
                                </p:cTn>
                              </p:par>
                              <p:par>
                                <p:cTn id="43" presetID="10" presetClass="entr" presetSubtype="0" fill="hold" grpId="2"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500"/>
                                        <p:tgtEl>
                                          <p:spTgt spid="34"/>
                                        </p:tgtEl>
                                      </p:cBhvr>
                                    </p:animEffect>
                                  </p:childTnLst>
                                </p:cTn>
                              </p:par>
                              <p:par>
                                <p:cTn id="54" presetID="10" presetClass="entr" presetSubtype="0" fill="hold" nodeType="with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500"/>
                                        <p:tgtEl>
                                          <p:spTgt spid="33"/>
                                        </p:tgtEl>
                                      </p:cBhvr>
                                    </p:animEffect>
                                  </p:childTnLst>
                                </p:cTn>
                              </p:par>
                              <p:par>
                                <p:cTn id="57" presetID="10" presetClass="entr" presetSubtype="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500"/>
                                        <p:tgtEl>
                                          <p:spTgt spid="24"/>
                                        </p:tgtEl>
                                      </p:cBhvr>
                                    </p:animEffect>
                                  </p:childTnLst>
                                </p:cTn>
                              </p:par>
                              <p:par>
                                <p:cTn id="65" presetID="10" presetClass="exit" presetSubtype="0" fill="hold" grpId="1" nodeType="withEffect">
                                  <p:stCondLst>
                                    <p:cond delay="0"/>
                                  </p:stCondLst>
                                  <p:childTnLst>
                                    <p:animEffect transition="out" filter="fade">
                                      <p:cBhvr>
                                        <p:cTn id="66" dur="500"/>
                                        <p:tgtEl>
                                          <p:spTgt spid="11"/>
                                        </p:tgtEl>
                                      </p:cBhvr>
                                    </p:animEffect>
                                    <p:set>
                                      <p:cBhvr>
                                        <p:cTn id="6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8" grpId="0"/>
      <p:bldP spid="34" grpId="0"/>
      <p:bldP spid="11" grpId="0" animBg="1"/>
      <p:bldP spid="11" grpId="1" animBg="1"/>
      <p:bldP spid="12" grpId="0" animBg="1"/>
      <p:bldP spid="12" grpId="1" animBg="1"/>
      <p:bldP spid="12" grpId="2" animBg="1"/>
      <p:bldP spid="13" grpId="0" animBg="1"/>
      <p:bldP spid="13" grpId="1" animBg="1"/>
      <p:bldP spid="2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p:cNvPicPr>
            <a:picLocks noChangeAspect="1"/>
          </p:cNvPicPr>
          <p:nvPr/>
        </p:nvPicPr>
        <p:blipFill>
          <a:blip r:embed="rId3"/>
          <a:stretch>
            <a:fillRect/>
          </a:stretch>
        </p:blipFill>
        <p:spPr>
          <a:xfrm>
            <a:off x="2049092" y="4788737"/>
            <a:ext cx="532591" cy="755448"/>
          </a:xfrm>
          <a:prstGeom prst="rect">
            <a:avLst/>
          </a:prstGeom>
        </p:spPr>
      </p:pic>
      <p:pic>
        <p:nvPicPr>
          <p:cNvPr id="38" name="Picture 37"/>
          <p:cNvPicPr>
            <a:picLocks noChangeAspect="1"/>
          </p:cNvPicPr>
          <p:nvPr/>
        </p:nvPicPr>
        <p:blipFill>
          <a:blip r:embed="rId3"/>
          <a:stretch>
            <a:fillRect/>
          </a:stretch>
        </p:blipFill>
        <p:spPr>
          <a:xfrm>
            <a:off x="2734083" y="4788737"/>
            <a:ext cx="532591" cy="755448"/>
          </a:xfrm>
          <a:prstGeom prst="rect">
            <a:avLst/>
          </a:prstGeom>
        </p:spPr>
      </p:pic>
      <p:pic>
        <p:nvPicPr>
          <p:cNvPr id="39" name="Picture 38"/>
          <p:cNvPicPr>
            <a:picLocks noChangeAspect="1"/>
          </p:cNvPicPr>
          <p:nvPr/>
        </p:nvPicPr>
        <p:blipFill>
          <a:blip r:embed="rId3"/>
          <a:stretch>
            <a:fillRect/>
          </a:stretch>
        </p:blipFill>
        <p:spPr>
          <a:xfrm>
            <a:off x="3384370" y="4788737"/>
            <a:ext cx="532591" cy="755448"/>
          </a:xfrm>
          <a:prstGeom prst="rect">
            <a:avLst/>
          </a:prstGeom>
        </p:spPr>
      </p:pic>
      <p:pic>
        <p:nvPicPr>
          <p:cNvPr id="37" name="Picture 36"/>
          <p:cNvPicPr>
            <a:picLocks noChangeAspect="1"/>
          </p:cNvPicPr>
          <p:nvPr/>
        </p:nvPicPr>
        <p:blipFill>
          <a:blip r:embed="rId4"/>
          <a:stretch>
            <a:fillRect/>
          </a:stretch>
        </p:blipFill>
        <p:spPr>
          <a:xfrm>
            <a:off x="1916593" y="2224597"/>
            <a:ext cx="4808870" cy="2330308"/>
          </a:xfrm>
          <a:prstGeom prst="rect">
            <a:avLst/>
          </a:prstGeom>
          <a:ln>
            <a:noFill/>
          </a:ln>
        </p:spPr>
      </p:pic>
      <p:sp>
        <p:nvSpPr>
          <p:cNvPr id="2" name="Title 1"/>
          <p:cNvSpPr>
            <a:spLocks noGrp="1"/>
          </p:cNvSpPr>
          <p:nvPr>
            <p:ph type="title"/>
          </p:nvPr>
        </p:nvSpPr>
        <p:spPr/>
        <p:txBody>
          <a:bodyPr/>
          <a:lstStyle/>
          <a:p>
            <a:r>
              <a:rPr lang="en-US" dirty="0" smtClean="0"/>
              <a:t>DCN is constantly in flux</a:t>
            </a:r>
            <a:endParaRPr lang="en-US" dirty="0"/>
          </a:p>
        </p:txBody>
      </p:sp>
      <p:sp>
        <p:nvSpPr>
          <p:cNvPr id="21" name="TextBox 20"/>
          <p:cNvSpPr txBox="1"/>
          <p:nvPr/>
        </p:nvSpPr>
        <p:spPr>
          <a:xfrm>
            <a:off x="2049092" y="5527039"/>
            <a:ext cx="2312802" cy="369332"/>
          </a:xfrm>
          <a:prstGeom prst="rect">
            <a:avLst/>
          </a:prstGeom>
          <a:noFill/>
        </p:spPr>
        <p:txBody>
          <a:bodyPr wrap="square" rtlCol="0">
            <a:spAutoFit/>
          </a:bodyPr>
          <a:lstStyle/>
          <a:p>
            <a:r>
              <a:rPr lang="en-US" b="1" dirty="0" smtClean="0">
                <a:solidFill>
                  <a:schemeClr val="accent1">
                    <a:lumMod val="75000"/>
                  </a:schemeClr>
                </a:solidFill>
              </a:rPr>
              <a:t>Virtual Machines</a:t>
            </a:r>
            <a:endParaRPr lang="en-US" b="1" dirty="0">
              <a:solidFill>
                <a:schemeClr val="accent1">
                  <a:lumMod val="75000"/>
                </a:schemeClr>
              </a:solidFill>
            </a:endParaRPr>
          </a:p>
        </p:txBody>
      </p:sp>
      <p:cxnSp>
        <p:nvCxnSpPr>
          <p:cNvPr id="4" name="Straight Connector 3"/>
          <p:cNvCxnSpPr/>
          <p:nvPr/>
        </p:nvCxnSpPr>
        <p:spPr>
          <a:xfrm flipH="1" flipV="1">
            <a:off x="3000378" y="4247260"/>
            <a:ext cx="680923" cy="88699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2980477" y="4247260"/>
            <a:ext cx="19901" cy="91920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2315387" y="4247260"/>
            <a:ext cx="684991" cy="91920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998115" y="4289400"/>
            <a:ext cx="1493559" cy="369332"/>
          </a:xfrm>
          <a:prstGeom prst="rect">
            <a:avLst/>
          </a:prstGeom>
          <a:noFill/>
        </p:spPr>
        <p:txBody>
          <a:bodyPr wrap="square" rtlCol="0">
            <a:spAutoFit/>
          </a:bodyPr>
          <a:lstStyle/>
          <a:p>
            <a:pPr algn="ctr"/>
            <a:r>
              <a:rPr lang="en-US" b="1" dirty="0" smtClean="0"/>
              <a:t>Traffic Flows</a:t>
            </a:r>
            <a:endParaRPr lang="en-US" b="1" dirty="0"/>
          </a:p>
        </p:txBody>
      </p:sp>
      <p:sp>
        <p:nvSpPr>
          <p:cNvPr id="11" name="Freeform 10"/>
          <p:cNvSpPr/>
          <p:nvPr/>
        </p:nvSpPr>
        <p:spPr>
          <a:xfrm>
            <a:off x="2367185" y="4281394"/>
            <a:ext cx="564022" cy="564071"/>
          </a:xfrm>
          <a:custGeom>
            <a:avLst/>
            <a:gdLst>
              <a:gd name="connsiteX0" fmla="*/ 0 w 564022"/>
              <a:gd name="connsiteY0" fmla="*/ 564071 h 564071"/>
              <a:gd name="connsiteX1" fmla="*/ 427290 w 564022"/>
              <a:gd name="connsiteY1" fmla="*/ 49 h 564071"/>
              <a:gd name="connsiteX2" fmla="*/ 564022 w 564022"/>
              <a:gd name="connsiteY2" fmla="*/ 538434 h 564071"/>
            </a:gdLst>
            <a:ahLst/>
            <a:cxnLst>
              <a:cxn ang="0">
                <a:pos x="connsiteX0" y="connsiteY0"/>
              </a:cxn>
              <a:cxn ang="0">
                <a:pos x="connsiteX1" y="connsiteY1"/>
              </a:cxn>
              <a:cxn ang="0">
                <a:pos x="connsiteX2" y="connsiteY2"/>
              </a:cxn>
            </a:cxnLst>
            <a:rect l="l" t="t" r="r" b="b"/>
            <a:pathLst>
              <a:path w="564022" h="564071">
                <a:moveTo>
                  <a:pt x="0" y="564071"/>
                </a:moveTo>
                <a:cubicBezTo>
                  <a:pt x="166643" y="284196"/>
                  <a:pt x="333286" y="4322"/>
                  <a:pt x="427290" y="49"/>
                </a:cubicBezTo>
                <a:cubicBezTo>
                  <a:pt x="521294" y="-4224"/>
                  <a:pt x="542658" y="267105"/>
                  <a:pt x="564022" y="538434"/>
                </a:cubicBezTo>
              </a:path>
            </a:pathLst>
          </a:custGeom>
          <a:noFill/>
          <a:ln w="38100">
            <a:solidFill>
              <a:srgbClr val="FF0000"/>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2281727" y="4016520"/>
            <a:ext cx="1333144" cy="811854"/>
          </a:xfrm>
          <a:custGeom>
            <a:avLst/>
            <a:gdLst>
              <a:gd name="connsiteX0" fmla="*/ 0 w 1333144"/>
              <a:gd name="connsiteY0" fmla="*/ 811854 h 811854"/>
              <a:gd name="connsiteX1" fmla="*/ 529839 w 1333144"/>
              <a:gd name="connsiteY1" fmla="*/ 3 h 811854"/>
              <a:gd name="connsiteX2" fmla="*/ 1333144 w 1333144"/>
              <a:gd name="connsiteY2" fmla="*/ 803308 h 811854"/>
            </a:gdLst>
            <a:ahLst/>
            <a:cxnLst>
              <a:cxn ang="0">
                <a:pos x="connsiteX0" y="connsiteY0"/>
              </a:cxn>
              <a:cxn ang="0">
                <a:pos x="connsiteX1" y="connsiteY1"/>
              </a:cxn>
              <a:cxn ang="0">
                <a:pos x="connsiteX2" y="connsiteY2"/>
              </a:cxn>
            </a:cxnLst>
            <a:rect l="l" t="t" r="r" b="b"/>
            <a:pathLst>
              <a:path w="1333144" h="811854">
                <a:moveTo>
                  <a:pt x="0" y="811854"/>
                </a:moveTo>
                <a:cubicBezTo>
                  <a:pt x="153824" y="406640"/>
                  <a:pt x="307648" y="1427"/>
                  <a:pt x="529839" y="3"/>
                </a:cubicBezTo>
                <a:cubicBezTo>
                  <a:pt x="752030" y="-1421"/>
                  <a:pt x="1042587" y="400943"/>
                  <a:pt x="1333144" y="803308"/>
                </a:cubicBezTo>
              </a:path>
            </a:pathLst>
          </a:custGeom>
          <a:noFill/>
          <a:ln w="38100">
            <a:solidFill>
              <a:srgbClr val="7030A0"/>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p:nvPr/>
        </p:nvCxnSpPr>
        <p:spPr>
          <a:xfrm flipH="1">
            <a:off x="6246356" y="4280854"/>
            <a:ext cx="1" cy="88560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Freeform 14"/>
          <p:cNvSpPr/>
          <p:nvPr/>
        </p:nvSpPr>
        <p:spPr>
          <a:xfrm>
            <a:off x="2273181" y="2469596"/>
            <a:ext cx="4187267" cy="2316049"/>
          </a:xfrm>
          <a:custGeom>
            <a:avLst/>
            <a:gdLst>
              <a:gd name="connsiteX0" fmla="*/ 0 w 4187267"/>
              <a:gd name="connsiteY0" fmla="*/ 2316049 h 2316049"/>
              <a:gd name="connsiteX1" fmla="*/ 521294 w 4187267"/>
              <a:gd name="connsiteY1" fmla="*/ 1555473 h 2316049"/>
              <a:gd name="connsiteX2" fmla="*/ 521294 w 4187267"/>
              <a:gd name="connsiteY2" fmla="*/ 1555473 h 2316049"/>
              <a:gd name="connsiteX3" fmla="*/ 3144853 w 4187267"/>
              <a:gd name="connsiteY3" fmla="*/ 139 h 2316049"/>
              <a:gd name="connsiteX4" fmla="*/ 4084890 w 4187267"/>
              <a:gd name="connsiteY4" fmla="*/ 1649477 h 2316049"/>
              <a:gd name="connsiteX5" fmla="*/ 4119073 w 4187267"/>
              <a:gd name="connsiteY5" fmla="*/ 2196408 h 2316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87267" h="2316049">
                <a:moveTo>
                  <a:pt x="0" y="2316049"/>
                </a:moveTo>
                <a:lnTo>
                  <a:pt x="521294" y="1555473"/>
                </a:lnTo>
                <a:lnTo>
                  <a:pt x="521294" y="1555473"/>
                </a:lnTo>
                <a:cubicBezTo>
                  <a:pt x="958554" y="1296251"/>
                  <a:pt x="2550920" y="-15528"/>
                  <a:pt x="3144853" y="139"/>
                </a:cubicBezTo>
                <a:cubicBezTo>
                  <a:pt x="3738786" y="15806"/>
                  <a:pt x="3922520" y="1283432"/>
                  <a:pt x="4084890" y="1649477"/>
                </a:cubicBezTo>
                <a:cubicBezTo>
                  <a:pt x="4247260" y="2015522"/>
                  <a:pt x="4183166" y="2105965"/>
                  <a:pt x="4119073" y="2196408"/>
                </a:cubicBezTo>
              </a:path>
            </a:pathLst>
          </a:custGeom>
          <a:noFill/>
          <a:ln w="38100">
            <a:solidFill>
              <a:srgbClr val="7030A0"/>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9C1F5A0A-F6FC-4FFD-9B49-0DA8697211D9}" type="slidenum">
              <a:rPr lang="en-US" smtClean="0"/>
              <a:pPr/>
              <a:t>36</a:t>
            </a:fld>
            <a:endParaRPr lang="en-US"/>
          </a:p>
        </p:txBody>
      </p:sp>
      <p:sp>
        <p:nvSpPr>
          <p:cNvPr id="5" name="Date Placeholder 4"/>
          <p:cNvSpPr>
            <a:spLocks noGrp="1"/>
          </p:cNvSpPr>
          <p:nvPr>
            <p:ph type="dt" sz="half" idx="10"/>
          </p:nvPr>
        </p:nvSpPr>
        <p:spPr/>
        <p:txBody>
          <a:bodyPr/>
          <a:lstStyle/>
          <a:p>
            <a:r>
              <a:rPr lang="en-US" smtClean="0"/>
              <a:t>10/8/13</a:t>
            </a:r>
            <a:endParaRPr lang="en-US"/>
          </a:p>
        </p:txBody>
      </p:sp>
      <p:sp>
        <p:nvSpPr>
          <p:cNvPr id="6" name="Footer Placeholder 5"/>
          <p:cNvSpPr>
            <a:spLocks noGrp="1"/>
          </p:cNvSpPr>
          <p:nvPr>
            <p:ph type="ftr" sz="quarter" idx="11"/>
          </p:nvPr>
        </p:nvSpPr>
        <p:spPr/>
        <p:txBody>
          <a:bodyPr/>
          <a:lstStyle/>
          <a:p>
            <a:r>
              <a:rPr lang="en-US" smtClean="0"/>
              <a:t>Software Defined Networking (COMS 6998-8)</a:t>
            </a:r>
            <a:endParaRPr lang="en-US"/>
          </a:p>
        </p:txBody>
      </p:sp>
      <p:sp>
        <p:nvSpPr>
          <p:cNvPr id="23"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smtClean="0"/>
              <a:t>J. Liu, Yale</a:t>
            </a:r>
            <a:endParaRPr lang="en-US" dirty="0"/>
          </a:p>
        </p:txBody>
      </p:sp>
    </p:spTree>
    <p:extLst>
      <p:ext uri="{BB962C8B-B14F-4D97-AF65-F5344CB8AC3E}">
        <p14:creationId xmlns:p14="http://schemas.microsoft.com/office/powerpoint/2010/main" val="26437810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10" presetClass="entr" presetSubtype="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nodeType="clickEffect">
                                  <p:stCondLst>
                                    <p:cond delay="0"/>
                                  </p:stCondLst>
                                  <p:childTnLst>
                                    <p:animMotion origin="layout" path="M -1.94444E-6 -7.40741E-7 L 0.28785 -7.40741E-7 " pathEditMode="relative" rAng="0" ptsTypes="AA">
                                      <p:cBhvr>
                                        <p:cTn id="40" dur="500" fill="hold"/>
                                        <p:tgtEl>
                                          <p:spTgt spid="39"/>
                                        </p:tgtEl>
                                        <p:attrNameLst>
                                          <p:attrName>ppt_x</p:attrName>
                                          <p:attrName>ppt_y</p:attrName>
                                        </p:attrNameLst>
                                      </p:cBhvr>
                                      <p:rCtr x="14392" y="0"/>
                                    </p:animMotion>
                                  </p:childTnLst>
                                </p:cTn>
                              </p:par>
                              <p:par>
                                <p:cTn id="41" presetID="10" presetClass="exit" presetSubtype="0" fill="hold" nodeType="withEffect">
                                  <p:stCondLst>
                                    <p:cond delay="0"/>
                                  </p:stCondLst>
                                  <p:childTnLst>
                                    <p:animEffect transition="out" filter="fade">
                                      <p:cBhvr>
                                        <p:cTn id="42" dur="500"/>
                                        <p:tgtEl>
                                          <p:spTgt spid="4"/>
                                        </p:tgtEl>
                                      </p:cBhvr>
                                    </p:animEffect>
                                    <p:set>
                                      <p:cBhvr>
                                        <p:cTn id="43" dur="1" fill="hold">
                                          <p:stCondLst>
                                            <p:cond delay="499"/>
                                          </p:stCondLst>
                                        </p:cTn>
                                        <p:tgtEl>
                                          <p:spTgt spid="4"/>
                                        </p:tgtEl>
                                        <p:attrNameLst>
                                          <p:attrName>style.visibility</p:attrName>
                                        </p:attrNameLst>
                                      </p:cBhvr>
                                      <p:to>
                                        <p:strVal val="hidden"/>
                                      </p:to>
                                    </p:set>
                                  </p:childTnLst>
                                </p:cTn>
                              </p:par>
                              <p:par>
                                <p:cTn id="44" presetID="10" presetClass="entr" presetSubtype="0" fill="hold"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500"/>
                                        <p:tgtEl>
                                          <p:spTgt spid="43"/>
                                        </p:tgtEl>
                                      </p:cBhvr>
                                    </p:animEffect>
                                  </p:childTnLst>
                                </p:cTn>
                              </p:par>
                              <p:par>
                                <p:cTn id="47" presetID="10" presetClass="exit" presetSubtype="0" fill="hold" grpId="1" nodeType="withEffect">
                                  <p:stCondLst>
                                    <p:cond delay="0"/>
                                  </p:stCondLst>
                                  <p:childTnLst>
                                    <p:animEffect transition="out" filter="fade">
                                      <p:cBhvr>
                                        <p:cTn id="48" dur="500"/>
                                        <p:tgtEl>
                                          <p:spTgt spid="13"/>
                                        </p:tgtEl>
                                      </p:cBhvr>
                                    </p:animEffect>
                                    <p:set>
                                      <p:cBhvr>
                                        <p:cTn id="49" dur="1" fill="hold">
                                          <p:stCondLst>
                                            <p:cond delay="499"/>
                                          </p:stCondLst>
                                        </p:cTn>
                                        <p:tgtEl>
                                          <p:spTgt spid="13"/>
                                        </p:tgtEl>
                                        <p:attrNameLst>
                                          <p:attrName>style.visibility</p:attrName>
                                        </p:attrNameLst>
                                      </p:cBhvr>
                                      <p:to>
                                        <p:strVal val="hidden"/>
                                      </p:to>
                                    </p:set>
                                  </p:childTnLst>
                                </p:cTn>
                              </p:par>
                              <p:par>
                                <p:cTn id="50" presetID="10" presetClass="entr" presetSubtype="0"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6" grpId="0"/>
      <p:bldP spid="11" grpId="0" animBg="1"/>
      <p:bldP spid="13" grpId="0" animBg="1"/>
      <p:bldP spid="13" grpId="1" animBg="1"/>
      <p:bldP spid="1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0790" y="3179397"/>
            <a:ext cx="2395075" cy="2866768"/>
          </a:xfrm>
          <a:prstGeom prst="rect">
            <a:avLst/>
          </a:prstGeom>
        </p:spPr>
      </p:pic>
      <p:sp>
        <p:nvSpPr>
          <p:cNvPr id="2" name="Title 1"/>
          <p:cNvSpPr>
            <a:spLocks noGrp="1"/>
          </p:cNvSpPr>
          <p:nvPr>
            <p:ph type="title"/>
          </p:nvPr>
        </p:nvSpPr>
        <p:spPr/>
        <p:txBody>
          <a:bodyPr>
            <a:normAutofit fontScale="90000"/>
          </a:bodyPr>
          <a:lstStyle/>
          <a:p>
            <a:r>
              <a:rPr lang="en-US" dirty="0" smtClean="0"/>
              <a:t>Network updates are painful for operators</a:t>
            </a:r>
            <a:endParaRPr lang="en-US" dirty="0"/>
          </a:p>
        </p:txBody>
      </p:sp>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53220" y="3149269"/>
            <a:ext cx="1961148" cy="2896896"/>
          </a:xfrm>
          <a:prstGeom prst="rect">
            <a:avLst/>
          </a:prstGeom>
        </p:spPr>
      </p:pic>
      <p:sp>
        <p:nvSpPr>
          <p:cNvPr id="3" name="TextBox 2"/>
          <p:cNvSpPr txBox="1"/>
          <p:nvPr/>
        </p:nvSpPr>
        <p:spPr>
          <a:xfrm>
            <a:off x="101874" y="6013801"/>
            <a:ext cx="2206009" cy="400110"/>
          </a:xfrm>
          <a:prstGeom prst="rect">
            <a:avLst/>
          </a:prstGeom>
          <a:noFill/>
        </p:spPr>
        <p:txBody>
          <a:bodyPr wrap="square" rtlCol="0">
            <a:spAutoFit/>
          </a:bodyPr>
          <a:lstStyle/>
          <a:p>
            <a:r>
              <a:rPr lang="en-US" sz="2000" dirty="0" smtClean="0">
                <a:solidFill>
                  <a:srgbClr val="0070C0"/>
                </a:solidFill>
              </a:rPr>
              <a:t>Bob: An operator</a:t>
            </a:r>
            <a:endParaRPr lang="en-US" sz="2000" dirty="0">
              <a:solidFill>
                <a:srgbClr val="0070C0"/>
              </a:solidFill>
            </a:endParaRPr>
          </a:p>
        </p:txBody>
      </p:sp>
      <p:sp>
        <p:nvSpPr>
          <p:cNvPr id="4" name="TextBox 3"/>
          <p:cNvSpPr txBox="1"/>
          <p:nvPr/>
        </p:nvSpPr>
        <p:spPr>
          <a:xfrm>
            <a:off x="3316910" y="1680990"/>
            <a:ext cx="5637904" cy="1200329"/>
          </a:xfrm>
          <a:prstGeom prst="rect">
            <a:avLst/>
          </a:prstGeom>
          <a:noFill/>
        </p:spPr>
        <p:txBody>
          <a:bodyPr wrap="square" rtlCol="0">
            <a:spAutoFit/>
          </a:bodyPr>
          <a:lstStyle/>
          <a:p>
            <a:r>
              <a:rPr lang="en-US" dirty="0" smtClean="0"/>
              <a:t>Two weeks before update, Bob has to:</a:t>
            </a:r>
          </a:p>
          <a:p>
            <a:pPr marL="285750" indent="-285750">
              <a:buFont typeface="Arial" panose="020B0604020202020204" pitchFamily="34" charset="0"/>
              <a:buChar char="•"/>
            </a:pPr>
            <a:r>
              <a:rPr lang="en-US" dirty="0" smtClean="0"/>
              <a:t>Coordinate with application owners</a:t>
            </a:r>
          </a:p>
          <a:p>
            <a:pPr marL="285750" indent="-285750">
              <a:buFont typeface="Arial" panose="020B0604020202020204" pitchFamily="34" charset="0"/>
              <a:buChar char="•"/>
            </a:pPr>
            <a:r>
              <a:rPr lang="en-US" dirty="0" smtClean="0"/>
              <a:t>Prepare a detailed update plan</a:t>
            </a:r>
          </a:p>
          <a:p>
            <a:pPr marL="285750" indent="-285750">
              <a:buFont typeface="Arial" panose="020B0604020202020204" pitchFamily="34" charset="0"/>
              <a:buChar char="•"/>
            </a:pPr>
            <a:r>
              <a:rPr lang="en-US" dirty="0" smtClean="0"/>
              <a:t>Review and revise the plan with colleagues</a:t>
            </a:r>
          </a:p>
        </p:txBody>
      </p:sp>
      <p:sp>
        <p:nvSpPr>
          <p:cNvPr id="17" name="TextBox 16"/>
          <p:cNvSpPr txBox="1"/>
          <p:nvPr/>
        </p:nvSpPr>
        <p:spPr>
          <a:xfrm>
            <a:off x="3316910" y="3274986"/>
            <a:ext cx="5411452" cy="923330"/>
          </a:xfrm>
          <a:prstGeom prst="rect">
            <a:avLst/>
          </a:prstGeom>
          <a:noFill/>
        </p:spPr>
        <p:txBody>
          <a:bodyPr wrap="square" rtlCol="0">
            <a:spAutoFit/>
          </a:bodyPr>
          <a:lstStyle/>
          <a:p>
            <a:r>
              <a:rPr lang="en-US" dirty="0" smtClean="0"/>
              <a:t>A</a:t>
            </a:r>
            <a:r>
              <a:rPr lang="en-US" dirty="0"/>
              <a:t>t</a:t>
            </a:r>
            <a:r>
              <a:rPr lang="en-US" dirty="0" smtClean="0"/>
              <a:t> the night of update, Bob executes plan by hands, but</a:t>
            </a:r>
          </a:p>
          <a:p>
            <a:pPr marL="285750" indent="-285750">
              <a:buFont typeface="Arial" panose="020B0604020202020204" pitchFamily="34" charset="0"/>
              <a:buChar char="•"/>
            </a:pPr>
            <a:r>
              <a:rPr lang="en-US" dirty="0"/>
              <a:t>A</a:t>
            </a:r>
            <a:r>
              <a:rPr lang="en-US" dirty="0" smtClean="0"/>
              <a:t>pplication alerts are</a:t>
            </a:r>
            <a:r>
              <a:rPr lang="en-US" dirty="0"/>
              <a:t> </a:t>
            </a:r>
            <a:r>
              <a:rPr lang="en-US" dirty="0" smtClean="0"/>
              <a:t>triggered unexpectedly</a:t>
            </a:r>
          </a:p>
          <a:p>
            <a:pPr marL="285750" indent="-285750">
              <a:buFont typeface="Arial" panose="020B0604020202020204" pitchFamily="34" charset="0"/>
              <a:buChar char="•"/>
            </a:pPr>
            <a:r>
              <a:rPr lang="en-US" dirty="0" smtClean="0"/>
              <a:t>Switch failures force him to backpedal </a:t>
            </a:r>
            <a:r>
              <a:rPr lang="en-US" dirty="0" smtClean="0">
                <a:sym typeface="Wingdings" panose="05000000000000000000" pitchFamily="2" charset="2"/>
              </a:rPr>
              <a:t>several times.</a:t>
            </a:r>
            <a:endParaRPr lang="en-US" dirty="0"/>
          </a:p>
        </p:txBody>
      </p:sp>
      <p:sp>
        <p:nvSpPr>
          <p:cNvPr id="18" name="TextBox 17"/>
          <p:cNvSpPr txBox="1"/>
          <p:nvPr/>
        </p:nvSpPr>
        <p:spPr>
          <a:xfrm>
            <a:off x="3316910" y="4708563"/>
            <a:ext cx="5411452" cy="1200329"/>
          </a:xfrm>
          <a:prstGeom prst="rect">
            <a:avLst/>
          </a:prstGeom>
          <a:noFill/>
        </p:spPr>
        <p:txBody>
          <a:bodyPr wrap="square" rtlCol="0">
            <a:spAutoFit/>
          </a:bodyPr>
          <a:lstStyle/>
          <a:p>
            <a:r>
              <a:rPr lang="en-US" dirty="0" smtClean="0"/>
              <a:t>Eight hours later, Bob is still stuck with update:</a:t>
            </a:r>
          </a:p>
          <a:p>
            <a:pPr marL="285750" indent="-285750">
              <a:buFont typeface="Arial" panose="020B0604020202020204" pitchFamily="34" charset="0"/>
              <a:buChar char="•"/>
            </a:pPr>
            <a:r>
              <a:rPr lang="en-US" dirty="0" smtClean="0"/>
              <a:t>No sleep over night</a:t>
            </a:r>
          </a:p>
          <a:p>
            <a:pPr marL="285750" indent="-285750">
              <a:buFont typeface="Arial" panose="020B0604020202020204" pitchFamily="34" charset="0"/>
              <a:buChar char="•"/>
            </a:pPr>
            <a:r>
              <a:rPr lang="en-US" dirty="0" smtClean="0"/>
              <a:t>Numerous application complaints </a:t>
            </a:r>
          </a:p>
          <a:p>
            <a:pPr marL="285750" indent="-285750">
              <a:buFont typeface="Arial" panose="020B0604020202020204" pitchFamily="34" charset="0"/>
              <a:buChar char="•"/>
            </a:pPr>
            <a:r>
              <a:rPr lang="en-US" dirty="0" smtClean="0"/>
              <a:t>No quick fix in sight</a:t>
            </a:r>
            <a:endParaRPr lang="en-US" dirty="0"/>
          </a:p>
        </p:txBody>
      </p:sp>
      <p:pic>
        <p:nvPicPr>
          <p:cNvPr id="6" name="Picture 5"/>
          <p:cNvPicPr>
            <a:picLocks noChangeAspect="1"/>
          </p:cNvPicPr>
          <p:nvPr/>
        </p:nvPicPr>
        <p:blipFill>
          <a:blip r:embed="rId5"/>
          <a:stretch>
            <a:fillRect/>
          </a:stretch>
        </p:blipFill>
        <p:spPr>
          <a:xfrm>
            <a:off x="1651726" y="3347088"/>
            <a:ext cx="1349572" cy="956571"/>
          </a:xfrm>
          <a:prstGeom prst="rect">
            <a:avLst/>
          </a:prstGeom>
        </p:spPr>
      </p:pic>
      <p:sp>
        <p:nvSpPr>
          <p:cNvPr id="7" name="Slide Number Placeholder 6"/>
          <p:cNvSpPr>
            <a:spLocks noGrp="1"/>
          </p:cNvSpPr>
          <p:nvPr>
            <p:ph type="sldNum" sz="quarter" idx="12"/>
          </p:nvPr>
        </p:nvSpPr>
        <p:spPr/>
        <p:txBody>
          <a:bodyPr/>
          <a:lstStyle/>
          <a:p>
            <a:fld id="{9C1F5A0A-F6FC-4FFD-9B49-0DA8697211D9}" type="slidenum">
              <a:rPr lang="en-US" smtClean="0"/>
              <a:pPr/>
              <a:t>37</a:t>
            </a:fld>
            <a:endParaRPr lang="en-US"/>
          </a:p>
        </p:txBody>
      </p:sp>
      <p:sp>
        <p:nvSpPr>
          <p:cNvPr id="8" name="Rounded Rectangle 7"/>
          <p:cNvSpPr/>
          <p:nvPr/>
        </p:nvSpPr>
        <p:spPr>
          <a:xfrm>
            <a:off x="3428924" y="1752600"/>
            <a:ext cx="52213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Complex Planning</a:t>
            </a:r>
            <a:endParaRPr lang="en-US" sz="2800" dirty="0"/>
          </a:p>
        </p:txBody>
      </p:sp>
      <p:sp>
        <p:nvSpPr>
          <p:cNvPr id="13" name="Rounded Rectangle 12"/>
          <p:cNvSpPr/>
          <p:nvPr/>
        </p:nvSpPr>
        <p:spPr>
          <a:xfrm>
            <a:off x="3438068" y="3260264"/>
            <a:ext cx="5221300" cy="8931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Unexpected Performance </a:t>
            </a:r>
            <a:r>
              <a:rPr lang="en-US" sz="2800" dirty="0" smtClean="0"/>
              <a:t>Degradation</a:t>
            </a:r>
            <a:endParaRPr lang="en-US" sz="2800" dirty="0"/>
          </a:p>
        </p:txBody>
      </p:sp>
      <p:sp>
        <p:nvSpPr>
          <p:cNvPr id="14" name="Rounded Rectangle 13"/>
          <p:cNvSpPr/>
          <p:nvPr/>
        </p:nvSpPr>
        <p:spPr>
          <a:xfrm>
            <a:off x="3428924" y="4775340"/>
            <a:ext cx="5221300" cy="10920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t>Laborious</a:t>
            </a:r>
            <a:r>
              <a:rPr lang="zh-CN" altLang="en-US" sz="2800" dirty="0" smtClean="0"/>
              <a:t> </a:t>
            </a:r>
            <a:r>
              <a:rPr lang="en-US" altLang="zh-CN" sz="2800" dirty="0" smtClean="0"/>
              <a:t>Process</a:t>
            </a:r>
            <a:endParaRPr lang="en-US" sz="2800" dirty="0"/>
          </a:p>
        </p:txBody>
      </p:sp>
      <p:sp>
        <p:nvSpPr>
          <p:cNvPr id="22" name="Oval Callout 21"/>
          <p:cNvSpPr/>
          <p:nvPr/>
        </p:nvSpPr>
        <p:spPr>
          <a:xfrm>
            <a:off x="48369" y="1897165"/>
            <a:ext cx="2855470" cy="1167311"/>
          </a:xfrm>
          <a:prstGeom prst="wedgeEllipseCallout">
            <a:avLst>
              <a:gd name="adj1" fmla="val -3534"/>
              <a:gd name="adj2" fmla="val 6402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6"/>
          <a:stretch>
            <a:fillRect/>
          </a:stretch>
        </p:blipFill>
        <p:spPr>
          <a:xfrm>
            <a:off x="623736" y="1950180"/>
            <a:ext cx="1798473" cy="1007768"/>
          </a:xfrm>
          <a:prstGeom prst="rect">
            <a:avLst/>
          </a:prstGeom>
        </p:spPr>
      </p:pic>
      <p:pic>
        <p:nvPicPr>
          <p:cNvPr id="24" name="Picture 23"/>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111157" y="2086311"/>
            <a:ext cx="823628" cy="823628"/>
          </a:xfrm>
          <a:prstGeom prst="rect">
            <a:avLst/>
          </a:prstGeom>
        </p:spPr>
      </p:pic>
      <p:sp>
        <p:nvSpPr>
          <p:cNvPr id="25" name="TextBox 24"/>
          <p:cNvSpPr txBox="1"/>
          <p:nvPr/>
        </p:nvSpPr>
        <p:spPr>
          <a:xfrm>
            <a:off x="1871795" y="2065047"/>
            <a:ext cx="1247672" cy="646331"/>
          </a:xfrm>
          <a:prstGeom prst="rect">
            <a:avLst/>
          </a:prstGeom>
          <a:noFill/>
        </p:spPr>
        <p:txBody>
          <a:bodyPr wrap="square" rtlCol="0">
            <a:spAutoFit/>
          </a:bodyPr>
          <a:lstStyle/>
          <a:p>
            <a:pPr algn="ctr"/>
            <a:r>
              <a:rPr lang="en-US" b="1" dirty="0" smtClean="0">
                <a:solidFill>
                  <a:schemeClr val="accent2"/>
                </a:solidFill>
              </a:rPr>
              <a:t>Switch Upgrade</a:t>
            </a:r>
            <a:endParaRPr lang="en-US" b="1" dirty="0">
              <a:solidFill>
                <a:schemeClr val="accent2"/>
              </a:solidFill>
            </a:endParaRPr>
          </a:p>
        </p:txBody>
      </p:sp>
      <p:sp>
        <p:nvSpPr>
          <p:cNvPr id="10" name="Date Placeholder 9"/>
          <p:cNvSpPr>
            <a:spLocks noGrp="1"/>
          </p:cNvSpPr>
          <p:nvPr>
            <p:ph type="dt" sz="half" idx="10"/>
          </p:nvPr>
        </p:nvSpPr>
        <p:spPr/>
        <p:txBody>
          <a:bodyPr/>
          <a:lstStyle/>
          <a:p>
            <a:r>
              <a:rPr lang="en-US" smtClean="0"/>
              <a:t>10/8/13</a:t>
            </a:r>
            <a:endParaRPr lang="en-US"/>
          </a:p>
        </p:txBody>
      </p:sp>
      <p:sp>
        <p:nvSpPr>
          <p:cNvPr id="11" name="Footer Placeholder 10"/>
          <p:cNvSpPr>
            <a:spLocks noGrp="1"/>
          </p:cNvSpPr>
          <p:nvPr>
            <p:ph type="ftr" sz="quarter" idx="11"/>
          </p:nvPr>
        </p:nvSpPr>
        <p:spPr/>
        <p:txBody>
          <a:bodyPr/>
          <a:lstStyle/>
          <a:p>
            <a:r>
              <a:rPr lang="en-US" smtClean="0"/>
              <a:t>Software Defined Networking (COMS 6998-8)</a:t>
            </a:r>
            <a:endParaRPr lang="en-US"/>
          </a:p>
        </p:txBody>
      </p:sp>
      <p:sp>
        <p:nvSpPr>
          <p:cNvPr id="20"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smtClean="0"/>
              <a:t>J. Liu, Yale</a:t>
            </a:r>
            <a:endParaRPr lang="en-US" dirty="0"/>
          </a:p>
        </p:txBody>
      </p:sp>
    </p:spTree>
    <p:extLst>
      <p:ext uri="{BB962C8B-B14F-4D97-AF65-F5344CB8AC3E}">
        <p14:creationId xmlns:p14="http://schemas.microsoft.com/office/powerpoint/2010/main" val="47730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7">
                                            <p:txEl>
                                              <p:pRg st="0" end="0"/>
                                            </p:txEl>
                                          </p:spTgt>
                                        </p:tgtEl>
                                        <p:attrNameLst>
                                          <p:attrName>style.visibility</p:attrName>
                                        </p:attrNameLst>
                                      </p:cBhvr>
                                      <p:to>
                                        <p:strVal val="visible"/>
                                      </p:to>
                                    </p:set>
                                    <p:animEffect transition="in" filter="fade">
                                      <p:cBhvr>
                                        <p:cTn id="34" dur="500"/>
                                        <p:tgtEl>
                                          <p:spTgt spid="17">
                                            <p:txEl>
                                              <p:pRg st="0" end="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xEl>
                                              <p:pRg st="1" end="1"/>
                                            </p:txEl>
                                          </p:spTgt>
                                        </p:tgtEl>
                                        <p:attrNameLst>
                                          <p:attrName>style.visibility</p:attrName>
                                        </p:attrNameLst>
                                      </p:cBhvr>
                                      <p:to>
                                        <p:strVal val="visible"/>
                                      </p:to>
                                    </p:set>
                                    <p:animEffect transition="in" filter="fade">
                                      <p:cBhvr>
                                        <p:cTn id="37" dur="500"/>
                                        <p:tgtEl>
                                          <p:spTgt spid="17">
                                            <p:txEl>
                                              <p:pRg st="1" end="1"/>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17">
                                            <p:txEl>
                                              <p:pRg st="2" end="2"/>
                                            </p:txEl>
                                          </p:spTgt>
                                        </p:tgtEl>
                                        <p:attrNameLst>
                                          <p:attrName>style.visibility</p:attrName>
                                        </p:attrNameLst>
                                      </p:cBhvr>
                                      <p:to>
                                        <p:strVal val="visible"/>
                                      </p:to>
                                    </p:set>
                                    <p:animEffect transition="in" filter="fade">
                                      <p:cBhvr>
                                        <p:cTn id="40" dur="500"/>
                                        <p:tgtEl>
                                          <p:spTgt spid="17">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8">
                                            <p:txEl>
                                              <p:pRg st="0" end="0"/>
                                            </p:txEl>
                                          </p:spTgt>
                                        </p:tgtEl>
                                        <p:attrNameLst>
                                          <p:attrName>style.visibility</p:attrName>
                                        </p:attrNameLst>
                                      </p:cBhvr>
                                      <p:to>
                                        <p:strVal val="visible"/>
                                      </p:to>
                                    </p:set>
                                    <p:animEffect transition="in" filter="fade">
                                      <p:cBhvr>
                                        <p:cTn id="45" dur="500"/>
                                        <p:tgtEl>
                                          <p:spTgt spid="18">
                                            <p:txEl>
                                              <p:pRg st="0" end="0"/>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18">
                                            <p:txEl>
                                              <p:pRg st="1" end="1"/>
                                            </p:txEl>
                                          </p:spTgt>
                                        </p:tgtEl>
                                        <p:attrNameLst>
                                          <p:attrName>style.visibility</p:attrName>
                                        </p:attrNameLst>
                                      </p:cBhvr>
                                      <p:to>
                                        <p:strVal val="visible"/>
                                      </p:to>
                                    </p:set>
                                    <p:animEffect transition="in" filter="fade">
                                      <p:cBhvr>
                                        <p:cTn id="48" dur="500"/>
                                        <p:tgtEl>
                                          <p:spTgt spid="18">
                                            <p:txEl>
                                              <p:pRg st="1" end="1"/>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18">
                                            <p:txEl>
                                              <p:pRg st="2" end="2"/>
                                            </p:txEl>
                                          </p:spTgt>
                                        </p:tgtEl>
                                        <p:attrNameLst>
                                          <p:attrName>style.visibility</p:attrName>
                                        </p:attrNameLst>
                                      </p:cBhvr>
                                      <p:to>
                                        <p:strVal val="visible"/>
                                      </p:to>
                                    </p:set>
                                    <p:animEffect transition="in" filter="fade">
                                      <p:cBhvr>
                                        <p:cTn id="51" dur="500"/>
                                        <p:tgtEl>
                                          <p:spTgt spid="18">
                                            <p:txEl>
                                              <p:pRg st="2" end="2"/>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18">
                                            <p:txEl>
                                              <p:pRg st="3" end="3"/>
                                            </p:txEl>
                                          </p:spTgt>
                                        </p:tgtEl>
                                        <p:attrNameLst>
                                          <p:attrName>style.visibility</p:attrName>
                                        </p:attrNameLst>
                                      </p:cBhvr>
                                      <p:to>
                                        <p:strVal val="visible"/>
                                      </p:to>
                                    </p:set>
                                    <p:animEffect transition="in" filter="fade">
                                      <p:cBhvr>
                                        <p:cTn id="54" dur="500"/>
                                        <p:tgtEl>
                                          <p:spTgt spid="18">
                                            <p:txEl>
                                              <p:pRg st="3" end="3"/>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500"/>
                                        <p:tgtEl>
                                          <p:spTgt spid="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fade">
                                      <p:cBhvr>
                                        <p:cTn id="62" dur="500"/>
                                        <p:tgtEl>
                                          <p:spTgt spid="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500"/>
                                        <p:tgtEl>
                                          <p:spTgt spid="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500"/>
                                        <p:tgtEl>
                                          <p:spTgt spid="1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fade">
                                      <p:cBhvr>
                                        <p:cTn id="7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animBg="1"/>
      <p:bldP spid="13" grpId="0" animBg="1"/>
      <p:bldP spid="14" grpId="0" animBg="1"/>
      <p:bldP spid="22" grpId="0" animBg="1"/>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Congestion-free DCN update is the key</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Applications want network updates to be seamless</a:t>
            </a:r>
          </a:p>
          <a:p>
            <a:pPr lvl="1"/>
            <a:r>
              <a:rPr lang="en-US" dirty="0" smtClean="0"/>
              <a:t>Reachability</a:t>
            </a:r>
          </a:p>
          <a:p>
            <a:pPr lvl="1"/>
            <a:r>
              <a:rPr lang="en-US" dirty="0" smtClean="0"/>
              <a:t>Low network latency (propagation, </a:t>
            </a:r>
            <a:r>
              <a:rPr lang="en-US" dirty="0" smtClean="0">
                <a:solidFill>
                  <a:srgbClr val="FF0000"/>
                </a:solidFill>
              </a:rPr>
              <a:t>queuing</a:t>
            </a:r>
            <a:r>
              <a:rPr lang="en-US" dirty="0" smtClean="0"/>
              <a:t>)</a:t>
            </a:r>
            <a:endParaRPr lang="en-US" dirty="0" smtClean="0">
              <a:sym typeface="Wingdings" panose="05000000000000000000" pitchFamily="2" charset="2"/>
            </a:endParaRPr>
          </a:p>
          <a:p>
            <a:pPr lvl="1"/>
            <a:r>
              <a:rPr lang="en-US" dirty="0" smtClean="0">
                <a:solidFill>
                  <a:srgbClr val="FF0000"/>
                </a:solidFill>
                <a:sym typeface="Wingdings" panose="05000000000000000000" pitchFamily="2" charset="2"/>
              </a:rPr>
              <a:t>No packet drops</a:t>
            </a:r>
          </a:p>
          <a:p>
            <a:endParaRPr lang="en-US" dirty="0" smtClean="0"/>
          </a:p>
          <a:p>
            <a:r>
              <a:rPr lang="en-US" dirty="0" smtClean="0"/>
              <a:t>Congestion-free updates are hard</a:t>
            </a:r>
          </a:p>
          <a:p>
            <a:pPr lvl="1"/>
            <a:r>
              <a:rPr lang="en-US" dirty="0" smtClean="0"/>
              <a:t>Many switches are involved</a:t>
            </a:r>
          </a:p>
          <a:p>
            <a:pPr lvl="1"/>
            <a:r>
              <a:rPr lang="en-US" dirty="0" smtClean="0"/>
              <a:t>Multi-step plan</a:t>
            </a:r>
          </a:p>
          <a:p>
            <a:pPr lvl="1"/>
            <a:r>
              <a:rPr lang="en-US" dirty="0" smtClean="0"/>
              <a:t>Different scenarios have distinct requirements</a:t>
            </a:r>
          </a:p>
          <a:p>
            <a:pPr lvl="1"/>
            <a:r>
              <a:rPr lang="en-US" dirty="0" smtClean="0"/>
              <a:t>Interactions between network and traffic demand changes</a:t>
            </a:r>
            <a:endParaRPr lang="en-US" dirty="0"/>
          </a:p>
        </p:txBody>
      </p:sp>
      <p:sp>
        <p:nvSpPr>
          <p:cNvPr id="4" name="Slide Number Placeholder 3"/>
          <p:cNvSpPr>
            <a:spLocks noGrp="1"/>
          </p:cNvSpPr>
          <p:nvPr>
            <p:ph type="sldNum" sz="quarter" idx="12"/>
          </p:nvPr>
        </p:nvSpPr>
        <p:spPr/>
        <p:txBody>
          <a:bodyPr/>
          <a:lstStyle/>
          <a:p>
            <a:fld id="{9C1F5A0A-F6FC-4FFD-9B49-0DA8697211D9}" type="slidenum">
              <a:rPr lang="en-US" smtClean="0"/>
              <a:pPr/>
              <a:t>38</a:t>
            </a:fld>
            <a:endParaRPr lang="en-US"/>
          </a:p>
        </p:txBody>
      </p:sp>
      <p:sp>
        <p:nvSpPr>
          <p:cNvPr id="6" name="TextBox 5"/>
          <p:cNvSpPr txBox="1"/>
          <p:nvPr/>
        </p:nvSpPr>
        <p:spPr>
          <a:xfrm>
            <a:off x="5867400" y="3048000"/>
            <a:ext cx="1337481" cy="369332"/>
          </a:xfrm>
          <a:prstGeom prst="rect">
            <a:avLst/>
          </a:prstGeom>
          <a:noFill/>
        </p:spPr>
        <p:txBody>
          <a:bodyPr wrap="square" rtlCol="0">
            <a:spAutoFit/>
          </a:bodyPr>
          <a:lstStyle/>
          <a:p>
            <a:r>
              <a:rPr lang="en-US" dirty="0" smtClean="0">
                <a:solidFill>
                  <a:srgbClr val="FF0000"/>
                </a:solidFill>
              </a:rPr>
              <a:t>Congestion</a:t>
            </a:r>
            <a:endParaRPr lang="en-US" dirty="0">
              <a:solidFill>
                <a:srgbClr val="FF0000"/>
              </a:solidFill>
            </a:endParaRPr>
          </a:p>
        </p:txBody>
      </p:sp>
      <p:cxnSp>
        <p:nvCxnSpPr>
          <p:cNvPr id="8" name="Straight Arrow Connector 7"/>
          <p:cNvCxnSpPr/>
          <p:nvPr/>
        </p:nvCxnSpPr>
        <p:spPr>
          <a:xfrm>
            <a:off x="6096000" y="2895600"/>
            <a:ext cx="327545" cy="17101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352800" y="3124200"/>
            <a:ext cx="2580564"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Date Placeholder 8"/>
          <p:cNvSpPr>
            <a:spLocks noGrp="1"/>
          </p:cNvSpPr>
          <p:nvPr>
            <p:ph type="dt" sz="half" idx="10"/>
          </p:nvPr>
        </p:nvSpPr>
        <p:spPr/>
        <p:txBody>
          <a:bodyPr/>
          <a:lstStyle/>
          <a:p>
            <a:r>
              <a:rPr lang="en-US" smtClean="0"/>
              <a:t>10/8/13</a:t>
            </a:r>
            <a:endParaRPr lang="en-US"/>
          </a:p>
        </p:txBody>
      </p:sp>
      <p:sp>
        <p:nvSpPr>
          <p:cNvPr id="11" name="Footer Placeholder 10"/>
          <p:cNvSpPr>
            <a:spLocks noGrp="1"/>
          </p:cNvSpPr>
          <p:nvPr>
            <p:ph type="ftr" sz="quarter" idx="11"/>
          </p:nvPr>
        </p:nvSpPr>
        <p:spPr/>
        <p:txBody>
          <a:bodyPr/>
          <a:lstStyle/>
          <a:p>
            <a:r>
              <a:rPr lang="en-US" smtClean="0"/>
              <a:t>Software Defined Networking (COMS 6998-8)</a:t>
            </a:r>
            <a:endParaRPr lang="en-US"/>
          </a:p>
        </p:txBody>
      </p:sp>
      <p:sp>
        <p:nvSpPr>
          <p:cNvPr id="12"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smtClean="0"/>
              <a:t>J. Liu, Yale</a:t>
            </a:r>
            <a:endParaRPr lang="en-US" dirty="0"/>
          </a:p>
        </p:txBody>
      </p:sp>
    </p:spTree>
    <p:extLst>
      <p:ext uri="{BB962C8B-B14F-4D97-AF65-F5344CB8AC3E}">
        <p14:creationId xmlns:p14="http://schemas.microsoft.com/office/powerpoint/2010/main" val="3684065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fade">
                                      <p:cBhvr>
                                        <p:cTn id="3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98266" y="2487048"/>
            <a:ext cx="7713293" cy="3378386"/>
          </a:xfrm>
          <a:prstGeom prst="rect">
            <a:avLst/>
          </a:prstGeom>
        </p:spPr>
      </p:pic>
      <p:cxnSp>
        <p:nvCxnSpPr>
          <p:cNvPr id="13" name="Straight Connector 12"/>
          <p:cNvCxnSpPr/>
          <p:nvPr/>
        </p:nvCxnSpPr>
        <p:spPr>
          <a:xfrm flipH="1">
            <a:off x="5575907" y="2919939"/>
            <a:ext cx="538092" cy="10834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A clos network with ECMP</a:t>
            </a:r>
            <a:endParaRPr lang="en-US" dirty="0"/>
          </a:p>
        </p:txBody>
      </p:sp>
      <p:cxnSp>
        <p:nvCxnSpPr>
          <p:cNvPr id="7" name="Straight Arrow Connector 6"/>
          <p:cNvCxnSpPr/>
          <p:nvPr/>
        </p:nvCxnSpPr>
        <p:spPr>
          <a:xfrm flipV="1">
            <a:off x="2408994" y="5654788"/>
            <a:ext cx="0" cy="365026"/>
          </a:xfrm>
          <a:prstGeom prst="straightConnector1">
            <a:avLst/>
          </a:prstGeom>
          <a:ln w="28575">
            <a:solidFill>
              <a:srgbClr val="00B05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1811713" y="4265234"/>
            <a:ext cx="581025" cy="1070860"/>
          </a:xfrm>
          <a:prstGeom prst="straightConnector1">
            <a:avLst/>
          </a:prstGeom>
          <a:ln w="28575">
            <a:solidFill>
              <a:srgbClr val="00B05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805783" y="4615998"/>
            <a:ext cx="581025" cy="369332"/>
          </a:xfrm>
          <a:prstGeom prst="rect">
            <a:avLst/>
          </a:prstGeom>
          <a:solidFill>
            <a:schemeClr val="bg1"/>
          </a:solidFill>
        </p:spPr>
        <p:txBody>
          <a:bodyPr wrap="square" rtlCol="0">
            <a:spAutoFit/>
          </a:bodyPr>
          <a:lstStyle/>
          <a:p>
            <a:r>
              <a:rPr lang="en-US" dirty="0" smtClean="0">
                <a:solidFill>
                  <a:srgbClr val="00B050"/>
                </a:solidFill>
              </a:rPr>
              <a:t>300</a:t>
            </a:r>
            <a:endParaRPr lang="en-US" dirty="0">
              <a:solidFill>
                <a:srgbClr val="00B050"/>
              </a:solidFill>
            </a:endParaRPr>
          </a:p>
        </p:txBody>
      </p:sp>
      <p:sp>
        <p:nvSpPr>
          <p:cNvPr id="10" name="TextBox 9"/>
          <p:cNvSpPr txBox="1"/>
          <p:nvPr/>
        </p:nvSpPr>
        <p:spPr>
          <a:xfrm>
            <a:off x="2624558" y="1945159"/>
            <a:ext cx="2302694" cy="369332"/>
          </a:xfrm>
          <a:prstGeom prst="rect">
            <a:avLst/>
          </a:prstGeom>
          <a:noFill/>
        </p:spPr>
        <p:txBody>
          <a:bodyPr wrap="square" rtlCol="0">
            <a:spAutoFit/>
          </a:bodyPr>
          <a:lstStyle/>
          <a:p>
            <a:r>
              <a:rPr lang="en-US" b="1" dirty="0" smtClean="0"/>
              <a:t>Link capacity: 1000</a:t>
            </a:r>
          </a:p>
        </p:txBody>
      </p:sp>
      <p:cxnSp>
        <p:nvCxnSpPr>
          <p:cNvPr id="70" name="Straight Arrow Connector 69"/>
          <p:cNvCxnSpPr/>
          <p:nvPr/>
        </p:nvCxnSpPr>
        <p:spPr>
          <a:xfrm flipV="1">
            <a:off x="2408994" y="4289052"/>
            <a:ext cx="658736" cy="1047042"/>
          </a:xfrm>
          <a:prstGeom prst="straightConnector1">
            <a:avLst/>
          </a:prstGeom>
          <a:ln w="28575">
            <a:solidFill>
              <a:srgbClr val="00B05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2491979" y="4627907"/>
            <a:ext cx="581025" cy="369332"/>
          </a:xfrm>
          <a:prstGeom prst="rect">
            <a:avLst/>
          </a:prstGeom>
          <a:solidFill>
            <a:schemeClr val="bg1"/>
          </a:solidFill>
        </p:spPr>
        <p:txBody>
          <a:bodyPr wrap="square" rtlCol="0">
            <a:spAutoFit/>
          </a:bodyPr>
          <a:lstStyle/>
          <a:p>
            <a:r>
              <a:rPr lang="en-US" dirty="0" smtClean="0">
                <a:solidFill>
                  <a:srgbClr val="00B050"/>
                </a:solidFill>
              </a:rPr>
              <a:t>300</a:t>
            </a:r>
            <a:endParaRPr lang="en-US" dirty="0">
              <a:solidFill>
                <a:srgbClr val="00B050"/>
              </a:solidFill>
            </a:endParaRPr>
          </a:p>
        </p:txBody>
      </p:sp>
      <p:cxnSp>
        <p:nvCxnSpPr>
          <p:cNvPr id="78" name="Straight Arrow Connector 77"/>
          <p:cNvCxnSpPr/>
          <p:nvPr/>
        </p:nvCxnSpPr>
        <p:spPr>
          <a:xfrm flipV="1">
            <a:off x="3092362" y="2938530"/>
            <a:ext cx="3013079" cy="1023283"/>
          </a:xfrm>
          <a:prstGeom prst="straightConnector1">
            <a:avLst/>
          </a:prstGeom>
          <a:ln w="28575">
            <a:solidFill>
              <a:srgbClr val="00B05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V="1">
            <a:off x="3101976" y="2938530"/>
            <a:ext cx="4956103" cy="1038341"/>
          </a:xfrm>
          <a:prstGeom prst="straightConnector1">
            <a:avLst/>
          </a:prstGeom>
          <a:ln w="28575">
            <a:solidFill>
              <a:srgbClr val="00B05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H="1">
            <a:off x="5580409" y="2919939"/>
            <a:ext cx="533597" cy="1083440"/>
          </a:xfrm>
          <a:prstGeom prst="straightConnector1">
            <a:avLst/>
          </a:prstGeom>
          <a:ln w="28575">
            <a:solidFill>
              <a:schemeClr val="accent2"/>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a:off x="4009699" y="5636189"/>
            <a:ext cx="0" cy="402224"/>
          </a:xfrm>
          <a:prstGeom prst="straightConnector1">
            <a:avLst/>
          </a:prstGeom>
          <a:ln w="28575">
            <a:solidFill>
              <a:srgbClr val="00B05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rot="20035162">
            <a:off x="4492109" y="3128390"/>
            <a:ext cx="581025" cy="369332"/>
          </a:xfrm>
          <a:prstGeom prst="rect">
            <a:avLst/>
          </a:prstGeom>
          <a:solidFill>
            <a:schemeClr val="bg1"/>
          </a:solidFill>
        </p:spPr>
        <p:txBody>
          <a:bodyPr wrap="square" rtlCol="0">
            <a:spAutoFit/>
          </a:bodyPr>
          <a:lstStyle/>
          <a:p>
            <a:r>
              <a:rPr lang="en-US" dirty="0" smtClean="0">
                <a:solidFill>
                  <a:srgbClr val="00B050"/>
                </a:solidFill>
              </a:rPr>
              <a:t>150</a:t>
            </a:r>
            <a:endParaRPr lang="en-US" dirty="0">
              <a:solidFill>
                <a:srgbClr val="00B050"/>
              </a:solidFill>
            </a:endParaRPr>
          </a:p>
        </p:txBody>
      </p:sp>
      <p:sp>
        <p:nvSpPr>
          <p:cNvPr id="114" name="TextBox 113"/>
          <p:cNvSpPr txBox="1"/>
          <p:nvPr/>
        </p:nvSpPr>
        <p:spPr>
          <a:xfrm rot="20035162">
            <a:off x="4862030" y="3430434"/>
            <a:ext cx="581025" cy="369332"/>
          </a:xfrm>
          <a:prstGeom prst="rect">
            <a:avLst/>
          </a:prstGeom>
          <a:solidFill>
            <a:schemeClr val="bg1"/>
          </a:solidFill>
        </p:spPr>
        <p:txBody>
          <a:bodyPr wrap="square" rtlCol="0">
            <a:spAutoFit/>
          </a:bodyPr>
          <a:lstStyle/>
          <a:p>
            <a:r>
              <a:rPr lang="en-US" dirty="0" smtClean="0">
                <a:solidFill>
                  <a:srgbClr val="00B050"/>
                </a:solidFill>
              </a:rPr>
              <a:t>150</a:t>
            </a:r>
            <a:endParaRPr lang="en-US" dirty="0">
              <a:solidFill>
                <a:srgbClr val="00B050"/>
              </a:solidFill>
            </a:endParaRPr>
          </a:p>
        </p:txBody>
      </p:sp>
      <p:sp>
        <p:nvSpPr>
          <p:cNvPr id="116" name="TextBox 115"/>
          <p:cNvSpPr txBox="1"/>
          <p:nvPr/>
        </p:nvSpPr>
        <p:spPr>
          <a:xfrm>
            <a:off x="7281150" y="3271920"/>
            <a:ext cx="927026" cy="461665"/>
          </a:xfrm>
          <a:prstGeom prst="rect">
            <a:avLst/>
          </a:prstGeom>
          <a:noFill/>
        </p:spPr>
        <p:txBody>
          <a:bodyPr wrap="square" rtlCol="0">
            <a:spAutoFit/>
          </a:bodyPr>
          <a:lstStyle/>
          <a:p>
            <a:r>
              <a:rPr lang="en-US" dirty="0" smtClean="0"/>
              <a:t>= </a:t>
            </a:r>
            <a:r>
              <a:rPr lang="en-US" sz="2400" b="1" dirty="0" smtClean="0"/>
              <a:t>920</a:t>
            </a:r>
            <a:endParaRPr lang="en-US" sz="2400" b="1" dirty="0"/>
          </a:p>
        </p:txBody>
      </p:sp>
      <p:sp>
        <p:nvSpPr>
          <p:cNvPr id="121" name="TextBox 120"/>
          <p:cNvSpPr txBox="1"/>
          <p:nvPr/>
        </p:nvSpPr>
        <p:spPr>
          <a:xfrm>
            <a:off x="5792220" y="3342987"/>
            <a:ext cx="542794" cy="369332"/>
          </a:xfrm>
          <a:prstGeom prst="rect">
            <a:avLst/>
          </a:prstGeom>
          <a:noFill/>
        </p:spPr>
        <p:txBody>
          <a:bodyPr wrap="square" rtlCol="0">
            <a:spAutoFit/>
          </a:bodyPr>
          <a:lstStyle/>
          <a:p>
            <a:r>
              <a:rPr lang="en-US" dirty="0" smtClean="0">
                <a:solidFill>
                  <a:schemeClr val="accent2"/>
                </a:solidFill>
              </a:rPr>
              <a:t>620</a:t>
            </a:r>
            <a:endParaRPr lang="en-US" sz="2400" b="1" dirty="0">
              <a:solidFill>
                <a:schemeClr val="accent2"/>
              </a:solidFill>
            </a:endParaRPr>
          </a:p>
        </p:txBody>
      </p:sp>
      <p:sp>
        <p:nvSpPr>
          <p:cNvPr id="122" name="TextBox 121"/>
          <p:cNvSpPr txBox="1"/>
          <p:nvPr/>
        </p:nvSpPr>
        <p:spPr>
          <a:xfrm>
            <a:off x="6186232" y="3342987"/>
            <a:ext cx="712006" cy="369332"/>
          </a:xfrm>
          <a:prstGeom prst="rect">
            <a:avLst/>
          </a:prstGeom>
          <a:noFill/>
        </p:spPr>
        <p:txBody>
          <a:bodyPr wrap="square" rtlCol="0">
            <a:spAutoFit/>
          </a:bodyPr>
          <a:lstStyle/>
          <a:p>
            <a:r>
              <a:rPr lang="en-US" dirty="0" smtClean="0"/>
              <a:t>+</a:t>
            </a:r>
            <a:r>
              <a:rPr lang="en-US" dirty="0" smtClean="0">
                <a:solidFill>
                  <a:srgbClr val="0070C0"/>
                </a:solidFill>
              </a:rPr>
              <a:t> </a:t>
            </a:r>
            <a:r>
              <a:rPr lang="en-US" dirty="0" smtClean="0">
                <a:solidFill>
                  <a:srgbClr val="00B050"/>
                </a:solidFill>
              </a:rPr>
              <a:t>150</a:t>
            </a:r>
            <a:endParaRPr lang="en-US" sz="2400" b="1" dirty="0">
              <a:solidFill>
                <a:srgbClr val="00B050"/>
              </a:solidFill>
            </a:endParaRPr>
          </a:p>
        </p:txBody>
      </p:sp>
      <p:sp>
        <p:nvSpPr>
          <p:cNvPr id="123" name="TextBox 122"/>
          <p:cNvSpPr txBox="1"/>
          <p:nvPr/>
        </p:nvSpPr>
        <p:spPr>
          <a:xfrm>
            <a:off x="6741246" y="3342987"/>
            <a:ext cx="712006" cy="369332"/>
          </a:xfrm>
          <a:prstGeom prst="rect">
            <a:avLst/>
          </a:prstGeom>
          <a:noFill/>
        </p:spPr>
        <p:txBody>
          <a:bodyPr wrap="square" rtlCol="0">
            <a:spAutoFit/>
          </a:bodyPr>
          <a:lstStyle/>
          <a:p>
            <a:r>
              <a:rPr lang="en-US" dirty="0" smtClean="0"/>
              <a:t>+</a:t>
            </a:r>
            <a:r>
              <a:rPr lang="en-US" dirty="0" smtClean="0">
                <a:solidFill>
                  <a:srgbClr val="0070C0"/>
                </a:solidFill>
              </a:rPr>
              <a:t> 150</a:t>
            </a:r>
            <a:endParaRPr lang="en-US" sz="2400" b="1" dirty="0">
              <a:solidFill>
                <a:srgbClr val="0070C0"/>
              </a:solidFill>
            </a:endParaRPr>
          </a:p>
        </p:txBody>
      </p:sp>
      <p:cxnSp>
        <p:nvCxnSpPr>
          <p:cNvPr id="124" name="Straight Arrow Connector 123"/>
          <p:cNvCxnSpPr/>
          <p:nvPr/>
        </p:nvCxnSpPr>
        <p:spPr>
          <a:xfrm flipV="1">
            <a:off x="7505532" y="5654788"/>
            <a:ext cx="0" cy="365026"/>
          </a:xfrm>
          <a:prstGeom prst="straightConnector1">
            <a:avLst/>
          </a:prstGeom>
          <a:ln w="28575">
            <a:solidFill>
              <a:srgbClr val="0070C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a:off x="6105441" y="5654788"/>
            <a:ext cx="0" cy="402224"/>
          </a:xfrm>
          <a:prstGeom prst="straightConnector1">
            <a:avLst/>
          </a:prstGeom>
          <a:ln w="28575">
            <a:solidFill>
              <a:srgbClr val="0070C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flipH="1">
            <a:off x="6115919" y="2324916"/>
            <a:ext cx="4417" cy="291830"/>
          </a:xfrm>
          <a:prstGeom prst="straightConnector1">
            <a:avLst/>
          </a:prstGeom>
          <a:ln w="28575">
            <a:solidFill>
              <a:schemeClr val="accent2"/>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flipH="1">
            <a:off x="5003045" y="5669468"/>
            <a:ext cx="4417" cy="291830"/>
          </a:xfrm>
          <a:prstGeom prst="straightConnector1">
            <a:avLst/>
          </a:prstGeom>
          <a:ln w="28575">
            <a:solidFill>
              <a:schemeClr val="accent2"/>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flipH="1" flipV="1">
            <a:off x="6928461" y="4253325"/>
            <a:ext cx="581025" cy="1070860"/>
          </a:xfrm>
          <a:prstGeom prst="straightConnector1">
            <a:avLst/>
          </a:prstGeom>
          <a:ln w="28575">
            <a:solidFill>
              <a:srgbClr val="0070C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147" name="TextBox 146"/>
          <p:cNvSpPr txBox="1"/>
          <p:nvPr/>
        </p:nvSpPr>
        <p:spPr>
          <a:xfrm>
            <a:off x="6922531" y="4604089"/>
            <a:ext cx="581025" cy="369332"/>
          </a:xfrm>
          <a:prstGeom prst="rect">
            <a:avLst/>
          </a:prstGeom>
          <a:solidFill>
            <a:schemeClr val="bg1"/>
          </a:solidFill>
          <a:ln>
            <a:noFill/>
          </a:ln>
        </p:spPr>
        <p:txBody>
          <a:bodyPr wrap="square" rtlCol="0">
            <a:spAutoFit/>
          </a:bodyPr>
          <a:lstStyle/>
          <a:p>
            <a:r>
              <a:rPr lang="en-US" dirty="0" smtClean="0">
                <a:solidFill>
                  <a:srgbClr val="0070C0"/>
                </a:solidFill>
              </a:rPr>
              <a:t>300</a:t>
            </a:r>
            <a:endParaRPr lang="en-US" dirty="0">
              <a:solidFill>
                <a:srgbClr val="0070C0"/>
              </a:solidFill>
            </a:endParaRPr>
          </a:p>
        </p:txBody>
      </p:sp>
      <p:cxnSp>
        <p:nvCxnSpPr>
          <p:cNvPr id="148" name="Straight Arrow Connector 147"/>
          <p:cNvCxnSpPr/>
          <p:nvPr/>
        </p:nvCxnSpPr>
        <p:spPr>
          <a:xfrm flipV="1">
            <a:off x="7525742" y="4277143"/>
            <a:ext cx="658736" cy="1047042"/>
          </a:xfrm>
          <a:prstGeom prst="straightConnector1">
            <a:avLst/>
          </a:prstGeom>
          <a:ln w="28575">
            <a:solidFill>
              <a:srgbClr val="0070C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149" name="TextBox 148"/>
          <p:cNvSpPr txBox="1"/>
          <p:nvPr/>
        </p:nvSpPr>
        <p:spPr>
          <a:xfrm>
            <a:off x="7608727" y="4615998"/>
            <a:ext cx="581025" cy="369332"/>
          </a:xfrm>
          <a:prstGeom prst="rect">
            <a:avLst/>
          </a:prstGeom>
          <a:solidFill>
            <a:schemeClr val="bg1"/>
          </a:solidFill>
          <a:ln>
            <a:noFill/>
          </a:ln>
        </p:spPr>
        <p:txBody>
          <a:bodyPr wrap="square" rtlCol="0">
            <a:spAutoFit/>
          </a:bodyPr>
          <a:lstStyle/>
          <a:p>
            <a:r>
              <a:rPr lang="en-US" dirty="0" smtClean="0">
                <a:solidFill>
                  <a:srgbClr val="0070C0"/>
                </a:solidFill>
              </a:rPr>
              <a:t>300</a:t>
            </a:r>
            <a:endParaRPr lang="en-US" dirty="0">
              <a:solidFill>
                <a:srgbClr val="0070C0"/>
              </a:solidFill>
            </a:endParaRPr>
          </a:p>
        </p:txBody>
      </p:sp>
      <p:cxnSp>
        <p:nvCxnSpPr>
          <p:cNvPr id="152" name="Straight Arrow Connector 151"/>
          <p:cNvCxnSpPr/>
          <p:nvPr/>
        </p:nvCxnSpPr>
        <p:spPr>
          <a:xfrm flipH="1">
            <a:off x="5006054" y="4298655"/>
            <a:ext cx="554241" cy="1037439"/>
          </a:xfrm>
          <a:prstGeom prst="straightConnector1">
            <a:avLst/>
          </a:prstGeom>
          <a:ln w="28575">
            <a:solidFill>
              <a:schemeClr val="accent2"/>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1874234" y="5752097"/>
            <a:ext cx="610969" cy="369332"/>
          </a:xfrm>
          <a:prstGeom prst="rect">
            <a:avLst/>
          </a:prstGeom>
          <a:noFill/>
        </p:spPr>
        <p:txBody>
          <a:bodyPr wrap="square" rtlCol="0">
            <a:spAutoFit/>
          </a:bodyPr>
          <a:lstStyle/>
          <a:p>
            <a:r>
              <a:rPr lang="en-US" dirty="0" smtClean="0">
                <a:solidFill>
                  <a:srgbClr val="00B050"/>
                </a:solidFill>
              </a:rPr>
              <a:t>600</a:t>
            </a:r>
            <a:endParaRPr lang="en-US" dirty="0">
              <a:solidFill>
                <a:srgbClr val="00B050"/>
              </a:solidFill>
            </a:endParaRPr>
          </a:p>
        </p:txBody>
      </p:sp>
      <p:sp>
        <p:nvSpPr>
          <p:cNvPr id="47" name="TextBox 46"/>
          <p:cNvSpPr txBox="1"/>
          <p:nvPr/>
        </p:nvSpPr>
        <p:spPr>
          <a:xfrm>
            <a:off x="7549461" y="5708965"/>
            <a:ext cx="642733" cy="369332"/>
          </a:xfrm>
          <a:prstGeom prst="rect">
            <a:avLst/>
          </a:prstGeom>
          <a:noFill/>
        </p:spPr>
        <p:txBody>
          <a:bodyPr wrap="square" rtlCol="0">
            <a:spAutoFit/>
          </a:bodyPr>
          <a:lstStyle/>
          <a:p>
            <a:r>
              <a:rPr lang="en-US" dirty="0" smtClean="0">
                <a:solidFill>
                  <a:srgbClr val="0070C0"/>
                </a:solidFill>
              </a:rPr>
              <a:t>600</a:t>
            </a:r>
            <a:endParaRPr lang="en-US" dirty="0">
              <a:solidFill>
                <a:srgbClr val="0070C0"/>
              </a:solidFill>
            </a:endParaRPr>
          </a:p>
        </p:txBody>
      </p:sp>
      <p:sp>
        <p:nvSpPr>
          <p:cNvPr id="9" name="Slide Number Placeholder 8"/>
          <p:cNvSpPr>
            <a:spLocks noGrp="1"/>
          </p:cNvSpPr>
          <p:nvPr>
            <p:ph type="sldNum" sz="quarter" idx="12"/>
          </p:nvPr>
        </p:nvSpPr>
        <p:spPr/>
        <p:txBody>
          <a:bodyPr/>
          <a:lstStyle/>
          <a:p>
            <a:fld id="{9C1F5A0A-F6FC-4FFD-9B49-0DA8697211D9}" type="slidenum">
              <a:rPr lang="en-US" smtClean="0"/>
              <a:pPr/>
              <a:t>39</a:t>
            </a:fld>
            <a:endParaRPr lang="en-US"/>
          </a:p>
        </p:txBody>
      </p:sp>
      <p:cxnSp>
        <p:nvCxnSpPr>
          <p:cNvPr id="35" name="Straight Arrow Connector 34"/>
          <p:cNvCxnSpPr/>
          <p:nvPr/>
        </p:nvCxnSpPr>
        <p:spPr>
          <a:xfrm flipH="1" flipV="1">
            <a:off x="8115204" y="2919939"/>
            <a:ext cx="309" cy="1083440"/>
          </a:xfrm>
          <a:prstGeom prst="straightConnector1">
            <a:avLst/>
          </a:prstGeom>
          <a:ln w="28575">
            <a:solidFill>
              <a:srgbClr val="0070C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flipV="1">
            <a:off x="6129107" y="2944879"/>
            <a:ext cx="2009763" cy="1076269"/>
          </a:xfrm>
          <a:prstGeom prst="straightConnector1">
            <a:avLst/>
          </a:prstGeom>
          <a:ln w="28575">
            <a:solidFill>
              <a:srgbClr val="0070C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7844374" y="3245768"/>
            <a:ext cx="581025" cy="369332"/>
          </a:xfrm>
          <a:prstGeom prst="rect">
            <a:avLst/>
          </a:prstGeom>
          <a:solidFill>
            <a:schemeClr val="bg1"/>
          </a:solidFill>
          <a:ln>
            <a:noFill/>
          </a:ln>
        </p:spPr>
        <p:txBody>
          <a:bodyPr wrap="square" rtlCol="0">
            <a:spAutoFit/>
          </a:bodyPr>
          <a:lstStyle/>
          <a:p>
            <a:r>
              <a:rPr lang="en-US" dirty="0" smtClean="0">
                <a:solidFill>
                  <a:srgbClr val="0070C0"/>
                </a:solidFill>
              </a:rPr>
              <a:t>150</a:t>
            </a:r>
            <a:endParaRPr lang="en-US" dirty="0">
              <a:solidFill>
                <a:srgbClr val="0070C0"/>
              </a:solidFill>
            </a:endParaRPr>
          </a:p>
        </p:txBody>
      </p:sp>
      <p:sp>
        <p:nvSpPr>
          <p:cNvPr id="44" name="TextBox 43"/>
          <p:cNvSpPr txBox="1"/>
          <p:nvPr/>
        </p:nvSpPr>
        <p:spPr>
          <a:xfrm>
            <a:off x="6954352" y="3326588"/>
            <a:ext cx="581025" cy="369332"/>
          </a:xfrm>
          <a:prstGeom prst="rect">
            <a:avLst/>
          </a:prstGeom>
          <a:solidFill>
            <a:schemeClr val="bg1"/>
          </a:solidFill>
          <a:ln>
            <a:noFill/>
          </a:ln>
        </p:spPr>
        <p:txBody>
          <a:bodyPr wrap="square" rtlCol="0">
            <a:spAutoFit/>
          </a:bodyPr>
          <a:lstStyle/>
          <a:p>
            <a:r>
              <a:rPr lang="en-US" dirty="0" smtClean="0">
                <a:solidFill>
                  <a:srgbClr val="0070C0"/>
                </a:solidFill>
              </a:rPr>
              <a:t>150</a:t>
            </a:r>
            <a:endParaRPr lang="en-US" dirty="0">
              <a:solidFill>
                <a:srgbClr val="0070C0"/>
              </a:solidFill>
            </a:endParaRPr>
          </a:p>
        </p:txBody>
      </p:sp>
      <p:sp>
        <p:nvSpPr>
          <p:cNvPr id="3" name="TextBox 2"/>
          <p:cNvSpPr txBox="1"/>
          <p:nvPr/>
        </p:nvSpPr>
        <p:spPr>
          <a:xfrm>
            <a:off x="2624558" y="1544701"/>
            <a:ext cx="6128542" cy="369332"/>
          </a:xfrm>
          <a:prstGeom prst="rect">
            <a:avLst/>
          </a:prstGeom>
          <a:noFill/>
        </p:spPr>
        <p:txBody>
          <a:bodyPr wrap="square" rtlCol="0">
            <a:spAutoFit/>
          </a:bodyPr>
          <a:lstStyle/>
          <a:p>
            <a:r>
              <a:rPr lang="en-US" b="1" dirty="0" smtClean="0"/>
              <a:t>All switches: Equal-Cost Multi-Path (ECMP)</a:t>
            </a:r>
            <a:endParaRPr lang="en-US" b="1" kern="1200" dirty="0">
              <a:solidFill>
                <a:schemeClr val="tx1"/>
              </a:solidFill>
            </a:endParaRPr>
          </a:p>
        </p:txBody>
      </p:sp>
      <p:cxnSp>
        <p:nvCxnSpPr>
          <p:cNvPr id="40" name="Straight Arrow Connector 39"/>
          <p:cNvCxnSpPr/>
          <p:nvPr/>
        </p:nvCxnSpPr>
        <p:spPr>
          <a:xfrm>
            <a:off x="2624558" y="5508651"/>
            <a:ext cx="1168124" cy="0"/>
          </a:xfrm>
          <a:prstGeom prst="straightConnector1">
            <a:avLst/>
          </a:prstGeom>
          <a:ln w="28575">
            <a:solidFill>
              <a:srgbClr val="00B050"/>
            </a:solidFill>
            <a:prstDash val="sysDash"/>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6335014" y="5523472"/>
            <a:ext cx="946136" cy="0"/>
          </a:xfrm>
          <a:prstGeom prst="straightConnector1">
            <a:avLst/>
          </a:prstGeom>
          <a:ln w="28575">
            <a:solidFill>
              <a:srgbClr val="0070C0"/>
            </a:solidFill>
            <a:prstDash val="sysDash"/>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a:off x="4032611" y="4263857"/>
            <a:ext cx="1547791" cy="1072237"/>
          </a:xfrm>
          <a:prstGeom prst="straightConnector1">
            <a:avLst/>
          </a:prstGeom>
          <a:ln w="28575">
            <a:solidFill>
              <a:srgbClr val="00B05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r>
              <a:rPr lang="en-US" smtClean="0"/>
              <a:t>10/8/13</a:t>
            </a:r>
            <a:endParaRPr lang="en-US"/>
          </a:p>
        </p:txBody>
      </p:sp>
      <p:sp>
        <p:nvSpPr>
          <p:cNvPr id="6" name="Footer Placeholder 5"/>
          <p:cNvSpPr>
            <a:spLocks noGrp="1"/>
          </p:cNvSpPr>
          <p:nvPr>
            <p:ph type="ftr" sz="quarter" idx="11"/>
          </p:nvPr>
        </p:nvSpPr>
        <p:spPr/>
        <p:txBody>
          <a:bodyPr/>
          <a:lstStyle/>
          <a:p>
            <a:r>
              <a:rPr lang="en-US" smtClean="0"/>
              <a:t>Software Defined Networking (COMS 6998-8)</a:t>
            </a:r>
            <a:endParaRPr lang="en-US"/>
          </a:p>
        </p:txBody>
      </p:sp>
      <p:sp>
        <p:nvSpPr>
          <p:cNvPr id="45"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smtClean="0"/>
              <a:t>J. Liu, Yale</a:t>
            </a:r>
            <a:endParaRPr lang="en-US" dirty="0"/>
          </a:p>
        </p:txBody>
      </p:sp>
    </p:spTree>
    <p:extLst>
      <p:ext uri="{BB962C8B-B14F-4D97-AF65-F5344CB8AC3E}">
        <p14:creationId xmlns:p14="http://schemas.microsoft.com/office/powerpoint/2010/main" val="25554410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repeatCount="3000" fill="hold" nodeType="clickEffect">
                                  <p:stCondLst>
                                    <p:cond delay="0"/>
                                  </p:stCondLst>
                                  <p:childTnLst>
                                    <p:anim calcmode="discrete" valueType="str">
                                      <p:cBhvr>
                                        <p:cTn id="6" dur="500" fill="hold"/>
                                        <p:tgtEl>
                                          <p:spTgt spid="13"/>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2"/>
                                        </p:tgtEl>
                                        <p:attrNameLst>
                                          <p:attrName>style.visibility</p:attrName>
                                        </p:attrNameLst>
                                      </p:cBhvr>
                                      <p:to>
                                        <p:strVal val="visible"/>
                                      </p:to>
                                    </p:set>
                                    <p:animEffect transition="in" filter="fade">
                                      <p:cBhvr>
                                        <p:cTn id="11" dur="500"/>
                                        <p:tgtEl>
                                          <p:spTgt spid="82"/>
                                        </p:tgtEl>
                                      </p:cBhvr>
                                    </p:animEffect>
                                  </p:childTnLst>
                                </p:cTn>
                              </p:par>
                              <p:par>
                                <p:cTn id="12" presetID="10" presetClass="entr" presetSubtype="0" fill="hold" nodeType="withEffect">
                                  <p:stCondLst>
                                    <p:cond delay="0"/>
                                  </p:stCondLst>
                                  <p:childTnLst>
                                    <p:set>
                                      <p:cBhvr>
                                        <p:cTn id="13" dur="1" fill="hold">
                                          <p:stCondLst>
                                            <p:cond delay="0"/>
                                          </p:stCondLst>
                                        </p:cTn>
                                        <p:tgtEl>
                                          <p:spTgt spid="129"/>
                                        </p:tgtEl>
                                        <p:attrNameLst>
                                          <p:attrName>style.visibility</p:attrName>
                                        </p:attrNameLst>
                                      </p:cBhvr>
                                      <p:to>
                                        <p:strVal val="visible"/>
                                      </p:to>
                                    </p:set>
                                    <p:animEffect transition="in" filter="fade">
                                      <p:cBhvr>
                                        <p:cTn id="14" dur="500"/>
                                        <p:tgtEl>
                                          <p:spTgt spid="12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fade">
                                      <p:cBhvr>
                                        <p:cTn id="17" dur="500"/>
                                        <p:tgtEl>
                                          <p:spTgt spid="121"/>
                                        </p:tgtEl>
                                      </p:cBhvr>
                                    </p:animEffect>
                                  </p:childTnLst>
                                </p:cTn>
                              </p:par>
                              <p:par>
                                <p:cTn id="18" presetID="10" presetClass="entr" presetSubtype="0" fill="hold" nodeType="withEffect">
                                  <p:stCondLst>
                                    <p:cond delay="0"/>
                                  </p:stCondLst>
                                  <p:childTnLst>
                                    <p:set>
                                      <p:cBhvr>
                                        <p:cTn id="19" dur="1" fill="hold">
                                          <p:stCondLst>
                                            <p:cond delay="0"/>
                                          </p:stCondLst>
                                        </p:cTn>
                                        <p:tgtEl>
                                          <p:spTgt spid="152"/>
                                        </p:tgtEl>
                                        <p:attrNameLst>
                                          <p:attrName>style.visibility</p:attrName>
                                        </p:attrNameLst>
                                      </p:cBhvr>
                                      <p:to>
                                        <p:strVal val="visible"/>
                                      </p:to>
                                    </p:set>
                                    <p:animEffect transition="in" filter="fade">
                                      <p:cBhvr>
                                        <p:cTn id="20" dur="500"/>
                                        <p:tgtEl>
                                          <p:spTgt spid="152"/>
                                        </p:tgtEl>
                                      </p:cBhvr>
                                    </p:animEffect>
                                  </p:childTnLst>
                                </p:cTn>
                              </p:par>
                              <p:par>
                                <p:cTn id="21" presetID="10" presetClass="entr" presetSubtype="0" fill="hold" nodeType="withEffect">
                                  <p:stCondLst>
                                    <p:cond delay="0"/>
                                  </p:stCondLst>
                                  <p:childTnLst>
                                    <p:set>
                                      <p:cBhvr>
                                        <p:cTn id="22" dur="1" fill="hold">
                                          <p:stCondLst>
                                            <p:cond delay="0"/>
                                          </p:stCondLst>
                                        </p:cTn>
                                        <p:tgtEl>
                                          <p:spTgt spid="131"/>
                                        </p:tgtEl>
                                        <p:attrNameLst>
                                          <p:attrName>style.visibility</p:attrName>
                                        </p:attrNameLst>
                                      </p:cBhvr>
                                      <p:to>
                                        <p:strVal val="visible"/>
                                      </p:to>
                                    </p:set>
                                    <p:animEffect transition="in" filter="fade">
                                      <p:cBhvr>
                                        <p:cTn id="23" dur="500"/>
                                        <p:tgtEl>
                                          <p:spTgt spid="13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52"/>
                                        </p:tgtEl>
                                      </p:cBhvr>
                                    </p:animEffect>
                                    <p:set>
                                      <p:cBhvr>
                                        <p:cTn id="28" dur="1" fill="hold">
                                          <p:stCondLst>
                                            <p:cond delay="499"/>
                                          </p:stCondLst>
                                        </p:cTn>
                                        <p:tgtEl>
                                          <p:spTgt spid="152"/>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131"/>
                                        </p:tgtEl>
                                      </p:cBhvr>
                                    </p:animEffect>
                                    <p:set>
                                      <p:cBhvr>
                                        <p:cTn id="31" dur="1" fill="hold">
                                          <p:stCondLst>
                                            <p:cond delay="499"/>
                                          </p:stCondLst>
                                        </p:cTn>
                                        <p:tgtEl>
                                          <p:spTgt spid="131"/>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129"/>
                                        </p:tgtEl>
                                      </p:cBhvr>
                                    </p:animEffect>
                                    <p:set>
                                      <p:cBhvr>
                                        <p:cTn id="34" dur="1" fill="hold">
                                          <p:stCondLst>
                                            <p:cond delay="499"/>
                                          </p:stCondLst>
                                        </p:cTn>
                                        <p:tgtEl>
                                          <p:spTgt spid="129"/>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82"/>
                                        </p:tgtEl>
                                      </p:cBhvr>
                                    </p:animEffect>
                                    <p:set>
                                      <p:cBhvr>
                                        <p:cTn id="37" dur="1" fill="hold">
                                          <p:stCondLst>
                                            <p:cond delay="499"/>
                                          </p:stCondLst>
                                        </p:cTn>
                                        <p:tgtEl>
                                          <p:spTgt spid="8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fade">
                                      <p:cBhvr>
                                        <p:cTn id="42" dur="500"/>
                                        <p:tgtEl>
                                          <p:spTgt spid="46"/>
                                        </p:tgtEl>
                                      </p:cBhvr>
                                    </p:animEffect>
                                  </p:childTnLst>
                                </p:cTn>
                              </p:par>
                              <p:par>
                                <p:cTn id="43" presetID="10" presetClass="entr" presetSubtype="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par>
                                <p:cTn id="46" presetID="10" presetClass="entr" presetSubtype="0" fill="hold" nodeType="withEffect">
                                  <p:stCondLst>
                                    <p:cond delay="0"/>
                                  </p:stCondLst>
                                  <p:childTnLst>
                                    <p:set>
                                      <p:cBhvr>
                                        <p:cTn id="47" dur="1" fill="hold">
                                          <p:stCondLst>
                                            <p:cond delay="0"/>
                                          </p:stCondLst>
                                        </p:cTn>
                                        <p:tgtEl>
                                          <p:spTgt spid="107"/>
                                        </p:tgtEl>
                                        <p:attrNameLst>
                                          <p:attrName>style.visibility</p:attrName>
                                        </p:attrNameLst>
                                      </p:cBhvr>
                                      <p:to>
                                        <p:strVal val="visible"/>
                                      </p:to>
                                    </p:set>
                                    <p:animEffect transition="in" filter="fade">
                                      <p:cBhvr>
                                        <p:cTn id="48" dur="500"/>
                                        <p:tgtEl>
                                          <p:spTgt spid="107"/>
                                        </p:tgtEl>
                                      </p:cBhvr>
                                    </p:animEffect>
                                  </p:childTnLst>
                                </p:cTn>
                              </p:par>
                              <p:par>
                                <p:cTn id="49" presetID="10" presetClass="entr" presetSubtype="0" fill="hold" nodeType="with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500"/>
                                        <p:tgtEl>
                                          <p:spTgt spid="4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1"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500"/>
                                        <p:tgtEl>
                                          <p:spTgt spid="21"/>
                                        </p:tgtEl>
                                      </p:cBhvr>
                                    </p:animEffect>
                                  </p:childTnLst>
                                </p:cTn>
                              </p:par>
                              <p:par>
                                <p:cTn id="57" presetID="10" presetClass="entr" presetSubtype="0" fill="hold" nodeType="with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500"/>
                                        <p:tgtEl>
                                          <p:spTgt spid="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72"/>
                                        </p:tgtEl>
                                        <p:attrNameLst>
                                          <p:attrName>style.visibility</p:attrName>
                                        </p:attrNameLst>
                                      </p:cBhvr>
                                      <p:to>
                                        <p:strVal val="visible"/>
                                      </p:to>
                                    </p:set>
                                    <p:animEffect transition="in" filter="fade">
                                      <p:cBhvr>
                                        <p:cTn id="62" dur="500"/>
                                        <p:tgtEl>
                                          <p:spTgt spid="72"/>
                                        </p:tgtEl>
                                      </p:cBhvr>
                                    </p:animEffect>
                                  </p:childTnLst>
                                </p:cTn>
                              </p:par>
                              <p:par>
                                <p:cTn id="63" presetID="10" presetClass="entr" presetSubtype="0" fill="hold" nodeType="withEffect">
                                  <p:stCondLst>
                                    <p:cond delay="0"/>
                                  </p:stCondLst>
                                  <p:childTnLst>
                                    <p:set>
                                      <p:cBhvr>
                                        <p:cTn id="64" dur="1" fill="hold">
                                          <p:stCondLst>
                                            <p:cond delay="0"/>
                                          </p:stCondLst>
                                        </p:cTn>
                                        <p:tgtEl>
                                          <p:spTgt spid="70"/>
                                        </p:tgtEl>
                                        <p:attrNameLst>
                                          <p:attrName>style.visibility</p:attrName>
                                        </p:attrNameLst>
                                      </p:cBhvr>
                                      <p:to>
                                        <p:strVal val="visible"/>
                                      </p:to>
                                    </p:set>
                                    <p:animEffect transition="in" filter="fade">
                                      <p:cBhvr>
                                        <p:cTn id="65" dur="500"/>
                                        <p:tgtEl>
                                          <p:spTgt spid="70"/>
                                        </p:tgtEl>
                                      </p:cBhvr>
                                    </p:animEffect>
                                  </p:childTnLst>
                                </p:cTn>
                              </p:par>
                              <p:par>
                                <p:cTn id="66" presetID="10" presetClass="exit" presetSubtype="0" fill="hold" nodeType="withEffect">
                                  <p:stCondLst>
                                    <p:cond delay="0"/>
                                  </p:stCondLst>
                                  <p:childTnLst>
                                    <p:animEffect transition="out" filter="fade">
                                      <p:cBhvr>
                                        <p:cTn id="67" dur="500"/>
                                        <p:tgtEl>
                                          <p:spTgt spid="40"/>
                                        </p:tgtEl>
                                      </p:cBhvr>
                                    </p:animEffect>
                                    <p:set>
                                      <p:cBhvr>
                                        <p:cTn id="68" dur="1" fill="hold">
                                          <p:stCondLst>
                                            <p:cond delay="499"/>
                                          </p:stCondLst>
                                        </p:cTn>
                                        <p:tgtEl>
                                          <p:spTgt spid="40"/>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107"/>
                                        </p:tgtEl>
                                      </p:cBhvr>
                                    </p:animEffect>
                                    <p:set>
                                      <p:cBhvr>
                                        <p:cTn id="71" dur="1" fill="hold">
                                          <p:stCondLst>
                                            <p:cond delay="499"/>
                                          </p:stCondLst>
                                        </p:cTn>
                                        <p:tgtEl>
                                          <p:spTgt spid="107"/>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78"/>
                                        </p:tgtEl>
                                        <p:attrNameLst>
                                          <p:attrName>style.visibility</p:attrName>
                                        </p:attrNameLst>
                                      </p:cBhvr>
                                      <p:to>
                                        <p:strVal val="visible"/>
                                      </p:to>
                                    </p:set>
                                    <p:animEffect transition="in" filter="fade">
                                      <p:cBhvr>
                                        <p:cTn id="76" dur="500"/>
                                        <p:tgtEl>
                                          <p:spTgt spid="78"/>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13"/>
                                        </p:tgtEl>
                                        <p:attrNameLst>
                                          <p:attrName>style.visibility</p:attrName>
                                        </p:attrNameLst>
                                      </p:cBhvr>
                                      <p:to>
                                        <p:strVal val="visible"/>
                                      </p:to>
                                    </p:set>
                                    <p:animEffect transition="in" filter="fade">
                                      <p:cBhvr>
                                        <p:cTn id="79" dur="500"/>
                                        <p:tgtEl>
                                          <p:spTgt spid="113"/>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14"/>
                                        </p:tgtEl>
                                        <p:attrNameLst>
                                          <p:attrName>style.visibility</p:attrName>
                                        </p:attrNameLst>
                                      </p:cBhvr>
                                      <p:to>
                                        <p:strVal val="visible"/>
                                      </p:to>
                                    </p:set>
                                    <p:animEffect transition="in" filter="fade">
                                      <p:cBhvr>
                                        <p:cTn id="82" dur="500"/>
                                        <p:tgtEl>
                                          <p:spTgt spid="114"/>
                                        </p:tgtEl>
                                      </p:cBhvr>
                                    </p:animEffect>
                                  </p:childTnLst>
                                </p:cTn>
                              </p:par>
                              <p:par>
                                <p:cTn id="83" presetID="10" presetClass="entr" presetSubtype="0" fill="hold"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500"/>
                                        <p:tgtEl>
                                          <p:spTgt spid="79"/>
                                        </p:tgtEl>
                                      </p:cBhvr>
                                    </p:animEffect>
                                  </p:childTnLst>
                                </p:cTn>
                              </p:par>
                              <p:par>
                                <p:cTn id="86" presetID="10" presetClass="exit" presetSubtype="0" fill="hold" nodeType="withEffect">
                                  <p:stCondLst>
                                    <p:cond delay="0"/>
                                  </p:stCondLst>
                                  <p:childTnLst>
                                    <p:animEffect transition="out" filter="fade">
                                      <p:cBhvr>
                                        <p:cTn id="87" dur="500"/>
                                        <p:tgtEl>
                                          <p:spTgt spid="7"/>
                                        </p:tgtEl>
                                      </p:cBhvr>
                                    </p:animEffect>
                                    <p:set>
                                      <p:cBhvr>
                                        <p:cTn id="88" dur="1" fill="hold">
                                          <p:stCondLst>
                                            <p:cond delay="499"/>
                                          </p:stCondLst>
                                        </p:cTn>
                                        <p:tgtEl>
                                          <p:spTgt spid="7"/>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500"/>
                                        <p:tgtEl>
                                          <p:spTgt spid="46"/>
                                        </p:tgtEl>
                                      </p:cBhvr>
                                    </p:animEffect>
                                    <p:set>
                                      <p:cBhvr>
                                        <p:cTn id="91" dur="1" fill="hold">
                                          <p:stCondLst>
                                            <p:cond delay="499"/>
                                          </p:stCondLst>
                                        </p:cTn>
                                        <p:tgtEl>
                                          <p:spTgt spid="46"/>
                                        </p:tgtEl>
                                        <p:attrNameLst>
                                          <p:attrName>style.visibility</p:attrName>
                                        </p:attrNameLst>
                                      </p:cBhvr>
                                      <p:to>
                                        <p:strVal val="hidden"/>
                                      </p:to>
                                    </p:set>
                                  </p:childTnLst>
                                </p:cTn>
                              </p:par>
                              <p:par>
                                <p:cTn id="92" presetID="10" presetClass="exit" presetSubtype="0" fill="hold" grpId="0" nodeType="withEffect">
                                  <p:stCondLst>
                                    <p:cond delay="0"/>
                                  </p:stCondLst>
                                  <p:childTnLst>
                                    <p:animEffect transition="out" filter="fade">
                                      <p:cBhvr>
                                        <p:cTn id="93" dur="500"/>
                                        <p:tgtEl>
                                          <p:spTgt spid="21"/>
                                        </p:tgtEl>
                                      </p:cBhvr>
                                    </p:animEffect>
                                    <p:set>
                                      <p:cBhvr>
                                        <p:cTn id="94" dur="1" fill="hold">
                                          <p:stCondLst>
                                            <p:cond delay="499"/>
                                          </p:stCondLst>
                                        </p:cTn>
                                        <p:tgtEl>
                                          <p:spTgt spid="21"/>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8"/>
                                        </p:tgtEl>
                                      </p:cBhvr>
                                    </p:animEffect>
                                    <p:set>
                                      <p:cBhvr>
                                        <p:cTn id="97" dur="1" fill="hold">
                                          <p:stCondLst>
                                            <p:cond delay="499"/>
                                          </p:stCondLst>
                                        </p:cTn>
                                        <p:tgtEl>
                                          <p:spTgt spid="8"/>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7" presetClass="emph" presetSubtype="2" fill="hold" nodeType="clickEffect">
                                  <p:stCondLst>
                                    <p:cond delay="0"/>
                                  </p:stCondLst>
                                  <p:childTnLst>
                                    <p:animClr clrSpc="rgb" dir="cw">
                                      <p:cBhvr>
                                        <p:cTn id="101" dur="500" fill="hold"/>
                                        <p:tgtEl>
                                          <p:spTgt spid="82"/>
                                        </p:tgtEl>
                                        <p:attrNameLst>
                                          <p:attrName>stroke.color</p:attrName>
                                        </p:attrNameLst>
                                      </p:cBhvr>
                                      <p:to>
                                        <a:srgbClr val="00B050"/>
                                      </p:to>
                                    </p:animClr>
                                    <p:set>
                                      <p:cBhvr>
                                        <p:cTn id="102" dur="500" fill="hold"/>
                                        <p:tgtEl>
                                          <p:spTgt spid="82"/>
                                        </p:tgtEl>
                                        <p:attrNameLst>
                                          <p:attrName>stroke.on</p:attrName>
                                        </p:attrNameLst>
                                      </p:cBhvr>
                                      <p:to>
                                        <p:strVal val="true"/>
                                      </p:to>
                                    </p:set>
                                  </p:childTnLst>
                                </p:cTn>
                              </p:par>
                              <p:par>
                                <p:cTn id="103" presetID="10" presetClass="exit" presetSubtype="0" fill="hold" grpId="1" nodeType="withEffect">
                                  <p:stCondLst>
                                    <p:cond delay="0"/>
                                  </p:stCondLst>
                                  <p:childTnLst>
                                    <p:animEffect transition="out" filter="fade">
                                      <p:cBhvr>
                                        <p:cTn id="104" dur="500"/>
                                        <p:tgtEl>
                                          <p:spTgt spid="114"/>
                                        </p:tgtEl>
                                      </p:cBhvr>
                                    </p:animEffect>
                                    <p:set>
                                      <p:cBhvr>
                                        <p:cTn id="105" dur="1" fill="hold">
                                          <p:stCondLst>
                                            <p:cond delay="499"/>
                                          </p:stCondLst>
                                        </p:cTn>
                                        <p:tgtEl>
                                          <p:spTgt spid="114"/>
                                        </p:tgtEl>
                                        <p:attrNameLst>
                                          <p:attrName>style.visibility</p:attrName>
                                        </p:attrNameLst>
                                      </p:cBhvr>
                                      <p:to>
                                        <p:strVal val="hidden"/>
                                      </p:to>
                                    </p:set>
                                  </p:childTnLst>
                                </p:cTn>
                              </p:par>
                              <p:par>
                                <p:cTn id="106" presetID="10" presetClass="exit" presetSubtype="0" fill="hold" nodeType="withEffect">
                                  <p:stCondLst>
                                    <p:cond delay="0"/>
                                  </p:stCondLst>
                                  <p:childTnLst>
                                    <p:animEffect transition="out" filter="fade">
                                      <p:cBhvr>
                                        <p:cTn id="107" dur="500"/>
                                        <p:tgtEl>
                                          <p:spTgt spid="79"/>
                                        </p:tgtEl>
                                      </p:cBhvr>
                                    </p:animEffect>
                                    <p:set>
                                      <p:cBhvr>
                                        <p:cTn id="108" dur="1" fill="hold">
                                          <p:stCondLst>
                                            <p:cond delay="499"/>
                                          </p:stCondLst>
                                        </p:cTn>
                                        <p:tgtEl>
                                          <p:spTgt spid="79"/>
                                        </p:tgtEl>
                                        <p:attrNameLst>
                                          <p:attrName>style.visibility</p:attrName>
                                        </p:attrNameLst>
                                      </p:cBhvr>
                                      <p:to>
                                        <p:strVal val="hidden"/>
                                      </p:to>
                                    </p:set>
                                  </p:childTnLst>
                                </p:cTn>
                              </p:par>
                              <p:par>
                                <p:cTn id="109" presetID="10" presetClass="entr" presetSubtype="0" fill="hold" grpId="0" nodeType="withEffect">
                                  <p:stCondLst>
                                    <p:cond delay="0"/>
                                  </p:stCondLst>
                                  <p:childTnLst>
                                    <p:set>
                                      <p:cBhvr>
                                        <p:cTn id="110" dur="1" fill="hold">
                                          <p:stCondLst>
                                            <p:cond delay="0"/>
                                          </p:stCondLst>
                                        </p:cTn>
                                        <p:tgtEl>
                                          <p:spTgt spid="122"/>
                                        </p:tgtEl>
                                        <p:attrNameLst>
                                          <p:attrName>style.visibility</p:attrName>
                                        </p:attrNameLst>
                                      </p:cBhvr>
                                      <p:to>
                                        <p:strVal val="visible"/>
                                      </p:to>
                                    </p:set>
                                    <p:animEffect transition="in" filter="fade">
                                      <p:cBhvr>
                                        <p:cTn id="111" dur="500"/>
                                        <p:tgtEl>
                                          <p:spTgt spid="122"/>
                                        </p:tgtEl>
                                      </p:cBhvr>
                                    </p:animEffect>
                                  </p:childTnLst>
                                </p:cTn>
                              </p:par>
                              <p:par>
                                <p:cTn id="112" presetID="10" presetClass="exit" presetSubtype="0" fill="hold" grpId="1" nodeType="withEffect">
                                  <p:stCondLst>
                                    <p:cond delay="0"/>
                                  </p:stCondLst>
                                  <p:childTnLst>
                                    <p:animEffect transition="out" filter="fade">
                                      <p:cBhvr>
                                        <p:cTn id="113" dur="500"/>
                                        <p:tgtEl>
                                          <p:spTgt spid="72"/>
                                        </p:tgtEl>
                                      </p:cBhvr>
                                    </p:animEffect>
                                    <p:set>
                                      <p:cBhvr>
                                        <p:cTn id="114" dur="1" fill="hold">
                                          <p:stCondLst>
                                            <p:cond delay="499"/>
                                          </p:stCondLst>
                                        </p:cTn>
                                        <p:tgtEl>
                                          <p:spTgt spid="72"/>
                                        </p:tgtEl>
                                        <p:attrNameLst>
                                          <p:attrName>style.visibility</p:attrName>
                                        </p:attrNameLst>
                                      </p:cBhvr>
                                      <p:to>
                                        <p:strVal val="hidden"/>
                                      </p:to>
                                    </p:set>
                                  </p:childTnLst>
                                </p:cTn>
                              </p:par>
                              <p:par>
                                <p:cTn id="115" presetID="10" presetClass="exit" presetSubtype="0" fill="hold" nodeType="withEffect">
                                  <p:stCondLst>
                                    <p:cond delay="0"/>
                                  </p:stCondLst>
                                  <p:childTnLst>
                                    <p:animEffect transition="out" filter="fade">
                                      <p:cBhvr>
                                        <p:cTn id="116" dur="500"/>
                                        <p:tgtEl>
                                          <p:spTgt spid="70"/>
                                        </p:tgtEl>
                                      </p:cBhvr>
                                    </p:animEffect>
                                    <p:set>
                                      <p:cBhvr>
                                        <p:cTn id="117" dur="1" fill="hold">
                                          <p:stCondLst>
                                            <p:cond delay="499"/>
                                          </p:stCondLst>
                                        </p:cTn>
                                        <p:tgtEl>
                                          <p:spTgt spid="70"/>
                                        </p:tgtEl>
                                        <p:attrNameLst>
                                          <p:attrName>style.visibility</p:attrName>
                                        </p:attrNameLst>
                                      </p:cBhvr>
                                      <p:to>
                                        <p:strVal val="hidden"/>
                                      </p:to>
                                    </p:set>
                                  </p:childTnLst>
                                </p:cTn>
                              </p:par>
                              <p:par>
                                <p:cTn id="118" presetID="10" presetClass="entr" presetSubtype="0" fill="hold" nodeType="withEffect">
                                  <p:stCondLst>
                                    <p:cond delay="0"/>
                                  </p:stCondLst>
                                  <p:childTnLst>
                                    <p:set>
                                      <p:cBhvr>
                                        <p:cTn id="119" dur="1" fill="hold">
                                          <p:stCondLst>
                                            <p:cond delay="0"/>
                                          </p:stCondLst>
                                        </p:cTn>
                                        <p:tgtEl>
                                          <p:spTgt spid="82"/>
                                        </p:tgtEl>
                                        <p:attrNameLst>
                                          <p:attrName>style.visibility</p:attrName>
                                        </p:attrNameLst>
                                      </p:cBhvr>
                                      <p:to>
                                        <p:strVal val="visible"/>
                                      </p:to>
                                    </p:set>
                                    <p:animEffect transition="in" filter="fade">
                                      <p:cBhvr>
                                        <p:cTn id="120" dur="500"/>
                                        <p:tgtEl>
                                          <p:spTgt spid="82"/>
                                        </p:tgtEl>
                                      </p:cBhvr>
                                    </p:animEffect>
                                  </p:childTnLst>
                                </p:cTn>
                              </p:par>
                              <p:par>
                                <p:cTn id="121" presetID="10" presetClass="entr" presetSubtype="0" fill="hold"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fade">
                                      <p:cBhvr>
                                        <p:cTn id="123" dur="500"/>
                                        <p:tgtEl>
                                          <p:spTgt spid="51"/>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xit" presetSubtype="0" fill="hold" nodeType="clickEffect">
                                  <p:stCondLst>
                                    <p:cond delay="0"/>
                                  </p:stCondLst>
                                  <p:childTnLst>
                                    <p:animEffect transition="out" filter="fade">
                                      <p:cBhvr>
                                        <p:cTn id="127" dur="500"/>
                                        <p:tgtEl>
                                          <p:spTgt spid="82"/>
                                        </p:tgtEl>
                                      </p:cBhvr>
                                    </p:animEffect>
                                    <p:set>
                                      <p:cBhvr>
                                        <p:cTn id="128" dur="1" fill="hold">
                                          <p:stCondLst>
                                            <p:cond delay="499"/>
                                          </p:stCondLst>
                                        </p:cTn>
                                        <p:tgtEl>
                                          <p:spTgt spid="82"/>
                                        </p:tgtEl>
                                        <p:attrNameLst>
                                          <p:attrName>style.visibility</p:attrName>
                                        </p:attrNameLst>
                                      </p:cBhvr>
                                      <p:to>
                                        <p:strVal val="hidden"/>
                                      </p:to>
                                    </p:set>
                                  </p:childTnLst>
                                </p:cTn>
                              </p:par>
                              <p:par>
                                <p:cTn id="129" presetID="10" presetClass="exit" presetSubtype="0" fill="hold" nodeType="withEffect">
                                  <p:stCondLst>
                                    <p:cond delay="0"/>
                                  </p:stCondLst>
                                  <p:childTnLst>
                                    <p:animEffect transition="out" filter="fade">
                                      <p:cBhvr>
                                        <p:cTn id="130" dur="500"/>
                                        <p:tgtEl>
                                          <p:spTgt spid="78"/>
                                        </p:tgtEl>
                                      </p:cBhvr>
                                    </p:animEffect>
                                    <p:set>
                                      <p:cBhvr>
                                        <p:cTn id="131" dur="1" fill="hold">
                                          <p:stCondLst>
                                            <p:cond delay="499"/>
                                          </p:stCondLst>
                                        </p:cTn>
                                        <p:tgtEl>
                                          <p:spTgt spid="78"/>
                                        </p:tgtEl>
                                        <p:attrNameLst>
                                          <p:attrName>style.visibility</p:attrName>
                                        </p:attrNameLst>
                                      </p:cBhvr>
                                      <p:to>
                                        <p:strVal val="hidden"/>
                                      </p:to>
                                    </p:set>
                                  </p:childTnLst>
                                </p:cTn>
                              </p:par>
                              <p:par>
                                <p:cTn id="132" presetID="10" presetClass="exit" presetSubtype="0" fill="hold" grpId="1" nodeType="withEffect">
                                  <p:stCondLst>
                                    <p:cond delay="0"/>
                                  </p:stCondLst>
                                  <p:childTnLst>
                                    <p:animEffect transition="out" filter="fade">
                                      <p:cBhvr>
                                        <p:cTn id="133" dur="500"/>
                                        <p:tgtEl>
                                          <p:spTgt spid="113"/>
                                        </p:tgtEl>
                                      </p:cBhvr>
                                    </p:animEffect>
                                    <p:set>
                                      <p:cBhvr>
                                        <p:cTn id="134" dur="1" fill="hold">
                                          <p:stCondLst>
                                            <p:cond delay="499"/>
                                          </p:stCondLst>
                                        </p:cTn>
                                        <p:tgtEl>
                                          <p:spTgt spid="113"/>
                                        </p:tgtEl>
                                        <p:attrNameLst>
                                          <p:attrName>style.visibility</p:attrName>
                                        </p:attrNameLst>
                                      </p:cBhvr>
                                      <p:to>
                                        <p:strVal val="hidden"/>
                                      </p:to>
                                    </p:set>
                                  </p:childTnLst>
                                </p:cTn>
                              </p:par>
                              <p:par>
                                <p:cTn id="135" presetID="10" presetClass="exit" presetSubtype="0" fill="hold" nodeType="withEffect">
                                  <p:stCondLst>
                                    <p:cond delay="0"/>
                                  </p:stCondLst>
                                  <p:childTnLst>
                                    <p:animEffect transition="out" filter="fade">
                                      <p:cBhvr>
                                        <p:cTn id="136" dur="500"/>
                                        <p:tgtEl>
                                          <p:spTgt spid="51"/>
                                        </p:tgtEl>
                                      </p:cBhvr>
                                    </p:animEffect>
                                    <p:set>
                                      <p:cBhvr>
                                        <p:cTn id="137" dur="1" fill="hold">
                                          <p:stCondLst>
                                            <p:cond delay="499"/>
                                          </p:stCondLst>
                                        </p:cTn>
                                        <p:tgtEl>
                                          <p:spTgt spid="51"/>
                                        </p:tgtEl>
                                        <p:attrNameLst>
                                          <p:attrName>style.visibility</p:attrName>
                                        </p:attrNameLst>
                                      </p:cBhvr>
                                      <p:to>
                                        <p:strVal val="hidden"/>
                                      </p:to>
                                    </p:se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nodeType="clickEffect">
                                  <p:stCondLst>
                                    <p:cond delay="0"/>
                                  </p:stCondLst>
                                  <p:childTnLst>
                                    <p:set>
                                      <p:cBhvr>
                                        <p:cTn id="141" dur="1" fill="hold">
                                          <p:stCondLst>
                                            <p:cond delay="0"/>
                                          </p:stCondLst>
                                        </p:cTn>
                                        <p:tgtEl>
                                          <p:spTgt spid="125"/>
                                        </p:tgtEl>
                                        <p:attrNameLst>
                                          <p:attrName>style.visibility</p:attrName>
                                        </p:attrNameLst>
                                      </p:cBhvr>
                                      <p:to>
                                        <p:strVal val="visible"/>
                                      </p:to>
                                    </p:set>
                                    <p:animEffect transition="in" filter="fade">
                                      <p:cBhvr>
                                        <p:cTn id="142" dur="500"/>
                                        <p:tgtEl>
                                          <p:spTgt spid="125"/>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47"/>
                                        </p:tgtEl>
                                        <p:attrNameLst>
                                          <p:attrName>style.visibility</p:attrName>
                                        </p:attrNameLst>
                                      </p:cBhvr>
                                      <p:to>
                                        <p:strVal val="visible"/>
                                      </p:to>
                                    </p:set>
                                    <p:animEffect transition="in" filter="fade">
                                      <p:cBhvr>
                                        <p:cTn id="145" dur="500"/>
                                        <p:tgtEl>
                                          <p:spTgt spid="47"/>
                                        </p:tgtEl>
                                      </p:cBhvr>
                                    </p:animEffect>
                                  </p:childTnLst>
                                </p:cTn>
                              </p:par>
                              <p:par>
                                <p:cTn id="146" presetID="10" presetClass="entr" presetSubtype="0" fill="hold" nodeType="withEffect">
                                  <p:stCondLst>
                                    <p:cond delay="0"/>
                                  </p:stCondLst>
                                  <p:childTnLst>
                                    <p:set>
                                      <p:cBhvr>
                                        <p:cTn id="147" dur="1" fill="hold">
                                          <p:stCondLst>
                                            <p:cond delay="0"/>
                                          </p:stCondLst>
                                        </p:cTn>
                                        <p:tgtEl>
                                          <p:spTgt spid="124"/>
                                        </p:tgtEl>
                                        <p:attrNameLst>
                                          <p:attrName>style.visibility</p:attrName>
                                        </p:attrNameLst>
                                      </p:cBhvr>
                                      <p:to>
                                        <p:strVal val="visible"/>
                                      </p:to>
                                    </p:set>
                                    <p:animEffect transition="in" filter="fade">
                                      <p:cBhvr>
                                        <p:cTn id="148" dur="500"/>
                                        <p:tgtEl>
                                          <p:spTgt spid="124"/>
                                        </p:tgtEl>
                                      </p:cBhvr>
                                    </p:animEffect>
                                  </p:childTnLst>
                                </p:cTn>
                              </p:par>
                              <p:par>
                                <p:cTn id="149" presetID="7" presetClass="emph" presetSubtype="2" fill="hold" nodeType="withEffect">
                                  <p:stCondLst>
                                    <p:cond delay="0"/>
                                  </p:stCondLst>
                                  <p:childTnLst>
                                    <p:animClr clrSpc="rgb" dir="cw">
                                      <p:cBhvr>
                                        <p:cTn id="150" dur="500" fill="hold"/>
                                        <p:tgtEl>
                                          <p:spTgt spid="82"/>
                                        </p:tgtEl>
                                        <p:attrNameLst>
                                          <p:attrName>stroke.color</p:attrName>
                                        </p:attrNameLst>
                                      </p:cBhvr>
                                      <p:to>
                                        <a:srgbClr val="000000"/>
                                      </p:to>
                                    </p:animClr>
                                    <p:set>
                                      <p:cBhvr>
                                        <p:cTn id="151" dur="500" fill="hold"/>
                                        <p:tgtEl>
                                          <p:spTgt spid="82"/>
                                        </p:tgtEl>
                                        <p:attrNameLst>
                                          <p:attrName>stroke.on</p:attrName>
                                        </p:attrNameLst>
                                      </p:cBhvr>
                                      <p:to>
                                        <p:strVal val="true"/>
                                      </p:to>
                                    </p:set>
                                  </p:childTnLst>
                                </p:cTn>
                              </p:par>
                              <p:par>
                                <p:cTn id="152" presetID="10" presetClass="entr" presetSubtype="0" fill="hold" nodeType="withEffect">
                                  <p:stCondLst>
                                    <p:cond delay="0"/>
                                  </p:stCondLst>
                                  <p:childTnLst>
                                    <p:set>
                                      <p:cBhvr>
                                        <p:cTn id="153" dur="1" fill="hold">
                                          <p:stCondLst>
                                            <p:cond delay="0"/>
                                          </p:stCondLst>
                                        </p:cTn>
                                        <p:tgtEl>
                                          <p:spTgt spid="38"/>
                                        </p:tgtEl>
                                        <p:attrNameLst>
                                          <p:attrName>style.visibility</p:attrName>
                                        </p:attrNameLst>
                                      </p:cBhvr>
                                      <p:to>
                                        <p:strVal val="visible"/>
                                      </p:to>
                                    </p:set>
                                    <p:animEffect transition="in" filter="fade">
                                      <p:cBhvr>
                                        <p:cTn id="154" dur="500"/>
                                        <p:tgtEl>
                                          <p:spTgt spid="38"/>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grpId="0" nodeType="clickEffect">
                                  <p:stCondLst>
                                    <p:cond delay="0"/>
                                  </p:stCondLst>
                                  <p:childTnLst>
                                    <p:set>
                                      <p:cBhvr>
                                        <p:cTn id="158" dur="1" fill="hold">
                                          <p:stCondLst>
                                            <p:cond delay="0"/>
                                          </p:stCondLst>
                                        </p:cTn>
                                        <p:tgtEl>
                                          <p:spTgt spid="147"/>
                                        </p:tgtEl>
                                        <p:attrNameLst>
                                          <p:attrName>style.visibility</p:attrName>
                                        </p:attrNameLst>
                                      </p:cBhvr>
                                      <p:to>
                                        <p:strVal val="visible"/>
                                      </p:to>
                                    </p:set>
                                    <p:animEffect transition="in" filter="fade">
                                      <p:cBhvr>
                                        <p:cTn id="159" dur="500"/>
                                        <p:tgtEl>
                                          <p:spTgt spid="147"/>
                                        </p:tgtEl>
                                      </p:cBhvr>
                                    </p:animEffect>
                                  </p:childTnLst>
                                </p:cTn>
                              </p:par>
                              <p:par>
                                <p:cTn id="160" presetID="10" presetClass="entr" presetSubtype="0" fill="hold" nodeType="withEffect">
                                  <p:stCondLst>
                                    <p:cond delay="0"/>
                                  </p:stCondLst>
                                  <p:childTnLst>
                                    <p:set>
                                      <p:cBhvr>
                                        <p:cTn id="161" dur="1" fill="hold">
                                          <p:stCondLst>
                                            <p:cond delay="0"/>
                                          </p:stCondLst>
                                        </p:cTn>
                                        <p:tgtEl>
                                          <p:spTgt spid="146"/>
                                        </p:tgtEl>
                                        <p:attrNameLst>
                                          <p:attrName>style.visibility</p:attrName>
                                        </p:attrNameLst>
                                      </p:cBhvr>
                                      <p:to>
                                        <p:strVal val="visible"/>
                                      </p:to>
                                    </p:set>
                                    <p:animEffect transition="in" filter="fade">
                                      <p:cBhvr>
                                        <p:cTn id="162" dur="500"/>
                                        <p:tgtEl>
                                          <p:spTgt spid="146"/>
                                        </p:tgtEl>
                                      </p:cBhvr>
                                    </p:animEffect>
                                  </p:childTnLst>
                                </p:cTn>
                              </p:par>
                              <p:par>
                                <p:cTn id="163" presetID="10" presetClass="entr" presetSubtype="0" fill="hold" nodeType="withEffect">
                                  <p:stCondLst>
                                    <p:cond delay="0"/>
                                  </p:stCondLst>
                                  <p:childTnLst>
                                    <p:set>
                                      <p:cBhvr>
                                        <p:cTn id="164" dur="1" fill="hold">
                                          <p:stCondLst>
                                            <p:cond delay="0"/>
                                          </p:stCondLst>
                                        </p:cTn>
                                        <p:tgtEl>
                                          <p:spTgt spid="148"/>
                                        </p:tgtEl>
                                        <p:attrNameLst>
                                          <p:attrName>style.visibility</p:attrName>
                                        </p:attrNameLst>
                                      </p:cBhvr>
                                      <p:to>
                                        <p:strVal val="visible"/>
                                      </p:to>
                                    </p:set>
                                    <p:animEffect transition="in" filter="fade">
                                      <p:cBhvr>
                                        <p:cTn id="165" dur="500"/>
                                        <p:tgtEl>
                                          <p:spTgt spid="148"/>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149"/>
                                        </p:tgtEl>
                                        <p:attrNameLst>
                                          <p:attrName>style.visibility</p:attrName>
                                        </p:attrNameLst>
                                      </p:cBhvr>
                                      <p:to>
                                        <p:strVal val="visible"/>
                                      </p:to>
                                    </p:set>
                                    <p:animEffect transition="in" filter="fade">
                                      <p:cBhvr>
                                        <p:cTn id="168" dur="500"/>
                                        <p:tgtEl>
                                          <p:spTgt spid="149"/>
                                        </p:tgtEl>
                                      </p:cBhvr>
                                    </p:animEffect>
                                  </p:childTnLst>
                                </p:cTn>
                              </p:par>
                            </p:childTnLst>
                          </p:cTn>
                        </p:par>
                      </p:childTnLst>
                    </p:cTn>
                  </p:par>
                  <p:par>
                    <p:cTn id="169" fill="hold">
                      <p:stCondLst>
                        <p:cond delay="indefinite"/>
                      </p:stCondLst>
                      <p:childTnLst>
                        <p:par>
                          <p:cTn id="170" fill="hold">
                            <p:stCondLst>
                              <p:cond delay="0"/>
                            </p:stCondLst>
                            <p:childTnLst>
                              <p:par>
                                <p:cTn id="171" presetID="10" presetClass="entr" presetSubtype="0" fill="hold" grpId="0" nodeType="clickEffect">
                                  <p:stCondLst>
                                    <p:cond delay="0"/>
                                  </p:stCondLst>
                                  <p:childTnLst>
                                    <p:set>
                                      <p:cBhvr>
                                        <p:cTn id="172" dur="1" fill="hold">
                                          <p:stCondLst>
                                            <p:cond delay="0"/>
                                          </p:stCondLst>
                                        </p:cTn>
                                        <p:tgtEl>
                                          <p:spTgt spid="44"/>
                                        </p:tgtEl>
                                        <p:attrNameLst>
                                          <p:attrName>style.visibility</p:attrName>
                                        </p:attrNameLst>
                                      </p:cBhvr>
                                      <p:to>
                                        <p:strVal val="visible"/>
                                      </p:to>
                                    </p:set>
                                    <p:animEffect transition="in" filter="fade">
                                      <p:cBhvr>
                                        <p:cTn id="173" dur="500"/>
                                        <p:tgtEl>
                                          <p:spTgt spid="44"/>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43"/>
                                        </p:tgtEl>
                                        <p:attrNameLst>
                                          <p:attrName>style.visibility</p:attrName>
                                        </p:attrNameLst>
                                      </p:cBhvr>
                                      <p:to>
                                        <p:strVal val="visible"/>
                                      </p:to>
                                    </p:set>
                                    <p:animEffect transition="in" filter="fade">
                                      <p:cBhvr>
                                        <p:cTn id="176" dur="500"/>
                                        <p:tgtEl>
                                          <p:spTgt spid="43"/>
                                        </p:tgtEl>
                                      </p:cBhvr>
                                    </p:animEffect>
                                  </p:childTnLst>
                                </p:cTn>
                              </p:par>
                              <p:par>
                                <p:cTn id="177" presetID="10" presetClass="entr" presetSubtype="0" fill="hold" nodeType="withEffect">
                                  <p:stCondLst>
                                    <p:cond delay="0"/>
                                  </p:stCondLst>
                                  <p:childTnLst>
                                    <p:set>
                                      <p:cBhvr>
                                        <p:cTn id="178" dur="1" fill="hold">
                                          <p:stCondLst>
                                            <p:cond delay="0"/>
                                          </p:stCondLst>
                                        </p:cTn>
                                        <p:tgtEl>
                                          <p:spTgt spid="37"/>
                                        </p:tgtEl>
                                        <p:attrNameLst>
                                          <p:attrName>style.visibility</p:attrName>
                                        </p:attrNameLst>
                                      </p:cBhvr>
                                      <p:to>
                                        <p:strVal val="visible"/>
                                      </p:to>
                                    </p:set>
                                    <p:animEffect transition="in" filter="fade">
                                      <p:cBhvr>
                                        <p:cTn id="179" dur="500"/>
                                        <p:tgtEl>
                                          <p:spTgt spid="37"/>
                                        </p:tgtEl>
                                      </p:cBhvr>
                                    </p:animEffect>
                                  </p:childTnLst>
                                </p:cTn>
                              </p:par>
                              <p:par>
                                <p:cTn id="180" presetID="10" presetClass="entr" presetSubtype="0" fill="hold" nodeType="withEffect">
                                  <p:stCondLst>
                                    <p:cond delay="0"/>
                                  </p:stCondLst>
                                  <p:childTnLst>
                                    <p:set>
                                      <p:cBhvr>
                                        <p:cTn id="181" dur="1" fill="hold">
                                          <p:stCondLst>
                                            <p:cond delay="0"/>
                                          </p:stCondLst>
                                        </p:cTn>
                                        <p:tgtEl>
                                          <p:spTgt spid="35"/>
                                        </p:tgtEl>
                                        <p:attrNameLst>
                                          <p:attrName>style.visibility</p:attrName>
                                        </p:attrNameLst>
                                      </p:cBhvr>
                                      <p:to>
                                        <p:strVal val="visible"/>
                                      </p:to>
                                    </p:set>
                                    <p:animEffect transition="in" filter="fade">
                                      <p:cBhvr>
                                        <p:cTn id="182" dur="500"/>
                                        <p:tgtEl>
                                          <p:spTgt spid="35"/>
                                        </p:tgtEl>
                                      </p:cBhvr>
                                    </p:animEffect>
                                  </p:childTnLst>
                                </p:cTn>
                              </p:par>
                              <p:par>
                                <p:cTn id="183" presetID="10" presetClass="exit" presetSubtype="0" fill="hold" nodeType="withEffect">
                                  <p:stCondLst>
                                    <p:cond delay="0"/>
                                  </p:stCondLst>
                                  <p:childTnLst>
                                    <p:animEffect transition="out" filter="fade">
                                      <p:cBhvr>
                                        <p:cTn id="184" dur="500"/>
                                        <p:tgtEl>
                                          <p:spTgt spid="125"/>
                                        </p:tgtEl>
                                      </p:cBhvr>
                                    </p:animEffect>
                                    <p:set>
                                      <p:cBhvr>
                                        <p:cTn id="185" dur="1" fill="hold">
                                          <p:stCondLst>
                                            <p:cond delay="499"/>
                                          </p:stCondLst>
                                        </p:cTn>
                                        <p:tgtEl>
                                          <p:spTgt spid="125"/>
                                        </p:tgtEl>
                                        <p:attrNameLst>
                                          <p:attrName>style.visibility</p:attrName>
                                        </p:attrNameLst>
                                      </p:cBhvr>
                                      <p:to>
                                        <p:strVal val="hidden"/>
                                      </p:to>
                                    </p:set>
                                  </p:childTnLst>
                                </p:cTn>
                              </p:par>
                              <p:par>
                                <p:cTn id="186" presetID="10" presetClass="exit" presetSubtype="0" fill="hold" grpId="1" nodeType="withEffect">
                                  <p:stCondLst>
                                    <p:cond delay="0"/>
                                  </p:stCondLst>
                                  <p:childTnLst>
                                    <p:animEffect transition="out" filter="fade">
                                      <p:cBhvr>
                                        <p:cTn id="187" dur="500"/>
                                        <p:tgtEl>
                                          <p:spTgt spid="47"/>
                                        </p:tgtEl>
                                      </p:cBhvr>
                                    </p:animEffect>
                                    <p:set>
                                      <p:cBhvr>
                                        <p:cTn id="188" dur="1" fill="hold">
                                          <p:stCondLst>
                                            <p:cond delay="499"/>
                                          </p:stCondLst>
                                        </p:cTn>
                                        <p:tgtEl>
                                          <p:spTgt spid="47"/>
                                        </p:tgtEl>
                                        <p:attrNameLst>
                                          <p:attrName>style.visibility</p:attrName>
                                        </p:attrNameLst>
                                      </p:cBhvr>
                                      <p:to>
                                        <p:strVal val="hidden"/>
                                      </p:to>
                                    </p:set>
                                  </p:childTnLst>
                                </p:cTn>
                              </p:par>
                              <p:par>
                                <p:cTn id="189" presetID="10" presetClass="exit" presetSubtype="0" fill="hold" grpId="1" nodeType="withEffect">
                                  <p:stCondLst>
                                    <p:cond delay="0"/>
                                  </p:stCondLst>
                                  <p:childTnLst>
                                    <p:animEffect transition="out" filter="fade">
                                      <p:cBhvr>
                                        <p:cTn id="190" dur="500"/>
                                        <p:tgtEl>
                                          <p:spTgt spid="147"/>
                                        </p:tgtEl>
                                      </p:cBhvr>
                                    </p:animEffect>
                                    <p:set>
                                      <p:cBhvr>
                                        <p:cTn id="191" dur="1" fill="hold">
                                          <p:stCondLst>
                                            <p:cond delay="499"/>
                                          </p:stCondLst>
                                        </p:cTn>
                                        <p:tgtEl>
                                          <p:spTgt spid="147"/>
                                        </p:tgtEl>
                                        <p:attrNameLst>
                                          <p:attrName>style.visibility</p:attrName>
                                        </p:attrNameLst>
                                      </p:cBhvr>
                                      <p:to>
                                        <p:strVal val="hidden"/>
                                      </p:to>
                                    </p:set>
                                  </p:childTnLst>
                                </p:cTn>
                              </p:par>
                              <p:par>
                                <p:cTn id="192" presetID="10" presetClass="exit" presetSubtype="0" fill="hold" nodeType="withEffect">
                                  <p:stCondLst>
                                    <p:cond delay="0"/>
                                  </p:stCondLst>
                                  <p:childTnLst>
                                    <p:animEffect transition="out" filter="fade">
                                      <p:cBhvr>
                                        <p:cTn id="193" dur="500"/>
                                        <p:tgtEl>
                                          <p:spTgt spid="146"/>
                                        </p:tgtEl>
                                      </p:cBhvr>
                                    </p:animEffect>
                                    <p:set>
                                      <p:cBhvr>
                                        <p:cTn id="194" dur="1" fill="hold">
                                          <p:stCondLst>
                                            <p:cond delay="499"/>
                                          </p:stCondLst>
                                        </p:cTn>
                                        <p:tgtEl>
                                          <p:spTgt spid="146"/>
                                        </p:tgtEl>
                                        <p:attrNameLst>
                                          <p:attrName>style.visibility</p:attrName>
                                        </p:attrNameLst>
                                      </p:cBhvr>
                                      <p:to>
                                        <p:strVal val="hidden"/>
                                      </p:to>
                                    </p:set>
                                  </p:childTnLst>
                                </p:cTn>
                              </p:par>
                              <p:par>
                                <p:cTn id="195" presetID="10" presetClass="exit" presetSubtype="0" fill="hold" nodeType="withEffect">
                                  <p:stCondLst>
                                    <p:cond delay="0"/>
                                  </p:stCondLst>
                                  <p:childTnLst>
                                    <p:animEffect transition="out" filter="fade">
                                      <p:cBhvr>
                                        <p:cTn id="196" dur="500"/>
                                        <p:tgtEl>
                                          <p:spTgt spid="124"/>
                                        </p:tgtEl>
                                      </p:cBhvr>
                                    </p:animEffect>
                                    <p:set>
                                      <p:cBhvr>
                                        <p:cTn id="197" dur="1" fill="hold">
                                          <p:stCondLst>
                                            <p:cond delay="499"/>
                                          </p:stCondLst>
                                        </p:cTn>
                                        <p:tgtEl>
                                          <p:spTgt spid="124"/>
                                        </p:tgtEl>
                                        <p:attrNameLst>
                                          <p:attrName>style.visibility</p:attrName>
                                        </p:attrNameLst>
                                      </p:cBhvr>
                                      <p:to>
                                        <p:strVal val="hidden"/>
                                      </p:to>
                                    </p:set>
                                  </p:childTnLst>
                                </p:cTn>
                              </p:par>
                              <p:par>
                                <p:cTn id="198" presetID="10" presetClass="exit" presetSubtype="0" fill="hold" nodeType="withEffect">
                                  <p:stCondLst>
                                    <p:cond delay="0"/>
                                  </p:stCondLst>
                                  <p:childTnLst>
                                    <p:animEffect transition="out" filter="fade">
                                      <p:cBhvr>
                                        <p:cTn id="199" dur="500"/>
                                        <p:tgtEl>
                                          <p:spTgt spid="38"/>
                                        </p:tgtEl>
                                      </p:cBhvr>
                                    </p:animEffect>
                                    <p:set>
                                      <p:cBhvr>
                                        <p:cTn id="200" dur="1" fill="hold">
                                          <p:stCondLst>
                                            <p:cond delay="499"/>
                                          </p:stCondLst>
                                        </p:cTn>
                                        <p:tgtEl>
                                          <p:spTgt spid="38"/>
                                        </p:tgtEl>
                                        <p:attrNameLst>
                                          <p:attrName>style.visibility</p:attrName>
                                        </p:attrNameLst>
                                      </p:cBhvr>
                                      <p:to>
                                        <p:strVal val="hidden"/>
                                      </p:to>
                                    </p:set>
                                  </p:childTnLst>
                                </p:cTn>
                              </p:par>
                            </p:childTnLst>
                          </p:cTn>
                        </p:par>
                      </p:childTnLst>
                    </p:cTn>
                  </p:par>
                  <p:par>
                    <p:cTn id="201" fill="hold">
                      <p:stCondLst>
                        <p:cond delay="indefinite"/>
                      </p:stCondLst>
                      <p:childTnLst>
                        <p:par>
                          <p:cTn id="202" fill="hold">
                            <p:stCondLst>
                              <p:cond delay="0"/>
                            </p:stCondLst>
                            <p:childTnLst>
                              <p:par>
                                <p:cTn id="203" presetID="7" presetClass="emph" presetSubtype="2" fill="hold" nodeType="clickEffect">
                                  <p:stCondLst>
                                    <p:cond delay="0"/>
                                  </p:stCondLst>
                                  <p:childTnLst>
                                    <p:animClr clrSpc="rgb" dir="cw">
                                      <p:cBhvr>
                                        <p:cTn id="204" dur="500" fill="hold"/>
                                        <p:tgtEl>
                                          <p:spTgt spid="82"/>
                                        </p:tgtEl>
                                        <p:attrNameLst>
                                          <p:attrName>stroke.color</p:attrName>
                                        </p:attrNameLst>
                                      </p:cBhvr>
                                      <p:to>
                                        <a:srgbClr val="000000"/>
                                      </p:to>
                                    </p:animClr>
                                    <p:set>
                                      <p:cBhvr>
                                        <p:cTn id="205" dur="500" fill="hold"/>
                                        <p:tgtEl>
                                          <p:spTgt spid="82"/>
                                        </p:tgtEl>
                                        <p:attrNameLst>
                                          <p:attrName>stroke.on</p:attrName>
                                        </p:attrNameLst>
                                      </p:cBhvr>
                                      <p:to>
                                        <p:strVal val="true"/>
                                      </p:to>
                                    </p:set>
                                  </p:childTnLst>
                                </p:cTn>
                              </p:par>
                              <p:par>
                                <p:cTn id="206" presetID="10" presetClass="entr" presetSubtype="0" fill="hold" nodeType="withEffect">
                                  <p:stCondLst>
                                    <p:cond delay="0"/>
                                  </p:stCondLst>
                                  <p:childTnLst>
                                    <p:set>
                                      <p:cBhvr>
                                        <p:cTn id="207" dur="1" fill="hold">
                                          <p:stCondLst>
                                            <p:cond delay="0"/>
                                          </p:stCondLst>
                                        </p:cTn>
                                        <p:tgtEl>
                                          <p:spTgt spid="82"/>
                                        </p:tgtEl>
                                        <p:attrNameLst>
                                          <p:attrName>style.visibility</p:attrName>
                                        </p:attrNameLst>
                                      </p:cBhvr>
                                      <p:to>
                                        <p:strVal val="visible"/>
                                      </p:to>
                                    </p:set>
                                    <p:animEffect transition="in" filter="fade">
                                      <p:cBhvr>
                                        <p:cTn id="208" dur="500"/>
                                        <p:tgtEl>
                                          <p:spTgt spid="82"/>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123"/>
                                        </p:tgtEl>
                                        <p:attrNameLst>
                                          <p:attrName>style.visibility</p:attrName>
                                        </p:attrNameLst>
                                      </p:cBhvr>
                                      <p:to>
                                        <p:strVal val="visible"/>
                                      </p:to>
                                    </p:set>
                                    <p:animEffect transition="in" filter="fade">
                                      <p:cBhvr>
                                        <p:cTn id="211" dur="500"/>
                                        <p:tgtEl>
                                          <p:spTgt spid="123"/>
                                        </p:tgtEl>
                                      </p:cBhvr>
                                    </p:animEffect>
                                  </p:childTnLst>
                                </p:cTn>
                              </p:par>
                              <p:par>
                                <p:cTn id="212" presetID="10" presetClass="exit" presetSubtype="0" fill="hold" nodeType="withEffect">
                                  <p:stCondLst>
                                    <p:cond delay="0"/>
                                  </p:stCondLst>
                                  <p:childTnLst>
                                    <p:animEffect transition="out" filter="fade">
                                      <p:cBhvr>
                                        <p:cTn id="213" dur="500"/>
                                        <p:tgtEl>
                                          <p:spTgt spid="148"/>
                                        </p:tgtEl>
                                      </p:cBhvr>
                                    </p:animEffect>
                                    <p:set>
                                      <p:cBhvr>
                                        <p:cTn id="214" dur="1" fill="hold">
                                          <p:stCondLst>
                                            <p:cond delay="499"/>
                                          </p:stCondLst>
                                        </p:cTn>
                                        <p:tgtEl>
                                          <p:spTgt spid="148"/>
                                        </p:tgtEl>
                                        <p:attrNameLst>
                                          <p:attrName>style.visibility</p:attrName>
                                        </p:attrNameLst>
                                      </p:cBhvr>
                                      <p:to>
                                        <p:strVal val="hidden"/>
                                      </p:to>
                                    </p:set>
                                  </p:childTnLst>
                                </p:cTn>
                              </p:par>
                              <p:par>
                                <p:cTn id="215" presetID="10" presetClass="exit" presetSubtype="0" fill="hold" grpId="1" nodeType="withEffect">
                                  <p:stCondLst>
                                    <p:cond delay="0"/>
                                  </p:stCondLst>
                                  <p:childTnLst>
                                    <p:animEffect transition="out" filter="fade">
                                      <p:cBhvr>
                                        <p:cTn id="216" dur="500"/>
                                        <p:tgtEl>
                                          <p:spTgt spid="149"/>
                                        </p:tgtEl>
                                      </p:cBhvr>
                                    </p:animEffect>
                                    <p:set>
                                      <p:cBhvr>
                                        <p:cTn id="217" dur="1" fill="hold">
                                          <p:stCondLst>
                                            <p:cond delay="499"/>
                                          </p:stCondLst>
                                        </p:cTn>
                                        <p:tgtEl>
                                          <p:spTgt spid="149"/>
                                        </p:tgtEl>
                                        <p:attrNameLst>
                                          <p:attrName>style.visibility</p:attrName>
                                        </p:attrNameLst>
                                      </p:cBhvr>
                                      <p:to>
                                        <p:strVal val="hidden"/>
                                      </p:to>
                                    </p:set>
                                  </p:childTnLst>
                                </p:cTn>
                              </p:par>
                              <p:par>
                                <p:cTn id="218" presetID="10" presetClass="exit" presetSubtype="0" fill="hold" grpId="1" nodeType="withEffect">
                                  <p:stCondLst>
                                    <p:cond delay="0"/>
                                  </p:stCondLst>
                                  <p:childTnLst>
                                    <p:animEffect transition="out" filter="fade">
                                      <p:cBhvr>
                                        <p:cTn id="219" dur="500"/>
                                        <p:tgtEl>
                                          <p:spTgt spid="44"/>
                                        </p:tgtEl>
                                      </p:cBhvr>
                                    </p:animEffect>
                                    <p:set>
                                      <p:cBhvr>
                                        <p:cTn id="220" dur="1" fill="hold">
                                          <p:stCondLst>
                                            <p:cond delay="499"/>
                                          </p:stCondLst>
                                        </p:cTn>
                                        <p:tgtEl>
                                          <p:spTgt spid="44"/>
                                        </p:tgtEl>
                                        <p:attrNameLst>
                                          <p:attrName>style.visibility</p:attrName>
                                        </p:attrNameLst>
                                      </p:cBhvr>
                                      <p:to>
                                        <p:strVal val="hidden"/>
                                      </p:to>
                                    </p:set>
                                  </p:childTnLst>
                                </p:cTn>
                              </p:par>
                              <p:par>
                                <p:cTn id="221" presetID="10" presetClass="exit" presetSubtype="0" fill="hold" grpId="1" nodeType="withEffect">
                                  <p:stCondLst>
                                    <p:cond delay="0"/>
                                  </p:stCondLst>
                                  <p:childTnLst>
                                    <p:animEffect transition="out" filter="fade">
                                      <p:cBhvr>
                                        <p:cTn id="222" dur="500"/>
                                        <p:tgtEl>
                                          <p:spTgt spid="43"/>
                                        </p:tgtEl>
                                      </p:cBhvr>
                                    </p:animEffect>
                                    <p:set>
                                      <p:cBhvr>
                                        <p:cTn id="223" dur="1" fill="hold">
                                          <p:stCondLst>
                                            <p:cond delay="499"/>
                                          </p:stCondLst>
                                        </p:cTn>
                                        <p:tgtEl>
                                          <p:spTgt spid="43"/>
                                        </p:tgtEl>
                                        <p:attrNameLst>
                                          <p:attrName>style.visibility</p:attrName>
                                        </p:attrNameLst>
                                      </p:cBhvr>
                                      <p:to>
                                        <p:strVal val="hidden"/>
                                      </p:to>
                                    </p:set>
                                  </p:childTnLst>
                                </p:cTn>
                              </p:par>
                              <p:par>
                                <p:cTn id="224" presetID="10" presetClass="exit" presetSubtype="0" fill="hold" nodeType="withEffect">
                                  <p:stCondLst>
                                    <p:cond delay="0"/>
                                  </p:stCondLst>
                                  <p:childTnLst>
                                    <p:animEffect transition="out" filter="fade">
                                      <p:cBhvr>
                                        <p:cTn id="225" dur="500"/>
                                        <p:tgtEl>
                                          <p:spTgt spid="37"/>
                                        </p:tgtEl>
                                      </p:cBhvr>
                                    </p:animEffect>
                                    <p:set>
                                      <p:cBhvr>
                                        <p:cTn id="226" dur="1" fill="hold">
                                          <p:stCondLst>
                                            <p:cond delay="499"/>
                                          </p:stCondLst>
                                        </p:cTn>
                                        <p:tgtEl>
                                          <p:spTgt spid="37"/>
                                        </p:tgtEl>
                                        <p:attrNameLst>
                                          <p:attrName>style.visibility</p:attrName>
                                        </p:attrNameLst>
                                      </p:cBhvr>
                                      <p:to>
                                        <p:strVal val="hidden"/>
                                      </p:to>
                                    </p:set>
                                  </p:childTnLst>
                                </p:cTn>
                              </p:par>
                              <p:par>
                                <p:cTn id="227" presetID="10" presetClass="exit" presetSubtype="0" fill="hold" nodeType="withEffect">
                                  <p:stCondLst>
                                    <p:cond delay="0"/>
                                  </p:stCondLst>
                                  <p:childTnLst>
                                    <p:animEffect transition="out" filter="fade">
                                      <p:cBhvr>
                                        <p:cTn id="228" dur="500"/>
                                        <p:tgtEl>
                                          <p:spTgt spid="35"/>
                                        </p:tgtEl>
                                      </p:cBhvr>
                                    </p:animEffect>
                                    <p:set>
                                      <p:cBhvr>
                                        <p:cTn id="229" dur="1" fill="hold">
                                          <p:stCondLst>
                                            <p:cond delay="499"/>
                                          </p:stCondLst>
                                        </p:cTn>
                                        <p:tgtEl>
                                          <p:spTgt spid="35"/>
                                        </p:tgtEl>
                                        <p:attrNameLst>
                                          <p:attrName>style.visibility</p:attrName>
                                        </p:attrNameLst>
                                      </p:cBhvr>
                                      <p:to>
                                        <p:strVal val="hidden"/>
                                      </p:to>
                                    </p:set>
                                  </p:childTnLst>
                                </p:cTn>
                              </p:par>
                            </p:childTnLst>
                          </p:cTn>
                        </p:par>
                      </p:childTnLst>
                    </p:cTn>
                  </p:par>
                  <p:par>
                    <p:cTn id="230" fill="hold">
                      <p:stCondLst>
                        <p:cond delay="indefinite"/>
                      </p:stCondLst>
                      <p:childTnLst>
                        <p:par>
                          <p:cTn id="231" fill="hold">
                            <p:stCondLst>
                              <p:cond delay="0"/>
                            </p:stCondLst>
                            <p:childTnLst>
                              <p:par>
                                <p:cTn id="232" presetID="10" presetClass="entr" presetSubtype="0" fill="hold" grpId="0" nodeType="clickEffect">
                                  <p:stCondLst>
                                    <p:cond delay="0"/>
                                  </p:stCondLst>
                                  <p:childTnLst>
                                    <p:set>
                                      <p:cBhvr>
                                        <p:cTn id="233" dur="1" fill="hold">
                                          <p:stCondLst>
                                            <p:cond delay="0"/>
                                          </p:stCondLst>
                                        </p:cTn>
                                        <p:tgtEl>
                                          <p:spTgt spid="116"/>
                                        </p:tgtEl>
                                        <p:attrNameLst>
                                          <p:attrName>style.visibility</p:attrName>
                                        </p:attrNameLst>
                                      </p:cBhvr>
                                      <p:to>
                                        <p:strVal val="visible"/>
                                      </p:to>
                                    </p:set>
                                    <p:animEffect transition="in" filter="fade">
                                      <p:cBhvr>
                                        <p:cTn id="234"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72" grpId="0" animBg="1"/>
      <p:bldP spid="72" grpId="1" animBg="1"/>
      <p:bldP spid="113" grpId="0" animBg="1"/>
      <p:bldP spid="113" grpId="1" animBg="1"/>
      <p:bldP spid="114" grpId="0" animBg="1"/>
      <p:bldP spid="114" grpId="1" animBg="1"/>
      <p:bldP spid="116" grpId="0"/>
      <p:bldP spid="121" grpId="0"/>
      <p:bldP spid="122" grpId="0"/>
      <p:bldP spid="123" grpId="0"/>
      <p:bldP spid="147" grpId="0" animBg="1"/>
      <p:bldP spid="147" grpId="1" animBg="1"/>
      <p:bldP spid="149" grpId="0" animBg="1"/>
      <p:bldP spid="149" grpId="1" animBg="1"/>
      <p:bldP spid="46" grpId="0"/>
      <p:bldP spid="46" grpId="1"/>
      <p:bldP spid="47" grpId="0"/>
      <p:bldP spid="47" grpId="1"/>
      <p:bldP spid="43" grpId="0" animBg="1"/>
      <p:bldP spid="43" grpId="1" animBg="1"/>
      <p:bldP spid="44" grpId="0" animBg="1"/>
      <p:bldP spid="44" grpId="1"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5" name="Rectangle 1"/>
          <p:cNvSpPr>
            <a:spLocks noGrp="1" noChangeArrowheads="1"/>
          </p:cNvSpPr>
          <p:nvPr>
            <p:ph type="title"/>
          </p:nvPr>
        </p:nvSpPr>
        <p:spPr/>
        <p:txBody>
          <a:bodyPr>
            <a:normAutofit fontScale="90000"/>
          </a:bodyPr>
          <a:lstStyle/>
          <a:p>
            <a:pPr>
              <a:defRPr/>
            </a:pPr>
            <a:r>
              <a:rPr lang="en-US" dirty="0"/>
              <a:t>Review of Previous </a:t>
            </a:r>
            <a:r>
              <a:rPr lang="en-US" dirty="0" smtClean="0"/>
              <a:t>Lecture (Cont’d)</a:t>
            </a:r>
          </a:p>
        </p:txBody>
      </p:sp>
      <p:sp>
        <p:nvSpPr>
          <p:cNvPr id="57346" name="Rectangle 2"/>
          <p:cNvSpPr>
            <a:spLocks noGrp="1" noChangeArrowheads="1"/>
          </p:cNvSpPr>
          <p:nvPr>
            <p:ph type="body" idx="1"/>
          </p:nvPr>
        </p:nvSpPr>
        <p:spPr>
          <a:xfrm>
            <a:off x="400050" y="1638300"/>
            <a:ext cx="7822406" cy="4619625"/>
          </a:xfrm>
        </p:spPr>
        <p:txBody>
          <a:bodyPr>
            <a:normAutofit/>
          </a:bodyPr>
          <a:lstStyle/>
          <a:p>
            <a:pPr marL="0" indent="0" eaLnBrk="1" hangingPunct="1">
              <a:buNone/>
              <a:defRPr/>
            </a:pPr>
            <a:r>
              <a:rPr lang="en-US" sz="2800" dirty="0" smtClean="0"/>
              <a:t>Composition</a:t>
            </a:r>
          </a:p>
          <a:p>
            <a:pPr>
              <a:defRPr/>
            </a:pPr>
            <a:r>
              <a:rPr lang="en-US" sz="2800" dirty="0" smtClean="0"/>
              <a:t>To compose monitoring and routing, what composition operator to use?</a:t>
            </a:r>
          </a:p>
          <a:p>
            <a:pPr>
              <a:defRPr/>
            </a:pPr>
            <a:r>
              <a:rPr lang="en-US" sz="2800" dirty="0" smtClean="0"/>
              <a:t>To compose load balancing and routing, what composition operator to use?</a:t>
            </a:r>
            <a:endParaRPr lang="en-US" sz="2800" dirty="0"/>
          </a:p>
          <a:p>
            <a:pPr>
              <a:defRPr/>
            </a:pPr>
            <a:endParaRPr lang="en-US" sz="2800" dirty="0" smtClean="0"/>
          </a:p>
          <a:p>
            <a:pPr lvl="1">
              <a:defRPr/>
            </a:pPr>
            <a:endParaRPr lang="en-US" sz="2000" dirty="0" smtClean="0"/>
          </a:p>
          <a:p>
            <a:pPr lvl="1">
              <a:defRPr/>
            </a:pPr>
            <a:endParaRPr lang="en-US" sz="2000" dirty="0"/>
          </a:p>
          <a:p>
            <a:pPr eaLnBrk="1" hangingPunct="1">
              <a:defRPr/>
            </a:pPr>
            <a:endParaRPr lang="en-US" sz="2400" dirty="0"/>
          </a:p>
        </p:txBody>
      </p:sp>
      <p:sp>
        <p:nvSpPr>
          <p:cNvPr id="2" name="Date Placeholder 1"/>
          <p:cNvSpPr>
            <a:spLocks noGrp="1"/>
          </p:cNvSpPr>
          <p:nvPr>
            <p:ph type="dt" sz="half" idx="10"/>
          </p:nvPr>
        </p:nvSpPr>
        <p:spPr/>
        <p:txBody>
          <a:bodyPr/>
          <a:lstStyle/>
          <a:p>
            <a:r>
              <a:rPr lang="en-US" smtClean="0"/>
              <a:t>10/8/13</a:t>
            </a:r>
            <a:endParaRPr lang="en-US"/>
          </a:p>
        </p:txBody>
      </p:sp>
      <p:sp>
        <p:nvSpPr>
          <p:cNvPr id="3" name="Footer Placeholder 2"/>
          <p:cNvSpPr>
            <a:spLocks noGrp="1"/>
          </p:cNvSpPr>
          <p:nvPr>
            <p:ph type="ftr" sz="quarter" idx="11"/>
          </p:nvPr>
        </p:nvSpPr>
        <p:spPr/>
        <p:txBody>
          <a:bodyPr/>
          <a:lstStyle/>
          <a:p>
            <a:r>
              <a:rPr lang="en-US" smtClean="0"/>
              <a:t>Software Defined Networking (COMS 6998-8)</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4</a:t>
            </a:fld>
            <a:endParaRPr lang="en-US"/>
          </a:p>
        </p:txBody>
      </p:sp>
      <p:sp>
        <p:nvSpPr>
          <p:cNvPr id="8"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a:t>Andreas </a:t>
            </a:r>
            <a:r>
              <a:rPr lang="en-US" dirty="0" err="1" smtClean="0"/>
              <a:t>Voellmy</a:t>
            </a:r>
            <a:r>
              <a:rPr lang="en-US" dirty="0" smtClean="0"/>
              <a:t>, Yale</a:t>
            </a:r>
            <a:endParaRPr lang="en-US" dirty="0"/>
          </a:p>
        </p:txBody>
      </p:sp>
    </p:spTree>
    <p:extLst>
      <p:ext uri="{BB962C8B-B14F-4D97-AF65-F5344CB8AC3E}">
        <p14:creationId xmlns:p14="http://schemas.microsoft.com/office/powerpoint/2010/main" val="10796139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98266" y="2487048"/>
            <a:ext cx="7713293" cy="3378386"/>
          </a:xfrm>
          <a:prstGeom prst="rect">
            <a:avLst/>
          </a:prstGeom>
        </p:spPr>
      </p:pic>
      <p:sp>
        <p:nvSpPr>
          <p:cNvPr id="59" name="TextBox 58"/>
          <p:cNvSpPr txBox="1"/>
          <p:nvPr/>
        </p:nvSpPr>
        <p:spPr>
          <a:xfrm>
            <a:off x="6199295" y="3342989"/>
            <a:ext cx="712006" cy="369332"/>
          </a:xfrm>
          <a:prstGeom prst="rect">
            <a:avLst/>
          </a:prstGeom>
          <a:noFill/>
        </p:spPr>
        <p:txBody>
          <a:bodyPr wrap="square" rtlCol="0">
            <a:spAutoFit/>
          </a:bodyPr>
          <a:lstStyle/>
          <a:p>
            <a:r>
              <a:rPr lang="en-US" dirty="0" smtClean="0"/>
              <a:t>+</a:t>
            </a:r>
            <a:r>
              <a:rPr lang="en-US" dirty="0" smtClean="0">
                <a:solidFill>
                  <a:srgbClr val="0070C0"/>
                </a:solidFill>
              </a:rPr>
              <a:t> </a:t>
            </a:r>
            <a:r>
              <a:rPr lang="en-US" dirty="0" smtClean="0">
                <a:solidFill>
                  <a:srgbClr val="00B050"/>
                </a:solidFill>
              </a:rPr>
              <a:t>150</a:t>
            </a:r>
            <a:endParaRPr lang="en-US" sz="2400" b="1" dirty="0">
              <a:solidFill>
                <a:srgbClr val="00B050"/>
              </a:solidFill>
            </a:endParaRPr>
          </a:p>
        </p:txBody>
      </p:sp>
      <p:sp>
        <p:nvSpPr>
          <p:cNvPr id="2" name="Title 1"/>
          <p:cNvSpPr>
            <a:spLocks noGrp="1"/>
          </p:cNvSpPr>
          <p:nvPr>
            <p:ph type="title"/>
          </p:nvPr>
        </p:nvSpPr>
        <p:spPr/>
        <p:txBody>
          <a:bodyPr>
            <a:normAutofit fontScale="90000"/>
          </a:bodyPr>
          <a:lstStyle/>
          <a:p>
            <a:r>
              <a:rPr lang="en-US" dirty="0" smtClean="0"/>
              <a:t>Switch upgrade: a </a:t>
            </a:r>
            <a:r>
              <a:rPr lang="en-US" dirty="0"/>
              <a:t>naïve solution triggers congestion</a:t>
            </a:r>
          </a:p>
        </p:txBody>
      </p:sp>
      <p:sp>
        <p:nvSpPr>
          <p:cNvPr id="10" name="TextBox 9"/>
          <p:cNvSpPr txBox="1"/>
          <p:nvPr/>
        </p:nvSpPr>
        <p:spPr>
          <a:xfrm>
            <a:off x="2618553" y="1946351"/>
            <a:ext cx="2017617" cy="369332"/>
          </a:xfrm>
          <a:prstGeom prst="rect">
            <a:avLst/>
          </a:prstGeom>
          <a:noFill/>
        </p:spPr>
        <p:txBody>
          <a:bodyPr wrap="square" rtlCol="0">
            <a:spAutoFit/>
          </a:bodyPr>
          <a:lstStyle/>
          <a:p>
            <a:r>
              <a:rPr lang="en-US" b="1" dirty="0" smtClean="0"/>
              <a:t>Link capacity: 1000</a:t>
            </a:r>
          </a:p>
        </p:txBody>
      </p:sp>
      <p:cxnSp>
        <p:nvCxnSpPr>
          <p:cNvPr id="70" name="Straight Arrow Connector 69"/>
          <p:cNvCxnSpPr/>
          <p:nvPr/>
        </p:nvCxnSpPr>
        <p:spPr>
          <a:xfrm flipV="1">
            <a:off x="2408994" y="4289052"/>
            <a:ext cx="658736" cy="1047042"/>
          </a:xfrm>
          <a:prstGeom prst="straightConnector1">
            <a:avLst/>
          </a:prstGeom>
          <a:ln w="28575">
            <a:solidFill>
              <a:srgbClr val="00B05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H="1">
            <a:off x="5580027" y="2950055"/>
            <a:ext cx="525414" cy="1041874"/>
          </a:xfrm>
          <a:prstGeom prst="straightConnector1">
            <a:avLst/>
          </a:prstGeom>
          <a:ln w="28575">
            <a:solidFill>
              <a:schemeClr val="tx1"/>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1386644" y="3803015"/>
            <a:ext cx="891540" cy="685800"/>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611072" y="4407926"/>
            <a:ext cx="1485900" cy="369332"/>
          </a:xfrm>
          <a:prstGeom prst="rect">
            <a:avLst/>
          </a:prstGeom>
          <a:noFill/>
        </p:spPr>
        <p:txBody>
          <a:bodyPr wrap="square" rtlCol="0">
            <a:spAutoFit/>
          </a:bodyPr>
          <a:lstStyle/>
          <a:p>
            <a:r>
              <a:rPr lang="en-US" dirty="0" smtClean="0">
                <a:solidFill>
                  <a:srgbClr val="FF0000"/>
                </a:solidFill>
              </a:rPr>
              <a:t>Drain AGG1</a:t>
            </a:r>
            <a:endParaRPr lang="en-US" dirty="0">
              <a:solidFill>
                <a:srgbClr val="FF0000"/>
              </a:solidFill>
            </a:endParaRPr>
          </a:p>
        </p:txBody>
      </p:sp>
      <p:sp>
        <p:nvSpPr>
          <p:cNvPr id="46" name="TextBox 45"/>
          <p:cNvSpPr txBox="1"/>
          <p:nvPr/>
        </p:nvSpPr>
        <p:spPr>
          <a:xfrm>
            <a:off x="2537798" y="4612658"/>
            <a:ext cx="581025" cy="369332"/>
          </a:xfrm>
          <a:prstGeom prst="rect">
            <a:avLst/>
          </a:prstGeom>
          <a:solidFill>
            <a:schemeClr val="bg1"/>
          </a:solidFill>
          <a:ln>
            <a:solidFill>
              <a:schemeClr val="bg1"/>
            </a:solidFill>
          </a:ln>
        </p:spPr>
        <p:txBody>
          <a:bodyPr wrap="square" rtlCol="0">
            <a:spAutoFit/>
          </a:bodyPr>
          <a:lstStyle/>
          <a:p>
            <a:r>
              <a:rPr lang="en-US" dirty="0">
                <a:solidFill>
                  <a:srgbClr val="00B050"/>
                </a:solidFill>
              </a:rPr>
              <a:t>6</a:t>
            </a:r>
            <a:r>
              <a:rPr lang="en-US" dirty="0" smtClean="0">
                <a:solidFill>
                  <a:srgbClr val="00B050"/>
                </a:solidFill>
              </a:rPr>
              <a:t>00</a:t>
            </a:r>
            <a:endParaRPr lang="en-US" dirty="0">
              <a:solidFill>
                <a:srgbClr val="00B050"/>
              </a:solidFill>
            </a:endParaRPr>
          </a:p>
        </p:txBody>
      </p:sp>
      <p:pic>
        <p:nvPicPr>
          <p:cNvPr id="47" name="Picture 46"/>
          <p:cNvPicPr>
            <a:picLocks noChangeAspect="1"/>
          </p:cNvPicPr>
          <p:nvPr/>
        </p:nvPicPr>
        <p:blipFill>
          <a:blip r:embed="rId4"/>
          <a:stretch>
            <a:fillRect/>
          </a:stretch>
        </p:blipFill>
        <p:spPr>
          <a:xfrm>
            <a:off x="2652544" y="5564835"/>
            <a:ext cx="682500" cy="691600"/>
          </a:xfrm>
          <a:prstGeom prst="rect">
            <a:avLst/>
          </a:prstGeom>
        </p:spPr>
      </p:pic>
      <p:sp>
        <p:nvSpPr>
          <p:cNvPr id="53" name="TextBox 52"/>
          <p:cNvSpPr txBox="1"/>
          <p:nvPr/>
        </p:nvSpPr>
        <p:spPr>
          <a:xfrm>
            <a:off x="6197844" y="3335613"/>
            <a:ext cx="840253" cy="369332"/>
          </a:xfrm>
          <a:prstGeom prst="rect">
            <a:avLst/>
          </a:prstGeom>
          <a:noFill/>
        </p:spPr>
        <p:txBody>
          <a:bodyPr wrap="square" rtlCol="0">
            <a:spAutoFit/>
          </a:bodyPr>
          <a:lstStyle/>
          <a:p>
            <a:r>
              <a:rPr lang="en-US" dirty="0" smtClean="0"/>
              <a:t>+</a:t>
            </a:r>
            <a:r>
              <a:rPr lang="en-US" dirty="0" smtClean="0">
                <a:solidFill>
                  <a:srgbClr val="00B050"/>
                </a:solidFill>
              </a:rPr>
              <a:t> 300</a:t>
            </a:r>
            <a:endParaRPr lang="en-US" sz="2400" b="1" dirty="0"/>
          </a:p>
        </p:txBody>
      </p:sp>
      <p:sp>
        <p:nvSpPr>
          <p:cNvPr id="54" name="TextBox 53"/>
          <p:cNvSpPr txBox="1"/>
          <p:nvPr/>
        </p:nvSpPr>
        <p:spPr>
          <a:xfrm>
            <a:off x="7278359" y="3268910"/>
            <a:ext cx="1078585" cy="461665"/>
          </a:xfrm>
          <a:prstGeom prst="rect">
            <a:avLst/>
          </a:prstGeom>
          <a:noFill/>
        </p:spPr>
        <p:txBody>
          <a:bodyPr wrap="square" rtlCol="0">
            <a:spAutoFit/>
          </a:bodyPr>
          <a:lstStyle/>
          <a:p>
            <a:r>
              <a:rPr lang="en-US" dirty="0" smtClean="0"/>
              <a:t>= </a:t>
            </a:r>
            <a:r>
              <a:rPr lang="en-US" sz="2400" b="1" dirty="0" smtClean="0">
                <a:solidFill>
                  <a:srgbClr val="FF0000"/>
                </a:solidFill>
              </a:rPr>
              <a:t>1070</a:t>
            </a:r>
            <a:endParaRPr lang="en-US" sz="2400" b="1" dirty="0">
              <a:solidFill>
                <a:srgbClr val="FF0000"/>
              </a:solidFill>
            </a:endParaRPr>
          </a:p>
        </p:txBody>
      </p:sp>
      <p:sp>
        <p:nvSpPr>
          <p:cNvPr id="56" name="Down Arrow 55"/>
          <p:cNvSpPr/>
          <p:nvPr/>
        </p:nvSpPr>
        <p:spPr>
          <a:xfrm rot="10800000">
            <a:off x="6488353" y="3654159"/>
            <a:ext cx="286854" cy="297711"/>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7267671" y="3275708"/>
            <a:ext cx="927026" cy="461665"/>
          </a:xfrm>
          <a:prstGeom prst="rect">
            <a:avLst/>
          </a:prstGeom>
          <a:noFill/>
        </p:spPr>
        <p:txBody>
          <a:bodyPr wrap="square" rtlCol="0">
            <a:spAutoFit/>
          </a:bodyPr>
          <a:lstStyle/>
          <a:p>
            <a:r>
              <a:rPr lang="en-US" dirty="0" smtClean="0"/>
              <a:t>= </a:t>
            </a:r>
            <a:r>
              <a:rPr lang="en-US" sz="2400" b="1" dirty="0" smtClean="0"/>
              <a:t>920</a:t>
            </a:r>
            <a:endParaRPr lang="en-US" sz="2400" b="1" dirty="0"/>
          </a:p>
        </p:txBody>
      </p:sp>
      <p:sp>
        <p:nvSpPr>
          <p:cNvPr id="58" name="TextBox 57"/>
          <p:cNvSpPr txBox="1"/>
          <p:nvPr/>
        </p:nvSpPr>
        <p:spPr>
          <a:xfrm>
            <a:off x="5792220" y="3342987"/>
            <a:ext cx="542794" cy="369332"/>
          </a:xfrm>
          <a:prstGeom prst="rect">
            <a:avLst/>
          </a:prstGeom>
          <a:noFill/>
        </p:spPr>
        <p:txBody>
          <a:bodyPr wrap="square" rtlCol="0">
            <a:spAutoFit/>
          </a:bodyPr>
          <a:lstStyle/>
          <a:p>
            <a:r>
              <a:rPr lang="en-US" dirty="0" smtClean="0">
                <a:solidFill>
                  <a:schemeClr val="accent2"/>
                </a:solidFill>
              </a:rPr>
              <a:t>620</a:t>
            </a:r>
            <a:endParaRPr lang="en-US" sz="2400" b="1" dirty="0">
              <a:solidFill>
                <a:schemeClr val="accent2"/>
              </a:solidFill>
            </a:endParaRPr>
          </a:p>
        </p:txBody>
      </p:sp>
      <p:sp>
        <p:nvSpPr>
          <p:cNvPr id="60" name="TextBox 59"/>
          <p:cNvSpPr txBox="1"/>
          <p:nvPr/>
        </p:nvSpPr>
        <p:spPr>
          <a:xfrm>
            <a:off x="6741246" y="3342987"/>
            <a:ext cx="712006" cy="369332"/>
          </a:xfrm>
          <a:prstGeom prst="rect">
            <a:avLst/>
          </a:prstGeom>
          <a:noFill/>
        </p:spPr>
        <p:txBody>
          <a:bodyPr wrap="square" rtlCol="0">
            <a:spAutoFit/>
          </a:bodyPr>
          <a:lstStyle/>
          <a:p>
            <a:r>
              <a:rPr lang="en-US" dirty="0" smtClean="0"/>
              <a:t>+</a:t>
            </a:r>
            <a:r>
              <a:rPr lang="en-US" dirty="0" smtClean="0">
                <a:solidFill>
                  <a:srgbClr val="0070C0"/>
                </a:solidFill>
              </a:rPr>
              <a:t> 150</a:t>
            </a:r>
            <a:endParaRPr lang="en-US" sz="2400" b="1" dirty="0">
              <a:solidFill>
                <a:srgbClr val="0070C0"/>
              </a:solidFill>
            </a:endParaRPr>
          </a:p>
        </p:txBody>
      </p:sp>
      <p:sp>
        <p:nvSpPr>
          <p:cNvPr id="3" name="Slide Number Placeholder 2"/>
          <p:cNvSpPr>
            <a:spLocks noGrp="1"/>
          </p:cNvSpPr>
          <p:nvPr>
            <p:ph type="sldNum" sz="quarter" idx="12"/>
          </p:nvPr>
        </p:nvSpPr>
        <p:spPr/>
        <p:txBody>
          <a:bodyPr/>
          <a:lstStyle/>
          <a:p>
            <a:fld id="{9C1F5A0A-F6FC-4FFD-9B49-0DA8697211D9}" type="slidenum">
              <a:rPr lang="en-US" smtClean="0"/>
              <a:pPr/>
              <a:t>40</a:t>
            </a:fld>
            <a:endParaRPr lang="en-US"/>
          </a:p>
        </p:txBody>
      </p:sp>
      <p:cxnSp>
        <p:nvCxnSpPr>
          <p:cNvPr id="20" name="Straight Arrow Connector 19"/>
          <p:cNvCxnSpPr/>
          <p:nvPr/>
        </p:nvCxnSpPr>
        <p:spPr>
          <a:xfrm flipV="1">
            <a:off x="2408994" y="5654788"/>
            <a:ext cx="0" cy="365026"/>
          </a:xfrm>
          <a:prstGeom prst="straightConnector1">
            <a:avLst/>
          </a:prstGeom>
          <a:ln w="28575">
            <a:solidFill>
              <a:srgbClr val="00B05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r>
              <a:rPr lang="en-US" smtClean="0"/>
              <a:t>10/8/13</a:t>
            </a:r>
            <a:endParaRPr lang="en-US"/>
          </a:p>
        </p:txBody>
      </p:sp>
      <p:sp>
        <p:nvSpPr>
          <p:cNvPr id="6" name="Footer Placeholder 5"/>
          <p:cNvSpPr>
            <a:spLocks noGrp="1"/>
          </p:cNvSpPr>
          <p:nvPr>
            <p:ph type="ftr" sz="quarter" idx="11"/>
          </p:nvPr>
        </p:nvSpPr>
        <p:spPr/>
        <p:txBody>
          <a:bodyPr/>
          <a:lstStyle/>
          <a:p>
            <a:r>
              <a:rPr lang="en-US" smtClean="0"/>
              <a:t>Software Defined Networking (COMS 6998-8)</a:t>
            </a:r>
            <a:endParaRPr lang="en-US"/>
          </a:p>
        </p:txBody>
      </p:sp>
      <p:sp>
        <p:nvSpPr>
          <p:cNvPr id="22"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smtClean="0"/>
              <a:t>J. Liu, Yale</a:t>
            </a:r>
            <a:endParaRPr lang="en-US" dirty="0"/>
          </a:p>
        </p:txBody>
      </p:sp>
    </p:spTree>
    <p:extLst>
      <p:ext uri="{BB962C8B-B14F-4D97-AF65-F5344CB8AC3E}">
        <p14:creationId xmlns:p14="http://schemas.microsoft.com/office/powerpoint/2010/main" val="30979295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500"/>
                                        <p:tgtEl>
                                          <p:spTgt spid="47"/>
                                        </p:tgtEl>
                                      </p:cBhvr>
                                    </p:animEffect>
                                  </p:childTnLst>
                                </p:cTn>
                              </p:par>
                              <p:par>
                                <p:cTn id="16" presetID="10"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500"/>
                                        <p:tgtEl>
                                          <p:spTgt spid="46"/>
                                        </p:tgtEl>
                                      </p:cBhvr>
                                    </p:animEffect>
                                  </p:childTnLst>
                                </p:cTn>
                              </p:par>
                              <p:par>
                                <p:cTn id="24" presetID="10" presetClass="entr" presetSubtype="0" fill="hold" nodeType="withEffect">
                                  <p:stCondLst>
                                    <p:cond delay="0"/>
                                  </p:stCondLst>
                                  <p:childTnLst>
                                    <p:set>
                                      <p:cBhvr>
                                        <p:cTn id="25" dur="1" fill="hold">
                                          <p:stCondLst>
                                            <p:cond delay="0"/>
                                          </p:stCondLst>
                                        </p:cTn>
                                        <p:tgtEl>
                                          <p:spTgt spid="70"/>
                                        </p:tgtEl>
                                        <p:attrNameLst>
                                          <p:attrName>style.visibility</p:attrName>
                                        </p:attrNameLst>
                                      </p:cBhvr>
                                      <p:to>
                                        <p:strVal val="visible"/>
                                      </p:to>
                                    </p:set>
                                    <p:animEffect transition="in" filter="fade">
                                      <p:cBhvr>
                                        <p:cTn id="26" dur="500"/>
                                        <p:tgtEl>
                                          <p:spTgt spid="7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fade">
                                      <p:cBhvr>
                                        <p:cTn id="31" dur="500"/>
                                        <p:tgtEl>
                                          <p:spTgt spid="5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56"/>
                                        </p:tgtEl>
                                      </p:cBhvr>
                                    </p:animEffect>
                                    <p:set>
                                      <p:cBhvr>
                                        <p:cTn id="36" dur="1" fill="hold">
                                          <p:stCondLst>
                                            <p:cond delay="499"/>
                                          </p:stCondLst>
                                        </p:cTn>
                                        <p:tgtEl>
                                          <p:spTgt spid="56"/>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500"/>
                                        <p:tgtEl>
                                          <p:spTgt spid="59"/>
                                        </p:tgtEl>
                                      </p:cBhvr>
                                    </p:animEffect>
                                    <p:set>
                                      <p:cBhvr>
                                        <p:cTn id="39" dur="1" fill="hold">
                                          <p:stCondLst>
                                            <p:cond delay="499"/>
                                          </p:stCondLst>
                                        </p:cTn>
                                        <p:tgtEl>
                                          <p:spTgt spid="59"/>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500"/>
                                        <p:tgtEl>
                                          <p:spTgt spid="49"/>
                                        </p:tgtEl>
                                      </p:cBhvr>
                                    </p:animEffect>
                                    <p:set>
                                      <p:cBhvr>
                                        <p:cTn id="42" dur="1" fill="hold">
                                          <p:stCondLst>
                                            <p:cond delay="499"/>
                                          </p:stCondLst>
                                        </p:cTn>
                                        <p:tgtEl>
                                          <p:spTgt spid="49"/>
                                        </p:tgtEl>
                                        <p:attrNameLst>
                                          <p:attrName>style.visibility</p:attrName>
                                        </p:attrNameLst>
                                      </p:cBhvr>
                                      <p:to>
                                        <p:strVal val="hidden"/>
                                      </p:to>
                                    </p:set>
                                  </p:childTnLst>
                                </p:cTn>
                              </p:par>
                              <p:par>
                                <p:cTn id="43" presetID="10" presetClass="entr" presetSubtype="0" fill="hold" grpId="0" nodeType="withEffect">
                                  <p:stCondLst>
                                    <p:cond delay="0"/>
                                  </p:stCondLst>
                                  <p:childTnLst>
                                    <p:set>
                                      <p:cBhvr>
                                        <p:cTn id="44" dur="1" fill="hold">
                                          <p:stCondLst>
                                            <p:cond delay="0"/>
                                          </p:stCondLst>
                                        </p:cTn>
                                        <p:tgtEl>
                                          <p:spTgt spid="53"/>
                                        </p:tgtEl>
                                        <p:attrNameLst>
                                          <p:attrName>style.visibility</p:attrName>
                                        </p:attrNameLst>
                                      </p:cBhvr>
                                      <p:to>
                                        <p:strVal val="visible"/>
                                      </p:to>
                                    </p:set>
                                    <p:animEffect transition="in" filter="fade">
                                      <p:cBhvr>
                                        <p:cTn id="45" dur="500"/>
                                        <p:tgtEl>
                                          <p:spTgt spid="5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4"/>
                                        </p:tgtEl>
                                        <p:attrNameLst>
                                          <p:attrName>style.visibility</p:attrName>
                                        </p:attrNameLst>
                                      </p:cBhvr>
                                      <p:to>
                                        <p:strVal val="visible"/>
                                      </p:to>
                                    </p:set>
                                    <p:animEffect transition="in" filter="fade">
                                      <p:cBhvr>
                                        <p:cTn id="48" dur="500"/>
                                        <p:tgtEl>
                                          <p:spTgt spid="54"/>
                                        </p:tgtEl>
                                      </p:cBhvr>
                                    </p:animEffect>
                                  </p:childTnLst>
                                </p:cTn>
                              </p:par>
                              <p:par>
                                <p:cTn id="49" presetID="7" presetClass="emph" presetSubtype="2" fill="hold" nodeType="withEffect">
                                  <p:stCondLst>
                                    <p:cond delay="0"/>
                                  </p:stCondLst>
                                  <p:childTnLst>
                                    <p:animClr clrSpc="rgb" dir="cw">
                                      <p:cBhvr>
                                        <p:cTn id="50" dur="500" fill="hold"/>
                                        <p:tgtEl>
                                          <p:spTgt spid="82"/>
                                        </p:tgtEl>
                                        <p:attrNameLst>
                                          <p:attrName>stroke.color</p:attrName>
                                        </p:attrNameLst>
                                      </p:cBhvr>
                                      <p:to>
                                        <a:srgbClr val="FF0000"/>
                                      </p:to>
                                    </p:animClr>
                                    <p:set>
                                      <p:cBhvr>
                                        <p:cTn id="51" dur="500" fill="hold"/>
                                        <p:tgtEl>
                                          <p:spTgt spid="82"/>
                                        </p:tgtEl>
                                        <p:attrNameLst>
                                          <p:attrName>stroke.on</p:attrName>
                                        </p:attrNameLst>
                                      </p:cBhvr>
                                      <p:to>
                                        <p:strVal val="true"/>
                                      </p:to>
                                    </p:set>
                                  </p:childTnLst>
                                </p:cTn>
                              </p:par>
                              <p:par>
                                <p:cTn id="52" presetID="10" presetClass="exit" presetSubtype="0" fill="hold" grpId="1" nodeType="withEffect">
                                  <p:stCondLst>
                                    <p:cond delay="0"/>
                                  </p:stCondLst>
                                  <p:childTnLst>
                                    <p:animEffect transition="out" filter="fade">
                                      <p:cBhvr>
                                        <p:cTn id="53" dur="500"/>
                                        <p:tgtEl>
                                          <p:spTgt spid="46"/>
                                        </p:tgtEl>
                                      </p:cBhvr>
                                    </p:animEffect>
                                    <p:set>
                                      <p:cBhvr>
                                        <p:cTn id="54" dur="1" fill="hold">
                                          <p:stCondLst>
                                            <p:cond delay="499"/>
                                          </p:stCondLst>
                                        </p:cTn>
                                        <p:tgtEl>
                                          <p:spTgt spid="46"/>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70"/>
                                        </p:tgtEl>
                                      </p:cBhvr>
                                    </p:animEffect>
                                    <p:set>
                                      <p:cBhvr>
                                        <p:cTn id="57" dur="1" fill="hold">
                                          <p:stCondLst>
                                            <p:cond delay="499"/>
                                          </p:stCondLst>
                                        </p:cTn>
                                        <p:tgtEl>
                                          <p:spTgt spid="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44" grpId="0" animBg="1"/>
      <p:bldP spid="45" grpId="0"/>
      <p:bldP spid="46" grpId="0" animBg="1"/>
      <p:bldP spid="46" grpId="1" animBg="1"/>
      <p:bldP spid="53" grpId="0"/>
      <p:bldP spid="54" grpId="0"/>
      <p:bldP spid="56" grpId="0" animBg="1"/>
      <p:bldP spid="56" grpId="1" animBg="1"/>
      <p:bldP spid="4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98266" y="2487048"/>
            <a:ext cx="7713293" cy="3378386"/>
          </a:xfrm>
          <a:prstGeom prst="rect">
            <a:avLst/>
          </a:prstGeom>
        </p:spPr>
      </p:pic>
      <p:sp>
        <p:nvSpPr>
          <p:cNvPr id="2" name="Title 1"/>
          <p:cNvSpPr>
            <a:spLocks noGrp="1"/>
          </p:cNvSpPr>
          <p:nvPr>
            <p:ph type="title"/>
          </p:nvPr>
        </p:nvSpPr>
        <p:spPr/>
        <p:txBody>
          <a:bodyPr>
            <a:normAutofit fontScale="90000"/>
          </a:bodyPr>
          <a:lstStyle/>
          <a:p>
            <a:r>
              <a:rPr lang="en-US" dirty="0" smtClean="0"/>
              <a:t>Switch upgrade: a </a:t>
            </a:r>
            <a:r>
              <a:rPr lang="en-US" dirty="0"/>
              <a:t>smarter solution seems to be working</a:t>
            </a:r>
          </a:p>
        </p:txBody>
      </p:sp>
      <p:sp>
        <p:nvSpPr>
          <p:cNvPr id="10" name="TextBox 9"/>
          <p:cNvSpPr txBox="1"/>
          <p:nvPr/>
        </p:nvSpPr>
        <p:spPr>
          <a:xfrm>
            <a:off x="2613918" y="1938845"/>
            <a:ext cx="2054338" cy="369332"/>
          </a:xfrm>
          <a:prstGeom prst="rect">
            <a:avLst/>
          </a:prstGeom>
          <a:noFill/>
        </p:spPr>
        <p:txBody>
          <a:bodyPr wrap="square" rtlCol="0">
            <a:spAutoFit/>
          </a:bodyPr>
          <a:lstStyle/>
          <a:p>
            <a:r>
              <a:rPr lang="en-US" b="1" dirty="0" smtClean="0"/>
              <a:t>Link capacity: 1000</a:t>
            </a:r>
          </a:p>
        </p:txBody>
      </p:sp>
      <p:cxnSp>
        <p:nvCxnSpPr>
          <p:cNvPr id="82" name="Straight Arrow Connector 81"/>
          <p:cNvCxnSpPr/>
          <p:nvPr/>
        </p:nvCxnSpPr>
        <p:spPr>
          <a:xfrm flipH="1">
            <a:off x="5580027" y="2950055"/>
            <a:ext cx="525414" cy="1041874"/>
          </a:xfrm>
          <a:prstGeom prst="straightConnector1">
            <a:avLst/>
          </a:prstGeom>
          <a:ln w="28575">
            <a:solidFill>
              <a:srgbClr val="FF000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flipH="1" flipV="1">
            <a:off x="6985168" y="4289052"/>
            <a:ext cx="524319" cy="1035133"/>
          </a:xfrm>
          <a:prstGeom prst="straightConnector1">
            <a:avLst/>
          </a:prstGeom>
          <a:ln w="28575">
            <a:solidFill>
              <a:srgbClr val="0070C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p:nvPr/>
        </p:nvCxnSpPr>
        <p:spPr>
          <a:xfrm flipV="1">
            <a:off x="7525742" y="4277143"/>
            <a:ext cx="566009" cy="1047042"/>
          </a:xfrm>
          <a:prstGeom prst="straightConnector1">
            <a:avLst/>
          </a:prstGeom>
          <a:ln w="28575">
            <a:solidFill>
              <a:srgbClr val="0070C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1386644" y="3803015"/>
            <a:ext cx="891540" cy="685800"/>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611072" y="4407926"/>
            <a:ext cx="1485900" cy="369332"/>
          </a:xfrm>
          <a:prstGeom prst="rect">
            <a:avLst/>
          </a:prstGeom>
          <a:noFill/>
        </p:spPr>
        <p:txBody>
          <a:bodyPr wrap="square" rtlCol="0">
            <a:spAutoFit/>
          </a:bodyPr>
          <a:lstStyle/>
          <a:p>
            <a:r>
              <a:rPr lang="en-US" dirty="0" smtClean="0">
                <a:solidFill>
                  <a:srgbClr val="FF0000"/>
                </a:solidFill>
              </a:rPr>
              <a:t>Drain AGG1</a:t>
            </a:r>
            <a:endParaRPr lang="en-US" dirty="0">
              <a:solidFill>
                <a:srgbClr val="FF0000"/>
              </a:solidFill>
            </a:endParaRPr>
          </a:p>
        </p:txBody>
      </p:sp>
      <p:pic>
        <p:nvPicPr>
          <p:cNvPr id="47" name="Picture 46"/>
          <p:cNvPicPr>
            <a:picLocks noChangeAspect="1"/>
          </p:cNvPicPr>
          <p:nvPr/>
        </p:nvPicPr>
        <p:blipFill>
          <a:blip r:embed="rId4"/>
          <a:stretch>
            <a:fillRect/>
          </a:stretch>
        </p:blipFill>
        <p:spPr>
          <a:xfrm>
            <a:off x="2652544" y="5564835"/>
            <a:ext cx="682500" cy="691600"/>
          </a:xfrm>
          <a:prstGeom prst="rect">
            <a:avLst/>
          </a:prstGeom>
        </p:spPr>
      </p:pic>
      <p:sp>
        <p:nvSpPr>
          <p:cNvPr id="56" name="Down Arrow 55"/>
          <p:cNvSpPr/>
          <p:nvPr/>
        </p:nvSpPr>
        <p:spPr>
          <a:xfrm>
            <a:off x="7031758" y="3090394"/>
            <a:ext cx="288771" cy="295506"/>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7614447" y="4592592"/>
            <a:ext cx="657225" cy="369332"/>
          </a:xfrm>
          <a:prstGeom prst="rect">
            <a:avLst/>
          </a:prstGeom>
          <a:solidFill>
            <a:schemeClr val="bg1"/>
          </a:solidFill>
          <a:ln>
            <a:solidFill>
              <a:schemeClr val="bg1"/>
            </a:solidFill>
          </a:ln>
        </p:spPr>
        <p:txBody>
          <a:bodyPr wrap="square" rtlCol="0">
            <a:spAutoFit/>
          </a:bodyPr>
          <a:lstStyle/>
          <a:p>
            <a:r>
              <a:rPr lang="en-US" dirty="0" smtClean="0">
                <a:solidFill>
                  <a:srgbClr val="0070C0"/>
                </a:solidFill>
              </a:rPr>
              <a:t>100</a:t>
            </a:r>
            <a:endParaRPr lang="en-US" dirty="0">
              <a:solidFill>
                <a:srgbClr val="0070C0"/>
              </a:solidFill>
            </a:endParaRPr>
          </a:p>
        </p:txBody>
      </p:sp>
      <p:sp>
        <p:nvSpPr>
          <p:cNvPr id="36" name="TextBox 35"/>
          <p:cNvSpPr txBox="1"/>
          <p:nvPr/>
        </p:nvSpPr>
        <p:spPr>
          <a:xfrm>
            <a:off x="6928461" y="4590099"/>
            <a:ext cx="622716" cy="369332"/>
          </a:xfrm>
          <a:prstGeom prst="rect">
            <a:avLst/>
          </a:prstGeom>
          <a:solidFill>
            <a:schemeClr val="bg1"/>
          </a:solidFill>
          <a:ln>
            <a:solidFill>
              <a:schemeClr val="bg1"/>
            </a:solidFill>
          </a:ln>
        </p:spPr>
        <p:txBody>
          <a:bodyPr wrap="square" rtlCol="0">
            <a:spAutoFit/>
          </a:bodyPr>
          <a:lstStyle/>
          <a:p>
            <a:r>
              <a:rPr lang="en-US" dirty="0" smtClean="0">
                <a:solidFill>
                  <a:srgbClr val="0070C0"/>
                </a:solidFill>
              </a:rPr>
              <a:t>500</a:t>
            </a:r>
            <a:endParaRPr lang="en-US" dirty="0">
              <a:solidFill>
                <a:srgbClr val="0070C0"/>
              </a:solidFill>
            </a:endParaRPr>
          </a:p>
        </p:txBody>
      </p:sp>
      <p:pic>
        <p:nvPicPr>
          <p:cNvPr id="37" name="Picture 36"/>
          <p:cNvPicPr>
            <a:picLocks noChangeAspect="1"/>
          </p:cNvPicPr>
          <p:nvPr/>
        </p:nvPicPr>
        <p:blipFill>
          <a:blip r:embed="rId5"/>
          <a:stretch>
            <a:fillRect/>
          </a:stretch>
        </p:blipFill>
        <p:spPr>
          <a:xfrm>
            <a:off x="7869044" y="5406577"/>
            <a:ext cx="682500" cy="691600"/>
          </a:xfrm>
          <a:prstGeom prst="rect">
            <a:avLst/>
          </a:prstGeom>
        </p:spPr>
      </p:pic>
      <p:sp>
        <p:nvSpPr>
          <p:cNvPr id="39" name="TextBox 38"/>
          <p:cNvSpPr txBox="1"/>
          <p:nvPr/>
        </p:nvSpPr>
        <p:spPr>
          <a:xfrm>
            <a:off x="6744242" y="3326377"/>
            <a:ext cx="712006" cy="369332"/>
          </a:xfrm>
          <a:prstGeom prst="rect">
            <a:avLst/>
          </a:prstGeom>
          <a:noFill/>
        </p:spPr>
        <p:txBody>
          <a:bodyPr wrap="square" rtlCol="0">
            <a:spAutoFit/>
          </a:bodyPr>
          <a:lstStyle/>
          <a:p>
            <a:r>
              <a:rPr lang="en-US" dirty="0" smtClean="0"/>
              <a:t>+</a:t>
            </a:r>
            <a:r>
              <a:rPr lang="en-US" dirty="0" smtClean="0">
                <a:solidFill>
                  <a:srgbClr val="0070C0"/>
                </a:solidFill>
              </a:rPr>
              <a:t>   50</a:t>
            </a:r>
            <a:endParaRPr lang="en-US" sz="2400" b="1" dirty="0"/>
          </a:p>
        </p:txBody>
      </p:sp>
      <p:sp>
        <p:nvSpPr>
          <p:cNvPr id="41" name="TextBox 40"/>
          <p:cNvSpPr txBox="1"/>
          <p:nvPr/>
        </p:nvSpPr>
        <p:spPr>
          <a:xfrm>
            <a:off x="7277438" y="3271013"/>
            <a:ext cx="1078585" cy="461665"/>
          </a:xfrm>
          <a:prstGeom prst="rect">
            <a:avLst/>
          </a:prstGeom>
          <a:noFill/>
        </p:spPr>
        <p:txBody>
          <a:bodyPr wrap="square" rtlCol="0">
            <a:spAutoFit/>
          </a:bodyPr>
          <a:lstStyle/>
          <a:p>
            <a:r>
              <a:rPr lang="en-US" dirty="0" smtClean="0"/>
              <a:t>= </a:t>
            </a:r>
            <a:r>
              <a:rPr lang="en-US" sz="2400" b="1" dirty="0" smtClean="0"/>
              <a:t>970</a:t>
            </a:r>
            <a:endParaRPr lang="en-US" sz="2400" b="1" dirty="0"/>
          </a:p>
        </p:txBody>
      </p:sp>
      <p:sp>
        <p:nvSpPr>
          <p:cNvPr id="58" name="TextBox 57"/>
          <p:cNvSpPr txBox="1"/>
          <p:nvPr/>
        </p:nvSpPr>
        <p:spPr>
          <a:xfrm>
            <a:off x="5792220" y="3342987"/>
            <a:ext cx="542794" cy="369332"/>
          </a:xfrm>
          <a:prstGeom prst="rect">
            <a:avLst/>
          </a:prstGeom>
          <a:noFill/>
        </p:spPr>
        <p:txBody>
          <a:bodyPr wrap="square" rtlCol="0">
            <a:spAutoFit/>
          </a:bodyPr>
          <a:lstStyle/>
          <a:p>
            <a:r>
              <a:rPr lang="en-US" dirty="0" smtClean="0">
                <a:solidFill>
                  <a:schemeClr val="accent2"/>
                </a:solidFill>
              </a:rPr>
              <a:t>620</a:t>
            </a:r>
            <a:endParaRPr lang="en-US" sz="2400" b="1" dirty="0">
              <a:solidFill>
                <a:schemeClr val="accent2"/>
              </a:solidFill>
            </a:endParaRPr>
          </a:p>
        </p:txBody>
      </p:sp>
      <p:sp>
        <p:nvSpPr>
          <p:cNvPr id="59" name="TextBox 58"/>
          <p:cNvSpPr txBox="1"/>
          <p:nvPr/>
        </p:nvSpPr>
        <p:spPr>
          <a:xfrm>
            <a:off x="6199295" y="3342989"/>
            <a:ext cx="712006" cy="369332"/>
          </a:xfrm>
          <a:prstGeom prst="rect">
            <a:avLst/>
          </a:prstGeom>
          <a:noFill/>
        </p:spPr>
        <p:txBody>
          <a:bodyPr wrap="square" rtlCol="0">
            <a:spAutoFit/>
          </a:bodyPr>
          <a:lstStyle/>
          <a:p>
            <a:r>
              <a:rPr lang="en-US" dirty="0" smtClean="0"/>
              <a:t>+</a:t>
            </a:r>
            <a:r>
              <a:rPr lang="en-US" dirty="0" smtClean="0">
                <a:solidFill>
                  <a:srgbClr val="0070C0"/>
                </a:solidFill>
              </a:rPr>
              <a:t> </a:t>
            </a:r>
            <a:r>
              <a:rPr lang="en-US" dirty="0" smtClean="0">
                <a:solidFill>
                  <a:srgbClr val="00B050"/>
                </a:solidFill>
              </a:rPr>
              <a:t>300</a:t>
            </a:r>
            <a:endParaRPr lang="en-US" sz="2400" b="1" dirty="0">
              <a:solidFill>
                <a:srgbClr val="00B050"/>
              </a:solidFill>
            </a:endParaRPr>
          </a:p>
        </p:txBody>
      </p:sp>
      <p:sp>
        <p:nvSpPr>
          <p:cNvPr id="60" name="TextBox 59"/>
          <p:cNvSpPr txBox="1"/>
          <p:nvPr/>
        </p:nvSpPr>
        <p:spPr>
          <a:xfrm>
            <a:off x="6745554" y="3336044"/>
            <a:ext cx="712006" cy="369332"/>
          </a:xfrm>
          <a:prstGeom prst="rect">
            <a:avLst/>
          </a:prstGeom>
          <a:noFill/>
        </p:spPr>
        <p:txBody>
          <a:bodyPr wrap="square" rtlCol="0">
            <a:spAutoFit/>
          </a:bodyPr>
          <a:lstStyle/>
          <a:p>
            <a:r>
              <a:rPr lang="en-US" dirty="0" smtClean="0"/>
              <a:t>+</a:t>
            </a:r>
            <a:r>
              <a:rPr lang="en-US" dirty="0" smtClean="0">
                <a:solidFill>
                  <a:srgbClr val="0070C0"/>
                </a:solidFill>
              </a:rPr>
              <a:t> 150</a:t>
            </a:r>
            <a:endParaRPr lang="en-US" sz="2400" b="1" dirty="0">
              <a:solidFill>
                <a:srgbClr val="0070C0"/>
              </a:solidFill>
            </a:endParaRPr>
          </a:p>
        </p:txBody>
      </p:sp>
      <p:sp>
        <p:nvSpPr>
          <p:cNvPr id="62" name="TextBox 61"/>
          <p:cNvSpPr txBox="1"/>
          <p:nvPr/>
        </p:nvSpPr>
        <p:spPr>
          <a:xfrm>
            <a:off x="7270701" y="3271012"/>
            <a:ext cx="1078585" cy="461665"/>
          </a:xfrm>
          <a:prstGeom prst="rect">
            <a:avLst/>
          </a:prstGeom>
          <a:noFill/>
        </p:spPr>
        <p:txBody>
          <a:bodyPr wrap="square" rtlCol="0">
            <a:spAutoFit/>
          </a:bodyPr>
          <a:lstStyle/>
          <a:p>
            <a:r>
              <a:rPr lang="en-US" dirty="0" smtClean="0"/>
              <a:t>= </a:t>
            </a:r>
            <a:r>
              <a:rPr lang="en-US" sz="2400" b="1" dirty="0" smtClean="0">
                <a:solidFill>
                  <a:srgbClr val="FF0000"/>
                </a:solidFill>
              </a:rPr>
              <a:t>1070</a:t>
            </a:r>
            <a:endParaRPr lang="en-US" sz="2400" b="1" dirty="0">
              <a:solidFill>
                <a:srgbClr val="FF0000"/>
              </a:solidFill>
            </a:endParaRPr>
          </a:p>
        </p:txBody>
      </p:sp>
      <p:sp>
        <p:nvSpPr>
          <p:cNvPr id="7" name="Slide Number Placeholder 6"/>
          <p:cNvSpPr>
            <a:spLocks noGrp="1"/>
          </p:cNvSpPr>
          <p:nvPr>
            <p:ph type="sldNum" sz="quarter" idx="12"/>
          </p:nvPr>
        </p:nvSpPr>
        <p:spPr/>
        <p:txBody>
          <a:bodyPr/>
          <a:lstStyle/>
          <a:p>
            <a:fld id="{9C1F5A0A-F6FC-4FFD-9B49-0DA8697211D9}" type="slidenum">
              <a:rPr lang="en-US" smtClean="0"/>
              <a:pPr/>
              <a:t>41</a:t>
            </a:fld>
            <a:endParaRPr lang="en-US"/>
          </a:p>
        </p:txBody>
      </p:sp>
      <p:cxnSp>
        <p:nvCxnSpPr>
          <p:cNvPr id="30" name="Straight Arrow Connector 29"/>
          <p:cNvCxnSpPr/>
          <p:nvPr/>
        </p:nvCxnSpPr>
        <p:spPr>
          <a:xfrm flipV="1">
            <a:off x="2408994" y="5654788"/>
            <a:ext cx="0" cy="365026"/>
          </a:xfrm>
          <a:prstGeom prst="straightConnector1">
            <a:avLst/>
          </a:prstGeom>
          <a:ln w="28575">
            <a:solidFill>
              <a:srgbClr val="00B05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7505532" y="5654788"/>
            <a:ext cx="0" cy="365026"/>
          </a:xfrm>
          <a:prstGeom prst="straightConnector1">
            <a:avLst/>
          </a:prstGeom>
          <a:ln w="28575">
            <a:solidFill>
              <a:srgbClr val="0070C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8071478" y="4628467"/>
            <a:ext cx="1404259" cy="646331"/>
          </a:xfrm>
          <a:prstGeom prst="rect">
            <a:avLst/>
          </a:prstGeom>
          <a:noFill/>
          <a:ln>
            <a:solidFill>
              <a:schemeClr val="bg1"/>
            </a:solidFill>
          </a:ln>
        </p:spPr>
        <p:txBody>
          <a:bodyPr wrap="square" rtlCol="0">
            <a:spAutoFit/>
          </a:bodyPr>
          <a:lstStyle/>
          <a:p>
            <a:r>
              <a:rPr lang="en-US" dirty="0" smtClean="0">
                <a:solidFill>
                  <a:srgbClr val="0070C0"/>
                </a:solidFill>
              </a:rPr>
              <a:t>Weighted ECMP</a:t>
            </a:r>
            <a:endParaRPr lang="en-US" dirty="0">
              <a:solidFill>
                <a:srgbClr val="0070C0"/>
              </a:solidFill>
            </a:endParaRPr>
          </a:p>
        </p:txBody>
      </p:sp>
      <p:sp>
        <p:nvSpPr>
          <p:cNvPr id="3" name="Date Placeholder 2"/>
          <p:cNvSpPr>
            <a:spLocks noGrp="1"/>
          </p:cNvSpPr>
          <p:nvPr>
            <p:ph type="dt" sz="half" idx="10"/>
          </p:nvPr>
        </p:nvSpPr>
        <p:spPr/>
        <p:txBody>
          <a:bodyPr/>
          <a:lstStyle/>
          <a:p>
            <a:r>
              <a:rPr lang="en-US" smtClean="0"/>
              <a:t>10/8/13</a:t>
            </a:r>
            <a:endParaRPr lang="en-US"/>
          </a:p>
        </p:txBody>
      </p:sp>
      <p:sp>
        <p:nvSpPr>
          <p:cNvPr id="5" name="Footer Placeholder 4"/>
          <p:cNvSpPr>
            <a:spLocks noGrp="1"/>
          </p:cNvSpPr>
          <p:nvPr>
            <p:ph type="ftr" sz="quarter" idx="11"/>
          </p:nvPr>
        </p:nvSpPr>
        <p:spPr/>
        <p:txBody>
          <a:bodyPr/>
          <a:lstStyle/>
          <a:p>
            <a:r>
              <a:rPr lang="en-US" smtClean="0"/>
              <a:t>Software Defined Networking (COMS 6998-8)</a:t>
            </a:r>
            <a:endParaRPr lang="en-US"/>
          </a:p>
        </p:txBody>
      </p:sp>
      <p:sp>
        <p:nvSpPr>
          <p:cNvPr id="27"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smtClean="0"/>
              <a:t>J. Liu, Yale</a:t>
            </a:r>
            <a:endParaRPr lang="en-US" dirty="0"/>
          </a:p>
        </p:txBody>
      </p:sp>
    </p:spTree>
    <p:extLst>
      <p:ext uri="{BB962C8B-B14F-4D97-AF65-F5344CB8AC3E}">
        <p14:creationId xmlns:p14="http://schemas.microsoft.com/office/powerpoint/2010/main" val="21991617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48"/>
                                        </p:tgtEl>
                                        <p:attrNameLst>
                                          <p:attrName>style.visibility</p:attrName>
                                        </p:attrNameLst>
                                      </p:cBhvr>
                                      <p:to>
                                        <p:strVal val="visible"/>
                                      </p:to>
                                    </p:set>
                                    <p:animEffect transition="in" filter="fade">
                                      <p:cBhvr>
                                        <p:cTn id="18" dur="500"/>
                                        <p:tgtEl>
                                          <p:spTgt spid="148"/>
                                        </p:tgtEl>
                                      </p:cBhvr>
                                    </p:animEffect>
                                  </p:childTnLst>
                                </p:cTn>
                              </p:par>
                              <p:par>
                                <p:cTn id="19" presetID="10" presetClass="entr" presetSubtype="0" fill="hold" nodeType="withEffect">
                                  <p:stCondLst>
                                    <p:cond delay="0"/>
                                  </p:stCondLst>
                                  <p:childTnLst>
                                    <p:set>
                                      <p:cBhvr>
                                        <p:cTn id="20" dur="1" fill="hold">
                                          <p:stCondLst>
                                            <p:cond delay="0"/>
                                          </p:stCondLst>
                                        </p:cTn>
                                        <p:tgtEl>
                                          <p:spTgt spid="146"/>
                                        </p:tgtEl>
                                        <p:attrNameLst>
                                          <p:attrName>style.visibility</p:attrName>
                                        </p:attrNameLst>
                                      </p:cBhvr>
                                      <p:to>
                                        <p:strVal val="visible"/>
                                      </p:to>
                                    </p:set>
                                    <p:animEffect transition="in" filter="fade">
                                      <p:cBhvr>
                                        <p:cTn id="21" dur="500"/>
                                        <p:tgtEl>
                                          <p:spTgt spid="14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500"/>
                                        <p:tgtEl>
                                          <p:spTgt spid="3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500"/>
                                        <p:tgtEl>
                                          <p:spTgt spid="56"/>
                                        </p:tgtEl>
                                      </p:cBhvr>
                                    </p:animEffect>
                                  </p:childTnLst>
                                </p:cTn>
                              </p:par>
                              <p:par>
                                <p:cTn id="33" presetID="10" presetClass="exit" presetSubtype="0" fill="hold" nodeType="withEffect">
                                  <p:stCondLst>
                                    <p:cond delay="0"/>
                                  </p:stCondLst>
                                  <p:childTnLst>
                                    <p:animEffect transition="out" filter="fade">
                                      <p:cBhvr>
                                        <p:cTn id="34" dur="500"/>
                                        <p:tgtEl>
                                          <p:spTgt spid="148"/>
                                        </p:tgtEl>
                                      </p:cBhvr>
                                    </p:animEffect>
                                    <p:set>
                                      <p:cBhvr>
                                        <p:cTn id="35" dur="1" fill="hold">
                                          <p:stCondLst>
                                            <p:cond delay="499"/>
                                          </p:stCondLst>
                                        </p:cTn>
                                        <p:tgtEl>
                                          <p:spTgt spid="148"/>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146"/>
                                        </p:tgtEl>
                                      </p:cBhvr>
                                    </p:animEffect>
                                    <p:set>
                                      <p:cBhvr>
                                        <p:cTn id="38" dur="1" fill="hold">
                                          <p:stCondLst>
                                            <p:cond delay="499"/>
                                          </p:stCondLst>
                                        </p:cTn>
                                        <p:tgtEl>
                                          <p:spTgt spid="146"/>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36"/>
                                        </p:tgtEl>
                                      </p:cBhvr>
                                    </p:animEffect>
                                    <p:set>
                                      <p:cBhvr>
                                        <p:cTn id="41" dur="1" fill="hold">
                                          <p:stCondLst>
                                            <p:cond delay="499"/>
                                          </p:stCondLst>
                                        </p:cTn>
                                        <p:tgtEl>
                                          <p:spTgt spid="36"/>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35"/>
                                        </p:tgtEl>
                                      </p:cBhvr>
                                    </p:animEffect>
                                    <p:set>
                                      <p:cBhvr>
                                        <p:cTn id="44" dur="1" fill="hold">
                                          <p:stCondLst>
                                            <p:cond delay="499"/>
                                          </p:stCondLst>
                                        </p:cTn>
                                        <p:tgtEl>
                                          <p:spTgt spid="3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fade">
                                      <p:cBhvr>
                                        <p:cTn id="49" dur="500"/>
                                        <p:tgtEl>
                                          <p:spTgt spid="39"/>
                                        </p:tgtEl>
                                      </p:cBhvr>
                                    </p:animEffect>
                                  </p:childTnLst>
                                </p:cTn>
                              </p:par>
                              <p:par>
                                <p:cTn id="50" presetID="7" presetClass="emph" presetSubtype="2" fill="hold" nodeType="withEffect">
                                  <p:stCondLst>
                                    <p:cond delay="0"/>
                                  </p:stCondLst>
                                  <p:childTnLst>
                                    <p:animClr clrSpc="rgb" dir="cw">
                                      <p:cBhvr>
                                        <p:cTn id="51" dur="500" fill="hold"/>
                                        <p:tgtEl>
                                          <p:spTgt spid="82"/>
                                        </p:tgtEl>
                                        <p:attrNameLst>
                                          <p:attrName>stroke.color</p:attrName>
                                        </p:attrNameLst>
                                      </p:cBhvr>
                                      <p:to>
                                        <a:srgbClr val="000000"/>
                                      </p:to>
                                    </p:animClr>
                                    <p:set>
                                      <p:cBhvr>
                                        <p:cTn id="52" dur="500" fill="hold"/>
                                        <p:tgtEl>
                                          <p:spTgt spid="82"/>
                                        </p:tgtEl>
                                        <p:attrNameLst>
                                          <p:attrName>stroke.on</p:attrName>
                                        </p:attrNameLst>
                                      </p:cBhvr>
                                      <p:to>
                                        <p:strVal val="true"/>
                                      </p:to>
                                    </p:set>
                                  </p:childTnLst>
                                </p:cTn>
                              </p:par>
                              <p:par>
                                <p:cTn id="53" presetID="10" presetClass="entr" presetSubtype="0" fill="hold" grpId="0" nodeType="with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500"/>
                                        <p:tgtEl>
                                          <p:spTgt spid="41"/>
                                        </p:tgtEl>
                                      </p:cBhvr>
                                    </p:animEffect>
                                  </p:childTnLst>
                                </p:cTn>
                              </p:par>
                              <p:par>
                                <p:cTn id="56" presetID="10" presetClass="exit" presetSubtype="0" fill="hold" grpId="1" nodeType="withEffect">
                                  <p:stCondLst>
                                    <p:cond delay="0"/>
                                  </p:stCondLst>
                                  <p:childTnLst>
                                    <p:animEffect transition="out" filter="fade">
                                      <p:cBhvr>
                                        <p:cTn id="57" dur="500"/>
                                        <p:tgtEl>
                                          <p:spTgt spid="56"/>
                                        </p:tgtEl>
                                      </p:cBhvr>
                                    </p:animEffect>
                                    <p:set>
                                      <p:cBhvr>
                                        <p:cTn id="58" dur="1" fill="hold">
                                          <p:stCondLst>
                                            <p:cond delay="499"/>
                                          </p:stCondLst>
                                        </p:cTn>
                                        <p:tgtEl>
                                          <p:spTgt spid="56"/>
                                        </p:tgtEl>
                                        <p:attrNameLst>
                                          <p:attrName>style.visibility</p:attrName>
                                        </p:attrNameLst>
                                      </p:cBhvr>
                                      <p:to>
                                        <p:strVal val="hidden"/>
                                      </p:to>
                                    </p:set>
                                  </p:childTnLst>
                                </p:cTn>
                              </p:par>
                              <p:par>
                                <p:cTn id="59" presetID="10" presetClass="exit" presetSubtype="0" fill="hold" grpId="0" nodeType="withEffect">
                                  <p:stCondLst>
                                    <p:cond delay="0"/>
                                  </p:stCondLst>
                                  <p:childTnLst>
                                    <p:animEffect transition="out" filter="fade">
                                      <p:cBhvr>
                                        <p:cTn id="60" dur="500"/>
                                        <p:tgtEl>
                                          <p:spTgt spid="62"/>
                                        </p:tgtEl>
                                      </p:cBhvr>
                                    </p:animEffect>
                                    <p:set>
                                      <p:cBhvr>
                                        <p:cTn id="61" dur="1" fill="hold">
                                          <p:stCondLst>
                                            <p:cond delay="499"/>
                                          </p:stCondLst>
                                        </p:cTn>
                                        <p:tgtEl>
                                          <p:spTgt spid="62"/>
                                        </p:tgtEl>
                                        <p:attrNameLst>
                                          <p:attrName>style.visibility</p:attrName>
                                        </p:attrNameLst>
                                      </p:cBhvr>
                                      <p:to>
                                        <p:strVal val="hidden"/>
                                      </p:to>
                                    </p:set>
                                  </p:childTnLst>
                                </p:cTn>
                              </p:par>
                              <p:par>
                                <p:cTn id="62" presetID="10" presetClass="exit" presetSubtype="0" fill="hold" grpId="0" nodeType="withEffect">
                                  <p:stCondLst>
                                    <p:cond delay="0"/>
                                  </p:stCondLst>
                                  <p:childTnLst>
                                    <p:animEffect transition="out" filter="fade">
                                      <p:cBhvr>
                                        <p:cTn id="63" dur="500"/>
                                        <p:tgtEl>
                                          <p:spTgt spid="60"/>
                                        </p:tgtEl>
                                      </p:cBhvr>
                                    </p:animEffect>
                                    <p:set>
                                      <p:cBhvr>
                                        <p:cTn id="64" dur="1" fill="hold">
                                          <p:stCondLst>
                                            <p:cond delay="499"/>
                                          </p:stCondLst>
                                        </p:cTn>
                                        <p:tgtEl>
                                          <p:spTgt spid="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6" grpId="1" animBg="1"/>
      <p:bldP spid="35" grpId="0" animBg="1"/>
      <p:bldP spid="35" grpId="1" animBg="1"/>
      <p:bldP spid="36" grpId="0" animBg="1"/>
      <p:bldP spid="36" grpId="1" animBg="1"/>
      <p:bldP spid="39" grpId="0"/>
      <p:bldP spid="41" grpId="0"/>
      <p:bldP spid="60" grpId="0"/>
      <p:bldP spid="62" grpId="0"/>
      <p:bldP spid="2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Traffic distribution transition</a:t>
            </a:r>
            <a:endParaRPr lang="en-US" dirty="0"/>
          </a:p>
        </p:txBody>
      </p:sp>
      <p:sp>
        <p:nvSpPr>
          <p:cNvPr id="36" name="Right Arrow 35"/>
          <p:cNvSpPr/>
          <p:nvPr/>
        </p:nvSpPr>
        <p:spPr>
          <a:xfrm>
            <a:off x="3956479" y="3673900"/>
            <a:ext cx="1209325" cy="482326"/>
          </a:xfrm>
          <a:prstGeom prs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506242" y="2482272"/>
            <a:ext cx="2949383" cy="707886"/>
          </a:xfrm>
          <a:prstGeom prst="rect">
            <a:avLst/>
          </a:prstGeom>
          <a:noFill/>
        </p:spPr>
        <p:txBody>
          <a:bodyPr wrap="square" rtlCol="0">
            <a:spAutoFit/>
          </a:bodyPr>
          <a:lstStyle/>
          <a:p>
            <a:pPr algn="ctr"/>
            <a:r>
              <a:rPr lang="en-US" sz="2000" dirty="0" smtClean="0"/>
              <a:t>Initial Traffic Distribution</a:t>
            </a:r>
          </a:p>
          <a:p>
            <a:pPr algn="ctr"/>
            <a:r>
              <a:rPr lang="en-US" sz="2000" b="1" dirty="0" smtClean="0"/>
              <a:t>Congestion-free</a:t>
            </a:r>
            <a:endParaRPr lang="en-US" sz="2000" b="1" dirty="0"/>
          </a:p>
        </p:txBody>
      </p:sp>
      <p:sp>
        <p:nvSpPr>
          <p:cNvPr id="57" name="TextBox 56"/>
          <p:cNvSpPr txBox="1"/>
          <p:nvPr/>
        </p:nvSpPr>
        <p:spPr>
          <a:xfrm>
            <a:off x="5748560" y="2482272"/>
            <a:ext cx="3070523" cy="707886"/>
          </a:xfrm>
          <a:prstGeom prst="rect">
            <a:avLst/>
          </a:prstGeom>
          <a:noFill/>
        </p:spPr>
        <p:txBody>
          <a:bodyPr wrap="square" rtlCol="0">
            <a:spAutoFit/>
          </a:bodyPr>
          <a:lstStyle/>
          <a:p>
            <a:pPr algn="ctr"/>
            <a:r>
              <a:rPr lang="en-US" sz="2000" dirty="0" smtClean="0"/>
              <a:t>Final</a:t>
            </a:r>
            <a:r>
              <a:rPr lang="en-US" sz="2000" dirty="0"/>
              <a:t> </a:t>
            </a:r>
            <a:r>
              <a:rPr lang="en-US" sz="2000" dirty="0" smtClean="0"/>
              <a:t>Traffic Distribution </a:t>
            </a:r>
          </a:p>
          <a:p>
            <a:pPr algn="ctr"/>
            <a:r>
              <a:rPr lang="en-US" sz="2000" b="1" dirty="0" smtClean="0"/>
              <a:t>Congestion-free</a:t>
            </a:r>
            <a:endParaRPr lang="en-US" sz="2000" b="1" dirty="0"/>
          </a:p>
        </p:txBody>
      </p:sp>
      <p:pic>
        <p:nvPicPr>
          <p:cNvPr id="61" name="Picture 60"/>
          <p:cNvPicPr>
            <a:picLocks noChangeAspect="1"/>
          </p:cNvPicPr>
          <p:nvPr/>
        </p:nvPicPr>
        <p:blipFill>
          <a:blip r:embed="rId3"/>
          <a:stretch>
            <a:fillRect/>
          </a:stretch>
        </p:blipFill>
        <p:spPr>
          <a:xfrm>
            <a:off x="8070" y="3182981"/>
            <a:ext cx="3620744" cy="1585869"/>
          </a:xfrm>
          <a:prstGeom prst="rect">
            <a:avLst/>
          </a:prstGeom>
        </p:spPr>
      </p:pic>
      <p:sp>
        <p:nvSpPr>
          <p:cNvPr id="62" name="TextBox 61"/>
          <p:cNvSpPr txBox="1"/>
          <p:nvPr/>
        </p:nvSpPr>
        <p:spPr>
          <a:xfrm>
            <a:off x="107154" y="4107944"/>
            <a:ext cx="717341" cy="400110"/>
          </a:xfrm>
          <a:prstGeom prst="rect">
            <a:avLst/>
          </a:prstGeom>
          <a:noFill/>
        </p:spPr>
        <p:txBody>
          <a:bodyPr wrap="square" rtlCol="0">
            <a:spAutoFit/>
          </a:bodyPr>
          <a:lstStyle/>
          <a:p>
            <a:r>
              <a:rPr lang="en-US" sz="2000" dirty="0" smtClean="0">
                <a:solidFill>
                  <a:srgbClr val="00B050"/>
                </a:solidFill>
              </a:rPr>
              <a:t>300</a:t>
            </a:r>
            <a:endParaRPr lang="en-US" sz="2000" dirty="0">
              <a:solidFill>
                <a:srgbClr val="00B050"/>
              </a:solidFill>
            </a:endParaRPr>
          </a:p>
        </p:txBody>
      </p:sp>
      <p:sp>
        <p:nvSpPr>
          <p:cNvPr id="63" name="TextBox 62"/>
          <p:cNvSpPr txBox="1"/>
          <p:nvPr/>
        </p:nvSpPr>
        <p:spPr>
          <a:xfrm>
            <a:off x="903785" y="4127976"/>
            <a:ext cx="581025" cy="400110"/>
          </a:xfrm>
          <a:prstGeom prst="rect">
            <a:avLst/>
          </a:prstGeom>
          <a:noFill/>
        </p:spPr>
        <p:txBody>
          <a:bodyPr wrap="square" rtlCol="0">
            <a:spAutoFit/>
          </a:bodyPr>
          <a:lstStyle/>
          <a:p>
            <a:r>
              <a:rPr lang="en-US" sz="2000" dirty="0" smtClean="0">
                <a:solidFill>
                  <a:srgbClr val="00B050"/>
                </a:solidFill>
              </a:rPr>
              <a:t>300</a:t>
            </a:r>
            <a:endParaRPr lang="en-US" sz="2000" dirty="0">
              <a:solidFill>
                <a:srgbClr val="00B050"/>
              </a:solidFill>
            </a:endParaRPr>
          </a:p>
        </p:txBody>
      </p:sp>
      <p:sp>
        <p:nvSpPr>
          <p:cNvPr id="64" name="TextBox 63"/>
          <p:cNvSpPr txBox="1"/>
          <p:nvPr/>
        </p:nvSpPr>
        <p:spPr>
          <a:xfrm>
            <a:off x="2593075" y="4156226"/>
            <a:ext cx="622716" cy="400110"/>
          </a:xfrm>
          <a:prstGeom prst="rect">
            <a:avLst/>
          </a:prstGeom>
          <a:noFill/>
        </p:spPr>
        <p:txBody>
          <a:bodyPr wrap="square" rtlCol="0">
            <a:spAutoFit/>
          </a:bodyPr>
          <a:lstStyle/>
          <a:p>
            <a:r>
              <a:rPr lang="en-US" sz="2000" dirty="0" smtClean="0">
                <a:solidFill>
                  <a:srgbClr val="0070C0"/>
                </a:solidFill>
              </a:rPr>
              <a:t>300</a:t>
            </a:r>
            <a:endParaRPr lang="en-US" sz="2000" dirty="0">
              <a:solidFill>
                <a:srgbClr val="0070C0"/>
              </a:solidFill>
            </a:endParaRPr>
          </a:p>
        </p:txBody>
      </p:sp>
      <p:sp>
        <p:nvSpPr>
          <p:cNvPr id="65" name="TextBox 64"/>
          <p:cNvSpPr txBox="1"/>
          <p:nvPr/>
        </p:nvSpPr>
        <p:spPr>
          <a:xfrm>
            <a:off x="3271772" y="4156226"/>
            <a:ext cx="657225" cy="400110"/>
          </a:xfrm>
          <a:prstGeom prst="rect">
            <a:avLst/>
          </a:prstGeom>
          <a:noFill/>
        </p:spPr>
        <p:txBody>
          <a:bodyPr wrap="square" rtlCol="0">
            <a:spAutoFit/>
          </a:bodyPr>
          <a:lstStyle/>
          <a:p>
            <a:r>
              <a:rPr lang="en-US" sz="2000" dirty="0" smtClean="0">
                <a:solidFill>
                  <a:srgbClr val="0070C0"/>
                </a:solidFill>
              </a:rPr>
              <a:t>300</a:t>
            </a:r>
            <a:endParaRPr lang="en-US" sz="2000" dirty="0">
              <a:solidFill>
                <a:srgbClr val="0070C0"/>
              </a:solidFill>
            </a:endParaRPr>
          </a:p>
        </p:txBody>
      </p:sp>
      <p:cxnSp>
        <p:nvCxnSpPr>
          <p:cNvPr id="66" name="Straight Arrow Connector 65"/>
          <p:cNvCxnSpPr/>
          <p:nvPr/>
        </p:nvCxnSpPr>
        <p:spPr>
          <a:xfrm flipH="1" flipV="1">
            <a:off x="520623" y="3995932"/>
            <a:ext cx="301884" cy="529626"/>
          </a:xfrm>
          <a:prstGeom prst="straightConnector1">
            <a:avLst/>
          </a:prstGeom>
          <a:ln w="285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V="1">
            <a:off x="810863" y="4014982"/>
            <a:ext cx="293908" cy="510576"/>
          </a:xfrm>
          <a:prstGeom prst="straightConnector1">
            <a:avLst/>
          </a:prstGeom>
          <a:ln w="285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H="1" flipV="1">
            <a:off x="2920740" y="4001903"/>
            <a:ext cx="301884" cy="529626"/>
          </a:xfrm>
          <a:prstGeom prst="straightConnector1">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V="1">
            <a:off x="3199126" y="4016598"/>
            <a:ext cx="277335" cy="501564"/>
          </a:xfrm>
          <a:prstGeom prst="straightConnector1">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70" name="Picture 69"/>
          <p:cNvPicPr>
            <a:picLocks noChangeAspect="1"/>
          </p:cNvPicPr>
          <p:nvPr/>
        </p:nvPicPr>
        <p:blipFill>
          <a:blip r:embed="rId3"/>
          <a:stretch>
            <a:fillRect/>
          </a:stretch>
        </p:blipFill>
        <p:spPr>
          <a:xfrm>
            <a:off x="5350692" y="3181959"/>
            <a:ext cx="3620744" cy="1585869"/>
          </a:xfrm>
          <a:prstGeom prst="rect">
            <a:avLst/>
          </a:prstGeom>
        </p:spPr>
      </p:pic>
      <p:sp>
        <p:nvSpPr>
          <p:cNvPr id="71" name="TextBox 70"/>
          <p:cNvSpPr txBox="1"/>
          <p:nvPr/>
        </p:nvSpPr>
        <p:spPr>
          <a:xfrm>
            <a:off x="5637244" y="4123385"/>
            <a:ext cx="403526" cy="400110"/>
          </a:xfrm>
          <a:prstGeom prst="rect">
            <a:avLst/>
          </a:prstGeom>
          <a:noFill/>
        </p:spPr>
        <p:txBody>
          <a:bodyPr wrap="square" rtlCol="0">
            <a:spAutoFit/>
          </a:bodyPr>
          <a:lstStyle/>
          <a:p>
            <a:r>
              <a:rPr lang="en-US" sz="2000" dirty="0" smtClean="0">
                <a:solidFill>
                  <a:srgbClr val="00B050"/>
                </a:solidFill>
              </a:rPr>
              <a:t>0</a:t>
            </a:r>
            <a:endParaRPr lang="en-US" sz="2000" dirty="0">
              <a:solidFill>
                <a:srgbClr val="00B050"/>
              </a:solidFill>
            </a:endParaRPr>
          </a:p>
        </p:txBody>
      </p:sp>
      <p:sp>
        <p:nvSpPr>
          <p:cNvPr id="72" name="TextBox 71"/>
          <p:cNvSpPr txBox="1"/>
          <p:nvPr/>
        </p:nvSpPr>
        <p:spPr>
          <a:xfrm>
            <a:off x="6246407" y="4126954"/>
            <a:ext cx="581025" cy="400110"/>
          </a:xfrm>
          <a:prstGeom prst="rect">
            <a:avLst/>
          </a:prstGeom>
          <a:noFill/>
        </p:spPr>
        <p:txBody>
          <a:bodyPr wrap="square" rtlCol="0">
            <a:spAutoFit/>
          </a:bodyPr>
          <a:lstStyle/>
          <a:p>
            <a:r>
              <a:rPr lang="en-US" sz="2000" dirty="0">
                <a:solidFill>
                  <a:srgbClr val="00B050"/>
                </a:solidFill>
              </a:rPr>
              <a:t>6</a:t>
            </a:r>
            <a:r>
              <a:rPr lang="en-US" sz="2000" dirty="0" smtClean="0">
                <a:solidFill>
                  <a:srgbClr val="00B050"/>
                </a:solidFill>
              </a:rPr>
              <a:t>00</a:t>
            </a:r>
            <a:endParaRPr lang="en-US" sz="2000" dirty="0">
              <a:solidFill>
                <a:srgbClr val="00B050"/>
              </a:solidFill>
            </a:endParaRPr>
          </a:p>
        </p:txBody>
      </p:sp>
      <p:sp>
        <p:nvSpPr>
          <p:cNvPr id="73" name="TextBox 72"/>
          <p:cNvSpPr txBox="1"/>
          <p:nvPr/>
        </p:nvSpPr>
        <p:spPr>
          <a:xfrm>
            <a:off x="7935697" y="4155204"/>
            <a:ext cx="622716" cy="400110"/>
          </a:xfrm>
          <a:prstGeom prst="rect">
            <a:avLst/>
          </a:prstGeom>
          <a:noFill/>
        </p:spPr>
        <p:txBody>
          <a:bodyPr wrap="square" rtlCol="0">
            <a:spAutoFit/>
          </a:bodyPr>
          <a:lstStyle/>
          <a:p>
            <a:r>
              <a:rPr lang="en-US" sz="2000" dirty="0">
                <a:solidFill>
                  <a:srgbClr val="0070C0"/>
                </a:solidFill>
              </a:rPr>
              <a:t>5</a:t>
            </a:r>
            <a:r>
              <a:rPr lang="en-US" sz="2000" dirty="0" smtClean="0">
                <a:solidFill>
                  <a:srgbClr val="0070C0"/>
                </a:solidFill>
              </a:rPr>
              <a:t>00</a:t>
            </a:r>
            <a:endParaRPr lang="en-US" sz="2000" dirty="0">
              <a:solidFill>
                <a:srgbClr val="0070C0"/>
              </a:solidFill>
            </a:endParaRPr>
          </a:p>
        </p:txBody>
      </p:sp>
      <p:sp>
        <p:nvSpPr>
          <p:cNvPr id="74" name="TextBox 73"/>
          <p:cNvSpPr txBox="1"/>
          <p:nvPr/>
        </p:nvSpPr>
        <p:spPr>
          <a:xfrm>
            <a:off x="8614394" y="4155204"/>
            <a:ext cx="657225" cy="400110"/>
          </a:xfrm>
          <a:prstGeom prst="rect">
            <a:avLst/>
          </a:prstGeom>
          <a:noFill/>
        </p:spPr>
        <p:txBody>
          <a:bodyPr wrap="square" rtlCol="0">
            <a:spAutoFit/>
          </a:bodyPr>
          <a:lstStyle/>
          <a:p>
            <a:r>
              <a:rPr lang="en-US" sz="2000" dirty="0">
                <a:solidFill>
                  <a:srgbClr val="0070C0"/>
                </a:solidFill>
              </a:rPr>
              <a:t>1</a:t>
            </a:r>
            <a:r>
              <a:rPr lang="en-US" sz="2000" dirty="0" smtClean="0">
                <a:solidFill>
                  <a:srgbClr val="0070C0"/>
                </a:solidFill>
              </a:rPr>
              <a:t>00</a:t>
            </a:r>
            <a:endParaRPr lang="en-US" sz="2000" dirty="0">
              <a:solidFill>
                <a:srgbClr val="0070C0"/>
              </a:solidFill>
            </a:endParaRPr>
          </a:p>
        </p:txBody>
      </p:sp>
      <p:cxnSp>
        <p:nvCxnSpPr>
          <p:cNvPr id="76" name="Straight Arrow Connector 75"/>
          <p:cNvCxnSpPr/>
          <p:nvPr/>
        </p:nvCxnSpPr>
        <p:spPr>
          <a:xfrm flipV="1">
            <a:off x="6153485" y="4013960"/>
            <a:ext cx="293908" cy="510576"/>
          </a:xfrm>
          <a:prstGeom prst="straightConnector1">
            <a:avLst/>
          </a:prstGeom>
          <a:ln w="285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H="1" flipV="1">
            <a:off x="8263362" y="4000881"/>
            <a:ext cx="301884" cy="529626"/>
          </a:xfrm>
          <a:prstGeom prst="straightConnector1">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V="1">
            <a:off x="8541748" y="4015576"/>
            <a:ext cx="277335" cy="501564"/>
          </a:xfrm>
          <a:prstGeom prst="straightConnector1">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p:nvPicPr>
        <p:blipFill>
          <a:blip r:embed="rId4"/>
          <a:stretch>
            <a:fillRect/>
          </a:stretch>
        </p:blipFill>
        <p:spPr>
          <a:xfrm>
            <a:off x="628650" y="4777931"/>
            <a:ext cx="682500" cy="691600"/>
          </a:xfrm>
          <a:prstGeom prst="rect">
            <a:avLst/>
          </a:prstGeom>
        </p:spPr>
      </p:pic>
      <p:pic>
        <p:nvPicPr>
          <p:cNvPr id="40" name="Picture 39"/>
          <p:cNvPicPr>
            <a:picLocks noChangeAspect="1"/>
          </p:cNvPicPr>
          <p:nvPr/>
        </p:nvPicPr>
        <p:blipFill>
          <a:blip r:embed="rId5"/>
          <a:stretch>
            <a:fillRect/>
          </a:stretch>
        </p:blipFill>
        <p:spPr>
          <a:xfrm>
            <a:off x="3033028" y="4767828"/>
            <a:ext cx="682500" cy="691600"/>
          </a:xfrm>
          <a:prstGeom prst="rect">
            <a:avLst/>
          </a:prstGeom>
        </p:spPr>
      </p:pic>
      <p:sp>
        <p:nvSpPr>
          <p:cNvPr id="41" name="Oval 40"/>
          <p:cNvSpPr/>
          <p:nvPr/>
        </p:nvSpPr>
        <p:spPr>
          <a:xfrm>
            <a:off x="5679788" y="3825098"/>
            <a:ext cx="370620" cy="235792"/>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4203345" y="3313173"/>
            <a:ext cx="706638" cy="1323439"/>
          </a:xfrm>
          <a:prstGeom prst="rect">
            <a:avLst/>
          </a:prstGeom>
          <a:noFill/>
        </p:spPr>
        <p:txBody>
          <a:bodyPr wrap="square" rtlCol="0">
            <a:spAutoFit/>
          </a:bodyPr>
          <a:lstStyle/>
          <a:p>
            <a:r>
              <a:rPr lang="en-US" sz="8000" dirty="0" smtClean="0">
                <a:solidFill>
                  <a:srgbClr val="C00000"/>
                </a:solidFill>
              </a:rPr>
              <a:t>?</a:t>
            </a:r>
            <a:endParaRPr lang="en-US" sz="8000" dirty="0">
              <a:solidFill>
                <a:srgbClr val="C00000"/>
              </a:solidFill>
            </a:endParaRPr>
          </a:p>
        </p:txBody>
      </p:sp>
      <p:sp>
        <p:nvSpPr>
          <p:cNvPr id="43" name="TextBox 42"/>
          <p:cNvSpPr txBox="1"/>
          <p:nvPr/>
        </p:nvSpPr>
        <p:spPr>
          <a:xfrm>
            <a:off x="383844" y="5814816"/>
            <a:ext cx="3725550" cy="400110"/>
          </a:xfrm>
          <a:prstGeom prst="rect">
            <a:avLst/>
          </a:prstGeom>
          <a:noFill/>
        </p:spPr>
        <p:txBody>
          <a:bodyPr wrap="square" rtlCol="0">
            <a:spAutoFit/>
          </a:bodyPr>
          <a:lstStyle/>
          <a:p>
            <a:pPr algn="ctr"/>
            <a:r>
              <a:rPr lang="en-US" sz="2000" b="1" dirty="0" smtClean="0">
                <a:solidFill>
                  <a:srgbClr val="FF0000"/>
                </a:solidFill>
              </a:rPr>
              <a:t>Asynchronous Switch Updates</a:t>
            </a:r>
            <a:endParaRPr lang="en-US" sz="2000" b="1" dirty="0">
              <a:solidFill>
                <a:srgbClr val="00B050"/>
              </a:solidFill>
            </a:endParaRPr>
          </a:p>
        </p:txBody>
      </p:sp>
      <p:sp>
        <p:nvSpPr>
          <p:cNvPr id="44" name="TextBox 43"/>
          <p:cNvSpPr txBox="1"/>
          <p:nvPr/>
        </p:nvSpPr>
        <p:spPr>
          <a:xfrm>
            <a:off x="3803848" y="3144929"/>
            <a:ext cx="1546844" cy="400110"/>
          </a:xfrm>
          <a:prstGeom prst="rect">
            <a:avLst/>
          </a:prstGeom>
          <a:noFill/>
        </p:spPr>
        <p:txBody>
          <a:bodyPr wrap="square" rtlCol="0">
            <a:spAutoFit/>
          </a:bodyPr>
          <a:lstStyle/>
          <a:p>
            <a:pPr algn="ctr"/>
            <a:r>
              <a:rPr lang="en-US" sz="2000" b="1" dirty="0" smtClean="0"/>
              <a:t>Transition</a:t>
            </a:r>
            <a:endParaRPr lang="en-US" sz="2000" b="1" dirty="0"/>
          </a:p>
        </p:txBody>
      </p:sp>
      <p:sp>
        <p:nvSpPr>
          <p:cNvPr id="45" name="TextBox 44"/>
          <p:cNvSpPr txBox="1"/>
          <p:nvPr/>
        </p:nvSpPr>
        <p:spPr>
          <a:xfrm>
            <a:off x="1677851" y="5009519"/>
            <a:ext cx="1169637" cy="400110"/>
          </a:xfrm>
          <a:prstGeom prst="rect">
            <a:avLst/>
          </a:prstGeom>
          <a:noFill/>
        </p:spPr>
        <p:txBody>
          <a:bodyPr wrap="square" rtlCol="0">
            <a:spAutoFit/>
          </a:bodyPr>
          <a:lstStyle/>
          <a:p>
            <a:pPr algn="ctr"/>
            <a:r>
              <a:rPr lang="en-US" sz="2000" b="1" dirty="0" smtClean="0"/>
              <a:t>Simple?</a:t>
            </a:r>
            <a:r>
              <a:rPr lang="en-US" sz="2000" b="1" dirty="0" smtClean="0">
                <a:solidFill>
                  <a:srgbClr val="FF0000"/>
                </a:solidFill>
              </a:rPr>
              <a:t> </a:t>
            </a:r>
            <a:endParaRPr lang="en-US" sz="2000" b="1" dirty="0">
              <a:solidFill>
                <a:srgbClr val="FF0000"/>
              </a:solidFill>
            </a:endParaRPr>
          </a:p>
        </p:txBody>
      </p:sp>
      <p:sp>
        <p:nvSpPr>
          <p:cNvPr id="46" name="TextBox 45"/>
          <p:cNvSpPr txBox="1"/>
          <p:nvPr/>
        </p:nvSpPr>
        <p:spPr>
          <a:xfrm>
            <a:off x="1750843" y="5414309"/>
            <a:ext cx="991552" cy="400110"/>
          </a:xfrm>
          <a:prstGeom prst="rect">
            <a:avLst/>
          </a:prstGeom>
          <a:noFill/>
        </p:spPr>
        <p:txBody>
          <a:bodyPr wrap="square" rtlCol="0">
            <a:spAutoFit/>
          </a:bodyPr>
          <a:lstStyle/>
          <a:p>
            <a:pPr algn="ctr"/>
            <a:r>
              <a:rPr lang="en-US" sz="2000" b="1" dirty="0" smtClean="0">
                <a:solidFill>
                  <a:srgbClr val="FF0000"/>
                </a:solidFill>
              </a:rPr>
              <a:t>NO! </a:t>
            </a:r>
            <a:endParaRPr lang="en-US" sz="2000" b="1" dirty="0">
              <a:solidFill>
                <a:srgbClr val="FF0000"/>
              </a:solidFill>
            </a:endParaRPr>
          </a:p>
        </p:txBody>
      </p:sp>
      <p:sp>
        <p:nvSpPr>
          <p:cNvPr id="3" name="Slide Number Placeholder 2"/>
          <p:cNvSpPr>
            <a:spLocks noGrp="1"/>
          </p:cNvSpPr>
          <p:nvPr>
            <p:ph type="sldNum" sz="quarter" idx="12"/>
          </p:nvPr>
        </p:nvSpPr>
        <p:spPr/>
        <p:txBody>
          <a:bodyPr/>
          <a:lstStyle/>
          <a:p>
            <a:fld id="{9C1F5A0A-F6FC-4FFD-9B49-0DA8697211D9}" type="slidenum">
              <a:rPr lang="en-US" smtClean="0"/>
              <a:pPr/>
              <a:t>42</a:t>
            </a:fld>
            <a:endParaRPr lang="en-US"/>
          </a:p>
        </p:txBody>
      </p:sp>
      <p:sp>
        <p:nvSpPr>
          <p:cNvPr id="4" name="Date Placeholder 3"/>
          <p:cNvSpPr>
            <a:spLocks noGrp="1"/>
          </p:cNvSpPr>
          <p:nvPr>
            <p:ph type="dt" sz="half" idx="10"/>
          </p:nvPr>
        </p:nvSpPr>
        <p:spPr/>
        <p:txBody>
          <a:bodyPr/>
          <a:lstStyle/>
          <a:p>
            <a:r>
              <a:rPr lang="en-US" smtClean="0"/>
              <a:t>10/8/13</a:t>
            </a:r>
            <a:endParaRPr lang="en-US"/>
          </a:p>
        </p:txBody>
      </p:sp>
      <p:sp>
        <p:nvSpPr>
          <p:cNvPr id="5" name="Footer Placeholder 4"/>
          <p:cNvSpPr>
            <a:spLocks noGrp="1"/>
          </p:cNvSpPr>
          <p:nvPr>
            <p:ph type="ftr" sz="quarter" idx="11"/>
          </p:nvPr>
        </p:nvSpPr>
        <p:spPr/>
        <p:txBody>
          <a:bodyPr/>
          <a:lstStyle/>
          <a:p>
            <a:r>
              <a:rPr lang="en-US" smtClean="0"/>
              <a:t>Software Defined Networking (COMS 6998-8)</a:t>
            </a:r>
            <a:endParaRPr lang="en-US"/>
          </a:p>
        </p:txBody>
      </p:sp>
      <p:sp>
        <p:nvSpPr>
          <p:cNvPr id="34"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smtClean="0"/>
              <a:t>J. Liu, Yale</a:t>
            </a:r>
            <a:endParaRPr lang="en-US" dirty="0"/>
          </a:p>
        </p:txBody>
      </p:sp>
    </p:spTree>
    <p:extLst>
      <p:ext uri="{BB962C8B-B14F-4D97-AF65-F5344CB8AC3E}">
        <p14:creationId xmlns:p14="http://schemas.microsoft.com/office/powerpoint/2010/main" val="591266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par>
                                <p:cTn id="8" presetID="10" presetClass="entr" presetSubtype="0" fill="hold" nodeType="withEffect">
                                  <p:stCondLst>
                                    <p:cond delay="0"/>
                                  </p:stCondLst>
                                  <p:childTnLst>
                                    <p:set>
                                      <p:cBhvr>
                                        <p:cTn id="9" dur="1" fill="hold">
                                          <p:stCondLst>
                                            <p:cond delay="0"/>
                                          </p:stCondLst>
                                        </p:cTn>
                                        <p:tgtEl>
                                          <p:spTgt spid="70"/>
                                        </p:tgtEl>
                                        <p:attrNameLst>
                                          <p:attrName>style.visibility</p:attrName>
                                        </p:attrNameLst>
                                      </p:cBhvr>
                                      <p:to>
                                        <p:strVal val="visible"/>
                                      </p:to>
                                    </p:set>
                                    <p:animEffect transition="in" filter="fade">
                                      <p:cBhvr>
                                        <p:cTn id="10" dur="500"/>
                                        <p:tgtEl>
                                          <p:spTgt spid="7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1"/>
                                        </p:tgtEl>
                                        <p:attrNameLst>
                                          <p:attrName>style.visibility</p:attrName>
                                        </p:attrNameLst>
                                      </p:cBhvr>
                                      <p:to>
                                        <p:strVal val="visible"/>
                                      </p:to>
                                    </p:set>
                                    <p:animEffect transition="in" filter="fade">
                                      <p:cBhvr>
                                        <p:cTn id="13" dur="500"/>
                                        <p:tgtEl>
                                          <p:spTgt spid="7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fade">
                                      <p:cBhvr>
                                        <p:cTn id="16" dur="500"/>
                                        <p:tgtEl>
                                          <p:spTgt spid="7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fade">
                                      <p:cBhvr>
                                        <p:cTn id="19" dur="500"/>
                                        <p:tgtEl>
                                          <p:spTgt spid="7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fade">
                                      <p:cBhvr>
                                        <p:cTn id="22" dur="500"/>
                                        <p:tgtEl>
                                          <p:spTgt spid="74"/>
                                        </p:tgtEl>
                                      </p:cBhvr>
                                    </p:animEffect>
                                  </p:childTnLst>
                                </p:cTn>
                              </p:par>
                              <p:par>
                                <p:cTn id="23" presetID="10" presetClass="entr" presetSubtype="0" fill="hold" nodeType="with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10" presetClass="entr" presetSubtype="0" fill="hold" nodeType="withEffect">
                                  <p:stCondLst>
                                    <p:cond delay="0"/>
                                  </p:stCondLst>
                                  <p:childTnLst>
                                    <p:set>
                                      <p:cBhvr>
                                        <p:cTn id="27" dur="1" fill="hold">
                                          <p:stCondLst>
                                            <p:cond delay="0"/>
                                          </p:stCondLst>
                                        </p:cTn>
                                        <p:tgtEl>
                                          <p:spTgt spid="77"/>
                                        </p:tgtEl>
                                        <p:attrNameLst>
                                          <p:attrName>style.visibility</p:attrName>
                                        </p:attrNameLst>
                                      </p:cBhvr>
                                      <p:to>
                                        <p:strVal val="visible"/>
                                      </p:to>
                                    </p:set>
                                    <p:animEffect transition="in" filter="fade">
                                      <p:cBhvr>
                                        <p:cTn id="28" dur="500"/>
                                        <p:tgtEl>
                                          <p:spTgt spid="77"/>
                                        </p:tgtEl>
                                      </p:cBhvr>
                                    </p:animEffect>
                                  </p:childTnLst>
                                </p:cTn>
                              </p:par>
                              <p:par>
                                <p:cTn id="29" presetID="10" presetClass="entr" presetSubtype="0" fill="hold" nodeType="withEffect">
                                  <p:stCondLst>
                                    <p:cond delay="0"/>
                                  </p:stCondLst>
                                  <p:childTnLst>
                                    <p:set>
                                      <p:cBhvr>
                                        <p:cTn id="30" dur="1" fill="hold">
                                          <p:stCondLst>
                                            <p:cond delay="0"/>
                                          </p:stCondLst>
                                        </p:cTn>
                                        <p:tgtEl>
                                          <p:spTgt spid="78"/>
                                        </p:tgtEl>
                                        <p:attrNameLst>
                                          <p:attrName>style.visibility</p:attrName>
                                        </p:attrNameLst>
                                      </p:cBhvr>
                                      <p:to>
                                        <p:strVal val="visible"/>
                                      </p:to>
                                    </p:set>
                                    <p:animEffect transition="in" filter="fade">
                                      <p:cBhvr>
                                        <p:cTn id="31" dur="500"/>
                                        <p:tgtEl>
                                          <p:spTgt spid="7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500"/>
                                        <p:tgtEl>
                                          <p:spTgt spid="4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500"/>
                                        <p:tgtEl>
                                          <p:spTgt spid="3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fade">
                                      <p:cBhvr>
                                        <p:cTn id="42" dur="500"/>
                                        <p:tgtEl>
                                          <p:spTgt spid="4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fade">
                                      <p:cBhvr>
                                        <p:cTn id="45" dur="500"/>
                                        <p:tgtEl>
                                          <p:spTgt spid="4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fade">
                                      <p:cBhvr>
                                        <p:cTn id="50" dur="500"/>
                                        <p:tgtEl>
                                          <p:spTgt spid="39"/>
                                        </p:tgtEl>
                                      </p:cBhvr>
                                    </p:animEffect>
                                  </p:childTnLst>
                                </p:cTn>
                              </p:par>
                              <p:par>
                                <p:cTn id="51" presetID="10" presetClass="entr" presetSubtype="0" fill="hold" nodeType="with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500"/>
                                        <p:tgtEl>
                                          <p:spTgt spid="4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fade">
                                      <p:cBhvr>
                                        <p:cTn id="58" dur="500"/>
                                        <p:tgtEl>
                                          <p:spTgt spid="4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fade">
                                      <p:cBhvr>
                                        <p:cTn id="63" dur="500"/>
                                        <p:tgtEl>
                                          <p:spTgt spid="46"/>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57" grpId="0"/>
      <p:bldP spid="71" grpId="0"/>
      <p:bldP spid="72" grpId="0"/>
      <p:bldP spid="73" grpId="0"/>
      <p:bldP spid="74" grpId="0"/>
      <p:bldP spid="41" grpId="0" animBg="1"/>
      <p:bldP spid="42" grpId="0"/>
      <p:bldP spid="43" grpId="0"/>
      <p:bldP spid="44" grpId="0"/>
      <p:bldP spid="45" grpId="0"/>
      <p:bldP spid="4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 name="Picture 115"/>
          <p:cNvPicPr>
            <a:picLocks noChangeAspect="1"/>
          </p:cNvPicPr>
          <p:nvPr/>
        </p:nvPicPr>
        <p:blipFill>
          <a:blip r:embed="rId3"/>
          <a:stretch>
            <a:fillRect/>
          </a:stretch>
        </p:blipFill>
        <p:spPr>
          <a:xfrm>
            <a:off x="7881773" y="5441548"/>
            <a:ext cx="682500" cy="691600"/>
          </a:xfrm>
          <a:prstGeom prst="rect">
            <a:avLst/>
          </a:prstGeom>
        </p:spPr>
      </p:pic>
      <p:sp>
        <p:nvSpPr>
          <p:cNvPr id="2" name="Title 1"/>
          <p:cNvSpPr>
            <a:spLocks noGrp="1"/>
          </p:cNvSpPr>
          <p:nvPr>
            <p:ph type="title"/>
          </p:nvPr>
        </p:nvSpPr>
        <p:spPr/>
        <p:txBody>
          <a:bodyPr>
            <a:normAutofit fontScale="90000"/>
          </a:bodyPr>
          <a:lstStyle/>
          <a:p>
            <a:r>
              <a:rPr lang="en-US" dirty="0" smtClean="0"/>
              <a:t>Asynchronous changes can cause transient congestion</a:t>
            </a:r>
            <a:endParaRPr lang="en-US" dirty="0"/>
          </a:p>
        </p:txBody>
      </p:sp>
      <p:pic>
        <p:nvPicPr>
          <p:cNvPr id="65" name="Picture 64"/>
          <p:cNvPicPr>
            <a:picLocks noChangeAspect="1"/>
          </p:cNvPicPr>
          <p:nvPr/>
        </p:nvPicPr>
        <p:blipFill>
          <a:blip r:embed="rId4"/>
          <a:stretch>
            <a:fillRect/>
          </a:stretch>
        </p:blipFill>
        <p:spPr>
          <a:xfrm>
            <a:off x="698266" y="2487048"/>
            <a:ext cx="7713293" cy="3378386"/>
          </a:xfrm>
          <a:prstGeom prst="rect">
            <a:avLst/>
          </a:prstGeom>
        </p:spPr>
      </p:pic>
      <p:cxnSp>
        <p:nvCxnSpPr>
          <p:cNvPr id="69" name="Straight Arrow Connector 68"/>
          <p:cNvCxnSpPr/>
          <p:nvPr/>
        </p:nvCxnSpPr>
        <p:spPr>
          <a:xfrm flipV="1">
            <a:off x="2402263" y="4265234"/>
            <a:ext cx="657225" cy="1070861"/>
          </a:xfrm>
          <a:prstGeom prst="straightConnector1">
            <a:avLst/>
          </a:prstGeom>
          <a:ln w="28575">
            <a:solidFill>
              <a:srgbClr val="00B05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2817807" y="4868536"/>
            <a:ext cx="581025" cy="369332"/>
          </a:xfrm>
          <a:prstGeom prst="rect">
            <a:avLst/>
          </a:prstGeom>
          <a:noFill/>
        </p:spPr>
        <p:txBody>
          <a:bodyPr wrap="square" rtlCol="0">
            <a:spAutoFit/>
          </a:bodyPr>
          <a:lstStyle/>
          <a:p>
            <a:r>
              <a:rPr lang="en-US" dirty="0">
                <a:solidFill>
                  <a:srgbClr val="00B050"/>
                </a:solidFill>
              </a:rPr>
              <a:t>6</a:t>
            </a:r>
            <a:r>
              <a:rPr lang="en-US" dirty="0" smtClean="0">
                <a:solidFill>
                  <a:srgbClr val="00B050"/>
                </a:solidFill>
              </a:rPr>
              <a:t>00</a:t>
            </a:r>
            <a:endParaRPr lang="en-US" dirty="0">
              <a:solidFill>
                <a:srgbClr val="00B050"/>
              </a:solidFill>
            </a:endParaRPr>
          </a:p>
        </p:txBody>
      </p:sp>
      <p:cxnSp>
        <p:nvCxnSpPr>
          <p:cNvPr id="74" name="Straight Arrow Connector 73"/>
          <p:cNvCxnSpPr/>
          <p:nvPr/>
        </p:nvCxnSpPr>
        <p:spPr>
          <a:xfrm flipH="1" flipV="1">
            <a:off x="6925659" y="4275383"/>
            <a:ext cx="591532" cy="1060712"/>
          </a:xfrm>
          <a:prstGeom prst="straightConnector1">
            <a:avLst/>
          </a:prstGeom>
          <a:ln w="28575">
            <a:solidFill>
              <a:srgbClr val="0070C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V="1">
            <a:off x="7517191" y="4265234"/>
            <a:ext cx="596090" cy="1064772"/>
          </a:xfrm>
          <a:prstGeom prst="straightConnector1">
            <a:avLst/>
          </a:prstGeom>
          <a:ln w="28575">
            <a:solidFill>
              <a:srgbClr val="0070C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7838617" y="4622681"/>
            <a:ext cx="657225" cy="369332"/>
          </a:xfrm>
          <a:prstGeom prst="rect">
            <a:avLst/>
          </a:prstGeom>
          <a:noFill/>
        </p:spPr>
        <p:txBody>
          <a:bodyPr wrap="square" rtlCol="0">
            <a:spAutoFit/>
          </a:bodyPr>
          <a:lstStyle/>
          <a:p>
            <a:r>
              <a:rPr lang="en-US" dirty="0" smtClean="0">
                <a:solidFill>
                  <a:srgbClr val="0070C0"/>
                </a:solidFill>
              </a:rPr>
              <a:t>300</a:t>
            </a:r>
            <a:endParaRPr lang="en-US" dirty="0">
              <a:solidFill>
                <a:srgbClr val="0070C0"/>
              </a:solidFill>
            </a:endParaRPr>
          </a:p>
        </p:txBody>
      </p:sp>
      <p:sp>
        <p:nvSpPr>
          <p:cNvPr id="77" name="TextBox 76"/>
          <p:cNvSpPr txBox="1"/>
          <p:nvPr/>
        </p:nvSpPr>
        <p:spPr>
          <a:xfrm>
            <a:off x="6610319" y="4622681"/>
            <a:ext cx="622716" cy="369332"/>
          </a:xfrm>
          <a:prstGeom prst="rect">
            <a:avLst/>
          </a:prstGeom>
          <a:noFill/>
        </p:spPr>
        <p:txBody>
          <a:bodyPr wrap="square" rtlCol="0">
            <a:spAutoFit/>
          </a:bodyPr>
          <a:lstStyle/>
          <a:p>
            <a:r>
              <a:rPr lang="en-US" dirty="0" smtClean="0">
                <a:solidFill>
                  <a:srgbClr val="0070C0"/>
                </a:solidFill>
              </a:rPr>
              <a:t>300</a:t>
            </a:r>
            <a:endParaRPr lang="en-US" dirty="0">
              <a:solidFill>
                <a:srgbClr val="0070C0"/>
              </a:solidFill>
            </a:endParaRPr>
          </a:p>
        </p:txBody>
      </p:sp>
      <p:sp>
        <p:nvSpPr>
          <p:cNvPr id="82" name="Oval 81"/>
          <p:cNvSpPr/>
          <p:nvPr/>
        </p:nvSpPr>
        <p:spPr>
          <a:xfrm>
            <a:off x="1386644" y="3803015"/>
            <a:ext cx="891540" cy="685800"/>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611072" y="4407926"/>
            <a:ext cx="1485900" cy="369332"/>
          </a:xfrm>
          <a:prstGeom prst="rect">
            <a:avLst/>
          </a:prstGeom>
          <a:noFill/>
        </p:spPr>
        <p:txBody>
          <a:bodyPr wrap="square" rtlCol="0">
            <a:spAutoFit/>
          </a:bodyPr>
          <a:lstStyle/>
          <a:p>
            <a:r>
              <a:rPr lang="en-US" dirty="0" smtClean="0">
                <a:solidFill>
                  <a:srgbClr val="FF0000"/>
                </a:solidFill>
              </a:rPr>
              <a:t>Drain AGG1</a:t>
            </a:r>
            <a:endParaRPr lang="en-US" dirty="0">
              <a:solidFill>
                <a:srgbClr val="FF0000"/>
              </a:solidFill>
            </a:endParaRPr>
          </a:p>
        </p:txBody>
      </p:sp>
      <p:pic>
        <p:nvPicPr>
          <p:cNvPr id="84" name="Picture 83"/>
          <p:cNvPicPr>
            <a:picLocks noChangeAspect="1"/>
          </p:cNvPicPr>
          <p:nvPr/>
        </p:nvPicPr>
        <p:blipFill>
          <a:blip r:embed="rId5"/>
          <a:stretch>
            <a:fillRect/>
          </a:stretch>
        </p:blipFill>
        <p:spPr>
          <a:xfrm>
            <a:off x="2652544" y="5564835"/>
            <a:ext cx="682500" cy="691600"/>
          </a:xfrm>
          <a:prstGeom prst="rect">
            <a:avLst/>
          </a:prstGeom>
        </p:spPr>
      </p:pic>
      <p:sp>
        <p:nvSpPr>
          <p:cNvPr id="91" name="TextBox 90"/>
          <p:cNvSpPr txBox="1"/>
          <p:nvPr/>
        </p:nvSpPr>
        <p:spPr>
          <a:xfrm>
            <a:off x="2626353" y="2117716"/>
            <a:ext cx="1993775" cy="369332"/>
          </a:xfrm>
          <a:prstGeom prst="rect">
            <a:avLst/>
          </a:prstGeom>
          <a:noFill/>
        </p:spPr>
        <p:txBody>
          <a:bodyPr wrap="square" rtlCol="0">
            <a:spAutoFit/>
          </a:bodyPr>
          <a:lstStyle/>
          <a:p>
            <a:r>
              <a:rPr lang="en-US" b="1" dirty="0" smtClean="0"/>
              <a:t>Link capacity: 1000</a:t>
            </a:r>
          </a:p>
        </p:txBody>
      </p:sp>
      <p:sp>
        <p:nvSpPr>
          <p:cNvPr id="94" name="TextBox 93"/>
          <p:cNvSpPr txBox="1"/>
          <p:nvPr/>
        </p:nvSpPr>
        <p:spPr>
          <a:xfrm>
            <a:off x="5840357" y="3184706"/>
            <a:ext cx="2785355" cy="461665"/>
          </a:xfrm>
          <a:prstGeom prst="rect">
            <a:avLst/>
          </a:prstGeom>
          <a:noFill/>
        </p:spPr>
        <p:txBody>
          <a:bodyPr wrap="square" rtlCol="0">
            <a:spAutoFit/>
          </a:bodyPr>
          <a:lstStyle/>
          <a:p>
            <a:r>
              <a:rPr lang="en-US" dirty="0">
                <a:solidFill>
                  <a:schemeClr val="accent2"/>
                </a:solidFill>
              </a:rPr>
              <a:t>620 </a:t>
            </a:r>
            <a:r>
              <a:rPr lang="en-US" dirty="0" smtClean="0"/>
              <a:t>+</a:t>
            </a:r>
            <a:r>
              <a:rPr lang="en-US" dirty="0" smtClean="0">
                <a:solidFill>
                  <a:srgbClr val="0070C0"/>
                </a:solidFill>
              </a:rPr>
              <a:t> </a:t>
            </a:r>
            <a:r>
              <a:rPr lang="en-US" dirty="0" smtClean="0">
                <a:solidFill>
                  <a:srgbClr val="00B050"/>
                </a:solidFill>
              </a:rPr>
              <a:t>300</a:t>
            </a:r>
            <a:r>
              <a:rPr lang="en-US" dirty="0">
                <a:solidFill>
                  <a:srgbClr val="0070C0"/>
                </a:solidFill>
              </a:rPr>
              <a:t> </a:t>
            </a:r>
            <a:r>
              <a:rPr lang="en-US" dirty="0"/>
              <a:t>+</a:t>
            </a:r>
            <a:r>
              <a:rPr lang="en-US" dirty="0" smtClean="0">
                <a:solidFill>
                  <a:srgbClr val="0070C0"/>
                </a:solidFill>
              </a:rPr>
              <a:t> 150 </a:t>
            </a:r>
            <a:r>
              <a:rPr lang="en-US" dirty="0" smtClean="0"/>
              <a:t>= </a:t>
            </a:r>
            <a:r>
              <a:rPr lang="en-US" sz="2400" b="1" dirty="0" smtClean="0">
                <a:solidFill>
                  <a:srgbClr val="FF0000"/>
                </a:solidFill>
              </a:rPr>
              <a:t>1070</a:t>
            </a:r>
            <a:endParaRPr lang="en-US" sz="2400" b="1" dirty="0">
              <a:solidFill>
                <a:srgbClr val="FF0000"/>
              </a:solidFill>
            </a:endParaRPr>
          </a:p>
        </p:txBody>
      </p:sp>
      <p:cxnSp>
        <p:nvCxnSpPr>
          <p:cNvPr id="102" name="Straight Arrow Connector 101"/>
          <p:cNvCxnSpPr/>
          <p:nvPr/>
        </p:nvCxnSpPr>
        <p:spPr>
          <a:xfrm flipH="1">
            <a:off x="5573171" y="2957581"/>
            <a:ext cx="501928" cy="1041552"/>
          </a:xfrm>
          <a:prstGeom prst="straightConnector1">
            <a:avLst/>
          </a:prstGeom>
          <a:ln w="38100">
            <a:solidFill>
              <a:srgbClr val="FF000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7754488" y="6092559"/>
            <a:ext cx="978651" cy="369332"/>
          </a:xfrm>
          <a:prstGeom prst="rect">
            <a:avLst/>
          </a:prstGeom>
          <a:noFill/>
        </p:spPr>
        <p:txBody>
          <a:bodyPr wrap="square" rtlCol="0">
            <a:spAutoFit/>
          </a:bodyPr>
          <a:lstStyle/>
          <a:p>
            <a:r>
              <a:rPr lang="en-US" b="1" dirty="0" smtClean="0">
                <a:solidFill>
                  <a:srgbClr val="FF0000"/>
                </a:solidFill>
              </a:rPr>
              <a:t>Not Yet</a:t>
            </a:r>
            <a:endParaRPr lang="en-US" b="1" dirty="0">
              <a:solidFill>
                <a:srgbClr val="FF0000"/>
              </a:solidFill>
            </a:endParaRPr>
          </a:p>
        </p:txBody>
      </p:sp>
      <p:sp>
        <p:nvSpPr>
          <p:cNvPr id="21" name="TextBox 20"/>
          <p:cNvSpPr txBox="1"/>
          <p:nvPr/>
        </p:nvSpPr>
        <p:spPr>
          <a:xfrm>
            <a:off x="2609114" y="1561794"/>
            <a:ext cx="5035276" cy="369332"/>
          </a:xfrm>
          <a:prstGeom prst="rect">
            <a:avLst/>
          </a:prstGeom>
          <a:noFill/>
        </p:spPr>
        <p:txBody>
          <a:bodyPr wrap="square" rtlCol="0">
            <a:spAutoFit/>
          </a:bodyPr>
          <a:lstStyle/>
          <a:p>
            <a:r>
              <a:rPr lang="en-US" b="1" dirty="0" smtClean="0"/>
              <a:t>When </a:t>
            </a:r>
            <a:r>
              <a:rPr lang="en-US" b="1" dirty="0" smtClean="0">
                <a:solidFill>
                  <a:srgbClr val="00B050"/>
                </a:solidFill>
              </a:rPr>
              <a:t>ToR1</a:t>
            </a:r>
            <a:r>
              <a:rPr lang="en-US" b="1" dirty="0" smtClean="0"/>
              <a:t> is changed but </a:t>
            </a:r>
            <a:r>
              <a:rPr lang="en-US" b="1" dirty="0" smtClean="0">
                <a:solidFill>
                  <a:srgbClr val="0070C0"/>
                </a:solidFill>
              </a:rPr>
              <a:t>ToR5</a:t>
            </a:r>
            <a:r>
              <a:rPr lang="en-US" b="1" dirty="0" smtClean="0"/>
              <a:t> is not yet:</a:t>
            </a:r>
            <a:endParaRPr lang="en-US" b="1" dirty="0"/>
          </a:p>
        </p:txBody>
      </p:sp>
      <p:sp>
        <p:nvSpPr>
          <p:cNvPr id="3" name="Slide Number Placeholder 2"/>
          <p:cNvSpPr>
            <a:spLocks noGrp="1"/>
          </p:cNvSpPr>
          <p:nvPr>
            <p:ph type="sldNum" sz="quarter" idx="12"/>
          </p:nvPr>
        </p:nvSpPr>
        <p:spPr/>
        <p:txBody>
          <a:bodyPr/>
          <a:lstStyle/>
          <a:p>
            <a:fld id="{9C1F5A0A-F6FC-4FFD-9B49-0DA8697211D9}" type="slidenum">
              <a:rPr lang="en-US" smtClean="0"/>
              <a:pPr/>
              <a:t>43</a:t>
            </a:fld>
            <a:endParaRPr lang="en-US"/>
          </a:p>
        </p:txBody>
      </p:sp>
      <p:sp>
        <p:nvSpPr>
          <p:cNvPr id="4" name="Date Placeholder 3"/>
          <p:cNvSpPr>
            <a:spLocks noGrp="1"/>
          </p:cNvSpPr>
          <p:nvPr>
            <p:ph type="dt" sz="half" idx="10"/>
          </p:nvPr>
        </p:nvSpPr>
        <p:spPr/>
        <p:txBody>
          <a:bodyPr/>
          <a:lstStyle/>
          <a:p>
            <a:r>
              <a:rPr lang="en-US" smtClean="0"/>
              <a:t>10/8/13</a:t>
            </a:r>
            <a:endParaRPr lang="en-US"/>
          </a:p>
        </p:txBody>
      </p:sp>
      <p:sp>
        <p:nvSpPr>
          <p:cNvPr id="5" name="Footer Placeholder 4"/>
          <p:cNvSpPr>
            <a:spLocks noGrp="1"/>
          </p:cNvSpPr>
          <p:nvPr>
            <p:ph type="ftr" sz="quarter" idx="11"/>
          </p:nvPr>
        </p:nvSpPr>
        <p:spPr/>
        <p:txBody>
          <a:bodyPr/>
          <a:lstStyle/>
          <a:p>
            <a:r>
              <a:rPr lang="en-US" smtClean="0"/>
              <a:t>Software Defined Networking (COMS 6998-8)</a:t>
            </a:r>
            <a:endParaRPr lang="en-US"/>
          </a:p>
        </p:txBody>
      </p:sp>
      <p:sp>
        <p:nvSpPr>
          <p:cNvPr id="22"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smtClean="0"/>
              <a:t>J. Liu, Yale</a:t>
            </a:r>
            <a:endParaRPr lang="en-US" dirty="0"/>
          </a:p>
        </p:txBody>
      </p:sp>
    </p:spTree>
    <p:extLst>
      <p:ext uri="{BB962C8B-B14F-4D97-AF65-F5344CB8AC3E}">
        <p14:creationId xmlns:p14="http://schemas.microsoft.com/office/powerpoint/2010/main" val="3110205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500"/>
                                        <p:tgtEl>
                                          <p:spTgt spid="84"/>
                                        </p:tgtEl>
                                      </p:cBhvr>
                                    </p:animEffect>
                                  </p:childTnLst>
                                </p:cTn>
                              </p:par>
                              <p:par>
                                <p:cTn id="8" presetID="10" presetClass="entr" presetSubtype="0" fill="hold" nodeType="withEffect">
                                  <p:stCondLst>
                                    <p:cond delay="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500"/>
                                        <p:tgtEl>
                                          <p:spTgt spid="6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1"/>
                                        </p:tgtEl>
                                        <p:attrNameLst>
                                          <p:attrName>style.visibility</p:attrName>
                                        </p:attrNameLst>
                                      </p:cBhvr>
                                      <p:to>
                                        <p:strVal val="visible"/>
                                      </p:to>
                                    </p:set>
                                    <p:animEffect transition="in" filter="fade">
                                      <p:cBhvr>
                                        <p:cTn id="13" dur="500"/>
                                        <p:tgtEl>
                                          <p:spTgt spid="7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6"/>
                                        </p:tgtEl>
                                        <p:attrNameLst>
                                          <p:attrName>style.visibility</p:attrName>
                                        </p:attrNameLst>
                                      </p:cBhvr>
                                      <p:to>
                                        <p:strVal val="visible"/>
                                      </p:to>
                                    </p:set>
                                    <p:animEffect transition="in" filter="fade">
                                      <p:cBhvr>
                                        <p:cTn id="18" dur="500"/>
                                        <p:tgtEl>
                                          <p:spTgt spid="1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7"/>
                                        </p:tgtEl>
                                        <p:attrNameLst>
                                          <p:attrName>style.visibility</p:attrName>
                                        </p:attrNameLst>
                                      </p:cBhvr>
                                      <p:to>
                                        <p:strVal val="visible"/>
                                      </p:to>
                                    </p:set>
                                    <p:animEffect transition="in" filter="fade">
                                      <p:cBhvr>
                                        <p:cTn id="21" dur="500"/>
                                        <p:tgtEl>
                                          <p:spTgt spid="1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7"/>
                                        </p:tgtEl>
                                        <p:attrNameLst>
                                          <p:attrName>style.visibility</p:attrName>
                                        </p:attrNameLst>
                                      </p:cBhvr>
                                      <p:to>
                                        <p:strVal val="visible"/>
                                      </p:to>
                                    </p:set>
                                    <p:animEffect transition="in" filter="fade">
                                      <p:cBhvr>
                                        <p:cTn id="24" dur="500"/>
                                        <p:tgtEl>
                                          <p:spTgt spid="77"/>
                                        </p:tgtEl>
                                      </p:cBhvr>
                                    </p:animEffect>
                                  </p:childTnLst>
                                </p:cTn>
                              </p:par>
                              <p:par>
                                <p:cTn id="25" presetID="10" presetClass="entr" presetSubtype="0" fill="hold" nodeType="with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fade">
                                      <p:cBhvr>
                                        <p:cTn id="27" dur="500"/>
                                        <p:tgtEl>
                                          <p:spTgt spid="7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6"/>
                                        </p:tgtEl>
                                        <p:attrNameLst>
                                          <p:attrName>style.visibility</p:attrName>
                                        </p:attrNameLst>
                                      </p:cBhvr>
                                      <p:to>
                                        <p:strVal val="visible"/>
                                      </p:to>
                                    </p:set>
                                    <p:animEffect transition="in" filter="fade">
                                      <p:cBhvr>
                                        <p:cTn id="30" dur="500"/>
                                        <p:tgtEl>
                                          <p:spTgt spid="76"/>
                                        </p:tgtEl>
                                      </p:cBhvr>
                                    </p:animEffect>
                                  </p:childTnLst>
                                </p:cTn>
                              </p:par>
                              <p:par>
                                <p:cTn id="31" presetID="10" presetClass="entr" presetSubtype="0" fill="hold" nodeType="withEffect">
                                  <p:stCondLst>
                                    <p:cond delay="0"/>
                                  </p:stCondLst>
                                  <p:childTnLst>
                                    <p:set>
                                      <p:cBhvr>
                                        <p:cTn id="32" dur="1" fill="hold">
                                          <p:stCondLst>
                                            <p:cond delay="0"/>
                                          </p:stCondLst>
                                        </p:cTn>
                                        <p:tgtEl>
                                          <p:spTgt spid="75"/>
                                        </p:tgtEl>
                                        <p:attrNameLst>
                                          <p:attrName>style.visibility</p:attrName>
                                        </p:attrNameLst>
                                      </p:cBhvr>
                                      <p:to>
                                        <p:strVal val="visible"/>
                                      </p:to>
                                    </p:set>
                                    <p:animEffect transition="in" filter="fade">
                                      <p:cBhvr>
                                        <p:cTn id="33" dur="500"/>
                                        <p:tgtEl>
                                          <p:spTgt spid="7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2"/>
                                        </p:tgtEl>
                                        <p:attrNameLst>
                                          <p:attrName>style.visibility</p:attrName>
                                        </p:attrNameLst>
                                      </p:cBhvr>
                                      <p:to>
                                        <p:strVal val="visible"/>
                                      </p:to>
                                    </p:set>
                                    <p:animEffect transition="in" filter="fade">
                                      <p:cBhvr>
                                        <p:cTn id="38" dur="500"/>
                                        <p:tgtEl>
                                          <p:spTgt spid="10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94"/>
                                        </p:tgtEl>
                                        <p:attrNameLst>
                                          <p:attrName>style.visibility</p:attrName>
                                        </p:attrNameLst>
                                      </p:cBhvr>
                                      <p:to>
                                        <p:strVal val="visible"/>
                                      </p:to>
                                    </p:set>
                                    <p:animEffect transition="in" filter="fade">
                                      <p:cBhvr>
                                        <p:cTn id="41"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6" grpId="0"/>
      <p:bldP spid="77" grpId="0"/>
      <p:bldP spid="94" grpId="0"/>
      <p:bldP spid="11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Picture 78"/>
          <p:cNvPicPr>
            <a:picLocks noChangeAspect="1"/>
          </p:cNvPicPr>
          <p:nvPr/>
        </p:nvPicPr>
        <p:blipFill>
          <a:blip r:embed="rId3"/>
          <a:stretch>
            <a:fillRect/>
          </a:stretch>
        </p:blipFill>
        <p:spPr>
          <a:xfrm>
            <a:off x="2625663" y="5032416"/>
            <a:ext cx="3620744" cy="1585869"/>
          </a:xfrm>
          <a:prstGeom prst="rect">
            <a:avLst/>
          </a:prstGeom>
        </p:spPr>
      </p:pic>
      <p:sp>
        <p:nvSpPr>
          <p:cNvPr id="2" name="Title 1"/>
          <p:cNvSpPr>
            <a:spLocks noGrp="1"/>
          </p:cNvSpPr>
          <p:nvPr>
            <p:ph type="title"/>
          </p:nvPr>
        </p:nvSpPr>
        <p:spPr/>
        <p:txBody>
          <a:bodyPr>
            <a:normAutofit fontScale="90000"/>
          </a:bodyPr>
          <a:lstStyle/>
          <a:p>
            <a:r>
              <a:rPr lang="en-US" dirty="0" smtClean="0"/>
              <a:t>Solution: introducing an intermediate step </a:t>
            </a:r>
            <a:endParaRPr lang="en-US" dirty="0"/>
          </a:p>
        </p:txBody>
      </p:sp>
      <p:sp>
        <p:nvSpPr>
          <p:cNvPr id="36" name="Right Arrow 35"/>
          <p:cNvSpPr/>
          <p:nvPr/>
        </p:nvSpPr>
        <p:spPr>
          <a:xfrm>
            <a:off x="3765227" y="2728447"/>
            <a:ext cx="1658684" cy="482326"/>
          </a:xfrm>
          <a:prstGeom prs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184583" y="2534163"/>
            <a:ext cx="862138" cy="862138"/>
          </a:xfrm>
          <a:prstGeom prst="rect">
            <a:avLst/>
          </a:prstGeom>
        </p:spPr>
      </p:pic>
      <p:sp>
        <p:nvSpPr>
          <p:cNvPr id="52" name="Right Arrow 51"/>
          <p:cNvSpPr/>
          <p:nvPr/>
        </p:nvSpPr>
        <p:spPr>
          <a:xfrm rot="18616982">
            <a:off x="5680511" y="3977213"/>
            <a:ext cx="1811352" cy="482326"/>
          </a:xfrm>
          <a:prstGeom prs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Arrow 52"/>
          <p:cNvSpPr/>
          <p:nvPr/>
        </p:nvSpPr>
        <p:spPr>
          <a:xfrm rot="2736061">
            <a:off x="1465935" y="4173880"/>
            <a:ext cx="1810084" cy="482326"/>
          </a:xfrm>
          <a:prstGeom prs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617424" y="1438997"/>
            <a:ext cx="921094" cy="400110"/>
          </a:xfrm>
          <a:prstGeom prst="rect">
            <a:avLst/>
          </a:prstGeom>
          <a:noFill/>
        </p:spPr>
        <p:txBody>
          <a:bodyPr wrap="square" rtlCol="0">
            <a:spAutoFit/>
          </a:bodyPr>
          <a:lstStyle/>
          <a:p>
            <a:r>
              <a:rPr lang="en-US" sz="2000" b="1" dirty="0" smtClean="0"/>
              <a:t>Initial</a:t>
            </a:r>
            <a:endParaRPr lang="en-US" sz="2000" b="1" dirty="0"/>
          </a:p>
        </p:txBody>
      </p:sp>
      <p:sp>
        <p:nvSpPr>
          <p:cNvPr id="57" name="TextBox 56"/>
          <p:cNvSpPr txBox="1"/>
          <p:nvPr/>
        </p:nvSpPr>
        <p:spPr>
          <a:xfrm>
            <a:off x="6730702" y="1431729"/>
            <a:ext cx="921094" cy="400110"/>
          </a:xfrm>
          <a:prstGeom prst="rect">
            <a:avLst/>
          </a:prstGeom>
          <a:noFill/>
        </p:spPr>
        <p:txBody>
          <a:bodyPr wrap="square" rtlCol="0">
            <a:spAutoFit/>
          </a:bodyPr>
          <a:lstStyle/>
          <a:p>
            <a:r>
              <a:rPr lang="en-US" sz="2000" b="1" dirty="0" smtClean="0"/>
              <a:t>Final</a:t>
            </a:r>
            <a:endParaRPr lang="en-US" sz="2000" b="1" dirty="0"/>
          </a:p>
        </p:txBody>
      </p:sp>
      <p:sp>
        <p:nvSpPr>
          <p:cNvPr id="58" name="TextBox 57"/>
          <p:cNvSpPr txBox="1"/>
          <p:nvPr/>
        </p:nvSpPr>
        <p:spPr>
          <a:xfrm>
            <a:off x="3605337" y="4486772"/>
            <a:ext cx="1743101" cy="400110"/>
          </a:xfrm>
          <a:prstGeom prst="rect">
            <a:avLst/>
          </a:prstGeom>
          <a:noFill/>
        </p:spPr>
        <p:txBody>
          <a:bodyPr wrap="square" rtlCol="0">
            <a:spAutoFit/>
          </a:bodyPr>
          <a:lstStyle/>
          <a:p>
            <a:r>
              <a:rPr lang="en-US" sz="2000" b="1" dirty="0" smtClean="0"/>
              <a:t>Intermediate</a:t>
            </a:r>
            <a:endParaRPr lang="en-US" sz="2000" b="1" dirty="0"/>
          </a:p>
        </p:txBody>
      </p:sp>
      <p:sp>
        <p:nvSpPr>
          <p:cNvPr id="59" name="TextBox 58"/>
          <p:cNvSpPr txBox="1"/>
          <p:nvPr/>
        </p:nvSpPr>
        <p:spPr>
          <a:xfrm>
            <a:off x="249431" y="4311023"/>
            <a:ext cx="2107444" cy="1015663"/>
          </a:xfrm>
          <a:prstGeom prst="rect">
            <a:avLst/>
          </a:prstGeom>
          <a:noFill/>
        </p:spPr>
        <p:txBody>
          <a:bodyPr wrap="square" rtlCol="0">
            <a:spAutoFit/>
          </a:bodyPr>
          <a:lstStyle/>
          <a:p>
            <a:r>
              <a:rPr lang="en-US" sz="2000" b="1" dirty="0" smtClean="0"/>
              <a:t>Congestion-free</a:t>
            </a:r>
            <a:r>
              <a:rPr lang="en-US" sz="2000" b="1" dirty="0"/>
              <a:t> </a:t>
            </a:r>
            <a:r>
              <a:rPr lang="en-US" sz="2000" b="1" dirty="0" smtClean="0"/>
              <a:t>regardless the </a:t>
            </a:r>
            <a:r>
              <a:rPr lang="en-US" sz="2000" b="1" dirty="0" err="1" smtClean="0"/>
              <a:t>asynchronizations</a:t>
            </a:r>
            <a:endParaRPr lang="en-US" sz="2000" b="1" dirty="0" smtClean="0"/>
          </a:p>
        </p:txBody>
      </p:sp>
      <p:sp>
        <p:nvSpPr>
          <p:cNvPr id="60" name="TextBox 59"/>
          <p:cNvSpPr txBox="1"/>
          <p:nvPr/>
        </p:nvSpPr>
        <p:spPr>
          <a:xfrm>
            <a:off x="6694328" y="4293159"/>
            <a:ext cx="2381748" cy="1015663"/>
          </a:xfrm>
          <a:prstGeom prst="rect">
            <a:avLst/>
          </a:prstGeom>
          <a:noFill/>
        </p:spPr>
        <p:txBody>
          <a:bodyPr wrap="square" rtlCol="0">
            <a:spAutoFit/>
          </a:bodyPr>
          <a:lstStyle/>
          <a:p>
            <a:r>
              <a:rPr lang="en-US" sz="2000" b="1" dirty="0"/>
              <a:t>Congestion-free regardless </a:t>
            </a:r>
            <a:r>
              <a:rPr lang="en-US" sz="2000" b="1" dirty="0" smtClean="0"/>
              <a:t>the </a:t>
            </a:r>
            <a:r>
              <a:rPr lang="en-US" sz="2000" b="1" dirty="0" err="1" smtClean="0"/>
              <a:t>asynchronizations</a:t>
            </a:r>
            <a:endParaRPr lang="en-US" sz="2000" b="1" dirty="0" smtClean="0"/>
          </a:p>
        </p:txBody>
      </p:sp>
      <p:pic>
        <p:nvPicPr>
          <p:cNvPr id="61" name="Picture 60"/>
          <p:cNvPicPr>
            <a:picLocks noChangeAspect="1"/>
          </p:cNvPicPr>
          <p:nvPr/>
        </p:nvPicPr>
        <p:blipFill>
          <a:blip r:embed="rId3"/>
          <a:stretch>
            <a:fillRect/>
          </a:stretch>
        </p:blipFill>
        <p:spPr>
          <a:xfrm>
            <a:off x="8070" y="1896446"/>
            <a:ext cx="3620744" cy="1585869"/>
          </a:xfrm>
          <a:prstGeom prst="rect">
            <a:avLst/>
          </a:prstGeom>
        </p:spPr>
      </p:pic>
      <p:sp>
        <p:nvSpPr>
          <p:cNvPr id="62" name="TextBox 61"/>
          <p:cNvSpPr txBox="1"/>
          <p:nvPr/>
        </p:nvSpPr>
        <p:spPr>
          <a:xfrm>
            <a:off x="107154" y="2821409"/>
            <a:ext cx="717341" cy="400110"/>
          </a:xfrm>
          <a:prstGeom prst="rect">
            <a:avLst/>
          </a:prstGeom>
          <a:noFill/>
        </p:spPr>
        <p:txBody>
          <a:bodyPr wrap="square" rtlCol="0">
            <a:spAutoFit/>
          </a:bodyPr>
          <a:lstStyle/>
          <a:p>
            <a:r>
              <a:rPr lang="en-US" sz="2000" dirty="0" smtClean="0">
                <a:solidFill>
                  <a:srgbClr val="00B050"/>
                </a:solidFill>
              </a:rPr>
              <a:t>300</a:t>
            </a:r>
            <a:endParaRPr lang="en-US" sz="2000" dirty="0">
              <a:solidFill>
                <a:srgbClr val="00B050"/>
              </a:solidFill>
            </a:endParaRPr>
          </a:p>
        </p:txBody>
      </p:sp>
      <p:sp>
        <p:nvSpPr>
          <p:cNvPr id="63" name="TextBox 62"/>
          <p:cNvSpPr txBox="1"/>
          <p:nvPr/>
        </p:nvSpPr>
        <p:spPr>
          <a:xfrm>
            <a:off x="903785" y="2841441"/>
            <a:ext cx="581025" cy="400110"/>
          </a:xfrm>
          <a:prstGeom prst="rect">
            <a:avLst/>
          </a:prstGeom>
          <a:noFill/>
        </p:spPr>
        <p:txBody>
          <a:bodyPr wrap="square" rtlCol="0">
            <a:spAutoFit/>
          </a:bodyPr>
          <a:lstStyle/>
          <a:p>
            <a:r>
              <a:rPr lang="en-US" sz="2000" dirty="0" smtClean="0">
                <a:solidFill>
                  <a:srgbClr val="00B050"/>
                </a:solidFill>
              </a:rPr>
              <a:t>300</a:t>
            </a:r>
            <a:endParaRPr lang="en-US" sz="2000" dirty="0">
              <a:solidFill>
                <a:srgbClr val="00B050"/>
              </a:solidFill>
            </a:endParaRPr>
          </a:p>
        </p:txBody>
      </p:sp>
      <p:sp>
        <p:nvSpPr>
          <p:cNvPr id="64" name="TextBox 63"/>
          <p:cNvSpPr txBox="1"/>
          <p:nvPr/>
        </p:nvSpPr>
        <p:spPr>
          <a:xfrm>
            <a:off x="2593075" y="2869691"/>
            <a:ext cx="622716" cy="400110"/>
          </a:xfrm>
          <a:prstGeom prst="rect">
            <a:avLst/>
          </a:prstGeom>
          <a:noFill/>
        </p:spPr>
        <p:txBody>
          <a:bodyPr wrap="square" rtlCol="0">
            <a:spAutoFit/>
          </a:bodyPr>
          <a:lstStyle/>
          <a:p>
            <a:r>
              <a:rPr lang="en-US" sz="2000" dirty="0" smtClean="0">
                <a:solidFill>
                  <a:srgbClr val="0070C0"/>
                </a:solidFill>
              </a:rPr>
              <a:t>300</a:t>
            </a:r>
            <a:endParaRPr lang="en-US" sz="2000" dirty="0">
              <a:solidFill>
                <a:srgbClr val="0070C0"/>
              </a:solidFill>
            </a:endParaRPr>
          </a:p>
        </p:txBody>
      </p:sp>
      <p:sp>
        <p:nvSpPr>
          <p:cNvPr id="65" name="TextBox 64"/>
          <p:cNvSpPr txBox="1"/>
          <p:nvPr/>
        </p:nvSpPr>
        <p:spPr>
          <a:xfrm>
            <a:off x="3271772" y="2869691"/>
            <a:ext cx="657225" cy="400110"/>
          </a:xfrm>
          <a:prstGeom prst="rect">
            <a:avLst/>
          </a:prstGeom>
          <a:noFill/>
        </p:spPr>
        <p:txBody>
          <a:bodyPr wrap="square" rtlCol="0">
            <a:spAutoFit/>
          </a:bodyPr>
          <a:lstStyle/>
          <a:p>
            <a:r>
              <a:rPr lang="en-US" sz="2000" dirty="0" smtClean="0">
                <a:solidFill>
                  <a:srgbClr val="0070C0"/>
                </a:solidFill>
              </a:rPr>
              <a:t>300</a:t>
            </a:r>
            <a:endParaRPr lang="en-US" sz="2000" dirty="0">
              <a:solidFill>
                <a:srgbClr val="0070C0"/>
              </a:solidFill>
            </a:endParaRPr>
          </a:p>
        </p:txBody>
      </p:sp>
      <p:cxnSp>
        <p:nvCxnSpPr>
          <p:cNvPr id="66" name="Straight Arrow Connector 65"/>
          <p:cNvCxnSpPr/>
          <p:nvPr/>
        </p:nvCxnSpPr>
        <p:spPr>
          <a:xfrm flipH="1" flipV="1">
            <a:off x="520623" y="2709397"/>
            <a:ext cx="301884" cy="529626"/>
          </a:xfrm>
          <a:prstGeom prst="straightConnector1">
            <a:avLst/>
          </a:prstGeom>
          <a:ln w="285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V="1">
            <a:off x="810863" y="2728447"/>
            <a:ext cx="293908" cy="510576"/>
          </a:xfrm>
          <a:prstGeom prst="straightConnector1">
            <a:avLst/>
          </a:prstGeom>
          <a:ln w="285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H="1" flipV="1">
            <a:off x="2920740" y="2715368"/>
            <a:ext cx="301884" cy="529626"/>
          </a:xfrm>
          <a:prstGeom prst="straightConnector1">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V="1">
            <a:off x="3199126" y="2730063"/>
            <a:ext cx="277335" cy="501564"/>
          </a:xfrm>
          <a:prstGeom prst="straightConnector1">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70" name="Picture 69"/>
          <p:cNvPicPr>
            <a:picLocks noChangeAspect="1"/>
          </p:cNvPicPr>
          <p:nvPr/>
        </p:nvPicPr>
        <p:blipFill>
          <a:blip r:embed="rId3"/>
          <a:stretch>
            <a:fillRect/>
          </a:stretch>
        </p:blipFill>
        <p:spPr>
          <a:xfrm>
            <a:off x="5350692" y="1895424"/>
            <a:ext cx="3620744" cy="1585869"/>
          </a:xfrm>
          <a:prstGeom prst="rect">
            <a:avLst/>
          </a:prstGeom>
        </p:spPr>
      </p:pic>
      <p:sp>
        <p:nvSpPr>
          <p:cNvPr id="71" name="TextBox 70"/>
          <p:cNvSpPr txBox="1"/>
          <p:nvPr/>
        </p:nvSpPr>
        <p:spPr>
          <a:xfrm>
            <a:off x="5637244" y="2836850"/>
            <a:ext cx="403526" cy="400110"/>
          </a:xfrm>
          <a:prstGeom prst="rect">
            <a:avLst/>
          </a:prstGeom>
          <a:noFill/>
        </p:spPr>
        <p:txBody>
          <a:bodyPr wrap="square" rtlCol="0">
            <a:spAutoFit/>
          </a:bodyPr>
          <a:lstStyle/>
          <a:p>
            <a:r>
              <a:rPr lang="en-US" sz="2000" dirty="0" smtClean="0">
                <a:solidFill>
                  <a:srgbClr val="00B050"/>
                </a:solidFill>
              </a:rPr>
              <a:t>0</a:t>
            </a:r>
            <a:endParaRPr lang="en-US" sz="2000" dirty="0">
              <a:solidFill>
                <a:srgbClr val="00B050"/>
              </a:solidFill>
            </a:endParaRPr>
          </a:p>
        </p:txBody>
      </p:sp>
      <p:sp>
        <p:nvSpPr>
          <p:cNvPr id="72" name="TextBox 71"/>
          <p:cNvSpPr txBox="1"/>
          <p:nvPr/>
        </p:nvSpPr>
        <p:spPr>
          <a:xfrm>
            <a:off x="6246407" y="2840419"/>
            <a:ext cx="581025" cy="400110"/>
          </a:xfrm>
          <a:prstGeom prst="rect">
            <a:avLst/>
          </a:prstGeom>
          <a:noFill/>
        </p:spPr>
        <p:txBody>
          <a:bodyPr wrap="square" rtlCol="0">
            <a:spAutoFit/>
          </a:bodyPr>
          <a:lstStyle/>
          <a:p>
            <a:r>
              <a:rPr lang="en-US" sz="2000" dirty="0">
                <a:solidFill>
                  <a:srgbClr val="00B050"/>
                </a:solidFill>
              </a:rPr>
              <a:t>6</a:t>
            </a:r>
            <a:r>
              <a:rPr lang="en-US" sz="2000" dirty="0" smtClean="0">
                <a:solidFill>
                  <a:srgbClr val="00B050"/>
                </a:solidFill>
              </a:rPr>
              <a:t>00</a:t>
            </a:r>
            <a:endParaRPr lang="en-US" sz="2000" dirty="0">
              <a:solidFill>
                <a:srgbClr val="00B050"/>
              </a:solidFill>
            </a:endParaRPr>
          </a:p>
        </p:txBody>
      </p:sp>
      <p:sp>
        <p:nvSpPr>
          <p:cNvPr id="73" name="TextBox 72"/>
          <p:cNvSpPr txBox="1"/>
          <p:nvPr/>
        </p:nvSpPr>
        <p:spPr>
          <a:xfrm>
            <a:off x="7935697" y="2868669"/>
            <a:ext cx="622716" cy="400110"/>
          </a:xfrm>
          <a:prstGeom prst="rect">
            <a:avLst/>
          </a:prstGeom>
          <a:noFill/>
        </p:spPr>
        <p:txBody>
          <a:bodyPr wrap="square" rtlCol="0">
            <a:spAutoFit/>
          </a:bodyPr>
          <a:lstStyle/>
          <a:p>
            <a:r>
              <a:rPr lang="en-US" sz="2000" dirty="0">
                <a:solidFill>
                  <a:srgbClr val="0070C0"/>
                </a:solidFill>
              </a:rPr>
              <a:t>5</a:t>
            </a:r>
            <a:r>
              <a:rPr lang="en-US" sz="2000" dirty="0" smtClean="0">
                <a:solidFill>
                  <a:srgbClr val="0070C0"/>
                </a:solidFill>
              </a:rPr>
              <a:t>00</a:t>
            </a:r>
            <a:endParaRPr lang="en-US" sz="2000" dirty="0">
              <a:solidFill>
                <a:srgbClr val="0070C0"/>
              </a:solidFill>
            </a:endParaRPr>
          </a:p>
        </p:txBody>
      </p:sp>
      <p:sp>
        <p:nvSpPr>
          <p:cNvPr id="74" name="TextBox 73"/>
          <p:cNvSpPr txBox="1"/>
          <p:nvPr/>
        </p:nvSpPr>
        <p:spPr>
          <a:xfrm>
            <a:off x="8614394" y="2868669"/>
            <a:ext cx="657225" cy="400110"/>
          </a:xfrm>
          <a:prstGeom prst="rect">
            <a:avLst/>
          </a:prstGeom>
          <a:noFill/>
        </p:spPr>
        <p:txBody>
          <a:bodyPr wrap="square" rtlCol="0">
            <a:spAutoFit/>
          </a:bodyPr>
          <a:lstStyle/>
          <a:p>
            <a:r>
              <a:rPr lang="en-US" sz="2000" dirty="0">
                <a:solidFill>
                  <a:srgbClr val="0070C0"/>
                </a:solidFill>
              </a:rPr>
              <a:t>1</a:t>
            </a:r>
            <a:r>
              <a:rPr lang="en-US" sz="2000" dirty="0" smtClean="0">
                <a:solidFill>
                  <a:srgbClr val="0070C0"/>
                </a:solidFill>
              </a:rPr>
              <a:t>00</a:t>
            </a:r>
            <a:endParaRPr lang="en-US" sz="2000" dirty="0">
              <a:solidFill>
                <a:srgbClr val="0070C0"/>
              </a:solidFill>
            </a:endParaRPr>
          </a:p>
        </p:txBody>
      </p:sp>
      <p:cxnSp>
        <p:nvCxnSpPr>
          <p:cNvPr id="76" name="Straight Arrow Connector 75"/>
          <p:cNvCxnSpPr/>
          <p:nvPr/>
        </p:nvCxnSpPr>
        <p:spPr>
          <a:xfrm flipV="1">
            <a:off x="6153485" y="2727425"/>
            <a:ext cx="293908" cy="510576"/>
          </a:xfrm>
          <a:prstGeom prst="straightConnector1">
            <a:avLst/>
          </a:prstGeom>
          <a:ln w="285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H="1" flipV="1">
            <a:off x="8263362" y="2714346"/>
            <a:ext cx="301884" cy="529626"/>
          </a:xfrm>
          <a:prstGeom prst="straightConnector1">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V="1">
            <a:off x="8541748" y="2729041"/>
            <a:ext cx="277335" cy="501564"/>
          </a:xfrm>
          <a:prstGeom prst="straightConnector1">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2724747" y="5957379"/>
            <a:ext cx="717341" cy="400110"/>
          </a:xfrm>
          <a:prstGeom prst="rect">
            <a:avLst/>
          </a:prstGeom>
          <a:noFill/>
        </p:spPr>
        <p:txBody>
          <a:bodyPr wrap="square" rtlCol="0">
            <a:spAutoFit/>
          </a:bodyPr>
          <a:lstStyle/>
          <a:p>
            <a:r>
              <a:rPr lang="en-US" sz="2000" dirty="0">
                <a:solidFill>
                  <a:srgbClr val="00B050"/>
                </a:solidFill>
              </a:rPr>
              <a:t>2</a:t>
            </a:r>
            <a:r>
              <a:rPr lang="en-US" sz="2000" dirty="0" smtClean="0">
                <a:solidFill>
                  <a:srgbClr val="00B050"/>
                </a:solidFill>
              </a:rPr>
              <a:t>00</a:t>
            </a:r>
            <a:endParaRPr lang="en-US" sz="2000" dirty="0">
              <a:solidFill>
                <a:srgbClr val="00B050"/>
              </a:solidFill>
            </a:endParaRPr>
          </a:p>
        </p:txBody>
      </p:sp>
      <p:sp>
        <p:nvSpPr>
          <p:cNvPr id="81" name="TextBox 80"/>
          <p:cNvSpPr txBox="1"/>
          <p:nvPr/>
        </p:nvSpPr>
        <p:spPr>
          <a:xfrm>
            <a:off x="3521378" y="5977411"/>
            <a:ext cx="581025" cy="400110"/>
          </a:xfrm>
          <a:prstGeom prst="rect">
            <a:avLst/>
          </a:prstGeom>
          <a:noFill/>
        </p:spPr>
        <p:txBody>
          <a:bodyPr wrap="square" rtlCol="0">
            <a:spAutoFit/>
          </a:bodyPr>
          <a:lstStyle/>
          <a:p>
            <a:r>
              <a:rPr lang="en-US" sz="2000" dirty="0">
                <a:solidFill>
                  <a:srgbClr val="00B050"/>
                </a:solidFill>
              </a:rPr>
              <a:t>4</a:t>
            </a:r>
            <a:r>
              <a:rPr lang="en-US" sz="2000" dirty="0" smtClean="0">
                <a:solidFill>
                  <a:srgbClr val="00B050"/>
                </a:solidFill>
              </a:rPr>
              <a:t>00</a:t>
            </a:r>
            <a:endParaRPr lang="en-US" sz="2000" dirty="0">
              <a:solidFill>
                <a:srgbClr val="00B050"/>
              </a:solidFill>
            </a:endParaRPr>
          </a:p>
        </p:txBody>
      </p:sp>
      <p:sp>
        <p:nvSpPr>
          <p:cNvPr id="82" name="TextBox 81"/>
          <p:cNvSpPr txBox="1"/>
          <p:nvPr/>
        </p:nvSpPr>
        <p:spPr>
          <a:xfrm>
            <a:off x="5210668" y="6005661"/>
            <a:ext cx="622716" cy="400110"/>
          </a:xfrm>
          <a:prstGeom prst="rect">
            <a:avLst/>
          </a:prstGeom>
          <a:noFill/>
        </p:spPr>
        <p:txBody>
          <a:bodyPr wrap="square" rtlCol="0">
            <a:spAutoFit/>
          </a:bodyPr>
          <a:lstStyle/>
          <a:p>
            <a:r>
              <a:rPr lang="en-US" sz="2000" dirty="0" smtClean="0">
                <a:solidFill>
                  <a:srgbClr val="0070C0"/>
                </a:solidFill>
              </a:rPr>
              <a:t>4</a:t>
            </a:r>
            <a:r>
              <a:rPr lang="en-US" sz="2000" dirty="0">
                <a:solidFill>
                  <a:srgbClr val="0070C0"/>
                </a:solidFill>
              </a:rPr>
              <a:t>5</a:t>
            </a:r>
            <a:r>
              <a:rPr lang="en-US" sz="2000" dirty="0" smtClean="0">
                <a:solidFill>
                  <a:srgbClr val="0070C0"/>
                </a:solidFill>
              </a:rPr>
              <a:t>0</a:t>
            </a:r>
            <a:endParaRPr lang="en-US" sz="2000" dirty="0">
              <a:solidFill>
                <a:srgbClr val="0070C0"/>
              </a:solidFill>
            </a:endParaRPr>
          </a:p>
        </p:txBody>
      </p:sp>
      <p:sp>
        <p:nvSpPr>
          <p:cNvPr id="83" name="TextBox 82"/>
          <p:cNvSpPr txBox="1"/>
          <p:nvPr/>
        </p:nvSpPr>
        <p:spPr>
          <a:xfrm>
            <a:off x="5889365" y="6005661"/>
            <a:ext cx="657225" cy="400110"/>
          </a:xfrm>
          <a:prstGeom prst="rect">
            <a:avLst/>
          </a:prstGeom>
          <a:noFill/>
        </p:spPr>
        <p:txBody>
          <a:bodyPr wrap="square" rtlCol="0">
            <a:spAutoFit/>
          </a:bodyPr>
          <a:lstStyle/>
          <a:p>
            <a:r>
              <a:rPr lang="en-US" sz="2000" dirty="0" smtClean="0">
                <a:solidFill>
                  <a:srgbClr val="0070C0"/>
                </a:solidFill>
              </a:rPr>
              <a:t>150</a:t>
            </a:r>
            <a:endParaRPr lang="en-US" sz="2000" dirty="0">
              <a:solidFill>
                <a:srgbClr val="0070C0"/>
              </a:solidFill>
            </a:endParaRPr>
          </a:p>
        </p:txBody>
      </p:sp>
      <p:cxnSp>
        <p:nvCxnSpPr>
          <p:cNvPr id="84" name="Straight Arrow Connector 83"/>
          <p:cNvCxnSpPr/>
          <p:nvPr/>
        </p:nvCxnSpPr>
        <p:spPr>
          <a:xfrm flipH="1" flipV="1">
            <a:off x="3138216" y="5845367"/>
            <a:ext cx="301884" cy="529626"/>
          </a:xfrm>
          <a:prstGeom prst="straightConnector1">
            <a:avLst/>
          </a:prstGeom>
          <a:ln w="285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V="1">
            <a:off x="3428456" y="5864417"/>
            <a:ext cx="293908" cy="510576"/>
          </a:xfrm>
          <a:prstGeom prst="straightConnector1">
            <a:avLst/>
          </a:prstGeom>
          <a:ln w="285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H="1" flipV="1">
            <a:off x="5538333" y="5851338"/>
            <a:ext cx="301884" cy="529626"/>
          </a:xfrm>
          <a:prstGeom prst="straightConnector1">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V="1">
            <a:off x="5816719" y="5866033"/>
            <a:ext cx="277335" cy="501564"/>
          </a:xfrm>
          <a:prstGeom prst="straightConnector1">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203345" y="5023304"/>
            <a:ext cx="706638" cy="1323439"/>
          </a:xfrm>
          <a:prstGeom prst="rect">
            <a:avLst/>
          </a:prstGeom>
          <a:noFill/>
        </p:spPr>
        <p:txBody>
          <a:bodyPr wrap="square" rtlCol="0">
            <a:spAutoFit/>
          </a:bodyPr>
          <a:lstStyle/>
          <a:p>
            <a:r>
              <a:rPr lang="en-US" sz="8000" dirty="0" smtClean="0">
                <a:solidFill>
                  <a:srgbClr val="C00000"/>
                </a:solidFill>
              </a:rPr>
              <a:t>?</a:t>
            </a:r>
            <a:endParaRPr lang="en-US" sz="8000" dirty="0">
              <a:solidFill>
                <a:srgbClr val="C00000"/>
              </a:solidFill>
            </a:endParaRPr>
          </a:p>
        </p:txBody>
      </p:sp>
      <p:sp>
        <p:nvSpPr>
          <p:cNvPr id="39" name="TextBox 38"/>
          <p:cNvSpPr txBox="1"/>
          <p:nvPr/>
        </p:nvSpPr>
        <p:spPr>
          <a:xfrm>
            <a:off x="3811890" y="2225970"/>
            <a:ext cx="1546844" cy="400110"/>
          </a:xfrm>
          <a:prstGeom prst="rect">
            <a:avLst/>
          </a:prstGeom>
          <a:noFill/>
        </p:spPr>
        <p:txBody>
          <a:bodyPr wrap="square" rtlCol="0">
            <a:spAutoFit/>
          </a:bodyPr>
          <a:lstStyle/>
          <a:p>
            <a:pPr algn="ctr"/>
            <a:r>
              <a:rPr lang="en-US" sz="2000" b="1" dirty="0" smtClean="0"/>
              <a:t>Transition</a:t>
            </a:r>
            <a:endParaRPr lang="en-US" sz="2000" b="1" dirty="0"/>
          </a:p>
        </p:txBody>
      </p:sp>
      <p:sp>
        <p:nvSpPr>
          <p:cNvPr id="3" name="Slide Number Placeholder 2"/>
          <p:cNvSpPr>
            <a:spLocks noGrp="1"/>
          </p:cNvSpPr>
          <p:nvPr>
            <p:ph type="sldNum" sz="quarter" idx="12"/>
          </p:nvPr>
        </p:nvSpPr>
        <p:spPr/>
        <p:txBody>
          <a:bodyPr/>
          <a:lstStyle/>
          <a:p>
            <a:fld id="{9C1F5A0A-F6FC-4FFD-9B49-0DA8697211D9}" type="slidenum">
              <a:rPr lang="en-US" smtClean="0"/>
              <a:pPr/>
              <a:t>44</a:t>
            </a:fld>
            <a:endParaRPr lang="en-US"/>
          </a:p>
        </p:txBody>
      </p:sp>
      <p:sp>
        <p:nvSpPr>
          <p:cNvPr id="5" name="Date Placeholder 4"/>
          <p:cNvSpPr>
            <a:spLocks noGrp="1"/>
          </p:cNvSpPr>
          <p:nvPr>
            <p:ph type="dt" sz="half" idx="10"/>
          </p:nvPr>
        </p:nvSpPr>
        <p:spPr/>
        <p:txBody>
          <a:bodyPr/>
          <a:lstStyle/>
          <a:p>
            <a:r>
              <a:rPr lang="en-US" smtClean="0"/>
              <a:t>10/8/13</a:t>
            </a:r>
            <a:endParaRPr lang="en-US"/>
          </a:p>
        </p:txBody>
      </p:sp>
      <p:sp>
        <p:nvSpPr>
          <p:cNvPr id="6" name="Footer Placeholder 5"/>
          <p:cNvSpPr>
            <a:spLocks noGrp="1"/>
          </p:cNvSpPr>
          <p:nvPr>
            <p:ph type="ftr" sz="quarter" idx="11"/>
          </p:nvPr>
        </p:nvSpPr>
        <p:spPr/>
        <p:txBody>
          <a:bodyPr/>
          <a:lstStyle/>
          <a:p>
            <a:r>
              <a:rPr lang="en-US" smtClean="0"/>
              <a:t>Software Defined Networking (COMS 6998-8)</a:t>
            </a:r>
            <a:endParaRPr lang="en-US"/>
          </a:p>
        </p:txBody>
      </p:sp>
      <p:sp>
        <p:nvSpPr>
          <p:cNvPr id="43"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smtClean="0"/>
              <a:t>J. Liu, Yale</a:t>
            </a:r>
            <a:endParaRPr lang="en-US" dirty="0"/>
          </a:p>
        </p:txBody>
      </p:sp>
    </p:spTree>
    <p:extLst>
      <p:ext uri="{BB962C8B-B14F-4D97-AF65-F5344CB8AC3E}">
        <p14:creationId xmlns:p14="http://schemas.microsoft.com/office/powerpoint/2010/main" val="17765155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10" presetClass="entr" presetSubtype="0" fill="hold" nodeType="withEffect">
                                  <p:stCondLst>
                                    <p:cond delay="0"/>
                                  </p:stCondLst>
                                  <p:childTnLst>
                                    <p:set>
                                      <p:cBhvr>
                                        <p:cTn id="9" dur="1" fill="hold">
                                          <p:stCondLst>
                                            <p:cond delay="0"/>
                                          </p:stCondLst>
                                        </p:cTn>
                                        <p:tgtEl>
                                          <p:spTgt spid="79"/>
                                        </p:tgtEl>
                                        <p:attrNameLst>
                                          <p:attrName>style.visibility</p:attrName>
                                        </p:attrNameLst>
                                      </p:cBhvr>
                                      <p:to>
                                        <p:strVal val="visible"/>
                                      </p:to>
                                    </p:set>
                                    <p:animEffect transition="in" filter="fade">
                                      <p:cBhvr>
                                        <p:cTn id="10" dur="500"/>
                                        <p:tgtEl>
                                          <p:spTgt spid="7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fade">
                                      <p:cBhvr>
                                        <p:cTn id="18" dur="500"/>
                                        <p:tgtEl>
                                          <p:spTgt spid="5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500"/>
                                        <p:tgtEl>
                                          <p:spTgt spid="5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fade">
                                      <p:cBhvr>
                                        <p:cTn id="24" dur="500"/>
                                        <p:tgtEl>
                                          <p:spTgt spid="5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fade">
                                      <p:cBhvr>
                                        <p:cTn id="27" dur="500"/>
                                        <p:tgtEl>
                                          <p:spTgt spid="6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0"/>
                                        </p:tgtEl>
                                        <p:attrNameLst>
                                          <p:attrName>style.visibility</p:attrName>
                                        </p:attrNameLst>
                                      </p:cBhvr>
                                      <p:to>
                                        <p:strVal val="visible"/>
                                      </p:to>
                                    </p:set>
                                    <p:animEffect transition="in" filter="fade">
                                      <p:cBhvr>
                                        <p:cTn id="32" dur="500"/>
                                        <p:tgtEl>
                                          <p:spTgt spid="80"/>
                                        </p:tgtEl>
                                      </p:cBhvr>
                                    </p:animEffect>
                                  </p:childTnLst>
                                </p:cTn>
                              </p:par>
                              <p:par>
                                <p:cTn id="33" presetID="10" presetClass="entr" presetSubtype="0" fill="hold" nodeType="withEffect">
                                  <p:stCondLst>
                                    <p:cond delay="0"/>
                                  </p:stCondLst>
                                  <p:childTnLst>
                                    <p:set>
                                      <p:cBhvr>
                                        <p:cTn id="34" dur="1" fill="hold">
                                          <p:stCondLst>
                                            <p:cond delay="0"/>
                                          </p:stCondLst>
                                        </p:cTn>
                                        <p:tgtEl>
                                          <p:spTgt spid="84"/>
                                        </p:tgtEl>
                                        <p:attrNameLst>
                                          <p:attrName>style.visibility</p:attrName>
                                        </p:attrNameLst>
                                      </p:cBhvr>
                                      <p:to>
                                        <p:strVal val="visible"/>
                                      </p:to>
                                    </p:set>
                                    <p:animEffect transition="in" filter="fade">
                                      <p:cBhvr>
                                        <p:cTn id="35" dur="500"/>
                                        <p:tgtEl>
                                          <p:spTgt spid="84"/>
                                        </p:tgtEl>
                                      </p:cBhvr>
                                    </p:animEffect>
                                  </p:childTnLst>
                                </p:cTn>
                              </p:par>
                              <p:par>
                                <p:cTn id="36" presetID="10" presetClass="entr" presetSubtype="0" fill="hold"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500"/>
                                        <p:tgtEl>
                                          <p:spTgt spid="8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81"/>
                                        </p:tgtEl>
                                        <p:attrNameLst>
                                          <p:attrName>style.visibility</p:attrName>
                                        </p:attrNameLst>
                                      </p:cBhvr>
                                      <p:to>
                                        <p:strVal val="visible"/>
                                      </p:to>
                                    </p:set>
                                    <p:animEffect transition="in" filter="fade">
                                      <p:cBhvr>
                                        <p:cTn id="41" dur="500"/>
                                        <p:tgtEl>
                                          <p:spTgt spid="8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2"/>
                                        </p:tgtEl>
                                        <p:attrNameLst>
                                          <p:attrName>style.visibility</p:attrName>
                                        </p:attrNameLst>
                                      </p:cBhvr>
                                      <p:to>
                                        <p:strVal val="visible"/>
                                      </p:to>
                                    </p:set>
                                    <p:animEffect transition="in" filter="fade">
                                      <p:cBhvr>
                                        <p:cTn id="44" dur="500"/>
                                        <p:tgtEl>
                                          <p:spTgt spid="82"/>
                                        </p:tgtEl>
                                      </p:cBhvr>
                                    </p:animEffect>
                                  </p:childTnLst>
                                </p:cTn>
                              </p:par>
                              <p:par>
                                <p:cTn id="45" presetID="10" presetClass="entr" presetSubtype="0" fill="hold" nodeType="withEffect">
                                  <p:stCondLst>
                                    <p:cond delay="0"/>
                                  </p:stCondLst>
                                  <p:childTnLst>
                                    <p:set>
                                      <p:cBhvr>
                                        <p:cTn id="46" dur="1" fill="hold">
                                          <p:stCondLst>
                                            <p:cond delay="0"/>
                                          </p:stCondLst>
                                        </p:cTn>
                                        <p:tgtEl>
                                          <p:spTgt spid="86"/>
                                        </p:tgtEl>
                                        <p:attrNameLst>
                                          <p:attrName>style.visibility</p:attrName>
                                        </p:attrNameLst>
                                      </p:cBhvr>
                                      <p:to>
                                        <p:strVal val="visible"/>
                                      </p:to>
                                    </p:set>
                                    <p:animEffect transition="in" filter="fade">
                                      <p:cBhvr>
                                        <p:cTn id="47" dur="500"/>
                                        <p:tgtEl>
                                          <p:spTgt spid="86"/>
                                        </p:tgtEl>
                                      </p:cBhvr>
                                    </p:animEffect>
                                  </p:childTnLst>
                                </p:cTn>
                              </p:par>
                              <p:par>
                                <p:cTn id="48" presetID="10" presetClass="entr" presetSubtype="0" fill="hold" nodeType="withEffect">
                                  <p:stCondLst>
                                    <p:cond delay="0"/>
                                  </p:stCondLst>
                                  <p:childTnLst>
                                    <p:set>
                                      <p:cBhvr>
                                        <p:cTn id="49" dur="1" fill="hold">
                                          <p:stCondLst>
                                            <p:cond delay="0"/>
                                          </p:stCondLst>
                                        </p:cTn>
                                        <p:tgtEl>
                                          <p:spTgt spid="87"/>
                                        </p:tgtEl>
                                        <p:attrNameLst>
                                          <p:attrName>style.visibility</p:attrName>
                                        </p:attrNameLst>
                                      </p:cBhvr>
                                      <p:to>
                                        <p:strVal val="visible"/>
                                      </p:to>
                                    </p:set>
                                    <p:animEffect transition="in" filter="fade">
                                      <p:cBhvr>
                                        <p:cTn id="50" dur="500"/>
                                        <p:tgtEl>
                                          <p:spTgt spid="8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83"/>
                                        </p:tgtEl>
                                        <p:attrNameLst>
                                          <p:attrName>style.visibility</p:attrName>
                                        </p:attrNameLst>
                                      </p:cBhvr>
                                      <p:to>
                                        <p:strVal val="visible"/>
                                      </p:to>
                                    </p:set>
                                    <p:animEffect transition="in" filter="fade">
                                      <p:cBhvr>
                                        <p:cTn id="53" dur="500"/>
                                        <p:tgtEl>
                                          <p:spTgt spid="83"/>
                                        </p:tgtEl>
                                      </p:cBhvr>
                                    </p:animEffect>
                                  </p:childTnLst>
                                </p:cTn>
                              </p:par>
                              <p:par>
                                <p:cTn id="54" presetID="10" presetClass="exit" presetSubtype="0" fill="hold" grpId="1" nodeType="withEffect">
                                  <p:stCondLst>
                                    <p:cond delay="0"/>
                                  </p:stCondLst>
                                  <p:childTnLst>
                                    <p:animEffect transition="out" filter="fade">
                                      <p:cBhvr>
                                        <p:cTn id="55" dur="500"/>
                                        <p:tgtEl>
                                          <p:spTgt spid="4"/>
                                        </p:tgtEl>
                                      </p:cBhvr>
                                    </p:animEffect>
                                    <p:set>
                                      <p:cBhvr>
                                        <p:cTn id="56"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8" grpId="0"/>
      <p:bldP spid="59" grpId="0"/>
      <p:bldP spid="60" grpId="0"/>
      <p:bldP spid="80" grpId="0"/>
      <p:bldP spid="81" grpId="0"/>
      <p:bldP spid="82" grpId="0"/>
      <p:bldP spid="83" grpId="0"/>
      <p:bldP spid="4" grpId="0"/>
      <p:bldP spid="4" grpId="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a:t>
            </a:r>
            <a:r>
              <a:rPr lang="en-US" dirty="0" err="1" smtClean="0"/>
              <a:t>zUpdate</a:t>
            </a:r>
            <a:r>
              <a:rPr lang="en-US" dirty="0"/>
              <a:t> </a:t>
            </a:r>
            <a:r>
              <a:rPr lang="en-US" dirty="0" smtClean="0"/>
              <a:t>performs congestion-free update</a:t>
            </a:r>
            <a:endParaRPr lang="en-US" dirty="0"/>
          </a:p>
        </p:txBody>
      </p:sp>
      <p:pic>
        <p:nvPicPr>
          <p:cNvPr id="16" name="Picture 1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05905" y="1677953"/>
            <a:ext cx="1032784" cy="1236184"/>
          </a:xfrm>
          <a:prstGeom prst="rect">
            <a:avLst/>
          </a:prstGeom>
        </p:spPr>
      </p:pic>
      <p:sp>
        <p:nvSpPr>
          <p:cNvPr id="19" name="TextBox 18"/>
          <p:cNvSpPr txBox="1"/>
          <p:nvPr/>
        </p:nvSpPr>
        <p:spPr>
          <a:xfrm>
            <a:off x="1417760" y="5056846"/>
            <a:ext cx="2581222" cy="400110"/>
          </a:xfrm>
          <a:prstGeom prst="rect">
            <a:avLst/>
          </a:prstGeom>
          <a:noFill/>
        </p:spPr>
        <p:txBody>
          <a:bodyPr wrap="square" rtlCol="0">
            <a:spAutoFit/>
          </a:bodyPr>
          <a:lstStyle/>
          <a:p>
            <a:r>
              <a:rPr lang="en-US" sz="2000" dirty="0" smtClean="0">
                <a:solidFill>
                  <a:srgbClr val="0070C0"/>
                </a:solidFill>
              </a:rPr>
              <a:t>Data Center Network</a:t>
            </a:r>
            <a:endParaRPr lang="en-US" sz="2000" dirty="0">
              <a:solidFill>
                <a:srgbClr val="0070C0"/>
              </a:solidFill>
            </a:endParaRPr>
          </a:p>
        </p:txBody>
      </p:sp>
      <p:sp>
        <p:nvSpPr>
          <p:cNvPr id="20" name="Rounded Rectangle 19"/>
          <p:cNvSpPr/>
          <p:nvPr/>
        </p:nvSpPr>
        <p:spPr>
          <a:xfrm>
            <a:off x="339634" y="3109011"/>
            <a:ext cx="8673737" cy="1368774"/>
          </a:xfrm>
          <a:prstGeom prst="roundRect">
            <a:avLst/>
          </a:prstGeom>
          <a:noFill/>
          <a:ln w="381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011787" y="2704882"/>
            <a:ext cx="1111174" cy="400110"/>
          </a:xfrm>
          <a:prstGeom prst="rect">
            <a:avLst/>
          </a:prstGeom>
          <a:noFill/>
        </p:spPr>
        <p:txBody>
          <a:bodyPr wrap="square" rtlCol="0">
            <a:spAutoFit/>
          </a:bodyPr>
          <a:lstStyle/>
          <a:p>
            <a:r>
              <a:rPr lang="en-US" sz="2000" dirty="0" err="1">
                <a:solidFill>
                  <a:srgbClr val="0070C0"/>
                </a:solidFill>
              </a:rPr>
              <a:t>zUpdate</a:t>
            </a:r>
            <a:endParaRPr lang="en-US" sz="2000" dirty="0">
              <a:solidFill>
                <a:srgbClr val="0070C0"/>
              </a:solidFill>
            </a:endParaRPr>
          </a:p>
        </p:txBody>
      </p:sp>
      <p:sp>
        <p:nvSpPr>
          <p:cNvPr id="26" name="TextBox 25"/>
          <p:cNvSpPr txBox="1"/>
          <p:nvPr/>
        </p:nvSpPr>
        <p:spPr>
          <a:xfrm>
            <a:off x="535264" y="3496364"/>
            <a:ext cx="1587340" cy="646331"/>
          </a:xfrm>
          <a:prstGeom prst="rect">
            <a:avLst/>
          </a:prstGeom>
          <a:noFill/>
          <a:ln w="28575">
            <a:solidFill>
              <a:schemeClr val="accent1">
                <a:lumMod val="50000"/>
              </a:schemeClr>
            </a:solidFill>
          </a:ln>
        </p:spPr>
        <p:txBody>
          <a:bodyPr wrap="square" rtlCol="0">
            <a:spAutoFit/>
          </a:bodyPr>
          <a:lstStyle/>
          <a:p>
            <a:pPr algn="ctr"/>
            <a:r>
              <a:rPr lang="en-US" dirty="0" smtClean="0"/>
              <a:t>Current Traffic Distribution</a:t>
            </a:r>
          </a:p>
        </p:txBody>
      </p:sp>
      <p:sp>
        <p:nvSpPr>
          <p:cNvPr id="27" name="TextBox 26"/>
          <p:cNvSpPr txBox="1"/>
          <p:nvPr/>
        </p:nvSpPr>
        <p:spPr>
          <a:xfrm>
            <a:off x="7436037" y="3481840"/>
            <a:ext cx="1479363" cy="646331"/>
          </a:xfrm>
          <a:prstGeom prst="rect">
            <a:avLst/>
          </a:prstGeom>
          <a:noFill/>
          <a:ln w="28575">
            <a:solidFill>
              <a:schemeClr val="accent1">
                <a:lumMod val="50000"/>
              </a:schemeClr>
            </a:solidFill>
          </a:ln>
        </p:spPr>
        <p:txBody>
          <a:bodyPr wrap="square" rtlCol="0">
            <a:spAutoFit/>
          </a:bodyPr>
          <a:lstStyle/>
          <a:p>
            <a:pPr algn="ctr"/>
            <a:r>
              <a:rPr lang="en-US" dirty="0" smtClean="0">
                <a:solidFill>
                  <a:srgbClr val="00B050"/>
                </a:solidFill>
              </a:rPr>
              <a:t>Target Traffic Distribution</a:t>
            </a:r>
            <a:endParaRPr lang="en-US" dirty="0">
              <a:solidFill>
                <a:srgbClr val="00B050"/>
              </a:solidFill>
            </a:endParaRPr>
          </a:p>
        </p:txBody>
      </p:sp>
      <p:sp>
        <p:nvSpPr>
          <p:cNvPr id="43" name="TextBox 42"/>
          <p:cNvSpPr txBox="1"/>
          <p:nvPr/>
        </p:nvSpPr>
        <p:spPr>
          <a:xfrm>
            <a:off x="5386869" y="11165660"/>
            <a:ext cx="2194560" cy="646331"/>
          </a:xfrm>
          <a:prstGeom prst="rect">
            <a:avLst/>
          </a:prstGeom>
          <a:noFill/>
          <a:ln w="28575">
            <a:noFill/>
          </a:ln>
        </p:spPr>
        <p:txBody>
          <a:bodyPr wrap="square" rtlCol="0">
            <a:spAutoFit/>
          </a:bodyPr>
          <a:lstStyle/>
          <a:p>
            <a:pPr algn="ctr"/>
            <a:r>
              <a:rPr lang="en-US" b="1" dirty="0" smtClean="0"/>
              <a:t>Routing Weights</a:t>
            </a:r>
          </a:p>
          <a:p>
            <a:pPr algn="ctr"/>
            <a:r>
              <a:rPr lang="en-US" b="1" dirty="0" smtClean="0"/>
              <a:t>Reconfigurations</a:t>
            </a:r>
            <a:endParaRPr lang="en-US" b="1" dirty="0"/>
          </a:p>
        </p:txBody>
      </p:sp>
      <p:sp>
        <p:nvSpPr>
          <p:cNvPr id="3" name="Cloud Callout 2"/>
          <p:cNvSpPr/>
          <p:nvPr/>
        </p:nvSpPr>
        <p:spPr>
          <a:xfrm>
            <a:off x="3807534" y="1495266"/>
            <a:ext cx="1541564" cy="822357"/>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114800" y="1600200"/>
            <a:ext cx="1008874" cy="646331"/>
          </a:xfrm>
          <a:prstGeom prst="rect">
            <a:avLst/>
          </a:prstGeom>
          <a:noFill/>
        </p:spPr>
        <p:txBody>
          <a:bodyPr wrap="square" rtlCol="0">
            <a:spAutoFit/>
          </a:bodyPr>
          <a:lstStyle/>
          <a:p>
            <a:r>
              <a:rPr lang="en-US" dirty="0" smtClean="0">
                <a:solidFill>
                  <a:schemeClr val="bg1"/>
                </a:solidFill>
              </a:rPr>
              <a:t>Update</a:t>
            </a:r>
          </a:p>
          <a:p>
            <a:r>
              <a:rPr lang="en-US" dirty="0" smtClean="0">
                <a:solidFill>
                  <a:schemeClr val="bg1"/>
                </a:solidFill>
              </a:rPr>
              <a:t>Scenario</a:t>
            </a:r>
            <a:endParaRPr lang="en-US" dirty="0">
              <a:solidFill>
                <a:schemeClr val="bg1"/>
              </a:solidFill>
            </a:endParaRPr>
          </a:p>
        </p:txBody>
      </p:sp>
      <p:sp>
        <p:nvSpPr>
          <p:cNvPr id="5" name="Right Arrow 4"/>
          <p:cNvSpPr/>
          <p:nvPr/>
        </p:nvSpPr>
        <p:spPr>
          <a:xfrm rot="1520955">
            <a:off x="4799675" y="2509036"/>
            <a:ext cx="3277538" cy="3465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922388" y="1767804"/>
            <a:ext cx="1881910" cy="646331"/>
          </a:xfrm>
          <a:prstGeom prst="rect">
            <a:avLst/>
          </a:prstGeom>
          <a:noFill/>
        </p:spPr>
        <p:txBody>
          <a:bodyPr wrap="square" rtlCol="0">
            <a:spAutoFit/>
          </a:bodyPr>
          <a:lstStyle/>
          <a:p>
            <a:r>
              <a:rPr lang="en-US" dirty="0" smtClean="0">
                <a:solidFill>
                  <a:schemeClr val="accent1">
                    <a:lumMod val="75000"/>
                  </a:schemeClr>
                </a:solidFill>
              </a:rPr>
              <a:t>Update requirements</a:t>
            </a:r>
            <a:endParaRPr lang="en-US" dirty="0">
              <a:solidFill>
                <a:schemeClr val="accent1">
                  <a:lumMod val="75000"/>
                </a:schemeClr>
              </a:solidFill>
            </a:endParaRPr>
          </a:p>
        </p:txBody>
      </p:sp>
      <p:sp>
        <p:nvSpPr>
          <p:cNvPr id="37" name="TextBox 36"/>
          <p:cNvSpPr txBox="1"/>
          <p:nvPr/>
        </p:nvSpPr>
        <p:spPr>
          <a:xfrm>
            <a:off x="2183253" y="2050067"/>
            <a:ext cx="1216158" cy="400110"/>
          </a:xfrm>
          <a:prstGeom prst="rect">
            <a:avLst/>
          </a:prstGeom>
          <a:noFill/>
        </p:spPr>
        <p:txBody>
          <a:bodyPr wrap="square" rtlCol="0">
            <a:spAutoFit/>
          </a:bodyPr>
          <a:lstStyle/>
          <a:p>
            <a:r>
              <a:rPr lang="en-US" sz="2000" dirty="0" smtClean="0">
                <a:solidFill>
                  <a:srgbClr val="0070C0"/>
                </a:solidFill>
              </a:rPr>
              <a:t>Operator</a:t>
            </a:r>
            <a:endParaRPr lang="en-US" sz="2000" dirty="0">
              <a:solidFill>
                <a:srgbClr val="0070C0"/>
              </a:solidFill>
            </a:endParaRPr>
          </a:p>
        </p:txBody>
      </p:sp>
      <p:sp>
        <p:nvSpPr>
          <p:cNvPr id="10" name="Right Arrow 9"/>
          <p:cNvSpPr/>
          <p:nvPr/>
        </p:nvSpPr>
        <p:spPr>
          <a:xfrm rot="5400000">
            <a:off x="4638076" y="4544211"/>
            <a:ext cx="418742" cy="3850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4"/>
          <a:stretch>
            <a:fillRect/>
          </a:stretch>
        </p:blipFill>
        <p:spPr>
          <a:xfrm>
            <a:off x="5133477" y="4637739"/>
            <a:ext cx="956121" cy="968870"/>
          </a:xfrm>
          <a:prstGeom prst="rect">
            <a:avLst/>
          </a:prstGeom>
        </p:spPr>
      </p:pic>
      <p:sp>
        <p:nvSpPr>
          <p:cNvPr id="22" name="TextBox 21"/>
          <p:cNvSpPr txBox="1"/>
          <p:nvPr/>
        </p:nvSpPr>
        <p:spPr>
          <a:xfrm>
            <a:off x="2472130" y="3486252"/>
            <a:ext cx="1964653" cy="646331"/>
          </a:xfrm>
          <a:prstGeom prst="rect">
            <a:avLst/>
          </a:prstGeom>
          <a:solidFill>
            <a:schemeClr val="bg1"/>
          </a:solidFill>
          <a:ln w="28575">
            <a:solidFill>
              <a:schemeClr val="accent1">
                <a:lumMod val="50000"/>
              </a:schemeClr>
            </a:solidFill>
            <a:prstDash val="sysDash"/>
          </a:ln>
        </p:spPr>
        <p:txBody>
          <a:bodyPr wrap="square" rtlCol="0">
            <a:spAutoFit/>
          </a:bodyPr>
          <a:lstStyle/>
          <a:p>
            <a:pPr algn="ctr"/>
            <a:r>
              <a:rPr lang="en-US" dirty="0" smtClean="0">
                <a:solidFill>
                  <a:srgbClr val="00B050"/>
                </a:solidFill>
              </a:rPr>
              <a:t>Intermediate</a:t>
            </a:r>
          </a:p>
          <a:p>
            <a:pPr algn="ctr"/>
            <a:r>
              <a:rPr lang="en-US" dirty="0" smtClean="0">
                <a:solidFill>
                  <a:srgbClr val="00B050"/>
                </a:solidFill>
              </a:rPr>
              <a:t>Traffic Distribution</a:t>
            </a:r>
            <a:endParaRPr lang="en-US" dirty="0">
              <a:solidFill>
                <a:srgbClr val="00B050"/>
              </a:solidFill>
            </a:endParaRPr>
          </a:p>
        </p:txBody>
      </p:sp>
      <p:sp>
        <p:nvSpPr>
          <p:cNvPr id="23" name="TextBox 22"/>
          <p:cNvSpPr txBox="1"/>
          <p:nvPr/>
        </p:nvSpPr>
        <p:spPr>
          <a:xfrm>
            <a:off x="5187916" y="3491498"/>
            <a:ext cx="1911807" cy="646331"/>
          </a:xfrm>
          <a:prstGeom prst="rect">
            <a:avLst/>
          </a:prstGeom>
          <a:solidFill>
            <a:schemeClr val="bg1"/>
          </a:solidFill>
          <a:ln w="28575">
            <a:solidFill>
              <a:schemeClr val="accent1">
                <a:lumMod val="50000"/>
              </a:schemeClr>
            </a:solidFill>
            <a:prstDash val="sysDash"/>
          </a:ln>
        </p:spPr>
        <p:txBody>
          <a:bodyPr wrap="square" rtlCol="0">
            <a:spAutoFit/>
          </a:bodyPr>
          <a:lstStyle/>
          <a:p>
            <a:pPr algn="ctr"/>
            <a:r>
              <a:rPr lang="en-US" dirty="0" smtClean="0">
                <a:solidFill>
                  <a:srgbClr val="00B050"/>
                </a:solidFill>
              </a:rPr>
              <a:t>Intermediate</a:t>
            </a:r>
          </a:p>
          <a:p>
            <a:pPr algn="ctr"/>
            <a:r>
              <a:rPr lang="en-US" dirty="0" smtClean="0">
                <a:solidFill>
                  <a:srgbClr val="00B050"/>
                </a:solidFill>
              </a:rPr>
              <a:t>Traffic Distribution</a:t>
            </a:r>
            <a:endParaRPr lang="en-US" dirty="0">
              <a:solidFill>
                <a:srgbClr val="00B050"/>
              </a:solidFill>
            </a:endParaRPr>
          </a:p>
        </p:txBody>
      </p:sp>
      <p:cxnSp>
        <p:nvCxnSpPr>
          <p:cNvPr id="8" name="Straight Arrow Connector 7"/>
          <p:cNvCxnSpPr>
            <a:stCxn id="26" idx="3"/>
          </p:cNvCxnSpPr>
          <p:nvPr/>
        </p:nvCxnSpPr>
        <p:spPr>
          <a:xfrm flipV="1">
            <a:off x="2122604" y="3814663"/>
            <a:ext cx="336313" cy="486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7099724" y="3803055"/>
            <a:ext cx="352663" cy="1160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5"/>
          <a:stretch>
            <a:fillRect/>
          </a:stretch>
        </p:blipFill>
        <p:spPr>
          <a:xfrm>
            <a:off x="4519746" y="3742058"/>
            <a:ext cx="602703" cy="174676"/>
          </a:xfrm>
          <a:prstGeom prst="rect">
            <a:avLst/>
          </a:prstGeom>
        </p:spPr>
      </p:pic>
      <p:pic>
        <p:nvPicPr>
          <p:cNvPr id="14" name="Picture 13"/>
          <p:cNvPicPr>
            <a:picLocks noChangeAspect="1"/>
          </p:cNvPicPr>
          <p:nvPr/>
        </p:nvPicPr>
        <p:blipFill>
          <a:blip r:embed="rId6"/>
          <a:stretch>
            <a:fillRect/>
          </a:stretch>
        </p:blipFill>
        <p:spPr>
          <a:xfrm>
            <a:off x="3505200" y="5029200"/>
            <a:ext cx="2591397" cy="1452080"/>
          </a:xfrm>
          <a:prstGeom prst="rect">
            <a:avLst/>
          </a:prstGeom>
        </p:spPr>
      </p:pic>
      <p:sp>
        <p:nvSpPr>
          <p:cNvPr id="6" name="Slide Number Placeholder 5"/>
          <p:cNvSpPr>
            <a:spLocks noGrp="1"/>
          </p:cNvSpPr>
          <p:nvPr>
            <p:ph type="sldNum" sz="quarter" idx="12"/>
          </p:nvPr>
        </p:nvSpPr>
        <p:spPr/>
        <p:txBody>
          <a:bodyPr/>
          <a:lstStyle/>
          <a:p>
            <a:fld id="{9C1F5A0A-F6FC-4FFD-9B49-0DA8697211D9}" type="slidenum">
              <a:rPr lang="en-US" smtClean="0"/>
              <a:pPr/>
              <a:t>45</a:t>
            </a:fld>
            <a:endParaRPr lang="en-US"/>
          </a:p>
        </p:txBody>
      </p:sp>
      <p:sp>
        <p:nvSpPr>
          <p:cNvPr id="7" name="Date Placeholder 6"/>
          <p:cNvSpPr>
            <a:spLocks noGrp="1"/>
          </p:cNvSpPr>
          <p:nvPr>
            <p:ph type="dt" sz="half" idx="10"/>
          </p:nvPr>
        </p:nvSpPr>
        <p:spPr/>
        <p:txBody>
          <a:bodyPr/>
          <a:lstStyle/>
          <a:p>
            <a:r>
              <a:rPr lang="en-US" smtClean="0"/>
              <a:t>10/8/13</a:t>
            </a:r>
            <a:endParaRPr lang="en-US"/>
          </a:p>
        </p:txBody>
      </p:sp>
      <p:sp>
        <p:nvSpPr>
          <p:cNvPr id="11" name="Footer Placeholder 10"/>
          <p:cNvSpPr>
            <a:spLocks noGrp="1"/>
          </p:cNvSpPr>
          <p:nvPr>
            <p:ph type="ftr" sz="quarter" idx="11"/>
          </p:nvPr>
        </p:nvSpPr>
        <p:spPr>
          <a:xfrm>
            <a:off x="3276600" y="6324600"/>
            <a:ext cx="3200400" cy="396875"/>
          </a:xfrm>
        </p:spPr>
        <p:txBody>
          <a:bodyPr/>
          <a:lstStyle/>
          <a:p>
            <a:r>
              <a:rPr lang="en-US" dirty="0" smtClean="0"/>
              <a:t>Software Defined Networking (COMS 6998-8)</a:t>
            </a:r>
            <a:endParaRPr lang="en-US" dirty="0"/>
          </a:p>
        </p:txBody>
      </p:sp>
      <p:sp>
        <p:nvSpPr>
          <p:cNvPr id="28"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smtClean="0"/>
              <a:t>J. Liu, Yale</a:t>
            </a:r>
            <a:endParaRPr lang="en-US" dirty="0"/>
          </a:p>
        </p:txBody>
      </p:sp>
    </p:spTree>
    <p:extLst>
      <p:ext uri="{BB962C8B-B14F-4D97-AF65-F5344CB8AC3E}">
        <p14:creationId xmlns:p14="http://schemas.microsoft.com/office/powerpoint/2010/main" val="28211565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par>
                                <p:cTn id="41" presetID="10"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par>
                                <p:cTn id="49" presetID="10" presetClass="entr" presetSubtype="0" fill="hold" nodeType="with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 grpId="0" animBg="1"/>
      <p:bldP spid="4" grpId="0"/>
      <p:bldP spid="5" grpId="0" animBg="1"/>
      <p:bldP spid="9" grpId="0"/>
      <p:bldP spid="10" grpId="0" animBg="1"/>
      <p:bldP spid="22" grpId="0" animBg="1"/>
      <p:bldP spid="2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technical issues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Describing traffic distribution</a:t>
            </a:r>
          </a:p>
          <a:p>
            <a:endParaRPr lang="en-US" dirty="0" smtClean="0"/>
          </a:p>
          <a:p>
            <a:r>
              <a:rPr lang="en-US" dirty="0" smtClean="0"/>
              <a:t>Representing update requirements</a:t>
            </a:r>
            <a:endParaRPr lang="en-US" dirty="0"/>
          </a:p>
          <a:p>
            <a:endParaRPr lang="en-US" dirty="0" smtClean="0"/>
          </a:p>
          <a:p>
            <a:r>
              <a:rPr lang="en-US" dirty="0" smtClean="0"/>
              <a:t>Defining conditions for congestion-free transition </a:t>
            </a:r>
          </a:p>
          <a:p>
            <a:endParaRPr lang="en-US" dirty="0"/>
          </a:p>
          <a:p>
            <a:r>
              <a:rPr lang="en-US" dirty="0" smtClean="0"/>
              <a:t>Computing an update plan</a:t>
            </a:r>
          </a:p>
          <a:p>
            <a:endParaRPr lang="en-US" dirty="0"/>
          </a:p>
          <a:p>
            <a:r>
              <a:rPr lang="en-US" dirty="0" smtClean="0"/>
              <a:t>Implementing an update plan</a:t>
            </a:r>
            <a:endParaRPr lang="en-US" dirty="0"/>
          </a:p>
        </p:txBody>
      </p:sp>
      <p:sp>
        <p:nvSpPr>
          <p:cNvPr id="4" name="Slide Number Placeholder 3"/>
          <p:cNvSpPr>
            <a:spLocks noGrp="1"/>
          </p:cNvSpPr>
          <p:nvPr>
            <p:ph type="sldNum" sz="quarter" idx="12"/>
          </p:nvPr>
        </p:nvSpPr>
        <p:spPr/>
        <p:txBody>
          <a:bodyPr/>
          <a:lstStyle/>
          <a:p>
            <a:fld id="{9C1F5A0A-F6FC-4FFD-9B49-0DA8697211D9}" type="slidenum">
              <a:rPr lang="en-US" smtClean="0"/>
              <a:pPr/>
              <a:t>46</a:t>
            </a:fld>
            <a:endParaRPr lang="en-US"/>
          </a:p>
        </p:txBody>
      </p:sp>
      <p:sp>
        <p:nvSpPr>
          <p:cNvPr id="5" name="Date Placeholder 4"/>
          <p:cNvSpPr>
            <a:spLocks noGrp="1"/>
          </p:cNvSpPr>
          <p:nvPr>
            <p:ph type="dt" sz="half" idx="10"/>
          </p:nvPr>
        </p:nvSpPr>
        <p:spPr/>
        <p:txBody>
          <a:bodyPr/>
          <a:lstStyle/>
          <a:p>
            <a:r>
              <a:rPr lang="en-US" smtClean="0"/>
              <a:t>10/8/13</a:t>
            </a:r>
            <a:endParaRPr lang="en-US"/>
          </a:p>
        </p:txBody>
      </p:sp>
      <p:sp>
        <p:nvSpPr>
          <p:cNvPr id="6" name="Footer Placeholder 5"/>
          <p:cNvSpPr>
            <a:spLocks noGrp="1"/>
          </p:cNvSpPr>
          <p:nvPr>
            <p:ph type="ftr" sz="quarter" idx="11"/>
          </p:nvPr>
        </p:nvSpPr>
        <p:spPr/>
        <p:txBody>
          <a:bodyPr/>
          <a:lstStyle/>
          <a:p>
            <a:r>
              <a:rPr lang="en-US" smtClean="0"/>
              <a:t>Software Defined Networking (COMS 6998-8)</a:t>
            </a:r>
            <a:endParaRPr lang="en-US"/>
          </a:p>
        </p:txBody>
      </p:sp>
      <p:sp>
        <p:nvSpPr>
          <p:cNvPr id="7"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smtClean="0"/>
              <a:t>J. Liu, Yale</a:t>
            </a:r>
            <a:endParaRPr lang="en-US" dirty="0"/>
          </a:p>
        </p:txBody>
      </p:sp>
    </p:spTree>
    <p:extLst>
      <p:ext uri="{BB962C8B-B14F-4D97-AF65-F5344CB8AC3E}">
        <p14:creationId xmlns:p14="http://schemas.microsoft.com/office/powerpoint/2010/main" val="352747877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1073497" y="2073867"/>
            <a:ext cx="7228937" cy="3636641"/>
          </a:xfrm>
          <a:prstGeom prst="rect">
            <a:avLst/>
          </a:prstGeom>
        </p:spPr>
      </p:pic>
      <p:sp>
        <p:nvSpPr>
          <p:cNvPr id="2" name="Title 1"/>
          <p:cNvSpPr>
            <a:spLocks noGrp="1"/>
          </p:cNvSpPr>
          <p:nvPr>
            <p:ph type="title"/>
          </p:nvPr>
        </p:nvSpPr>
        <p:spPr/>
        <p:txBody>
          <a:bodyPr/>
          <a:lstStyle/>
          <a:p>
            <a:r>
              <a:rPr lang="en-US" dirty="0" smtClean="0"/>
              <a:t>Describing </a:t>
            </a:r>
            <a:r>
              <a:rPr lang="en-US" dirty="0"/>
              <a:t>traffic distribution</a:t>
            </a:r>
          </a:p>
        </p:txBody>
      </p:sp>
      <p:sp>
        <p:nvSpPr>
          <p:cNvPr id="29" name="TextBox 28"/>
          <p:cNvSpPr txBox="1"/>
          <p:nvPr/>
        </p:nvSpPr>
        <p:spPr>
          <a:xfrm>
            <a:off x="2661277" y="4906330"/>
            <a:ext cx="581025" cy="369332"/>
          </a:xfrm>
          <a:prstGeom prst="rect">
            <a:avLst/>
          </a:prstGeom>
          <a:noFill/>
        </p:spPr>
        <p:txBody>
          <a:bodyPr wrap="square" rtlCol="0">
            <a:spAutoFit/>
          </a:bodyPr>
          <a:lstStyle/>
          <a:p>
            <a:r>
              <a:rPr lang="en-US" dirty="0">
                <a:solidFill>
                  <a:srgbClr val="00B050"/>
                </a:solidFill>
              </a:rPr>
              <a:t>6</a:t>
            </a:r>
            <a:r>
              <a:rPr lang="en-US" dirty="0" smtClean="0">
                <a:solidFill>
                  <a:srgbClr val="00B050"/>
                </a:solidFill>
              </a:rPr>
              <a:t>00</a:t>
            </a:r>
            <a:endParaRPr lang="en-US" dirty="0">
              <a:solidFill>
                <a:srgbClr val="00B050"/>
              </a:solidFill>
            </a:endParaRPr>
          </a:p>
        </p:txBody>
      </p:sp>
      <p:sp>
        <p:nvSpPr>
          <p:cNvPr id="30" name="TextBox 29"/>
          <p:cNvSpPr txBox="1"/>
          <p:nvPr/>
        </p:nvSpPr>
        <p:spPr>
          <a:xfrm>
            <a:off x="2951789" y="4060533"/>
            <a:ext cx="717341" cy="369332"/>
          </a:xfrm>
          <a:prstGeom prst="rect">
            <a:avLst/>
          </a:prstGeom>
          <a:noFill/>
        </p:spPr>
        <p:txBody>
          <a:bodyPr wrap="square" rtlCol="0">
            <a:spAutoFit/>
          </a:bodyPr>
          <a:lstStyle/>
          <a:p>
            <a:r>
              <a:rPr lang="en-US" dirty="0">
                <a:solidFill>
                  <a:srgbClr val="00B050"/>
                </a:solidFill>
              </a:rPr>
              <a:t>3</a:t>
            </a:r>
            <a:r>
              <a:rPr lang="en-US" dirty="0" smtClean="0">
                <a:solidFill>
                  <a:srgbClr val="00B050"/>
                </a:solidFill>
              </a:rPr>
              <a:t>00</a:t>
            </a:r>
            <a:endParaRPr lang="en-US" dirty="0">
              <a:solidFill>
                <a:srgbClr val="00B050"/>
              </a:solidFill>
            </a:endParaRPr>
          </a:p>
        </p:txBody>
      </p:sp>
      <p:sp>
        <p:nvSpPr>
          <p:cNvPr id="34" name="TextBox 33"/>
          <p:cNvSpPr txBox="1"/>
          <p:nvPr/>
        </p:nvSpPr>
        <p:spPr>
          <a:xfrm>
            <a:off x="2524961" y="3041626"/>
            <a:ext cx="717341" cy="369332"/>
          </a:xfrm>
          <a:prstGeom prst="rect">
            <a:avLst/>
          </a:prstGeom>
          <a:noFill/>
        </p:spPr>
        <p:txBody>
          <a:bodyPr wrap="square" rtlCol="0">
            <a:spAutoFit/>
          </a:bodyPr>
          <a:lstStyle/>
          <a:p>
            <a:r>
              <a:rPr lang="en-US" dirty="0" smtClean="0">
                <a:solidFill>
                  <a:srgbClr val="00B050"/>
                </a:solidFill>
              </a:rPr>
              <a:t>150</a:t>
            </a:r>
            <a:endParaRPr lang="en-US" dirty="0">
              <a:solidFill>
                <a:srgbClr val="00B050"/>
              </a:solidFill>
            </a:endParaRPr>
          </a:p>
        </p:txBody>
      </p:sp>
      <p:cxnSp>
        <p:nvCxnSpPr>
          <p:cNvPr id="24" name="Straight Arrow Connector 23"/>
          <p:cNvCxnSpPr/>
          <p:nvPr/>
        </p:nvCxnSpPr>
        <p:spPr>
          <a:xfrm flipH="1" flipV="1">
            <a:off x="2073349" y="3633976"/>
            <a:ext cx="587928" cy="927392"/>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2661277" y="3633976"/>
            <a:ext cx="783672" cy="927392"/>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2005750" y="2416212"/>
            <a:ext cx="0" cy="97919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2005750" y="2416212"/>
            <a:ext cx="1874875" cy="936591"/>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9C1F5A0A-F6FC-4FFD-9B49-0DA8697211D9}" type="slidenum">
              <a:rPr lang="en-US" smtClean="0"/>
              <a:pPr/>
              <a:t>47</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124257755"/>
              </p:ext>
            </p:extLst>
          </p:nvPr>
        </p:nvGraphicFramePr>
        <p:xfrm>
          <a:off x="1371600" y="2667000"/>
          <a:ext cx="579120" cy="482600"/>
        </p:xfrm>
        <a:graphic>
          <a:graphicData uri="http://schemas.openxmlformats.org/presentationml/2006/ole">
            <mc:AlternateContent xmlns:mc="http://schemas.openxmlformats.org/markup-compatibility/2006">
              <mc:Choice xmlns:v="urn:schemas-microsoft-com:vml" Requires="v">
                <p:oleObj spid="_x0000_s1082" name="Equation" r:id="rId5" imgW="330200" imgH="279400" progId="Equation.3">
                  <p:embed/>
                </p:oleObj>
              </mc:Choice>
              <mc:Fallback>
                <p:oleObj name="Equation" r:id="rId5" imgW="330200" imgH="279400" progId="Equation.3">
                  <p:embed/>
                  <p:pic>
                    <p:nvPicPr>
                      <p:cNvPr id="0" name=""/>
                      <p:cNvPicPr/>
                      <p:nvPr/>
                    </p:nvPicPr>
                    <p:blipFill>
                      <a:blip r:embed="rId6"/>
                      <a:stretch>
                        <a:fillRect/>
                      </a:stretch>
                    </p:blipFill>
                    <p:spPr>
                      <a:xfrm>
                        <a:off x="1371600" y="2667000"/>
                        <a:ext cx="579120" cy="482600"/>
                      </a:xfrm>
                      <a:prstGeom prst="rect">
                        <a:avLst/>
                      </a:prstGeom>
                    </p:spPr>
                  </p:pic>
                </p:oleObj>
              </mc:Fallback>
            </mc:AlternateContent>
          </a:graphicData>
        </a:graphic>
      </p:graphicFrame>
      <p:sp>
        <p:nvSpPr>
          <p:cNvPr id="18" name="TextBox 17"/>
          <p:cNvSpPr txBox="1"/>
          <p:nvPr/>
        </p:nvSpPr>
        <p:spPr>
          <a:xfrm>
            <a:off x="1828800" y="2667000"/>
            <a:ext cx="762000" cy="369332"/>
          </a:xfrm>
          <a:prstGeom prst="rect">
            <a:avLst/>
          </a:prstGeom>
          <a:noFill/>
        </p:spPr>
        <p:txBody>
          <a:bodyPr wrap="square" rtlCol="0">
            <a:spAutoFit/>
          </a:bodyPr>
          <a:lstStyle/>
          <a:p>
            <a:r>
              <a:rPr lang="en-US" dirty="0" smtClean="0">
                <a:solidFill>
                  <a:srgbClr val="00B050"/>
                </a:solidFill>
              </a:rPr>
              <a:t>=150</a:t>
            </a:r>
            <a:endParaRPr lang="en-US" dirty="0">
              <a:solidFill>
                <a:srgbClr val="00B050"/>
              </a:solidFill>
            </a:endParaRPr>
          </a:p>
        </p:txBody>
      </p:sp>
      <p:graphicFrame>
        <p:nvGraphicFramePr>
          <p:cNvPr id="19" name="Object 18"/>
          <p:cNvGraphicFramePr>
            <a:graphicFrameLocks noChangeAspect="1"/>
          </p:cNvGraphicFramePr>
          <p:nvPr>
            <p:extLst>
              <p:ext uri="{D42A27DB-BD31-4B8C-83A1-F6EECF244321}">
                <p14:modId xmlns:p14="http://schemas.microsoft.com/office/powerpoint/2010/main" val="373620910"/>
              </p:ext>
            </p:extLst>
          </p:nvPr>
        </p:nvGraphicFramePr>
        <p:xfrm>
          <a:off x="1600199" y="4008304"/>
          <a:ext cx="561975" cy="411296"/>
        </p:xfrm>
        <a:graphic>
          <a:graphicData uri="http://schemas.openxmlformats.org/presentationml/2006/ole">
            <mc:AlternateContent xmlns:mc="http://schemas.openxmlformats.org/markup-compatibility/2006">
              <mc:Choice xmlns:v="urn:schemas-microsoft-com:vml" Requires="v">
                <p:oleObj spid="_x0000_s1083" name="Equation" r:id="rId7" imgW="317500" imgH="279400" progId="Equation.3">
                  <p:embed/>
                </p:oleObj>
              </mc:Choice>
              <mc:Fallback>
                <p:oleObj name="Equation" r:id="rId7" imgW="317500" imgH="279400" progId="Equation.3">
                  <p:embed/>
                  <p:pic>
                    <p:nvPicPr>
                      <p:cNvPr id="0" name=""/>
                      <p:cNvPicPr/>
                      <p:nvPr/>
                    </p:nvPicPr>
                    <p:blipFill>
                      <a:blip r:embed="rId8"/>
                      <a:stretch>
                        <a:fillRect/>
                      </a:stretch>
                    </p:blipFill>
                    <p:spPr>
                      <a:xfrm>
                        <a:off x="1600199" y="4008304"/>
                        <a:ext cx="561975" cy="411296"/>
                      </a:xfrm>
                      <a:prstGeom prst="rect">
                        <a:avLst/>
                      </a:prstGeom>
                    </p:spPr>
                  </p:pic>
                </p:oleObj>
              </mc:Fallback>
            </mc:AlternateContent>
          </a:graphicData>
        </a:graphic>
      </p:graphicFrame>
      <p:sp>
        <p:nvSpPr>
          <p:cNvPr id="20" name="TextBox 19"/>
          <p:cNvSpPr txBox="1"/>
          <p:nvPr/>
        </p:nvSpPr>
        <p:spPr>
          <a:xfrm>
            <a:off x="1905000" y="3962400"/>
            <a:ext cx="717341" cy="369332"/>
          </a:xfrm>
          <a:prstGeom prst="rect">
            <a:avLst/>
          </a:prstGeom>
          <a:noFill/>
        </p:spPr>
        <p:txBody>
          <a:bodyPr wrap="square" rtlCol="0">
            <a:spAutoFit/>
          </a:bodyPr>
          <a:lstStyle/>
          <a:p>
            <a:r>
              <a:rPr lang="en-US" dirty="0" smtClean="0">
                <a:solidFill>
                  <a:srgbClr val="00B050"/>
                </a:solidFill>
              </a:rPr>
              <a:t> =300</a:t>
            </a:r>
            <a:endParaRPr lang="en-US" dirty="0">
              <a:solidFill>
                <a:srgbClr val="00B050"/>
              </a:solidFill>
            </a:endParaRPr>
          </a:p>
        </p:txBody>
      </p:sp>
      <p:sp>
        <p:nvSpPr>
          <p:cNvPr id="7" name="Date Placeholder 6"/>
          <p:cNvSpPr>
            <a:spLocks noGrp="1"/>
          </p:cNvSpPr>
          <p:nvPr>
            <p:ph type="dt" sz="half" idx="10"/>
          </p:nvPr>
        </p:nvSpPr>
        <p:spPr/>
        <p:txBody>
          <a:bodyPr/>
          <a:lstStyle/>
          <a:p>
            <a:r>
              <a:rPr lang="en-US" smtClean="0"/>
              <a:t>10/8/13</a:t>
            </a:r>
            <a:endParaRPr lang="en-US"/>
          </a:p>
        </p:txBody>
      </p:sp>
      <p:sp>
        <p:nvSpPr>
          <p:cNvPr id="8" name="Footer Placeholder 7"/>
          <p:cNvSpPr>
            <a:spLocks noGrp="1"/>
          </p:cNvSpPr>
          <p:nvPr>
            <p:ph type="ftr" sz="quarter" idx="11"/>
          </p:nvPr>
        </p:nvSpPr>
        <p:spPr/>
        <p:txBody>
          <a:bodyPr/>
          <a:lstStyle/>
          <a:p>
            <a:r>
              <a:rPr lang="en-US" smtClean="0"/>
              <a:t>Software Defined Networking (COMS 6998-8)</a:t>
            </a:r>
            <a:endParaRPr lang="en-US"/>
          </a:p>
        </p:txBody>
      </p:sp>
      <p:graphicFrame>
        <p:nvGraphicFramePr>
          <p:cNvPr id="21" name="Object 20"/>
          <p:cNvGraphicFramePr>
            <a:graphicFrameLocks noChangeAspect="1"/>
          </p:cNvGraphicFramePr>
          <p:nvPr>
            <p:extLst>
              <p:ext uri="{D42A27DB-BD31-4B8C-83A1-F6EECF244321}">
                <p14:modId xmlns:p14="http://schemas.microsoft.com/office/powerpoint/2010/main" val="72721306"/>
              </p:ext>
            </p:extLst>
          </p:nvPr>
        </p:nvGraphicFramePr>
        <p:xfrm>
          <a:off x="1600200" y="1478790"/>
          <a:ext cx="417512" cy="502410"/>
        </p:xfrm>
        <a:graphic>
          <a:graphicData uri="http://schemas.openxmlformats.org/presentationml/2006/ole">
            <mc:AlternateContent xmlns:mc="http://schemas.openxmlformats.org/markup-compatibility/2006">
              <mc:Choice xmlns:v="urn:schemas-microsoft-com:vml" Requires="v">
                <p:oleObj spid="_x0000_s1084" name="Equation" r:id="rId9" imgW="228600" imgH="279400" progId="Equation.3">
                  <p:embed/>
                </p:oleObj>
              </mc:Choice>
              <mc:Fallback>
                <p:oleObj name="Equation" r:id="rId9" imgW="228600" imgH="279400" progId="Equation.3">
                  <p:embed/>
                  <p:pic>
                    <p:nvPicPr>
                      <p:cNvPr id="0" name=""/>
                      <p:cNvPicPr/>
                      <p:nvPr/>
                    </p:nvPicPr>
                    <p:blipFill>
                      <a:blip r:embed="rId10"/>
                      <a:stretch>
                        <a:fillRect/>
                      </a:stretch>
                    </p:blipFill>
                    <p:spPr>
                      <a:xfrm>
                        <a:off x="1600200" y="1478790"/>
                        <a:ext cx="417512" cy="502410"/>
                      </a:xfrm>
                      <a:prstGeom prst="rect">
                        <a:avLst/>
                      </a:prstGeom>
                    </p:spPr>
                  </p:pic>
                </p:oleObj>
              </mc:Fallback>
            </mc:AlternateContent>
          </a:graphicData>
        </a:graphic>
      </p:graphicFrame>
      <p:sp>
        <p:nvSpPr>
          <p:cNvPr id="22" name="TextBox 21"/>
          <p:cNvSpPr txBox="1"/>
          <p:nvPr/>
        </p:nvSpPr>
        <p:spPr>
          <a:xfrm>
            <a:off x="2057400" y="1447800"/>
            <a:ext cx="4572000" cy="461665"/>
          </a:xfrm>
          <a:prstGeom prst="rect">
            <a:avLst/>
          </a:prstGeom>
          <a:noFill/>
        </p:spPr>
        <p:txBody>
          <a:bodyPr wrap="square" rtlCol="0">
            <a:spAutoFit/>
          </a:bodyPr>
          <a:lstStyle/>
          <a:p>
            <a:r>
              <a:rPr lang="en-US" sz="2400" dirty="0" smtClean="0"/>
              <a:t>: flow f’s load on</a:t>
            </a:r>
            <a:r>
              <a:rPr lang="en-US" sz="2400" dirty="0"/>
              <a:t> </a:t>
            </a:r>
            <a:r>
              <a:rPr lang="en-US" sz="2400" dirty="0" smtClean="0"/>
              <a:t>link v, u</a:t>
            </a:r>
            <a:endParaRPr lang="en-US" sz="2400" dirty="0"/>
          </a:p>
        </p:txBody>
      </p:sp>
      <p:sp>
        <p:nvSpPr>
          <p:cNvPr id="23"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smtClean="0"/>
              <a:t>J. Liu, Yale</a:t>
            </a:r>
            <a:endParaRPr lang="en-US" dirty="0"/>
          </a:p>
        </p:txBody>
      </p:sp>
    </p:spTree>
    <p:extLst>
      <p:ext uri="{BB962C8B-B14F-4D97-AF65-F5344CB8AC3E}">
        <p14:creationId xmlns:p14="http://schemas.microsoft.com/office/powerpoint/2010/main" val="14452755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par>
                                <p:cTn id="23" presetID="10" presetClass="entr" presetSubtype="0" fill="hold" nodeType="with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4" grpId="0"/>
      <p:bldP spid="18" grpId="0"/>
      <p:bldP spid="2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1073497" y="2073867"/>
            <a:ext cx="7228937" cy="3636641"/>
          </a:xfrm>
          <a:prstGeom prst="rect">
            <a:avLst/>
          </a:prstGeom>
        </p:spPr>
      </p:pic>
      <p:sp>
        <p:nvSpPr>
          <p:cNvPr id="2" name="Title 1"/>
          <p:cNvSpPr>
            <a:spLocks noGrp="1"/>
          </p:cNvSpPr>
          <p:nvPr>
            <p:ph type="title"/>
          </p:nvPr>
        </p:nvSpPr>
        <p:spPr/>
        <p:txBody>
          <a:bodyPr/>
          <a:lstStyle/>
          <a:p>
            <a:r>
              <a:rPr lang="en-US" dirty="0" smtClean="0"/>
              <a:t>Representing update requirements</a:t>
            </a:r>
            <a:endParaRPr lang="en-US" dirty="0"/>
          </a:p>
        </p:txBody>
      </p:sp>
      <p:sp>
        <p:nvSpPr>
          <p:cNvPr id="8" name="Oval 7"/>
          <p:cNvSpPr/>
          <p:nvPr/>
        </p:nvSpPr>
        <p:spPr>
          <a:xfrm>
            <a:off x="1687283" y="3177329"/>
            <a:ext cx="719388" cy="602454"/>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22640" y="3657744"/>
            <a:ext cx="1485900" cy="369332"/>
          </a:xfrm>
          <a:prstGeom prst="rect">
            <a:avLst/>
          </a:prstGeom>
          <a:noFill/>
        </p:spPr>
        <p:txBody>
          <a:bodyPr wrap="square" rtlCol="0">
            <a:spAutoFit/>
          </a:bodyPr>
          <a:lstStyle/>
          <a:p>
            <a:r>
              <a:rPr lang="en-US" dirty="0" smtClean="0">
                <a:solidFill>
                  <a:srgbClr val="FF0000"/>
                </a:solidFill>
              </a:rPr>
              <a:t>Drain s2</a:t>
            </a:r>
            <a:endParaRPr lang="en-US" dirty="0">
              <a:solidFill>
                <a:srgbClr val="FF0000"/>
              </a:solidFill>
            </a:endParaRPr>
          </a:p>
        </p:txBody>
      </p:sp>
      <p:sp>
        <p:nvSpPr>
          <p:cNvPr id="47" name="TextBox 46"/>
          <p:cNvSpPr txBox="1"/>
          <p:nvPr/>
        </p:nvSpPr>
        <p:spPr>
          <a:xfrm>
            <a:off x="727573" y="2930646"/>
            <a:ext cx="1933704" cy="369332"/>
          </a:xfrm>
          <a:prstGeom prst="rect">
            <a:avLst/>
          </a:prstGeom>
          <a:noFill/>
        </p:spPr>
        <p:txBody>
          <a:bodyPr wrap="square" rtlCol="0">
            <a:spAutoFit/>
          </a:bodyPr>
          <a:lstStyle/>
          <a:p>
            <a:r>
              <a:rPr lang="en-US" dirty="0" smtClean="0">
                <a:solidFill>
                  <a:srgbClr val="0070C0"/>
                </a:solidFill>
              </a:rPr>
              <a:t>When s2 recovers</a:t>
            </a:r>
            <a:endParaRPr lang="en-US" dirty="0">
              <a:solidFill>
                <a:srgbClr val="0070C0"/>
              </a:solidFill>
            </a:endParaRPr>
          </a:p>
        </p:txBody>
      </p:sp>
      <p:cxnSp>
        <p:nvCxnSpPr>
          <p:cNvPr id="49" name="Straight Arrow Connector 48"/>
          <p:cNvCxnSpPr/>
          <p:nvPr/>
        </p:nvCxnSpPr>
        <p:spPr>
          <a:xfrm flipV="1">
            <a:off x="2661277" y="3633976"/>
            <a:ext cx="783672" cy="927392"/>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9C1F5A0A-F6FC-4FFD-9B49-0DA8697211D9}" type="slidenum">
              <a:rPr lang="en-US" smtClean="0"/>
              <a:pPr/>
              <a:t>48</a:t>
            </a:fld>
            <a:endParaRPr lang="en-US"/>
          </a:p>
        </p:txBody>
      </p:sp>
      <p:sp>
        <p:nvSpPr>
          <p:cNvPr id="13" name="TextBox 12"/>
          <p:cNvSpPr txBox="1"/>
          <p:nvPr/>
        </p:nvSpPr>
        <p:spPr>
          <a:xfrm>
            <a:off x="1066800" y="3886200"/>
            <a:ext cx="1905000" cy="646331"/>
          </a:xfrm>
          <a:prstGeom prst="rect">
            <a:avLst/>
          </a:prstGeom>
          <a:noFill/>
        </p:spPr>
        <p:txBody>
          <a:bodyPr wrap="square" rtlCol="0">
            <a:spAutoFit/>
          </a:bodyPr>
          <a:lstStyle/>
          <a:p>
            <a:r>
              <a:rPr lang="en-US" dirty="0" smtClean="0">
                <a:solidFill>
                  <a:srgbClr val="00B050"/>
                </a:solidFill>
              </a:rPr>
              <a:t>Constraint: no flow to s2</a:t>
            </a:r>
            <a:endParaRPr lang="en-US" dirty="0">
              <a:solidFill>
                <a:srgbClr val="00B050"/>
              </a:solidFill>
            </a:endParaRPr>
          </a:p>
        </p:txBody>
      </p:sp>
      <p:sp>
        <p:nvSpPr>
          <p:cNvPr id="14" name="TextBox 13"/>
          <p:cNvSpPr txBox="1"/>
          <p:nvPr/>
        </p:nvSpPr>
        <p:spPr>
          <a:xfrm>
            <a:off x="2514600" y="3810000"/>
            <a:ext cx="1905000" cy="646331"/>
          </a:xfrm>
          <a:prstGeom prst="rect">
            <a:avLst/>
          </a:prstGeom>
          <a:noFill/>
        </p:spPr>
        <p:txBody>
          <a:bodyPr wrap="square" rtlCol="0">
            <a:spAutoFit/>
          </a:bodyPr>
          <a:lstStyle/>
          <a:p>
            <a:r>
              <a:rPr lang="en-US" dirty="0" smtClean="0">
                <a:solidFill>
                  <a:srgbClr val="00B050"/>
                </a:solidFill>
              </a:rPr>
              <a:t>Constraint: ECMP equal split</a:t>
            </a:r>
            <a:endParaRPr lang="en-US" dirty="0">
              <a:solidFill>
                <a:srgbClr val="00B050"/>
              </a:solidFill>
            </a:endParaRPr>
          </a:p>
        </p:txBody>
      </p:sp>
      <p:sp>
        <p:nvSpPr>
          <p:cNvPr id="6" name="Date Placeholder 5"/>
          <p:cNvSpPr>
            <a:spLocks noGrp="1"/>
          </p:cNvSpPr>
          <p:nvPr>
            <p:ph type="dt" sz="half" idx="10"/>
          </p:nvPr>
        </p:nvSpPr>
        <p:spPr/>
        <p:txBody>
          <a:bodyPr/>
          <a:lstStyle/>
          <a:p>
            <a:r>
              <a:rPr lang="en-US" smtClean="0"/>
              <a:t>10/8/13</a:t>
            </a:r>
            <a:endParaRPr lang="en-US"/>
          </a:p>
        </p:txBody>
      </p:sp>
      <p:sp>
        <p:nvSpPr>
          <p:cNvPr id="7" name="Footer Placeholder 6"/>
          <p:cNvSpPr>
            <a:spLocks noGrp="1"/>
          </p:cNvSpPr>
          <p:nvPr>
            <p:ph type="ftr" sz="quarter" idx="11"/>
          </p:nvPr>
        </p:nvSpPr>
        <p:spPr/>
        <p:txBody>
          <a:bodyPr/>
          <a:lstStyle/>
          <a:p>
            <a:r>
              <a:rPr lang="en-US" smtClean="0"/>
              <a:t>Software Defined Networking (COMS 6998-8)</a:t>
            </a:r>
            <a:endParaRPr lang="en-US"/>
          </a:p>
        </p:txBody>
      </p:sp>
      <p:sp>
        <p:nvSpPr>
          <p:cNvPr id="15" name="Footer Placeholder 3"/>
          <p:cNvSpPr txBox="1">
            <a:spLocks/>
          </p:cNvSpPr>
          <p:nvPr/>
        </p:nvSpPr>
        <p:spPr>
          <a:xfrm>
            <a:off x="5715000" y="6384925"/>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smtClean="0"/>
              <a:t>J. Liu, Yale</a:t>
            </a:r>
            <a:endParaRPr lang="en-US" dirty="0"/>
          </a:p>
        </p:txBody>
      </p:sp>
    </p:spTree>
    <p:extLst>
      <p:ext uri="{BB962C8B-B14F-4D97-AF65-F5344CB8AC3E}">
        <p14:creationId xmlns:p14="http://schemas.microsoft.com/office/powerpoint/2010/main" val="33741395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500"/>
                                        <p:tgtEl>
                                          <p:spTgt spid="4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49"/>
                                        </p:tgtEl>
                                      </p:cBhvr>
                                    </p:animEffect>
                                    <p:set>
                                      <p:cBhvr>
                                        <p:cTn id="24" dur="1" fill="hold">
                                          <p:stCondLst>
                                            <p:cond delay="499"/>
                                          </p:stCondLst>
                                        </p:cTn>
                                        <p:tgtEl>
                                          <p:spTgt spid="49"/>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500"/>
                                        <p:tgtEl>
                                          <p:spTgt spid="47"/>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3"/>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p:bldP spid="9" grpId="1"/>
      <p:bldP spid="47" grpId="0"/>
      <p:bldP spid="13" grpId="0"/>
      <p:bldP spid="13" grpId="1"/>
      <p:bldP spid="1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Straight Arrow Connector 55"/>
          <p:cNvCxnSpPr/>
          <p:nvPr/>
        </p:nvCxnSpPr>
        <p:spPr>
          <a:xfrm flipV="1">
            <a:off x="5746227" y="2869675"/>
            <a:ext cx="760799" cy="36850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fontScale="90000"/>
          </a:bodyPr>
          <a:lstStyle/>
          <a:p>
            <a:r>
              <a:rPr lang="en-US" dirty="0" smtClean="0"/>
              <a:t>Switch </a:t>
            </a:r>
            <a:r>
              <a:rPr lang="en-US" dirty="0" err="1"/>
              <a:t>a</a:t>
            </a:r>
            <a:r>
              <a:rPr lang="en-US" dirty="0" err="1" smtClean="0"/>
              <a:t>synchronization</a:t>
            </a:r>
            <a:r>
              <a:rPr lang="en-US" dirty="0" smtClean="0"/>
              <a:t> exponentially inflates the possible load values</a:t>
            </a:r>
            <a:endParaRPr lang="en-US" dirty="0"/>
          </a:p>
        </p:txBody>
      </p:sp>
      <p:sp>
        <p:nvSpPr>
          <p:cNvPr id="61" name="Rounded Rectangle 60"/>
          <p:cNvSpPr/>
          <p:nvPr/>
        </p:nvSpPr>
        <p:spPr>
          <a:xfrm>
            <a:off x="1859128" y="2403194"/>
            <a:ext cx="278266" cy="216107"/>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62" name="Rounded Rectangle 61"/>
          <p:cNvSpPr/>
          <p:nvPr/>
        </p:nvSpPr>
        <p:spPr>
          <a:xfrm>
            <a:off x="3059475" y="2396093"/>
            <a:ext cx="278266" cy="216107"/>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3" name="Rounded Rectangle 62"/>
          <p:cNvSpPr/>
          <p:nvPr/>
        </p:nvSpPr>
        <p:spPr>
          <a:xfrm>
            <a:off x="3059475" y="3120049"/>
            <a:ext cx="278266" cy="216107"/>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0" name="Rounded Rectangle 69"/>
          <p:cNvSpPr/>
          <p:nvPr/>
        </p:nvSpPr>
        <p:spPr>
          <a:xfrm>
            <a:off x="4293920" y="2396093"/>
            <a:ext cx="278266" cy="216107"/>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75" name="Straight Arrow Connector 74"/>
          <p:cNvCxnSpPr>
            <a:stCxn id="61" idx="3"/>
            <a:endCxn id="62" idx="1"/>
          </p:cNvCxnSpPr>
          <p:nvPr/>
        </p:nvCxnSpPr>
        <p:spPr>
          <a:xfrm flipV="1">
            <a:off x="2137394" y="2504147"/>
            <a:ext cx="922081" cy="71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a:stCxn id="61" idx="3"/>
            <a:endCxn id="63" idx="1"/>
          </p:cNvCxnSpPr>
          <p:nvPr/>
        </p:nvCxnSpPr>
        <p:spPr>
          <a:xfrm>
            <a:off x="2137394" y="2511248"/>
            <a:ext cx="922081" cy="7168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a:endCxn id="70" idx="1"/>
          </p:cNvCxnSpPr>
          <p:nvPr/>
        </p:nvCxnSpPr>
        <p:spPr>
          <a:xfrm flipV="1">
            <a:off x="3337741" y="2504147"/>
            <a:ext cx="956179"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flipV="1">
            <a:off x="3337741" y="3228103"/>
            <a:ext cx="956179"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a:off x="3337741" y="2612201"/>
            <a:ext cx="956179" cy="5078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flipV="1">
            <a:off x="3337741" y="2612201"/>
            <a:ext cx="956179" cy="5078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flipV="1">
            <a:off x="4572186" y="2504147"/>
            <a:ext cx="894014" cy="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flipV="1">
            <a:off x="4572186" y="3228103"/>
            <a:ext cx="894014" cy="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flipV="1">
            <a:off x="4572186" y="2612200"/>
            <a:ext cx="922081" cy="5078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p:nvPr/>
        </p:nvCxnSpPr>
        <p:spPr>
          <a:xfrm>
            <a:off x="4572186" y="2612201"/>
            <a:ext cx="894014" cy="5078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a:off x="5744466" y="2520435"/>
            <a:ext cx="760799" cy="33916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flipV="1">
            <a:off x="5744466" y="2859596"/>
            <a:ext cx="760799" cy="368511"/>
          </a:xfrm>
          <a:prstGeom prst="straightConnector1">
            <a:avLst/>
          </a:prstGeom>
          <a:ln w="38100"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pic>
        <p:nvPicPr>
          <p:cNvPr id="87" name="Picture 86" descr="latex-image-1.pdf"/>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845001" y="2082502"/>
            <a:ext cx="330200" cy="292100"/>
          </a:xfrm>
          <a:prstGeom prst="rect">
            <a:avLst/>
          </a:prstGeom>
        </p:spPr>
      </p:pic>
      <p:pic>
        <p:nvPicPr>
          <p:cNvPr id="88" name="Picture 87" descr="latex-image-1.pdf"/>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521418" y="2350869"/>
            <a:ext cx="355600" cy="381000"/>
          </a:xfrm>
          <a:prstGeom prst="rect">
            <a:avLst/>
          </a:prstGeom>
        </p:spPr>
      </p:pic>
      <p:cxnSp>
        <p:nvCxnSpPr>
          <p:cNvPr id="89" name="Straight Connector 88"/>
          <p:cNvCxnSpPr>
            <a:endCxn id="61" idx="1"/>
          </p:cNvCxnSpPr>
          <p:nvPr/>
        </p:nvCxnSpPr>
        <p:spPr>
          <a:xfrm>
            <a:off x="1175296" y="2511248"/>
            <a:ext cx="683832" cy="0"/>
          </a:xfrm>
          <a:prstGeom prst="line">
            <a:avLst/>
          </a:prstGeom>
          <a:ln w="38100" cmpd="sng">
            <a:solidFill>
              <a:schemeClr val="tx1"/>
            </a:solidFill>
            <a:tailEnd type="triangle" w="lg"/>
          </a:ln>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6783531" y="2859551"/>
            <a:ext cx="683832" cy="0"/>
          </a:xfrm>
          <a:prstGeom prst="line">
            <a:avLst/>
          </a:prstGeom>
          <a:ln w="38100" cmpd="sng">
            <a:solidFill>
              <a:schemeClr val="tx1"/>
            </a:solidFill>
            <a:tailEnd type="triangle" w="lg"/>
          </a:ln>
        </p:spPr>
        <p:style>
          <a:lnRef idx="2">
            <a:schemeClr val="accent1"/>
          </a:lnRef>
          <a:fillRef idx="0">
            <a:schemeClr val="accent1"/>
          </a:fillRef>
          <a:effectRef idx="1">
            <a:schemeClr val="accent1"/>
          </a:effectRef>
          <a:fontRef idx="minor">
            <a:schemeClr val="tx1"/>
          </a:fontRef>
        </p:style>
      </p:cxnSp>
      <p:sp>
        <p:nvSpPr>
          <p:cNvPr id="92" name="TextBox 91"/>
          <p:cNvSpPr txBox="1"/>
          <p:nvPr/>
        </p:nvSpPr>
        <p:spPr>
          <a:xfrm>
            <a:off x="1990859" y="4137303"/>
            <a:ext cx="4924403" cy="646331"/>
          </a:xfrm>
          <a:prstGeom prst="rect">
            <a:avLst/>
          </a:prstGeom>
          <a:noFill/>
        </p:spPr>
        <p:txBody>
          <a:bodyPr wrap="square" rtlCol="0">
            <a:spAutoFit/>
          </a:bodyPr>
          <a:lstStyle/>
          <a:p>
            <a:r>
              <a:rPr lang="en-US" dirty="0" smtClean="0"/>
              <a:t>Asynchronous updates can result in  2^5    possible load values on link   (7,8)   during transition.</a:t>
            </a:r>
            <a:endParaRPr lang="en-US" dirty="0"/>
          </a:p>
        </p:txBody>
      </p:sp>
      <p:sp>
        <p:nvSpPr>
          <p:cNvPr id="101" name="TextBox 100"/>
          <p:cNvSpPr txBox="1"/>
          <p:nvPr/>
        </p:nvSpPr>
        <p:spPr>
          <a:xfrm>
            <a:off x="1386252" y="2148445"/>
            <a:ext cx="310824" cy="369332"/>
          </a:xfrm>
          <a:prstGeom prst="rect">
            <a:avLst/>
          </a:prstGeom>
          <a:noFill/>
        </p:spPr>
        <p:txBody>
          <a:bodyPr wrap="square" rtlCol="0">
            <a:spAutoFit/>
          </a:bodyPr>
          <a:lstStyle/>
          <a:p>
            <a:r>
              <a:rPr lang="en-US" dirty="0" smtClean="0"/>
              <a:t>f</a:t>
            </a:r>
            <a:endParaRPr lang="en-US" dirty="0"/>
          </a:p>
        </p:txBody>
      </p:sp>
      <p:sp>
        <p:nvSpPr>
          <p:cNvPr id="102" name="TextBox 101"/>
          <p:cNvSpPr txBox="1"/>
          <p:nvPr/>
        </p:nvSpPr>
        <p:spPr>
          <a:xfrm>
            <a:off x="1685511" y="2025069"/>
            <a:ext cx="887613" cy="369332"/>
          </a:xfrm>
          <a:prstGeom prst="rect">
            <a:avLst/>
          </a:prstGeom>
          <a:noFill/>
        </p:spPr>
        <p:txBody>
          <a:bodyPr wrap="square" rtlCol="0">
            <a:spAutoFit/>
          </a:bodyPr>
          <a:lstStyle/>
          <a:p>
            <a:r>
              <a:rPr lang="en-US" dirty="0" smtClean="0"/>
              <a:t>ingress</a:t>
            </a:r>
            <a:endParaRPr lang="en-US" dirty="0"/>
          </a:p>
        </p:txBody>
      </p:sp>
      <p:sp>
        <p:nvSpPr>
          <p:cNvPr id="103" name="TextBox 102"/>
          <p:cNvSpPr txBox="1"/>
          <p:nvPr/>
        </p:nvSpPr>
        <p:spPr>
          <a:xfrm>
            <a:off x="6290305" y="2349073"/>
            <a:ext cx="986451" cy="369332"/>
          </a:xfrm>
          <a:prstGeom prst="rect">
            <a:avLst/>
          </a:prstGeom>
          <a:noFill/>
        </p:spPr>
        <p:txBody>
          <a:bodyPr wrap="square" rtlCol="0">
            <a:spAutoFit/>
          </a:bodyPr>
          <a:lstStyle/>
          <a:p>
            <a:r>
              <a:rPr lang="en-US" dirty="0" smtClean="0"/>
              <a:t>egress</a:t>
            </a:r>
            <a:endParaRPr lang="en-US" dirty="0"/>
          </a:p>
        </p:txBody>
      </p:sp>
      <p:sp>
        <p:nvSpPr>
          <p:cNvPr id="104" name="TextBox 103"/>
          <p:cNvSpPr txBox="1"/>
          <p:nvPr/>
        </p:nvSpPr>
        <p:spPr>
          <a:xfrm>
            <a:off x="6918617" y="2547203"/>
            <a:ext cx="310824" cy="369332"/>
          </a:xfrm>
          <a:prstGeom prst="rect">
            <a:avLst/>
          </a:prstGeom>
          <a:noFill/>
        </p:spPr>
        <p:txBody>
          <a:bodyPr wrap="square" rtlCol="0">
            <a:spAutoFit/>
          </a:bodyPr>
          <a:lstStyle/>
          <a:p>
            <a:r>
              <a:rPr lang="en-US" dirty="0" smtClean="0"/>
              <a:t>f</a:t>
            </a:r>
            <a:endParaRPr lang="en-US" dirty="0"/>
          </a:p>
        </p:txBody>
      </p:sp>
      <p:cxnSp>
        <p:nvCxnSpPr>
          <p:cNvPr id="6" name="Straight Arrow Connector 5"/>
          <p:cNvCxnSpPr/>
          <p:nvPr/>
        </p:nvCxnSpPr>
        <p:spPr>
          <a:xfrm>
            <a:off x="5999875" y="3180886"/>
            <a:ext cx="326486" cy="1994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Down Arrow 10"/>
          <p:cNvSpPr/>
          <p:nvPr/>
        </p:nvSpPr>
        <p:spPr>
          <a:xfrm rot="10800000">
            <a:off x="1855511" y="2722685"/>
            <a:ext cx="260176" cy="25349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own Arrow 51"/>
          <p:cNvSpPr/>
          <p:nvPr/>
        </p:nvSpPr>
        <p:spPr>
          <a:xfrm rot="10800000">
            <a:off x="3058504" y="2688444"/>
            <a:ext cx="260176" cy="25349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own Arrow 52"/>
          <p:cNvSpPr/>
          <p:nvPr/>
        </p:nvSpPr>
        <p:spPr>
          <a:xfrm rot="10800000">
            <a:off x="3062714" y="3408962"/>
            <a:ext cx="260176" cy="25349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own Arrow 53"/>
          <p:cNvSpPr/>
          <p:nvPr/>
        </p:nvSpPr>
        <p:spPr>
          <a:xfrm rot="10800000">
            <a:off x="4287998" y="3400503"/>
            <a:ext cx="260176" cy="25349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own Arrow 54"/>
          <p:cNvSpPr/>
          <p:nvPr/>
        </p:nvSpPr>
        <p:spPr>
          <a:xfrm rot="10800000">
            <a:off x="4293920" y="2681006"/>
            <a:ext cx="260176" cy="25349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1970851" y="5232533"/>
            <a:ext cx="4924403" cy="646331"/>
          </a:xfrm>
          <a:prstGeom prst="rect">
            <a:avLst/>
          </a:prstGeom>
          <a:noFill/>
        </p:spPr>
        <p:txBody>
          <a:bodyPr wrap="square" rtlCol="0">
            <a:spAutoFit/>
          </a:bodyPr>
          <a:lstStyle/>
          <a:p>
            <a:r>
              <a:rPr lang="en-US" b="1" dirty="0" smtClean="0">
                <a:solidFill>
                  <a:srgbClr val="FF0000"/>
                </a:solidFill>
              </a:rPr>
              <a:t>In large networks, it is impossible to check if the load value exceeds link capacity.</a:t>
            </a:r>
            <a:endParaRPr lang="en-US" b="1" dirty="0">
              <a:solidFill>
                <a:srgbClr val="FF0000"/>
              </a:solidFill>
            </a:endParaRPr>
          </a:p>
        </p:txBody>
      </p:sp>
      <p:sp>
        <p:nvSpPr>
          <p:cNvPr id="51" name="Rounded Rectangle 50"/>
          <p:cNvSpPr/>
          <p:nvPr/>
        </p:nvSpPr>
        <p:spPr>
          <a:xfrm>
            <a:off x="5456509" y="2409154"/>
            <a:ext cx="278266" cy="216107"/>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8" name="Rounded Rectangle 57"/>
          <p:cNvSpPr/>
          <p:nvPr/>
        </p:nvSpPr>
        <p:spPr>
          <a:xfrm>
            <a:off x="5473928" y="3105847"/>
            <a:ext cx="278266" cy="216107"/>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4" name="Rounded Rectangle 63"/>
          <p:cNvSpPr/>
          <p:nvPr/>
        </p:nvSpPr>
        <p:spPr>
          <a:xfrm>
            <a:off x="6518962" y="2757504"/>
            <a:ext cx="278266" cy="216107"/>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6" name="Rounded Rectangle 65"/>
          <p:cNvSpPr/>
          <p:nvPr/>
        </p:nvSpPr>
        <p:spPr>
          <a:xfrm>
            <a:off x="4289563" y="3114545"/>
            <a:ext cx="278266" cy="216107"/>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8" name="TextBox 67"/>
          <p:cNvSpPr txBox="1"/>
          <p:nvPr/>
        </p:nvSpPr>
        <p:spPr>
          <a:xfrm>
            <a:off x="1175296" y="1597395"/>
            <a:ext cx="7073428" cy="369332"/>
          </a:xfrm>
          <a:prstGeom prst="rect">
            <a:avLst/>
          </a:prstGeom>
          <a:noFill/>
        </p:spPr>
        <p:txBody>
          <a:bodyPr wrap="square" rtlCol="0">
            <a:spAutoFit/>
          </a:bodyPr>
          <a:lstStyle/>
          <a:p>
            <a:r>
              <a:rPr lang="en-US" dirty="0"/>
              <a:t>T</a:t>
            </a:r>
            <a:r>
              <a:rPr lang="en-US" dirty="0" smtClean="0"/>
              <a:t>ransition from </a:t>
            </a:r>
            <a:r>
              <a:rPr lang="en-US" b="1" dirty="0" smtClean="0">
                <a:solidFill>
                  <a:srgbClr val="0070C0"/>
                </a:solidFill>
              </a:rPr>
              <a:t>old traffic distribution </a:t>
            </a:r>
            <a:r>
              <a:rPr lang="en-US" dirty="0" smtClean="0"/>
              <a:t>to </a:t>
            </a:r>
            <a:r>
              <a:rPr lang="en-US" b="1" dirty="0" smtClean="0">
                <a:solidFill>
                  <a:srgbClr val="FF0000"/>
                </a:solidFill>
              </a:rPr>
              <a:t>new traffic distribution</a:t>
            </a:r>
            <a:endParaRPr lang="en-US" b="1" dirty="0">
              <a:solidFill>
                <a:srgbClr val="FF0000"/>
              </a:solidFill>
            </a:endParaRPr>
          </a:p>
        </p:txBody>
      </p:sp>
      <p:sp>
        <p:nvSpPr>
          <p:cNvPr id="99" name="TextBox 98"/>
          <p:cNvSpPr txBox="1"/>
          <p:nvPr/>
        </p:nvSpPr>
        <p:spPr>
          <a:xfrm>
            <a:off x="1852984" y="2326169"/>
            <a:ext cx="293069" cy="369332"/>
          </a:xfrm>
          <a:prstGeom prst="rect">
            <a:avLst/>
          </a:prstGeom>
          <a:noFill/>
        </p:spPr>
        <p:txBody>
          <a:bodyPr wrap="square" rtlCol="0">
            <a:spAutoFit/>
          </a:bodyPr>
          <a:lstStyle/>
          <a:p>
            <a:r>
              <a:rPr lang="en-US" dirty="0">
                <a:solidFill>
                  <a:schemeClr val="bg1"/>
                </a:solidFill>
              </a:rPr>
              <a:t>1</a:t>
            </a:r>
          </a:p>
        </p:txBody>
      </p:sp>
      <p:sp>
        <p:nvSpPr>
          <p:cNvPr id="100" name="TextBox 99"/>
          <p:cNvSpPr txBox="1"/>
          <p:nvPr/>
        </p:nvSpPr>
        <p:spPr>
          <a:xfrm>
            <a:off x="3044672" y="2297786"/>
            <a:ext cx="293069" cy="369332"/>
          </a:xfrm>
          <a:prstGeom prst="rect">
            <a:avLst/>
          </a:prstGeom>
          <a:noFill/>
        </p:spPr>
        <p:txBody>
          <a:bodyPr wrap="square" rtlCol="0">
            <a:spAutoFit/>
          </a:bodyPr>
          <a:lstStyle/>
          <a:p>
            <a:r>
              <a:rPr lang="en-US" dirty="0">
                <a:solidFill>
                  <a:schemeClr val="bg1"/>
                </a:solidFill>
              </a:rPr>
              <a:t>2</a:t>
            </a:r>
          </a:p>
        </p:txBody>
      </p:sp>
      <p:sp>
        <p:nvSpPr>
          <p:cNvPr id="105" name="TextBox 104"/>
          <p:cNvSpPr txBox="1"/>
          <p:nvPr/>
        </p:nvSpPr>
        <p:spPr>
          <a:xfrm>
            <a:off x="3050773" y="3027860"/>
            <a:ext cx="293069" cy="369332"/>
          </a:xfrm>
          <a:prstGeom prst="rect">
            <a:avLst/>
          </a:prstGeom>
          <a:noFill/>
        </p:spPr>
        <p:txBody>
          <a:bodyPr wrap="square" rtlCol="0">
            <a:spAutoFit/>
          </a:bodyPr>
          <a:lstStyle/>
          <a:p>
            <a:r>
              <a:rPr lang="en-US" dirty="0" smtClean="0">
                <a:solidFill>
                  <a:schemeClr val="bg1"/>
                </a:solidFill>
              </a:rPr>
              <a:t>3</a:t>
            </a:r>
            <a:endParaRPr lang="en-US" dirty="0">
              <a:solidFill>
                <a:schemeClr val="bg1"/>
              </a:solidFill>
            </a:endParaRPr>
          </a:p>
        </p:txBody>
      </p:sp>
      <p:sp>
        <p:nvSpPr>
          <p:cNvPr id="106" name="TextBox 105"/>
          <p:cNvSpPr txBox="1"/>
          <p:nvPr/>
        </p:nvSpPr>
        <p:spPr>
          <a:xfrm>
            <a:off x="4287990" y="2301721"/>
            <a:ext cx="293069" cy="369332"/>
          </a:xfrm>
          <a:prstGeom prst="rect">
            <a:avLst/>
          </a:prstGeom>
          <a:noFill/>
        </p:spPr>
        <p:txBody>
          <a:bodyPr wrap="square" rtlCol="0">
            <a:spAutoFit/>
          </a:bodyPr>
          <a:lstStyle/>
          <a:p>
            <a:r>
              <a:rPr lang="en-US" dirty="0">
                <a:solidFill>
                  <a:schemeClr val="bg1"/>
                </a:solidFill>
              </a:rPr>
              <a:t>4</a:t>
            </a:r>
          </a:p>
        </p:txBody>
      </p:sp>
      <p:sp>
        <p:nvSpPr>
          <p:cNvPr id="107" name="TextBox 106"/>
          <p:cNvSpPr txBox="1"/>
          <p:nvPr/>
        </p:nvSpPr>
        <p:spPr>
          <a:xfrm>
            <a:off x="5450579" y="2314782"/>
            <a:ext cx="293069" cy="369332"/>
          </a:xfrm>
          <a:prstGeom prst="rect">
            <a:avLst/>
          </a:prstGeom>
          <a:noFill/>
        </p:spPr>
        <p:txBody>
          <a:bodyPr wrap="square" rtlCol="0">
            <a:spAutoFit/>
          </a:bodyPr>
          <a:lstStyle/>
          <a:p>
            <a:r>
              <a:rPr lang="en-US" dirty="0">
                <a:solidFill>
                  <a:schemeClr val="bg1"/>
                </a:solidFill>
              </a:rPr>
              <a:t>6</a:t>
            </a:r>
          </a:p>
        </p:txBody>
      </p:sp>
      <p:sp>
        <p:nvSpPr>
          <p:cNvPr id="108" name="TextBox 107"/>
          <p:cNvSpPr txBox="1"/>
          <p:nvPr/>
        </p:nvSpPr>
        <p:spPr>
          <a:xfrm>
            <a:off x="5467998" y="3011475"/>
            <a:ext cx="293069" cy="369332"/>
          </a:xfrm>
          <a:prstGeom prst="rect">
            <a:avLst/>
          </a:prstGeom>
          <a:noFill/>
        </p:spPr>
        <p:txBody>
          <a:bodyPr wrap="square" rtlCol="0">
            <a:spAutoFit/>
          </a:bodyPr>
          <a:lstStyle/>
          <a:p>
            <a:r>
              <a:rPr lang="en-US" dirty="0">
                <a:solidFill>
                  <a:schemeClr val="bg1"/>
                </a:solidFill>
              </a:rPr>
              <a:t>7</a:t>
            </a:r>
          </a:p>
        </p:txBody>
      </p:sp>
      <p:sp>
        <p:nvSpPr>
          <p:cNvPr id="109" name="TextBox 108"/>
          <p:cNvSpPr txBox="1"/>
          <p:nvPr/>
        </p:nvSpPr>
        <p:spPr>
          <a:xfrm>
            <a:off x="6513032" y="2663132"/>
            <a:ext cx="293069" cy="369332"/>
          </a:xfrm>
          <a:prstGeom prst="rect">
            <a:avLst/>
          </a:prstGeom>
          <a:noFill/>
        </p:spPr>
        <p:txBody>
          <a:bodyPr wrap="square" rtlCol="0">
            <a:spAutoFit/>
          </a:bodyPr>
          <a:lstStyle/>
          <a:p>
            <a:r>
              <a:rPr lang="en-US" dirty="0">
                <a:solidFill>
                  <a:schemeClr val="bg1"/>
                </a:solidFill>
              </a:rPr>
              <a:t>8</a:t>
            </a:r>
          </a:p>
        </p:txBody>
      </p:sp>
      <p:sp>
        <p:nvSpPr>
          <p:cNvPr id="110" name="TextBox 109"/>
          <p:cNvSpPr txBox="1"/>
          <p:nvPr/>
        </p:nvSpPr>
        <p:spPr>
          <a:xfrm>
            <a:off x="4283633" y="3020173"/>
            <a:ext cx="293069" cy="369332"/>
          </a:xfrm>
          <a:prstGeom prst="rect">
            <a:avLst/>
          </a:prstGeom>
          <a:noFill/>
        </p:spPr>
        <p:txBody>
          <a:bodyPr wrap="square" rtlCol="0">
            <a:spAutoFit/>
          </a:bodyPr>
          <a:lstStyle/>
          <a:p>
            <a:r>
              <a:rPr lang="en-US" dirty="0">
                <a:solidFill>
                  <a:schemeClr val="bg1"/>
                </a:solidFill>
              </a:rPr>
              <a:t>5</a:t>
            </a:r>
          </a:p>
        </p:txBody>
      </p:sp>
      <p:sp>
        <p:nvSpPr>
          <p:cNvPr id="7" name="Slide Number Placeholder 6"/>
          <p:cNvSpPr>
            <a:spLocks noGrp="1"/>
          </p:cNvSpPr>
          <p:nvPr>
            <p:ph type="sldNum" sz="quarter" idx="12"/>
          </p:nvPr>
        </p:nvSpPr>
        <p:spPr/>
        <p:txBody>
          <a:bodyPr/>
          <a:lstStyle/>
          <a:p>
            <a:fld id="{9C1F5A0A-F6FC-4FFD-9B49-0DA8697211D9}" type="slidenum">
              <a:rPr lang="en-US" smtClean="0"/>
              <a:pPr/>
              <a:t>49</a:t>
            </a:fld>
            <a:endParaRPr lang="en-US"/>
          </a:p>
        </p:txBody>
      </p:sp>
      <p:graphicFrame>
        <p:nvGraphicFramePr>
          <p:cNvPr id="57" name="Object 56"/>
          <p:cNvGraphicFramePr>
            <a:graphicFrameLocks noChangeAspect="1"/>
          </p:cNvGraphicFramePr>
          <p:nvPr>
            <p:extLst>
              <p:ext uri="{D42A27DB-BD31-4B8C-83A1-F6EECF244321}">
                <p14:modId xmlns:p14="http://schemas.microsoft.com/office/powerpoint/2010/main" val="1789982057"/>
              </p:ext>
            </p:extLst>
          </p:nvPr>
        </p:nvGraphicFramePr>
        <p:xfrm>
          <a:off x="6434138" y="3124200"/>
          <a:ext cx="569912" cy="685800"/>
        </p:xfrm>
        <a:graphic>
          <a:graphicData uri="http://schemas.openxmlformats.org/presentationml/2006/ole">
            <mc:AlternateContent xmlns:mc="http://schemas.openxmlformats.org/markup-compatibility/2006">
              <mc:Choice xmlns:v="urn:schemas-microsoft-com:vml" Requires="v">
                <p:oleObj spid="_x0000_s36890" name="Equation" r:id="rId6" imgW="228600" imgH="279400" progId="Equation.3">
                  <p:embed/>
                </p:oleObj>
              </mc:Choice>
              <mc:Fallback>
                <p:oleObj name="Equation" r:id="rId6" imgW="228600" imgH="279400" progId="Equation.3">
                  <p:embed/>
                  <p:pic>
                    <p:nvPicPr>
                      <p:cNvPr id="0" name=""/>
                      <p:cNvPicPr/>
                      <p:nvPr/>
                    </p:nvPicPr>
                    <p:blipFill>
                      <a:blip r:embed="rId7"/>
                      <a:stretch>
                        <a:fillRect/>
                      </a:stretch>
                    </p:blipFill>
                    <p:spPr>
                      <a:xfrm>
                        <a:off x="6434138" y="3124200"/>
                        <a:ext cx="569912" cy="685800"/>
                      </a:xfrm>
                      <a:prstGeom prst="rect">
                        <a:avLst/>
                      </a:prstGeom>
                    </p:spPr>
                  </p:pic>
                </p:oleObj>
              </mc:Fallback>
            </mc:AlternateContent>
          </a:graphicData>
        </a:graphic>
      </p:graphicFrame>
      <p:sp>
        <p:nvSpPr>
          <p:cNvPr id="8" name="Date Placeholder 7"/>
          <p:cNvSpPr>
            <a:spLocks noGrp="1"/>
          </p:cNvSpPr>
          <p:nvPr>
            <p:ph type="dt" sz="half" idx="10"/>
          </p:nvPr>
        </p:nvSpPr>
        <p:spPr/>
        <p:txBody>
          <a:bodyPr/>
          <a:lstStyle/>
          <a:p>
            <a:r>
              <a:rPr lang="en-US" smtClean="0"/>
              <a:t>10/8/13</a:t>
            </a:r>
            <a:endParaRPr lang="en-US"/>
          </a:p>
        </p:txBody>
      </p:sp>
      <p:sp>
        <p:nvSpPr>
          <p:cNvPr id="9" name="Footer Placeholder 8"/>
          <p:cNvSpPr>
            <a:spLocks noGrp="1"/>
          </p:cNvSpPr>
          <p:nvPr>
            <p:ph type="ftr" sz="quarter" idx="11"/>
          </p:nvPr>
        </p:nvSpPr>
        <p:spPr/>
        <p:txBody>
          <a:bodyPr/>
          <a:lstStyle/>
          <a:p>
            <a:r>
              <a:rPr lang="en-US" smtClean="0"/>
              <a:t>Software Defined Networking (COMS 6998-8)</a:t>
            </a:r>
            <a:endParaRPr lang="en-US"/>
          </a:p>
        </p:txBody>
      </p:sp>
      <p:sp>
        <p:nvSpPr>
          <p:cNvPr id="60"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smtClean="0"/>
              <a:t>J. Liu, Yale</a:t>
            </a:r>
            <a:endParaRPr lang="en-US" dirty="0"/>
          </a:p>
        </p:txBody>
      </p:sp>
    </p:spTree>
    <p:extLst>
      <p:ext uri="{BB962C8B-B14F-4D97-AF65-F5344CB8AC3E}">
        <p14:creationId xmlns:p14="http://schemas.microsoft.com/office/powerpoint/2010/main" val="33516309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300" fill="hold"/>
                                        <p:tgtEl>
                                          <p:spTgt spid="61"/>
                                        </p:tgtEl>
                                        <p:attrNameLst>
                                          <p:attrName>fillcolor</p:attrName>
                                        </p:attrNameLst>
                                      </p:cBhvr>
                                      <p:to>
                                        <a:srgbClr val="FF0000"/>
                                      </p:to>
                                    </p:animClr>
                                    <p:set>
                                      <p:cBhvr>
                                        <p:cTn id="7" dur="300" fill="hold"/>
                                        <p:tgtEl>
                                          <p:spTgt spid="61"/>
                                        </p:tgtEl>
                                        <p:attrNameLst>
                                          <p:attrName>fill.type</p:attrName>
                                        </p:attrNameLst>
                                      </p:cBhvr>
                                      <p:to>
                                        <p:strVal val="solid"/>
                                      </p:to>
                                    </p:set>
                                    <p:set>
                                      <p:cBhvr>
                                        <p:cTn id="8" dur="300" fill="hold"/>
                                        <p:tgtEl>
                                          <p:spTgt spid="61"/>
                                        </p:tgtEl>
                                        <p:attrNameLst>
                                          <p:attrName>fill.on</p:attrName>
                                        </p:attrNameLst>
                                      </p:cBhvr>
                                      <p:to>
                                        <p:strVal val="true"/>
                                      </p:to>
                                    </p:set>
                                  </p:childTnLst>
                                </p:cTn>
                              </p:par>
                            </p:childTnLst>
                          </p:cTn>
                        </p:par>
                        <p:par>
                          <p:cTn id="9" fill="hold">
                            <p:stCondLst>
                              <p:cond delay="300"/>
                            </p:stCondLst>
                            <p:childTnLst>
                              <p:par>
                                <p:cTn id="10" presetID="1" presetClass="emph" presetSubtype="2" fill="hold" nodeType="afterEffect">
                                  <p:stCondLst>
                                    <p:cond delay="0"/>
                                  </p:stCondLst>
                                  <p:childTnLst>
                                    <p:animClr clrSpc="rgb" dir="cw">
                                      <p:cBhvr>
                                        <p:cTn id="11" dur="300" fill="hold"/>
                                        <p:tgtEl>
                                          <p:spTgt spid="51"/>
                                        </p:tgtEl>
                                        <p:attrNameLst>
                                          <p:attrName>fillcolor</p:attrName>
                                        </p:attrNameLst>
                                      </p:cBhvr>
                                      <p:to>
                                        <a:srgbClr val="FF0000"/>
                                      </p:to>
                                    </p:animClr>
                                    <p:set>
                                      <p:cBhvr>
                                        <p:cTn id="12" dur="300" fill="hold"/>
                                        <p:tgtEl>
                                          <p:spTgt spid="51"/>
                                        </p:tgtEl>
                                        <p:attrNameLst>
                                          <p:attrName>fill.type</p:attrName>
                                        </p:attrNameLst>
                                      </p:cBhvr>
                                      <p:to>
                                        <p:strVal val="solid"/>
                                      </p:to>
                                    </p:set>
                                    <p:set>
                                      <p:cBhvr>
                                        <p:cTn id="13" dur="300" fill="hold"/>
                                        <p:tgtEl>
                                          <p:spTgt spid="51"/>
                                        </p:tgtEl>
                                        <p:attrNameLst>
                                          <p:attrName>fill.on</p:attrName>
                                        </p:attrNameLst>
                                      </p:cBhvr>
                                      <p:to>
                                        <p:strVal val="true"/>
                                      </p:to>
                                    </p:set>
                                  </p:childTnLst>
                                </p:cTn>
                              </p:par>
                            </p:childTnLst>
                          </p:cTn>
                        </p:par>
                        <p:par>
                          <p:cTn id="14" fill="hold">
                            <p:stCondLst>
                              <p:cond delay="600"/>
                            </p:stCondLst>
                            <p:childTnLst>
                              <p:par>
                                <p:cTn id="15" presetID="1" presetClass="emph" presetSubtype="2" fill="hold" nodeType="afterEffect">
                                  <p:stCondLst>
                                    <p:cond delay="0"/>
                                  </p:stCondLst>
                                  <p:childTnLst>
                                    <p:animClr clrSpc="rgb" dir="cw">
                                      <p:cBhvr>
                                        <p:cTn id="16" dur="300" fill="hold"/>
                                        <p:tgtEl>
                                          <p:spTgt spid="64"/>
                                        </p:tgtEl>
                                        <p:attrNameLst>
                                          <p:attrName>fillcolor</p:attrName>
                                        </p:attrNameLst>
                                      </p:cBhvr>
                                      <p:to>
                                        <a:srgbClr val="FF0000"/>
                                      </p:to>
                                    </p:animClr>
                                    <p:set>
                                      <p:cBhvr>
                                        <p:cTn id="17" dur="300" fill="hold"/>
                                        <p:tgtEl>
                                          <p:spTgt spid="64"/>
                                        </p:tgtEl>
                                        <p:attrNameLst>
                                          <p:attrName>fill.type</p:attrName>
                                        </p:attrNameLst>
                                      </p:cBhvr>
                                      <p:to>
                                        <p:strVal val="solid"/>
                                      </p:to>
                                    </p:set>
                                    <p:set>
                                      <p:cBhvr>
                                        <p:cTn id="18" dur="300" fill="hold"/>
                                        <p:tgtEl>
                                          <p:spTgt spid="64"/>
                                        </p:tgtEl>
                                        <p:attrNameLst>
                                          <p:attrName>fill.on</p:attrName>
                                        </p:attrNameLst>
                                      </p:cBhvr>
                                      <p:to>
                                        <p:strVal val="true"/>
                                      </p:to>
                                    </p:set>
                                  </p:childTnLst>
                                </p:cTn>
                              </p:par>
                            </p:childTnLst>
                          </p:cTn>
                        </p:par>
                        <p:par>
                          <p:cTn id="19" fill="hold">
                            <p:stCondLst>
                              <p:cond delay="900"/>
                            </p:stCondLst>
                            <p:childTnLst>
                              <p:par>
                                <p:cTn id="20" presetID="1" presetClass="emph" presetSubtype="2" fill="hold" nodeType="afterEffect">
                                  <p:stCondLst>
                                    <p:cond delay="0"/>
                                  </p:stCondLst>
                                  <p:childTnLst>
                                    <p:animClr clrSpc="rgb" dir="cw">
                                      <p:cBhvr>
                                        <p:cTn id="21" dur="300" fill="hold"/>
                                        <p:tgtEl>
                                          <p:spTgt spid="66"/>
                                        </p:tgtEl>
                                        <p:attrNameLst>
                                          <p:attrName>fillcolor</p:attrName>
                                        </p:attrNameLst>
                                      </p:cBhvr>
                                      <p:to>
                                        <a:srgbClr val="FF0000"/>
                                      </p:to>
                                    </p:animClr>
                                    <p:set>
                                      <p:cBhvr>
                                        <p:cTn id="22" dur="300" fill="hold"/>
                                        <p:tgtEl>
                                          <p:spTgt spid="66"/>
                                        </p:tgtEl>
                                        <p:attrNameLst>
                                          <p:attrName>fill.type</p:attrName>
                                        </p:attrNameLst>
                                      </p:cBhvr>
                                      <p:to>
                                        <p:strVal val="solid"/>
                                      </p:to>
                                    </p:set>
                                    <p:set>
                                      <p:cBhvr>
                                        <p:cTn id="23" dur="300" fill="hold"/>
                                        <p:tgtEl>
                                          <p:spTgt spid="66"/>
                                        </p:tgtEl>
                                        <p:attrNameLst>
                                          <p:attrName>fill.on</p:attrName>
                                        </p:attrNameLst>
                                      </p:cBhvr>
                                      <p:to>
                                        <p:strVal val="true"/>
                                      </p:to>
                                    </p:set>
                                  </p:childTnLst>
                                </p:cTn>
                              </p:par>
                            </p:childTnLst>
                          </p:cTn>
                        </p:par>
                        <p:par>
                          <p:cTn id="24" fill="hold">
                            <p:stCondLst>
                              <p:cond delay="1200"/>
                            </p:stCondLst>
                            <p:childTnLst>
                              <p:par>
                                <p:cTn id="25" presetID="1" presetClass="emph" presetSubtype="2" fill="hold" nodeType="afterEffect">
                                  <p:stCondLst>
                                    <p:cond delay="0"/>
                                  </p:stCondLst>
                                  <p:childTnLst>
                                    <p:animClr clrSpc="rgb" dir="cw">
                                      <p:cBhvr>
                                        <p:cTn id="26" dur="300" fill="hold"/>
                                        <p:tgtEl>
                                          <p:spTgt spid="62"/>
                                        </p:tgtEl>
                                        <p:attrNameLst>
                                          <p:attrName>fillcolor</p:attrName>
                                        </p:attrNameLst>
                                      </p:cBhvr>
                                      <p:to>
                                        <a:srgbClr val="FF0000"/>
                                      </p:to>
                                    </p:animClr>
                                    <p:set>
                                      <p:cBhvr>
                                        <p:cTn id="27" dur="300" fill="hold"/>
                                        <p:tgtEl>
                                          <p:spTgt spid="62"/>
                                        </p:tgtEl>
                                        <p:attrNameLst>
                                          <p:attrName>fill.type</p:attrName>
                                        </p:attrNameLst>
                                      </p:cBhvr>
                                      <p:to>
                                        <p:strVal val="solid"/>
                                      </p:to>
                                    </p:set>
                                    <p:set>
                                      <p:cBhvr>
                                        <p:cTn id="28" dur="300" fill="hold"/>
                                        <p:tgtEl>
                                          <p:spTgt spid="62"/>
                                        </p:tgtEl>
                                        <p:attrNameLst>
                                          <p:attrName>fill.on</p:attrName>
                                        </p:attrNameLst>
                                      </p:cBhvr>
                                      <p:to>
                                        <p:strVal val="true"/>
                                      </p:to>
                                    </p:set>
                                  </p:childTnLst>
                                </p:cTn>
                              </p:par>
                            </p:childTnLst>
                          </p:cTn>
                        </p:par>
                        <p:par>
                          <p:cTn id="29" fill="hold">
                            <p:stCondLst>
                              <p:cond delay="1500"/>
                            </p:stCondLst>
                            <p:childTnLst>
                              <p:par>
                                <p:cTn id="30" presetID="1" presetClass="emph" presetSubtype="2" fill="hold" nodeType="afterEffect">
                                  <p:stCondLst>
                                    <p:cond delay="0"/>
                                  </p:stCondLst>
                                  <p:childTnLst>
                                    <p:animClr clrSpc="rgb" dir="cw">
                                      <p:cBhvr>
                                        <p:cTn id="31" dur="300" fill="hold"/>
                                        <p:tgtEl>
                                          <p:spTgt spid="70"/>
                                        </p:tgtEl>
                                        <p:attrNameLst>
                                          <p:attrName>fillcolor</p:attrName>
                                        </p:attrNameLst>
                                      </p:cBhvr>
                                      <p:to>
                                        <a:srgbClr val="FF0000"/>
                                      </p:to>
                                    </p:animClr>
                                    <p:set>
                                      <p:cBhvr>
                                        <p:cTn id="32" dur="300" fill="hold"/>
                                        <p:tgtEl>
                                          <p:spTgt spid="70"/>
                                        </p:tgtEl>
                                        <p:attrNameLst>
                                          <p:attrName>fill.type</p:attrName>
                                        </p:attrNameLst>
                                      </p:cBhvr>
                                      <p:to>
                                        <p:strVal val="solid"/>
                                      </p:to>
                                    </p:set>
                                    <p:set>
                                      <p:cBhvr>
                                        <p:cTn id="33" dur="300" fill="hold"/>
                                        <p:tgtEl>
                                          <p:spTgt spid="70"/>
                                        </p:tgtEl>
                                        <p:attrNameLst>
                                          <p:attrName>fill.on</p:attrName>
                                        </p:attrNameLst>
                                      </p:cBhvr>
                                      <p:to>
                                        <p:strVal val="true"/>
                                      </p:to>
                                    </p:set>
                                  </p:childTnLst>
                                </p:cTn>
                              </p:par>
                            </p:childTnLst>
                          </p:cTn>
                        </p:par>
                        <p:par>
                          <p:cTn id="34" fill="hold">
                            <p:stCondLst>
                              <p:cond delay="1800"/>
                            </p:stCondLst>
                            <p:childTnLst>
                              <p:par>
                                <p:cTn id="35" presetID="1" presetClass="emph" presetSubtype="2" fill="hold" nodeType="afterEffect">
                                  <p:stCondLst>
                                    <p:cond delay="0"/>
                                  </p:stCondLst>
                                  <p:childTnLst>
                                    <p:animClr clrSpc="rgb" dir="cw">
                                      <p:cBhvr>
                                        <p:cTn id="36" dur="300" fill="hold"/>
                                        <p:tgtEl>
                                          <p:spTgt spid="58"/>
                                        </p:tgtEl>
                                        <p:attrNameLst>
                                          <p:attrName>fillcolor</p:attrName>
                                        </p:attrNameLst>
                                      </p:cBhvr>
                                      <p:to>
                                        <a:srgbClr val="FF0000"/>
                                      </p:to>
                                    </p:animClr>
                                    <p:set>
                                      <p:cBhvr>
                                        <p:cTn id="37" dur="300" fill="hold"/>
                                        <p:tgtEl>
                                          <p:spTgt spid="58"/>
                                        </p:tgtEl>
                                        <p:attrNameLst>
                                          <p:attrName>fill.type</p:attrName>
                                        </p:attrNameLst>
                                      </p:cBhvr>
                                      <p:to>
                                        <p:strVal val="solid"/>
                                      </p:to>
                                    </p:set>
                                    <p:set>
                                      <p:cBhvr>
                                        <p:cTn id="38" dur="300" fill="hold"/>
                                        <p:tgtEl>
                                          <p:spTgt spid="58"/>
                                        </p:tgtEl>
                                        <p:attrNameLst>
                                          <p:attrName>fill.on</p:attrName>
                                        </p:attrNameLst>
                                      </p:cBhvr>
                                      <p:to>
                                        <p:strVal val="true"/>
                                      </p:to>
                                    </p:set>
                                  </p:childTnLst>
                                </p:cTn>
                              </p:par>
                            </p:childTnLst>
                          </p:cTn>
                        </p:par>
                        <p:par>
                          <p:cTn id="39" fill="hold">
                            <p:stCondLst>
                              <p:cond delay="2100"/>
                            </p:stCondLst>
                            <p:childTnLst>
                              <p:par>
                                <p:cTn id="40" presetID="1" presetClass="emph" presetSubtype="2" fill="hold" nodeType="afterEffect">
                                  <p:stCondLst>
                                    <p:cond delay="0"/>
                                  </p:stCondLst>
                                  <p:childTnLst>
                                    <p:animClr clrSpc="rgb" dir="cw">
                                      <p:cBhvr>
                                        <p:cTn id="41" dur="300" fill="hold"/>
                                        <p:tgtEl>
                                          <p:spTgt spid="63"/>
                                        </p:tgtEl>
                                        <p:attrNameLst>
                                          <p:attrName>fillcolor</p:attrName>
                                        </p:attrNameLst>
                                      </p:cBhvr>
                                      <p:to>
                                        <a:srgbClr val="FF0000"/>
                                      </p:to>
                                    </p:animClr>
                                    <p:set>
                                      <p:cBhvr>
                                        <p:cTn id="42" dur="300" fill="hold"/>
                                        <p:tgtEl>
                                          <p:spTgt spid="63"/>
                                        </p:tgtEl>
                                        <p:attrNameLst>
                                          <p:attrName>fill.type</p:attrName>
                                        </p:attrNameLst>
                                      </p:cBhvr>
                                      <p:to>
                                        <p:strVal val="solid"/>
                                      </p:to>
                                    </p:set>
                                    <p:set>
                                      <p:cBhvr>
                                        <p:cTn id="43" dur="300" fill="hold"/>
                                        <p:tgtEl>
                                          <p:spTgt spid="63"/>
                                        </p:tgtEl>
                                        <p:attrNameLst>
                                          <p:attrName>fill.on</p:attrName>
                                        </p:attrNameLst>
                                      </p:cBhvr>
                                      <p:to>
                                        <p:strVal val="true"/>
                                      </p:to>
                                    </p:set>
                                  </p:childTnLst>
                                </p:cTn>
                              </p:par>
                            </p:childTnLst>
                          </p:cTn>
                        </p:par>
                        <p:par>
                          <p:cTn id="44" fill="hold">
                            <p:stCondLst>
                              <p:cond delay="2400"/>
                            </p:stCondLst>
                            <p:childTnLst>
                              <p:par>
                                <p:cTn id="45" presetID="7" presetClass="emph" presetSubtype="2" fill="hold" nodeType="afterEffect">
                                  <p:stCondLst>
                                    <p:cond delay="0"/>
                                  </p:stCondLst>
                                  <p:childTnLst>
                                    <p:animClr clrSpc="rgb" dir="cw">
                                      <p:cBhvr>
                                        <p:cTn id="46" dur="300" fill="hold"/>
                                        <p:tgtEl>
                                          <p:spTgt spid="75"/>
                                        </p:tgtEl>
                                        <p:attrNameLst>
                                          <p:attrName>stroke.color</p:attrName>
                                        </p:attrNameLst>
                                      </p:cBhvr>
                                      <p:to>
                                        <a:srgbClr val="FF0000"/>
                                      </p:to>
                                    </p:animClr>
                                    <p:set>
                                      <p:cBhvr>
                                        <p:cTn id="47" dur="300" fill="hold"/>
                                        <p:tgtEl>
                                          <p:spTgt spid="75"/>
                                        </p:tgtEl>
                                        <p:attrNameLst>
                                          <p:attrName>stroke.on</p:attrName>
                                        </p:attrNameLst>
                                      </p:cBhvr>
                                      <p:to>
                                        <p:strVal val="true"/>
                                      </p:to>
                                    </p:set>
                                  </p:childTnLst>
                                </p:cTn>
                              </p:par>
                              <p:par>
                                <p:cTn id="48" presetID="7" presetClass="emph" presetSubtype="2" fill="hold" nodeType="withEffect">
                                  <p:stCondLst>
                                    <p:cond delay="0"/>
                                  </p:stCondLst>
                                  <p:childTnLst>
                                    <p:animClr clrSpc="rgb" dir="cw">
                                      <p:cBhvr>
                                        <p:cTn id="49" dur="300" fill="hold"/>
                                        <p:tgtEl>
                                          <p:spTgt spid="76"/>
                                        </p:tgtEl>
                                        <p:attrNameLst>
                                          <p:attrName>stroke.color</p:attrName>
                                        </p:attrNameLst>
                                      </p:cBhvr>
                                      <p:to>
                                        <a:srgbClr val="FF0000"/>
                                      </p:to>
                                    </p:animClr>
                                    <p:set>
                                      <p:cBhvr>
                                        <p:cTn id="50" dur="300" fill="hold"/>
                                        <p:tgtEl>
                                          <p:spTgt spid="76"/>
                                        </p:tgtEl>
                                        <p:attrNameLst>
                                          <p:attrName>stroke.on</p:attrName>
                                        </p:attrNameLst>
                                      </p:cBhvr>
                                      <p:to>
                                        <p:strVal val="true"/>
                                      </p:to>
                                    </p:set>
                                  </p:childTnLst>
                                </p:cTn>
                              </p:par>
                              <p:par>
                                <p:cTn id="51" presetID="7" presetClass="emph" presetSubtype="2" fill="hold" nodeType="withEffect">
                                  <p:stCondLst>
                                    <p:cond delay="0"/>
                                  </p:stCondLst>
                                  <p:childTnLst>
                                    <p:animClr clrSpc="rgb" dir="cw">
                                      <p:cBhvr>
                                        <p:cTn id="52" dur="300" fill="hold"/>
                                        <p:tgtEl>
                                          <p:spTgt spid="81"/>
                                        </p:tgtEl>
                                        <p:attrNameLst>
                                          <p:attrName>stroke.color</p:attrName>
                                        </p:attrNameLst>
                                      </p:cBhvr>
                                      <p:to>
                                        <a:srgbClr val="FF0000"/>
                                      </p:to>
                                    </p:animClr>
                                    <p:set>
                                      <p:cBhvr>
                                        <p:cTn id="53" dur="300" fill="hold"/>
                                        <p:tgtEl>
                                          <p:spTgt spid="81"/>
                                        </p:tgtEl>
                                        <p:attrNameLst>
                                          <p:attrName>stroke.on</p:attrName>
                                        </p:attrNameLst>
                                      </p:cBhvr>
                                      <p:to>
                                        <p:strVal val="true"/>
                                      </p:to>
                                    </p:set>
                                  </p:childTnLst>
                                </p:cTn>
                              </p:par>
                              <p:par>
                                <p:cTn id="54" presetID="7" presetClass="emph" presetSubtype="2" fill="hold" nodeType="withEffect">
                                  <p:stCondLst>
                                    <p:cond delay="0"/>
                                  </p:stCondLst>
                                  <p:childTnLst>
                                    <p:animClr clrSpc="rgb" dir="cw">
                                      <p:cBhvr>
                                        <p:cTn id="55" dur="300" fill="hold"/>
                                        <p:tgtEl>
                                          <p:spTgt spid="84"/>
                                        </p:tgtEl>
                                        <p:attrNameLst>
                                          <p:attrName>stroke.color</p:attrName>
                                        </p:attrNameLst>
                                      </p:cBhvr>
                                      <p:to>
                                        <a:srgbClr val="FF0000"/>
                                      </p:to>
                                    </p:animClr>
                                    <p:set>
                                      <p:cBhvr>
                                        <p:cTn id="56" dur="300" fill="hold"/>
                                        <p:tgtEl>
                                          <p:spTgt spid="84"/>
                                        </p:tgtEl>
                                        <p:attrNameLst>
                                          <p:attrName>stroke.on</p:attrName>
                                        </p:attrNameLst>
                                      </p:cBhvr>
                                      <p:to>
                                        <p:strVal val="true"/>
                                      </p:to>
                                    </p:set>
                                  </p:childTnLst>
                                </p:cTn>
                              </p:par>
                              <p:par>
                                <p:cTn id="57" presetID="7" presetClass="emph" presetSubtype="2" fill="hold" nodeType="withEffect">
                                  <p:stCondLst>
                                    <p:cond delay="0"/>
                                  </p:stCondLst>
                                  <p:childTnLst>
                                    <p:animClr clrSpc="rgb" dir="cw">
                                      <p:cBhvr>
                                        <p:cTn id="58" dur="300" fill="hold"/>
                                        <p:tgtEl>
                                          <p:spTgt spid="77"/>
                                        </p:tgtEl>
                                        <p:attrNameLst>
                                          <p:attrName>stroke.color</p:attrName>
                                        </p:attrNameLst>
                                      </p:cBhvr>
                                      <p:to>
                                        <a:srgbClr val="FF0000"/>
                                      </p:to>
                                    </p:animClr>
                                    <p:set>
                                      <p:cBhvr>
                                        <p:cTn id="59" dur="300" fill="hold"/>
                                        <p:tgtEl>
                                          <p:spTgt spid="77"/>
                                        </p:tgtEl>
                                        <p:attrNameLst>
                                          <p:attrName>stroke.on</p:attrName>
                                        </p:attrNameLst>
                                      </p:cBhvr>
                                      <p:to>
                                        <p:strVal val="true"/>
                                      </p:to>
                                    </p:set>
                                  </p:childTnLst>
                                </p:cTn>
                              </p:par>
                              <p:par>
                                <p:cTn id="60" presetID="7" presetClass="emph" presetSubtype="2" fill="hold" nodeType="withEffect">
                                  <p:stCondLst>
                                    <p:cond delay="0"/>
                                  </p:stCondLst>
                                  <p:childTnLst>
                                    <p:animClr clrSpc="rgb" dir="cw">
                                      <p:cBhvr>
                                        <p:cTn id="61" dur="300" fill="hold"/>
                                        <p:tgtEl>
                                          <p:spTgt spid="79"/>
                                        </p:tgtEl>
                                        <p:attrNameLst>
                                          <p:attrName>stroke.color</p:attrName>
                                        </p:attrNameLst>
                                      </p:cBhvr>
                                      <p:to>
                                        <a:srgbClr val="FF0000"/>
                                      </p:to>
                                    </p:animClr>
                                    <p:set>
                                      <p:cBhvr>
                                        <p:cTn id="62" dur="300" fill="hold"/>
                                        <p:tgtEl>
                                          <p:spTgt spid="79"/>
                                        </p:tgtEl>
                                        <p:attrNameLst>
                                          <p:attrName>stroke.on</p:attrName>
                                        </p:attrNameLst>
                                      </p:cBhvr>
                                      <p:to>
                                        <p:strVal val="true"/>
                                      </p:to>
                                    </p:set>
                                  </p:childTnLst>
                                </p:cTn>
                              </p:par>
                              <p:par>
                                <p:cTn id="63" presetID="7" presetClass="emph" presetSubtype="2" fill="hold" nodeType="withEffect">
                                  <p:stCondLst>
                                    <p:cond delay="0"/>
                                  </p:stCondLst>
                                  <p:childTnLst>
                                    <p:animClr clrSpc="rgb" dir="cw">
                                      <p:cBhvr>
                                        <p:cTn id="64" dur="300" fill="hold"/>
                                        <p:tgtEl>
                                          <p:spTgt spid="80"/>
                                        </p:tgtEl>
                                        <p:attrNameLst>
                                          <p:attrName>stroke.color</p:attrName>
                                        </p:attrNameLst>
                                      </p:cBhvr>
                                      <p:to>
                                        <a:srgbClr val="FF0000"/>
                                      </p:to>
                                    </p:animClr>
                                    <p:set>
                                      <p:cBhvr>
                                        <p:cTn id="65" dur="300" fill="hold"/>
                                        <p:tgtEl>
                                          <p:spTgt spid="80"/>
                                        </p:tgtEl>
                                        <p:attrNameLst>
                                          <p:attrName>stroke.on</p:attrName>
                                        </p:attrNameLst>
                                      </p:cBhvr>
                                      <p:to>
                                        <p:strVal val="true"/>
                                      </p:to>
                                    </p:set>
                                  </p:childTnLst>
                                </p:cTn>
                              </p:par>
                              <p:par>
                                <p:cTn id="66" presetID="7" presetClass="emph" presetSubtype="2" fill="hold" nodeType="withEffect">
                                  <p:stCondLst>
                                    <p:cond delay="0"/>
                                  </p:stCondLst>
                                  <p:childTnLst>
                                    <p:animClr clrSpc="rgb" dir="cw">
                                      <p:cBhvr>
                                        <p:cTn id="67" dur="300" fill="hold"/>
                                        <p:tgtEl>
                                          <p:spTgt spid="78"/>
                                        </p:tgtEl>
                                        <p:attrNameLst>
                                          <p:attrName>stroke.color</p:attrName>
                                        </p:attrNameLst>
                                      </p:cBhvr>
                                      <p:to>
                                        <a:srgbClr val="FF0000"/>
                                      </p:to>
                                    </p:animClr>
                                    <p:set>
                                      <p:cBhvr>
                                        <p:cTn id="68" dur="300" fill="hold"/>
                                        <p:tgtEl>
                                          <p:spTgt spid="78"/>
                                        </p:tgtEl>
                                        <p:attrNameLst>
                                          <p:attrName>stroke.on</p:attrName>
                                        </p:attrNameLst>
                                      </p:cBhvr>
                                      <p:to>
                                        <p:strVal val="true"/>
                                      </p:to>
                                    </p:set>
                                  </p:childTnLst>
                                </p:cTn>
                              </p:par>
                              <p:par>
                                <p:cTn id="69" presetID="7" presetClass="emph" presetSubtype="2" fill="hold" nodeType="withEffect">
                                  <p:stCondLst>
                                    <p:cond delay="0"/>
                                  </p:stCondLst>
                                  <p:childTnLst>
                                    <p:animClr clrSpc="rgb" dir="cw">
                                      <p:cBhvr>
                                        <p:cTn id="70" dur="300" fill="hold"/>
                                        <p:tgtEl>
                                          <p:spTgt spid="83"/>
                                        </p:tgtEl>
                                        <p:attrNameLst>
                                          <p:attrName>stroke.color</p:attrName>
                                        </p:attrNameLst>
                                      </p:cBhvr>
                                      <p:to>
                                        <a:srgbClr val="FF0000"/>
                                      </p:to>
                                    </p:animClr>
                                    <p:set>
                                      <p:cBhvr>
                                        <p:cTn id="71" dur="300" fill="hold"/>
                                        <p:tgtEl>
                                          <p:spTgt spid="83"/>
                                        </p:tgtEl>
                                        <p:attrNameLst>
                                          <p:attrName>stroke.on</p:attrName>
                                        </p:attrNameLst>
                                      </p:cBhvr>
                                      <p:to>
                                        <p:strVal val="true"/>
                                      </p:to>
                                    </p:set>
                                  </p:childTnLst>
                                </p:cTn>
                              </p:par>
                              <p:par>
                                <p:cTn id="72" presetID="7" presetClass="emph" presetSubtype="2" fill="hold" nodeType="withEffect">
                                  <p:stCondLst>
                                    <p:cond delay="0"/>
                                  </p:stCondLst>
                                  <p:childTnLst>
                                    <p:animClr clrSpc="rgb" dir="cw">
                                      <p:cBhvr>
                                        <p:cTn id="73" dur="300" fill="hold"/>
                                        <p:tgtEl>
                                          <p:spTgt spid="82"/>
                                        </p:tgtEl>
                                        <p:attrNameLst>
                                          <p:attrName>stroke.color</p:attrName>
                                        </p:attrNameLst>
                                      </p:cBhvr>
                                      <p:to>
                                        <a:srgbClr val="FF0000"/>
                                      </p:to>
                                    </p:animClr>
                                    <p:set>
                                      <p:cBhvr>
                                        <p:cTn id="74" dur="300" fill="hold"/>
                                        <p:tgtEl>
                                          <p:spTgt spid="82"/>
                                        </p:tgtEl>
                                        <p:attrNameLst>
                                          <p:attrName>stroke.on</p:attrName>
                                        </p:attrNameLst>
                                      </p:cBhvr>
                                      <p:to>
                                        <p:strVal val="true"/>
                                      </p:to>
                                    </p:set>
                                  </p:childTnLst>
                                </p:cTn>
                              </p:par>
                              <p:par>
                                <p:cTn id="75" presetID="7" presetClass="emph" presetSubtype="2" fill="hold" nodeType="withEffect">
                                  <p:stCondLst>
                                    <p:cond delay="0"/>
                                  </p:stCondLst>
                                  <p:childTnLst>
                                    <p:animClr clrSpc="rgb" dir="cw">
                                      <p:cBhvr>
                                        <p:cTn id="76" dur="300" fill="hold"/>
                                        <p:tgtEl>
                                          <p:spTgt spid="85"/>
                                        </p:tgtEl>
                                        <p:attrNameLst>
                                          <p:attrName>stroke.color</p:attrName>
                                        </p:attrNameLst>
                                      </p:cBhvr>
                                      <p:to>
                                        <a:srgbClr val="FF0000"/>
                                      </p:to>
                                    </p:animClr>
                                    <p:set>
                                      <p:cBhvr>
                                        <p:cTn id="77" dur="300" fill="hold"/>
                                        <p:tgtEl>
                                          <p:spTgt spid="85"/>
                                        </p:tgtEl>
                                        <p:attrNameLst>
                                          <p:attrName>stroke.on</p:attrName>
                                        </p:attrNameLst>
                                      </p:cBhvr>
                                      <p:to>
                                        <p:strVal val="true"/>
                                      </p:to>
                                    </p:set>
                                  </p:childTnLst>
                                </p:cTn>
                              </p:par>
                              <p:par>
                                <p:cTn id="78" presetID="7" presetClass="emph" presetSubtype="2" fill="hold" nodeType="withEffect">
                                  <p:stCondLst>
                                    <p:cond delay="0"/>
                                  </p:stCondLst>
                                  <p:childTnLst>
                                    <p:animClr clrSpc="rgb" dir="cw">
                                      <p:cBhvr>
                                        <p:cTn id="79" dur="300" fill="hold"/>
                                        <p:tgtEl>
                                          <p:spTgt spid="56"/>
                                        </p:tgtEl>
                                        <p:attrNameLst>
                                          <p:attrName>stroke.color</p:attrName>
                                        </p:attrNameLst>
                                      </p:cBhvr>
                                      <p:to>
                                        <a:srgbClr val="FF0000"/>
                                      </p:to>
                                    </p:animClr>
                                    <p:set>
                                      <p:cBhvr>
                                        <p:cTn id="80" dur="300" fill="hold"/>
                                        <p:tgtEl>
                                          <p:spTgt spid="56"/>
                                        </p:tgtEl>
                                        <p:attrNameLst>
                                          <p:attrName>stroke.on</p:attrName>
                                        </p:attrNameLst>
                                      </p:cBhvr>
                                      <p:to>
                                        <p:strVal val="true"/>
                                      </p:to>
                                    </p:set>
                                  </p:childTnLst>
                                </p:cTn>
                              </p:par>
                            </p:childTnLst>
                          </p:cTn>
                        </p:par>
                      </p:childTnLst>
                    </p:cTn>
                  </p:par>
                  <p:par>
                    <p:cTn id="81" fill="hold">
                      <p:stCondLst>
                        <p:cond delay="indefinite"/>
                      </p:stCondLst>
                      <p:childTnLst>
                        <p:par>
                          <p:cTn id="82" fill="hold">
                            <p:stCondLst>
                              <p:cond delay="0"/>
                            </p:stCondLst>
                            <p:childTnLst>
                              <p:par>
                                <p:cTn id="83" presetID="1" presetClass="emph" presetSubtype="2" fill="hold" nodeType="clickEffect">
                                  <p:stCondLst>
                                    <p:cond delay="0"/>
                                  </p:stCondLst>
                                  <p:childTnLst>
                                    <p:animClr clrSpc="rgb" dir="cw">
                                      <p:cBhvr>
                                        <p:cTn id="84" dur="100" fill="hold"/>
                                        <p:tgtEl>
                                          <p:spTgt spid="61"/>
                                        </p:tgtEl>
                                        <p:attrNameLst>
                                          <p:attrName>fillcolor</p:attrName>
                                        </p:attrNameLst>
                                      </p:cBhvr>
                                      <p:to>
                                        <a:srgbClr val="5B9BD5"/>
                                      </p:to>
                                    </p:animClr>
                                    <p:set>
                                      <p:cBhvr>
                                        <p:cTn id="85" dur="100" fill="hold"/>
                                        <p:tgtEl>
                                          <p:spTgt spid="61"/>
                                        </p:tgtEl>
                                        <p:attrNameLst>
                                          <p:attrName>fill.type</p:attrName>
                                        </p:attrNameLst>
                                      </p:cBhvr>
                                      <p:to>
                                        <p:strVal val="solid"/>
                                      </p:to>
                                    </p:set>
                                    <p:set>
                                      <p:cBhvr>
                                        <p:cTn id="86" dur="100" fill="hold"/>
                                        <p:tgtEl>
                                          <p:spTgt spid="61"/>
                                        </p:tgtEl>
                                        <p:attrNameLst>
                                          <p:attrName>fill.on</p:attrName>
                                        </p:attrNameLst>
                                      </p:cBhvr>
                                      <p:to>
                                        <p:strVal val="true"/>
                                      </p:to>
                                    </p:set>
                                  </p:childTnLst>
                                </p:cTn>
                              </p:par>
                              <p:par>
                                <p:cTn id="87" presetID="7" presetClass="emph" presetSubtype="2" fill="hold" nodeType="withEffect">
                                  <p:stCondLst>
                                    <p:cond delay="0"/>
                                  </p:stCondLst>
                                  <p:childTnLst>
                                    <p:animClr clrSpc="rgb" dir="cw">
                                      <p:cBhvr>
                                        <p:cTn id="88" dur="100" fill="hold"/>
                                        <p:tgtEl>
                                          <p:spTgt spid="75"/>
                                        </p:tgtEl>
                                        <p:attrNameLst>
                                          <p:attrName>stroke.color</p:attrName>
                                        </p:attrNameLst>
                                      </p:cBhvr>
                                      <p:to>
                                        <a:srgbClr val="5B9BD5"/>
                                      </p:to>
                                    </p:animClr>
                                    <p:set>
                                      <p:cBhvr>
                                        <p:cTn id="89" dur="100" fill="hold"/>
                                        <p:tgtEl>
                                          <p:spTgt spid="75"/>
                                        </p:tgtEl>
                                        <p:attrNameLst>
                                          <p:attrName>stroke.on</p:attrName>
                                        </p:attrNameLst>
                                      </p:cBhvr>
                                      <p:to>
                                        <p:strVal val="true"/>
                                      </p:to>
                                    </p:set>
                                  </p:childTnLst>
                                </p:cTn>
                              </p:par>
                              <p:par>
                                <p:cTn id="90" presetID="7" presetClass="emph" presetSubtype="2" fill="hold" nodeType="withEffect">
                                  <p:stCondLst>
                                    <p:cond delay="0"/>
                                  </p:stCondLst>
                                  <p:childTnLst>
                                    <p:animClr clrSpc="rgb" dir="cw">
                                      <p:cBhvr>
                                        <p:cTn id="91" dur="100" fill="hold"/>
                                        <p:tgtEl>
                                          <p:spTgt spid="76"/>
                                        </p:tgtEl>
                                        <p:attrNameLst>
                                          <p:attrName>stroke.color</p:attrName>
                                        </p:attrNameLst>
                                      </p:cBhvr>
                                      <p:to>
                                        <a:srgbClr val="5B9BD5"/>
                                      </p:to>
                                    </p:animClr>
                                    <p:set>
                                      <p:cBhvr>
                                        <p:cTn id="92" dur="100" fill="hold"/>
                                        <p:tgtEl>
                                          <p:spTgt spid="76"/>
                                        </p:tgtEl>
                                        <p:attrNameLst>
                                          <p:attrName>stroke.on</p:attrName>
                                        </p:attrNameLst>
                                      </p:cBhvr>
                                      <p:to>
                                        <p:strVal val="true"/>
                                      </p:to>
                                    </p:set>
                                  </p:childTnLst>
                                </p:cTn>
                              </p:par>
                              <p:par>
                                <p:cTn id="93" presetID="1" presetClass="emph" presetSubtype="2" fill="hold" nodeType="withEffect">
                                  <p:stCondLst>
                                    <p:cond delay="0"/>
                                  </p:stCondLst>
                                  <p:childTnLst>
                                    <p:animClr clrSpc="rgb" dir="cw">
                                      <p:cBhvr>
                                        <p:cTn id="94" dur="100" fill="hold"/>
                                        <p:tgtEl>
                                          <p:spTgt spid="70"/>
                                        </p:tgtEl>
                                        <p:attrNameLst>
                                          <p:attrName>fillcolor</p:attrName>
                                        </p:attrNameLst>
                                      </p:cBhvr>
                                      <p:to>
                                        <a:srgbClr val="5B9BD5"/>
                                      </p:to>
                                    </p:animClr>
                                    <p:set>
                                      <p:cBhvr>
                                        <p:cTn id="95" dur="100" fill="hold"/>
                                        <p:tgtEl>
                                          <p:spTgt spid="70"/>
                                        </p:tgtEl>
                                        <p:attrNameLst>
                                          <p:attrName>fill.type</p:attrName>
                                        </p:attrNameLst>
                                      </p:cBhvr>
                                      <p:to>
                                        <p:strVal val="solid"/>
                                      </p:to>
                                    </p:set>
                                    <p:set>
                                      <p:cBhvr>
                                        <p:cTn id="96" dur="100" fill="hold"/>
                                        <p:tgtEl>
                                          <p:spTgt spid="70"/>
                                        </p:tgtEl>
                                        <p:attrNameLst>
                                          <p:attrName>fill.on</p:attrName>
                                        </p:attrNameLst>
                                      </p:cBhvr>
                                      <p:to>
                                        <p:strVal val="true"/>
                                      </p:to>
                                    </p:set>
                                  </p:childTnLst>
                                </p:cTn>
                              </p:par>
                              <p:par>
                                <p:cTn id="97" presetID="7" presetClass="emph" presetSubtype="2" fill="hold" nodeType="withEffect">
                                  <p:stCondLst>
                                    <p:cond delay="0"/>
                                  </p:stCondLst>
                                  <p:childTnLst>
                                    <p:animClr clrSpc="rgb" dir="cw">
                                      <p:cBhvr>
                                        <p:cTn id="98" dur="100" fill="hold"/>
                                        <p:tgtEl>
                                          <p:spTgt spid="81"/>
                                        </p:tgtEl>
                                        <p:attrNameLst>
                                          <p:attrName>stroke.color</p:attrName>
                                        </p:attrNameLst>
                                      </p:cBhvr>
                                      <p:to>
                                        <a:srgbClr val="5B9BD5"/>
                                      </p:to>
                                    </p:animClr>
                                    <p:set>
                                      <p:cBhvr>
                                        <p:cTn id="99" dur="100" fill="hold"/>
                                        <p:tgtEl>
                                          <p:spTgt spid="81"/>
                                        </p:tgtEl>
                                        <p:attrNameLst>
                                          <p:attrName>stroke.on</p:attrName>
                                        </p:attrNameLst>
                                      </p:cBhvr>
                                      <p:to>
                                        <p:strVal val="true"/>
                                      </p:to>
                                    </p:set>
                                  </p:childTnLst>
                                </p:cTn>
                              </p:par>
                              <p:par>
                                <p:cTn id="100" presetID="7" presetClass="emph" presetSubtype="2" fill="hold" nodeType="withEffect">
                                  <p:stCondLst>
                                    <p:cond delay="0"/>
                                  </p:stCondLst>
                                  <p:childTnLst>
                                    <p:animClr clrSpc="rgb" dir="cw">
                                      <p:cBhvr>
                                        <p:cTn id="101" dur="100" fill="hold"/>
                                        <p:tgtEl>
                                          <p:spTgt spid="84"/>
                                        </p:tgtEl>
                                        <p:attrNameLst>
                                          <p:attrName>stroke.color</p:attrName>
                                        </p:attrNameLst>
                                      </p:cBhvr>
                                      <p:to>
                                        <a:srgbClr val="5B9BD5"/>
                                      </p:to>
                                    </p:animClr>
                                    <p:set>
                                      <p:cBhvr>
                                        <p:cTn id="102" dur="100" fill="hold"/>
                                        <p:tgtEl>
                                          <p:spTgt spid="84"/>
                                        </p:tgtEl>
                                        <p:attrNameLst>
                                          <p:attrName>stroke.on</p:attrName>
                                        </p:attrNameLst>
                                      </p:cBhvr>
                                      <p:to>
                                        <p:strVal val="true"/>
                                      </p:to>
                                    </p:se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fade">
                                      <p:cBhvr>
                                        <p:cTn id="107" dur="500"/>
                                        <p:tgtEl>
                                          <p:spTgt spid="86"/>
                                        </p:tgtEl>
                                      </p:cBhvr>
                                    </p:animEffect>
                                  </p:childTnLst>
                                </p:cTn>
                              </p:par>
                              <p:par>
                                <p:cTn id="108" presetID="10" presetClass="entr" presetSubtype="0" fill="hold" nodeType="withEffect">
                                  <p:stCondLst>
                                    <p:cond delay="0"/>
                                  </p:stCondLst>
                                  <p:childTnLst>
                                    <p:set>
                                      <p:cBhvr>
                                        <p:cTn id="109" dur="1" fill="hold">
                                          <p:stCondLst>
                                            <p:cond delay="0"/>
                                          </p:stCondLst>
                                        </p:cTn>
                                        <p:tgtEl>
                                          <p:spTgt spid="6"/>
                                        </p:tgtEl>
                                        <p:attrNameLst>
                                          <p:attrName>style.visibility</p:attrName>
                                        </p:attrNameLst>
                                      </p:cBhvr>
                                      <p:to>
                                        <p:strVal val="visible"/>
                                      </p:to>
                                    </p:set>
                                    <p:animEffect transition="in" filter="fade">
                                      <p:cBhvr>
                                        <p:cTn id="110" dur="500"/>
                                        <p:tgtEl>
                                          <p:spTgt spid="6"/>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11"/>
                                        </p:tgtEl>
                                        <p:attrNameLst>
                                          <p:attrName>style.visibility</p:attrName>
                                        </p:attrNameLst>
                                      </p:cBhvr>
                                      <p:to>
                                        <p:strVal val="visible"/>
                                      </p:to>
                                    </p:set>
                                    <p:animEffect transition="in" filter="fade">
                                      <p:cBhvr>
                                        <p:cTn id="115" dur="500"/>
                                        <p:tgtEl>
                                          <p:spTgt spid="11"/>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52"/>
                                        </p:tgtEl>
                                        <p:attrNameLst>
                                          <p:attrName>style.visibility</p:attrName>
                                        </p:attrNameLst>
                                      </p:cBhvr>
                                      <p:to>
                                        <p:strVal val="visible"/>
                                      </p:to>
                                    </p:set>
                                    <p:animEffect transition="in" filter="fade">
                                      <p:cBhvr>
                                        <p:cTn id="118" dur="500"/>
                                        <p:tgtEl>
                                          <p:spTgt spid="52"/>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fade">
                                      <p:cBhvr>
                                        <p:cTn id="121" dur="500"/>
                                        <p:tgtEl>
                                          <p:spTgt spid="55"/>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53"/>
                                        </p:tgtEl>
                                        <p:attrNameLst>
                                          <p:attrName>style.visibility</p:attrName>
                                        </p:attrNameLst>
                                      </p:cBhvr>
                                      <p:to>
                                        <p:strVal val="visible"/>
                                      </p:to>
                                    </p:set>
                                    <p:animEffect transition="in" filter="fade">
                                      <p:cBhvr>
                                        <p:cTn id="124" dur="500"/>
                                        <p:tgtEl>
                                          <p:spTgt spid="53"/>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Effect transition="in" filter="fade">
                                      <p:cBhvr>
                                        <p:cTn id="127" dur="500"/>
                                        <p:tgtEl>
                                          <p:spTgt spid="54"/>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92"/>
                                        </p:tgtEl>
                                        <p:attrNameLst>
                                          <p:attrName>style.visibility</p:attrName>
                                        </p:attrNameLst>
                                      </p:cBhvr>
                                      <p:to>
                                        <p:strVal val="visible"/>
                                      </p:to>
                                    </p:set>
                                    <p:animEffect transition="in" filter="fade">
                                      <p:cBhvr>
                                        <p:cTn id="132" dur="500"/>
                                        <p:tgtEl>
                                          <p:spTgt spid="92"/>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59"/>
                                        </p:tgtEl>
                                        <p:attrNameLst>
                                          <p:attrName>style.visibility</p:attrName>
                                        </p:attrNameLst>
                                      </p:cBhvr>
                                      <p:to>
                                        <p:strVal val="visible"/>
                                      </p:to>
                                    </p:set>
                                    <p:animEffect transition="in" filter="fade">
                                      <p:cBhvr>
                                        <p:cTn id="13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11" grpId="0" animBg="1"/>
      <p:bldP spid="52" grpId="0" animBg="1"/>
      <p:bldP spid="53" grpId="0" animBg="1"/>
      <p:bldP spid="54" grpId="0" animBg="1"/>
      <p:bldP spid="55" grpId="0" animBg="1"/>
      <p:bldP spid="5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p:cNvSpPr>
          <p:nvPr/>
        </p:nvSpPr>
        <p:spPr bwMode="auto">
          <a:xfrm>
            <a:off x="0" y="89297"/>
            <a:ext cx="9144000" cy="892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4800" dirty="0"/>
              <a:t>Review of Previous Lecture (Cont’d)</a:t>
            </a:r>
            <a:endParaRPr lang="en-US" sz="4500" dirty="0">
              <a:ea typeface="ＭＳ Ｐゴシック" charset="0"/>
              <a:cs typeface="Myriad Pro Light" charset="0"/>
            </a:endParaRPr>
          </a:p>
        </p:txBody>
      </p:sp>
      <p:sp>
        <p:nvSpPr>
          <p:cNvPr id="28674" name="AutoShape 2"/>
          <p:cNvSpPr>
            <a:spLocks/>
          </p:cNvSpPr>
          <p:nvPr/>
        </p:nvSpPr>
        <p:spPr bwMode="auto">
          <a:xfrm>
            <a:off x="1157512" y="3920133"/>
            <a:ext cx="493365" cy="495598"/>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8675" name="AutoShape 3"/>
          <p:cNvSpPr>
            <a:spLocks/>
          </p:cNvSpPr>
          <p:nvPr/>
        </p:nvSpPr>
        <p:spPr bwMode="auto">
          <a:xfrm>
            <a:off x="2955727" y="3920133"/>
            <a:ext cx="493365" cy="495598"/>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8676" name="AutoShape 4"/>
          <p:cNvSpPr>
            <a:spLocks/>
          </p:cNvSpPr>
          <p:nvPr/>
        </p:nvSpPr>
        <p:spPr bwMode="auto">
          <a:xfrm>
            <a:off x="2054945" y="3921249"/>
            <a:ext cx="493365" cy="495598"/>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8677" name="AutoShape 5"/>
          <p:cNvSpPr>
            <a:spLocks/>
          </p:cNvSpPr>
          <p:nvPr/>
        </p:nvSpPr>
        <p:spPr bwMode="auto">
          <a:xfrm>
            <a:off x="3860974" y="3920133"/>
            <a:ext cx="493365" cy="495598"/>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8678" name="Line 6"/>
          <p:cNvSpPr>
            <a:spLocks noChangeShapeType="1"/>
          </p:cNvSpPr>
          <p:nvPr/>
        </p:nvSpPr>
        <p:spPr bwMode="auto">
          <a:xfrm>
            <a:off x="1730127" y="4165699"/>
            <a:ext cx="231056"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8679" name="AutoShape 7"/>
          <p:cNvSpPr>
            <a:spLocks/>
          </p:cNvSpPr>
          <p:nvPr/>
        </p:nvSpPr>
        <p:spPr bwMode="auto">
          <a:xfrm>
            <a:off x="1116211" y="2920008"/>
            <a:ext cx="6902648" cy="455414"/>
          </a:xfrm>
          <a:prstGeom prst="roundRect">
            <a:avLst>
              <a:gd name="adj" fmla="val 29407"/>
            </a:avLst>
          </a:prstGeom>
          <a:solidFill>
            <a:srgbClr val="3F3F3F"/>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b"/>
          <a:lstStyle/>
          <a:p>
            <a:r>
              <a:rPr lang="en-US" sz="2500">
                <a:solidFill>
                  <a:srgbClr val="FFFFFF"/>
                </a:solidFill>
                <a:ea typeface="ＭＳ Ｐゴシック" charset="0"/>
                <a:cs typeface="Myriad Pro Light" charset="0"/>
              </a:rPr>
              <a:t>Controller Platform</a:t>
            </a:r>
          </a:p>
        </p:txBody>
      </p:sp>
      <p:sp>
        <p:nvSpPr>
          <p:cNvPr id="28680" name="AutoShape 8"/>
          <p:cNvSpPr>
            <a:spLocks/>
          </p:cNvSpPr>
          <p:nvPr/>
        </p:nvSpPr>
        <p:spPr bwMode="auto">
          <a:xfrm>
            <a:off x="4750594" y="3920133"/>
            <a:ext cx="492249" cy="494482"/>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8681" name="AutoShape 9"/>
          <p:cNvSpPr>
            <a:spLocks/>
          </p:cNvSpPr>
          <p:nvPr/>
        </p:nvSpPr>
        <p:spPr bwMode="auto">
          <a:xfrm>
            <a:off x="5661422" y="3920133"/>
            <a:ext cx="492249" cy="494482"/>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8682" name="Line 10"/>
          <p:cNvSpPr>
            <a:spLocks noChangeShapeType="1"/>
          </p:cNvSpPr>
          <p:nvPr/>
        </p:nvSpPr>
        <p:spPr bwMode="auto">
          <a:xfrm rot="10800000">
            <a:off x="4236021" y="3449092"/>
            <a:ext cx="10046" cy="385093"/>
          </a:xfrm>
          <a:prstGeom prst="line">
            <a:avLst/>
          </a:prstGeom>
          <a:noFill/>
          <a:ln w="63500" cap="flat">
            <a:solidFill>
              <a:srgbClr val="7C7E7E"/>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8683" name="Line 11"/>
          <p:cNvSpPr>
            <a:spLocks noChangeShapeType="1"/>
          </p:cNvSpPr>
          <p:nvPr/>
        </p:nvSpPr>
        <p:spPr bwMode="auto">
          <a:xfrm rot="10800000" flipH="1">
            <a:off x="4871145" y="3455789"/>
            <a:ext cx="7814" cy="363885"/>
          </a:xfrm>
          <a:prstGeom prst="line">
            <a:avLst/>
          </a:prstGeom>
          <a:noFill/>
          <a:ln w="63500" cap="flat">
            <a:solidFill>
              <a:srgbClr val="7C7E7E"/>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8684" name="AutoShape 12"/>
          <p:cNvSpPr>
            <a:spLocks/>
          </p:cNvSpPr>
          <p:nvPr/>
        </p:nvSpPr>
        <p:spPr bwMode="auto">
          <a:xfrm>
            <a:off x="6563321" y="3920133"/>
            <a:ext cx="492249" cy="494482"/>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8685" name="AutoShape 13"/>
          <p:cNvSpPr>
            <a:spLocks/>
          </p:cNvSpPr>
          <p:nvPr/>
        </p:nvSpPr>
        <p:spPr bwMode="auto">
          <a:xfrm>
            <a:off x="7465219" y="3920133"/>
            <a:ext cx="492249" cy="494482"/>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8686" name="Line 14"/>
          <p:cNvSpPr>
            <a:spLocks noChangeShapeType="1"/>
          </p:cNvSpPr>
          <p:nvPr/>
        </p:nvSpPr>
        <p:spPr bwMode="auto">
          <a:xfrm>
            <a:off x="2625329" y="4162351"/>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8687" name="Line 15"/>
          <p:cNvSpPr>
            <a:spLocks noChangeShapeType="1"/>
          </p:cNvSpPr>
          <p:nvPr/>
        </p:nvSpPr>
        <p:spPr bwMode="auto">
          <a:xfrm>
            <a:off x="3518297" y="4162351"/>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8688" name="Line 16"/>
          <p:cNvSpPr>
            <a:spLocks noChangeShapeType="1"/>
          </p:cNvSpPr>
          <p:nvPr/>
        </p:nvSpPr>
        <p:spPr bwMode="auto">
          <a:xfrm>
            <a:off x="4429126" y="4162351"/>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8689" name="Line 17"/>
          <p:cNvSpPr>
            <a:spLocks noChangeShapeType="1"/>
          </p:cNvSpPr>
          <p:nvPr/>
        </p:nvSpPr>
        <p:spPr bwMode="auto">
          <a:xfrm>
            <a:off x="5322094" y="4162351"/>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8690" name="Line 18"/>
          <p:cNvSpPr>
            <a:spLocks noChangeShapeType="1"/>
          </p:cNvSpPr>
          <p:nvPr/>
        </p:nvSpPr>
        <p:spPr bwMode="auto">
          <a:xfrm>
            <a:off x="6241852" y="4171281"/>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8691" name="Line 19"/>
          <p:cNvSpPr>
            <a:spLocks noChangeShapeType="1"/>
          </p:cNvSpPr>
          <p:nvPr/>
        </p:nvSpPr>
        <p:spPr bwMode="auto">
          <a:xfrm>
            <a:off x="7143751" y="4171281"/>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8692" name="AutoShape 20"/>
          <p:cNvSpPr>
            <a:spLocks/>
          </p:cNvSpPr>
          <p:nvPr/>
        </p:nvSpPr>
        <p:spPr bwMode="auto">
          <a:xfrm>
            <a:off x="1134070" y="2411016"/>
            <a:ext cx="2991445" cy="455414"/>
          </a:xfrm>
          <a:prstGeom prst="roundRect">
            <a:avLst>
              <a:gd name="adj" fmla="val 29407"/>
            </a:avLst>
          </a:prstGeom>
          <a:solidFill>
            <a:srgbClr val="4E81BC"/>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2500">
                <a:solidFill>
                  <a:srgbClr val="FFFFFF"/>
                </a:solidFill>
                <a:ea typeface="ＭＳ Ｐゴシック" charset="0"/>
                <a:cs typeface="Myriad Pro Light" charset="0"/>
              </a:rPr>
              <a:t>Monitor</a:t>
            </a:r>
          </a:p>
        </p:txBody>
      </p:sp>
      <p:sp>
        <p:nvSpPr>
          <p:cNvPr id="28693" name="AutoShape 21"/>
          <p:cNvSpPr>
            <a:spLocks/>
          </p:cNvSpPr>
          <p:nvPr/>
        </p:nvSpPr>
        <p:spPr bwMode="auto">
          <a:xfrm>
            <a:off x="5009555" y="2411016"/>
            <a:ext cx="2991445" cy="455414"/>
          </a:xfrm>
          <a:prstGeom prst="roundRect">
            <a:avLst>
              <a:gd name="adj" fmla="val 29407"/>
            </a:avLst>
          </a:prstGeom>
          <a:solidFill>
            <a:srgbClr val="4E81BC"/>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2500">
                <a:solidFill>
                  <a:srgbClr val="FFFFFF"/>
                </a:solidFill>
                <a:ea typeface="ＭＳ Ｐゴシック" charset="0"/>
                <a:cs typeface="Myriad Pro Light" charset="0"/>
              </a:rPr>
              <a:t>Route</a:t>
            </a:r>
          </a:p>
        </p:txBody>
      </p:sp>
      <p:graphicFrame>
        <p:nvGraphicFramePr>
          <p:cNvPr id="28694" name="Group 22"/>
          <p:cNvGraphicFramePr>
            <a:graphicFrameLocks noGrp="1"/>
          </p:cNvGraphicFramePr>
          <p:nvPr/>
        </p:nvGraphicFramePr>
        <p:xfrm>
          <a:off x="5054203" y="1160859"/>
          <a:ext cx="2830711" cy="973456"/>
        </p:xfrm>
        <a:graphic>
          <a:graphicData uri="http://schemas.openxmlformats.org/drawingml/2006/table">
            <a:tbl>
              <a:tblPr/>
              <a:tblGrid>
                <a:gridCol w="1699990"/>
                <a:gridCol w="1130721"/>
              </a:tblGrid>
              <a:tr h="328613">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700" b="0" i="0" u="none" strike="noStrike" cap="none" normalizeH="0" baseline="0">
                          <a:ln>
                            <a:noFill/>
                          </a:ln>
                          <a:solidFill>
                            <a:schemeClr val="tx1"/>
                          </a:solidFill>
                          <a:effectLst/>
                          <a:latin typeface="Myriad Pro Bold" charset="0"/>
                          <a:ea typeface="ヒラギノ角ゴ ProN W3" charset="0"/>
                          <a:cs typeface="Myriad Pro Bold" charset="0"/>
                          <a:sym typeface="Myriad Pro Bold" charset="0"/>
                        </a:rPr>
                        <a:t>Pattern</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80A1CB"/>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700" b="0" i="0" u="none" strike="noStrike" cap="none" normalizeH="0" baseline="0">
                          <a:ln>
                            <a:noFill/>
                          </a:ln>
                          <a:solidFill>
                            <a:schemeClr val="tx1"/>
                          </a:solidFill>
                          <a:effectLst/>
                          <a:latin typeface="Myriad Pro Bold" charset="0"/>
                          <a:ea typeface="ヒラギノ角ゴ ProN W3" charset="0"/>
                          <a:cs typeface="Myriad Pro Bold" charset="0"/>
                          <a:sym typeface="Myriad Pro Bold" charset="0"/>
                        </a:rPr>
                        <a:t>Actions</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80A1CB"/>
                    </a:solidFill>
                  </a:tcPr>
                </a:tc>
              </a:tr>
              <a:tr h="321469">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dstip=3.4.5.6</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Fwd 1</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r>
              <a:tr h="321469">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dstip=6.7.8.9</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Fwd 2</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r>
            </a:tbl>
          </a:graphicData>
        </a:graphic>
      </p:graphicFrame>
      <p:graphicFrame>
        <p:nvGraphicFramePr>
          <p:cNvPr id="28718" name="Group 46"/>
          <p:cNvGraphicFramePr>
            <a:graphicFrameLocks noGrp="1"/>
          </p:cNvGraphicFramePr>
          <p:nvPr/>
        </p:nvGraphicFramePr>
        <p:xfrm>
          <a:off x="1214437" y="1321594"/>
          <a:ext cx="2830711" cy="651987"/>
        </p:xfrm>
        <a:graphic>
          <a:graphicData uri="http://schemas.openxmlformats.org/drawingml/2006/table">
            <a:tbl>
              <a:tblPr/>
              <a:tblGrid>
                <a:gridCol w="1699990"/>
                <a:gridCol w="1130721"/>
              </a:tblGrid>
              <a:tr h="328613">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700" b="0" i="0" u="none" strike="noStrike" cap="none" normalizeH="0" baseline="0">
                          <a:ln>
                            <a:noFill/>
                          </a:ln>
                          <a:solidFill>
                            <a:schemeClr val="tx1"/>
                          </a:solidFill>
                          <a:effectLst/>
                          <a:latin typeface="Myriad Pro Bold" charset="0"/>
                          <a:ea typeface="ヒラギノ角ゴ ProN W3" charset="0"/>
                          <a:cs typeface="Myriad Pro Bold" charset="0"/>
                          <a:sym typeface="Myriad Pro Bold" charset="0"/>
                        </a:rPr>
                        <a:t>Pattern</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80A1CB"/>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700" b="0" i="0" u="none" strike="noStrike" cap="none" normalizeH="0" baseline="0">
                          <a:ln>
                            <a:noFill/>
                          </a:ln>
                          <a:solidFill>
                            <a:schemeClr val="tx1"/>
                          </a:solidFill>
                          <a:effectLst/>
                          <a:latin typeface="Myriad Pro Bold" charset="0"/>
                          <a:ea typeface="ヒラギノ角ゴ ProN W3" charset="0"/>
                          <a:cs typeface="Myriad Pro Bold" charset="0"/>
                          <a:sym typeface="Myriad Pro Bold" charset="0"/>
                        </a:rPr>
                        <a:t>Actions</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80A1CB"/>
                    </a:solidFill>
                  </a:tcPr>
                </a:tc>
              </a:tr>
              <a:tr h="321469">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srcip=1.2.3.4</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Count</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r>
            </a:tbl>
          </a:graphicData>
        </a:graphic>
      </p:graphicFrame>
      <p:sp>
        <p:nvSpPr>
          <p:cNvPr id="28735" name="Rectangle 63"/>
          <p:cNvSpPr>
            <a:spLocks/>
          </p:cNvSpPr>
          <p:nvPr/>
        </p:nvSpPr>
        <p:spPr bwMode="auto">
          <a:xfrm>
            <a:off x="4400103" y="2500223"/>
            <a:ext cx="1269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a:solidFill>
                  <a:schemeClr val="tx1"/>
                </a:solidFill>
                <a:latin typeface="Consolas" charset="0"/>
                <a:ea typeface="ＭＳ Ｐゴシック" charset="0"/>
                <a:cs typeface="Consolas" charset="0"/>
                <a:sym typeface="Consolas" charset="0"/>
              </a:rPr>
              <a:t>+</a:t>
            </a:r>
          </a:p>
        </p:txBody>
      </p:sp>
      <p:graphicFrame>
        <p:nvGraphicFramePr>
          <p:cNvPr id="28736" name="Group 64"/>
          <p:cNvGraphicFramePr>
            <a:graphicFrameLocks noGrp="1"/>
          </p:cNvGraphicFramePr>
          <p:nvPr>
            <p:extLst>
              <p:ext uri="{D42A27DB-BD31-4B8C-83A1-F6EECF244321}">
                <p14:modId xmlns:p14="http://schemas.microsoft.com/office/powerpoint/2010/main" val="2151604738"/>
              </p:ext>
            </p:extLst>
          </p:nvPr>
        </p:nvGraphicFramePr>
        <p:xfrm>
          <a:off x="1752600" y="4572000"/>
          <a:ext cx="5634633" cy="1937863"/>
        </p:xfrm>
        <a:graphic>
          <a:graphicData uri="http://schemas.openxmlformats.org/drawingml/2006/table">
            <a:tbl>
              <a:tblPr/>
              <a:tblGrid>
                <a:gridCol w="3384352"/>
                <a:gridCol w="2250281"/>
              </a:tblGrid>
              <a:tr h="328613">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700" b="0" i="0" u="none" strike="noStrike" cap="none" normalizeH="0" baseline="0">
                          <a:ln>
                            <a:noFill/>
                          </a:ln>
                          <a:solidFill>
                            <a:schemeClr val="tx1"/>
                          </a:solidFill>
                          <a:effectLst/>
                          <a:latin typeface="Myriad Pro Bold" charset="0"/>
                          <a:ea typeface="ヒラギノ角ゴ ProN W3" charset="0"/>
                          <a:cs typeface="Myriad Pro Bold" charset="0"/>
                          <a:sym typeface="Myriad Pro Bold" charset="0"/>
                        </a:rPr>
                        <a:t>Pattern</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80A1CB"/>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700" b="0" i="0" u="none" strike="noStrike" cap="none" normalizeH="0" baseline="0">
                          <a:ln>
                            <a:noFill/>
                          </a:ln>
                          <a:solidFill>
                            <a:schemeClr val="tx1"/>
                          </a:solidFill>
                          <a:effectLst/>
                          <a:latin typeface="Myriad Pro Bold" charset="0"/>
                          <a:ea typeface="ヒラギノ角ゴ ProN W3" charset="0"/>
                          <a:cs typeface="Myriad Pro Bold" charset="0"/>
                          <a:sym typeface="Myriad Pro Bold" charset="0"/>
                        </a:rPr>
                        <a:t>Actions</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80A1CB"/>
                    </a:solidFill>
                  </a:tcPr>
                </a:tc>
              </a:tr>
              <a:tr h="321469">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srcip=1.2.3.4, dstip=3.4.5.6</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Fwd 1, Count</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r>
              <a:tr h="321469">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srcip=1.2.3.4, dstip=6.7.8.9</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Fwd 2, Count</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r>
              <a:tr h="321469">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srcip=1.2.3.4</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Count</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r>
              <a:tr h="321469">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dstip=3.4.5.6</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Fwd 1</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r>
              <a:tr h="321469">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dstip=6.7.8.9</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dirty="0" err="1">
                          <a:ln>
                            <a:noFill/>
                          </a:ln>
                          <a:solidFill>
                            <a:schemeClr val="tx1"/>
                          </a:solidFill>
                          <a:effectLst/>
                          <a:latin typeface="Consolas" charset="0"/>
                          <a:ea typeface="ヒラギノ角ゴ ProN W3" charset="0"/>
                          <a:cs typeface="Consolas" charset="0"/>
                          <a:sym typeface="Consolas" charset="0"/>
                        </a:rPr>
                        <a:t>Fwd</a:t>
                      </a:r>
                      <a:r>
                        <a:rPr kumimoji="0" lang="en-US" sz="1300" b="0" i="0" u="none" strike="noStrike" cap="none" normalizeH="0" baseline="0" dirty="0">
                          <a:ln>
                            <a:noFill/>
                          </a:ln>
                          <a:solidFill>
                            <a:schemeClr val="tx1"/>
                          </a:solidFill>
                          <a:effectLst/>
                          <a:latin typeface="Consolas" charset="0"/>
                          <a:ea typeface="ヒラギノ角ゴ ProN W3" charset="0"/>
                          <a:cs typeface="Consolas" charset="0"/>
                          <a:sym typeface="Consolas" charset="0"/>
                        </a:rPr>
                        <a:t> 2</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r>
            </a:tbl>
          </a:graphicData>
        </a:graphic>
      </p:graphicFrame>
      <p:sp>
        <p:nvSpPr>
          <p:cNvPr id="28781" name="Line 109"/>
          <p:cNvSpPr>
            <a:spLocks noChangeShapeType="1"/>
          </p:cNvSpPr>
          <p:nvPr/>
        </p:nvSpPr>
        <p:spPr bwMode="auto">
          <a:xfrm rot="10800000" flipH="1">
            <a:off x="2627561" y="2038201"/>
            <a:ext cx="0" cy="305842"/>
          </a:xfrm>
          <a:prstGeom prst="line">
            <a:avLst/>
          </a:prstGeom>
          <a:noFill/>
          <a:ln w="508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8782" name="Line 110"/>
          <p:cNvSpPr>
            <a:spLocks noChangeShapeType="1"/>
          </p:cNvSpPr>
          <p:nvPr/>
        </p:nvSpPr>
        <p:spPr bwMode="auto">
          <a:xfrm rot="10800000" flipH="1">
            <a:off x="6517556" y="2153171"/>
            <a:ext cx="0" cy="236637"/>
          </a:xfrm>
          <a:prstGeom prst="line">
            <a:avLst/>
          </a:prstGeom>
          <a:noFill/>
          <a:ln w="508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8783" name="Line 111"/>
          <p:cNvSpPr>
            <a:spLocks noChangeShapeType="1"/>
          </p:cNvSpPr>
          <p:nvPr/>
        </p:nvSpPr>
        <p:spPr bwMode="auto">
          <a:xfrm rot="10800000" flipH="1">
            <a:off x="4545211" y="4420196"/>
            <a:ext cx="0" cy="243334"/>
          </a:xfrm>
          <a:prstGeom prst="line">
            <a:avLst/>
          </a:prstGeom>
          <a:noFill/>
          <a:ln w="508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 name="Date Placeholder 1"/>
          <p:cNvSpPr>
            <a:spLocks noGrp="1"/>
          </p:cNvSpPr>
          <p:nvPr>
            <p:ph type="dt" sz="half" idx="10"/>
          </p:nvPr>
        </p:nvSpPr>
        <p:spPr/>
        <p:txBody>
          <a:bodyPr/>
          <a:lstStyle/>
          <a:p>
            <a:r>
              <a:rPr lang="en-US" smtClean="0"/>
              <a:t>10/8/13</a:t>
            </a:r>
            <a:endParaRPr lang="en-US"/>
          </a:p>
        </p:txBody>
      </p:sp>
      <p:sp>
        <p:nvSpPr>
          <p:cNvPr id="3" name="Footer Placeholder 2"/>
          <p:cNvSpPr>
            <a:spLocks noGrp="1"/>
          </p:cNvSpPr>
          <p:nvPr>
            <p:ph type="ftr" sz="quarter" idx="11"/>
          </p:nvPr>
        </p:nvSpPr>
        <p:spPr>
          <a:xfrm>
            <a:off x="3124200" y="6461125"/>
            <a:ext cx="3200400" cy="396875"/>
          </a:xfrm>
        </p:spPr>
        <p:txBody>
          <a:bodyPr/>
          <a:lstStyle/>
          <a:p>
            <a:r>
              <a:rPr lang="en-US" dirty="0" smtClean="0"/>
              <a:t>Software Defined Networking (COMS 6998-8)</a:t>
            </a:r>
            <a:endParaRPr lang="en-US" dirty="0"/>
          </a:p>
        </p:txBody>
      </p:sp>
      <p:sp>
        <p:nvSpPr>
          <p:cNvPr id="4" name="Slide Number Placeholder 3"/>
          <p:cNvSpPr>
            <a:spLocks noGrp="1"/>
          </p:cNvSpPr>
          <p:nvPr>
            <p:ph type="sldNum" sz="quarter" idx="12"/>
          </p:nvPr>
        </p:nvSpPr>
        <p:spPr/>
        <p:txBody>
          <a:bodyPr/>
          <a:lstStyle/>
          <a:p>
            <a:fld id="{20342B77-D34C-443A-9BA4-2E8748A6D936}" type="slidenum">
              <a:rPr lang="en-US" smtClean="0"/>
              <a:pPr/>
              <a:t>5</a:t>
            </a:fld>
            <a:endParaRPr lang="en-US"/>
          </a:p>
        </p:txBody>
      </p:sp>
      <p:sp>
        <p:nvSpPr>
          <p:cNvPr id="33" name="Footer Placeholder 3"/>
          <p:cNvSpPr txBox="1">
            <a:spLocks/>
          </p:cNvSpPr>
          <p:nvPr/>
        </p:nvSpPr>
        <p:spPr>
          <a:xfrm>
            <a:off x="5715000" y="6444192"/>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Nate Foster, Cornell</a:t>
            </a:r>
            <a:endParaRPr lang="en-US" dirty="0"/>
          </a:p>
        </p:txBody>
      </p:sp>
    </p:spTree>
    <p:extLst>
      <p:ext uri="{BB962C8B-B14F-4D97-AF65-F5344CB8AC3E}">
        <p14:creationId xmlns:p14="http://schemas.microsoft.com/office/powerpoint/2010/main" val="3844053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8718"/>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8781"/>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499"/>
                                          </p:stCondLst>
                                        </p:cTn>
                                        <p:tgtEl>
                                          <p:spTgt spid="28694"/>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2878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499"/>
                                          </p:stCondLst>
                                        </p:cTn>
                                        <p:tgtEl>
                                          <p:spTgt spid="28736"/>
                                        </p:tgtEl>
                                        <p:attrNameLst>
                                          <p:attrName>style.visibility</p:attrName>
                                        </p:attrNameLst>
                                      </p:cBhvr>
                                      <p:to>
                                        <p:strVal val="visible"/>
                                      </p:to>
                                    </p:set>
                                  </p:childTnLst>
                                </p:cTn>
                              </p:par>
                            </p:childTnLst>
                          </p:cTn>
                        </p:par>
                        <p:par>
                          <p:cTn id="21" fill="hold" nodeType="afterGroup">
                            <p:stCondLst>
                              <p:cond delay="500"/>
                            </p:stCondLst>
                            <p:childTnLst>
                              <p:par>
                                <p:cTn id="22" presetID="1" presetClass="entr" presetSubtype="0" fill="hold" grpId="0" nodeType="afterEffect">
                                  <p:stCondLst>
                                    <p:cond delay="0"/>
                                  </p:stCondLst>
                                  <p:childTnLst>
                                    <p:set>
                                      <p:cBhvr>
                                        <p:cTn id="23" dur="1" fill="hold">
                                          <p:stCondLst>
                                            <p:cond delay="499"/>
                                          </p:stCondLst>
                                        </p:cTn>
                                        <p:tgtEl>
                                          <p:spTgt spid="287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81" grpId="0" animBg="1"/>
      <p:bldP spid="28782" grpId="0" animBg="1"/>
      <p:bldP spid="2878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t>
            </a:r>
            <a:r>
              <a:rPr lang="en-US" dirty="0" smtClean="0"/>
              <a:t>wo-phase commit reduces the possible load values to two </a:t>
            </a:r>
            <a:endParaRPr lang="en-US" dirty="0"/>
          </a:p>
        </p:txBody>
      </p:sp>
      <p:sp>
        <p:nvSpPr>
          <p:cNvPr id="3" name="Content Placeholder 2"/>
          <p:cNvSpPr>
            <a:spLocks noGrp="1"/>
          </p:cNvSpPr>
          <p:nvPr>
            <p:ph idx="1"/>
          </p:nvPr>
        </p:nvSpPr>
        <p:spPr>
          <a:xfrm>
            <a:off x="628650" y="3541751"/>
            <a:ext cx="7886700" cy="2395923"/>
          </a:xfrm>
        </p:spPr>
        <p:txBody>
          <a:bodyPr/>
          <a:lstStyle/>
          <a:p>
            <a:endParaRPr lang="en-US" dirty="0"/>
          </a:p>
          <a:p>
            <a:r>
              <a:rPr lang="en-US" sz="2400" dirty="0" smtClean="0"/>
              <a:t>With two-phase commit, f’s </a:t>
            </a:r>
            <a:r>
              <a:rPr lang="en-US" sz="2400" dirty="0" smtClean="0">
                <a:solidFill>
                  <a:prstClr val="black"/>
                </a:solidFill>
              </a:rPr>
              <a:t>load on link  (7,8)   only has two possible values throughout a transition </a:t>
            </a:r>
            <a:r>
              <a:rPr lang="en-US" dirty="0" smtClean="0"/>
              <a:t> </a:t>
            </a:r>
            <a:endParaRPr lang="en-US" dirty="0"/>
          </a:p>
        </p:txBody>
      </p:sp>
      <p:pic>
        <p:nvPicPr>
          <p:cNvPr id="11" name="Picture 10" descr="latex-image-1.pd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68869" y="1316642"/>
            <a:ext cx="385650" cy="206278"/>
          </a:xfrm>
          <a:prstGeom prst="rect">
            <a:avLst/>
          </a:prstGeom>
        </p:spPr>
      </p:pic>
      <p:sp>
        <p:nvSpPr>
          <p:cNvPr id="12" name="Rounded Rectangle 11"/>
          <p:cNvSpPr/>
          <p:nvPr/>
        </p:nvSpPr>
        <p:spPr>
          <a:xfrm>
            <a:off x="2040935" y="2456574"/>
            <a:ext cx="278266" cy="216107"/>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3" name="Rounded Rectangle 12"/>
          <p:cNvSpPr/>
          <p:nvPr/>
        </p:nvSpPr>
        <p:spPr>
          <a:xfrm>
            <a:off x="3241282" y="2449475"/>
            <a:ext cx="278266" cy="216107"/>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ounded Rectangle 13"/>
          <p:cNvSpPr/>
          <p:nvPr/>
        </p:nvSpPr>
        <p:spPr>
          <a:xfrm>
            <a:off x="3241282" y="3173431"/>
            <a:ext cx="278266" cy="216107"/>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ounded Rectangle 14"/>
          <p:cNvSpPr/>
          <p:nvPr/>
        </p:nvSpPr>
        <p:spPr>
          <a:xfrm>
            <a:off x="4475727" y="2449475"/>
            <a:ext cx="278266" cy="216107"/>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ounded Rectangle 15"/>
          <p:cNvSpPr/>
          <p:nvPr/>
        </p:nvSpPr>
        <p:spPr>
          <a:xfrm>
            <a:off x="4475727" y="3173431"/>
            <a:ext cx="278266" cy="216107"/>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ounded Rectangle 16"/>
          <p:cNvSpPr/>
          <p:nvPr/>
        </p:nvSpPr>
        <p:spPr>
          <a:xfrm>
            <a:off x="5648007" y="2449475"/>
            <a:ext cx="278266" cy="216107"/>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ounded Rectangle 17"/>
          <p:cNvSpPr/>
          <p:nvPr/>
        </p:nvSpPr>
        <p:spPr>
          <a:xfrm>
            <a:off x="5648007" y="3173431"/>
            <a:ext cx="278266" cy="216107"/>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ounded Rectangle 18"/>
          <p:cNvSpPr/>
          <p:nvPr/>
        </p:nvSpPr>
        <p:spPr>
          <a:xfrm>
            <a:off x="6687072" y="2804924"/>
            <a:ext cx="278266" cy="216107"/>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20" name="Straight Arrow Connector 19"/>
          <p:cNvCxnSpPr>
            <a:stCxn id="12" idx="3"/>
            <a:endCxn id="13" idx="1"/>
          </p:cNvCxnSpPr>
          <p:nvPr/>
        </p:nvCxnSpPr>
        <p:spPr>
          <a:xfrm flipV="1">
            <a:off x="2319201" y="2557529"/>
            <a:ext cx="922081" cy="70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2" idx="3"/>
            <a:endCxn id="14" idx="1"/>
          </p:cNvCxnSpPr>
          <p:nvPr/>
        </p:nvCxnSpPr>
        <p:spPr>
          <a:xfrm>
            <a:off x="2319201" y="2564628"/>
            <a:ext cx="922081" cy="7168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endCxn id="15" idx="1"/>
          </p:cNvCxnSpPr>
          <p:nvPr/>
        </p:nvCxnSpPr>
        <p:spPr>
          <a:xfrm flipV="1">
            <a:off x="3519548" y="2557529"/>
            <a:ext cx="956179"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endCxn id="16" idx="1"/>
          </p:cNvCxnSpPr>
          <p:nvPr/>
        </p:nvCxnSpPr>
        <p:spPr>
          <a:xfrm flipV="1">
            <a:off x="3519548" y="3281485"/>
            <a:ext cx="956179"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3519548" y="2665583"/>
            <a:ext cx="956179" cy="5078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3519548" y="2665583"/>
            <a:ext cx="956179" cy="5078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endCxn id="17" idx="1"/>
          </p:cNvCxnSpPr>
          <p:nvPr/>
        </p:nvCxnSpPr>
        <p:spPr>
          <a:xfrm flipV="1">
            <a:off x="4753993" y="2557529"/>
            <a:ext cx="894014" cy="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endCxn id="18" idx="1"/>
          </p:cNvCxnSpPr>
          <p:nvPr/>
        </p:nvCxnSpPr>
        <p:spPr>
          <a:xfrm flipV="1">
            <a:off x="4753993" y="3281485"/>
            <a:ext cx="894014" cy="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V="1">
            <a:off x="4753993" y="2665582"/>
            <a:ext cx="922081" cy="5078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4753993" y="2665583"/>
            <a:ext cx="894014" cy="5078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endCxn id="19" idx="1"/>
          </p:cNvCxnSpPr>
          <p:nvPr/>
        </p:nvCxnSpPr>
        <p:spPr>
          <a:xfrm>
            <a:off x="5926273" y="2573817"/>
            <a:ext cx="760799" cy="33916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endCxn id="19" idx="1"/>
          </p:cNvCxnSpPr>
          <p:nvPr/>
        </p:nvCxnSpPr>
        <p:spPr>
          <a:xfrm flipV="1">
            <a:off x="5926273" y="2912978"/>
            <a:ext cx="760799" cy="3685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32" name="Picture 31" descr="latex-image-1.pdf"/>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026808" y="1395650"/>
            <a:ext cx="330200" cy="292100"/>
          </a:xfrm>
          <a:prstGeom prst="rect">
            <a:avLst/>
          </a:prstGeom>
        </p:spPr>
      </p:pic>
      <p:pic>
        <p:nvPicPr>
          <p:cNvPr id="33" name="Picture 32" descr="latex-image-1.pdf"/>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703225" y="2404251"/>
            <a:ext cx="355600" cy="381000"/>
          </a:xfrm>
          <a:prstGeom prst="rect">
            <a:avLst/>
          </a:prstGeom>
        </p:spPr>
      </p:pic>
      <p:cxnSp>
        <p:nvCxnSpPr>
          <p:cNvPr id="34" name="Straight Connector 33"/>
          <p:cNvCxnSpPr>
            <a:endCxn id="12" idx="1"/>
          </p:cNvCxnSpPr>
          <p:nvPr/>
        </p:nvCxnSpPr>
        <p:spPr>
          <a:xfrm>
            <a:off x="1357103" y="2564628"/>
            <a:ext cx="683832" cy="0"/>
          </a:xfrm>
          <a:prstGeom prst="line">
            <a:avLst/>
          </a:prstGeom>
          <a:ln w="38100" cmpd="sng">
            <a:solidFill>
              <a:schemeClr val="tx1"/>
            </a:solidFill>
            <a:tailEnd type="triangle" w="lg"/>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6965338" y="2912933"/>
            <a:ext cx="683832" cy="0"/>
          </a:xfrm>
          <a:prstGeom prst="line">
            <a:avLst/>
          </a:prstGeom>
          <a:ln w="38100" cmpd="sng">
            <a:solidFill>
              <a:schemeClr val="tx1"/>
            </a:solidFill>
            <a:tailEnd type="triangle" w="lg"/>
          </a:ln>
        </p:spPr>
        <p:style>
          <a:lnRef idx="2">
            <a:schemeClr val="accent1"/>
          </a:lnRef>
          <a:fillRef idx="0">
            <a:schemeClr val="accent1"/>
          </a:fillRef>
          <a:effectRef idx="1">
            <a:schemeClr val="accent1"/>
          </a:effectRef>
          <a:fontRef idx="minor">
            <a:schemeClr val="tx1"/>
          </a:fontRef>
        </p:style>
      </p:cxnSp>
      <p:sp>
        <p:nvSpPr>
          <p:cNvPr id="37" name="Rounded Rectangle 36"/>
          <p:cNvSpPr/>
          <p:nvPr/>
        </p:nvSpPr>
        <p:spPr>
          <a:xfrm>
            <a:off x="2049610" y="2448636"/>
            <a:ext cx="285744" cy="216107"/>
          </a:xfrm>
          <a:prstGeom prst="roundRect">
            <a:avLst/>
          </a:prstGeom>
          <a:solidFill>
            <a:srgbClr val="FF0000"/>
          </a:solid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8" name="Rounded Rectangle 37"/>
          <p:cNvSpPr/>
          <p:nvPr/>
        </p:nvSpPr>
        <p:spPr>
          <a:xfrm>
            <a:off x="3239447" y="2452049"/>
            <a:ext cx="280101" cy="102906"/>
          </a:xfrm>
          <a:prstGeom prst="roundRect">
            <a:avLst/>
          </a:prstGeom>
          <a:solidFill>
            <a:srgbClr val="FF0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Rounded Rectangle 38"/>
          <p:cNvSpPr/>
          <p:nvPr/>
        </p:nvSpPr>
        <p:spPr>
          <a:xfrm>
            <a:off x="3239447" y="3176002"/>
            <a:ext cx="280101" cy="118397"/>
          </a:xfrm>
          <a:prstGeom prst="roundRect">
            <a:avLst/>
          </a:prstGeom>
          <a:solidFill>
            <a:srgbClr val="FF0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Rounded Rectangle 39"/>
          <p:cNvSpPr/>
          <p:nvPr/>
        </p:nvSpPr>
        <p:spPr>
          <a:xfrm>
            <a:off x="4473892" y="2452048"/>
            <a:ext cx="280101" cy="102907"/>
          </a:xfrm>
          <a:prstGeom prst="roundRect">
            <a:avLst/>
          </a:prstGeom>
          <a:solidFill>
            <a:srgbClr val="FF0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 name="Rounded Rectangle 40"/>
          <p:cNvSpPr/>
          <p:nvPr/>
        </p:nvSpPr>
        <p:spPr>
          <a:xfrm>
            <a:off x="4473892" y="3176008"/>
            <a:ext cx="280101" cy="118391"/>
          </a:xfrm>
          <a:prstGeom prst="roundRect">
            <a:avLst/>
          </a:prstGeom>
          <a:solidFill>
            <a:srgbClr val="FF0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 name="Rounded Rectangle 41"/>
          <p:cNvSpPr/>
          <p:nvPr/>
        </p:nvSpPr>
        <p:spPr>
          <a:xfrm>
            <a:off x="5646172" y="2441539"/>
            <a:ext cx="280101" cy="123089"/>
          </a:xfrm>
          <a:prstGeom prst="roundRect">
            <a:avLst/>
          </a:prstGeom>
          <a:solidFill>
            <a:srgbClr val="FF0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3" name="Rounded Rectangle 42"/>
          <p:cNvSpPr/>
          <p:nvPr/>
        </p:nvSpPr>
        <p:spPr>
          <a:xfrm>
            <a:off x="5646172" y="3176005"/>
            <a:ext cx="280101" cy="118394"/>
          </a:xfrm>
          <a:prstGeom prst="roundRect">
            <a:avLst/>
          </a:prstGeom>
          <a:solidFill>
            <a:srgbClr val="FF0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4" name="Rounded Rectangle 43"/>
          <p:cNvSpPr/>
          <p:nvPr/>
        </p:nvSpPr>
        <p:spPr>
          <a:xfrm>
            <a:off x="6685237" y="2807498"/>
            <a:ext cx="280101" cy="114669"/>
          </a:xfrm>
          <a:prstGeom prst="roundRect">
            <a:avLst/>
          </a:prstGeom>
          <a:solidFill>
            <a:srgbClr val="FF0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6" name="TextBox 45"/>
          <p:cNvSpPr txBox="1"/>
          <p:nvPr/>
        </p:nvSpPr>
        <p:spPr>
          <a:xfrm>
            <a:off x="1524882" y="2209181"/>
            <a:ext cx="310824" cy="369332"/>
          </a:xfrm>
          <a:prstGeom prst="rect">
            <a:avLst/>
          </a:prstGeom>
          <a:noFill/>
        </p:spPr>
        <p:txBody>
          <a:bodyPr wrap="square" rtlCol="0">
            <a:spAutoFit/>
          </a:bodyPr>
          <a:lstStyle/>
          <a:p>
            <a:r>
              <a:rPr lang="en-US" dirty="0" smtClean="0"/>
              <a:t>f</a:t>
            </a:r>
            <a:endParaRPr lang="en-US" dirty="0"/>
          </a:p>
        </p:txBody>
      </p:sp>
      <p:sp>
        <p:nvSpPr>
          <p:cNvPr id="45" name="TextBox 44"/>
          <p:cNvSpPr txBox="1"/>
          <p:nvPr/>
        </p:nvSpPr>
        <p:spPr>
          <a:xfrm>
            <a:off x="1272979" y="2673638"/>
            <a:ext cx="1741792" cy="369332"/>
          </a:xfrm>
          <a:prstGeom prst="rect">
            <a:avLst/>
          </a:prstGeom>
          <a:noFill/>
        </p:spPr>
        <p:txBody>
          <a:bodyPr wrap="square" rtlCol="0">
            <a:spAutoFit/>
          </a:bodyPr>
          <a:lstStyle/>
          <a:p>
            <a:r>
              <a:rPr lang="en-US" dirty="0">
                <a:solidFill>
                  <a:srgbClr val="FF0000"/>
                </a:solidFill>
              </a:rPr>
              <a:t>v</a:t>
            </a:r>
            <a:r>
              <a:rPr lang="en-US" dirty="0" smtClean="0">
                <a:solidFill>
                  <a:srgbClr val="FF0000"/>
                </a:solidFill>
              </a:rPr>
              <a:t>ersion flip</a:t>
            </a:r>
          </a:p>
        </p:txBody>
      </p:sp>
      <p:sp>
        <p:nvSpPr>
          <p:cNvPr id="47" name="TextBox 46"/>
          <p:cNvSpPr txBox="1"/>
          <p:nvPr/>
        </p:nvSpPr>
        <p:spPr>
          <a:xfrm>
            <a:off x="1685511" y="2025069"/>
            <a:ext cx="887613" cy="369332"/>
          </a:xfrm>
          <a:prstGeom prst="rect">
            <a:avLst/>
          </a:prstGeom>
          <a:noFill/>
        </p:spPr>
        <p:txBody>
          <a:bodyPr wrap="square" rtlCol="0">
            <a:spAutoFit/>
          </a:bodyPr>
          <a:lstStyle/>
          <a:p>
            <a:r>
              <a:rPr lang="en-US" dirty="0" smtClean="0"/>
              <a:t>ingress</a:t>
            </a:r>
            <a:endParaRPr lang="en-US" dirty="0"/>
          </a:p>
        </p:txBody>
      </p:sp>
      <p:sp>
        <p:nvSpPr>
          <p:cNvPr id="48" name="TextBox 47"/>
          <p:cNvSpPr txBox="1"/>
          <p:nvPr/>
        </p:nvSpPr>
        <p:spPr>
          <a:xfrm>
            <a:off x="6290305" y="2349073"/>
            <a:ext cx="986451" cy="369332"/>
          </a:xfrm>
          <a:prstGeom prst="rect">
            <a:avLst/>
          </a:prstGeom>
          <a:noFill/>
        </p:spPr>
        <p:txBody>
          <a:bodyPr wrap="square" rtlCol="0">
            <a:spAutoFit/>
          </a:bodyPr>
          <a:lstStyle/>
          <a:p>
            <a:r>
              <a:rPr lang="en-US" dirty="0" smtClean="0"/>
              <a:t>egress</a:t>
            </a:r>
            <a:endParaRPr lang="en-US" dirty="0"/>
          </a:p>
        </p:txBody>
      </p:sp>
      <p:sp>
        <p:nvSpPr>
          <p:cNvPr id="49" name="TextBox 48"/>
          <p:cNvSpPr txBox="1"/>
          <p:nvPr/>
        </p:nvSpPr>
        <p:spPr>
          <a:xfrm>
            <a:off x="7126475" y="2568518"/>
            <a:ext cx="310824" cy="369332"/>
          </a:xfrm>
          <a:prstGeom prst="rect">
            <a:avLst/>
          </a:prstGeom>
          <a:noFill/>
        </p:spPr>
        <p:txBody>
          <a:bodyPr wrap="square" rtlCol="0">
            <a:spAutoFit/>
          </a:bodyPr>
          <a:lstStyle/>
          <a:p>
            <a:r>
              <a:rPr lang="en-US" dirty="0" smtClean="0"/>
              <a:t>f</a:t>
            </a:r>
            <a:endParaRPr lang="en-US" dirty="0"/>
          </a:p>
        </p:txBody>
      </p:sp>
      <p:sp>
        <p:nvSpPr>
          <p:cNvPr id="58" name="TextBox 57"/>
          <p:cNvSpPr txBox="1"/>
          <p:nvPr/>
        </p:nvSpPr>
        <p:spPr>
          <a:xfrm>
            <a:off x="1175296" y="1587971"/>
            <a:ext cx="7073428" cy="369332"/>
          </a:xfrm>
          <a:prstGeom prst="rect">
            <a:avLst/>
          </a:prstGeom>
          <a:noFill/>
        </p:spPr>
        <p:txBody>
          <a:bodyPr wrap="square" rtlCol="0">
            <a:spAutoFit/>
          </a:bodyPr>
          <a:lstStyle/>
          <a:p>
            <a:r>
              <a:rPr lang="en-US" dirty="0"/>
              <a:t>T</a:t>
            </a:r>
            <a:r>
              <a:rPr lang="en-US" dirty="0" smtClean="0"/>
              <a:t>ransition from </a:t>
            </a:r>
            <a:r>
              <a:rPr lang="en-US" b="1" dirty="0" smtClean="0">
                <a:solidFill>
                  <a:srgbClr val="0070C0"/>
                </a:solidFill>
              </a:rPr>
              <a:t>old traffic distribution </a:t>
            </a:r>
            <a:r>
              <a:rPr lang="en-US" dirty="0" smtClean="0"/>
              <a:t>to </a:t>
            </a:r>
            <a:r>
              <a:rPr lang="en-US" b="1" dirty="0" smtClean="0">
                <a:solidFill>
                  <a:srgbClr val="FF0000"/>
                </a:solidFill>
              </a:rPr>
              <a:t>new traffic distribution</a:t>
            </a:r>
            <a:endParaRPr lang="en-US" b="1" dirty="0">
              <a:solidFill>
                <a:srgbClr val="FF0000"/>
              </a:solidFill>
            </a:endParaRPr>
          </a:p>
        </p:txBody>
      </p:sp>
      <p:sp>
        <p:nvSpPr>
          <p:cNvPr id="59" name="TextBox 58"/>
          <p:cNvSpPr txBox="1"/>
          <p:nvPr/>
        </p:nvSpPr>
        <p:spPr>
          <a:xfrm>
            <a:off x="2026605" y="2407194"/>
            <a:ext cx="293069" cy="369332"/>
          </a:xfrm>
          <a:prstGeom prst="rect">
            <a:avLst/>
          </a:prstGeom>
          <a:noFill/>
        </p:spPr>
        <p:txBody>
          <a:bodyPr wrap="square" rtlCol="0">
            <a:spAutoFit/>
          </a:bodyPr>
          <a:lstStyle/>
          <a:p>
            <a:r>
              <a:rPr lang="en-US" dirty="0">
                <a:solidFill>
                  <a:schemeClr val="bg1"/>
                </a:solidFill>
              </a:rPr>
              <a:t>1</a:t>
            </a:r>
          </a:p>
        </p:txBody>
      </p:sp>
      <p:sp>
        <p:nvSpPr>
          <p:cNvPr id="60" name="TextBox 59"/>
          <p:cNvSpPr txBox="1"/>
          <p:nvPr/>
        </p:nvSpPr>
        <p:spPr>
          <a:xfrm>
            <a:off x="3218293" y="2378811"/>
            <a:ext cx="293069" cy="369332"/>
          </a:xfrm>
          <a:prstGeom prst="rect">
            <a:avLst/>
          </a:prstGeom>
          <a:noFill/>
        </p:spPr>
        <p:txBody>
          <a:bodyPr wrap="square" rtlCol="0">
            <a:spAutoFit/>
          </a:bodyPr>
          <a:lstStyle/>
          <a:p>
            <a:r>
              <a:rPr lang="en-US" dirty="0">
                <a:solidFill>
                  <a:schemeClr val="bg1"/>
                </a:solidFill>
              </a:rPr>
              <a:t>2</a:t>
            </a:r>
          </a:p>
        </p:txBody>
      </p:sp>
      <p:sp>
        <p:nvSpPr>
          <p:cNvPr id="61" name="TextBox 60"/>
          <p:cNvSpPr txBox="1"/>
          <p:nvPr/>
        </p:nvSpPr>
        <p:spPr>
          <a:xfrm>
            <a:off x="3224394" y="3108885"/>
            <a:ext cx="293069" cy="369332"/>
          </a:xfrm>
          <a:prstGeom prst="rect">
            <a:avLst/>
          </a:prstGeom>
          <a:noFill/>
        </p:spPr>
        <p:txBody>
          <a:bodyPr wrap="square" rtlCol="0">
            <a:spAutoFit/>
          </a:bodyPr>
          <a:lstStyle/>
          <a:p>
            <a:r>
              <a:rPr lang="en-US" dirty="0" smtClean="0">
                <a:solidFill>
                  <a:schemeClr val="bg1"/>
                </a:solidFill>
              </a:rPr>
              <a:t>3</a:t>
            </a:r>
            <a:endParaRPr lang="en-US" dirty="0">
              <a:solidFill>
                <a:schemeClr val="bg1"/>
              </a:solidFill>
            </a:endParaRPr>
          </a:p>
        </p:txBody>
      </p:sp>
      <p:sp>
        <p:nvSpPr>
          <p:cNvPr id="62" name="TextBox 61"/>
          <p:cNvSpPr txBox="1"/>
          <p:nvPr/>
        </p:nvSpPr>
        <p:spPr>
          <a:xfrm>
            <a:off x="4461611" y="2382746"/>
            <a:ext cx="293069" cy="369332"/>
          </a:xfrm>
          <a:prstGeom prst="rect">
            <a:avLst/>
          </a:prstGeom>
          <a:noFill/>
        </p:spPr>
        <p:txBody>
          <a:bodyPr wrap="square" rtlCol="0">
            <a:spAutoFit/>
          </a:bodyPr>
          <a:lstStyle/>
          <a:p>
            <a:r>
              <a:rPr lang="en-US" dirty="0">
                <a:solidFill>
                  <a:schemeClr val="bg1"/>
                </a:solidFill>
              </a:rPr>
              <a:t>4</a:t>
            </a:r>
          </a:p>
        </p:txBody>
      </p:sp>
      <p:sp>
        <p:nvSpPr>
          <p:cNvPr id="63" name="TextBox 62"/>
          <p:cNvSpPr txBox="1"/>
          <p:nvPr/>
        </p:nvSpPr>
        <p:spPr>
          <a:xfrm>
            <a:off x="5624200" y="2395807"/>
            <a:ext cx="293069" cy="369332"/>
          </a:xfrm>
          <a:prstGeom prst="rect">
            <a:avLst/>
          </a:prstGeom>
          <a:noFill/>
        </p:spPr>
        <p:txBody>
          <a:bodyPr wrap="square" rtlCol="0">
            <a:spAutoFit/>
          </a:bodyPr>
          <a:lstStyle/>
          <a:p>
            <a:r>
              <a:rPr lang="en-US" dirty="0">
                <a:solidFill>
                  <a:schemeClr val="bg1"/>
                </a:solidFill>
              </a:rPr>
              <a:t>6</a:t>
            </a:r>
          </a:p>
        </p:txBody>
      </p:sp>
      <p:sp>
        <p:nvSpPr>
          <p:cNvPr id="64" name="TextBox 63"/>
          <p:cNvSpPr txBox="1"/>
          <p:nvPr/>
        </p:nvSpPr>
        <p:spPr>
          <a:xfrm>
            <a:off x="5641619" y="3092500"/>
            <a:ext cx="293069" cy="369332"/>
          </a:xfrm>
          <a:prstGeom prst="rect">
            <a:avLst/>
          </a:prstGeom>
          <a:noFill/>
        </p:spPr>
        <p:txBody>
          <a:bodyPr wrap="square" rtlCol="0">
            <a:spAutoFit/>
          </a:bodyPr>
          <a:lstStyle/>
          <a:p>
            <a:r>
              <a:rPr lang="en-US" dirty="0">
                <a:solidFill>
                  <a:schemeClr val="bg1"/>
                </a:solidFill>
              </a:rPr>
              <a:t>7</a:t>
            </a:r>
          </a:p>
        </p:txBody>
      </p:sp>
      <p:sp>
        <p:nvSpPr>
          <p:cNvPr id="65" name="TextBox 64"/>
          <p:cNvSpPr txBox="1"/>
          <p:nvPr/>
        </p:nvSpPr>
        <p:spPr>
          <a:xfrm>
            <a:off x="6686653" y="2744157"/>
            <a:ext cx="293069" cy="369332"/>
          </a:xfrm>
          <a:prstGeom prst="rect">
            <a:avLst/>
          </a:prstGeom>
          <a:noFill/>
        </p:spPr>
        <p:txBody>
          <a:bodyPr wrap="square" rtlCol="0">
            <a:spAutoFit/>
          </a:bodyPr>
          <a:lstStyle/>
          <a:p>
            <a:r>
              <a:rPr lang="en-US" dirty="0">
                <a:solidFill>
                  <a:schemeClr val="bg1"/>
                </a:solidFill>
              </a:rPr>
              <a:t>8</a:t>
            </a:r>
          </a:p>
        </p:txBody>
      </p:sp>
      <p:sp>
        <p:nvSpPr>
          <p:cNvPr id="66" name="TextBox 65"/>
          <p:cNvSpPr txBox="1"/>
          <p:nvPr/>
        </p:nvSpPr>
        <p:spPr>
          <a:xfrm>
            <a:off x="4457254" y="3101198"/>
            <a:ext cx="293069" cy="369332"/>
          </a:xfrm>
          <a:prstGeom prst="rect">
            <a:avLst/>
          </a:prstGeom>
          <a:noFill/>
        </p:spPr>
        <p:txBody>
          <a:bodyPr wrap="square" rtlCol="0">
            <a:spAutoFit/>
          </a:bodyPr>
          <a:lstStyle/>
          <a:p>
            <a:r>
              <a:rPr lang="en-US" dirty="0">
                <a:solidFill>
                  <a:schemeClr val="bg1"/>
                </a:solidFill>
              </a:rPr>
              <a:t>5</a:t>
            </a:r>
          </a:p>
        </p:txBody>
      </p:sp>
      <p:sp>
        <p:nvSpPr>
          <p:cNvPr id="4" name="Slide Number Placeholder 3"/>
          <p:cNvSpPr>
            <a:spLocks noGrp="1"/>
          </p:cNvSpPr>
          <p:nvPr>
            <p:ph type="sldNum" sz="quarter" idx="12"/>
          </p:nvPr>
        </p:nvSpPr>
        <p:spPr/>
        <p:txBody>
          <a:bodyPr/>
          <a:lstStyle/>
          <a:p>
            <a:fld id="{9C1F5A0A-F6FC-4FFD-9B49-0DA8697211D9}" type="slidenum">
              <a:rPr lang="en-US" smtClean="0"/>
              <a:pPr/>
              <a:t>50</a:t>
            </a:fld>
            <a:endParaRPr lang="en-US"/>
          </a:p>
        </p:txBody>
      </p:sp>
      <p:sp>
        <p:nvSpPr>
          <p:cNvPr id="5" name="Date Placeholder 4"/>
          <p:cNvSpPr>
            <a:spLocks noGrp="1"/>
          </p:cNvSpPr>
          <p:nvPr>
            <p:ph type="dt" sz="half" idx="10"/>
          </p:nvPr>
        </p:nvSpPr>
        <p:spPr/>
        <p:txBody>
          <a:bodyPr/>
          <a:lstStyle/>
          <a:p>
            <a:r>
              <a:rPr lang="en-US" smtClean="0"/>
              <a:t>10/8/13</a:t>
            </a:r>
            <a:endParaRPr lang="en-US"/>
          </a:p>
        </p:txBody>
      </p:sp>
      <p:sp>
        <p:nvSpPr>
          <p:cNvPr id="10" name="Footer Placeholder 9"/>
          <p:cNvSpPr>
            <a:spLocks noGrp="1"/>
          </p:cNvSpPr>
          <p:nvPr>
            <p:ph type="ftr" sz="quarter" idx="11"/>
          </p:nvPr>
        </p:nvSpPr>
        <p:spPr/>
        <p:txBody>
          <a:bodyPr/>
          <a:lstStyle/>
          <a:p>
            <a:r>
              <a:rPr lang="en-US" smtClean="0"/>
              <a:t>Software Defined Networking (COMS 6998-8)</a:t>
            </a:r>
            <a:endParaRPr lang="en-US"/>
          </a:p>
        </p:txBody>
      </p:sp>
      <p:sp>
        <p:nvSpPr>
          <p:cNvPr id="54"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smtClean="0"/>
              <a:t>J. Liu, Yale</a:t>
            </a:r>
            <a:endParaRPr lang="en-US" dirty="0"/>
          </a:p>
        </p:txBody>
      </p:sp>
    </p:spTree>
    <p:extLst>
      <p:ext uri="{BB962C8B-B14F-4D97-AF65-F5344CB8AC3E}">
        <p14:creationId xmlns:p14="http://schemas.microsoft.com/office/powerpoint/2010/main" val="18537000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300"/>
                                        <p:tgtEl>
                                          <p:spTgt spid="38"/>
                                        </p:tgtEl>
                                      </p:cBhvr>
                                    </p:animEffect>
                                  </p:childTnLst>
                                </p:cTn>
                              </p:par>
                            </p:childTnLst>
                          </p:cTn>
                        </p:par>
                        <p:par>
                          <p:cTn id="8" fill="hold">
                            <p:stCondLst>
                              <p:cond delay="300"/>
                            </p:stCondLst>
                            <p:childTnLst>
                              <p:par>
                                <p:cTn id="9" presetID="10"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300"/>
                                        <p:tgtEl>
                                          <p:spTgt spid="40"/>
                                        </p:tgtEl>
                                      </p:cBhvr>
                                    </p:animEffect>
                                  </p:childTnLst>
                                </p:cTn>
                              </p:par>
                            </p:childTnLst>
                          </p:cTn>
                        </p:par>
                        <p:par>
                          <p:cTn id="12" fill="hold">
                            <p:stCondLst>
                              <p:cond delay="600"/>
                            </p:stCondLst>
                            <p:childTnLst>
                              <p:par>
                                <p:cTn id="13" presetID="10"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300"/>
                                        <p:tgtEl>
                                          <p:spTgt spid="44"/>
                                        </p:tgtEl>
                                      </p:cBhvr>
                                    </p:animEffect>
                                  </p:childTnLst>
                                </p:cTn>
                              </p:par>
                            </p:childTnLst>
                          </p:cTn>
                        </p:par>
                        <p:par>
                          <p:cTn id="16" fill="hold">
                            <p:stCondLst>
                              <p:cond delay="900"/>
                            </p:stCondLst>
                            <p:childTnLst>
                              <p:par>
                                <p:cTn id="17" presetID="10" presetClass="entr" presetSubtype="0" fill="hold" grpId="0"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300"/>
                                        <p:tgtEl>
                                          <p:spTgt spid="41"/>
                                        </p:tgtEl>
                                      </p:cBhvr>
                                    </p:animEffect>
                                  </p:childTnLst>
                                </p:cTn>
                              </p:par>
                            </p:childTnLst>
                          </p:cTn>
                        </p:par>
                        <p:par>
                          <p:cTn id="20" fill="hold">
                            <p:stCondLst>
                              <p:cond delay="1200"/>
                            </p:stCondLst>
                            <p:childTnLst>
                              <p:par>
                                <p:cTn id="21" presetID="10" presetClass="entr" presetSubtype="0"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300"/>
                                        <p:tgtEl>
                                          <p:spTgt spid="42"/>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300"/>
                                        <p:tgtEl>
                                          <p:spTgt spid="39"/>
                                        </p:tgtEl>
                                      </p:cBhvr>
                                    </p:animEffect>
                                  </p:childTnLst>
                                </p:cTn>
                              </p:par>
                            </p:childTnLst>
                          </p:cTn>
                        </p:par>
                        <p:par>
                          <p:cTn id="28" fill="hold">
                            <p:stCondLst>
                              <p:cond delay="1800"/>
                            </p:stCondLst>
                            <p:childTnLst>
                              <p:par>
                                <p:cTn id="29" presetID="10" presetClass="entr" presetSubtype="0"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300"/>
                                        <p:tgtEl>
                                          <p:spTgt spid="4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500"/>
                                        <p:tgtEl>
                                          <p:spTgt spid="3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500"/>
                                        <p:tgtEl>
                                          <p:spTgt spid="45"/>
                                        </p:tgtEl>
                                      </p:cBhvr>
                                    </p:animEffect>
                                  </p:childTnLst>
                                </p:cTn>
                              </p:par>
                            </p:childTnLst>
                          </p:cTn>
                        </p:par>
                      </p:childTnLst>
                    </p:cTn>
                  </p:par>
                  <p:par>
                    <p:cTn id="40" fill="hold">
                      <p:stCondLst>
                        <p:cond delay="indefinite"/>
                      </p:stCondLst>
                      <p:childTnLst>
                        <p:par>
                          <p:cTn id="41" fill="hold">
                            <p:stCondLst>
                              <p:cond delay="0"/>
                            </p:stCondLst>
                            <p:childTnLst>
                              <p:par>
                                <p:cTn id="42" presetID="7" presetClass="emph" presetSubtype="2" fill="hold" nodeType="clickEffect">
                                  <p:stCondLst>
                                    <p:cond delay="0"/>
                                  </p:stCondLst>
                                  <p:childTnLst>
                                    <p:animClr clrSpc="rgb" dir="cw">
                                      <p:cBhvr>
                                        <p:cTn id="43" dur="300" fill="hold"/>
                                        <p:tgtEl>
                                          <p:spTgt spid="20"/>
                                        </p:tgtEl>
                                        <p:attrNameLst>
                                          <p:attrName>stroke.color</p:attrName>
                                        </p:attrNameLst>
                                      </p:cBhvr>
                                      <p:to>
                                        <a:srgbClr val="FF0000"/>
                                      </p:to>
                                    </p:animClr>
                                    <p:set>
                                      <p:cBhvr>
                                        <p:cTn id="44" dur="300" fill="hold"/>
                                        <p:tgtEl>
                                          <p:spTgt spid="20"/>
                                        </p:tgtEl>
                                        <p:attrNameLst>
                                          <p:attrName>stroke.on</p:attrName>
                                        </p:attrNameLst>
                                      </p:cBhvr>
                                      <p:to>
                                        <p:strVal val="true"/>
                                      </p:to>
                                    </p:set>
                                  </p:childTnLst>
                                </p:cTn>
                              </p:par>
                              <p:par>
                                <p:cTn id="45" presetID="7" presetClass="emph" presetSubtype="2" fill="hold" nodeType="withEffect">
                                  <p:stCondLst>
                                    <p:cond delay="0"/>
                                  </p:stCondLst>
                                  <p:childTnLst>
                                    <p:animClr clrSpc="rgb" dir="cw">
                                      <p:cBhvr>
                                        <p:cTn id="46" dur="300" fill="hold"/>
                                        <p:tgtEl>
                                          <p:spTgt spid="21"/>
                                        </p:tgtEl>
                                        <p:attrNameLst>
                                          <p:attrName>stroke.color</p:attrName>
                                        </p:attrNameLst>
                                      </p:cBhvr>
                                      <p:to>
                                        <a:srgbClr val="FF0000"/>
                                      </p:to>
                                    </p:animClr>
                                    <p:set>
                                      <p:cBhvr>
                                        <p:cTn id="47" dur="300" fill="hold"/>
                                        <p:tgtEl>
                                          <p:spTgt spid="21"/>
                                        </p:tgtEl>
                                        <p:attrNameLst>
                                          <p:attrName>stroke.on</p:attrName>
                                        </p:attrNameLst>
                                      </p:cBhvr>
                                      <p:to>
                                        <p:strVal val="true"/>
                                      </p:to>
                                    </p:set>
                                  </p:childTnLst>
                                </p:cTn>
                              </p:par>
                            </p:childTnLst>
                          </p:cTn>
                        </p:par>
                        <p:par>
                          <p:cTn id="48" fill="hold">
                            <p:stCondLst>
                              <p:cond delay="300"/>
                            </p:stCondLst>
                            <p:childTnLst>
                              <p:par>
                                <p:cTn id="49" presetID="7" presetClass="emph" presetSubtype="2" fill="hold" nodeType="afterEffect">
                                  <p:stCondLst>
                                    <p:cond delay="0"/>
                                  </p:stCondLst>
                                  <p:childTnLst>
                                    <p:animClr clrSpc="rgb" dir="cw">
                                      <p:cBhvr>
                                        <p:cTn id="50" dur="300" fill="hold"/>
                                        <p:tgtEl>
                                          <p:spTgt spid="22"/>
                                        </p:tgtEl>
                                        <p:attrNameLst>
                                          <p:attrName>stroke.color</p:attrName>
                                        </p:attrNameLst>
                                      </p:cBhvr>
                                      <p:to>
                                        <a:srgbClr val="FF0000"/>
                                      </p:to>
                                    </p:animClr>
                                    <p:set>
                                      <p:cBhvr>
                                        <p:cTn id="51" dur="300" fill="hold"/>
                                        <p:tgtEl>
                                          <p:spTgt spid="22"/>
                                        </p:tgtEl>
                                        <p:attrNameLst>
                                          <p:attrName>stroke.on</p:attrName>
                                        </p:attrNameLst>
                                      </p:cBhvr>
                                      <p:to>
                                        <p:strVal val="true"/>
                                      </p:to>
                                    </p:set>
                                  </p:childTnLst>
                                </p:cTn>
                              </p:par>
                              <p:par>
                                <p:cTn id="52" presetID="7" presetClass="emph" presetSubtype="2" fill="hold" nodeType="withEffect">
                                  <p:stCondLst>
                                    <p:cond delay="0"/>
                                  </p:stCondLst>
                                  <p:childTnLst>
                                    <p:animClr clrSpc="rgb" dir="cw">
                                      <p:cBhvr>
                                        <p:cTn id="53" dur="300" fill="hold"/>
                                        <p:tgtEl>
                                          <p:spTgt spid="24"/>
                                        </p:tgtEl>
                                        <p:attrNameLst>
                                          <p:attrName>stroke.color</p:attrName>
                                        </p:attrNameLst>
                                      </p:cBhvr>
                                      <p:to>
                                        <a:srgbClr val="FF0000"/>
                                      </p:to>
                                    </p:animClr>
                                    <p:set>
                                      <p:cBhvr>
                                        <p:cTn id="54" dur="300" fill="hold"/>
                                        <p:tgtEl>
                                          <p:spTgt spid="24"/>
                                        </p:tgtEl>
                                        <p:attrNameLst>
                                          <p:attrName>stroke.on</p:attrName>
                                        </p:attrNameLst>
                                      </p:cBhvr>
                                      <p:to>
                                        <p:strVal val="true"/>
                                      </p:to>
                                    </p:set>
                                  </p:childTnLst>
                                </p:cTn>
                              </p:par>
                              <p:par>
                                <p:cTn id="55" presetID="7" presetClass="emph" presetSubtype="2" fill="hold" nodeType="withEffect">
                                  <p:stCondLst>
                                    <p:cond delay="0"/>
                                  </p:stCondLst>
                                  <p:childTnLst>
                                    <p:animClr clrSpc="rgb" dir="cw">
                                      <p:cBhvr>
                                        <p:cTn id="56" dur="300" fill="hold"/>
                                        <p:tgtEl>
                                          <p:spTgt spid="25"/>
                                        </p:tgtEl>
                                        <p:attrNameLst>
                                          <p:attrName>stroke.color</p:attrName>
                                        </p:attrNameLst>
                                      </p:cBhvr>
                                      <p:to>
                                        <a:srgbClr val="FF0000"/>
                                      </p:to>
                                    </p:animClr>
                                    <p:set>
                                      <p:cBhvr>
                                        <p:cTn id="57" dur="300" fill="hold"/>
                                        <p:tgtEl>
                                          <p:spTgt spid="25"/>
                                        </p:tgtEl>
                                        <p:attrNameLst>
                                          <p:attrName>stroke.on</p:attrName>
                                        </p:attrNameLst>
                                      </p:cBhvr>
                                      <p:to>
                                        <p:strVal val="true"/>
                                      </p:to>
                                    </p:set>
                                  </p:childTnLst>
                                </p:cTn>
                              </p:par>
                              <p:par>
                                <p:cTn id="58" presetID="7" presetClass="emph" presetSubtype="2" fill="hold" nodeType="withEffect">
                                  <p:stCondLst>
                                    <p:cond delay="0"/>
                                  </p:stCondLst>
                                  <p:childTnLst>
                                    <p:animClr clrSpc="rgb" dir="cw">
                                      <p:cBhvr>
                                        <p:cTn id="59" dur="300" fill="hold"/>
                                        <p:tgtEl>
                                          <p:spTgt spid="23"/>
                                        </p:tgtEl>
                                        <p:attrNameLst>
                                          <p:attrName>stroke.color</p:attrName>
                                        </p:attrNameLst>
                                      </p:cBhvr>
                                      <p:to>
                                        <a:srgbClr val="FF0000"/>
                                      </p:to>
                                    </p:animClr>
                                    <p:set>
                                      <p:cBhvr>
                                        <p:cTn id="60" dur="300" fill="hold"/>
                                        <p:tgtEl>
                                          <p:spTgt spid="23"/>
                                        </p:tgtEl>
                                        <p:attrNameLst>
                                          <p:attrName>stroke.on</p:attrName>
                                        </p:attrNameLst>
                                      </p:cBhvr>
                                      <p:to>
                                        <p:strVal val="true"/>
                                      </p:to>
                                    </p:set>
                                  </p:childTnLst>
                                </p:cTn>
                              </p:par>
                            </p:childTnLst>
                          </p:cTn>
                        </p:par>
                        <p:par>
                          <p:cTn id="61" fill="hold">
                            <p:stCondLst>
                              <p:cond delay="600"/>
                            </p:stCondLst>
                            <p:childTnLst>
                              <p:par>
                                <p:cTn id="62" presetID="7" presetClass="emph" presetSubtype="2" fill="hold" nodeType="afterEffect">
                                  <p:stCondLst>
                                    <p:cond delay="0"/>
                                  </p:stCondLst>
                                  <p:childTnLst>
                                    <p:animClr clrSpc="rgb" dir="cw">
                                      <p:cBhvr>
                                        <p:cTn id="63" dur="300" fill="hold"/>
                                        <p:tgtEl>
                                          <p:spTgt spid="26"/>
                                        </p:tgtEl>
                                        <p:attrNameLst>
                                          <p:attrName>stroke.color</p:attrName>
                                        </p:attrNameLst>
                                      </p:cBhvr>
                                      <p:to>
                                        <a:srgbClr val="FF0000"/>
                                      </p:to>
                                    </p:animClr>
                                    <p:set>
                                      <p:cBhvr>
                                        <p:cTn id="64" dur="300" fill="hold"/>
                                        <p:tgtEl>
                                          <p:spTgt spid="26"/>
                                        </p:tgtEl>
                                        <p:attrNameLst>
                                          <p:attrName>stroke.on</p:attrName>
                                        </p:attrNameLst>
                                      </p:cBhvr>
                                      <p:to>
                                        <p:strVal val="true"/>
                                      </p:to>
                                    </p:set>
                                  </p:childTnLst>
                                </p:cTn>
                              </p:par>
                              <p:par>
                                <p:cTn id="65" presetID="7" presetClass="emph" presetSubtype="2" fill="hold" nodeType="withEffect">
                                  <p:stCondLst>
                                    <p:cond delay="0"/>
                                  </p:stCondLst>
                                  <p:childTnLst>
                                    <p:animClr clrSpc="rgb" dir="cw">
                                      <p:cBhvr>
                                        <p:cTn id="66" dur="300" fill="hold"/>
                                        <p:tgtEl>
                                          <p:spTgt spid="29"/>
                                        </p:tgtEl>
                                        <p:attrNameLst>
                                          <p:attrName>stroke.color</p:attrName>
                                        </p:attrNameLst>
                                      </p:cBhvr>
                                      <p:to>
                                        <a:srgbClr val="FF0000"/>
                                      </p:to>
                                    </p:animClr>
                                    <p:set>
                                      <p:cBhvr>
                                        <p:cTn id="67" dur="300" fill="hold"/>
                                        <p:tgtEl>
                                          <p:spTgt spid="29"/>
                                        </p:tgtEl>
                                        <p:attrNameLst>
                                          <p:attrName>stroke.on</p:attrName>
                                        </p:attrNameLst>
                                      </p:cBhvr>
                                      <p:to>
                                        <p:strVal val="true"/>
                                      </p:to>
                                    </p:set>
                                  </p:childTnLst>
                                </p:cTn>
                              </p:par>
                              <p:par>
                                <p:cTn id="68" presetID="7" presetClass="emph" presetSubtype="2" fill="hold" nodeType="withEffect">
                                  <p:stCondLst>
                                    <p:cond delay="0"/>
                                  </p:stCondLst>
                                  <p:childTnLst>
                                    <p:animClr clrSpc="rgb" dir="cw">
                                      <p:cBhvr>
                                        <p:cTn id="69" dur="300" fill="hold"/>
                                        <p:tgtEl>
                                          <p:spTgt spid="28"/>
                                        </p:tgtEl>
                                        <p:attrNameLst>
                                          <p:attrName>stroke.color</p:attrName>
                                        </p:attrNameLst>
                                      </p:cBhvr>
                                      <p:to>
                                        <a:srgbClr val="FF0000"/>
                                      </p:to>
                                    </p:animClr>
                                    <p:set>
                                      <p:cBhvr>
                                        <p:cTn id="70" dur="300" fill="hold"/>
                                        <p:tgtEl>
                                          <p:spTgt spid="28"/>
                                        </p:tgtEl>
                                        <p:attrNameLst>
                                          <p:attrName>stroke.on</p:attrName>
                                        </p:attrNameLst>
                                      </p:cBhvr>
                                      <p:to>
                                        <p:strVal val="true"/>
                                      </p:to>
                                    </p:set>
                                  </p:childTnLst>
                                </p:cTn>
                              </p:par>
                              <p:par>
                                <p:cTn id="71" presetID="7" presetClass="emph" presetSubtype="2" fill="hold" nodeType="withEffect">
                                  <p:stCondLst>
                                    <p:cond delay="0"/>
                                  </p:stCondLst>
                                  <p:childTnLst>
                                    <p:animClr clrSpc="rgb" dir="cw">
                                      <p:cBhvr>
                                        <p:cTn id="72" dur="300" fill="hold"/>
                                        <p:tgtEl>
                                          <p:spTgt spid="27"/>
                                        </p:tgtEl>
                                        <p:attrNameLst>
                                          <p:attrName>stroke.color</p:attrName>
                                        </p:attrNameLst>
                                      </p:cBhvr>
                                      <p:to>
                                        <a:srgbClr val="FF0000"/>
                                      </p:to>
                                    </p:animClr>
                                    <p:set>
                                      <p:cBhvr>
                                        <p:cTn id="73" dur="300" fill="hold"/>
                                        <p:tgtEl>
                                          <p:spTgt spid="27"/>
                                        </p:tgtEl>
                                        <p:attrNameLst>
                                          <p:attrName>stroke.on</p:attrName>
                                        </p:attrNameLst>
                                      </p:cBhvr>
                                      <p:to>
                                        <p:strVal val="true"/>
                                      </p:to>
                                    </p:set>
                                  </p:childTnLst>
                                </p:cTn>
                              </p:par>
                            </p:childTnLst>
                          </p:cTn>
                        </p:par>
                        <p:par>
                          <p:cTn id="74" fill="hold">
                            <p:stCondLst>
                              <p:cond delay="900"/>
                            </p:stCondLst>
                            <p:childTnLst>
                              <p:par>
                                <p:cTn id="75" presetID="7" presetClass="emph" presetSubtype="2" fill="hold" nodeType="afterEffect">
                                  <p:stCondLst>
                                    <p:cond delay="0"/>
                                  </p:stCondLst>
                                  <p:childTnLst>
                                    <p:animClr clrSpc="rgb" dir="cw">
                                      <p:cBhvr>
                                        <p:cTn id="76" dur="300" fill="hold"/>
                                        <p:tgtEl>
                                          <p:spTgt spid="30"/>
                                        </p:tgtEl>
                                        <p:attrNameLst>
                                          <p:attrName>stroke.color</p:attrName>
                                        </p:attrNameLst>
                                      </p:cBhvr>
                                      <p:to>
                                        <a:srgbClr val="FF0000"/>
                                      </p:to>
                                    </p:animClr>
                                    <p:set>
                                      <p:cBhvr>
                                        <p:cTn id="77" dur="300" fill="hold"/>
                                        <p:tgtEl>
                                          <p:spTgt spid="30"/>
                                        </p:tgtEl>
                                        <p:attrNameLst>
                                          <p:attrName>stroke.on</p:attrName>
                                        </p:attrNameLst>
                                      </p:cBhvr>
                                      <p:to>
                                        <p:strVal val="true"/>
                                      </p:to>
                                    </p:set>
                                  </p:childTnLst>
                                </p:cTn>
                              </p:par>
                              <p:par>
                                <p:cTn id="78" presetID="7" presetClass="emph" presetSubtype="2" fill="hold" nodeType="withEffect">
                                  <p:stCondLst>
                                    <p:cond delay="0"/>
                                  </p:stCondLst>
                                  <p:childTnLst>
                                    <p:animClr clrSpc="rgb" dir="cw">
                                      <p:cBhvr>
                                        <p:cTn id="79" dur="300" fill="hold"/>
                                        <p:tgtEl>
                                          <p:spTgt spid="31"/>
                                        </p:tgtEl>
                                        <p:attrNameLst>
                                          <p:attrName>stroke.color</p:attrName>
                                        </p:attrNameLst>
                                      </p:cBhvr>
                                      <p:to>
                                        <a:srgbClr val="FF0000"/>
                                      </p:to>
                                    </p:animClr>
                                    <p:set>
                                      <p:cBhvr>
                                        <p:cTn id="80" dur="300" fill="hold"/>
                                        <p:tgtEl>
                                          <p:spTgt spid="31"/>
                                        </p:tgtEl>
                                        <p:attrNameLst>
                                          <p:attrName>stroke.on</p:attrName>
                                        </p:attrNameLst>
                                      </p:cBhvr>
                                      <p:to>
                                        <p:strVal val="true"/>
                                      </p:to>
                                    </p:se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3">
                                            <p:txEl>
                                              <p:pRg st="1" end="1"/>
                                            </p:txEl>
                                          </p:spTgt>
                                        </p:tgtEl>
                                        <p:attrNameLst>
                                          <p:attrName>style.visibility</p:attrName>
                                        </p:attrNameLst>
                                      </p:cBhvr>
                                      <p:to>
                                        <p:strVal val="visible"/>
                                      </p:to>
                                    </p:set>
                                    <p:animEffect transition="in" filter="fade">
                                      <p:cBhvr>
                                        <p:cTn id="8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1" grpId="0" animBg="1"/>
      <p:bldP spid="42" grpId="0" animBg="1"/>
      <p:bldP spid="43" grpId="0" animBg="1"/>
      <p:bldP spid="44" grpId="0" animBg="1"/>
      <p:bldP spid="4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Flow </a:t>
            </a:r>
            <a:r>
              <a:rPr lang="en-US" dirty="0" err="1" smtClean="0"/>
              <a:t>asynchronization</a:t>
            </a:r>
            <a:r>
              <a:rPr lang="en-US" dirty="0" smtClean="0"/>
              <a:t> </a:t>
            </a:r>
            <a:r>
              <a:rPr lang="en-US" dirty="0"/>
              <a:t>exponentially inflates the possible load values</a:t>
            </a:r>
          </a:p>
        </p:txBody>
      </p:sp>
      <p:pic>
        <p:nvPicPr>
          <p:cNvPr id="49" name="Picture 48" descr="latex-image-1.pdf"/>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668869" y="1316642"/>
            <a:ext cx="385650" cy="206278"/>
          </a:xfrm>
          <a:prstGeom prst="rect">
            <a:avLst/>
          </a:prstGeom>
        </p:spPr>
      </p:pic>
      <p:sp>
        <p:nvSpPr>
          <p:cNvPr id="51" name="Rounded Rectangle 50"/>
          <p:cNvSpPr/>
          <p:nvPr/>
        </p:nvSpPr>
        <p:spPr>
          <a:xfrm>
            <a:off x="2040935" y="1716360"/>
            <a:ext cx="278266" cy="216107"/>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52" name="Rounded Rectangle 51"/>
          <p:cNvSpPr/>
          <p:nvPr/>
        </p:nvSpPr>
        <p:spPr>
          <a:xfrm>
            <a:off x="3241282" y="1709243"/>
            <a:ext cx="278266" cy="216107"/>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3" name="Rounded Rectangle 52"/>
          <p:cNvSpPr/>
          <p:nvPr/>
        </p:nvSpPr>
        <p:spPr>
          <a:xfrm>
            <a:off x="3241282" y="2433199"/>
            <a:ext cx="278266" cy="216107"/>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4" name="Rounded Rectangle 53"/>
          <p:cNvSpPr/>
          <p:nvPr/>
        </p:nvSpPr>
        <p:spPr>
          <a:xfrm>
            <a:off x="4475727" y="1709243"/>
            <a:ext cx="278266" cy="216107"/>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5" name="Rounded Rectangle 54"/>
          <p:cNvSpPr/>
          <p:nvPr/>
        </p:nvSpPr>
        <p:spPr>
          <a:xfrm>
            <a:off x="4475727" y="2433199"/>
            <a:ext cx="278266" cy="216107"/>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6" name="Rounded Rectangle 55"/>
          <p:cNvSpPr/>
          <p:nvPr/>
        </p:nvSpPr>
        <p:spPr>
          <a:xfrm>
            <a:off x="5648007" y="1709243"/>
            <a:ext cx="278266" cy="216107"/>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7" name="Rounded Rectangle 56"/>
          <p:cNvSpPr/>
          <p:nvPr/>
        </p:nvSpPr>
        <p:spPr>
          <a:xfrm>
            <a:off x="5648007" y="2433199"/>
            <a:ext cx="278266" cy="216107"/>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8" name="Rounded Rectangle 57"/>
          <p:cNvSpPr/>
          <p:nvPr/>
        </p:nvSpPr>
        <p:spPr>
          <a:xfrm>
            <a:off x="6687072" y="2064692"/>
            <a:ext cx="278266" cy="216107"/>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59" name="Straight Arrow Connector 58"/>
          <p:cNvCxnSpPr>
            <a:stCxn id="51" idx="3"/>
            <a:endCxn id="52" idx="1"/>
          </p:cNvCxnSpPr>
          <p:nvPr/>
        </p:nvCxnSpPr>
        <p:spPr>
          <a:xfrm flipV="1">
            <a:off x="2319201" y="1817297"/>
            <a:ext cx="922081" cy="711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a:stCxn id="51" idx="3"/>
            <a:endCxn id="53" idx="1"/>
          </p:cNvCxnSpPr>
          <p:nvPr/>
        </p:nvCxnSpPr>
        <p:spPr>
          <a:xfrm>
            <a:off x="2319201" y="1824414"/>
            <a:ext cx="922081" cy="71683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a:endCxn id="54" idx="1"/>
          </p:cNvCxnSpPr>
          <p:nvPr/>
        </p:nvCxnSpPr>
        <p:spPr>
          <a:xfrm flipV="1">
            <a:off x="3519548" y="1817297"/>
            <a:ext cx="956179"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endCxn id="55" idx="1"/>
          </p:cNvCxnSpPr>
          <p:nvPr/>
        </p:nvCxnSpPr>
        <p:spPr>
          <a:xfrm flipV="1">
            <a:off x="3519548" y="2541253"/>
            <a:ext cx="956179"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a:off x="3519548" y="1925351"/>
            <a:ext cx="956179" cy="5078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flipV="1">
            <a:off x="3519548" y="1925351"/>
            <a:ext cx="956179" cy="5078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a:endCxn id="56" idx="1"/>
          </p:cNvCxnSpPr>
          <p:nvPr/>
        </p:nvCxnSpPr>
        <p:spPr>
          <a:xfrm flipV="1">
            <a:off x="4753993" y="1817297"/>
            <a:ext cx="894014" cy="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a:endCxn id="57" idx="1"/>
          </p:cNvCxnSpPr>
          <p:nvPr/>
        </p:nvCxnSpPr>
        <p:spPr>
          <a:xfrm flipV="1">
            <a:off x="4753993" y="2541253"/>
            <a:ext cx="894014" cy="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flipV="1">
            <a:off x="4753993" y="1925350"/>
            <a:ext cx="922081" cy="5078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a:off x="4753993" y="1925351"/>
            <a:ext cx="894014" cy="5078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a:endCxn id="58" idx="1"/>
          </p:cNvCxnSpPr>
          <p:nvPr/>
        </p:nvCxnSpPr>
        <p:spPr>
          <a:xfrm>
            <a:off x="5926273" y="1833585"/>
            <a:ext cx="760799" cy="33916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a:endCxn id="58" idx="1"/>
          </p:cNvCxnSpPr>
          <p:nvPr/>
        </p:nvCxnSpPr>
        <p:spPr>
          <a:xfrm flipV="1">
            <a:off x="5926273" y="2172746"/>
            <a:ext cx="760799" cy="3685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72" name="Picture 71" descr="latex-image-1.pdf"/>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703225" y="1664019"/>
            <a:ext cx="355600" cy="381000"/>
          </a:xfrm>
          <a:prstGeom prst="rect">
            <a:avLst/>
          </a:prstGeom>
        </p:spPr>
      </p:pic>
      <p:cxnSp>
        <p:nvCxnSpPr>
          <p:cNvPr id="73" name="Straight Connector 72"/>
          <p:cNvCxnSpPr>
            <a:endCxn id="51" idx="1"/>
          </p:cNvCxnSpPr>
          <p:nvPr/>
        </p:nvCxnSpPr>
        <p:spPr>
          <a:xfrm>
            <a:off x="1357103" y="1824414"/>
            <a:ext cx="683832" cy="0"/>
          </a:xfrm>
          <a:prstGeom prst="line">
            <a:avLst/>
          </a:prstGeom>
          <a:ln w="38100" cmpd="sng">
            <a:solidFill>
              <a:schemeClr val="tx1"/>
            </a:solidFill>
            <a:tailEnd type="triangle" w="lg"/>
          </a:ln>
        </p:spPr>
        <p:style>
          <a:lnRef idx="2">
            <a:schemeClr val="accent1"/>
          </a:lnRef>
          <a:fillRef idx="0">
            <a:schemeClr val="accent1"/>
          </a:fillRef>
          <a:effectRef idx="1">
            <a:schemeClr val="accent1"/>
          </a:effectRef>
          <a:fontRef idx="minor">
            <a:schemeClr val="tx1"/>
          </a:fontRef>
        </p:style>
      </p:cxnSp>
      <p:pic>
        <p:nvPicPr>
          <p:cNvPr id="74" name="Picture 73" descr="latex-image-1.pdf"/>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501098" y="1900717"/>
            <a:ext cx="203200" cy="368300"/>
          </a:xfrm>
          <a:prstGeom prst="rect">
            <a:avLst/>
          </a:prstGeom>
        </p:spPr>
      </p:pic>
      <p:cxnSp>
        <p:nvCxnSpPr>
          <p:cNvPr id="75" name="Straight Connector 74"/>
          <p:cNvCxnSpPr/>
          <p:nvPr/>
        </p:nvCxnSpPr>
        <p:spPr>
          <a:xfrm>
            <a:off x="6965338" y="2172701"/>
            <a:ext cx="683832" cy="0"/>
          </a:xfrm>
          <a:prstGeom prst="line">
            <a:avLst/>
          </a:prstGeom>
          <a:ln w="38100" cmpd="sng">
            <a:solidFill>
              <a:schemeClr val="tx1"/>
            </a:solidFill>
            <a:tailEnd type="triangle" w="lg"/>
          </a:ln>
        </p:spPr>
        <p:style>
          <a:lnRef idx="2">
            <a:schemeClr val="accent1"/>
          </a:lnRef>
          <a:fillRef idx="0">
            <a:schemeClr val="accent1"/>
          </a:fillRef>
          <a:effectRef idx="1">
            <a:schemeClr val="accent1"/>
          </a:effectRef>
          <a:fontRef idx="minor">
            <a:schemeClr val="tx1"/>
          </a:fontRef>
        </p:style>
      </p:cxnSp>
      <p:sp>
        <p:nvSpPr>
          <p:cNvPr id="87" name="Rounded Rectangle 86"/>
          <p:cNvSpPr/>
          <p:nvPr/>
        </p:nvSpPr>
        <p:spPr>
          <a:xfrm>
            <a:off x="2043626" y="2447212"/>
            <a:ext cx="278266" cy="216107"/>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endParaRPr lang="en-US" dirty="0"/>
          </a:p>
        </p:txBody>
      </p:sp>
      <p:cxnSp>
        <p:nvCxnSpPr>
          <p:cNvPr id="88" name="Straight Connector 87"/>
          <p:cNvCxnSpPr/>
          <p:nvPr/>
        </p:nvCxnSpPr>
        <p:spPr>
          <a:xfrm>
            <a:off x="1342976" y="2555265"/>
            <a:ext cx="683832" cy="0"/>
          </a:xfrm>
          <a:prstGeom prst="line">
            <a:avLst/>
          </a:prstGeom>
          <a:ln w="38100" cmpd="sng">
            <a:solidFill>
              <a:schemeClr val="tx1"/>
            </a:solidFill>
            <a:tailEnd type="triangle" w="lg"/>
          </a:ln>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a:stCxn id="87" idx="3"/>
            <a:endCxn id="53" idx="1"/>
          </p:cNvCxnSpPr>
          <p:nvPr/>
        </p:nvCxnSpPr>
        <p:spPr>
          <a:xfrm flipV="1">
            <a:off x="2321892" y="2541253"/>
            <a:ext cx="919390" cy="140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a:stCxn id="87" idx="3"/>
            <a:endCxn id="52" idx="1"/>
          </p:cNvCxnSpPr>
          <p:nvPr/>
        </p:nvCxnSpPr>
        <p:spPr>
          <a:xfrm flipV="1">
            <a:off x="2321892" y="1817297"/>
            <a:ext cx="919390" cy="7379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1" name="TextBox 90"/>
          <p:cNvSpPr txBox="1"/>
          <p:nvPr/>
        </p:nvSpPr>
        <p:spPr>
          <a:xfrm>
            <a:off x="1456717" y="1467819"/>
            <a:ext cx="415117" cy="369332"/>
          </a:xfrm>
          <a:prstGeom prst="rect">
            <a:avLst/>
          </a:prstGeom>
          <a:noFill/>
        </p:spPr>
        <p:txBody>
          <a:bodyPr wrap="square" rtlCol="0">
            <a:spAutoFit/>
          </a:bodyPr>
          <a:lstStyle/>
          <a:p>
            <a:r>
              <a:rPr lang="en-US" dirty="0" smtClean="0"/>
              <a:t>f1</a:t>
            </a:r>
            <a:endParaRPr lang="en-US" dirty="0"/>
          </a:p>
        </p:txBody>
      </p:sp>
      <p:sp>
        <p:nvSpPr>
          <p:cNvPr id="92" name="TextBox 91"/>
          <p:cNvSpPr txBox="1"/>
          <p:nvPr/>
        </p:nvSpPr>
        <p:spPr>
          <a:xfrm>
            <a:off x="1451462" y="2239144"/>
            <a:ext cx="415117" cy="369332"/>
          </a:xfrm>
          <a:prstGeom prst="rect">
            <a:avLst/>
          </a:prstGeom>
          <a:noFill/>
        </p:spPr>
        <p:txBody>
          <a:bodyPr wrap="square" rtlCol="0">
            <a:spAutoFit/>
          </a:bodyPr>
          <a:lstStyle/>
          <a:p>
            <a:r>
              <a:rPr lang="en-US" dirty="0" smtClean="0"/>
              <a:t>f2</a:t>
            </a:r>
            <a:endParaRPr lang="en-US" dirty="0"/>
          </a:p>
        </p:txBody>
      </p:sp>
      <p:cxnSp>
        <p:nvCxnSpPr>
          <p:cNvPr id="42" name="Straight Arrow Connector 41"/>
          <p:cNvCxnSpPr/>
          <p:nvPr/>
        </p:nvCxnSpPr>
        <p:spPr>
          <a:xfrm>
            <a:off x="6306672" y="2420142"/>
            <a:ext cx="326486" cy="1994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024442" y="1650920"/>
            <a:ext cx="293069" cy="369332"/>
          </a:xfrm>
          <a:prstGeom prst="rect">
            <a:avLst/>
          </a:prstGeom>
          <a:noFill/>
        </p:spPr>
        <p:txBody>
          <a:bodyPr wrap="square" rtlCol="0">
            <a:spAutoFit/>
          </a:bodyPr>
          <a:lstStyle/>
          <a:p>
            <a:r>
              <a:rPr lang="en-US" dirty="0">
                <a:solidFill>
                  <a:schemeClr val="bg1"/>
                </a:solidFill>
              </a:rPr>
              <a:t>1</a:t>
            </a:r>
          </a:p>
        </p:txBody>
      </p:sp>
      <p:sp>
        <p:nvSpPr>
          <p:cNvPr id="44" name="TextBox 43"/>
          <p:cNvSpPr txBox="1"/>
          <p:nvPr/>
        </p:nvSpPr>
        <p:spPr>
          <a:xfrm>
            <a:off x="3200317" y="1631212"/>
            <a:ext cx="293069" cy="369332"/>
          </a:xfrm>
          <a:prstGeom prst="rect">
            <a:avLst/>
          </a:prstGeom>
          <a:noFill/>
        </p:spPr>
        <p:txBody>
          <a:bodyPr wrap="square" rtlCol="0">
            <a:spAutoFit/>
          </a:bodyPr>
          <a:lstStyle/>
          <a:p>
            <a:r>
              <a:rPr lang="en-US" dirty="0">
                <a:solidFill>
                  <a:schemeClr val="bg1"/>
                </a:solidFill>
              </a:rPr>
              <a:t>2</a:t>
            </a:r>
          </a:p>
        </p:txBody>
      </p:sp>
      <p:sp>
        <p:nvSpPr>
          <p:cNvPr id="45" name="TextBox 44"/>
          <p:cNvSpPr txBox="1"/>
          <p:nvPr/>
        </p:nvSpPr>
        <p:spPr>
          <a:xfrm>
            <a:off x="3204756" y="2361286"/>
            <a:ext cx="293069" cy="369332"/>
          </a:xfrm>
          <a:prstGeom prst="rect">
            <a:avLst/>
          </a:prstGeom>
          <a:noFill/>
        </p:spPr>
        <p:txBody>
          <a:bodyPr wrap="square" rtlCol="0">
            <a:spAutoFit/>
          </a:bodyPr>
          <a:lstStyle/>
          <a:p>
            <a:r>
              <a:rPr lang="en-US" dirty="0" smtClean="0">
                <a:solidFill>
                  <a:schemeClr val="bg1"/>
                </a:solidFill>
              </a:rPr>
              <a:t>3</a:t>
            </a:r>
            <a:endParaRPr lang="en-US" dirty="0">
              <a:solidFill>
                <a:schemeClr val="bg1"/>
              </a:solidFill>
            </a:endParaRPr>
          </a:p>
        </p:txBody>
      </p:sp>
      <p:sp>
        <p:nvSpPr>
          <p:cNvPr id="46" name="TextBox 45"/>
          <p:cNvSpPr txBox="1"/>
          <p:nvPr/>
        </p:nvSpPr>
        <p:spPr>
          <a:xfrm>
            <a:off x="4433279" y="1635147"/>
            <a:ext cx="293069" cy="369332"/>
          </a:xfrm>
          <a:prstGeom prst="rect">
            <a:avLst/>
          </a:prstGeom>
          <a:noFill/>
        </p:spPr>
        <p:txBody>
          <a:bodyPr wrap="square" rtlCol="0">
            <a:spAutoFit/>
          </a:bodyPr>
          <a:lstStyle/>
          <a:p>
            <a:r>
              <a:rPr lang="en-US" dirty="0">
                <a:solidFill>
                  <a:schemeClr val="bg1"/>
                </a:solidFill>
              </a:rPr>
              <a:t>4</a:t>
            </a:r>
          </a:p>
        </p:txBody>
      </p:sp>
      <p:sp>
        <p:nvSpPr>
          <p:cNvPr id="47" name="TextBox 46"/>
          <p:cNvSpPr txBox="1"/>
          <p:nvPr/>
        </p:nvSpPr>
        <p:spPr>
          <a:xfrm>
            <a:off x="4434706" y="2348766"/>
            <a:ext cx="293069" cy="369332"/>
          </a:xfrm>
          <a:prstGeom prst="rect">
            <a:avLst/>
          </a:prstGeom>
          <a:noFill/>
        </p:spPr>
        <p:txBody>
          <a:bodyPr wrap="square" rtlCol="0">
            <a:spAutoFit/>
          </a:bodyPr>
          <a:lstStyle/>
          <a:p>
            <a:r>
              <a:rPr lang="en-US" dirty="0">
                <a:solidFill>
                  <a:schemeClr val="bg1"/>
                </a:solidFill>
              </a:rPr>
              <a:t>5</a:t>
            </a:r>
          </a:p>
        </p:txBody>
      </p:sp>
      <p:sp>
        <p:nvSpPr>
          <p:cNvPr id="48" name="TextBox 47"/>
          <p:cNvSpPr txBox="1"/>
          <p:nvPr/>
        </p:nvSpPr>
        <p:spPr>
          <a:xfrm>
            <a:off x="5606985" y="1631828"/>
            <a:ext cx="293069" cy="369332"/>
          </a:xfrm>
          <a:prstGeom prst="rect">
            <a:avLst/>
          </a:prstGeom>
          <a:noFill/>
        </p:spPr>
        <p:txBody>
          <a:bodyPr wrap="square" rtlCol="0">
            <a:spAutoFit/>
          </a:bodyPr>
          <a:lstStyle/>
          <a:p>
            <a:r>
              <a:rPr lang="en-US" dirty="0">
                <a:solidFill>
                  <a:schemeClr val="bg1"/>
                </a:solidFill>
              </a:rPr>
              <a:t>6</a:t>
            </a:r>
          </a:p>
        </p:txBody>
      </p:sp>
      <p:sp>
        <p:nvSpPr>
          <p:cNvPr id="50" name="TextBox 49"/>
          <p:cNvSpPr txBox="1"/>
          <p:nvPr/>
        </p:nvSpPr>
        <p:spPr>
          <a:xfrm>
            <a:off x="5604024" y="2359881"/>
            <a:ext cx="293069" cy="369332"/>
          </a:xfrm>
          <a:prstGeom prst="rect">
            <a:avLst/>
          </a:prstGeom>
          <a:noFill/>
        </p:spPr>
        <p:txBody>
          <a:bodyPr wrap="square" rtlCol="0">
            <a:spAutoFit/>
          </a:bodyPr>
          <a:lstStyle/>
          <a:p>
            <a:r>
              <a:rPr lang="en-US" dirty="0">
                <a:solidFill>
                  <a:schemeClr val="bg1"/>
                </a:solidFill>
              </a:rPr>
              <a:t>7</a:t>
            </a:r>
          </a:p>
        </p:txBody>
      </p:sp>
      <p:sp>
        <p:nvSpPr>
          <p:cNvPr id="76" name="TextBox 75"/>
          <p:cNvSpPr txBox="1"/>
          <p:nvPr/>
        </p:nvSpPr>
        <p:spPr>
          <a:xfrm>
            <a:off x="6645664" y="1986452"/>
            <a:ext cx="293069" cy="369332"/>
          </a:xfrm>
          <a:prstGeom prst="rect">
            <a:avLst/>
          </a:prstGeom>
          <a:noFill/>
        </p:spPr>
        <p:txBody>
          <a:bodyPr wrap="square" rtlCol="0">
            <a:spAutoFit/>
          </a:bodyPr>
          <a:lstStyle/>
          <a:p>
            <a:r>
              <a:rPr lang="en-US" dirty="0" smtClean="0">
                <a:solidFill>
                  <a:schemeClr val="bg1"/>
                </a:solidFill>
              </a:rPr>
              <a:t>8</a:t>
            </a:r>
            <a:endParaRPr lang="en-US" dirty="0">
              <a:solidFill>
                <a:schemeClr val="bg1"/>
              </a:solidFill>
            </a:endParaRPr>
          </a:p>
        </p:txBody>
      </p:sp>
      <p:sp>
        <p:nvSpPr>
          <p:cNvPr id="80" name="TextBox 79"/>
          <p:cNvSpPr txBox="1"/>
          <p:nvPr/>
        </p:nvSpPr>
        <p:spPr>
          <a:xfrm>
            <a:off x="2029499" y="2366337"/>
            <a:ext cx="293069" cy="369332"/>
          </a:xfrm>
          <a:prstGeom prst="rect">
            <a:avLst/>
          </a:prstGeom>
          <a:noFill/>
        </p:spPr>
        <p:txBody>
          <a:bodyPr wrap="square" rtlCol="0">
            <a:spAutoFit/>
          </a:bodyPr>
          <a:lstStyle/>
          <a:p>
            <a:r>
              <a:rPr lang="en-US" dirty="0">
                <a:solidFill>
                  <a:schemeClr val="bg1"/>
                </a:solidFill>
              </a:rPr>
              <a:t>0</a:t>
            </a:r>
          </a:p>
        </p:txBody>
      </p:sp>
      <p:sp>
        <p:nvSpPr>
          <p:cNvPr id="84" name="TextBox 83"/>
          <p:cNvSpPr txBox="1"/>
          <p:nvPr/>
        </p:nvSpPr>
        <p:spPr>
          <a:xfrm>
            <a:off x="1255921" y="4023845"/>
            <a:ext cx="4924403" cy="646331"/>
          </a:xfrm>
          <a:prstGeom prst="rect">
            <a:avLst/>
          </a:prstGeom>
          <a:noFill/>
        </p:spPr>
        <p:txBody>
          <a:bodyPr wrap="square" rtlCol="0">
            <a:spAutoFit/>
          </a:bodyPr>
          <a:lstStyle/>
          <a:p>
            <a:r>
              <a:rPr lang="en-US" dirty="0" smtClean="0"/>
              <a:t>Asynchronous updates to </a:t>
            </a:r>
            <a:r>
              <a:rPr lang="en-US" i="1" dirty="0" smtClean="0"/>
              <a:t>N</a:t>
            </a:r>
            <a:r>
              <a:rPr lang="en-US" dirty="0" smtClean="0"/>
              <a:t> independent flows can result in  2^N    possible load values on link (7,8)         </a:t>
            </a:r>
            <a:endParaRPr lang="en-US" dirty="0"/>
          </a:p>
        </p:txBody>
      </p:sp>
      <p:cxnSp>
        <p:nvCxnSpPr>
          <p:cNvPr id="96" name="Straight Arrow Connector 95"/>
          <p:cNvCxnSpPr/>
          <p:nvPr/>
        </p:nvCxnSpPr>
        <p:spPr>
          <a:xfrm flipV="1">
            <a:off x="5926273" y="2179748"/>
            <a:ext cx="760799" cy="368511"/>
          </a:xfrm>
          <a:prstGeom prst="straightConnector1">
            <a:avLst/>
          </a:prstGeom>
          <a:ln w="38100"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71" name="TextBox 70"/>
          <p:cNvSpPr txBox="1"/>
          <p:nvPr/>
        </p:nvSpPr>
        <p:spPr>
          <a:xfrm>
            <a:off x="7071145" y="1702145"/>
            <a:ext cx="1158455" cy="369332"/>
          </a:xfrm>
          <a:prstGeom prst="rect">
            <a:avLst/>
          </a:prstGeom>
          <a:noFill/>
        </p:spPr>
        <p:txBody>
          <a:bodyPr wrap="square" rtlCol="0">
            <a:spAutoFit/>
          </a:bodyPr>
          <a:lstStyle/>
          <a:p>
            <a:r>
              <a:rPr lang="en-US" dirty="0"/>
              <a:t>f</a:t>
            </a:r>
            <a:r>
              <a:rPr lang="en-US" dirty="0" smtClean="0"/>
              <a:t>1 + f2</a:t>
            </a:r>
            <a:endParaRPr lang="en-US" dirty="0"/>
          </a:p>
        </p:txBody>
      </p:sp>
      <p:sp>
        <p:nvSpPr>
          <p:cNvPr id="3" name="Slide Number Placeholder 2"/>
          <p:cNvSpPr>
            <a:spLocks noGrp="1"/>
          </p:cNvSpPr>
          <p:nvPr>
            <p:ph type="sldNum" sz="quarter" idx="12"/>
          </p:nvPr>
        </p:nvSpPr>
        <p:spPr/>
        <p:txBody>
          <a:bodyPr/>
          <a:lstStyle/>
          <a:p>
            <a:fld id="{9C1F5A0A-F6FC-4FFD-9B49-0DA8697211D9}" type="slidenum">
              <a:rPr lang="en-US" smtClean="0"/>
              <a:pPr/>
              <a:t>51</a:t>
            </a:fld>
            <a:endParaRPr lang="en-US"/>
          </a:p>
        </p:txBody>
      </p:sp>
      <p:graphicFrame>
        <p:nvGraphicFramePr>
          <p:cNvPr id="82" name="Object 81"/>
          <p:cNvGraphicFramePr>
            <a:graphicFrameLocks noChangeAspect="1"/>
          </p:cNvGraphicFramePr>
          <p:nvPr>
            <p:extLst>
              <p:ext uri="{D42A27DB-BD31-4B8C-83A1-F6EECF244321}">
                <p14:modId xmlns:p14="http://schemas.microsoft.com/office/powerpoint/2010/main" val="2506079903"/>
              </p:ext>
            </p:extLst>
          </p:nvPr>
        </p:nvGraphicFramePr>
        <p:xfrm>
          <a:off x="6705600" y="2590800"/>
          <a:ext cx="569912" cy="685800"/>
        </p:xfrm>
        <a:graphic>
          <a:graphicData uri="http://schemas.openxmlformats.org/presentationml/2006/ole">
            <mc:AlternateContent xmlns:mc="http://schemas.openxmlformats.org/markup-compatibility/2006">
              <mc:Choice xmlns:v="urn:schemas-microsoft-com:vml" Requires="v">
                <p:oleObj spid="_x0000_s37910" name="Equation" r:id="rId7" imgW="228600" imgH="279400" progId="Equation.3">
                  <p:embed/>
                </p:oleObj>
              </mc:Choice>
              <mc:Fallback>
                <p:oleObj name="Equation" r:id="rId7" imgW="228600" imgH="279400" progId="Equation.3">
                  <p:embed/>
                  <p:pic>
                    <p:nvPicPr>
                      <p:cNvPr id="0" name=""/>
                      <p:cNvPicPr/>
                      <p:nvPr/>
                    </p:nvPicPr>
                    <p:blipFill>
                      <a:blip r:embed="rId8"/>
                      <a:stretch>
                        <a:fillRect/>
                      </a:stretch>
                    </p:blipFill>
                    <p:spPr>
                      <a:xfrm>
                        <a:off x="6705600" y="2590800"/>
                        <a:ext cx="569912" cy="685800"/>
                      </a:xfrm>
                      <a:prstGeom prst="rect">
                        <a:avLst/>
                      </a:prstGeom>
                    </p:spPr>
                  </p:pic>
                </p:oleObj>
              </mc:Fallback>
            </mc:AlternateContent>
          </a:graphicData>
        </a:graphic>
      </p:graphicFrame>
      <p:sp>
        <p:nvSpPr>
          <p:cNvPr id="4" name="Date Placeholder 3"/>
          <p:cNvSpPr>
            <a:spLocks noGrp="1"/>
          </p:cNvSpPr>
          <p:nvPr>
            <p:ph type="dt" sz="half" idx="10"/>
          </p:nvPr>
        </p:nvSpPr>
        <p:spPr/>
        <p:txBody>
          <a:bodyPr/>
          <a:lstStyle/>
          <a:p>
            <a:r>
              <a:rPr lang="en-US" smtClean="0"/>
              <a:t>10/8/13</a:t>
            </a:r>
            <a:endParaRPr lang="en-US"/>
          </a:p>
        </p:txBody>
      </p:sp>
      <p:sp>
        <p:nvSpPr>
          <p:cNvPr id="5" name="Footer Placeholder 4"/>
          <p:cNvSpPr>
            <a:spLocks noGrp="1"/>
          </p:cNvSpPr>
          <p:nvPr>
            <p:ph type="ftr" sz="quarter" idx="11"/>
          </p:nvPr>
        </p:nvSpPr>
        <p:spPr/>
        <p:txBody>
          <a:bodyPr/>
          <a:lstStyle/>
          <a:p>
            <a:r>
              <a:rPr lang="en-US" smtClean="0"/>
              <a:t>Software Defined Networking (COMS 6998-8)</a:t>
            </a:r>
            <a:endParaRPr lang="en-US"/>
          </a:p>
        </p:txBody>
      </p:sp>
      <p:sp>
        <p:nvSpPr>
          <p:cNvPr id="77"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smtClean="0"/>
              <a:t>J. Liu, Yale</a:t>
            </a:r>
            <a:endParaRPr lang="en-US" dirty="0"/>
          </a:p>
        </p:txBody>
      </p:sp>
    </p:spTree>
    <p:extLst>
      <p:ext uri="{BB962C8B-B14F-4D97-AF65-F5344CB8AC3E}">
        <p14:creationId xmlns:p14="http://schemas.microsoft.com/office/powerpoint/2010/main" val="414264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nodeType="withEffect">
                                  <p:stCondLst>
                                    <p:cond delay="0"/>
                                  </p:stCondLst>
                                  <p:childTnLst>
                                    <p:set>
                                      <p:cBhvr>
                                        <p:cTn id="9" dur="1" fill="hold">
                                          <p:stCondLst>
                                            <p:cond delay="0"/>
                                          </p:stCondLst>
                                        </p:cTn>
                                        <p:tgtEl>
                                          <p:spTgt spid="96"/>
                                        </p:tgtEl>
                                        <p:attrNameLst>
                                          <p:attrName>style.visibility</p:attrName>
                                        </p:attrNameLst>
                                      </p:cBhvr>
                                      <p:to>
                                        <p:strVal val="visible"/>
                                      </p:to>
                                    </p:set>
                                    <p:animEffect transition="in" filter="fade">
                                      <p:cBhvr>
                                        <p:cTn id="10" dur="500"/>
                                        <p:tgtEl>
                                          <p:spTgt spid="9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4"/>
                                        </p:tgtEl>
                                        <p:attrNameLst>
                                          <p:attrName>style.visibility</p:attrName>
                                        </p:attrNameLst>
                                      </p:cBhvr>
                                      <p:to>
                                        <p:strVal val="visible"/>
                                      </p:to>
                                    </p:set>
                                    <p:animEffect transition="in" filter="fade">
                                      <p:cBhvr>
                                        <p:cTn id="15"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Handling flow </a:t>
            </a:r>
            <a:r>
              <a:rPr lang="en-US" dirty="0" err="1" smtClean="0"/>
              <a:t>asynchronization</a:t>
            </a:r>
            <a:endParaRPr lang="en-US" dirty="0"/>
          </a:p>
        </p:txBody>
      </p:sp>
      <p:sp>
        <p:nvSpPr>
          <p:cNvPr id="4" name="Content Placeholder 2"/>
          <p:cNvSpPr>
            <a:spLocks noGrp="1"/>
          </p:cNvSpPr>
          <p:nvPr>
            <p:ph idx="1"/>
          </p:nvPr>
        </p:nvSpPr>
        <p:spPr>
          <a:xfrm>
            <a:off x="609600" y="4038600"/>
            <a:ext cx="7886700" cy="2059545"/>
          </a:xfrm>
        </p:spPr>
        <p:txBody>
          <a:bodyPr>
            <a:normAutofit/>
          </a:bodyPr>
          <a:lstStyle/>
          <a:p>
            <a:pPr marL="0" indent="0">
              <a:buNone/>
            </a:pPr>
            <a:r>
              <a:rPr lang="en-US" dirty="0"/>
              <a:t>The load on link switch 7 to 8 has four potential values, but it is no more than the sum of f1’s maximum potential value and f2’s maximum potential value</a:t>
            </a:r>
            <a:r>
              <a:rPr lang="en-US" dirty="0" smtClean="0"/>
              <a:t>.</a:t>
            </a:r>
          </a:p>
        </p:txBody>
      </p:sp>
      <p:sp>
        <p:nvSpPr>
          <p:cNvPr id="9" name="Rounded Rectangle 8"/>
          <p:cNvSpPr/>
          <p:nvPr/>
        </p:nvSpPr>
        <p:spPr>
          <a:xfrm>
            <a:off x="2040935" y="1707633"/>
            <a:ext cx="278266" cy="216107"/>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0" name="Rounded Rectangle 9"/>
          <p:cNvSpPr/>
          <p:nvPr/>
        </p:nvSpPr>
        <p:spPr>
          <a:xfrm>
            <a:off x="3241282" y="1709243"/>
            <a:ext cx="278266" cy="216107"/>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ounded Rectangle 10"/>
          <p:cNvSpPr/>
          <p:nvPr/>
        </p:nvSpPr>
        <p:spPr>
          <a:xfrm>
            <a:off x="3241282" y="2433199"/>
            <a:ext cx="278266" cy="216107"/>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ounded Rectangle 11"/>
          <p:cNvSpPr/>
          <p:nvPr/>
        </p:nvSpPr>
        <p:spPr>
          <a:xfrm>
            <a:off x="4475727" y="1709243"/>
            <a:ext cx="278266" cy="216107"/>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ounded Rectangle 12"/>
          <p:cNvSpPr/>
          <p:nvPr/>
        </p:nvSpPr>
        <p:spPr>
          <a:xfrm>
            <a:off x="4475727" y="2433199"/>
            <a:ext cx="278266" cy="216107"/>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ounded Rectangle 13"/>
          <p:cNvSpPr/>
          <p:nvPr/>
        </p:nvSpPr>
        <p:spPr>
          <a:xfrm>
            <a:off x="5648007" y="1709243"/>
            <a:ext cx="278266" cy="216107"/>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ounded Rectangle 14"/>
          <p:cNvSpPr/>
          <p:nvPr/>
        </p:nvSpPr>
        <p:spPr>
          <a:xfrm>
            <a:off x="5648007" y="2433199"/>
            <a:ext cx="278266" cy="216107"/>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ounded Rectangle 15"/>
          <p:cNvSpPr/>
          <p:nvPr/>
        </p:nvSpPr>
        <p:spPr>
          <a:xfrm>
            <a:off x="6687072" y="2064692"/>
            <a:ext cx="278266" cy="216107"/>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7" name="Straight Arrow Connector 16"/>
          <p:cNvCxnSpPr>
            <a:stCxn id="9" idx="3"/>
            <a:endCxn id="10" idx="1"/>
          </p:cNvCxnSpPr>
          <p:nvPr/>
        </p:nvCxnSpPr>
        <p:spPr>
          <a:xfrm>
            <a:off x="2319201" y="1815687"/>
            <a:ext cx="922081" cy="16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9" idx="3"/>
            <a:endCxn id="11" idx="1"/>
          </p:cNvCxnSpPr>
          <p:nvPr/>
        </p:nvCxnSpPr>
        <p:spPr>
          <a:xfrm>
            <a:off x="2319201" y="1815687"/>
            <a:ext cx="922081" cy="7255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endCxn id="12" idx="1"/>
          </p:cNvCxnSpPr>
          <p:nvPr/>
        </p:nvCxnSpPr>
        <p:spPr>
          <a:xfrm flipV="1">
            <a:off x="3519548" y="1817297"/>
            <a:ext cx="956179"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endCxn id="13" idx="1"/>
          </p:cNvCxnSpPr>
          <p:nvPr/>
        </p:nvCxnSpPr>
        <p:spPr>
          <a:xfrm flipV="1">
            <a:off x="3519548" y="2541253"/>
            <a:ext cx="956179"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3519548" y="1925351"/>
            <a:ext cx="956179" cy="5078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3519548" y="1925351"/>
            <a:ext cx="956179" cy="5078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endCxn id="14" idx="1"/>
          </p:cNvCxnSpPr>
          <p:nvPr/>
        </p:nvCxnSpPr>
        <p:spPr>
          <a:xfrm flipV="1">
            <a:off x="4753993" y="1817297"/>
            <a:ext cx="894014" cy="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endCxn id="15" idx="1"/>
          </p:cNvCxnSpPr>
          <p:nvPr/>
        </p:nvCxnSpPr>
        <p:spPr>
          <a:xfrm flipV="1">
            <a:off x="4753993" y="2541253"/>
            <a:ext cx="894014" cy="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4753993" y="1925350"/>
            <a:ext cx="922081" cy="5078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4753993" y="1925351"/>
            <a:ext cx="894014" cy="5078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endCxn id="16" idx="1"/>
          </p:cNvCxnSpPr>
          <p:nvPr/>
        </p:nvCxnSpPr>
        <p:spPr>
          <a:xfrm>
            <a:off x="5926273" y="1833585"/>
            <a:ext cx="760799" cy="33916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endCxn id="16" idx="1"/>
          </p:cNvCxnSpPr>
          <p:nvPr/>
        </p:nvCxnSpPr>
        <p:spPr>
          <a:xfrm flipV="1">
            <a:off x="5926273" y="2172746"/>
            <a:ext cx="760799" cy="3685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9" name="Picture 28" descr="latex-image-1.pd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26808" y="1386941"/>
            <a:ext cx="330200" cy="292100"/>
          </a:xfrm>
          <a:prstGeom prst="rect">
            <a:avLst/>
          </a:prstGeom>
        </p:spPr>
      </p:pic>
      <p:pic>
        <p:nvPicPr>
          <p:cNvPr id="30" name="Picture 29" descr="latex-image-1.pdf"/>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703225" y="1664019"/>
            <a:ext cx="355600" cy="381000"/>
          </a:xfrm>
          <a:prstGeom prst="rect">
            <a:avLst/>
          </a:prstGeom>
        </p:spPr>
      </p:pic>
      <p:cxnSp>
        <p:nvCxnSpPr>
          <p:cNvPr id="31" name="Straight Connector 30"/>
          <p:cNvCxnSpPr>
            <a:endCxn id="9" idx="1"/>
          </p:cNvCxnSpPr>
          <p:nvPr/>
        </p:nvCxnSpPr>
        <p:spPr>
          <a:xfrm>
            <a:off x="1357103" y="1815687"/>
            <a:ext cx="683832" cy="0"/>
          </a:xfrm>
          <a:prstGeom prst="line">
            <a:avLst/>
          </a:prstGeom>
          <a:ln w="38100" cmpd="sng">
            <a:solidFill>
              <a:schemeClr val="tx1"/>
            </a:solidFill>
            <a:tailEnd type="triangle" w="lg"/>
          </a:ln>
        </p:spPr>
        <p:style>
          <a:lnRef idx="2">
            <a:schemeClr val="accent1"/>
          </a:lnRef>
          <a:fillRef idx="0">
            <a:schemeClr val="accent1"/>
          </a:fillRef>
          <a:effectRef idx="1">
            <a:schemeClr val="accent1"/>
          </a:effectRef>
          <a:fontRef idx="minor">
            <a:schemeClr val="tx1"/>
          </a:fontRef>
        </p:style>
      </p:cxnSp>
      <p:pic>
        <p:nvPicPr>
          <p:cNvPr id="32" name="Picture 31" descr="latex-image-1.pdf"/>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501098" y="1891990"/>
            <a:ext cx="203200" cy="368300"/>
          </a:xfrm>
          <a:prstGeom prst="rect">
            <a:avLst/>
          </a:prstGeom>
        </p:spPr>
      </p:pic>
      <p:cxnSp>
        <p:nvCxnSpPr>
          <p:cNvPr id="33" name="Straight Connector 32"/>
          <p:cNvCxnSpPr/>
          <p:nvPr/>
        </p:nvCxnSpPr>
        <p:spPr>
          <a:xfrm>
            <a:off x="6965338" y="2172701"/>
            <a:ext cx="683832" cy="0"/>
          </a:xfrm>
          <a:prstGeom prst="line">
            <a:avLst/>
          </a:prstGeom>
          <a:ln w="38100" cmpd="sng">
            <a:solidFill>
              <a:schemeClr val="tx1"/>
            </a:solidFill>
            <a:tailEnd type="triangle" w="lg"/>
          </a:ln>
        </p:spPr>
        <p:style>
          <a:lnRef idx="2">
            <a:schemeClr val="accent1"/>
          </a:lnRef>
          <a:fillRef idx="0">
            <a:schemeClr val="accent1"/>
          </a:fillRef>
          <a:effectRef idx="1">
            <a:schemeClr val="accent1"/>
          </a:effectRef>
          <a:fontRef idx="minor">
            <a:schemeClr val="tx1"/>
          </a:fontRef>
        </p:style>
      </p:cxnSp>
      <p:sp>
        <p:nvSpPr>
          <p:cNvPr id="36" name="Rounded Rectangle 35"/>
          <p:cNvSpPr/>
          <p:nvPr/>
        </p:nvSpPr>
        <p:spPr>
          <a:xfrm>
            <a:off x="2043626" y="2429778"/>
            <a:ext cx="278266" cy="216107"/>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endParaRPr lang="en-US" dirty="0"/>
          </a:p>
        </p:txBody>
      </p:sp>
      <p:cxnSp>
        <p:nvCxnSpPr>
          <p:cNvPr id="37" name="Straight Connector 36"/>
          <p:cNvCxnSpPr/>
          <p:nvPr/>
        </p:nvCxnSpPr>
        <p:spPr>
          <a:xfrm>
            <a:off x="1342976" y="2537831"/>
            <a:ext cx="683832" cy="0"/>
          </a:xfrm>
          <a:prstGeom prst="line">
            <a:avLst/>
          </a:prstGeom>
          <a:ln w="38100" cmpd="sng">
            <a:solidFill>
              <a:schemeClr val="tx1"/>
            </a:solidFill>
            <a:tailEnd type="triangle" w="lg"/>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36" idx="3"/>
            <a:endCxn id="11" idx="1"/>
          </p:cNvCxnSpPr>
          <p:nvPr/>
        </p:nvCxnSpPr>
        <p:spPr>
          <a:xfrm>
            <a:off x="2321892" y="2537832"/>
            <a:ext cx="919390" cy="34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36" idx="3"/>
            <a:endCxn id="10" idx="1"/>
          </p:cNvCxnSpPr>
          <p:nvPr/>
        </p:nvCxnSpPr>
        <p:spPr>
          <a:xfrm flipV="1">
            <a:off x="2321892" y="1817297"/>
            <a:ext cx="919390" cy="7205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1456717" y="1476526"/>
            <a:ext cx="415117" cy="369332"/>
          </a:xfrm>
          <a:prstGeom prst="rect">
            <a:avLst/>
          </a:prstGeom>
          <a:noFill/>
        </p:spPr>
        <p:txBody>
          <a:bodyPr wrap="square" rtlCol="0">
            <a:spAutoFit/>
          </a:bodyPr>
          <a:lstStyle/>
          <a:p>
            <a:r>
              <a:rPr lang="en-US" dirty="0" smtClean="0"/>
              <a:t>f1</a:t>
            </a:r>
            <a:endParaRPr lang="en-US" dirty="0"/>
          </a:p>
        </p:txBody>
      </p:sp>
      <p:sp>
        <p:nvSpPr>
          <p:cNvPr id="41" name="TextBox 40"/>
          <p:cNvSpPr txBox="1"/>
          <p:nvPr/>
        </p:nvSpPr>
        <p:spPr>
          <a:xfrm>
            <a:off x="1451462" y="2221710"/>
            <a:ext cx="415117" cy="369332"/>
          </a:xfrm>
          <a:prstGeom prst="rect">
            <a:avLst/>
          </a:prstGeom>
          <a:noFill/>
        </p:spPr>
        <p:txBody>
          <a:bodyPr wrap="square" rtlCol="0">
            <a:spAutoFit/>
          </a:bodyPr>
          <a:lstStyle/>
          <a:p>
            <a:r>
              <a:rPr lang="en-US" dirty="0" smtClean="0"/>
              <a:t>f2</a:t>
            </a:r>
            <a:endParaRPr lang="en-US" dirty="0"/>
          </a:p>
        </p:txBody>
      </p:sp>
      <p:cxnSp>
        <p:nvCxnSpPr>
          <p:cNvPr id="43" name="Straight Arrow Connector 42"/>
          <p:cNvCxnSpPr/>
          <p:nvPr/>
        </p:nvCxnSpPr>
        <p:spPr>
          <a:xfrm>
            <a:off x="6306672" y="2420142"/>
            <a:ext cx="326486" cy="1994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989606" y="1642193"/>
            <a:ext cx="293069" cy="369332"/>
          </a:xfrm>
          <a:prstGeom prst="rect">
            <a:avLst/>
          </a:prstGeom>
          <a:noFill/>
        </p:spPr>
        <p:txBody>
          <a:bodyPr wrap="square" rtlCol="0">
            <a:spAutoFit/>
          </a:bodyPr>
          <a:lstStyle/>
          <a:p>
            <a:r>
              <a:rPr lang="en-US" dirty="0">
                <a:solidFill>
                  <a:schemeClr val="bg1"/>
                </a:solidFill>
              </a:rPr>
              <a:t>1</a:t>
            </a:r>
          </a:p>
        </p:txBody>
      </p:sp>
      <p:sp>
        <p:nvSpPr>
          <p:cNvPr id="45" name="TextBox 44"/>
          <p:cNvSpPr txBox="1"/>
          <p:nvPr/>
        </p:nvSpPr>
        <p:spPr>
          <a:xfrm>
            <a:off x="3200317" y="1631212"/>
            <a:ext cx="293069" cy="369332"/>
          </a:xfrm>
          <a:prstGeom prst="rect">
            <a:avLst/>
          </a:prstGeom>
          <a:noFill/>
        </p:spPr>
        <p:txBody>
          <a:bodyPr wrap="square" rtlCol="0">
            <a:spAutoFit/>
          </a:bodyPr>
          <a:lstStyle/>
          <a:p>
            <a:r>
              <a:rPr lang="en-US" dirty="0">
                <a:solidFill>
                  <a:schemeClr val="bg1"/>
                </a:solidFill>
              </a:rPr>
              <a:t>2</a:t>
            </a:r>
          </a:p>
        </p:txBody>
      </p:sp>
      <p:sp>
        <p:nvSpPr>
          <p:cNvPr id="46" name="TextBox 45"/>
          <p:cNvSpPr txBox="1"/>
          <p:nvPr/>
        </p:nvSpPr>
        <p:spPr>
          <a:xfrm>
            <a:off x="3204756" y="2361286"/>
            <a:ext cx="293069" cy="369332"/>
          </a:xfrm>
          <a:prstGeom prst="rect">
            <a:avLst/>
          </a:prstGeom>
          <a:noFill/>
        </p:spPr>
        <p:txBody>
          <a:bodyPr wrap="square" rtlCol="0">
            <a:spAutoFit/>
          </a:bodyPr>
          <a:lstStyle/>
          <a:p>
            <a:r>
              <a:rPr lang="en-US" dirty="0" smtClean="0">
                <a:solidFill>
                  <a:schemeClr val="bg1"/>
                </a:solidFill>
              </a:rPr>
              <a:t>3</a:t>
            </a:r>
            <a:endParaRPr lang="en-US" dirty="0">
              <a:solidFill>
                <a:schemeClr val="bg1"/>
              </a:solidFill>
            </a:endParaRPr>
          </a:p>
        </p:txBody>
      </p:sp>
      <p:sp>
        <p:nvSpPr>
          <p:cNvPr id="47" name="TextBox 46"/>
          <p:cNvSpPr txBox="1"/>
          <p:nvPr/>
        </p:nvSpPr>
        <p:spPr>
          <a:xfrm>
            <a:off x="4433279" y="1635147"/>
            <a:ext cx="293069" cy="369332"/>
          </a:xfrm>
          <a:prstGeom prst="rect">
            <a:avLst/>
          </a:prstGeom>
          <a:noFill/>
        </p:spPr>
        <p:txBody>
          <a:bodyPr wrap="square" rtlCol="0">
            <a:spAutoFit/>
          </a:bodyPr>
          <a:lstStyle/>
          <a:p>
            <a:r>
              <a:rPr lang="en-US" dirty="0">
                <a:solidFill>
                  <a:schemeClr val="bg1"/>
                </a:solidFill>
              </a:rPr>
              <a:t>4</a:t>
            </a:r>
          </a:p>
        </p:txBody>
      </p:sp>
      <p:sp>
        <p:nvSpPr>
          <p:cNvPr id="48" name="TextBox 47"/>
          <p:cNvSpPr txBox="1"/>
          <p:nvPr/>
        </p:nvSpPr>
        <p:spPr>
          <a:xfrm>
            <a:off x="4434706" y="2348766"/>
            <a:ext cx="293069" cy="369332"/>
          </a:xfrm>
          <a:prstGeom prst="rect">
            <a:avLst/>
          </a:prstGeom>
          <a:noFill/>
        </p:spPr>
        <p:txBody>
          <a:bodyPr wrap="square" rtlCol="0">
            <a:spAutoFit/>
          </a:bodyPr>
          <a:lstStyle/>
          <a:p>
            <a:r>
              <a:rPr lang="en-US" dirty="0">
                <a:solidFill>
                  <a:schemeClr val="bg1"/>
                </a:solidFill>
              </a:rPr>
              <a:t>5</a:t>
            </a:r>
          </a:p>
        </p:txBody>
      </p:sp>
      <p:sp>
        <p:nvSpPr>
          <p:cNvPr id="49" name="TextBox 48"/>
          <p:cNvSpPr txBox="1"/>
          <p:nvPr/>
        </p:nvSpPr>
        <p:spPr>
          <a:xfrm>
            <a:off x="5606985" y="1631828"/>
            <a:ext cx="293069" cy="369332"/>
          </a:xfrm>
          <a:prstGeom prst="rect">
            <a:avLst/>
          </a:prstGeom>
          <a:noFill/>
        </p:spPr>
        <p:txBody>
          <a:bodyPr wrap="square" rtlCol="0">
            <a:spAutoFit/>
          </a:bodyPr>
          <a:lstStyle/>
          <a:p>
            <a:r>
              <a:rPr lang="en-US" dirty="0">
                <a:solidFill>
                  <a:schemeClr val="bg1"/>
                </a:solidFill>
              </a:rPr>
              <a:t>6</a:t>
            </a:r>
          </a:p>
        </p:txBody>
      </p:sp>
      <p:sp>
        <p:nvSpPr>
          <p:cNvPr id="50" name="TextBox 49"/>
          <p:cNvSpPr txBox="1"/>
          <p:nvPr/>
        </p:nvSpPr>
        <p:spPr>
          <a:xfrm>
            <a:off x="5604024" y="2359881"/>
            <a:ext cx="293069" cy="369332"/>
          </a:xfrm>
          <a:prstGeom prst="rect">
            <a:avLst/>
          </a:prstGeom>
          <a:noFill/>
        </p:spPr>
        <p:txBody>
          <a:bodyPr wrap="square" rtlCol="0">
            <a:spAutoFit/>
          </a:bodyPr>
          <a:lstStyle/>
          <a:p>
            <a:r>
              <a:rPr lang="en-US" dirty="0">
                <a:solidFill>
                  <a:schemeClr val="bg1"/>
                </a:solidFill>
              </a:rPr>
              <a:t>7</a:t>
            </a:r>
          </a:p>
        </p:txBody>
      </p:sp>
      <p:sp>
        <p:nvSpPr>
          <p:cNvPr id="51" name="TextBox 50"/>
          <p:cNvSpPr txBox="1"/>
          <p:nvPr/>
        </p:nvSpPr>
        <p:spPr>
          <a:xfrm>
            <a:off x="6645664" y="1986452"/>
            <a:ext cx="293069" cy="369332"/>
          </a:xfrm>
          <a:prstGeom prst="rect">
            <a:avLst/>
          </a:prstGeom>
          <a:noFill/>
        </p:spPr>
        <p:txBody>
          <a:bodyPr wrap="square" rtlCol="0">
            <a:spAutoFit/>
          </a:bodyPr>
          <a:lstStyle/>
          <a:p>
            <a:r>
              <a:rPr lang="en-US" dirty="0" smtClean="0">
                <a:solidFill>
                  <a:schemeClr val="bg1"/>
                </a:solidFill>
              </a:rPr>
              <a:t>8</a:t>
            </a:r>
            <a:endParaRPr lang="en-US" dirty="0">
              <a:solidFill>
                <a:schemeClr val="bg1"/>
              </a:solidFill>
            </a:endParaRPr>
          </a:p>
        </p:txBody>
      </p:sp>
      <p:sp>
        <p:nvSpPr>
          <p:cNvPr id="55" name="TextBox 54"/>
          <p:cNvSpPr txBox="1"/>
          <p:nvPr/>
        </p:nvSpPr>
        <p:spPr>
          <a:xfrm>
            <a:off x="2029499" y="2348903"/>
            <a:ext cx="293069" cy="369332"/>
          </a:xfrm>
          <a:prstGeom prst="rect">
            <a:avLst/>
          </a:prstGeom>
          <a:noFill/>
        </p:spPr>
        <p:txBody>
          <a:bodyPr wrap="square" rtlCol="0">
            <a:spAutoFit/>
          </a:bodyPr>
          <a:lstStyle/>
          <a:p>
            <a:r>
              <a:rPr lang="en-US" dirty="0">
                <a:solidFill>
                  <a:schemeClr val="bg1"/>
                </a:solidFill>
              </a:rPr>
              <a:t>0</a:t>
            </a:r>
          </a:p>
        </p:txBody>
      </p:sp>
      <p:sp>
        <p:nvSpPr>
          <p:cNvPr id="3" name="Slide Number Placeholder 2"/>
          <p:cNvSpPr>
            <a:spLocks noGrp="1"/>
          </p:cNvSpPr>
          <p:nvPr>
            <p:ph type="sldNum" sz="quarter" idx="12"/>
          </p:nvPr>
        </p:nvSpPr>
        <p:spPr/>
        <p:txBody>
          <a:bodyPr/>
          <a:lstStyle/>
          <a:p>
            <a:fld id="{9C1F5A0A-F6FC-4FFD-9B49-0DA8697211D9}" type="slidenum">
              <a:rPr lang="en-US" smtClean="0"/>
              <a:pPr/>
              <a:t>52</a:t>
            </a:fld>
            <a:endParaRPr lang="en-US"/>
          </a:p>
        </p:txBody>
      </p:sp>
      <p:cxnSp>
        <p:nvCxnSpPr>
          <p:cNvPr id="59" name="Straight Arrow Connector 58"/>
          <p:cNvCxnSpPr/>
          <p:nvPr/>
        </p:nvCxnSpPr>
        <p:spPr>
          <a:xfrm flipV="1">
            <a:off x="5926273" y="2179748"/>
            <a:ext cx="760799" cy="368511"/>
          </a:xfrm>
          <a:prstGeom prst="straightConnector1">
            <a:avLst/>
          </a:prstGeom>
          <a:ln w="38100"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8" name="Date Placeholder 7"/>
          <p:cNvSpPr>
            <a:spLocks noGrp="1"/>
          </p:cNvSpPr>
          <p:nvPr>
            <p:ph type="dt" sz="half" idx="10"/>
          </p:nvPr>
        </p:nvSpPr>
        <p:spPr/>
        <p:txBody>
          <a:bodyPr/>
          <a:lstStyle/>
          <a:p>
            <a:r>
              <a:rPr lang="en-US" smtClean="0"/>
              <a:t>10/8/13</a:t>
            </a:r>
            <a:endParaRPr lang="en-US"/>
          </a:p>
        </p:txBody>
      </p:sp>
      <p:sp>
        <p:nvSpPr>
          <p:cNvPr id="34" name="Footer Placeholder 33"/>
          <p:cNvSpPr>
            <a:spLocks noGrp="1"/>
          </p:cNvSpPr>
          <p:nvPr>
            <p:ph type="ftr" sz="quarter" idx="11"/>
          </p:nvPr>
        </p:nvSpPr>
        <p:spPr/>
        <p:txBody>
          <a:bodyPr/>
          <a:lstStyle/>
          <a:p>
            <a:r>
              <a:rPr lang="en-US" smtClean="0"/>
              <a:t>Software Defined Networking (COMS 6998-8)</a:t>
            </a:r>
            <a:endParaRPr lang="en-US"/>
          </a:p>
        </p:txBody>
      </p:sp>
      <p:sp>
        <p:nvSpPr>
          <p:cNvPr id="52"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smtClean="0"/>
              <a:t>J. Liu, Yale</a:t>
            </a:r>
            <a:endParaRPr lang="en-US" dirty="0"/>
          </a:p>
        </p:txBody>
      </p:sp>
    </p:spTree>
    <p:extLst>
      <p:ext uri="{BB962C8B-B14F-4D97-AF65-F5344CB8AC3E}">
        <p14:creationId xmlns:p14="http://schemas.microsoft.com/office/powerpoint/2010/main" val="24413281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fade">
                                      <p:cBhvr>
                                        <p:cTn id="1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val 27"/>
          <p:cNvSpPr/>
          <p:nvPr/>
        </p:nvSpPr>
        <p:spPr>
          <a:xfrm>
            <a:off x="3806841" y="1753070"/>
            <a:ext cx="1682196" cy="7267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Computing congestion-free transition plan</a:t>
            </a:r>
            <a:endParaRPr lang="en-US" dirty="0"/>
          </a:p>
        </p:txBody>
      </p:sp>
      <p:sp>
        <p:nvSpPr>
          <p:cNvPr id="5" name="Rectangle 4"/>
          <p:cNvSpPr/>
          <p:nvPr/>
        </p:nvSpPr>
        <p:spPr>
          <a:xfrm>
            <a:off x="34184" y="3385533"/>
            <a:ext cx="1718170" cy="1042524"/>
          </a:xfrm>
          <a:prstGeom prst="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a:lstStyle/>
          <a:p>
            <a:pPr algn="ctr"/>
            <a:r>
              <a:rPr lang="en-US" sz="2000" b="1" dirty="0" smtClean="0">
                <a:solidFill>
                  <a:schemeClr val="tx1"/>
                </a:solidFill>
              </a:rPr>
              <a:t>Constant:</a:t>
            </a:r>
          </a:p>
          <a:p>
            <a:pPr algn="ctr"/>
            <a:r>
              <a:rPr lang="en-US" sz="2000" dirty="0" smtClean="0">
                <a:solidFill>
                  <a:schemeClr val="tx1"/>
                </a:solidFill>
              </a:rPr>
              <a:t>Current Traffic Distribution</a:t>
            </a:r>
          </a:p>
          <a:p>
            <a:pPr algn="ctr"/>
            <a:endParaRPr lang="en-US" sz="2000" dirty="0">
              <a:solidFill>
                <a:schemeClr val="tx1"/>
              </a:solidFill>
            </a:endParaRPr>
          </a:p>
        </p:txBody>
      </p:sp>
      <p:sp>
        <p:nvSpPr>
          <p:cNvPr id="6" name="Rectangle 5"/>
          <p:cNvSpPr/>
          <p:nvPr/>
        </p:nvSpPr>
        <p:spPr>
          <a:xfrm>
            <a:off x="7424244" y="3385533"/>
            <a:ext cx="1685672" cy="1042524"/>
          </a:xfrm>
          <a:prstGeom prst="rect">
            <a:avLst/>
          </a:prstGeom>
          <a:solidFill>
            <a:schemeClr val="accent6"/>
          </a:solidFill>
          <a:ln/>
        </p:spPr>
        <p:style>
          <a:lnRef idx="1">
            <a:schemeClr val="accent1"/>
          </a:lnRef>
          <a:fillRef idx="3">
            <a:schemeClr val="accent1"/>
          </a:fillRef>
          <a:effectRef idx="2">
            <a:schemeClr val="accent1"/>
          </a:effectRef>
          <a:fontRef idx="minor">
            <a:schemeClr val="lt1"/>
          </a:fontRef>
        </p:style>
        <p:txBody>
          <a:bodyPr/>
          <a:lstStyle/>
          <a:p>
            <a:pPr algn="ctr"/>
            <a:r>
              <a:rPr lang="en-US" sz="2000" b="1" dirty="0" smtClean="0"/>
              <a:t>Variable:</a:t>
            </a:r>
          </a:p>
          <a:p>
            <a:pPr algn="ctr"/>
            <a:r>
              <a:rPr lang="en-US" sz="2000" dirty="0" smtClean="0"/>
              <a:t>Target Traffic</a:t>
            </a:r>
          </a:p>
          <a:p>
            <a:pPr algn="ctr"/>
            <a:r>
              <a:rPr lang="en-US" sz="2000" dirty="0" smtClean="0"/>
              <a:t>Distribution</a:t>
            </a:r>
            <a:endParaRPr lang="en-US" sz="2000" dirty="0"/>
          </a:p>
        </p:txBody>
      </p:sp>
      <p:sp>
        <p:nvSpPr>
          <p:cNvPr id="8" name="Rectangle 7"/>
          <p:cNvSpPr/>
          <p:nvPr/>
        </p:nvSpPr>
        <p:spPr>
          <a:xfrm>
            <a:off x="2116176" y="3390629"/>
            <a:ext cx="2213887" cy="1037428"/>
          </a:xfrm>
          <a:prstGeom prst="rect">
            <a:avLst/>
          </a:prstGeom>
          <a:solidFill>
            <a:schemeClr val="accent6"/>
          </a:solidFill>
          <a:ln/>
        </p:spPr>
        <p:style>
          <a:lnRef idx="1">
            <a:schemeClr val="accent1"/>
          </a:lnRef>
          <a:fillRef idx="3">
            <a:schemeClr val="accent1"/>
          </a:fillRef>
          <a:effectRef idx="2">
            <a:schemeClr val="accent1"/>
          </a:effectRef>
          <a:fontRef idx="minor">
            <a:schemeClr val="lt1"/>
          </a:fontRef>
        </p:style>
        <p:txBody>
          <a:bodyPr/>
          <a:lstStyle/>
          <a:p>
            <a:pPr algn="ctr"/>
            <a:r>
              <a:rPr lang="en-US" sz="2000" b="1" dirty="0" smtClean="0"/>
              <a:t>Variable:</a:t>
            </a:r>
          </a:p>
          <a:p>
            <a:pPr algn="ctr"/>
            <a:r>
              <a:rPr lang="en-US" sz="2000" dirty="0" smtClean="0"/>
              <a:t>Intermediate</a:t>
            </a:r>
          </a:p>
          <a:p>
            <a:pPr algn="ctr"/>
            <a:r>
              <a:rPr lang="en-US" sz="2000" dirty="0" smtClean="0"/>
              <a:t>Traffic Distribution</a:t>
            </a:r>
            <a:endParaRPr lang="en-US" sz="2000" dirty="0"/>
          </a:p>
        </p:txBody>
      </p:sp>
      <p:sp>
        <p:nvSpPr>
          <p:cNvPr id="16" name="TextBox 15"/>
          <p:cNvSpPr txBox="1"/>
          <p:nvPr/>
        </p:nvSpPr>
        <p:spPr>
          <a:xfrm>
            <a:off x="3720223" y="1748597"/>
            <a:ext cx="1834531" cy="646331"/>
          </a:xfrm>
          <a:prstGeom prst="rect">
            <a:avLst/>
          </a:prstGeom>
          <a:noFill/>
        </p:spPr>
        <p:txBody>
          <a:bodyPr wrap="square" rtlCol="0">
            <a:spAutoFit/>
          </a:bodyPr>
          <a:lstStyle/>
          <a:p>
            <a:pPr algn="ctr"/>
            <a:r>
              <a:rPr lang="en-US" b="1" dirty="0" smtClean="0">
                <a:solidFill>
                  <a:schemeClr val="bg1"/>
                </a:solidFill>
              </a:rPr>
              <a:t>Constraint:</a:t>
            </a:r>
            <a:endParaRPr lang="en-US" b="1" dirty="0">
              <a:solidFill>
                <a:schemeClr val="bg1"/>
              </a:solidFill>
            </a:endParaRPr>
          </a:p>
          <a:p>
            <a:pPr algn="ctr"/>
            <a:r>
              <a:rPr lang="en-US" dirty="0" smtClean="0">
                <a:solidFill>
                  <a:schemeClr val="bg1"/>
                </a:solidFill>
              </a:rPr>
              <a:t>Congestion-free</a:t>
            </a:r>
          </a:p>
        </p:txBody>
      </p:sp>
      <p:sp>
        <p:nvSpPr>
          <p:cNvPr id="3" name="Oval 2"/>
          <p:cNvSpPr/>
          <p:nvPr/>
        </p:nvSpPr>
        <p:spPr>
          <a:xfrm>
            <a:off x="6863563" y="1892908"/>
            <a:ext cx="2258586" cy="7829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786940" y="1893681"/>
            <a:ext cx="2411832" cy="646331"/>
          </a:xfrm>
          <a:prstGeom prst="rect">
            <a:avLst/>
          </a:prstGeom>
          <a:noFill/>
        </p:spPr>
        <p:txBody>
          <a:bodyPr wrap="square" rtlCol="0">
            <a:spAutoFit/>
          </a:bodyPr>
          <a:lstStyle/>
          <a:p>
            <a:pPr algn="ctr"/>
            <a:r>
              <a:rPr lang="en-US" b="1" dirty="0" smtClean="0">
                <a:solidFill>
                  <a:schemeClr val="bg1"/>
                </a:solidFill>
              </a:rPr>
              <a:t>Constraint:</a:t>
            </a:r>
            <a:r>
              <a:rPr lang="en-US" dirty="0" smtClean="0">
                <a:solidFill>
                  <a:schemeClr val="bg1"/>
                </a:solidFill>
              </a:rPr>
              <a:t> </a:t>
            </a:r>
          </a:p>
          <a:p>
            <a:pPr algn="ctr"/>
            <a:r>
              <a:rPr lang="en-US" dirty="0" smtClean="0">
                <a:solidFill>
                  <a:schemeClr val="bg1"/>
                </a:solidFill>
              </a:rPr>
              <a:t>Update Requirements</a:t>
            </a:r>
            <a:endParaRPr lang="en-US" dirty="0">
              <a:solidFill>
                <a:schemeClr val="bg1"/>
              </a:solidFill>
            </a:endParaRPr>
          </a:p>
        </p:txBody>
      </p:sp>
      <p:sp>
        <p:nvSpPr>
          <p:cNvPr id="12" name="Down Arrow 11"/>
          <p:cNvSpPr/>
          <p:nvPr/>
        </p:nvSpPr>
        <p:spPr>
          <a:xfrm rot="20789594">
            <a:off x="8013366" y="2708191"/>
            <a:ext cx="384560" cy="6546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211978" y="5260066"/>
            <a:ext cx="5862822" cy="11150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3698571" y="5365262"/>
            <a:ext cx="3760150" cy="923330"/>
          </a:xfrm>
          <a:prstGeom prst="rect">
            <a:avLst/>
          </a:prstGeom>
          <a:noFill/>
        </p:spPr>
        <p:txBody>
          <a:bodyPr wrap="square" rtlCol="0">
            <a:spAutoFit/>
          </a:bodyPr>
          <a:lstStyle/>
          <a:p>
            <a:r>
              <a:rPr lang="en-US" b="1" dirty="0" smtClean="0">
                <a:solidFill>
                  <a:schemeClr val="bg1"/>
                </a:solidFill>
              </a:rPr>
              <a:t>Constraint:</a:t>
            </a:r>
          </a:p>
          <a:p>
            <a:pPr marL="285750" indent="-285750">
              <a:buFont typeface="Arial" panose="020B0604020202020204" pitchFamily="34" charset="0"/>
              <a:buChar char="•"/>
            </a:pPr>
            <a:r>
              <a:rPr lang="en-US" dirty="0" smtClean="0">
                <a:solidFill>
                  <a:schemeClr val="bg1"/>
                </a:solidFill>
              </a:rPr>
              <a:t>Deliver all traffic</a:t>
            </a:r>
          </a:p>
          <a:p>
            <a:pPr marL="285750" indent="-285750">
              <a:buFont typeface="Arial" panose="020B0604020202020204" pitchFamily="34" charset="0"/>
              <a:buChar char="•"/>
            </a:pPr>
            <a:r>
              <a:rPr lang="en-US" dirty="0" smtClean="0">
                <a:solidFill>
                  <a:schemeClr val="bg1"/>
                </a:solidFill>
              </a:rPr>
              <a:t>Flow conservation</a:t>
            </a:r>
            <a:endParaRPr lang="en-US" dirty="0">
              <a:solidFill>
                <a:schemeClr val="bg1"/>
              </a:solidFill>
            </a:endParaRPr>
          </a:p>
        </p:txBody>
      </p:sp>
      <p:sp>
        <p:nvSpPr>
          <p:cNvPr id="25" name="Down Arrow 24"/>
          <p:cNvSpPr/>
          <p:nvPr/>
        </p:nvSpPr>
        <p:spPr>
          <a:xfrm rot="10800000">
            <a:off x="3037415" y="4260010"/>
            <a:ext cx="384560" cy="9417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wn Arrow 25"/>
          <p:cNvSpPr/>
          <p:nvPr/>
        </p:nvSpPr>
        <p:spPr>
          <a:xfrm rot="10800000">
            <a:off x="7626246" y="4273600"/>
            <a:ext cx="384560" cy="9417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own Arrow 29"/>
          <p:cNvSpPr/>
          <p:nvPr/>
        </p:nvSpPr>
        <p:spPr>
          <a:xfrm rot="4391468">
            <a:off x="2795482" y="1712791"/>
            <a:ext cx="384560" cy="17043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own Arrow 30"/>
          <p:cNvSpPr/>
          <p:nvPr/>
        </p:nvSpPr>
        <p:spPr>
          <a:xfrm rot="17649080">
            <a:off x="6037185" y="1853509"/>
            <a:ext cx="384560" cy="14475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955156" y="3390629"/>
            <a:ext cx="2111340" cy="1037428"/>
          </a:xfrm>
          <a:prstGeom prst="rect">
            <a:avLst/>
          </a:prstGeom>
          <a:solidFill>
            <a:schemeClr val="accent6"/>
          </a:solidFill>
          <a:ln/>
        </p:spPr>
        <p:style>
          <a:lnRef idx="1">
            <a:schemeClr val="accent1"/>
          </a:lnRef>
          <a:fillRef idx="3">
            <a:schemeClr val="accent1"/>
          </a:fillRef>
          <a:effectRef idx="2">
            <a:schemeClr val="accent1"/>
          </a:effectRef>
          <a:fontRef idx="minor">
            <a:schemeClr val="lt1"/>
          </a:fontRef>
        </p:style>
        <p:txBody>
          <a:bodyPr/>
          <a:lstStyle/>
          <a:p>
            <a:pPr algn="ctr"/>
            <a:r>
              <a:rPr lang="en-US" sz="2000" b="1" dirty="0" smtClean="0"/>
              <a:t>Variable:</a:t>
            </a:r>
          </a:p>
          <a:p>
            <a:pPr algn="ctr"/>
            <a:r>
              <a:rPr lang="en-US" sz="2000" dirty="0" smtClean="0"/>
              <a:t>Intermediate</a:t>
            </a:r>
          </a:p>
          <a:p>
            <a:pPr algn="ctr"/>
            <a:r>
              <a:rPr lang="en-US" sz="2000" dirty="0" smtClean="0"/>
              <a:t>Traffic Distribution</a:t>
            </a:r>
            <a:endParaRPr lang="en-US" sz="2000" dirty="0"/>
          </a:p>
        </p:txBody>
      </p:sp>
      <p:pic>
        <p:nvPicPr>
          <p:cNvPr id="9" name="Picture 8"/>
          <p:cNvPicPr>
            <a:picLocks noChangeAspect="1"/>
          </p:cNvPicPr>
          <p:nvPr/>
        </p:nvPicPr>
        <p:blipFill>
          <a:blip r:embed="rId3"/>
          <a:stretch>
            <a:fillRect/>
          </a:stretch>
        </p:blipFill>
        <p:spPr>
          <a:xfrm>
            <a:off x="4379528" y="3693010"/>
            <a:ext cx="570326" cy="216000"/>
          </a:xfrm>
          <a:prstGeom prst="rect">
            <a:avLst/>
          </a:prstGeom>
        </p:spPr>
      </p:pic>
      <p:cxnSp>
        <p:nvCxnSpPr>
          <p:cNvPr id="11" name="Straight Arrow Connector 10"/>
          <p:cNvCxnSpPr>
            <a:stCxn id="5" idx="3"/>
            <a:endCxn id="8" idx="1"/>
          </p:cNvCxnSpPr>
          <p:nvPr/>
        </p:nvCxnSpPr>
        <p:spPr>
          <a:xfrm>
            <a:off x="1752354" y="3906795"/>
            <a:ext cx="363822" cy="254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24" idx="3"/>
            <a:endCxn id="6" idx="1"/>
          </p:cNvCxnSpPr>
          <p:nvPr/>
        </p:nvCxnSpPr>
        <p:spPr>
          <a:xfrm flipV="1">
            <a:off x="7066496" y="3906795"/>
            <a:ext cx="357748" cy="254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Down Arrow 31"/>
          <p:cNvSpPr/>
          <p:nvPr/>
        </p:nvSpPr>
        <p:spPr>
          <a:xfrm rot="10800000">
            <a:off x="5578647" y="4273600"/>
            <a:ext cx="384560" cy="9417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own Arrow 32"/>
          <p:cNvSpPr/>
          <p:nvPr/>
        </p:nvSpPr>
        <p:spPr>
          <a:xfrm rot="2703296">
            <a:off x="4043328" y="2432581"/>
            <a:ext cx="384560" cy="5388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Brace 18"/>
          <p:cNvSpPr/>
          <p:nvPr/>
        </p:nvSpPr>
        <p:spPr>
          <a:xfrm rot="16200000">
            <a:off x="1940789" y="2561056"/>
            <a:ext cx="267298" cy="1204917"/>
          </a:xfrm>
          <a:prstGeom prst="rightBrace">
            <a:avLst>
              <a:gd name="adj1" fmla="val 8333"/>
              <a:gd name="adj2" fmla="val 5022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Right Brace 33"/>
          <p:cNvSpPr/>
          <p:nvPr/>
        </p:nvSpPr>
        <p:spPr>
          <a:xfrm rot="16200000">
            <a:off x="3890785" y="2575752"/>
            <a:ext cx="267298" cy="1204917"/>
          </a:xfrm>
          <a:prstGeom prst="rightBrace">
            <a:avLst>
              <a:gd name="adj1" fmla="val 8333"/>
              <a:gd name="adj2" fmla="val 5022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Right Brace 34"/>
          <p:cNvSpPr/>
          <p:nvPr/>
        </p:nvSpPr>
        <p:spPr>
          <a:xfrm rot="16200000">
            <a:off x="6834916" y="2534169"/>
            <a:ext cx="267298" cy="1204917"/>
          </a:xfrm>
          <a:prstGeom prst="rightBrace">
            <a:avLst>
              <a:gd name="adj1" fmla="val 8333"/>
              <a:gd name="adj2" fmla="val 5022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483231" y="1648854"/>
            <a:ext cx="2853549" cy="461665"/>
          </a:xfrm>
          <a:prstGeom prst="rect">
            <a:avLst/>
          </a:prstGeom>
          <a:noFill/>
        </p:spPr>
        <p:txBody>
          <a:bodyPr wrap="square" rtlCol="0">
            <a:spAutoFit/>
          </a:bodyPr>
          <a:lstStyle/>
          <a:p>
            <a:r>
              <a:rPr lang="en-US" sz="2400" b="1" dirty="0" smtClean="0"/>
              <a:t>Linear Programming</a:t>
            </a:r>
            <a:endParaRPr lang="en-US" sz="2400" b="1" dirty="0"/>
          </a:p>
        </p:txBody>
      </p:sp>
      <p:sp>
        <p:nvSpPr>
          <p:cNvPr id="10" name="Slide Number Placeholder 9"/>
          <p:cNvSpPr>
            <a:spLocks noGrp="1"/>
          </p:cNvSpPr>
          <p:nvPr>
            <p:ph type="sldNum" sz="quarter" idx="12"/>
          </p:nvPr>
        </p:nvSpPr>
        <p:spPr/>
        <p:txBody>
          <a:bodyPr/>
          <a:lstStyle/>
          <a:p>
            <a:fld id="{9C1F5A0A-F6FC-4FFD-9B49-0DA8697211D9}" type="slidenum">
              <a:rPr lang="en-US" smtClean="0"/>
              <a:pPr/>
              <a:t>53</a:t>
            </a:fld>
            <a:endParaRPr lang="en-US"/>
          </a:p>
        </p:txBody>
      </p:sp>
      <p:sp>
        <p:nvSpPr>
          <p:cNvPr id="13" name="Date Placeholder 12"/>
          <p:cNvSpPr>
            <a:spLocks noGrp="1"/>
          </p:cNvSpPr>
          <p:nvPr>
            <p:ph type="dt" sz="half" idx="10"/>
          </p:nvPr>
        </p:nvSpPr>
        <p:spPr/>
        <p:txBody>
          <a:bodyPr/>
          <a:lstStyle/>
          <a:p>
            <a:r>
              <a:rPr lang="en-US" smtClean="0"/>
              <a:t>10/8/13</a:t>
            </a:r>
            <a:endParaRPr lang="en-US"/>
          </a:p>
        </p:txBody>
      </p:sp>
      <p:sp>
        <p:nvSpPr>
          <p:cNvPr id="15" name="Footer Placeholder 14"/>
          <p:cNvSpPr>
            <a:spLocks noGrp="1"/>
          </p:cNvSpPr>
          <p:nvPr>
            <p:ph type="ftr" sz="quarter" idx="11"/>
          </p:nvPr>
        </p:nvSpPr>
        <p:spPr/>
        <p:txBody>
          <a:bodyPr/>
          <a:lstStyle/>
          <a:p>
            <a:r>
              <a:rPr lang="en-US" smtClean="0"/>
              <a:t>Software Defined Networking (COMS 6998-8)</a:t>
            </a:r>
            <a:endParaRPr lang="en-US"/>
          </a:p>
        </p:txBody>
      </p:sp>
      <p:sp>
        <p:nvSpPr>
          <p:cNvPr id="36"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smtClean="0"/>
              <a:t>J. Liu, Yale</a:t>
            </a:r>
            <a:endParaRPr lang="en-US" dirty="0"/>
          </a:p>
        </p:txBody>
      </p:sp>
    </p:spTree>
    <p:extLst>
      <p:ext uri="{BB962C8B-B14F-4D97-AF65-F5344CB8AC3E}">
        <p14:creationId xmlns:p14="http://schemas.microsoft.com/office/powerpoint/2010/main" val="35008213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childTnLst>
                          </p:cTn>
                        </p:par>
                        <p:par>
                          <p:cTn id="46" fill="hold">
                            <p:stCondLst>
                              <p:cond delay="1000"/>
                            </p:stCondLst>
                            <p:childTnLst>
                              <p:par>
                                <p:cTn id="47" presetID="10" presetClass="entr" presetSubtype="0"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500"/>
                                        <p:tgtEl>
                                          <p:spTgt spid="3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childTnLst>
                                </p:cTn>
                              </p:par>
                            </p:childTnLst>
                          </p:cTn>
                        </p:par>
                        <p:par>
                          <p:cTn id="53" fill="hold">
                            <p:stCondLst>
                              <p:cond delay="1500"/>
                            </p:stCondLst>
                            <p:childTnLst>
                              <p:par>
                                <p:cTn id="54" presetID="10" presetClass="entr" presetSubtype="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500"/>
                                        <p:tgtEl>
                                          <p:spTgt spid="3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500"/>
                                        <p:tgtEl>
                                          <p:spTgt spid="25"/>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fade">
                                      <p:cBhvr>
                                        <p:cTn id="73" dur="500"/>
                                        <p:tgtEl>
                                          <p:spTgt spid="32"/>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500"/>
                                        <p:tgtEl>
                                          <p:spTgt spid="26"/>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7"/>
                                        </p:tgtEl>
                                        <p:attrNameLst>
                                          <p:attrName>style.visibility</p:attrName>
                                        </p:attrNameLst>
                                      </p:cBhvr>
                                      <p:to>
                                        <p:strVal val="visible"/>
                                      </p:to>
                                    </p:set>
                                    <p:animEffect transition="in" filter="fade">
                                      <p:cBhvr>
                                        <p:cTn id="8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 grpId="0" animBg="1"/>
      <p:bldP spid="8" grpId="0" animBg="1"/>
      <p:bldP spid="16" grpId="0"/>
      <p:bldP spid="3" grpId="0" animBg="1"/>
      <p:bldP spid="4" grpId="0"/>
      <p:bldP spid="12" grpId="0" animBg="1"/>
      <p:bldP spid="22" grpId="0" animBg="1"/>
      <p:bldP spid="23" grpId="0"/>
      <p:bldP spid="25" grpId="0" animBg="1"/>
      <p:bldP spid="26" grpId="0" animBg="1"/>
      <p:bldP spid="30" grpId="0" animBg="1"/>
      <p:bldP spid="31" grpId="0" animBg="1"/>
      <p:bldP spid="24" grpId="0" animBg="1"/>
      <p:bldP spid="32" grpId="0" animBg="1"/>
      <p:bldP spid="33" grpId="0" animBg="1"/>
      <p:bldP spid="19" grpId="0" animBg="1"/>
      <p:bldP spid="34" grpId="0" animBg="1"/>
      <p:bldP spid="35" grpId="0" animBg="1"/>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an update plan</a:t>
            </a:r>
            <a:endParaRPr lang="en-US" dirty="0"/>
          </a:p>
        </p:txBody>
      </p:sp>
      <p:sp>
        <p:nvSpPr>
          <p:cNvPr id="3" name="Content Placeholder 2"/>
          <p:cNvSpPr>
            <a:spLocks noGrp="1"/>
          </p:cNvSpPr>
          <p:nvPr>
            <p:ph idx="1"/>
          </p:nvPr>
        </p:nvSpPr>
        <p:spPr/>
        <p:txBody>
          <a:bodyPr>
            <a:normAutofit fontScale="92500" lnSpcReduction="20000"/>
          </a:bodyPr>
          <a:lstStyle/>
          <a:p>
            <a:r>
              <a:rPr lang="en-US" dirty="0"/>
              <a:t>C</a:t>
            </a:r>
            <a:r>
              <a:rPr lang="en-US" dirty="0" smtClean="0"/>
              <a:t>omputation </a:t>
            </a:r>
            <a:r>
              <a:rPr lang="en-US" dirty="0"/>
              <a:t>t</a:t>
            </a:r>
            <a:r>
              <a:rPr lang="en-US" dirty="0" smtClean="0"/>
              <a:t>ime</a:t>
            </a:r>
            <a:endParaRPr lang="en-US" dirty="0"/>
          </a:p>
          <a:p>
            <a:endParaRPr lang="en-US" dirty="0" smtClean="0"/>
          </a:p>
          <a:p>
            <a:r>
              <a:rPr lang="en-US" dirty="0" smtClean="0"/>
              <a:t>Switch table size limit</a:t>
            </a:r>
            <a:endParaRPr lang="en-US" dirty="0"/>
          </a:p>
          <a:p>
            <a:endParaRPr lang="en-US" dirty="0" smtClean="0"/>
          </a:p>
          <a:p>
            <a:r>
              <a:rPr lang="en-US" dirty="0" smtClean="0"/>
              <a:t>Update </a:t>
            </a:r>
            <a:r>
              <a:rPr lang="en-US" dirty="0"/>
              <a:t>o</a:t>
            </a:r>
            <a:r>
              <a:rPr lang="en-US" dirty="0" smtClean="0"/>
              <a:t>verhead</a:t>
            </a:r>
            <a:endParaRPr lang="en-US" dirty="0"/>
          </a:p>
          <a:p>
            <a:endParaRPr lang="en-US" dirty="0" smtClean="0"/>
          </a:p>
          <a:p>
            <a:r>
              <a:rPr lang="en-US" dirty="0" smtClean="0"/>
              <a:t>Failure during transition</a:t>
            </a:r>
            <a:endParaRPr lang="en-US" dirty="0"/>
          </a:p>
          <a:p>
            <a:endParaRPr lang="en-US" dirty="0" smtClean="0"/>
          </a:p>
          <a:p>
            <a:r>
              <a:rPr lang="en-US" dirty="0" smtClean="0"/>
              <a:t>Traffic demand variation</a:t>
            </a:r>
            <a:endParaRPr lang="en-US" dirty="0"/>
          </a:p>
          <a:p>
            <a:endParaRPr lang="en-US" dirty="0"/>
          </a:p>
        </p:txBody>
      </p:sp>
      <p:sp>
        <p:nvSpPr>
          <p:cNvPr id="4" name="Slide Number Placeholder 3"/>
          <p:cNvSpPr>
            <a:spLocks noGrp="1"/>
          </p:cNvSpPr>
          <p:nvPr>
            <p:ph type="sldNum" sz="quarter" idx="12"/>
          </p:nvPr>
        </p:nvSpPr>
        <p:spPr/>
        <p:txBody>
          <a:bodyPr/>
          <a:lstStyle/>
          <a:p>
            <a:fld id="{9C1F5A0A-F6FC-4FFD-9B49-0DA8697211D9}" type="slidenum">
              <a:rPr lang="en-US" smtClean="0"/>
              <a:pPr/>
              <a:t>54</a:t>
            </a:fld>
            <a:endParaRPr lang="en-US"/>
          </a:p>
        </p:txBody>
      </p:sp>
      <p:sp>
        <p:nvSpPr>
          <p:cNvPr id="6" name="Rectangle 5"/>
          <p:cNvSpPr/>
          <p:nvPr/>
        </p:nvSpPr>
        <p:spPr>
          <a:xfrm>
            <a:off x="4552950" y="2190750"/>
            <a:ext cx="3714750" cy="1209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Other Flows</a:t>
            </a:r>
            <a:endParaRPr lang="en-US" dirty="0"/>
          </a:p>
        </p:txBody>
      </p:sp>
      <p:sp>
        <p:nvSpPr>
          <p:cNvPr id="7" name="Rectangle 6"/>
          <p:cNvSpPr/>
          <p:nvPr/>
        </p:nvSpPr>
        <p:spPr>
          <a:xfrm>
            <a:off x="4562474" y="2190750"/>
            <a:ext cx="933451" cy="12096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Critical</a:t>
            </a:r>
          </a:p>
          <a:p>
            <a:pPr algn="ctr"/>
            <a:r>
              <a:rPr lang="en-US" dirty="0" smtClean="0"/>
              <a:t>Flows</a:t>
            </a:r>
            <a:endParaRPr lang="en-US" dirty="0"/>
          </a:p>
        </p:txBody>
      </p:sp>
      <p:sp>
        <p:nvSpPr>
          <p:cNvPr id="8" name="TextBox 7"/>
          <p:cNvSpPr txBox="1"/>
          <p:nvPr/>
        </p:nvSpPr>
        <p:spPr>
          <a:xfrm>
            <a:off x="4222865" y="1753950"/>
            <a:ext cx="1982931" cy="369332"/>
          </a:xfrm>
          <a:prstGeom prst="rect">
            <a:avLst/>
          </a:prstGeom>
          <a:noFill/>
        </p:spPr>
        <p:txBody>
          <a:bodyPr wrap="square" rtlCol="0">
            <a:spAutoFit/>
          </a:bodyPr>
          <a:lstStyle/>
          <a:p>
            <a:r>
              <a:rPr lang="en-US" dirty="0" smtClean="0">
                <a:solidFill>
                  <a:schemeClr val="accent2"/>
                </a:solidFill>
              </a:rPr>
              <a:t>Weighted-ECMP</a:t>
            </a:r>
            <a:endParaRPr lang="en-US" dirty="0">
              <a:solidFill>
                <a:schemeClr val="accent2"/>
              </a:solidFill>
            </a:endParaRPr>
          </a:p>
        </p:txBody>
      </p:sp>
      <p:sp>
        <p:nvSpPr>
          <p:cNvPr id="9" name="TextBox 8"/>
          <p:cNvSpPr txBox="1"/>
          <p:nvPr/>
        </p:nvSpPr>
        <p:spPr>
          <a:xfrm>
            <a:off x="6553199" y="1776017"/>
            <a:ext cx="933451" cy="369332"/>
          </a:xfrm>
          <a:prstGeom prst="rect">
            <a:avLst/>
          </a:prstGeom>
          <a:noFill/>
        </p:spPr>
        <p:txBody>
          <a:bodyPr wrap="square" rtlCol="0">
            <a:spAutoFit/>
          </a:bodyPr>
          <a:lstStyle/>
          <a:p>
            <a:r>
              <a:rPr lang="en-US" dirty="0" smtClean="0">
                <a:solidFill>
                  <a:srgbClr val="0070C0"/>
                </a:solidFill>
              </a:rPr>
              <a:t>ECMP</a:t>
            </a:r>
            <a:endParaRPr lang="en-US" dirty="0">
              <a:solidFill>
                <a:srgbClr val="0070C0"/>
              </a:solidFill>
            </a:endParaRPr>
          </a:p>
        </p:txBody>
      </p:sp>
      <p:sp>
        <p:nvSpPr>
          <p:cNvPr id="5" name="Up Arrow 4"/>
          <p:cNvSpPr/>
          <p:nvPr/>
        </p:nvSpPr>
        <p:spPr>
          <a:xfrm>
            <a:off x="4821379" y="3416531"/>
            <a:ext cx="382386" cy="490451"/>
          </a:xfrm>
          <a:prstGeom prst="up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308761" y="3893088"/>
            <a:ext cx="1982931" cy="646331"/>
          </a:xfrm>
          <a:prstGeom prst="rect">
            <a:avLst/>
          </a:prstGeom>
          <a:noFill/>
        </p:spPr>
        <p:txBody>
          <a:bodyPr wrap="square" rtlCol="0">
            <a:spAutoFit/>
          </a:bodyPr>
          <a:lstStyle/>
          <a:p>
            <a:r>
              <a:rPr lang="en-US" dirty="0" smtClean="0">
                <a:solidFill>
                  <a:schemeClr val="accent2"/>
                </a:solidFill>
              </a:rPr>
              <a:t>Flows traversing bottleneck links</a:t>
            </a:r>
            <a:endParaRPr lang="en-US" dirty="0">
              <a:solidFill>
                <a:schemeClr val="accent2"/>
              </a:solidFill>
            </a:endParaRPr>
          </a:p>
        </p:txBody>
      </p:sp>
      <p:sp>
        <p:nvSpPr>
          <p:cNvPr id="11" name="Date Placeholder 10"/>
          <p:cNvSpPr>
            <a:spLocks noGrp="1"/>
          </p:cNvSpPr>
          <p:nvPr>
            <p:ph type="dt" sz="half" idx="10"/>
          </p:nvPr>
        </p:nvSpPr>
        <p:spPr/>
        <p:txBody>
          <a:bodyPr/>
          <a:lstStyle/>
          <a:p>
            <a:r>
              <a:rPr lang="en-US" smtClean="0"/>
              <a:t>10/8/13</a:t>
            </a:r>
            <a:endParaRPr lang="en-US"/>
          </a:p>
        </p:txBody>
      </p:sp>
      <p:sp>
        <p:nvSpPr>
          <p:cNvPr id="12" name="Footer Placeholder 11"/>
          <p:cNvSpPr>
            <a:spLocks noGrp="1"/>
          </p:cNvSpPr>
          <p:nvPr>
            <p:ph type="ftr" sz="quarter" idx="11"/>
          </p:nvPr>
        </p:nvSpPr>
        <p:spPr/>
        <p:txBody>
          <a:bodyPr/>
          <a:lstStyle/>
          <a:p>
            <a:r>
              <a:rPr lang="en-US" smtClean="0"/>
              <a:t>Software Defined Networking (COMS 6998-8)</a:t>
            </a:r>
            <a:endParaRPr lang="en-US"/>
          </a:p>
        </p:txBody>
      </p:sp>
      <p:sp>
        <p:nvSpPr>
          <p:cNvPr id="13"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smtClean="0"/>
              <a:t>J. Liu, Yale</a:t>
            </a:r>
            <a:endParaRPr lang="en-US" dirty="0"/>
          </a:p>
        </p:txBody>
      </p:sp>
    </p:spTree>
    <p:extLst>
      <p:ext uri="{BB962C8B-B14F-4D97-AF65-F5344CB8AC3E}">
        <p14:creationId xmlns:p14="http://schemas.microsoft.com/office/powerpoint/2010/main" val="8934379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5" grpId="0" animBg="1"/>
      <p:bldP spid="1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Evaluations</a:t>
            </a:r>
            <a:endParaRPr lang="en-US" dirty="0"/>
          </a:p>
        </p:txBody>
      </p:sp>
      <p:sp>
        <p:nvSpPr>
          <p:cNvPr id="3" name="Content Placeholder 2"/>
          <p:cNvSpPr>
            <a:spLocks noGrp="1"/>
          </p:cNvSpPr>
          <p:nvPr>
            <p:ph idx="1"/>
          </p:nvPr>
        </p:nvSpPr>
        <p:spPr/>
        <p:txBody>
          <a:bodyPr/>
          <a:lstStyle/>
          <a:p>
            <a:r>
              <a:rPr lang="en-US" dirty="0" err="1" smtClean="0"/>
              <a:t>Testbed</a:t>
            </a:r>
            <a:r>
              <a:rPr lang="en-US" dirty="0" smtClean="0"/>
              <a:t> experiments</a:t>
            </a:r>
          </a:p>
          <a:p>
            <a:endParaRPr lang="en-US" dirty="0"/>
          </a:p>
          <a:p>
            <a:r>
              <a:rPr lang="en-US" dirty="0" smtClean="0"/>
              <a:t>Large-scale trace-driven simulations</a:t>
            </a:r>
            <a:endParaRPr lang="en-US" dirty="0"/>
          </a:p>
        </p:txBody>
      </p:sp>
      <p:sp>
        <p:nvSpPr>
          <p:cNvPr id="4" name="Slide Number Placeholder 3"/>
          <p:cNvSpPr>
            <a:spLocks noGrp="1"/>
          </p:cNvSpPr>
          <p:nvPr>
            <p:ph type="sldNum" sz="quarter" idx="12"/>
          </p:nvPr>
        </p:nvSpPr>
        <p:spPr/>
        <p:txBody>
          <a:bodyPr/>
          <a:lstStyle/>
          <a:p>
            <a:fld id="{9C1F5A0A-F6FC-4FFD-9B49-0DA8697211D9}" type="slidenum">
              <a:rPr lang="en-US" smtClean="0"/>
              <a:pPr/>
              <a:t>55</a:t>
            </a:fld>
            <a:endParaRPr lang="en-US"/>
          </a:p>
        </p:txBody>
      </p:sp>
      <p:sp>
        <p:nvSpPr>
          <p:cNvPr id="5" name="Date Placeholder 4"/>
          <p:cNvSpPr>
            <a:spLocks noGrp="1"/>
          </p:cNvSpPr>
          <p:nvPr>
            <p:ph type="dt" sz="half" idx="10"/>
          </p:nvPr>
        </p:nvSpPr>
        <p:spPr/>
        <p:txBody>
          <a:bodyPr/>
          <a:lstStyle/>
          <a:p>
            <a:r>
              <a:rPr lang="en-US" smtClean="0"/>
              <a:t>10/8/13</a:t>
            </a:r>
            <a:endParaRPr lang="en-US"/>
          </a:p>
        </p:txBody>
      </p:sp>
      <p:sp>
        <p:nvSpPr>
          <p:cNvPr id="6" name="Footer Placeholder 5"/>
          <p:cNvSpPr>
            <a:spLocks noGrp="1"/>
          </p:cNvSpPr>
          <p:nvPr>
            <p:ph type="ftr" sz="quarter" idx="11"/>
          </p:nvPr>
        </p:nvSpPr>
        <p:spPr/>
        <p:txBody>
          <a:bodyPr/>
          <a:lstStyle/>
          <a:p>
            <a:r>
              <a:rPr lang="en-US" smtClean="0"/>
              <a:t>Software Defined Networking (COMS 6998-8)</a:t>
            </a:r>
            <a:endParaRPr lang="en-US"/>
          </a:p>
        </p:txBody>
      </p:sp>
    </p:spTree>
    <p:extLst>
      <p:ext uri="{BB962C8B-B14F-4D97-AF65-F5344CB8AC3E}">
        <p14:creationId xmlns:p14="http://schemas.microsoft.com/office/powerpoint/2010/main" val="1751346313"/>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stretch>
            <a:fillRect/>
          </a:stretch>
        </p:blipFill>
        <p:spPr>
          <a:xfrm>
            <a:off x="572620" y="1414786"/>
            <a:ext cx="6969181" cy="3838870"/>
          </a:xfrm>
          <a:prstGeom prst="rect">
            <a:avLst/>
          </a:prstGeom>
        </p:spPr>
      </p:pic>
      <p:sp>
        <p:nvSpPr>
          <p:cNvPr id="2" name="Title 1"/>
          <p:cNvSpPr>
            <a:spLocks noGrp="1"/>
          </p:cNvSpPr>
          <p:nvPr>
            <p:ph type="title"/>
          </p:nvPr>
        </p:nvSpPr>
        <p:spPr/>
        <p:txBody>
          <a:bodyPr/>
          <a:lstStyle/>
          <a:p>
            <a:r>
              <a:rPr lang="en-US" dirty="0" err="1" smtClean="0"/>
              <a:t>Testbed</a:t>
            </a:r>
            <a:r>
              <a:rPr lang="en-US" dirty="0" smtClean="0"/>
              <a:t> setup</a:t>
            </a:r>
            <a:endParaRPr lang="en-US" dirty="0"/>
          </a:p>
        </p:txBody>
      </p:sp>
      <p:sp>
        <p:nvSpPr>
          <p:cNvPr id="9" name="Oval 8"/>
          <p:cNvSpPr/>
          <p:nvPr/>
        </p:nvSpPr>
        <p:spPr>
          <a:xfrm>
            <a:off x="1169260" y="3516870"/>
            <a:ext cx="710328" cy="534934"/>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48648" y="4006574"/>
            <a:ext cx="1411810" cy="369332"/>
          </a:xfrm>
          <a:prstGeom prst="rect">
            <a:avLst/>
          </a:prstGeom>
          <a:noFill/>
        </p:spPr>
        <p:txBody>
          <a:bodyPr wrap="square" rtlCol="0">
            <a:spAutoFit/>
          </a:bodyPr>
          <a:lstStyle/>
          <a:p>
            <a:r>
              <a:rPr lang="en-US" dirty="0" smtClean="0">
                <a:solidFill>
                  <a:srgbClr val="FF0000"/>
                </a:solidFill>
              </a:rPr>
              <a:t>Drain AGG1</a:t>
            </a:r>
            <a:endParaRPr lang="en-US" dirty="0">
              <a:solidFill>
                <a:srgbClr val="FF0000"/>
              </a:solidFill>
            </a:endParaRPr>
          </a:p>
        </p:txBody>
      </p:sp>
      <p:cxnSp>
        <p:nvCxnSpPr>
          <p:cNvPr id="6" name="Straight Arrow Connector 5"/>
          <p:cNvCxnSpPr/>
          <p:nvPr/>
        </p:nvCxnSpPr>
        <p:spPr>
          <a:xfrm flipV="1">
            <a:off x="1469878" y="5069341"/>
            <a:ext cx="0" cy="307648"/>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7288139" y="5025448"/>
            <a:ext cx="0" cy="307648"/>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512605" y="2179439"/>
            <a:ext cx="0" cy="307648"/>
          </a:xfrm>
          <a:prstGeom prst="straightConnector1">
            <a:avLst/>
          </a:prstGeom>
          <a:ln w="38100">
            <a:solidFill>
              <a:schemeClr val="accent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305798" y="2176852"/>
            <a:ext cx="0" cy="307648"/>
          </a:xfrm>
          <a:prstGeom prst="straightConnector1">
            <a:avLst/>
          </a:prstGeom>
          <a:ln w="38100">
            <a:solidFill>
              <a:schemeClr val="accent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526281" y="2179439"/>
            <a:ext cx="0" cy="307648"/>
          </a:xfrm>
          <a:prstGeom prst="straightConnector1">
            <a:avLst/>
          </a:prstGeom>
          <a:ln w="38100">
            <a:solidFill>
              <a:schemeClr val="accent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7296685" y="2176852"/>
            <a:ext cx="0" cy="307648"/>
          </a:xfrm>
          <a:prstGeom prst="straightConnector1">
            <a:avLst/>
          </a:prstGeom>
          <a:ln w="38100">
            <a:solidFill>
              <a:schemeClr val="accent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52578" y="5333096"/>
            <a:ext cx="1343692" cy="307777"/>
          </a:xfrm>
          <a:prstGeom prst="rect">
            <a:avLst/>
          </a:prstGeom>
          <a:noFill/>
        </p:spPr>
        <p:txBody>
          <a:bodyPr wrap="square" rtlCol="0">
            <a:spAutoFit/>
          </a:bodyPr>
          <a:lstStyle/>
          <a:p>
            <a:r>
              <a:rPr lang="en-US" sz="1400" dirty="0" smtClean="0">
                <a:solidFill>
                  <a:schemeClr val="accent1"/>
                </a:solidFill>
              </a:rPr>
              <a:t>ToR5: 6Gbps</a:t>
            </a:r>
            <a:endParaRPr lang="en-US" sz="1400" dirty="0">
              <a:solidFill>
                <a:schemeClr val="accent1"/>
              </a:solidFill>
            </a:endParaRPr>
          </a:p>
        </p:txBody>
      </p:sp>
      <p:sp>
        <p:nvSpPr>
          <p:cNvPr id="17" name="TextBox 16"/>
          <p:cNvSpPr txBox="1"/>
          <p:nvPr/>
        </p:nvSpPr>
        <p:spPr>
          <a:xfrm>
            <a:off x="6616293" y="5360418"/>
            <a:ext cx="1343692" cy="307777"/>
          </a:xfrm>
          <a:prstGeom prst="rect">
            <a:avLst/>
          </a:prstGeom>
          <a:noFill/>
        </p:spPr>
        <p:txBody>
          <a:bodyPr wrap="square" rtlCol="0">
            <a:spAutoFit/>
          </a:bodyPr>
          <a:lstStyle/>
          <a:p>
            <a:r>
              <a:rPr lang="en-US" sz="1400" dirty="0" smtClean="0">
                <a:solidFill>
                  <a:schemeClr val="accent1"/>
                </a:solidFill>
              </a:rPr>
              <a:t>ToR8: 6Gbps</a:t>
            </a:r>
            <a:endParaRPr lang="en-US" sz="1400" dirty="0">
              <a:solidFill>
                <a:schemeClr val="accent1"/>
              </a:solidFill>
            </a:endParaRPr>
          </a:p>
        </p:txBody>
      </p:sp>
      <p:sp>
        <p:nvSpPr>
          <p:cNvPr id="18" name="TextBox 17"/>
          <p:cNvSpPr txBox="1"/>
          <p:nvPr/>
        </p:nvSpPr>
        <p:spPr>
          <a:xfrm>
            <a:off x="1512605" y="2173294"/>
            <a:ext cx="1688797" cy="307777"/>
          </a:xfrm>
          <a:prstGeom prst="rect">
            <a:avLst/>
          </a:prstGeom>
          <a:noFill/>
        </p:spPr>
        <p:txBody>
          <a:bodyPr wrap="square" rtlCol="0">
            <a:spAutoFit/>
          </a:bodyPr>
          <a:lstStyle/>
          <a:p>
            <a:r>
              <a:rPr lang="en-US" sz="1400" dirty="0" smtClean="0">
                <a:solidFill>
                  <a:schemeClr val="accent1"/>
                </a:solidFill>
              </a:rPr>
              <a:t>ToR6,7: 6.2Gbps</a:t>
            </a:r>
            <a:endParaRPr lang="en-US" sz="1400" dirty="0">
              <a:solidFill>
                <a:schemeClr val="accent1"/>
              </a:solidFill>
            </a:endParaRPr>
          </a:p>
        </p:txBody>
      </p:sp>
      <p:sp>
        <p:nvSpPr>
          <p:cNvPr id="19" name="TextBox 18"/>
          <p:cNvSpPr txBox="1"/>
          <p:nvPr/>
        </p:nvSpPr>
        <p:spPr>
          <a:xfrm>
            <a:off x="3283008" y="2171805"/>
            <a:ext cx="1688797" cy="307777"/>
          </a:xfrm>
          <a:prstGeom prst="rect">
            <a:avLst/>
          </a:prstGeom>
          <a:noFill/>
        </p:spPr>
        <p:txBody>
          <a:bodyPr wrap="square" rtlCol="0">
            <a:spAutoFit/>
          </a:bodyPr>
          <a:lstStyle/>
          <a:p>
            <a:r>
              <a:rPr lang="en-US" sz="1400" dirty="0" smtClean="0">
                <a:solidFill>
                  <a:schemeClr val="accent1"/>
                </a:solidFill>
              </a:rPr>
              <a:t>ToR6,7: 6.2Gbps</a:t>
            </a:r>
            <a:endParaRPr lang="en-US" sz="1400" dirty="0">
              <a:solidFill>
                <a:schemeClr val="accent1"/>
              </a:solidFill>
            </a:endParaRPr>
          </a:p>
        </p:txBody>
      </p:sp>
      <p:sp>
        <p:nvSpPr>
          <p:cNvPr id="20" name="TextBox 19"/>
          <p:cNvSpPr txBox="1"/>
          <p:nvPr/>
        </p:nvSpPr>
        <p:spPr>
          <a:xfrm>
            <a:off x="5518474" y="2179439"/>
            <a:ext cx="1688797" cy="307777"/>
          </a:xfrm>
          <a:prstGeom prst="rect">
            <a:avLst/>
          </a:prstGeom>
          <a:noFill/>
        </p:spPr>
        <p:txBody>
          <a:bodyPr wrap="square" rtlCol="0">
            <a:spAutoFit/>
          </a:bodyPr>
          <a:lstStyle/>
          <a:p>
            <a:r>
              <a:rPr lang="en-US" sz="1400" dirty="0" smtClean="0">
                <a:solidFill>
                  <a:schemeClr val="accent1"/>
                </a:solidFill>
              </a:rPr>
              <a:t>ToR6,7: 6.2Gbps</a:t>
            </a:r>
            <a:endParaRPr lang="en-US" sz="1400" dirty="0">
              <a:solidFill>
                <a:schemeClr val="accent1"/>
              </a:solidFill>
            </a:endParaRPr>
          </a:p>
        </p:txBody>
      </p:sp>
      <p:sp>
        <p:nvSpPr>
          <p:cNvPr id="21" name="TextBox 20"/>
          <p:cNvSpPr txBox="1"/>
          <p:nvPr/>
        </p:nvSpPr>
        <p:spPr>
          <a:xfrm>
            <a:off x="7296685" y="2171804"/>
            <a:ext cx="1688797" cy="307777"/>
          </a:xfrm>
          <a:prstGeom prst="rect">
            <a:avLst/>
          </a:prstGeom>
          <a:noFill/>
        </p:spPr>
        <p:txBody>
          <a:bodyPr wrap="square" rtlCol="0">
            <a:spAutoFit/>
          </a:bodyPr>
          <a:lstStyle/>
          <a:p>
            <a:r>
              <a:rPr lang="en-US" sz="1400" dirty="0" smtClean="0">
                <a:solidFill>
                  <a:schemeClr val="accent1"/>
                </a:solidFill>
              </a:rPr>
              <a:t>ToR6,7: 6.2Gbps</a:t>
            </a:r>
            <a:endParaRPr lang="en-US" sz="1400" dirty="0">
              <a:solidFill>
                <a:schemeClr val="accent1"/>
              </a:solidFill>
            </a:endParaRPr>
          </a:p>
        </p:txBody>
      </p:sp>
      <p:pic>
        <p:nvPicPr>
          <p:cNvPr id="4" name="Picture 3"/>
          <p:cNvPicPr>
            <a:picLocks noChangeAspect="1"/>
          </p:cNvPicPr>
          <p:nvPr/>
        </p:nvPicPr>
        <p:blipFill>
          <a:blip r:embed="rId4"/>
          <a:stretch>
            <a:fillRect/>
          </a:stretch>
        </p:blipFill>
        <p:spPr>
          <a:xfrm>
            <a:off x="3397449" y="5262202"/>
            <a:ext cx="1963119" cy="1180698"/>
          </a:xfrm>
          <a:prstGeom prst="rect">
            <a:avLst/>
          </a:prstGeom>
        </p:spPr>
      </p:pic>
      <p:sp>
        <p:nvSpPr>
          <p:cNvPr id="3" name="Slide Number Placeholder 2"/>
          <p:cNvSpPr>
            <a:spLocks noGrp="1"/>
          </p:cNvSpPr>
          <p:nvPr>
            <p:ph type="sldNum" sz="quarter" idx="12"/>
          </p:nvPr>
        </p:nvSpPr>
        <p:spPr/>
        <p:txBody>
          <a:bodyPr/>
          <a:lstStyle/>
          <a:p>
            <a:fld id="{9C1F5A0A-F6FC-4FFD-9B49-0DA8697211D9}" type="slidenum">
              <a:rPr lang="en-US" smtClean="0"/>
              <a:pPr/>
              <a:t>56</a:t>
            </a:fld>
            <a:endParaRPr lang="en-US"/>
          </a:p>
        </p:txBody>
      </p:sp>
      <p:sp>
        <p:nvSpPr>
          <p:cNvPr id="5" name="Date Placeholder 4"/>
          <p:cNvSpPr>
            <a:spLocks noGrp="1"/>
          </p:cNvSpPr>
          <p:nvPr>
            <p:ph type="dt" sz="half" idx="10"/>
          </p:nvPr>
        </p:nvSpPr>
        <p:spPr/>
        <p:txBody>
          <a:bodyPr/>
          <a:lstStyle/>
          <a:p>
            <a:r>
              <a:rPr lang="en-US" smtClean="0"/>
              <a:t>10/8/13</a:t>
            </a:r>
            <a:endParaRPr lang="en-US"/>
          </a:p>
        </p:txBody>
      </p:sp>
      <p:sp>
        <p:nvSpPr>
          <p:cNvPr id="7" name="Footer Placeholder 6"/>
          <p:cNvSpPr>
            <a:spLocks noGrp="1"/>
          </p:cNvSpPr>
          <p:nvPr>
            <p:ph type="ftr" sz="quarter" idx="11"/>
          </p:nvPr>
        </p:nvSpPr>
        <p:spPr/>
        <p:txBody>
          <a:bodyPr/>
          <a:lstStyle/>
          <a:p>
            <a:r>
              <a:rPr lang="en-US" smtClean="0"/>
              <a:t>Software Defined Networking (COMS 6998-8)</a:t>
            </a:r>
            <a:endParaRPr lang="en-US"/>
          </a:p>
        </p:txBody>
      </p:sp>
      <p:sp>
        <p:nvSpPr>
          <p:cNvPr id="23"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smtClean="0"/>
              <a:t>J. Liu, Yale</a:t>
            </a:r>
            <a:endParaRPr lang="en-US" dirty="0"/>
          </a:p>
        </p:txBody>
      </p:sp>
    </p:spTree>
    <p:extLst>
      <p:ext uri="{BB962C8B-B14F-4D97-AF65-F5344CB8AC3E}">
        <p14:creationId xmlns:p14="http://schemas.microsoft.com/office/powerpoint/2010/main" val="1953017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6" grpId="0"/>
      <p:bldP spid="17" grpId="0"/>
      <p:bldP spid="18" grpId="0"/>
      <p:bldP spid="19"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Chart 47"/>
          <p:cNvGraphicFramePr>
            <a:graphicFrameLocks/>
          </p:cNvGraphicFramePr>
          <p:nvPr>
            <p:extLst>
              <p:ext uri="{D42A27DB-BD31-4B8C-83A1-F6EECF244321}">
                <p14:modId xmlns:p14="http://schemas.microsoft.com/office/powerpoint/2010/main" val="4281910417"/>
              </p:ext>
            </p:extLst>
          </p:nvPr>
        </p:nvGraphicFramePr>
        <p:xfrm>
          <a:off x="-5740" y="3670173"/>
          <a:ext cx="4729164" cy="274796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fontScale="90000"/>
          </a:bodyPr>
          <a:lstStyle/>
          <a:p>
            <a:r>
              <a:rPr lang="en-US" dirty="0" err="1" smtClean="0"/>
              <a:t>zUpdate</a:t>
            </a:r>
            <a:r>
              <a:rPr lang="en-US" dirty="0"/>
              <a:t> </a:t>
            </a:r>
            <a:r>
              <a:rPr lang="en-US" dirty="0" smtClean="0"/>
              <a:t>achieves congestion-free switch upgrade</a:t>
            </a:r>
            <a:endParaRPr lang="en-US" dirty="0"/>
          </a:p>
        </p:txBody>
      </p:sp>
      <p:pic>
        <p:nvPicPr>
          <p:cNvPr id="6" name="Picture 5"/>
          <p:cNvPicPr>
            <a:picLocks noChangeAspect="1"/>
          </p:cNvPicPr>
          <p:nvPr/>
        </p:nvPicPr>
        <p:blipFill>
          <a:blip r:embed="rId4"/>
          <a:stretch>
            <a:fillRect/>
          </a:stretch>
        </p:blipFill>
        <p:spPr>
          <a:xfrm>
            <a:off x="4850237" y="1890417"/>
            <a:ext cx="3620744" cy="1585869"/>
          </a:xfrm>
          <a:prstGeom prst="rect">
            <a:avLst/>
          </a:prstGeom>
        </p:spPr>
      </p:pic>
      <p:sp>
        <p:nvSpPr>
          <p:cNvPr id="12" name="Right Arrow 11"/>
          <p:cNvSpPr/>
          <p:nvPr/>
        </p:nvSpPr>
        <p:spPr>
          <a:xfrm rot="5400000">
            <a:off x="6757800" y="3612470"/>
            <a:ext cx="660771" cy="482326"/>
          </a:xfrm>
          <a:prstGeom prs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4032176" y="2448216"/>
            <a:ext cx="701139" cy="482326"/>
          </a:xfrm>
          <a:prstGeom prst="right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905197" y="1438997"/>
            <a:ext cx="921094" cy="400110"/>
          </a:xfrm>
          <a:prstGeom prst="rect">
            <a:avLst/>
          </a:prstGeom>
          <a:noFill/>
        </p:spPr>
        <p:txBody>
          <a:bodyPr wrap="square" rtlCol="0">
            <a:spAutoFit/>
          </a:bodyPr>
          <a:lstStyle/>
          <a:p>
            <a:r>
              <a:rPr lang="en-US" sz="2000" b="1" dirty="0" smtClean="0"/>
              <a:t>Initial</a:t>
            </a:r>
            <a:endParaRPr lang="en-US" sz="2000" b="1" dirty="0"/>
          </a:p>
        </p:txBody>
      </p:sp>
      <p:sp>
        <p:nvSpPr>
          <p:cNvPr id="15" name="TextBox 14"/>
          <p:cNvSpPr txBox="1"/>
          <p:nvPr/>
        </p:nvSpPr>
        <p:spPr>
          <a:xfrm>
            <a:off x="6727988" y="4156901"/>
            <a:ext cx="921094" cy="400110"/>
          </a:xfrm>
          <a:prstGeom prst="rect">
            <a:avLst/>
          </a:prstGeom>
          <a:noFill/>
        </p:spPr>
        <p:txBody>
          <a:bodyPr wrap="square" rtlCol="0">
            <a:spAutoFit/>
          </a:bodyPr>
          <a:lstStyle/>
          <a:p>
            <a:r>
              <a:rPr lang="en-US" sz="2000" b="1" dirty="0" smtClean="0"/>
              <a:t>Final</a:t>
            </a:r>
            <a:endParaRPr lang="en-US" sz="2000" b="1" dirty="0"/>
          </a:p>
        </p:txBody>
      </p:sp>
      <p:sp>
        <p:nvSpPr>
          <p:cNvPr id="16" name="TextBox 15"/>
          <p:cNvSpPr txBox="1"/>
          <p:nvPr/>
        </p:nvSpPr>
        <p:spPr>
          <a:xfrm>
            <a:off x="5982575" y="1438997"/>
            <a:ext cx="1743101" cy="400110"/>
          </a:xfrm>
          <a:prstGeom prst="rect">
            <a:avLst/>
          </a:prstGeom>
          <a:noFill/>
        </p:spPr>
        <p:txBody>
          <a:bodyPr wrap="square" rtlCol="0">
            <a:spAutoFit/>
          </a:bodyPr>
          <a:lstStyle/>
          <a:p>
            <a:r>
              <a:rPr lang="en-US" sz="2000" b="1" dirty="0" smtClean="0"/>
              <a:t>Intermediate</a:t>
            </a:r>
            <a:endParaRPr lang="en-US" sz="2000" b="1" dirty="0"/>
          </a:p>
        </p:txBody>
      </p:sp>
      <p:pic>
        <p:nvPicPr>
          <p:cNvPr id="19" name="Picture 18"/>
          <p:cNvPicPr>
            <a:picLocks noChangeAspect="1"/>
          </p:cNvPicPr>
          <p:nvPr/>
        </p:nvPicPr>
        <p:blipFill>
          <a:blip r:embed="rId4"/>
          <a:stretch>
            <a:fillRect/>
          </a:stretch>
        </p:blipFill>
        <p:spPr>
          <a:xfrm>
            <a:off x="295843" y="1896446"/>
            <a:ext cx="3620744" cy="1585869"/>
          </a:xfrm>
          <a:prstGeom prst="rect">
            <a:avLst/>
          </a:prstGeom>
        </p:spPr>
      </p:pic>
      <p:sp>
        <p:nvSpPr>
          <p:cNvPr id="20" name="TextBox 19"/>
          <p:cNvSpPr txBox="1"/>
          <p:nvPr/>
        </p:nvSpPr>
        <p:spPr>
          <a:xfrm>
            <a:off x="178921" y="2821409"/>
            <a:ext cx="933347" cy="369332"/>
          </a:xfrm>
          <a:prstGeom prst="rect">
            <a:avLst/>
          </a:prstGeom>
          <a:noFill/>
        </p:spPr>
        <p:txBody>
          <a:bodyPr wrap="square" rtlCol="0">
            <a:spAutoFit/>
          </a:bodyPr>
          <a:lstStyle/>
          <a:p>
            <a:r>
              <a:rPr lang="en-US" dirty="0" smtClean="0"/>
              <a:t>3Gbps</a:t>
            </a:r>
            <a:endParaRPr lang="en-US" dirty="0"/>
          </a:p>
        </p:txBody>
      </p:sp>
      <p:sp>
        <p:nvSpPr>
          <p:cNvPr id="21" name="TextBox 20"/>
          <p:cNvSpPr txBox="1"/>
          <p:nvPr/>
        </p:nvSpPr>
        <p:spPr>
          <a:xfrm>
            <a:off x="1191557" y="2841441"/>
            <a:ext cx="918191" cy="369332"/>
          </a:xfrm>
          <a:prstGeom prst="rect">
            <a:avLst/>
          </a:prstGeom>
          <a:noFill/>
        </p:spPr>
        <p:txBody>
          <a:bodyPr wrap="square" rtlCol="0">
            <a:spAutoFit/>
          </a:bodyPr>
          <a:lstStyle/>
          <a:p>
            <a:r>
              <a:rPr lang="en-US" dirty="0" smtClean="0"/>
              <a:t>3Gbps</a:t>
            </a:r>
            <a:endParaRPr lang="en-US" dirty="0"/>
          </a:p>
        </p:txBody>
      </p:sp>
      <p:sp>
        <p:nvSpPr>
          <p:cNvPr id="22" name="TextBox 21"/>
          <p:cNvSpPr txBox="1"/>
          <p:nvPr/>
        </p:nvSpPr>
        <p:spPr>
          <a:xfrm>
            <a:off x="3607744" y="2879205"/>
            <a:ext cx="830621" cy="369332"/>
          </a:xfrm>
          <a:prstGeom prst="rect">
            <a:avLst/>
          </a:prstGeom>
          <a:noFill/>
        </p:spPr>
        <p:txBody>
          <a:bodyPr wrap="square" rtlCol="0">
            <a:spAutoFit/>
          </a:bodyPr>
          <a:lstStyle/>
          <a:p>
            <a:r>
              <a:rPr lang="en-US" dirty="0" smtClean="0"/>
              <a:t>3Gbps</a:t>
            </a:r>
            <a:endParaRPr lang="en-US" dirty="0"/>
          </a:p>
        </p:txBody>
      </p:sp>
      <p:sp>
        <p:nvSpPr>
          <p:cNvPr id="23" name="TextBox 22"/>
          <p:cNvSpPr txBox="1"/>
          <p:nvPr/>
        </p:nvSpPr>
        <p:spPr>
          <a:xfrm>
            <a:off x="2608276" y="2843888"/>
            <a:ext cx="800097" cy="369332"/>
          </a:xfrm>
          <a:prstGeom prst="rect">
            <a:avLst/>
          </a:prstGeom>
          <a:noFill/>
        </p:spPr>
        <p:txBody>
          <a:bodyPr wrap="square" rtlCol="0">
            <a:spAutoFit/>
          </a:bodyPr>
          <a:lstStyle/>
          <a:p>
            <a:r>
              <a:rPr lang="en-US" dirty="0" smtClean="0"/>
              <a:t>3Gbps</a:t>
            </a:r>
            <a:endParaRPr lang="en-US" dirty="0"/>
          </a:p>
        </p:txBody>
      </p:sp>
      <p:cxnSp>
        <p:nvCxnSpPr>
          <p:cNvPr id="24" name="Straight Arrow Connector 23"/>
          <p:cNvCxnSpPr/>
          <p:nvPr/>
        </p:nvCxnSpPr>
        <p:spPr>
          <a:xfrm flipH="1" flipV="1">
            <a:off x="808396" y="2709397"/>
            <a:ext cx="301884" cy="52962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1098636" y="2728447"/>
            <a:ext cx="293908" cy="51057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3208513" y="2715368"/>
            <a:ext cx="301884" cy="52962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3486899" y="2730063"/>
            <a:ext cx="277335" cy="501564"/>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nvPicPr>
        <p:blipFill>
          <a:blip r:embed="rId4"/>
          <a:stretch>
            <a:fillRect/>
          </a:stretch>
        </p:blipFill>
        <p:spPr>
          <a:xfrm>
            <a:off x="5045159" y="4547167"/>
            <a:ext cx="3620744" cy="1585869"/>
          </a:xfrm>
          <a:prstGeom prst="rect">
            <a:avLst/>
          </a:prstGeom>
        </p:spPr>
      </p:pic>
      <p:sp>
        <p:nvSpPr>
          <p:cNvPr id="29" name="TextBox 28"/>
          <p:cNvSpPr txBox="1"/>
          <p:nvPr/>
        </p:nvSpPr>
        <p:spPr>
          <a:xfrm>
            <a:off x="5321178" y="5506020"/>
            <a:ext cx="403526" cy="369332"/>
          </a:xfrm>
          <a:prstGeom prst="rect">
            <a:avLst/>
          </a:prstGeom>
          <a:noFill/>
        </p:spPr>
        <p:txBody>
          <a:bodyPr wrap="square" rtlCol="0">
            <a:spAutoFit/>
          </a:bodyPr>
          <a:lstStyle/>
          <a:p>
            <a:r>
              <a:rPr lang="en-US" dirty="0" smtClean="0"/>
              <a:t>0</a:t>
            </a:r>
            <a:endParaRPr lang="en-US" dirty="0"/>
          </a:p>
        </p:txBody>
      </p:sp>
      <p:sp>
        <p:nvSpPr>
          <p:cNvPr id="30" name="TextBox 29"/>
          <p:cNvSpPr txBox="1"/>
          <p:nvPr/>
        </p:nvSpPr>
        <p:spPr>
          <a:xfrm>
            <a:off x="5930341" y="5509589"/>
            <a:ext cx="791239" cy="369332"/>
          </a:xfrm>
          <a:prstGeom prst="rect">
            <a:avLst/>
          </a:prstGeom>
          <a:noFill/>
        </p:spPr>
        <p:txBody>
          <a:bodyPr wrap="square" rtlCol="0">
            <a:spAutoFit/>
          </a:bodyPr>
          <a:lstStyle/>
          <a:p>
            <a:r>
              <a:rPr lang="en-US" dirty="0" smtClean="0"/>
              <a:t>6Gbps</a:t>
            </a:r>
            <a:endParaRPr lang="en-US" dirty="0"/>
          </a:p>
        </p:txBody>
      </p:sp>
      <p:sp>
        <p:nvSpPr>
          <p:cNvPr id="31" name="TextBox 30"/>
          <p:cNvSpPr txBox="1"/>
          <p:nvPr/>
        </p:nvSpPr>
        <p:spPr>
          <a:xfrm>
            <a:off x="7328684" y="5537839"/>
            <a:ext cx="913663" cy="369332"/>
          </a:xfrm>
          <a:prstGeom prst="rect">
            <a:avLst/>
          </a:prstGeom>
          <a:noFill/>
        </p:spPr>
        <p:txBody>
          <a:bodyPr wrap="square" rtlCol="0">
            <a:spAutoFit/>
          </a:bodyPr>
          <a:lstStyle/>
          <a:p>
            <a:r>
              <a:rPr lang="en-US" dirty="0" smtClean="0"/>
              <a:t>5Gbps</a:t>
            </a:r>
            <a:endParaRPr lang="en-US" dirty="0"/>
          </a:p>
        </p:txBody>
      </p:sp>
      <p:sp>
        <p:nvSpPr>
          <p:cNvPr id="32" name="TextBox 31"/>
          <p:cNvSpPr txBox="1"/>
          <p:nvPr/>
        </p:nvSpPr>
        <p:spPr>
          <a:xfrm>
            <a:off x="8298328" y="5537839"/>
            <a:ext cx="845672" cy="369332"/>
          </a:xfrm>
          <a:prstGeom prst="rect">
            <a:avLst/>
          </a:prstGeom>
          <a:noFill/>
        </p:spPr>
        <p:txBody>
          <a:bodyPr wrap="square" rtlCol="0">
            <a:spAutoFit/>
          </a:bodyPr>
          <a:lstStyle/>
          <a:p>
            <a:r>
              <a:rPr lang="en-US" dirty="0" smtClean="0"/>
              <a:t>1Gbps</a:t>
            </a:r>
            <a:endParaRPr lang="en-US" dirty="0"/>
          </a:p>
        </p:txBody>
      </p:sp>
      <p:cxnSp>
        <p:nvCxnSpPr>
          <p:cNvPr id="33" name="Straight Arrow Connector 32"/>
          <p:cNvCxnSpPr/>
          <p:nvPr/>
        </p:nvCxnSpPr>
        <p:spPr>
          <a:xfrm flipV="1">
            <a:off x="5837419" y="5396595"/>
            <a:ext cx="293908" cy="51057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7947296" y="5383516"/>
            <a:ext cx="301884" cy="52962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8225682" y="5398211"/>
            <a:ext cx="277335" cy="501564"/>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814593" y="2821677"/>
            <a:ext cx="861295" cy="369332"/>
          </a:xfrm>
          <a:prstGeom prst="rect">
            <a:avLst/>
          </a:prstGeom>
          <a:noFill/>
        </p:spPr>
        <p:txBody>
          <a:bodyPr wrap="square" rtlCol="0">
            <a:spAutoFit/>
          </a:bodyPr>
          <a:lstStyle/>
          <a:p>
            <a:r>
              <a:rPr lang="en-US" dirty="0" smtClean="0"/>
              <a:t>2Gbps</a:t>
            </a:r>
            <a:endParaRPr lang="en-US" dirty="0"/>
          </a:p>
        </p:txBody>
      </p:sp>
      <p:sp>
        <p:nvSpPr>
          <p:cNvPr id="37" name="TextBox 36"/>
          <p:cNvSpPr txBox="1"/>
          <p:nvPr/>
        </p:nvSpPr>
        <p:spPr>
          <a:xfrm>
            <a:off x="5755178" y="2841709"/>
            <a:ext cx="807339" cy="369332"/>
          </a:xfrm>
          <a:prstGeom prst="rect">
            <a:avLst/>
          </a:prstGeom>
          <a:noFill/>
        </p:spPr>
        <p:txBody>
          <a:bodyPr wrap="square" rtlCol="0">
            <a:spAutoFit/>
          </a:bodyPr>
          <a:lstStyle/>
          <a:p>
            <a:r>
              <a:rPr lang="en-US" dirty="0" smtClean="0"/>
              <a:t>4Gbps</a:t>
            </a:r>
            <a:endParaRPr lang="en-US" dirty="0"/>
          </a:p>
        </p:txBody>
      </p:sp>
      <p:sp>
        <p:nvSpPr>
          <p:cNvPr id="38" name="TextBox 37"/>
          <p:cNvSpPr txBox="1"/>
          <p:nvPr/>
        </p:nvSpPr>
        <p:spPr>
          <a:xfrm>
            <a:off x="7042969" y="2853882"/>
            <a:ext cx="1102487" cy="369332"/>
          </a:xfrm>
          <a:prstGeom prst="rect">
            <a:avLst/>
          </a:prstGeom>
          <a:noFill/>
        </p:spPr>
        <p:txBody>
          <a:bodyPr wrap="square" rtlCol="0">
            <a:spAutoFit/>
          </a:bodyPr>
          <a:lstStyle/>
          <a:p>
            <a:r>
              <a:rPr lang="en-US" dirty="0" smtClean="0"/>
              <a:t>4.5Gbps</a:t>
            </a:r>
            <a:endParaRPr lang="en-US" dirty="0"/>
          </a:p>
        </p:txBody>
      </p:sp>
      <p:sp>
        <p:nvSpPr>
          <p:cNvPr id="39" name="TextBox 38"/>
          <p:cNvSpPr txBox="1"/>
          <p:nvPr/>
        </p:nvSpPr>
        <p:spPr>
          <a:xfrm>
            <a:off x="8124148" y="2876741"/>
            <a:ext cx="962244" cy="369332"/>
          </a:xfrm>
          <a:prstGeom prst="rect">
            <a:avLst/>
          </a:prstGeom>
          <a:noFill/>
        </p:spPr>
        <p:txBody>
          <a:bodyPr wrap="square" rtlCol="0">
            <a:spAutoFit/>
          </a:bodyPr>
          <a:lstStyle/>
          <a:p>
            <a:r>
              <a:rPr lang="en-US" dirty="0" smtClean="0"/>
              <a:t>1.5Gbps</a:t>
            </a:r>
            <a:endParaRPr lang="en-US" dirty="0"/>
          </a:p>
        </p:txBody>
      </p:sp>
      <p:cxnSp>
        <p:nvCxnSpPr>
          <p:cNvPr id="40" name="Straight Arrow Connector 39"/>
          <p:cNvCxnSpPr/>
          <p:nvPr/>
        </p:nvCxnSpPr>
        <p:spPr>
          <a:xfrm flipH="1" flipV="1">
            <a:off x="5372016" y="2709665"/>
            <a:ext cx="301884" cy="52962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5662256" y="2728715"/>
            <a:ext cx="293908" cy="51057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flipV="1">
            <a:off x="7781825" y="2722419"/>
            <a:ext cx="301884" cy="52962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8060211" y="2737114"/>
            <a:ext cx="277335" cy="501564"/>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808396" y="2096303"/>
            <a:ext cx="1180507" cy="49103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2596007" y="2117643"/>
            <a:ext cx="237825" cy="47604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375602" y="2092992"/>
            <a:ext cx="1180507" cy="49103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7163213" y="2114332"/>
            <a:ext cx="237825" cy="47604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541073" y="4763867"/>
            <a:ext cx="1180507" cy="49103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7328684" y="4785207"/>
            <a:ext cx="237825" cy="47604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734938" y="4418173"/>
            <a:ext cx="3828516" cy="8545"/>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748574" y="4101983"/>
            <a:ext cx="729847" cy="142967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478421" y="4100560"/>
            <a:ext cx="1117586" cy="142967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596704" y="4099137"/>
            <a:ext cx="1783853" cy="142967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98636" y="5875352"/>
            <a:ext cx="3097349" cy="3288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9C1F5A0A-F6FC-4FFD-9B49-0DA8697211D9}" type="slidenum">
              <a:rPr lang="en-US" smtClean="0"/>
              <a:pPr/>
              <a:t>57</a:t>
            </a:fld>
            <a:endParaRPr lang="en-US"/>
          </a:p>
        </p:txBody>
      </p:sp>
      <p:sp>
        <p:nvSpPr>
          <p:cNvPr id="7" name="Date Placeholder 6"/>
          <p:cNvSpPr>
            <a:spLocks noGrp="1"/>
          </p:cNvSpPr>
          <p:nvPr>
            <p:ph type="dt" sz="half" idx="10"/>
          </p:nvPr>
        </p:nvSpPr>
        <p:spPr/>
        <p:txBody>
          <a:bodyPr/>
          <a:lstStyle/>
          <a:p>
            <a:r>
              <a:rPr lang="en-US" smtClean="0"/>
              <a:t>10/8/13</a:t>
            </a:r>
            <a:endParaRPr lang="en-US"/>
          </a:p>
        </p:txBody>
      </p:sp>
      <p:sp>
        <p:nvSpPr>
          <p:cNvPr id="8" name="Footer Placeholder 7"/>
          <p:cNvSpPr>
            <a:spLocks noGrp="1"/>
          </p:cNvSpPr>
          <p:nvPr>
            <p:ph type="ftr" sz="quarter" idx="11"/>
          </p:nvPr>
        </p:nvSpPr>
        <p:spPr/>
        <p:txBody>
          <a:bodyPr/>
          <a:lstStyle/>
          <a:p>
            <a:r>
              <a:rPr lang="en-US" smtClean="0"/>
              <a:t>Software Defined Networking (COMS 6998-8)</a:t>
            </a:r>
            <a:endParaRPr lang="en-US"/>
          </a:p>
        </p:txBody>
      </p:sp>
      <p:sp>
        <p:nvSpPr>
          <p:cNvPr id="52"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smtClean="0"/>
              <a:t>J. Liu, Yale</a:t>
            </a:r>
            <a:endParaRPr lang="en-US" dirty="0"/>
          </a:p>
        </p:txBody>
      </p:sp>
    </p:spTree>
    <p:extLst>
      <p:ext uri="{BB962C8B-B14F-4D97-AF65-F5344CB8AC3E}">
        <p14:creationId xmlns:p14="http://schemas.microsoft.com/office/powerpoint/2010/main" val="27428437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500"/>
                                        <p:tgtEl>
                                          <p:spTgt spid="49"/>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fade">
                                      <p:cBhvr>
                                        <p:cTn id="21" dur="500"/>
                                        <p:tgtEl>
                                          <p:spTgt spid="5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par>
                                <p:cTn id="31" presetID="10" presetClass="entr" presetSubtype="0" fill="hold" nodeType="with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500"/>
                                        <p:tgtEl>
                                          <p:spTgt spid="4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500"/>
                                        <p:tgtEl>
                                          <p:spTgt spid="37"/>
                                        </p:tgtEl>
                                      </p:cBhvr>
                                    </p:animEffect>
                                  </p:childTnLst>
                                </p:cTn>
                              </p:par>
                              <p:par>
                                <p:cTn id="37" presetID="10" presetClass="entr" presetSubtype="0" fill="hold" nodeType="with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500"/>
                                        <p:tgtEl>
                                          <p:spTgt spid="55"/>
                                        </p:tgtEl>
                                      </p:cBhvr>
                                    </p:animEffect>
                                  </p:childTnLst>
                                </p:cTn>
                              </p:par>
                              <p:par>
                                <p:cTn id="40" presetID="10" presetClass="entr" presetSubtype="0"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500"/>
                                        <p:tgtEl>
                                          <p:spTgt spid="42"/>
                                        </p:tgtEl>
                                      </p:cBhvr>
                                    </p:animEffect>
                                  </p:childTnLst>
                                </p:cTn>
                              </p:par>
                              <p:par>
                                <p:cTn id="43" presetID="10" presetClass="entr" presetSubtype="0" fill="hold" nodeType="with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fade">
                                      <p:cBhvr>
                                        <p:cTn id="45" dur="500"/>
                                        <p:tgtEl>
                                          <p:spTgt spid="4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fade">
                                      <p:cBhvr>
                                        <p:cTn id="48" dur="500"/>
                                        <p:tgtEl>
                                          <p:spTgt spid="3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500"/>
                                        <p:tgtEl>
                                          <p:spTgt spid="3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500"/>
                                        <p:tgtEl>
                                          <p:spTgt spid="1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500"/>
                                        <p:tgtEl>
                                          <p:spTgt spid="12"/>
                                        </p:tgtEl>
                                      </p:cBhvr>
                                    </p:animEffect>
                                  </p:childTnLst>
                                </p:cTn>
                              </p:par>
                              <p:par>
                                <p:cTn id="63" presetID="10" presetClass="entr" presetSubtype="0" fill="hold" nodeType="with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500"/>
                                        <p:tgtEl>
                                          <p:spTgt spid="56"/>
                                        </p:tgtEl>
                                      </p:cBhvr>
                                    </p:animEffect>
                                  </p:childTnLst>
                                </p:cTn>
                              </p:par>
                              <p:par>
                                <p:cTn id="66" presetID="10" presetClass="entr" presetSubtype="0" fill="hold" nodeType="withEffect">
                                  <p:stCondLst>
                                    <p:cond delay="0"/>
                                  </p:stCondLst>
                                  <p:childTnLst>
                                    <p:set>
                                      <p:cBhvr>
                                        <p:cTn id="67" dur="1" fill="hold">
                                          <p:stCondLst>
                                            <p:cond delay="0"/>
                                          </p:stCondLst>
                                        </p:cTn>
                                        <p:tgtEl>
                                          <p:spTgt spid="57"/>
                                        </p:tgtEl>
                                        <p:attrNameLst>
                                          <p:attrName>style.visibility</p:attrName>
                                        </p:attrNameLst>
                                      </p:cBhvr>
                                      <p:to>
                                        <p:strVal val="visible"/>
                                      </p:to>
                                    </p:set>
                                    <p:animEffect transition="in" filter="fade">
                                      <p:cBhvr>
                                        <p:cTn id="68" dur="500"/>
                                        <p:tgtEl>
                                          <p:spTgt spid="5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fade">
                                      <p:cBhvr>
                                        <p:cTn id="71" dur="500"/>
                                        <p:tgtEl>
                                          <p:spTgt spid="29"/>
                                        </p:tgtEl>
                                      </p:cBhvr>
                                    </p:animEffect>
                                  </p:childTnLst>
                                </p:cTn>
                              </p:par>
                              <p:par>
                                <p:cTn id="72" presetID="10" presetClass="entr" presetSubtype="0" fill="hold" nodeType="with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fade">
                                      <p:cBhvr>
                                        <p:cTn id="74" dur="500"/>
                                        <p:tgtEl>
                                          <p:spTgt spid="33"/>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500"/>
                                        <p:tgtEl>
                                          <p:spTgt spid="30"/>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fade">
                                      <p:cBhvr>
                                        <p:cTn id="80" dur="500"/>
                                        <p:tgtEl>
                                          <p:spTgt spid="31"/>
                                        </p:tgtEl>
                                      </p:cBhvr>
                                    </p:animEffect>
                                  </p:childTnLst>
                                </p:cTn>
                              </p:par>
                              <p:par>
                                <p:cTn id="81" presetID="10" presetClass="entr" presetSubtype="0" fill="hold" nodeType="with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fade">
                                      <p:cBhvr>
                                        <p:cTn id="83" dur="500"/>
                                        <p:tgtEl>
                                          <p:spTgt spid="34"/>
                                        </p:tgtEl>
                                      </p:cBhvr>
                                    </p:animEffect>
                                  </p:childTnLst>
                                </p:cTn>
                              </p:par>
                              <p:par>
                                <p:cTn id="84" presetID="10" presetClass="entr" presetSubtype="0" fill="hold" nodeType="withEffect">
                                  <p:stCondLst>
                                    <p:cond delay="0"/>
                                  </p:stCondLst>
                                  <p:childTnLst>
                                    <p:set>
                                      <p:cBhvr>
                                        <p:cTn id="85" dur="1" fill="hold">
                                          <p:stCondLst>
                                            <p:cond delay="0"/>
                                          </p:stCondLst>
                                        </p:cTn>
                                        <p:tgtEl>
                                          <p:spTgt spid="35"/>
                                        </p:tgtEl>
                                        <p:attrNameLst>
                                          <p:attrName>style.visibility</p:attrName>
                                        </p:attrNameLst>
                                      </p:cBhvr>
                                      <p:to>
                                        <p:strVal val="visible"/>
                                      </p:to>
                                    </p:set>
                                    <p:animEffect transition="in" filter="fade">
                                      <p:cBhvr>
                                        <p:cTn id="86" dur="500"/>
                                        <p:tgtEl>
                                          <p:spTgt spid="35"/>
                                        </p:tgtEl>
                                      </p:cBhvr>
                                    </p:animEffect>
                                  </p:childTnLst>
                                </p:cTn>
                              </p:par>
                              <p:par>
                                <p:cTn id="87" presetID="10" presetClass="entr" presetSubtype="0" fill="hold"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500"/>
                                        <p:tgtEl>
                                          <p:spTgt spid="28"/>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32"/>
                                        </p:tgtEl>
                                        <p:attrNameLst>
                                          <p:attrName>style.visibility</p:attrName>
                                        </p:attrNameLst>
                                      </p:cBhvr>
                                      <p:to>
                                        <p:strVal val="visible"/>
                                      </p:to>
                                    </p:set>
                                    <p:animEffect transition="in" filter="fade">
                                      <p:cBhvr>
                                        <p:cTn id="92" dur="500"/>
                                        <p:tgtEl>
                                          <p:spTgt spid="32"/>
                                        </p:tgtEl>
                                      </p:cBhvr>
                                    </p:animEffect>
                                  </p:childTnLst>
                                </p:cTn>
                              </p:par>
                              <p:par>
                                <p:cTn id="93" presetID="10" presetClass="exit" presetSubtype="0" fill="hold" grpId="1" nodeType="withEffect">
                                  <p:stCondLst>
                                    <p:cond delay="0"/>
                                  </p:stCondLst>
                                  <p:childTnLst>
                                    <p:animEffect transition="out" filter="fade">
                                      <p:cBhvr>
                                        <p:cTn id="94" dur="500"/>
                                        <p:tgtEl>
                                          <p:spTgt spid="49"/>
                                        </p:tgtEl>
                                      </p:cBhvr>
                                    </p:animEffect>
                                    <p:set>
                                      <p:cBhvr>
                                        <p:cTn id="95" dur="1" fill="hold">
                                          <p:stCondLst>
                                            <p:cond delay="499"/>
                                          </p:stCondLst>
                                        </p:cTn>
                                        <p:tgtEl>
                                          <p:spTgt spid="49"/>
                                        </p:tgtEl>
                                        <p:attrNameLst>
                                          <p:attrName>style.visibility</p:attrName>
                                        </p:attrNameLst>
                                      </p:cBhvr>
                                      <p:to>
                                        <p:strVal val="hidden"/>
                                      </p:to>
                                    </p:set>
                                  </p:childTnLst>
                                </p:cTn>
                              </p:par>
                              <p:par>
                                <p:cTn id="96" presetID="10" presetClass="entr" presetSubtype="0"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Effect transition="in" filter="fade">
                                      <p:cBhvr>
                                        <p:cTn id="9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p:bldP spid="16" grpId="0"/>
      <p:bldP spid="29" grpId="0"/>
      <p:bldP spid="30" grpId="0"/>
      <p:bldP spid="31" grpId="0"/>
      <p:bldP spid="32" grpId="0"/>
      <p:bldP spid="36" grpId="0"/>
      <p:bldP spid="37" grpId="0"/>
      <p:bldP spid="38" grpId="0"/>
      <p:bldP spid="39" grpId="0"/>
      <p:bldP spid="4" grpId="0" animBg="1"/>
      <p:bldP spid="4" grpId="1" animBg="1"/>
      <p:bldP spid="49" grpId="0" animBg="1"/>
      <p:bldP spid="49" grpId="1" animBg="1"/>
      <p:bldP spid="51"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 name="Chart 50"/>
          <p:cNvGraphicFramePr>
            <a:graphicFrameLocks/>
          </p:cNvGraphicFramePr>
          <p:nvPr>
            <p:extLst>
              <p:ext uri="{D42A27DB-BD31-4B8C-83A1-F6EECF244321}">
                <p14:modId xmlns:p14="http://schemas.microsoft.com/office/powerpoint/2010/main" val="1000017874"/>
              </p:ext>
            </p:extLst>
          </p:nvPr>
        </p:nvGraphicFramePr>
        <p:xfrm>
          <a:off x="49733" y="3815452"/>
          <a:ext cx="4729164" cy="2747963"/>
        </p:xfrm>
        <a:graphic>
          <a:graphicData uri="http://schemas.openxmlformats.org/drawingml/2006/chart">
            <c:chart xmlns:c="http://schemas.openxmlformats.org/drawingml/2006/chart" xmlns:r="http://schemas.openxmlformats.org/officeDocument/2006/relationships" r:id="rId3"/>
          </a:graphicData>
        </a:graphic>
      </p:graphicFrame>
      <p:sp>
        <p:nvSpPr>
          <p:cNvPr id="67" name="Rectangle 66"/>
          <p:cNvSpPr/>
          <p:nvPr/>
        </p:nvSpPr>
        <p:spPr>
          <a:xfrm>
            <a:off x="1904495" y="4227323"/>
            <a:ext cx="1783853" cy="142967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flipV="1">
            <a:off x="734938" y="4623275"/>
            <a:ext cx="3828516" cy="8545"/>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fontScale="90000"/>
          </a:bodyPr>
          <a:lstStyle/>
          <a:p>
            <a:r>
              <a:rPr lang="en-US" dirty="0" smtClean="0"/>
              <a:t>One-step update causes transient congestion </a:t>
            </a:r>
            <a:endParaRPr lang="en-US" dirty="0"/>
          </a:p>
        </p:txBody>
      </p:sp>
      <p:sp>
        <p:nvSpPr>
          <p:cNvPr id="12" name="Right Arrow 11"/>
          <p:cNvSpPr/>
          <p:nvPr/>
        </p:nvSpPr>
        <p:spPr>
          <a:xfrm rot="2726087">
            <a:off x="4101022" y="3221399"/>
            <a:ext cx="2780200" cy="482326"/>
          </a:xfrm>
          <a:prstGeom prs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4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2246495">
            <a:off x="5066741" y="3024562"/>
            <a:ext cx="862138" cy="862138"/>
          </a:xfrm>
          <a:prstGeom prst="rect">
            <a:avLst/>
          </a:prstGeom>
        </p:spPr>
      </p:pic>
      <p:sp>
        <p:nvSpPr>
          <p:cNvPr id="37" name="TextBox 36"/>
          <p:cNvSpPr txBox="1"/>
          <p:nvPr/>
        </p:nvSpPr>
        <p:spPr>
          <a:xfrm>
            <a:off x="1905197" y="1438997"/>
            <a:ext cx="921094" cy="400110"/>
          </a:xfrm>
          <a:prstGeom prst="rect">
            <a:avLst/>
          </a:prstGeom>
          <a:noFill/>
        </p:spPr>
        <p:txBody>
          <a:bodyPr wrap="square" rtlCol="0">
            <a:spAutoFit/>
          </a:bodyPr>
          <a:lstStyle/>
          <a:p>
            <a:r>
              <a:rPr lang="en-US" sz="2000" b="1" dirty="0" smtClean="0"/>
              <a:t>Initial</a:t>
            </a:r>
            <a:endParaRPr lang="en-US" sz="2000" b="1" dirty="0"/>
          </a:p>
        </p:txBody>
      </p:sp>
      <p:pic>
        <p:nvPicPr>
          <p:cNvPr id="38" name="Picture 37"/>
          <p:cNvPicPr>
            <a:picLocks noChangeAspect="1"/>
          </p:cNvPicPr>
          <p:nvPr/>
        </p:nvPicPr>
        <p:blipFill>
          <a:blip r:embed="rId5"/>
          <a:stretch>
            <a:fillRect/>
          </a:stretch>
        </p:blipFill>
        <p:spPr>
          <a:xfrm>
            <a:off x="295843" y="1896446"/>
            <a:ext cx="3620744" cy="1585869"/>
          </a:xfrm>
          <a:prstGeom prst="rect">
            <a:avLst/>
          </a:prstGeom>
        </p:spPr>
      </p:pic>
      <p:sp>
        <p:nvSpPr>
          <p:cNvPr id="39" name="TextBox 38"/>
          <p:cNvSpPr txBox="1"/>
          <p:nvPr/>
        </p:nvSpPr>
        <p:spPr>
          <a:xfrm>
            <a:off x="178921" y="2821409"/>
            <a:ext cx="933347" cy="369332"/>
          </a:xfrm>
          <a:prstGeom prst="rect">
            <a:avLst/>
          </a:prstGeom>
          <a:noFill/>
        </p:spPr>
        <p:txBody>
          <a:bodyPr wrap="square" rtlCol="0">
            <a:spAutoFit/>
          </a:bodyPr>
          <a:lstStyle/>
          <a:p>
            <a:r>
              <a:rPr lang="en-US" dirty="0" smtClean="0"/>
              <a:t>3Gbps</a:t>
            </a:r>
            <a:endParaRPr lang="en-US" dirty="0"/>
          </a:p>
        </p:txBody>
      </p:sp>
      <p:sp>
        <p:nvSpPr>
          <p:cNvPr id="40" name="TextBox 39"/>
          <p:cNvSpPr txBox="1"/>
          <p:nvPr/>
        </p:nvSpPr>
        <p:spPr>
          <a:xfrm>
            <a:off x="1191557" y="2841441"/>
            <a:ext cx="918191" cy="369332"/>
          </a:xfrm>
          <a:prstGeom prst="rect">
            <a:avLst/>
          </a:prstGeom>
          <a:noFill/>
        </p:spPr>
        <p:txBody>
          <a:bodyPr wrap="square" rtlCol="0">
            <a:spAutoFit/>
          </a:bodyPr>
          <a:lstStyle/>
          <a:p>
            <a:r>
              <a:rPr lang="en-US" dirty="0" smtClean="0"/>
              <a:t>3Gbps</a:t>
            </a:r>
            <a:endParaRPr lang="en-US" dirty="0"/>
          </a:p>
        </p:txBody>
      </p:sp>
      <p:sp>
        <p:nvSpPr>
          <p:cNvPr id="41" name="TextBox 40"/>
          <p:cNvSpPr txBox="1"/>
          <p:nvPr/>
        </p:nvSpPr>
        <p:spPr>
          <a:xfrm>
            <a:off x="3607744" y="2879205"/>
            <a:ext cx="830621" cy="369332"/>
          </a:xfrm>
          <a:prstGeom prst="rect">
            <a:avLst/>
          </a:prstGeom>
          <a:noFill/>
        </p:spPr>
        <p:txBody>
          <a:bodyPr wrap="square" rtlCol="0">
            <a:spAutoFit/>
          </a:bodyPr>
          <a:lstStyle/>
          <a:p>
            <a:r>
              <a:rPr lang="en-US" dirty="0" smtClean="0"/>
              <a:t>3Gbps</a:t>
            </a:r>
            <a:endParaRPr lang="en-US" dirty="0"/>
          </a:p>
        </p:txBody>
      </p:sp>
      <p:sp>
        <p:nvSpPr>
          <p:cNvPr id="42" name="TextBox 41"/>
          <p:cNvSpPr txBox="1"/>
          <p:nvPr/>
        </p:nvSpPr>
        <p:spPr>
          <a:xfrm>
            <a:off x="2608276" y="2843888"/>
            <a:ext cx="800097" cy="369332"/>
          </a:xfrm>
          <a:prstGeom prst="rect">
            <a:avLst/>
          </a:prstGeom>
          <a:noFill/>
        </p:spPr>
        <p:txBody>
          <a:bodyPr wrap="square" rtlCol="0">
            <a:spAutoFit/>
          </a:bodyPr>
          <a:lstStyle/>
          <a:p>
            <a:r>
              <a:rPr lang="en-US" dirty="0" smtClean="0"/>
              <a:t>3Gbps</a:t>
            </a:r>
            <a:endParaRPr lang="en-US" dirty="0"/>
          </a:p>
        </p:txBody>
      </p:sp>
      <p:cxnSp>
        <p:nvCxnSpPr>
          <p:cNvPr id="43" name="Straight Arrow Connector 42"/>
          <p:cNvCxnSpPr/>
          <p:nvPr/>
        </p:nvCxnSpPr>
        <p:spPr>
          <a:xfrm flipH="1" flipV="1">
            <a:off x="808396" y="2709397"/>
            <a:ext cx="301884" cy="52962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1098636" y="2728447"/>
            <a:ext cx="293908" cy="51057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flipV="1">
            <a:off x="3208513" y="2715368"/>
            <a:ext cx="301884" cy="52962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3486899" y="2730063"/>
            <a:ext cx="277335" cy="501564"/>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8396" y="2096303"/>
            <a:ext cx="1180507" cy="49103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2596007" y="2117643"/>
            <a:ext cx="237825" cy="47604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6727988" y="4156901"/>
            <a:ext cx="921094" cy="400110"/>
          </a:xfrm>
          <a:prstGeom prst="rect">
            <a:avLst/>
          </a:prstGeom>
          <a:noFill/>
        </p:spPr>
        <p:txBody>
          <a:bodyPr wrap="square" rtlCol="0">
            <a:spAutoFit/>
          </a:bodyPr>
          <a:lstStyle/>
          <a:p>
            <a:r>
              <a:rPr lang="en-US" sz="2000" b="1" dirty="0" smtClean="0"/>
              <a:t>Final</a:t>
            </a:r>
            <a:endParaRPr lang="en-US" sz="2000" b="1" dirty="0"/>
          </a:p>
        </p:txBody>
      </p:sp>
      <p:pic>
        <p:nvPicPr>
          <p:cNvPr id="54" name="Picture 53"/>
          <p:cNvPicPr>
            <a:picLocks noChangeAspect="1"/>
          </p:cNvPicPr>
          <p:nvPr/>
        </p:nvPicPr>
        <p:blipFill>
          <a:blip r:embed="rId5"/>
          <a:stretch>
            <a:fillRect/>
          </a:stretch>
        </p:blipFill>
        <p:spPr>
          <a:xfrm>
            <a:off x="5045159" y="4547167"/>
            <a:ext cx="3620744" cy="1585869"/>
          </a:xfrm>
          <a:prstGeom prst="rect">
            <a:avLst/>
          </a:prstGeom>
        </p:spPr>
      </p:pic>
      <p:sp>
        <p:nvSpPr>
          <p:cNvPr id="55" name="TextBox 54"/>
          <p:cNvSpPr txBox="1"/>
          <p:nvPr/>
        </p:nvSpPr>
        <p:spPr>
          <a:xfrm>
            <a:off x="5321178" y="5506020"/>
            <a:ext cx="403526" cy="369332"/>
          </a:xfrm>
          <a:prstGeom prst="rect">
            <a:avLst/>
          </a:prstGeom>
          <a:noFill/>
        </p:spPr>
        <p:txBody>
          <a:bodyPr wrap="square" rtlCol="0">
            <a:spAutoFit/>
          </a:bodyPr>
          <a:lstStyle/>
          <a:p>
            <a:r>
              <a:rPr lang="en-US" dirty="0" smtClean="0"/>
              <a:t>0</a:t>
            </a:r>
            <a:endParaRPr lang="en-US" dirty="0"/>
          </a:p>
        </p:txBody>
      </p:sp>
      <p:sp>
        <p:nvSpPr>
          <p:cNvPr id="58" name="TextBox 57"/>
          <p:cNvSpPr txBox="1"/>
          <p:nvPr/>
        </p:nvSpPr>
        <p:spPr>
          <a:xfrm>
            <a:off x="5930341" y="5509589"/>
            <a:ext cx="791239" cy="369332"/>
          </a:xfrm>
          <a:prstGeom prst="rect">
            <a:avLst/>
          </a:prstGeom>
          <a:noFill/>
        </p:spPr>
        <p:txBody>
          <a:bodyPr wrap="square" rtlCol="0">
            <a:spAutoFit/>
          </a:bodyPr>
          <a:lstStyle/>
          <a:p>
            <a:r>
              <a:rPr lang="en-US" dirty="0" smtClean="0"/>
              <a:t>6Gbps</a:t>
            </a:r>
            <a:endParaRPr lang="en-US" dirty="0"/>
          </a:p>
        </p:txBody>
      </p:sp>
      <p:sp>
        <p:nvSpPr>
          <p:cNvPr id="59" name="TextBox 58"/>
          <p:cNvSpPr txBox="1"/>
          <p:nvPr/>
        </p:nvSpPr>
        <p:spPr>
          <a:xfrm>
            <a:off x="7328684" y="5537839"/>
            <a:ext cx="913663" cy="369332"/>
          </a:xfrm>
          <a:prstGeom prst="rect">
            <a:avLst/>
          </a:prstGeom>
          <a:noFill/>
        </p:spPr>
        <p:txBody>
          <a:bodyPr wrap="square" rtlCol="0">
            <a:spAutoFit/>
          </a:bodyPr>
          <a:lstStyle/>
          <a:p>
            <a:r>
              <a:rPr lang="en-US" dirty="0" smtClean="0"/>
              <a:t>5Gbps</a:t>
            </a:r>
            <a:endParaRPr lang="en-US" dirty="0"/>
          </a:p>
        </p:txBody>
      </p:sp>
      <p:sp>
        <p:nvSpPr>
          <p:cNvPr id="60" name="TextBox 59"/>
          <p:cNvSpPr txBox="1"/>
          <p:nvPr/>
        </p:nvSpPr>
        <p:spPr>
          <a:xfrm>
            <a:off x="8298328" y="5537839"/>
            <a:ext cx="845672" cy="369332"/>
          </a:xfrm>
          <a:prstGeom prst="rect">
            <a:avLst/>
          </a:prstGeom>
          <a:noFill/>
        </p:spPr>
        <p:txBody>
          <a:bodyPr wrap="square" rtlCol="0">
            <a:spAutoFit/>
          </a:bodyPr>
          <a:lstStyle/>
          <a:p>
            <a:r>
              <a:rPr lang="en-US" dirty="0" smtClean="0"/>
              <a:t>1Gbps</a:t>
            </a:r>
            <a:endParaRPr lang="en-US" dirty="0"/>
          </a:p>
        </p:txBody>
      </p:sp>
      <p:cxnSp>
        <p:nvCxnSpPr>
          <p:cNvPr id="62" name="Straight Arrow Connector 61"/>
          <p:cNvCxnSpPr/>
          <p:nvPr/>
        </p:nvCxnSpPr>
        <p:spPr>
          <a:xfrm flipV="1">
            <a:off x="5837419" y="5396595"/>
            <a:ext cx="293908" cy="51057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flipV="1">
            <a:off x="7947296" y="5383516"/>
            <a:ext cx="301884" cy="52962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8225682" y="5398211"/>
            <a:ext cx="277335" cy="501564"/>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5541073" y="4763867"/>
            <a:ext cx="1180507" cy="49103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7328684" y="4785207"/>
            <a:ext cx="237825" cy="47604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1277616" y="6050106"/>
            <a:ext cx="3097349" cy="3288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9C1F5A0A-F6FC-4FFD-9B49-0DA8697211D9}" type="slidenum">
              <a:rPr lang="en-US" smtClean="0"/>
              <a:pPr/>
              <a:t>58</a:t>
            </a:fld>
            <a:endParaRPr lang="en-US"/>
          </a:p>
        </p:txBody>
      </p:sp>
      <p:sp>
        <p:nvSpPr>
          <p:cNvPr id="3" name="Date Placeholder 2"/>
          <p:cNvSpPr>
            <a:spLocks noGrp="1"/>
          </p:cNvSpPr>
          <p:nvPr>
            <p:ph type="dt" sz="half" idx="10"/>
          </p:nvPr>
        </p:nvSpPr>
        <p:spPr/>
        <p:txBody>
          <a:bodyPr/>
          <a:lstStyle/>
          <a:p>
            <a:r>
              <a:rPr lang="en-US" smtClean="0"/>
              <a:t>10/8/13</a:t>
            </a:r>
            <a:endParaRPr lang="en-US"/>
          </a:p>
        </p:txBody>
      </p:sp>
      <p:sp>
        <p:nvSpPr>
          <p:cNvPr id="6" name="Footer Placeholder 5"/>
          <p:cNvSpPr>
            <a:spLocks noGrp="1"/>
          </p:cNvSpPr>
          <p:nvPr>
            <p:ph type="ftr" sz="quarter" idx="11"/>
          </p:nvPr>
        </p:nvSpPr>
        <p:spPr/>
        <p:txBody>
          <a:bodyPr/>
          <a:lstStyle/>
          <a:p>
            <a:r>
              <a:rPr lang="en-US" smtClean="0"/>
              <a:t>Software Defined Networking (COMS 6998-8)</a:t>
            </a:r>
            <a:endParaRPr lang="en-US"/>
          </a:p>
        </p:txBody>
      </p:sp>
      <p:sp>
        <p:nvSpPr>
          <p:cNvPr id="35"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smtClean="0"/>
              <a:t>J. Liu, Yale</a:t>
            </a:r>
            <a:endParaRPr lang="en-US" dirty="0"/>
          </a:p>
        </p:txBody>
      </p:sp>
    </p:spTree>
    <p:extLst>
      <p:ext uri="{BB962C8B-B14F-4D97-AF65-F5344CB8AC3E}">
        <p14:creationId xmlns:p14="http://schemas.microsoft.com/office/powerpoint/2010/main" val="16363581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Large-scale trace-driven simulations</a:t>
            </a:r>
            <a:endParaRPr lang="en-US" dirty="0"/>
          </a:p>
        </p:txBody>
      </p:sp>
      <p:pic>
        <p:nvPicPr>
          <p:cNvPr id="4" name="Picture 3"/>
          <p:cNvPicPr>
            <a:picLocks noChangeAspect="1"/>
          </p:cNvPicPr>
          <p:nvPr/>
        </p:nvPicPr>
        <p:blipFill>
          <a:blip r:embed="rId3"/>
          <a:stretch>
            <a:fillRect/>
          </a:stretch>
        </p:blipFill>
        <p:spPr>
          <a:xfrm>
            <a:off x="906736" y="2195723"/>
            <a:ext cx="7155966" cy="2838144"/>
          </a:xfrm>
          <a:prstGeom prst="rect">
            <a:avLst/>
          </a:prstGeom>
        </p:spPr>
      </p:pic>
      <p:cxnSp>
        <p:nvCxnSpPr>
          <p:cNvPr id="6" name="Straight Arrow Connector 5"/>
          <p:cNvCxnSpPr/>
          <p:nvPr/>
        </p:nvCxnSpPr>
        <p:spPr>
          <a:xfrm flipV="1">
            <a:off x="1828800" y="4902703"/>
            <a:ext cx="0" cy="30764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3621993" y="4900116"/>
            <a:ext cx="0" cy="30764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5842476" y="4902703"/>
            <a:ext cx="0" cy="30764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7339414" y="4880043"/>
            <a:ext cx="0" cy="30764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009590" y="1503377"/>
            <a:ext cx="2950257" cy="369332"/>
          </a:xfrm>
          <a:prstGeom prst="rect">
            <a:avLst/>
          </a:prstGeom>
          <a:noFill/>
        </p:spPr>
        <p:txBody>
          <a:bodyPr wrap="square" rtlCol="0">
            <a:spAutoFit/>
          </a:bodyPr>
          <a:lstStyle/>
          <a:p>
            <a:r>
              <a:rPr lang="en-US" dirty="0" smtClean="0"/>
              <a:t>A production DCN topology</a:t>
            </a:r>
            <a:endParaRPr lang="en-US" dirty="0"/>
          </a:p>
        </p:txBody>
      </p:sp>
      <p:pic>
        <p:nvPicPr>
          <p:cNvPr id="12" name="Picture 11"/>
          <p:cNvPicPr>
            <a:picLocks noChangeAspect="1"/>
          </p:cNvPicPr>
          <p:nvPr/>
        </p:nvPicPr>
        <p:blipFill>
          <a:blip r:embed="rId4"/>
          <a:stretch>
            <a:fillRect/>
          </a:stretch>
        </p:blipFill>
        <p:spPr>
          <a:xfrm>
            <a:off x="2628719" y="2161181"/>
            <a:ext cx="1813270" cy="498084"/>
          </a:xfrm>
          <a:prstGeom prst="rect">
            <a:avLst/>
          </a:prstGeom>
        </p:spPr>
      </p:pic>
      <p:cxnSp>
        <p:nvCxnSpPr>
          <p:cNvPr id="14" name="Straight Connector 13"/>
          <p:cNvCxnSpPr/>
          <p:nvPr/>
        </p:nvCxnSpPr>
        <p:spPr>
          <a:xfrm>
            <a:off x="2922662" y="2538101"/>
            <a:ext cx="367469" cy="92294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934569" y="2538101"/>
            <a:ext cx="2637290" cy="92294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934569" y="2538101"/>
            <a:ext cx="4859195" cy="92294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987040" y="5207764"/>
            <a:ext cx="1790343" cy="369332"/>
          </a:xfrm>
          <a:prstGeom prst="rect">
            <a:avLst/>
          </a:prstGeom>
          <a:noFill/>
        </p:spPr>
        <p:txBody>
          <a:bodyPr wrap="square" rtlCol="0">
            <a:spAutoFit/>
          </a:bodyPr>
          <a:lstStyle/>
          <a:p>
            <a:r>
              <a:rPr lang="en-US" dirty="0" smtClean="0">
                <a:solidFill>
                  <a:srgbClr val="FF0000"/>
                </a:solidFill>
              </a:rPr>
              <a:t>Test flows (1%)</a:t>
            </a:r>
            <a:endParaRPr lang="en-US" dirty="0">
              <a:solidFill>
                <a:srgbClr val="FF0000"/>
              </a:solidFill>
            </a:endParaRPr>
          </a:p>
        </p:txBody>
      </p:sp>
      <p:sp>
        <p:nvSpPr>
          <p:cNvPr id="17" name="Freeform 16"/>
          <p:cNvSpPr/>
          <p:nvPr/>
        </p:nvSpPr>
        <p:spPr>
          <a:xfrm>
            <a:off x="1820254" y="2349121"/>
            <a:ext cx="4050707" cy="2333974"/>
          </a:xfrm>
          <a:custGeom>
            <a:avLst/>
            <a:gdLst>
              <a:gd name="connsiteX0" fmla="*/ 0 w 4050707"/>
              <a:gd name="connsiteY0" fmla="*/ 2333974 h 2333974"/>
              <a:gd name="connsiteX1" fmla="*/ 1478423 w 4050707"/>
              <a:gd name="connsiteY1" fmla="*/ 1231567 h 2333974"/>
              <a:gd name="connsiteX2" fmla="*/ 1059679 w 4050707"/>
              <a:gd name="connsiteY2" fmla="*/ 972 h 2333974"/>
              <a:gd name="connsiteX3" fmla="*/ 4050707 w 4050707"/>
              <a:gd name="connsiteY3" fmla="*/ 1436666 h 2333974"/>
              <a:gd name="connsiteX4" fmla="*/ 4050707 w 4050707"/>
              <a:gd name="connsiteY4" fmla="*/ 1436666 h 2333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0707" h="2333974">
                <a:moveTo>
                  <a:pt x="0" y="2333974"/>
                </a:moveTo>
                <a:cubicBezTo>
                  <a:pt x="650905" y="1977187"/>
                  <a:pt x="1301810" y="1620401"/>
                  <a:pt x="1478423" y="1231567"/>
                </a:cubicBezTo>
                <a:cubicBezTo>
                  <a:pt x="1655036" y="842733"/>
                  <a:pt x="630965" y="-33211"/>
                  <a:pt x="1059679" y="972"/>
                </a:cubicBezTo>
                <a:cubicBezTo>
                  <a:pt x="1488393" y="35155"/>
                  <a:pt x="4050707" y="1436666"/>
                  <a:pt x="4050707" y="1436666"/>
                </a:cubicBezTo>
                <a:lnTo>
                  <a:pt x="4050707" y="1436666"/>
                </a:lnTo>
              </a:path>
            </a:pathLst>
          </a:custGeom>
          <a:noFill/>
          <a:ln w="3810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408976" y="4926113"/>
            <a:ext cx="899717" cy="369332"/>
          </a:xfrm>
          <a:prstGeom prst="rect">
            <a:avLst/>
          </a:prstGeom>
          <a:noFill/>
        </p:spPr>
        <p:txBody>
          <a:bodyPr wrap="square" rtlCol="0">
            <a:spAutoFit/>
          </a:bodyPr>
          <a:lstStyle/>
          <a:p>
            <a:r>
              <a:rPr lang="en-US" dirty="0" smtClean="0"/>
              <a:t>Flows</a:t>
            </a:r>
            <a:endParaRPr lang="en-US" dirty="0"/>
          </a:p>
        </p:txBody>
      </p:sp>
      <p:sp>
        <p:nvSpPr>
          <p:cNvPr id="3" name="Slide Number Placeholder 2"/>
          <p:cNvSpPr>
            <a:spLocks noGrp="1"/>
          </p:cNvSpPr>
          <p:nvPr>
            <p:ph type="sldNum" sz="quarter" idx="12"/>
          </p:nvPr>
        </p:nvSpPr>
        <p:spPr/>
        <p:txBody>
          <a:bodyPr/>
          <a:lstStyle/>
          <a:p>
            <a:fld id="{9C1F5A0A-F6FC-4FFD-9B49-0DA8697211D9}" type="slidenum">
              <a:rPr lang="en-US" smtClean="0"/>
              <a:pPr/>
              <a:t>59</a:t>
            </a:fld>
            <a:endParaRPr lang="en-US"/>
          </a:p>
        </p:txBody>
      </p:sp>
      <p:sp>
        <p:nvSpPr>
          <p:cNvPr id="5" name="Date Placeholder 4"/>
          <p:cNvSpPr>
            <a:spLocks noGrp="1"/>
          </p:cNvSpPr>
          <p:nvPr>
            <p:ph type="dt" sz="half" idx="10"/>
          </p:nvPr>
        </p:nvSpPr>
        <p:spPr/>
        <p:txBody>
          <a:bodyPr/>
          <a:lstStyle/>
          <a:p>
            <a:r>
              <a:rPr lang="en-US" smtClean="0"/>
              <a:t>10/8/13</a:t>
            </a:r>
            <a:endParaRPr lang="en-US"/>
          </a:p>
        </p:txBody>
      </p:sp>
      <p:sp>
        <p:nvSpPr>
          <p:cNvPr id="11" name="Footer Placeholder 10"/>
          <p:cNvSpPr>
            <a:spLocks noGrp="1"/>
          </p:cNvSpPr>
          <p:nvPr>
            <p:ph type="ftr" sz="quarter" idx="11"/>
          </p:nvPr>
        </p:nvSpPr>
        <p:spPr/>
        <p:txBody>
          <a:bodyPr/>
          <a:lstStyle/>
          <a:p>
            <a:r>
              <a:rPr lang="en-US" smtClean="0"/>
              <a:t>Software Defined Networking (COMS 6998-8)</a:t>
            </a:r>
            <a:endParaRPr lang="en-US"/>
          </a:p>
        </p:txBody>
      </p:sp>
      <p:sp>
        <p:nvSpPr>
          <p:cNvPr id="19"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smtClean="0"/>
              <a:t>J. Liu, Yale</a:t>
            </a:r>
            <a:endParaRPr lang="en-US" dirty="0"/>
          </a:p>
        </p:txBody>
      </p:sp>
    </p:spTree>
    <p:extLst>
      <p:ext uri="{BB962C8B-B14F-4D97-AF65-F5344CB8AC3E}">
        <p14:creationId xmlns:p14="http://schemas.microsoft.com/office/powerpoint/2010/main" val="2384973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7" presetClass="emph" presetSubtype="2" fill="hold" nodeType="clickEffect">
                                  <p:stCondLst>
                                    <p:cond delay="0"/>
                                  </p:stCondLst>
                                  <p:childTnLst>
                                    <p:animClr clrSpc="rgb" dir="cw">
                                      <p:cBhvr>
                                        <p:cTn id="39" dur="500" fill="hold"/>
                                        <p:tgtEl>
                                          <p:spTgt spid="6"/>
                                        </p:tgtEl>
                                        <p:attrNameLst>
                                          <p:attrName>stroke.color</p:attrName>
                                        </p:attrNameLst>
                                      </p:cBhvr>
                                      <p:to>
                                        <a:srgbClr val="FF0000"/>
                                      </p:to>
                                    </p:animClr>
                                    <p:set>
                                      <p:cBhvr>
                                        <p:cTn id="40" dur="500" fill="hold"/>
                                        <p:tgtEl>
                                          <p:spTgt spid="6"/>
                                        </p:tgtEl>
                                        <p:attrNameLst>
                                          <p:attrName>stroke.on</p:attrName>
                                        </p:attrNameLst>
                                      </p:cBhvr>
                                      <p:to>
                                        <p:strVal val="true"/>
                                      </p:to>
                                    </p:set>
                                  </p:childTnLst>
                                </p:cTn>
                              </p:par>
                              <p:par>
                                <p:cTn id="41" presetID="10"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7" grpId="0" animBg="1"/>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p:cNvSpPr>
          <p:nvPr/>
        </p:nvSpPr>
        <p:spPr bwMode="auto">
          <a:xfrm>
            <a:off x="0" y="89297"/>
            <a:ext cx="9144000" cy="892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4800" dirty="0"/>
              <a:t>Review of Previous Lecture (Cont’d)</a:t>
            </a:r>
            <a:endParaRPr lang="en-US" sz="4500" dirty="0">
              <a:ea typeface="ＭＳ Ｐゴシック" charset="0"/>
              <a:cs typeface="Myriad Pro Light" charset="0"/>
            </a:endParaRPr>
          </a:p>
        </p:txBody>
      </p:sp>
      <p:sp>
        <p:nvSpPr>
          <p:cNvPr id="29698" name="AutoShape 2"/>
          <p:cNvSpPr>
            <a:spLocks/>
          </p:cNvSpPr>
          <p:nvPr/>
        </p:nvSpPr>
        <p:spPr bwMode="auto">
          <a:xfrm>
            <a:off x="1157512" y="3920133"/>
            <a:ext cx="493365" cy="495598"/>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9699" name="AutoShape 3"/>
          <p:cNvSpPr>
            <a:spLocks/>
          </p:cNvSpPr>
          <p:nvPr/>
        </p:nvSpPr>
        <p:spPr bwMode="auto">
          <a:xfrm>
            <a:off x="2955727" y="3920133"/>
            <a:ext cx="493365" cy="495598"/>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9700" name="AutoShape 4"/>
          <p:cNvSpPr>
            <a:spLocks/>
          </p:cNvSpPr>
          <p:nvPr/>
        </p:nvSpPr>
        <p:spPr bwMode="auto">
          <a:xfrm>
            <a:off x="2054945" y="3921249"/>
            <a:ext cx="493365" cy="495598"/>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9701" name="AutoShape 5"/>
          <p:cNvSpPr>
            <a:spLocks/>
          </p:cNvSpPr>
          <p:nvPr/>
        </p:nvSpPr>
        <p:spPr bwMode="auto">
          <a:xfrm>
            <a:off x="3860974" y="3920133"/>
            <a:ext cx="493365" cy="495598"/>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9702" name="Line 6"/>
          <p:cNvSpPr>
            <a:spLocks noChangeShapeType="1"/>
          </p:cNvSpPr>
          <p:nvPr/>
        </p:nvSpPr>
        <p:spPr bwMode="auto">
          <a:xfrm>
            <a:off x="1730127" y="4165699"/>
            <a:ext cx="231056"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03" name="AutoShape 7"/>
          <p:cNvSpPr>
            <a:spLocks/>
          </p:cNvSpPr>
          <p:nvPr/>
        </p:nvSpPr>
        <p:spPr bwMode="auto">
          <a:xfrm>
            <a:off x="1116211" y="2920008"/>
            <a:ext cx="6902648" cy="455414"/>
          </a:xfrm>
          <a:prstGeom prst="roundRect">
            <a:avLst>
              <a:gd name="adj" fmla="val 29407"/>
            </a:avLst>
          </a:prstGeom>
          <a:solidFill>
            <a:srgbClr val="3F3F3F"/>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b"/>
          <a:lstStyle/>
          <a:p>
            <a:r>
              <a:rPr lang="en-US" sz="2500">
                <a:solidFill>
                  <a:srgbClr val="FFFFFF"/>
                </a:solidFill>
                <a:ea typeface="ＭＳ Ｐゴシック" charset="0"/>
                <a:cs typeface="Myriad Pro Light" charset="0"/>
              </a:rPr>
              <a:t>Controller Platform</a:t>
            </a:r>
          </a:p>
        </p:txBody>
      </p:sp>
      <p:sp>
        <p:nvSpPr>
          <p:cNvPr id="29704" name="AutoShape 8"/>
          <p:cNvSpPr>
            <a:spLocks/>
          </p:cNvSpPr>
          <p:nvPr/>
        </p:nvSpPr>
        <p:spPr bwMode="auto">
          <a:xfrm>
            <a:off x="4750594" y="3920133"/>
            <a:ext cx="492249" cy="494482"/>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9705" name="AutoShape 9"/>
          <p:cNvSpPr>
            <a:spLocks/>
          </p:cNvSpPr>
          <p:nvPr/>
        </p:nvSpPr>
        <p:spPr bwMode="auto">
          <a:xfrm>
            <a:off x="5661422" y="3920133"/>
            <a:ext cx="492249" cy="494482"/>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9706" name="Line 10"/>
          <p:cNvSpPr>
            <a:spLocks noChangeShapeType="1"/>
          </p:cNvSpPr>
          <p:nvPr/>
        </p:nvSpPr>
        <p:spPr bwMode="auto">
          <a:xfrm rot="10800000">
            <a:off x="4236021" y="3449092"/>
            <a:ext cx="10046" cy="385093"/>
          </a:xfrm>
          <a:prstGeom prst="line">
            <a:avLst/>
          </a:prstGeom>
          <a:noFill/>
          <a:ln w="63500" cap="flat">
            <a:solidFill>
              <a:srgbClr val="7C7E7E"/>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07" name="Line 11"/>
          <p:cNvSpPr>
            <a:spLocks noChangeShapeType="1"/>
          </p:cNvSpPr>
          <p:nvPr/>
        </p:nvSpPr>
        <p:spPr bwMode="auto">
          <a:xfrm rot="10800000" flipH="1">
            <a:off x="4871145" y="3455789"/>
            <a:ext cx="7814" cy="363885"/>
          </a:xfrm>
          <a:prstGeom prst="line">
            <a:avLst/>
          </a:prstGeom>
          <a:noFill/>
          <a:ln w="63500" cap="flat">
            <a:solidFill>
              <a:srgbClr val="7C7E7E"/>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08" name="AutoShape 12"/>
          <p:cNvSpPr>
            <a:spLocks/>
          </p:cNvSpPr>
          <p:nvPr/>
        </p:nvSpPr>
        <p:spPr bwMode="auto">
          <a:xfrm>
            <a:off x="6563321" y="3920133"/>
            <a:ext cx="492249" cy="494482"/>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9709" name="AutoShape 13"/>
          <p:cNvSpPr>
            <a:spLocks/>
          </p:cNvSpPr>
          <p:nvPr/>
        </p:nvSpPr>
        <p:spPr bwMode="auto">
          <a:xfrm>
            <a:off x="7465219" y="3920133"/>
            <a:ext cx="492249" cy="494482"/>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endParaRPr lang="en-US"/>
          </a:p>
        </p:txBody>
      </p:sp>
      <p:sp>
        <p:nvSpPr>
          <p:cNvPr id="29710" name="Line 14"/>
          <p:cNvSpPr>
            <a:spLocks noChangeShapeType="1"/>
          </p:cNvSpPr>
          <p:nvPr/>
        </p:nvSpPr>
        <p:spPr bwMode="auto">
          <a:xfrm>
            <a:off x="2625329" y="4162351"/>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11" name="Line 15"/>
          <p:cNvSpPr>
            <a:spLocks noChangeShapeType="1"/>
          </p:cNvSpPr>
          <p:nvPr/>
        </p:nvSpPr>
        <p:spPr bwMode="auto">
          <a:xfrm>
            <a:off x="3518297" y="4162351"/>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12" name="Line 16"/>
          <p:cNvSpPr>
            <a:spLocks noChangeShapeType="1"/>
          </p:cNvSpPr>
          <p:nvPr/>
        </p:nvSpPr>
        <p:spPr bwMode="auto">
          <a:xfrm>
            <a:off x="4429126" y="4162351"/>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13" name="Line 17"/>
          <p:cNvSpPr>
            <a:spLocks noChangeShapeType="1"/>
          </p:cNvSpPr>
          <p:nvPr/>
        </p:nvSpPr>
        <p:spPr bwMode="auto">
          <a:xfrm>
            <a:off x="5322094" y="4162351"/>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14" name="Line 18"/>
          <p:cNvSpPr>
            <a:spLocks noChangeShapeType="1"/>
          </p:cNvSpPr>
          <p:nvPr/>
        </p:nvSpPr>
        <p:spPr bwMode="auto">
          <a:xfrm>
            <a:off x="6241852" y="4171281"/>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15" name="Line 19"/>
          <p:cNvSpPr>
            <a:spLocks noChangeShapeType="1"/>
          </p:cNvSpPr>
          <p:nvPr/>
        </p:nvSpPr>
        <p:spPr bwMode="auto">
          <a:xfrm>
            <a:off x="7143751" y="4171281"/>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16" name="AutoShape 20"/>
          <p:cNvSpPr>
            <a:spLocks/>
          </p:cNvSpPr>
          <p:nvPr/>
        </p:nvSpPr>
        <p:spPr bwMode="auto">
          <a:xfrm>
            <a:off x="1134070" y="2411016"/>
            <a:ext cx="2991445" cy="455414"/>
          </a:xfrm>
          <a:prstGeom prst="roundRect">
            <a:avLst>
              <a:gd name="adj" fmla="val 29407"/>
            </a:avLst>
          </a:prstGeom>
          <a:solidFill>
            <a:srgbClr val="4E81BC"/>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2500">
                <a:solidFill>
                  <a:srgbClr val="FFFFFF"/>
                </a:solidFill>
                <a:ea typeface="ＭＳ Ｐゴシック" charset="0"/>
                <a:cs typeface="Myriad Pro Light" charset="0"/>
              </a:rPr>
              <a:t>Load Balance</a:t>
            </a:r>
          </a:p>
        </p:txBody>
      </p:sp>
      <p:sp>
        <p:nvSpPr>
          <p:cNvPr id="29717" name="AutoShape 21"/>
          <p:cNvSpPr>
            <a:spLocks/>
          </p:cNvSpPr>
          <p:nvPr/>
        </p:nvSpPr>
        <p:spPr bwMode="auto">
          <a:xfrm>
            <a:off x="5009555" y="2411016"/>
            <a:ext cx="2991445" cy="455414"/>
          </a:xfrm>
          <a:prstGeom prst="roundRect">
            <a:avLst>
              <a:gd name="adj" fmla="val 29407"/>
            </a:avLst>
          </a:prstGeom>
          <a:solidFill>
            <a:srgbClr val="4E81BC"/>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2500">
                <a:solidFill>
                  <a:srgbClr val="FFFFFF"/>
                </a:solidFill>
                <a:ea typeface="ＭＳ Ｐゴシック" charset="0"/>
                <a:cs typeface="Myriad Pro Light" charset="0"/>
              </a:rPr>
              <a:t>Route</a:t>
            </a:r>
          </a:p>
        </p:txBody>
      </p:sp>
      <p:graphicFrame>
        <p:nvGraphicFramePr>
          <p:cNvPr id="29718" name="Group 22"/>
          <p:cNvGraphicFramePr>
            <a:graphicFrameLocks noGrp="1"/>
          </p:cNvGraphicFramePr>
          <p:nvPr/>
        </p:nvGraphicFramePr>
        <p:xfrm>
          <a:off x="4938117" y="1143000"/>
          <a:ext cx="2830711" cy="973456"/>
        </p:xfrm>
        <a:graphic>
          <a:graphicData uri="http://schemas.openxmlformats.org/drawingml/2006/table">
            <a:tbl>
              <a:tblPr/>
              <a:tblGrid>
                <a:gridCol w="1699990"/>
                <a:gridCol w="1130721"/>
              </a:tblGrid>
              <a:tr h="328613">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700" b="0" i="0" u="none" strike="noStrike" cap="none" normalizeH="0" baseline="0">
                          <a:ln>
                            <a:noFill/>
                          </a:ln>
                          <a:solidFill>
                            <a:schemeClr val="tx1"/>
                          </a:solidFill>
                          <a:effectLst/>
                          <a:latin typeface="Myriad Pro Bold" charset="0"/>
                          <a:ea typeface="ヒラギノ角ゴ ProN W3" charset="0"/>
                          <a:cs typeface="Myriad Pro Bold" charset="0"/>
                          <a:sym typeface="Myriad Pro Bold" charset="0"/>
                        </a:rPr>
                        <a:t>Pattern</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80A1CB"/>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700" b="0" i="0" u="none" strike="noStrike" cap="none" normalizeH="0" baseline="0">
                          <a:ln>
                            <a:noFill/>
                          </a:ln>
                          <a:solidFill>
                            <a:schemeClr val="tx1"/>
                          </a:solidFill>
                          <a:effectLst/>
                          <a:latin typeface="Myriad Pro Bold" charset="0"/>
                          <a:ea typeface="ヒラギノ角ゴ ProN W3" charset="0"/>
                          <a:cs typeface="Myriad Pro Bold" charset="0"/>
                          <a:sym typeface="Myriad Pro Bold" charset="0"/>
                        </a:rPr>
                        <a:t>Actions</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80A1CB"/>
                    </a:solidFill>
                  </a:tcPr>
                </a:tc>
              </a:tr>
              <a:tr h="321469">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dstip=10.0.0.1</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Fwd 1</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r>
              <a:tr h="321469">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dstip=10.0.0.2</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Fwd 2</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r>
            </a:tbl>
          </a:graphicData>
        </a:graphic>
      </p:graphicFrame>
      <p:graphicFrame>
        <p:nvGraphicFramePr>
          <p:cNvPr id="29742" name="Group 46"/>
          <p:cNvGraphicFramePr>
            <a:graphicFrameLocks noGrp="1"/>
          </p:cNvGraphicFramePr>
          <p:nvPr/>
        </p:nvGraphicFramePr>
        <p:xfrm>
          <a:off x="821531" y="1151930"/>
          <a:ext cx="3223618" cy="973456"/>
        </p:xfrm>
        <a:graphic>
          <a:graphicData uri="http://schemas.openxmlformats.org/drawingml/2006/table">
            <a:tbl>
              <a:tblPr/>
              <a:tblGrid>
                <a:gridCol w="1410891"/>
                <a:gridCol w="1812727"/>
              </a:tblGrid>
              <a:tr h="328613">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700" b="0" i="0" u="none" strike="noStrike" cap="none" normalizeH="0" baseline="0">
                          <a:ln>
                            <a:noFill/>
                          </a:ln>
                          <a:solidFill>
                            <a:schemeClr val="tx1"/>
                          </a:solidFill>
                          <a:effectLst/>
                          <a:latin typeface="Myriad Pro Bold" charset="0"/>
                          <a:ea typeface="ヒラギノ角ゴ ProN W3" charset="0"/>
                          <a:cs typeface="Myriad Pro Bold" charset="0"/>
                          <a:sym typeface="Myriad Pro Bold" charset="0"/>
                        </a:rPr>
                        <a:t>Pattern</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80A1CB"/>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700" b="0" i="0" u="none" strike="noStrike" cap="none" normalizeH="0" baseline="0">
                          <a:ln>
                            <a:noFill/>
                          </a:ln>
                          <a:solidFill>
                            <a:schemeClr val="tx1"/>
                          </a:solidFill>
                          <a:effectLst/>
                          <a:latin typeface="Myriad Pro Bold" charset="0"/>
                          <a:ea typeface="ヒラギノ角ゴ ProN W3" charset="0"/>
                          <a:cs typeface="Myriad Pro Bold" charset="0"/>
                          <a:sym typeface="Myriad Pro Bold" charset="0"/>
                        </a:rPr>
                        <a:t>Actions</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80A1CB"/>
                    </a:solidFill>
                  </a:tcPr>
                </a:tc>
              </a:tr>
              <a:tr h="321469">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srcip=*0</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12700" cap="flat" cmpd="sng" algn="ctr">
                      <a:solidFill>
                        <a:srgbClr val="A4A5A4"/>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dstip:=10.0.0.1</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12700" cap="flat" cmpd="sng" algn="ctr">
                      <a:solidFill>
                        <a:srgbClr val="A4A5A4"/>
                      </a:solidFill>
                      <a:prstDash val="solid"/>
                      <a:round/>
                      <a:headEnd type="none" w="med" len="med"/>
                      <a:tailEnd type="none" w="med" len="med"/>
                    </a:lnB>
                    <a:lnTlToBr>
                      <a:noFill/>
                    </a:lnTlToBr>
                    <a:lnBlToTr>
                      <a:noFill/>
                    </a:lnBlToTr>
                    <a:solidFill>
                      <a:srgbClr val="FFFFFF"/>
                    </a:solidFill>
                  </a:tcPr>
                </a:tc>
              </a:tr>
              <a:tr h="321469">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srcip=*1</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12700" cap="flat" cmpd="sng" algn="ctr">
                      <a:solidFill>
                        <a:srgbClr val="A4A5A4"/>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dstip:=10.0.0.2</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12700" cap="flat" cmpd="sng" algn="ctr">
                      <a:solidFill>
                        <a:srgbClr val="A4A5A4"/>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r>
            </a:tbl>
          </a:graphicData>
        </a:graphic>
      </p:graphicFrame>
      <p:sp>
        <p:nvSpPr>
          <p:cNvPr id="29766" name="Rectangle 70"/>
          <p:cNvSpPr>
            <a:spLocks/>
          </p:cNvSpPr>
          <p:nvPr/>
        </p:nvSpPr>
        <p:spPr bwMode="auto">
          <a:xfrm>
            <a:off x="4400103" y="2500223"/>
            <a:ext cx="1269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a:solidFill>
                  <a:schemeClr val="tx1"/>
                </a:solidFill>
                <a:latin typeface="Consolas" charset="0"/>
                <a:ea typeface="ＭＳ Ｐゴシック" charset="0"/>
                <a:cs typeface="Consolas" charset="0"/>
                <a:sym typeface="Consolas" charset="0"/>
              </a:rPr>
              <a:t>;</a:t>
            </a:r>
          </a:p>
        </p:txBody>
      </p:sp>
      <p:graphicFrame>
        <p:nvGraphicFramePr>
          <p:cNvPr id="29767" name="Group 71"/>
          <p:cNvGraphicFramePr>
            <a:graphicFrameLocks noGrp="1"/>
          </p:cNvGraphicFramePr>
          <p:nvPr/>
        </p:nvGraphicFramePr>
        <p:xfrm>
          <a:off x="1750219" y="4866680"/>
          <a:ext cx="5634633" cy="973456"/>
        </p:xfrm>
        <a:graphic>
          <a:graphicData uri="http://schemas.openxmlformats.org/drawingml/2006/table">
            <a:tbl>
              <a:tblPr/>
              <a:tblGrid>
                <a:gridCol w="3384352"/>
                <a:gridCol w="2250281"/>
              </a:tblGrid>
              <a:tr h="328613">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700" b="0" i="0" u="none" strike="noStrike" cap="none" normalizeH="0" baseline="0">
                          <a:ln>
                            <a:noFill/>
                          </a:ln>
                          <a:solidFill>
                            <a:schemeClr val="tx1"/>
                          </a:solidFill>
                          <a:effectLst/>
                          <a:latin typeface="Myriad Pro Bold" charset="0"/>
                          <a:ea typeface="ヒラギノ角ゴ ProN W3" charset="0"/>
                          <a:cs typeface="Myriad Pro Bold" charset="0"/>
                          <a:sym typeface="Myriad Pro Bold" charset="0"/>
                        </a:rPr>
                        <a:t>Pattern</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80A1CB"/>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700" b="0" i="0" u="none" strike="noStrike" cap="none" normalizeH="0" baseline="0">
                          <a:ln>
                            <a:noFill/>
                          </a:ln>
                          <a:solidFill>
                            <a:schemeClr val="tx1"/>
                          </a:solidFill>
                          <a:effectLst/>
                          <a:latin typeface="Myriad Pro Bold" charset="0"/>
                          <a:ea typeface="ヒラギノ角ゴ ProN W3" charset="0"/>
                          <a:cs typeface="Myriad Pro Bold" charset="0"/>
                          <a:sym typeface="Myriad Pro Bold" charset="0"/>
                        </a:rPr>
                        <a:t>Actions</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80A1CB"/>
                    </a:solidFill>
                  </a:tcPr>
                </a:tc>
              </a:tr>
              <a:tr h="321469">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srcip=*0</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dstip:=10.0.0.1, Fwd 1</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r>
              <a:tr h="321469">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srcip=*1</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300" b="0" i="0" u="none" strike="noStrike" cap="none" normalizeH="0" baseline="0">
                          <a:ln>
                            <a:noFill/>
                          </a:ln>
                          <a:solidFill>
                            <a:schemeClr val="tx1"/>
                          </a:solidFill>
                          <a:effectLst/>
                          <a:latin typeface="Consolas" charset="0"/>
                          <a:ea typeface="ヒラギノ角ゴ ProN W3" charset="0"/>
                          <a:cs typeface="Consolas" charset="0"/>
                          <a:sym typeface="Consolas" charset="0"/>
                        </a:rPr>
                        <a:t>dstip:=10.0.0.2, Fwd 2</a:t>
                      </a:r>
                    </a:p>
                  </a:txBody>
                  <a:tcPr marL="35719" marR="35719" marT="35719" marB="35719"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r>
            </a:tbl>
          </a:graphicData>
        </a:graphic>
      </p:graphicFrame>
      <p:sp>
        <p:nvSpPr>
          <p:cNvPr id="29791" name="Line 95"/>
          <p:cNvSpPr>
            <a:spLocks noChangeShapeType="1"/>
          </p:cNvSpPr>
          <p:nvPr/>
        </p:nvSpPr>
        <p:spPr bwMode="auto">
          <a:xfrm rot="10800000" flipH="1">
            <a:off x="6508626" y="2153171"/>
            <a:ext cx="0" cy="236637"/>
          </a:xfrm>
          <a:prstGeom prst="line">
            <a:avLst/>
          </a:prstGeom>
          <a:noFill/>
          <a:ln w="508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92" name="Line 96"/>
          <p:cNvSpPr>
            <a:spLocks noChangeShapeType="1"/>
          </p:cNvSpPr>
          <p:nvPr/>
        </p:nvSpPr>
        <p:spPr bwMode="auto">
          <a:xfrm rot="10800000" flipH="1">
            <a:off x="4545211" y="4491633"/>
            <a:ext cx="0" cy="243334"/>
          </a:xfrm>
          <a:prstGeom prst="line">
            <a:avLst/>
          </a:prstGeom>
          <a:noFill/>
          <a:ln w="508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93" name="Line 97"/>
          <p:cNvSpPr>
            <a:spLocks noChangeShapeType="1"/>
          </p:cNvSpPr>
          <p:nvPr/>
        </p:nvSpPr>
        <p:spPr bwMode="auto">
          <a:xfrm rot="10800000" flipH="1">
            <a:off x="2634258" y="2152055"/>
            <a:ext cx="0" cy="236637"/>
          </a:xfrm>
          <a:prstGeom prst="line">
            <a:avLst/>
          </a:prstGeom>
          <a:noFill/>
          <a:ln w="508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 name="Date Placeholder 1"/>
          <p:cNvSpPr>
            <a:spLocks noGrp="1"/>
          </p:cNvSpPr>
          <p:nvPr>
            <p:ph type="dt" sz="half" idx="10"/>
          </p:nvPr>
        </p:nvSpPr>
        <p:spPr/>
        <p:txBody>
          <a:bodyPr/>
          <a:lstStyle/>
          <a:p>
            <a:r>
              <a:rPr lang="en-US" smtClean="0"/>
              <a:t>10/8/13</a:t>
            </a:r>
            <a:endParaRPr lang="en-US"/>
          </a:p>
        </p:txBody>
      </p:sp>
      <p:sp>
        <p:nvSpPr>
          <p:cNvPr id="3" name="Footer Placeholder 2"/>
          <p:cNvSpPr>
            <a:spLocks noGrp="1"/>
          </p:cNvSpPr>
          <p:nvPr>
            <p:ph type="ftr" sz="quarter" idx="11"/>
          </p:nvPr>
        </p:nvSpPr>
        <p:spPr/>
        <p:txBody>
          <a:bodyPr/>
          <a:lstStyle/>
          <a:p>
            <a:r>
              <a:rPr lang="en-US" smtClean="0"/>
              <a:t>Software Defined Networking (COMS 6998-8)</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6</a:t>
            </a:fld>
            <a:endParaRPr lang="en-US"/>
          </a:p>
        </p:txBody>
      </p:sp>
      <p:sp>
        <p:nvSpPr>
          <p:cNvPr id="33"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Nate Foster, Cornell</a:t>
            </a:r>
            <a:endParaRPr lang="en-US" dirty="0"/>
          </a:p>
        </p:txBody>
      </p:sp>
    </p:spTree>
    <p:extLst>
      <p:ext uri="{BB962C8B-B14F-4D97-AF65-F5344CB8AC3E}">
        <p14:creationId xmlns:p14="http://schemas.microsoft.com/office/powerpoint/2010/main" val="3042023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9742"/>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9793"/>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499"/>
                                          </p:stCondLst>
                                        </p:cTn>
                                        <p:tgtEl>
                                          <p:spTgt spid="29718"/>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2979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499"/>
                                          </p:stCondLst>
                                        </p:cTn>
                                        <p:tgtEl>
                                          <p:spTgt spid="29767"/>
                                        </p:tgtEl>
                                        <p:attrNameLst>
                                          <p:attrName>style.visibility</p:attrName>
                                        </p:attrNameLst>
                                      </p:cBhvr>
                                      <p:to>
                                        <p:strVal val="visible"/>
                                      </p:to>
                                    </p:set>
                                  </p:childTnLst>
                                </p:cTn>
                              </p:par>
                            </p:childTnLst>
                          </p:cTn>
                        </p:par>
                        <p:par>
                          <p:cTn id="21" fill="hold" nodeType="afterGroup">
                            <p:stCondLst>
                              <p:cond delay="500"/>
                            </p:stCondLst>
                            <p:childTnLst>
                              <p:par>
                                <p:cTn id="22" presetID="1" presetClass="entr" presetSubtype="0" fill="hold" grpId="0" nodeType="afterEffect">
                                  <p:stCondLst>
                                    <p:cond delay="0"/>
                                  </p:stCondLst>
                                  <p:childTnLst>
                                    <p:set>
                                      <p:cBhvr>
                                        <p:cTn id="23" dur="1" fill="hold">
                                          <p:stCondLst>
                                            <p:cond delay="499"/>
                                          </p:stCondLst>
                                        </p:cTn>
                                        <p:tgtEl>
                                          <p:spTgt spid="297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1" grpId="0" animBg="1"/>
      <p:bldP spid="29792" grpId="0" animBg="1"/>
      <p:bldP spid="2979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zUpdate</a:t>
            </a:r>
            <a:r>
              <a:rPr lang="en-US" dirty="0" smtClean="0"/>
              <a:t> beats alternative solutions</a:t>
            </a:r>
            <a:endParaRPr lang="en-US" dirty="0"/>
          </a:p>
        </p:txBody>
      </p:sp>
      <p:sp>
        <p:nvSpPr>
          <p:cNvPr id="3" name="Rectangle 2"/>
          <p:cNvSpPr/>
          <p:nvPr/>
        </p:nvSpPr>
        <p:spPr>
          <a:xfrm>
            <a:off x="4399711" y="3460173"/>
            <a:ext cx="238991" cy="9663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677711" y="3553691"/>
            <a:ext cx="238991" cy="872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083301" y="3990109"/>
            <a:ext cx="225136" cy="4364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895919" y="2899064"/>
            <a:ext cx="238992" cy="152746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308437" y="2899064"/>
            <a:ext cx="238992" cy="152746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744984" y="4506843"/>
            <a:ext cx="868304" cy="307777"/>
          </a:xfrm>
          <a:prstGeom prst="rect">
            <a:avLst/>
          </a:prstGeom>
          <a:noFill/>
        </p:spPr>
        <p:txBody>
          <a:bodyPr wrap="square" rtlCol="0">
            <a:spAutoFit/>
          </a:bodyPr>
          <a:lstStyle/>
          <a:p>
            <a:r>
              <a:rPr lang="en-US" sz="1400" b="1" dirty="0" err="1" smtClean="0"/>
              <a:t>zUpdate</a:t>
            </a:r>
            <a:endParaRPr lang="en-US" sz="1400" b="1" dirty="0"/>
          </a:p>
        </p:txBody>
      </p:sp>
      <p:sp>
        <p:nvSpPr>
          <p:cNvPr id="12" name="TextBox 11"/>
          <p:cNvSpPr txBox="1"/>
          <p:nvPr/>
        </p:nvSpPr>
        <p:spPr>
          <a:xfrm>
            <a:off x="3755152" y="4508611"/>
            <a:ext cx="1528108" cy="307777"/>
          </a:xfrm>
          <a:prstGeom prst="rect">
            <a:avLst/>
          </a:prstGeom>
          <a:noFill/>
        </p:spPr>
        <p:txBody>
          <a:bodyPr wrap="square" rtlCol="0">
            <a:spAutoFit/>
          </a:bodyPr>
          <a:lstStyle/>
          <a:p>
            <a:r>
              <a:rPr lang="en-US" sz="1400" b="1" dirty="0" err="1" smtClean="0"/>
              <a:t>zUpdate-OneStep</a:t>
            </a:r>
            <a:endParaRPr lang="en-US" sz="1400" b="1" dirty="0"/>
          </a:p>
        </p:txBody>
      </p:sp>
      <p:sp>
        <p:nvSpPr>
          <p:cNvPr id="13" name="TextBox 12"/>
          <p:cNvSpPr txBox="1"/>
          <p:nvPr/>
        </p:nvSpPr>
        <p:spPr>
          <a:xfrm>
            <a:off x="5290767" y="4508765"/>
            <a:ext cx="1540480" cy="307777"/>
          </a:xfrm>
          <a:prstGeom prst="rect">
            <a:avLst/>
          </a:prstGeom>
          <a:noFill/>
        </p:spPr>
        <p:txBody>
          <a:bodyPr wrap="square" rtlCol="0">
            <a:spAutoFit/>
          </a:bodyPr>
          <a:lstStyle/>
          <a:p>
            <a:r>
              <a:rPr lang="en-US" sz="1400" b="1" dirty="0" smtClean="0"/>
              <a:t>ECMP-</a:t>
            </a:r>
            <a:r>
              <a:rPr lang="en-US" sz="1400" b="1" dirty="0" err="1" smtClean="0"/>
              <a:t>OneStep</a:t>
            </a:r>
            <a:endParaRPr lang="en-US" sz="1400" b="1" dirty="0"/>
          </a:p>
        </p:txBody>
      </p:sp>
      <p:sp>
        <p:nvSpPr>
          <p:cNvPr id="14" name="TextBox 13"/>
          <p:cNvSpPr txBox="1"/>
          <p:nvPr/>
        </p:nvSpPr>
        <p:spPr>
          <a:xfrm>
            <a:off x="6779691" y="4512543"/>
            <a:ext cx="1816777" cy="307777"/>
          </a:xfrm>
          <a:prstGeom prst="rect">
            <a:avLst/>
          </a:prstGeom>
          <a:noFill/>
        </p:spPr>
        <p:txBody>
          <a:bodyPr wrap="square" rtlCol="0">
            <a:spAutoFit/>
          </a:bodyPr>
          <a:lstStyle/>
          <a:p>
            <a:r>
              <a:rPr lang="en-US" sz="1400" b="1" dirty="0" smtClean="0"/>
              <a:t>ECMP-Planned</a:t>
            </a:r>
            <a:endParaRPr lang="en-US" sz="1400" b="1" dirty="0"/>
          </a:p>
        </p:txBody>
      </p:sp>
      <p:cxnSp>
        <p:nvCxnSpPr>
          <p:cNvPr id="18" name="Straight Connector 17"/>
          <p:cNvCxnSpPr/>
          <p:nvPr/>
        </p:nvCxnSpPr>
        <p:spPr>
          <a:xfrm>
            <a:off x="2473611" y="4437160"/>
            <a:ext cx="60417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473611" y="3877179"/>
            <a:ext cx="5947903"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477158" y="3316979"/>
            <a:ext cx="5947903"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512595" y="2767625"/>
            <a:ext cx="5947903"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929102" y="1431842"/>
            <a:ext cx="294690" cy="25100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934157" y="2031386"/>
            <a:ext cx="294690" cy="25100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4354331" y="1373757"/>
            <a:ext cx="2474403" cy="369332"/>
          </a:xfrm>
          <a:prstGeom prst="rect">
            <a:avLst/>
          </a:prstGeom>
          <a:noFill/>
        </p:spPr>
        <p:txBody>
          <a:bodyPr wrap="square" rtlCol="0">
            <a:spAutoFit/>
          </a:bodyPr>
          <a:lstStyle/>
          <a:p>
            <a:r>
              <a:rPr lang="en-US" dirty="0" smtClean="0">
                <a:solidFill>
                  <a:srgbClr val="00B050"/>
                </a:solidFill>
              </a:rPr>
              <a:t>Post-transition Loss Rate</a:t>
            </a:r>
            <a:endParaRPr lang="en-US" dirty="0">
              <a:solidFill>
                <a:srgbClr val="00B050"/>
              </a:solidFill>
            </a:endParaRPr>
          </a:p>
        </p:txBody>
      </p:sp>
      <p:sp>
        <p:nvSpPr>
          <p:cNvPr id="25" name="TextBox 24"/>
          <p:cNvSpPr txBox="1"/>
          <p:nvPr/>
        </p:nvSpPr>
        <p:spPr>
          <a:xfrm>
            <a:off x="4349180" y="1981520"/>
            <a:ext cx="2474403" cy="369332"/>
          </a:xfrm>
          <a:prstGeom prst="rect">
            <a:avLst/>
          </a:prstGeom>
          <a:noFill/>
        </p:spPr>
        <p:txBody>
          <a:bodyPr wrap="square" rtlCol="0">
            <a:spAutoFit/>
          </a:bodyPr>
          <a:lstStyle/>
          <a:p>
            <a:r>
              <a:rPr lang="en-US" dirty="0" smtClean="0">
                <a:solidFill>
                  <a:srgbClr val="0070C0"/>
                </a:solidFill>
              </a:rPr>
              <a:t>Transition Loss Rate</a:t>
            </a:r>
            <a:endParaRPr lang="en-US" dirty="0">
              <a:solidFill>
                <a:srgbClr val="0070C0"/>
              </a:solidFill>
            </a:endParaRPr>
          </a:p>
        </p:txBody>
      </p:sp>
      <p:sp>
        <p:nvSpPr>
          <p:cNvPr id="26" name="TextBox 25"/>
          <p:cNvSpPr txBox="1"/>
          <p:nvPr/>
        </p:nvSpPr>
        <p:spPr>
          <a:xfrm>
            <a:off x="1868672" y="4995972"/>
            <a:ext cx="831998" cy="369332"/>
          </a:xfrm>
          <a:prstGeom prst="rect">
            <a:avLst/>
          </a:prstGeom>
          <a:noFill/>
        </p:spPr>
        <p:txBody>
          <a:bodyPr wrap="square" rtlCol="0">
            <a:spAutoFit/>
          </a:bodyPr>
          <a:lstStyle/>
          <a:p>
            <a:r>
              <a:rPr lang="en-US" b="1" dirty="0" smtClean="0">
                <a:solidFill>
                  <a:schemeClr val="accent2"/>
                </a:solidFill>
              </a:rPr>
              <a:t>#step</a:t>
            </a:r>
            <a:endParaRPr lang="en-US" b="1" dirty="0">
              <a:solidFill>
                <a:schemeClr val="accent2"/>
              </a:solidFill>
            </a:endParaRPr>
          </a:p>
        </p:txBody>
      </p:sp>
      <p:sp>
        <p:nvSpPr>
          <p:cNvPr id="27" name="TextBox 26"/>
          <p:cNvSpPr txBox="1"/>
          <p:nvPr/>
        </p:nvSpPr>
        <p:spPr>
          <a:xfrm>
            <a:off x="2970757" y="4999070"/>
            <a:ext cx="416758" cy="369332"/>
          </a:xfrm>
          <a:prstGeom prst="rect">
            <a:avLst/>
          </a:prstGeom>
          <a:noFill/>
        </p:spPr>
        <p:txBody>
          <a:bodyPr wrap="square" rtlCol="0">
            <a:spAutoFit/>
          </a:bodyPr>
          <a:lstStyle/>
          <a:p>
            <a:r>
              <a:rPr lang="en-US" b="1" dirty="0">
                <a:solidFill>
                  <a:schemeClr val="accent2"/>
                </a:solidFill>
              </a:rPr>
              <a:t>2</a:t>
            </a:r>
          </a:p>
        </p:txBody>
      </p:sp>
      <p:sp>
        <p:nvSpPr>
          <p:cNvPr id="28" name="TextBox 27"/>
          <p:cNvSpPr txBox="1"/>
          <p:nvPr/>
        </p:nvSpPr>
        <p:spPr>
          <a:xfrm>
            <a:off x="4263747" y="4999070"/>
            <a:ext cx="416758" cy="369332"/>
          </a:xfrm>
          <a:prstGeom prst="rect">
            <a:avLst/>
          </a:prstGeom>
          <a:noFill/>
        </p:spPr>
        <p:txBody>
          <a:bodyPr wrap="square" rtlCol="0">
            <a:spAutoFit/>
          </a:bodyPr>
          <a:lstStyle/>
          <a:p>
            <a:r>
              <a:rPr lang="en-US" b="1" dirty="0" smtClean="0">
                <a:solidFill>
                  <a:schemeClr val="accent2"/>
                </a:solidFill>
              </a:rPr>
              <a:t>1</a:t>
            </a:r>
            <a:endParaRPr lang="en-US" b="1" dirty="0">
              <a:solidFill>
                <a:schemeClr val="accent2"/>
              </a:solidFill>
            </a:endParaRPr>
          </a:p>
        </p:txBody>
      </p:sp>
      <p:sp>
        <p:nvSpPr>
          <p:cNvPr id="29" name="TextBox 28"/>
          <p:cNvSpPr txBox="1"/>
          <p:nvPr/>
        </p:nvSpPr>
        <p:spPr>
          <a:xfrm>
            <a:off x="5704700" y="4995972"/>
            <a:ext cx="416758" cy="369332"/>
          </a:xfrm>
          <a:prstGeom prst="rect">
            <a:avLst/>
          </a:prstGeom>
          <a:noFill/>
        </p:spPr>
        <p:txBody>
          <a:bodyPr wrap="square" rtlCol="0">
            <a:spAutoFit/>
          </a:bodyPr>
          <a:lstStyle/>
          <a:p>
            <a:r>
              <a:rPr lang="en-US" b="1" dirty="0" smtClean="0">
                <a:solidFill>
                  <a:schemeClr val="accent2"/>
                </a:solidFill>
              </a:rPr>
              <a:t>1</a:t>
            </a:r>
            <a:endParaRPr lang="en-US" b="1" dirty="0">
              <a:solidFill>
                <a:schemeClr val="accent2"/>
              </a:solidFill>
            </a:endParaRPr>
          </a:p>
        </p:txBody>
      </p:sp>
      <p:sp>
        <p:nvSpPr>
          <p:cNvPr id="30" name="TextBox 29"/>
          <p:cNvSpPr txBox="1"/>
          <p:nvPr/>
        </p:nvSpPr>
        <p:spPr>
          <a:xfrm>
            <a:off x="6997690" y="4999070"/>
            <a:ext cx="734457" cy="369332"/>
          </a:xfrm>
          <a:prstGeom prst="rect">
            <a:avLst/>
          </a:prstGeom>
          <a:noFill/>
        </p:spPr>
        <p:txBody>
          <a:bodyPr wrap="square" rtlCol="0">
            <a:spAutoFit/>
          </a:bodyPr>
          <a:lstStyle/>
          <a:p>
            <a:r>
              <a:rPr lang="en-US" b="1" dirty="0">
                <a:solidFill>
                  <a:schemeClr val="accent2"/>
                </a:solidFill>
              </a:rPr>
              <a:t>3</a:t>
            </a:r>
            <a:r>
              <a:rPr lang="en-US" b="1" dirty="0" smtClean="0">
                <a:solidFill>
                  <a:schemeClr val="accent2"/>
                </a:solidFill>
              </a:rPr>
              <a:t>00+</a:t>
            </a:r>
            <a:endParaRPr lang="en-US" b="1" dirty="0">
              <a:solidFill>
                <a:schemeClr val="accent2"/>
              </a:solidFill>
            </a:endParaRPr>
          </a:p>
        </p:txBody>
      </p:sp>
      <p:cxnSp>
        <p:nvCxnSpPr>
          <p:cNvPr id="31" name="Straight Connector 30"/>
          <p:cNvCxnSpPr/>
          <p:nvPr/>
        </p:nvCxnSpPr>
        <p:spPr>
          <a:xfrm>
            <a:off x="1928439" y="5378874"/>
            <a:ext cx="5947903"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900085" y="5001414"/>
            <a:ext cx="5947903"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477158" y="2615013"/>
            <a:ext cx="0" cy="182214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053933" y="3135435"/>
            <a:ext cx="461473" cy="369332"/>
          </a:xfrm>
          <a:prstGeom prst="rect">
            <a:avLst/>
          </a:prstGeom>
          <a:noFill/>
        </p:spPr>
        <p:txBody>
          <a:bodyPr wrap="square" rtlCol="0">
            <a:spAutoFit/>
          </a:bodyPr>
          <a:lstStyle/>
          <a:p>
            <a:r>
              <a:rPr lang="en-US" dirty="0" smtClean="0"/>
              <a:t>10</a:t>
            </a:r>
            <a:endParaRPr lang="en-US" dirty="0"/>
          </a:p>
        </p:txBody>
      </p:sp>
      <p:sp>
        <p:nvSpPr>
          <p:cNvPr id="34" name="TextBox 33"/>
          <p:cNvSpPr txBox="1"/>
          <p:nvPr/>
        </p:nvSpPr>
        <p:spPr>
          <a:xfrm>
            <a:off x="2040403" y="2578131"/>
            <a:ext cx="488535" cy="369332"/>
          </a:xfrm>
          <a:prstGeom prst="rect">
            <a:avLst/>
          </a:prstGeom>
          <a:noFill/>
        </p:spPr>
        <p:txBody>
          <a:bodyPr wrap="square" rtlCol="0">
            <a:spAutoFit/>
          </a:bodyPr>
          <a:lstStyle/>
          <a:p>
            <a:r>
              <a:rPr lang="en-US" dirty="0" smtClean="0"/>
              <a:t>15</a:t>
            </a:r>
            <a:endParaRPr lang="en-US" dirty="0"/>
          </a:p>
        </p:txBody>
      </p:sp>
      <p:sp>
        <p:nvSpPr>
          <p:cNvPr id="35" name="TextBox 34"/>
          <p:cNvSpPr txBox="1"/>
          <p:nvPr/>
        </p:nvSpPr>
        <p:spPr>
          <a:xfrm>
            <a:off x="2155143" y="3690108"/>
            <a:ext cx="461473" cy="369332"/>
          </a:xfrm>
          <a:prstGeom prst="rect">
            <a:avLst/>
          </a:prstGeom>
          <a:noFill/>
        </p:spPr>
        <p:txBody>
          <a:bodyPr wrap="square" rtlCol="0">
            <a:spAutoFit/>
          </a:bodyPr>
          <a:lstStyle/>
          <a:p>
            <a:r>
              <a:rPr lang="en-US" dirty="0"/>
              <a:t>5</a:t>
            </a:r>
          </a:p>
        </p:txBody>
      </p:sp>
      <p:sp>
        <p:nvSpPr>
          <p:cNvPr id="36" name="TextBox 35"/>
          <p:cNvSpPr txBox="1"/>
          <p:nvPr/>
        </p:nvSpPr>
        <p:spPr>
          <a:xfrm>
            <a:off x="2160854" y="4240534"/>
            <a:ext cx="461473" cy="369332"/>
          </a:xfrm>
          <a:prstGeom prst="rect">
            <a:avLst/>
          </a:prstGeom>
          <a:noFill/>
        </p:spPr>
        <p:txBody>
          <a:bodyPr wrap="square" rtlCol="0">
            <a:spAutoFit/>
          </a:bodyPr>
          <a:lstStyle/>
          <a:p>
            <a:r>
              <a:rPr lang="en-US" dirty="0"/>
              <a:t>0</a:t>
            </a:r>
          </a:p>
        </p:txBody>
      </p:sp>
      <p:sp>
        <p:nvSpPr>
          <p:cNvPr id="37" name="TextBox 36"/>
          <p:cNvSpPr txBox="1"/>
          <p:nvPr/>
        </p:nvSpPr>
        <p:spPr>
          <a:xfrm rot="16200000">
            <a:off x="971081" y="3369024"/>
            <a:ext cx="1890139" cy="369332"/>
          </a:xfrm>
          <a:prstGeom prst="rect">
            <a:avLst/>
          </a:prstGeom>
          <a:noFill/>
        </p:spPr>
        <p:txBody>
          <a:bodyPr wrap="square" rtlCol="0">
            <a:spAutoFit/>
          </a:bodyPr>
          <a:lstStyle/>
          <a:p>
            <a:r>
              <a:rPr lang="en-US" dirty="0" smtClean="0"/>
              <a:t>Loss Rate (%)</a:t>
            </a:r>
            <a:endParaRPr lang="en-US" dirty="0"/>
          </a:p>
        </p:txBody>
      </p:sp>
      <p:sp>
        <p:nvSpPr>
          <p:cNvPr id="38" name="Down Arrow 37"/>
          <p:cNvSpPr/>
          <p:nvPr/>
        </p:nvSpPr>
        <p:spPr>
          <a:xfrm rot="10800000">
            <a:off x="3008698" y="4825092"/>
            <a:ext cx="260176" cy="25349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own Arrow 38"/>
          <p:cNvSpPr/>
          <p:nvPr/>
        </p:nvSpPr>
        <p:spPr>
          <a:xfrm rot="10800000">
            <a:off x="4366448" y="4836171"/>
            <a:ext cx="260176" cy="253492"/>
          </a:xfrm>
          <a:prstGeom prst="downArrow">
            <a:avLst>
              <a:gd name="adj1" fmla="val 50000"/>
              <a:gd name="adj2" fmla="val 5983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own Arrow 39"/>
          <p:cNvSpPr/>
          <p:nvPr/>
        </p:nvSpPr>
        <p:spPr>
          <a:xfrm rot="10800000">
            <a:off x="5790695" y="4822317"/>
            <a:ext cx="260176" cy="253492"/>
          </a:xfrm>
          <a:prstGeom prst="downArrow">
            <a:avLst>
              <a:gd name="adj1" fmla="val 50000"/>
              <a:gd name="adj2" fmla="val 5983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own Arrow 40"/>
          <p:cNvSpPr/>
          <p:nvPr/>
        </p:nvSpPr>
        <p:spPr>
          <a:xfrm rot="10800000">
            <a:off x="7178917" y="4838942"/>
            <a:ext cx="260176" cy="253492"/>
          </a:xfrm>
          <a:prstGeom prst="downArrow">
            <a:avLst>
              <a:gd name="adj1" fmla="val 50000"/>
              <a:gd name="adj2" fmla="val 5983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9C1F5A0A-F6FC-4FFD-9B49-0DA8697211D9}" type="slidenum">
              <a:rPr lang="en-US" smtClean="0"/>
              <a:pPr/>
              <a:t>60</a:t>
            </a:fld>
            <a:endParaRPr lang="en-US" dirty="0"/>
          </a:p>
        </p:txBody>
      </p:sp>
      <p:sp>
        <p:nvSpPr>
          <p:cNvPr id="9" name="Date Placeholder 8"/>
          <p:cNvSpPr>
            <a:spLocks noGrp="1"/>
          </p:cNvSpPr>
          <p:nvPr>
            <p:ph type="dt" sz="half" idx="10"/>
          </p:nvPr>
        </p:nvSpPr>
        <p:spPr/>
        <p:txBody>
          <a:bodyPr/>
          <a:lstStyle/>
          <a:p>
            <a:r>
              <a:rPr lang="en-US" smtClean="0"/>
              <a:t>10/8/13</a:t>
            </a:r>
            <a:endParaRPr lang="en-US"/>
          </a:p>
        </p:txBody>
      </p:sp>
      <p:sp>
        <p:nvSpPr>
          <p:cNvPr id="11" name="Footer Placeholder 10"/>
          <p:cNvSpPr>
            <a:spLocks noGrp="1"/>
          </p:cNvSpPr>
          <p:nvPr>
            <p:ph type="ftr" sz="quarter" idx="11"/>
          </p:nvPr>
        </p:nvSpPr>
        <p:spPr/>
        <p:txBody>
          <a:bodyPr/>
          <a:lstStyle/>
          <a:p>
            <a:r>
              <a:rPr lang="en-US" smtClean="0"/>
              <a:t>Software Defined Networking (COMS 6998-8)</a:t>
            </a:r>
            <a:endParaRPr lang="en-US"/>
          </a:p>
        </p:txBody>
      </p:sp>
      <p:sp>
        <p:nvSpPr>
          <p:cNvPr id="42"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smtClean="0"/>
              <a:t>J. Liu, Yale</a:t>
            </a:r>
            <a:endParaRPr lang="en-US" dirty="0"/>
          </a:p>
        </p:txBody>
      </p:sp>
    </p:spTree>
    <p:extLst>
      <p:ext uri="{BB962C8B-B14F-4D97-AF65-F5344CB8AC3E}">
        <p14:creationId xmlns:p14="http://schemas.microsoft.com/office/powerpoint/2010/main" val="13491661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par>
                                <p:cTn id="13" presetID="10" presetClass="exit" presetSubtype="0" fill="hold" grpId="1" nodeType="withEffect">
                                  <p:stCondLst>
                                    <p:cond delay="0"/>
                                  </p:stCondLst>
                                  <p:childTnLst>
                                    <p:animEffect transition="out" filter="fade">
                                      <p:cBhvr>
                                        <p:cTn id="14" dur="500"/>
                                        <p:tgtEl>
                                          <p:spTgt spid="38"/>
                                        </p:tgtEl>
                                      </p:cBhvr>
                                    </p:animEffect>
                                    <p:set>
                                      <p:cBhvr>
                                        <p:cTn id="15" dur="1" fill="hold">
                                          <p:stCondLst>
                                            <p:cond delay="499"/>
                                          </p:stCondLst>
                                        </p:cTn>
                                        <p:tgtEl>
                                          <p:spTgt spid="38"/>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500"/>
                                        <p:tgtEl>
                                          <p:spTgt spid="40"/>
                                        </p:tgtEl>
                                      </p:cBhvr>
                                    </p:animEffect>
                                  </p:childTnLst>
                                </p:cTn>
                              </p:par>
                              <p:par>
                                <p:cTn id="21" presetID="10" presetClass="exit" presetSubtype="0" fill="hold" grpId="1" nodeType="withEffect">
                                  <p:stCondLst>
                                    <p:cond delay="0"/>
                                  </p:stCondLst>
                                  <p:childTnLst>
                                    <p:animEffect transition="out" filter="fade">
                                      <p:cBhvr>
                                        <p:cTn id="22" dur="500"/>
                                        <p:tgtEl>
                                          <p:spTgt spid="39"/>
                                        </p:tgtEl>
                                      </p:cBhvr>
                                    </p:animEffect>
                                    <p:set>
                                      <p:cBhvr>
                                        <p:cTn id="23" dur="1" fill="hold">
                                          <p:stCondLst>
                                            <p:cond delay="499"/>
                                          </p:stCondLst>
                                        </p:cTn>
                                        <p:tgtEl>
                                          <p:spTgt spid="3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500"/>
                                        <p:tgtEl>
                                          <p:spTgt spid="41"/>
                                        </p:tgtEl>
                                      </p:cBhvr>
                                    </p:animEffect>
                                  </p:childTnLst>
                                </p:cTn>
                              </p:par>
                              <p:par>
                                <p:cTn id="29" presetID="10" presetClass="exit" presetSubtype="0" fill="hold" grpId="1" nodeType="withEffect">
                                  <p:stCondLst>
                                    <p:cond delay="0"/>
                                  </p:stCondLst>
                                  <p:childTnLst>
                                    <p:animEffect transition="out" filter="fade">
                                      <p:cBhvr>
                                        <p:cTn id="30" dur="500"/>
                                        <p:tgtEl>
                                          <p:spTgt spid="40"/>
                                        </p:tgtEl>
                                      </p:cBhvr>
                                    </p:animEffect>
                                    <p:set>
                                      <p:cBhvr>
                                        <p:cTn id="31" dur="1" fill="hold">
                                          <p:stCondLst>
                                            <p:cond delay="499"/>
                                          </p:stCondLst>
                                        </p:cTn>
                                        <p:tgtEl>
                                          <p:spTgt spid="40"/>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par>
                                <p:cTn id="46" presetID="10" presetClass="exit" presetSubtype="0" fill="hold" grpId="1" nodeType="withEffect">
                                  <p:stCondLst>
                                    <p:cond delay="0"/>
                                  </p:stCondLst>
                                  <p:childTnLst>
                                    <p:animEffect transition="out" filter="fade">
                                      <p:cBhvr>
                                        <p:cTn id="47" dur="500"/>
                                        <p:tgtEl>
                                          <p:spTgt spid="41"/>
                                        </p:tgtEl>
                                      </p:cBhvr>
                                    </p:animEffect>
                                    <p:set>
                                      <p:cBhvr>
                                        <p:cTn id="48" dur="1" fill="hold">
                                          <p:stCondLst>
                                            <p:cond delay="499"/>
                                          </p:stCondLst>
                                        </p:cTn>
                                        <p:tgtEl>
                                          <p:spTgt spid="41"/>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fade">
                                      <p:cBhvr>
                                        <p:cTn id="53" dur="500"/>
                                        <p:tgtEl>
                                          <p:spTgt spid="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fade">
                                      <p:cBhvr>
                                        <p:cTn id="56" dur="500"/>
                                        <p:tgtEl>
                                          <p:spTgt spid="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fade">
                                      <p:cBhvr>
                                        <p:cTn id="59" dur="500"/>
                                        <p:tgtEl>
                                          <p:spTgt spid="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500"/>
                                        <p:tgtEl>
                                          <p:spTgt spid="25"/>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fade">
                                      <p:cBhvr>
                                        <p:cTn id="70" dur="500"/>
                                        <p:tgtEl>
                                          <p:spTgt spid="32"/>
                                        </p:tgtEl>
                                      </p:cBhvr>
                                    </p:animEffect>
                                  </p:childTnLst>
                                </p:cTn>
                              </p:par>
                              <p:par>
                                <p:cTn id="71" presetID="10" presetClass="entr" presetSubtype="0" fill="hold"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fade">
                                      <p:cBhvr>
                                        <p:cTn id="73" dur="500"/>
                                        <p:tgtEl>
                                          <p:spTgt spid="31"/>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fade">
                                      <p:cBhvr>
                                        <p:cTn id="76" dur="500"/>
                                        <p:tgtEl>
                                          <p:spTgt spid="27"/>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fade">
                                      <p:cBhvr>
                                        <p:cTn id="79" dur="500"/>
                                        <p:tgtEl>
                                          <p:spTgt spid="2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500"/>
                                        <p:tgtEl>
                                          <p:spTgt spid="29"/>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22" grpId="0" animBg="1"/>
      <p:bldP spid="23" grpId="0" animBg="1"/>
      <p:bldP spid="24" grpId="0"/>
      <p:bldP spid="25" grpId="0"/>
      <p:bldP spid="26" grpId="0"/>
      <p:bldP spid="27" grpId="0"/>
      <p:bldP spid="28" grpId="0"/>
      <p:bldP spid="29" grpId="0"/>
      <p:bldP spid="30" grpId="0"/>
      <p:bldP spid="38" grpId="0" animBg="1"/>
      <p:bldP spid="38" grpId="1" animBg="1"/>
      <p:bldP spid="39" grpId="0" animBg="1"/>
      <p:bldP spid="39" grpId="1" animBg="1"/>
      <p:bldP spid="40" grpId="0" animBg="1"/>
      <p:bldP spid="40" grpId="1" animBg="1"/>
      <p:bldP spid="41" grpId="0" animBg="1"/>
      <p:bldP spid="41" grpId="1"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lnSpcReduction="10000"/>
          </a:bodyPr>
          <a:lstStyle/>
          <a:p>
            <a:r>
              <a:rPr lang="en-US" dirty="0" smtClean="0"/>
              <a:t>Switch and flow </a:t>
            </a:r>
            <a:r>
              <a:rPr lang="en-US" dirty="0" err="1" smtClean="0"/>
              <a:t>asynchronization</a:t>
            </a:r>
            <a:r>
              <a:rPr lang="en-US" dirty="0" smtClean="0"/>
              <a:t> can cause severe congestion during DCN updates</a:t>
            </a:r>
            <a:endParaRPr lang="en-US" altLang="zh-CN" dirty="0" smtClean="0"/>
          </a:p>
          <a:p>
            <a:endParaRPr lang="en-US" dirty="0"/>
          </a:p>
          <a:p>
            <a:r>
              <a:rPr lang="en-US" dirty="0" err="1" smtClean="0"/>
              <a:t>zUpdate</a:t>
            </a:r>
            <a:r>
              <a:rPr lang="en-US" dirty="0" smtClean="0"/>
              <a:t> provides congestion-free DCN updates</a:t>
            </a:r>
          </a:p>
          <a:p>
            <a:pPr lvl="1"/>
            <a:r>
              <a:rPr lang="en-US" dirty="0" smtClean="0"/>
              <a:t>Novel algorithms to compute update plan </a:t>
            </a:r>
          </a:p>
          <a:p>
            <a:pPr lvl="1"/>
            <a:r>
              <a:rPr lang="en-US" dirty="0" smtClean="0"/>
              <a:t>Practical implementation on commodity switches</a:t>
            </a:r>
          </a:p>
          <a:p>
            <a:pPr lvl="1"/>
            <a:r>
              <a:rPr lang="en-US" dirty="0" smtClean="0"/>
              <a:t>Evaluations in real DCN topology and update scenarios</a:t>
            </a:r>
          </a:p>
        </p:txBody>
      </p:sp>
      <p:sp>
        <p:nvSpPr>
          <p:cNvPr id="4" name="Slide Number Placeholder 3"/>
          <p:cNvSpPr>
            <a:spLocks noGrp="1"/>
          </p:cNvSpPr>
          <p:nvPr>
            <p:ph type="sldNum" sz="quarter" idx="12"/>
          </p:nvPr>
        </p:nvSpPr>
        <p:spPr/>
        <p:txBody>
          <a:bodyPr/>
          <a:lstStyle/>
          <a:p>
            <a:fld id="{9C1F5A0A-F6FC-4FFD-9B49-0DA8697211D9}" type="slidenum">
              <a:rPr lang="en-US" smtClean="0"/>
              <a:pPr/>
              <a:t>61</a:t>
            </a:fld>
            <a:endParaRPr lang="en-US"/>
          </a:p>
        </p:txBody>
      </p:sp>
      <p:sp>
        <p:nvSpPr>
          <p:cNvPr id="8" name="Date Placeholder 7"/>
          <p:cNvSpPr>
            <a:spLocks noGrp="1"/>
          </p:cNvSpPr>
          <p:nvPr>
            <p:ph type="dt" sz="half" idx="10"/>
          </p:nvPr>
        </p:nvSpPr>
        <p:spPr/>
        <p:txBody>
          <a:bodyPr/>
          <a:lstStyle/>
          <a:p>
            <a:r>
              <a:rPr lang="en-US" smtClean="0"/>
              <a:t>10/8/13</a:t>
            </a:r>
            <a:endParaRPr lang="en-US"/>
          </a:p>
        </p:txBody>
      </p:sp>
      <p:sp>
        <p:nvSpPr>
          <p:cNvPr id="9" name="Footer Placeholder 8"/>
          <p:cNvSpPr>
            <a:spLocks noGrp="1"/>
          </p:cNvSpPr>
          <p:nvPr>
            <p:ph type="ftr" sz="quarter" idx="11"/>
          </p:nvPr>
        </p:nvSpPr>
        <p:spPr/>
        <p:txBody>
          <a:bodyPr/>
          <a:lstStyle/>
          <a:p>
            <a:r>
              <a:rPr lang="en-US" smtClean="0"/>
              <a:t>Software Defined Networking (COMS 6998-8)</a:t>
            </a:r>
            <a:endParaRPr lang="en-US"/>
          </a:p>
        </p:txBody>
      </p:sp>
      <p:sp>
        <p:nvSpPr>
          <p:cNvPr id="7"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smtClean="0"/>
              <a:t>J. Liu, Yale</a:t>
            </a:r>
            <a:endParaRPr lang="en-US" dirty="0"/>
          </a:p>
        </p:txBody>
      </p:sp>
    </p:spTree>
    <p:extLst>
      <p:ext uri="{BB962C8B-B14F-4D97-AF65-F5344CB8AC3E}">
        <p14:creationId xmlns:p14="http://schemas.microsoft.com/office/powerpoint/2010/main" val="1230371548"/>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Review of Previous Lecture</a:t>
            </a:r>
          </a:p>
          <a:p>
            <a:pPr lvl="1"/>
            <a:r>
              <a:rPr lang="en-US" dirty="0" smtClean="0"/>
              <a:t>SDN Programming Language</a:t>
            </a:r>
          </a:p>
          <a:p>
            <a:pPr lvl="1"/>
            <a:r>
              <a:rPr lang="en-US" dirty="0" smtClean="0"/>
              <a:t>SDN </a:t>
            </a:r>
            <a:r>
              <a:rPr lang="en-US" dirty="0"/>
              <a:t>Verification</a:t>
            </a:r>
          </a:p>
          <a:p>
            <a:r>
              <a:rPr lang="en-US" dirty="0" smtClean="0"/>
              <a:t>SDN Update</a:t>
            </a:r>
          </a:p>
          <a:p>
            <a:pPr lvl="1"/>
            <a:r>
              <a:rPr lang="en-US" dirty="0" smtClean="0"/>
              <a:t>Consistent Update</a:t>
            </a:r>
          </a:p>
          <a:p>
            <a:pPr lvl="1"/>
            <a:r>
              <a:rPr lang="en-US" dirty="0" smtClean="0">
                <a:solidFill>
                  <a:srgbClr val="000000"/>
                </a:solidFill>
              </a:rPr>
              <a:t>Congestion-Free Update (</a:t>
            </a:r>
            <a:r>
              <a:rPr lang="en-US" dirty="0" err="1" smtClean="0">
                <a:solidFill>
                  <a:srgbClr val="000000"/>
                </a:solidFill>
              </a:rPr>
              <a:t>zUpdate</a:t>
            </a:r>
            <a:r>
              <a:rPr lang="en-US" dirty="0" smtClean="0">
                <a:solidFill>
                  <a:srgbClr val="000000"/>
                </a:solidFill>
              </a:rPr>
              <a:t>)</a:t>
            </a:r>
          </a:p>
          <a:p>
            <a:pPr lvl="1"/>
            <a:r>
              <a:rPr lang="en-US" dirty="0" smtClean="0">
                <a:solidFill>
                  <a:srgbClr val="FF0000"/>
                </a:solidFill>
              </a:rPr>
              <a:t>Network Partition</a:t>
            </a:r>
          </a:p>
        </p:txBody>
      </p:sp>
      <p:sp>
        <p:nvSpPr>
          <p:cNvPr id="5" name="Date Placeholder 4"/>
          <p:cNvSpPr>
            <a:spLocks noGrp="1"/>
          </p:cNvSpPr>
          <p:nvPr>
            <p:ph type="dt" sz="half" idx="10"/>
          </p:nvPr>
        </p:nvSpPr>
        <p:spPr/>
        <p:txBody>
          <a:bodyPr/>
          <a:lstStyle/>
          <a:p>
            <a:r>
              <a:rPr lang="en-US" smtClean="0"/>
              <a:t>10/8/13</a:t>
            </a:r>
            <a:endParaRPr lang="en-US"/>
          </a:p>
        </p:txBody>
      </p:sp>
      <p:sp>
        <p:nvSpPr>
          <p:cNvPr id="6" name="Footer Placeholder 5"/>
          <p:cNvSpPr>
            <a:spLocks noGrp="1"/>
          </p:cNvSpPr>
          <p:nvPr>
            <p:ph type="ftr" sz="quarter" idx="11"/>
          </p:nvPr>
        </p:nvSpPr>
        <p:spPr/>
        <p:txBody>
          <a:bodyPr/>
          <a:lstStyle/>
          <a:p>
            <a:r>
              <a:rPr lang="en-US" smtClean="0"/>
              <a:t>Software Defined Networking (COMS 6998-8)</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62</a:t>
            </a:fld>
            <a:endParaRPr lang="en-US"/>
          </a:p>
        </p:txBody>
      </p:sp>
    </p:spTree>
    <p:extLst>
      <p:ext uri="{BB962C8B-B14F-4D97-AF65-F5344CB8AC3E}">
        <p14:creationId xmlns:p14="http://schemas.microsoft.com/office/powerpoint/2010/main" val="3551965098"/>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Partition</a:t>
            </a:r>
            <a:endParaRPr lang="en-US" dirty="0"/>
          </a:p>
        </p:txBody>
      </p:sp>
      <p:sp>
        <p:nvSpPr>
          <p:cNvPr id="3" name="Content Placeholder 2"/>
          <p:cNvSpPr>
            <a:spLocks noGrp="1"/>
          </p:cNvSpPr>
          <p:nvPr>
            <p:ph idx="1"/>
          </p:nvPr>
        </p:nvSpPr>
        <p:spPr/>
        <p:txBody>
          <a:bodyPr/>
          <a:lstStyle/>
          <a:p>
            <a:r>
              <a:rPr lang="en-US" dirty="0">
                <a:solidFill>
                  <a:srgbClr val="FF0000"/>
                </a:solidFill>
              </a:rPr>
              <a:t>Out-of-band </a:t>
            </a:r>
            <a:r>
              <a:rPr lang="en-US" dirty="0"/>
              <a:t>control </a:t>
            </a:r>
            <a:r>
              <a:rPr lang="en-US" dirty="0" smtClean="0"/>
              <a:t>network </a:t>
            </a:r>
            <a:endParaRPr lang="en-US" dirty="0"/>
          </a:p>
          <a:p>
            <a:r>
              <a:rPr lang="en-US" dirty="0"/>
              <a:t>Routing and forwarding based on </a:t>
            </a:r>
            <a:r>
              <a:rPr lang="en-US" dirty="0" smtClean="0"/>
              <a:t>addresses</a:t>
            </a:r>
            <a:r>
              <a:rPr lang="en-US" dirty="0"/>
              <a:t/>
            </a:r>
            <a:br>
              <a:rPr lang="en-US" dirty="0"/>
            </a:br>
            <a:r>
              <a:rPr lang="en-US" dirty="0"/>
              <a:t>Policy specification using end-host </a:t>
            </a:r>
            <a:r>
              <a:rPr lang="en-US" dirty="0" smtClean="0">
                <a:solidFill>
                  <a:srgbClr val="FF0000"/>
                </a:solidFill>
              </a:rPr>
              <a:t>names</a:t>
            </a:r>
            <a:r>
              <a:rPr lang="en-US" dirty="0"/>
              <a:t/>
            </a:r>
            <a:br>
              <a:rPr lang="en-US" dirty="0"/>
            </a:br>
            <a:r>
              <a:rPr lang="en-US" dirty="0"/>
              <a:t>Controller only aware of </a:t>
            </a:r>
            <a:r>
              <a:rPr lang="en-US" dirty="0">
                <a:solidFill>
                  <a:srgbClr val="FF0000"/>
                </a:solidFill>
              </a:rPr>
              <a:t>local name-address bindings </a:t>
            </a:r>
          </a:p>
          <a:p>
            <a:endParaRPr lang="en-US" dirty="0"/>
          </a:p>
        </p:txBody>
      </p:sp>
      <p:sp>
        <p:nvSpPr>
          <p:cNvPr id="4" name="Date Placeholder 3"/>
          <p:cNvSpPr>
            <a:spLocks noGrp="1"/>
          </p:cNvSpPr>
          <p:nvPr>
            <p:ph type="dt" sz="half" idx="10"/>
          </p:nvPr>
        </p:nvSpPr>
        <p:spPr/>
        <p:txBody>
          <a:bodyPr/>
          <a:lstStyle/>
          <a:p>
            <a:r>
              <a:rPr lang="en-US" smtClean="0"/>
              <a:t>10/8/13</a:t>
            </a:r>
            <a:endParaRPr lang="en-US"/>
          </a:p>
        </p:txBody>
      </p:sp>
      <p:sp>
        <p:nvSpPr>
          <p:cNvPr id="5" name="Footer Placeholder 4"/>
          <p:cNvSpPr>
            <a:spLocks noGrp="1"/>
          </p:cNvSpPr>
          <p:nvPr>
            <p:ph type="ftr" sz="quarter" idx="11"/>
          </p:nvPr>
        </p:nvSpPr>
        <p:spPr/>
        <p:txBody>
          <a:bodyPr/>
          <a:lstStyle/>
          <a:p>
            <a:r>
              <a:rPr lang="en-US" smtClean="0"/>
              <a:t>Software Defined Networking (COMS 6998-8)</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63</a:t>
            </a:fld>
            <a:endParaRPr lang="en-US"/>
          </a:p>
        </p:txBody>
      </p:sp>
    </p:spTree>
    <p:extLst>
      <p:ext uri="{BB962C8B-B14F-4D97-AF65-F5344CB8AC3E}">
        <p14:creationId xmlns:p14="http://schemas.microsoft.com/office/powerpoint/2010/main" val="2656436207"/>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3-10-08 at 5.58.4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295400"/>
            <a:ext cx="8559800" cy="3073400"/>
          </a:xfrm>
          <a:prstGeom prst="rect">
            <a:avLst/>
          </a:prstGeom>
        </p:spPr>
      </p:pic>
      <p:sp>
        <p:nvSpPr>
          <p:cNvPr id="2" name="Title 1"/>
          <p:cNvSpPr>
            <a:spLocks noGrp="1"/>
          </p:cNvSpPr>
          <p:nvPr>
            <p:ph type="title"/>
          </p:nvPr>
        </p:nvSpPr>
        <p:spPr/>
        <p:txBody>
          <a:bodyPr/>
          <a:lstStyle/>
          <a:p>
            <a:r>
              <a:rPr lang="en-US" dirty="0"/>
              <a:t>Network Partition</a:t>
            </a:r>
          </a:p>
        </p:txBody>
      </p:sp>
      <p:sp>
        <p:nvSpPr>
          <p:cNvPr id="3" name="Content Placeholder 2"/>
          <p:cNvSpPr>
            <a:spLocks noGrp="1"/>
          </p:cNvSpPr>
          <p:nvPr>
            <p:ph idx="1"/>
          </p:nvPr>
        </p:nvSpPr>
        <p:spPr>
          <a:xfrm>
            <a:off x="457200" y="4114800"/>
            <a:ext cx="8229600" cy="2468563"/>
          </a:xfrm>
        </p:spPr>
        <p:txBody>
          <a:bodyPr>
            <a:normAutofit fontScale="92500"/>
          </a:bodyPr>
          <a:lstStyle/>
          <a:p>
            <a:r>
              <a:rPr lang="en-US" dirty="0"/>
              <a:t>Consider policy isolating A from B. A control network partition occurs. Only possible choices </a:t>
            </a:r>
          </a:p>
          <a:p>
            <a:pPr lvl="1"/>
            <a:r>
              <a:rPr lang="en-US" dirty="0" smtClean="0"/>
              <a:t> </a:t>
            </a:r>
            <a:r>
              <a:rPr lang="en-US" dirty="0"/>
              <a:t>Let all packets through (including from A to B) (Correctness) </a:t>
            </a:r>
            <a:endParaRPr lang="en-US" dirty="0" smtClean="0"/>
          </a:p>
          <a:p>
            <a:pPr lvl="1"/>
            <a:r>
              <a:rPr lang="en-US" dirty="0" smtClean="0"/>
              <a:t> </a:t>
            </a:r>
            <a:r>
              <a:rPr lang="en-US" dirty="0"/>
              <a:t>Drop all packets (including from A to D) (Availability) </a:t>
            </a:r>
          </a:p>
          <a:p>
            <a:endParaRPr lang="en-US" dirty="0"/>
          </a:p>
        </p:txBody>
      </p:sp>
      <p:sp>
        <p:nvSpPr>
          <p:cNvPr id="4" name="Date Placeholder 3"/>
          <p:cNvSpPr>
            <a:spLocks noGrp="1"/>
          </p:cNvSpPr>
          <p:nvPr>
            <p:ph type="dt" sz="half" idx="10"/>
          </p:nvPr>
        </p:nvSpPr>
        <p:spPr/>
        <p:txBody>
          <a:bodyPr/>
          <a:lstStyle/>
          <a:p>
            <a:r>
              <a:rPr lang="en-US" smtClean="0"/>
              <a:t>10/8/13</a:t>
            </a:r>
            <a:endParaRPr lang="en-US"/>
          </a:p>
        </p:txBody>
      </p:sp>
      <p:sp>
        <p:nvSpPr>
          <p:cNvPr id="5" name="Footer Placeholder 4"/>
          <p:cNvSpPr>
            <a:spLocks noGrp="1"/>
          </p:cNvSpPr>
          <p:nvPr>
            <p:ph type="ftr" sz="quarter" idx="11"/>
          </p:nvPr>
        </p:nvSpPr>
        <p:spPr/>
        <p:txBody>
          <a:bodyPr/>
          <a:lstStyle/>
          <a:p>
            <a:r>
              <a:rPr lang="en-US" smtClean="0"/>
              <a:t>Software Defined Networking (COMS 6998-8)</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64</a:t>
            </a:fld>
            <a:endParaRPr lang="en-US"/>
          </a:p>
        </p:txBody>
      </p:sp>
    </p:spTree>
    <p:extLst>
      <p:ext uri="{BB962C8B-B14F-4D97-AF65-F5344CB8AC3E}">
        <p14:creationId xmlns:p14="http://schemas.microsoft.com/office/powerpoint/2010/main" val="2575894110"/>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to Network </a:t>
            </a:r>
            <a:r>
              <a:rPr lang="en-US" dirty="0"/>
              <a:t>Partition</a:t>
            </a:r>
          </a:p>
        </p:txBody>
      </p:sp>
      <p:sp>
        <p:nvSpPr>
          <p:cNvPr id="3" name="Content Placeholder 2"/>
          <p:cNvSpPr>
            <a:spLocks noGrp="1"/>
          </p:cNvSpPr>
          <p:nvPr>
            <p:ph idx="1"/>
          </p:nvPr>
        </p:nvSpPr>
        <p:spPr/>
        <p:txBody>
          <a:bodyPr/>
          <a:lstStyle/>
          <a:p>
            <a:r>
              <a:rPr lang="en-US" dirty="0"/>
              <a:t>Network can label packets with sender’s </a:t>
            </a:r>
            <a:r>
              <a:rPr lang="en-US" dirty="0" smtClean="0"/>
              <a:t>identity</a:t>
            </a:r>
            <a:endParaRPr lang="en-US" dirty="0"/>
          </a:p>
          <a:p>
            <a:pPr lvl="1"/>
            <a:r>
              <a:rPr lang="en-US" dirty="0" smtClean="0"/>
              <a:t>Route </a:t>
            </a:r>
            <a:r>
              <a:rPr lang="en-US" dirty="0"/>
              <a:t>based on identity instead of address </a:t>
            </a:r>
            <a:endParaRPr lang="en-US" dirty="0" smtClean="0"/>
          </a:p>
          <a:p>
            <a:r>
              <a:rPr lang="en-US" dirty="0" err="1" smtClean="0"/>
              <a:t>Inband</a:t>
            </a:r>
            <a:r>
              <a:rPr lang="en-US" dirty="0" smtClean="0"/>
              <a:t> control</a:t>
            </a:r>
            <a:endParaRPr lang="en-US" dirty="0"/>
          </a:p>
          <a:p>
            <a:endParaRPr lang="en-US" dirty="0"/>
          </a:p>
        </p:txBody>
      </p:sp>
      <p:sp>
        <p:nvSpPr>
          <p:cNvPr id="4" name="Date Placeholder 3"/>
          <p:cNvSpPr>
            <a:spLocks noGrp="1"/>
          </p:cNvSpPr>
          <p:nvPr>
            <p:ph type="dt" sz="half" idx="10"/>
          </p:nvPr>
        </p:nvSpPr>
        <p:spPr/>
        <p:txBody>
          <a:bodyPr/>
          <a:lstStyle/>
          <a:p>
            <a:r>
              <a:rPr lang="en-US" smtClean="0"/>
              <a:t>10/8/13</a:t>
            </a:r>
            <a:endParaRPr lang="en-US"/>
          </a:p>
        </p:txBody>
      </p:sp>
      <p:sp>
        <p:nvSpPr>
          <p:cNvPr id="5" name="Footer Placeholder 4"/>
          <p:cNvSpPr>
            <a:spLocks noGrp="1"/>
          </p:cNvSpPr>
          <p:nvPr>
            <p:ph type="ftr" sz="quarter" idx="11"/>
          </p:nvPr>
        </p:nvSpPr>
        <p:spPr/>
        <p:txBody>
          <a:bodyPr/>
          <a:lstStyle/>
          <a:p>
            <a:r>
              <a:rPr lang="en-US" smtClean="0"/>
              <a:t>Software Defined Networking (COMS 6998-8)</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65</a:t>
            </a:fld>
            <a:endParaRPr lang="en-US"/>
          </a:p>
        </p:txBody>
      </p:sp>
    </p:spTree>
    <p:extLst>
      <p:ext uri="{BB962C8B-B14F-4D97-AF65-F5344CB8AC3E}">
        <p14:creationId xmlns:p14="http://schemas.microsoft.com/office/powerpoint/2010/main" val="3250952912"/>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29600" cy="1143000"/>
          </a:xfrm>
        </p:spPr>
        <p:txBody>
          <a:bodyPr/>
          <a:lstStyle/>
          <a:p>
            <a:r>
              <a:rPr lang="en-US" dirty="0" smtClean="0"/>
              <a:t>Questions?</a:t>
            </a:r>
            <a:endParaRPr lang="en-US" dirty="0"/>
          </a:p>
        </p:txBody>
      </p:sp>
      <p:sp>
        <p:nvSpPr>
          <p:cNvPr id="4" name="Date Placeholder 3"/>
          <p:cNvSpPr>
            <a:spLocks noGrp="1"/>
          </p:cNvSpPr>
          <p:nvPr>
            <p:ph type="dt" sz="half" idx="10"/>
          </p:nvPr>
        </p:nvSpPr>
        <p:spPr/>
        <p:txBody>
          <a:bodyPr/>
          <a:lstStyle/>
          <a:p>
            <a:r>
              <a:rPr lang="en-US" smtClean="0"/>
              <a:t>10/8/13</a:t>
            </a:r>
            <a:endParaRPr lang="en-US"/>
          </a:p>
        </p:txBody>
      </p:sp>
      <p:sp>
        <p:nvSpPr>
          <p:cNvPr id="5" name="Footer Placeholder 4"/>
          <p:cNvSpPr>
            <a:spLocks noGrp="1"/>
          </p:cNvSpPr>
          <p:nvPr>
            <p:ph type="ftr" sz="quarter" idx="11"/>
          </p:nvPr>
        </p:nvSpPr>
        <p:spPr/>
        <p:txBody>
          <a:bodyPr/>
          <a:lstStyle/>
          <a:p>
            <a:r>
              <a:rPr lang="en-US" smtClean="0"/>
              <a:t>Software Defined Networking (COMS 6998-8)</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66</a:t>
            </a:fld>
            <a:endParaRPr lang="en-US"/>
          </a:p>
        </p:txBody>
      </p:sp>
    </p:spTree>
    <p:extLst>
      <p:ext uri="{BB962C8B-B14F-4D97-AF65-F5344CB8AC3E}">
        <p14:creationId xmlns:p14="http://schemas.microsoft.com/office/powerpoint/2010/main" val="403361188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8" name="Straight Arrow Connector 67"/>
          <p:cNvCxnSpPr/>
          <p:nvPr/>
        </p:nvCxnSpPr>
        <p:spPr>
          <a:xfrm flipH="1" flipV="1">
            <a:off x="6713017" y="4794879"/>
            <a:ext cx="233270" cy="666717"/>
          </a:xfrm>
          <a:prstGeom prst="straightConnector1">
            <a:avLst/>
          </a:prstGeom>
          <a:ln>
            <a:solidFill>
              <a:srgbClr val="008000"/>
            </a:solidFill>
            <a:tailEnd type="none"/>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flipH="1" flipV="1">
            <a:off x="6713017" y="4828220"/>
            <a:ext cx="1529220" cy="993376"/>
          </a:xfrm>
          <a:prstGeom prst="straightConnector1">
            <a:avLst/>
          </a:prstGeom>
          <a:ln>
            <a:solidFill>
              <a:srgbClr val="008000"/>
            </a:solidFill>
            <a:tailEnd type="none"/>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flipH="1" flipV="1">
            <a:off x="6713017" y="4828220"/>
            <a:ext cx="1681620" cy="103470"/>
          </a:xfrm>
          <a:prstGeom prst="straightConnector1">
            <a:avLst/>
          </a:prstGeom>
          <a:ln>
            <a:solidFill>
              <a:srgbClr val="008000"/>
            </a:solidFill>
            <a:tailEnd type="none"/>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flipH="1">
            <a:off x="6713017" y="4516641"/>
            <a:ext cx="630694" cy="311579"/>
          </a:xfrm>
          <a:prstGeom prst="straightConnector1">
            <a:avLst/>
          </a:prstGeom>
          <a:ln>
            <a:solidFill>
              <a:srgbClr val="008000"/>
            </a:solidFill>
            <a:tailEnd type="none"/>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fontScale="90000"/>
          </a:bodyPr>
          <a:lstStyle/>
          <a:p>
            <a:r>
              <a:rPr lang="en-US" dirty="0"/>
              <a:t>Review of Previous Lecture (Cont’d)</a:t>
            </a:r>
          </a:p>
        </p:txBody>
      </p:sp>
      <p:sp>
        <p:nvSpPr>
          <p:cNvPr id="5" name="Slide Number Placeholder 4"/>
          <p:cNvSpPr>
            <a:spLocks noGrp="1"/>
          </p:cNvSpPr>
          <p:nvPr>
            <p:ph type="sldNum" sz="quarter" idx="12"/>
          </p:nvPr>
        </p:nvSpPr>
        <p:spPr>
          <a:xfrm>
            <a:off x="6858000" y="6324600"/>
            <a:ext cx="2133600" cy="365125"/>
          </a:xfrm>
        </p:spPr>
        <p:txBody>
          <a:bodyPr/>
          <a:lstStyle/>
          <a:p>
            <a:fld id="{57D92C16-8AE8-1B4F-9331-F4A89351A681}" type="slidenum">
              <a:rPr lang="en-US" smtClean="0"/>
              <a:t>7</a:t>
            </a:fld>
            <a:endParaRPr lang="en-US" dirty="0"/>
          </a:p>
        </p:txBody>
      </p:sp>
      <p:cxnSp>
        <p:nvCxnSpPr>
          <p:cNvPr id="36" name="Straight Connector 35"/>
          <p:cNvCxnSpPr/>
          <p:nvPr/>
        </p:nvCxnSpPr>
        <p:spPr>
          <a:xfrm flipH="1" flipV="1">
            <a:off x="1139211" y="5461596"/>
            <a:ext cx="794933" cy="365456"/>
          </a:xfrm>
          <a:prstGeom prst="line">
            <a:avLst/>
          </a:prstGeom>
          <a:ln w="12700" cmpd="sng">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a:off x="2491510" y="5361100"/>
            <a:ext cx="1105594" cy="365456"/>
          </a:xfrm>
          <a:prstGeom prst="line">
            <a:avLst/>
          </a:prstGeom>
          <a:ln w="12700" cmpd="sng">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H="1">
            <a:off x="1139211" y="5300933"/>
            <a:ext cx="2457893" cy="169799"/>
          </a:xfrm>
          <a:prstGeom prst="line">
            <a:avLst/>
          </a:prstGeom>
          <a:ln w="12700" cmpd="sng">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pic>
        <p:nvPicPr>
          <p:cNvPr id="39" name="Picture 38"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9538" y="4931690"/>
            <a:ext cx="952246" cy="946060"/>
          </a:xfrm>
          <a:prstGeom prst="rect">
            <a:avLst/>
          </a:prstGeom>
        </p:spPr>
      </p:pic>
      <p:pic>
        <p:nvPicPr>
          <p:cNvPr id="40" name="Picture 39"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7135" y="5361100"/>
            <a:ext cx="952246" cy="929008"/>
          </a:xfrm>
          <a:prstGeom prst="rect">
            <a:avLst/>
          </a:prstGeom>
        </p:spPr>
      </p:pic>
      <p:pic>
        <p:nvPicPr>
          <p:cNvPr id="41" name="Picture 40"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866" y="4995645"/>
            <a:ext cx="952246" cy="972918"/>
          </a:xfrm>
          <a:prstGeom prst="rect">
            <a:avLst/>
          </a:prstGeom>
        </p:spPr>
      </p:pic>
      <p:sp>
        <p:nvSpPr>
          <p:cNvPr id="42" name="Rounded Rectangle 41"/>
          <p:cNvSpPr/>
          <p:nvPr/>
        </p:nvSpPr>
        <p:spPr>
          <a:xfrm>
            <a:off x="599415" y="3743958"/>
            <a:ext cx="3344900" cy="484229"/>
          </a:xfrm>
          <a:prstGeom prst="roundRect">
            <a:avLst/>
          </a:prstGeom>
          <a:solidFill>
            <a:srgbClr val="A2CD5A"/>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Controller</a:t>
            </a:r>
            <a:endParaRPr lang="en-US" dirty="0"/>
          </a:p>
        </p:txBody>
      </p:sp>
      <p:sp>
        <p:nvSpPr>
          <p:cNvPr id="43" name="Rounded Rectangle 42"/>
          <p:cNvSpPr/>
          <p:nvPr/>
        </p:nvSpPr>
        <p:spPr>
          <a:xfrm>
            <a:off x="709765" y="3259729"/>
            <a:ext cx="743041" cy="484229"/>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App</a:t>
            </a:r>
            <a:endParaRPr lang="en-US" dirty="0"/>
          </a:p>
        </p:txBody>
      </p:sp>
      <p:sp>
        <p:nvSpPr>
          <p:cNvPr id="44" name="Rounded Rectangle 43"/>
          <p:cNvSpPr/>
          <p:nvPr/>
        </p:nvSpPr>
        <p:spPr>
          <a:xfrm>
            <a:off x="1510732" y="3259729"/>
            <a:ext cx="743041" cy="484229"/>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App</a:t>
            </a:r>
            <a:endParaRPr lang="en-US" dirty="0"/>
          </a:p>
        </p:txBody>
      </p:sp>
      <p:sp>
        <p:nvSpPr>
          <p:cNvPr id="45" name="Rounded Rectangle 44"/>
          <p:cNvSpPr/>
          <p:nvPr/>
        </p:nvSpPr>
        <p:spPr>
          <a:xfrm>
            <a:off x="2297860" y="3259729"/>
            <a:ext cx="743041" cy="484229"/>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App</a:t>
            </a:r>
            <a:endParaRPr lang="en-US" dirty="0"/>
          </a:p>
        </p:txBody>
      </p:sp>
      <p:sp>
        <p:nvSpPr>
          <p:cNvPr id="46" name="Rounded Rectangle 45"/>
          <p:cNvSpPr/>
          <p:nvPr/>
        </p:nvSpPr>
        <p:spPr>
          <a:xfrm>
            <a:off x="3114357" y="3259729"/>
            <a:ext cx="743041" cy="484229"/>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App</a:t>
            </a:r>
            <a:endParaRPr lang="en-US" dirty="0"/>
          </a:p>
        </p:txBody>
      </p:sp>
      <p:cxnSp>
        <p:nvCxnSpPr>
          <p:cNvPr id="47" name="Straight Connector 46"/>
          <p:cNvCxnSpPr>
            <a:stCxn id="42" idx="2"/>
          </p:cNvCxnSpPr>
          <p:nvPr/>
        </p:nvCxnSpPr>
        <p:spPr>
          <a:xfrm flipH="1">
            <a:off x="901645" y="4228187"/>
            <a:ext cx="1370220" cy="1072746"/>
          </a:xfrm>
          <a:prstGeom prst="line">
            <a:avLst/>
          </a:prstGeom>
          <a:ln w="12700">
            <a:prstDash val="dash"/>
          </a:ln>
        </p:spPr>
        <p:style>
          <a:lnRef idx="1">
            <a:schemeClr val="accent3"/>
          </a:lnRef>
          <a:fillRef idx="0">
            <a:schemeClr val="accent3"/>
          </a:fillRef>
          <a:effectRef idx="0">
            <a:schemeClr val="accent3"/>
          </a:effectRef>
          <a:fontRef idx="minor">
            <a:schemeClr val="tx1"/>
          </a:fontRef>
        </p:style>
      </p:cxnSp>
      <p:cxnSp>
        <p:nvCxnSpPr>
          <p:cNvPr id="48" name="Straight Connector 47"/>
          <p:cNvCxnSpPr>
            <a:stCxn id="42" idx="2"/>
          </p:cNvCxnSpPr>
          <p:nvPr/>
        </p:nvCxnSpPr>
        <p:spPr>
          <a:xfrm flipH="1">
            <a:off x="2162571" y="4228187"/>
            <a:ext cx="109294" cy="1379596"/>
          </a:xfrm>
          <a:prstGeom prst="line">
            <a:avLst/>
          </a:prstGeom>
          <a:ln w="12700">
            <a:prstDash val="dash"/>
          </a:ln>
        </p:spPr>
        <p:style>
          <a:lnRef idx="1">
            <a:schemeClr val="accent3"/>
          </a:lnRef>
          <a:fillRef idx="0">
            <a:schemeClr val="accent3"/>
          </a:fillRef>
          <a:effectRef idx="0">
            <a:schemeClr val="accent3"/>
          </a:effectRef>
          <a:fontRef idx="minor">
            <a:schemeClr val="tx1"/>
          </a:fontRef>
        </p:style>
      </p:cxnSp>
      <p:cxnSp>
        <p:nvCxnSpPr>
          <p:cNvPr id="49" name="Straight Connector 48"/>
          <p:cNvCxnSpPr>
            <a:stCxn id="42" idx="2"/>
          </p:cNvCxnSpPr>
          <p:nvPr/>
        </p:nvCxnSpPr>
        <p:spPr>
          <a:xfrm>
            <a:off x="2271865" y="4228187"/>
            <a:ext cx="1471433" cy="1005004"/>
          </a:xfrm>
          <a:prstGeom prst="line">
            <a:avLst/>
          </a:prstGeom>
          <a:ln w="12700">
            <a:prstDash val="dash"/>
          </a:ln>
        </p:spPr>
        <p:style>
          <a:lnRef idx="1">
            <a:schemeClr val="accent3"/>
          </a:lnRef>
          <a:fillRef idx="0">
            <a:schemeClr val="accent3"/>
          </a:fillRef>
          <a:effectRef idx="0">
            <a:schemeClr val="accent3"/>
          </a:effectRef>
          <a:fontRef idx="minor">
            <a:schemeClr val="tx1"/>
          </a:fontRef>
        </p:style>
      </p:cxnSp>
      <p:sp>
        <p:nvSpPr>
          <p:cNvPr id="50" name="Oval 49"/>
          <p:cNvSpPr/>
          <p:nvPr/>
        </p:nvSpPr>
        <p:spPr>
          <a:xfrm>
            <a:off x="1978059" y="4072871"/>
            <a:ext cx="639602" cy="465956"/>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2" name="Straight Arrow Connector 51"/>
          <p:cNvCxnSpPr>
            <a:stCxn id="50" idx="6"/>
          </p:cNvCxnSpPr>
          <p:nvPr/>
        </p:nvCxnSpPr>
        <p:spPr>
          <a:xfrm>
            <a:off x="2617661" y="4305849"/>
            <a:ext cx="423240" cy="1173"/>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53" name="Rectangle 52"/>
          <p:cNvSpPr/>
          <p:nvPr/>
        </p:nvSpPr>
        <p:spPr>
          <a:xfrm>
            <a:off x="4435674" y="4421601"/>
            <a:ext cx="1323766" cy="356319"/>
          </a:xfrm>
          <a:prstGeom prst="rect">
            <a:avLst/>
          </a:prstGeom>
          <a:solidFill>
            <a:srgbClr val="FF0000"/>
          </a:solidFill>
        </p:spPr>
        <p:style>
          <a:lnRef idx="1">
            <a:schemeClr val="dk1"/>
          </a:lnRef>
          <a:fillRef idx="3">
            <a:schemeClr val="dk1"/>
          </a:fillRef>
          <a:effectRef idx="2">
            <a:schemeClr val="dk1"/>
          </a:effectRef>
          <a:fontRef idx="minor">
            <a:schemeClr val="lt1"/>
          </a:fontRef>
        </p:style>
        <p:txBody>
          <a:bodyPr rtlCol="0" anchor="ctr"/>
          <a:lstStyle/>
          <a:p>
            <a:pPr algn="ctr"/>
            <a:r>
              <a:rPr lang="en-US" dirty="0" err="1" smtClean="0"/>
              <a:t>NetPlumber</a:t>
            </a:r>
            <a:endParaRPr lang="en-US" dirty="0"/>
          </a:p>
        </p:txBody>
      </p:sp>
      <p:sp>
        <p:nvSpPr>
          <p:cNvPr id="27" name="Content Placeholder 2"/>
          <p:cNvSpPr>
            <a:spLocks noGrp="1"/>
          </p:cNvSpPr>
          <p:nvPr>
            <p:ph idx="1"/>
          </p:nvPr>
        </p:nvSpPr>
        <p:spPr>
          <a:xfrm>
            <a:off x="457200" y="1600200"/>
            <a:ext cx="8229600" cy="4525963"/>
          </a:xfrm>
        </p:spPr>
        <p:txBody>
          <a:bodyPr>
            <a:normAutofit/>
          </a:bodyPr>
          <a:lstStyle/>
          <a:p>
            <a:pPr marL="0" indent="0">
              <a:buNone/>
              <a:defRPr/>
            </a:pPr>
            <a:r>
              <a:rPr lang="en-US" dirty="0"/>
              <a:t>SDN </a:t>
            </a:r>
            <a:r>
              <a:rPr lang="en-US" dirty="0" smtClean="0"/>
              <a:t>verification</a:t>
            </a:r>
          </a:p>
          <a:p>
            <a:r>
              <a:rPr lang="en-US" dirty="0" err="1" smtClean="0"/>
              <a:t>NetPlumber</a:t>
            </a:r>
            <a:r>
              <a:rPr lang="en-US" dirty="0" smtClean="0"/>
              <a:t>: the </a:t>
            </a:r>
            <a:r>
              <a:rPr lang="en-US" dirty="0"/>
              <a:t>System for real time </a:t>
            </a:r>
            <a:r>
              <a:rPr lang="en-US" dirty="0" smtClean="0"/>
              <a:t>verification of data plane properties</a:t>
            </a:r>
            <a:endParaRPr lang="en-US" dirty="0"/>
          </a:p>
        </p:txBody>
      </p:sp>
      <p:pic>
        <p:nvPicPr>
          <p:cNvPr id="29" name="Picture 56" descr="black-server-icon.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01075" y="4777920"/>
            <a:ext cx="842723" cy="843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56" descr="black-server-icon.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14553" y="4788556"/>
            <a:ext cx="887935" cy="889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56" descr="black-server-icon.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24142" y="4794879"/>
            <a:ext cx="847337" cy="848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p:cNvCxnSpPr>
            <a:stCxn id="42" idx="2"/>
            <a:endCxn id="53" idx="1"/>
          </p:cNvCxnSpPr>
          <p:nvPr/>
        </p:nvCxnSpPr>
        <p:spPr>
          <a:xfrm>
            <a:off x="2271865" y="4228187"/>
            <a:ext cx="2163809" cy="371574"/>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rot="621265">
            <a:off x="2722930" y="4328899"/>
            <a:ext cx="1479892" cy="369332"/>
          </a:xfrm>
          <a:prstGeom prst="rect">
            <a:avLst/>
          </a:prstGeom>
          <a:noFill/>
        </p:spPr>
        <p:txBody>
          <a:bodyPr wrap="none" rtlCol="0">
            <a:spAutoFit/>
          </a:bodyPr>
          <a:lstStyle/>
          <a:p>
            <a:r>
              <a:rPr lang="en-US" dirty="0" smtClean="0"/>
              <a:t>State updates</a:t>
            </a:r>
            <a:endParaRPr lang="en-US" dirty="0"/>
          </a:p>
        </p:txBody>
      </p:sp>
      <p:sp>
        <p:nvSpPr>
          <p:cNvPr id="51" name="TextBox 50"/>
          <p:cNvSpPr txBox="1"/>
          <p:nvPr/>
        </p:nvSpPr>
        <p:spPr>
          <a:xfrm>
            <a:off x="3040901" y="3912905"/>
            <a:ext cx="2946765" cy="646331"/>
          </a:xfrm>
          <a:prstGeom prst="rect">
            <a:avLst/>
          </a:prstGeom>
          <a:solidFill>
            <a:schemeClr val="bg2"/>
          </a:solidFill>
          <a:ln>
            <a:solidFill>
              <a:schemeClr val="tx1"/>
            </a:solidFill>
          </a:ln>
        </p:spPr>
        <p:txBody>
          <a:bodyPr wrap="none" rtlCol="0">
            <a:spAutoFit/>
          </a:bodyPr>
          <a:lstStyle/>
          <a:p>
            <a:r>
              <a:rPr lang="en-US" dirty="0" smtClean="0"/>
              <a:t>Logically centralized location </a:t>
            </a:r>
          </a:p>
          <a:p>
            <a:r>
              <a:rPr lang="en-US" dirty="0" smtClean="0"/>
              <a:t>to observe the state changes</a:t>
            </a:r>
            <a:endParaRPr lang="en-US" dirty="0"/>
          </a:p>
        </p:txBody>
      </p:sp>
      <p:cxnSp>
        <p:nvCxnSpPr>
          <p:cNvPr id="62" name="Straight Connector 61"/>
          <p:cNvCxnSpPr/>
          <p:nvPr/>
        </p:nvCxnSpPr>
        <p:spPr>
          <a:xfrm flipH="1">
            <a:off x="8406391" y="4932385"/>
            <a:ext cx="215990" cy="840481"/>
          </a:xfrm>
          <a:prstGeom prst="line">
            <a:avLst/>
          </a:prstGeom>
          <a:ln w="12700" cmpd="sng">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7559703" y="4516641"/>
            <a:ext cx="682533" cy="1304955"/>
          </a:xfrm>
          <a:prstGeom prst="line">
            <a:avLst/>
          </a:prstGeom>
          <a:ln w="12700" cmpd="sng">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7127720" y="5565772"/>
            <a:ext cx="1001181" cy="255824"/>
          </a:xfrm>
          <a:prstGeom prst="line">
            <a:avLst/>
          </a:prstGeom>
          <a:ln w="12700" cmpd="sng">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V="1">
            <a:off x="7013324" y="4633868"/>
            <a:ext cx="406064" cy="888937"/>
          </a:xfrm>
          <a:prstGeom prst="line">
            <a:avLst/>
          </a:prstGeom>
          <a:ln w="12700" cmpd="sng">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7672019" y="4516641"/>
            <a:ext cx="734372" cy="252639"/>
          </a:xfrm>
          <a:prstGeom prst="line">
            <a:avLst/>
          </a:prstGeom>
          <a:ln w="12700" cmpd="sng">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pic>
        <p:nvPicPr>
          <p:cNvPr id="58" name="Picture 57"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8901" y="4363778"/>
            <a:ext cx="952246" cy="946060"/>
          </a:xfrm>
          <a:prstGeom prst="rect">
            <a:avLst/>
          </a:prstGeom>
        </p:spPr>
      </p:pic>
      <p:pic>
        <p:nvPicPr>
          <p:cNvPr id="59" name="Picture 58"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8470" y="5522805"/>
            <a:ext cx="952246" cy="929008"/>
          </a:xfrm>
          <a:prstGeom prst="rect">
            <a:avLst/>
          </a:prstGeom>
        </p:spPr>
      </p:pic>
      <p:pic>
        <p:nvPicPr>
          <p:cNvPr id="60" name="Picture 59"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7142" y="5079313"/>
            <a:ext cx="952246" cy="972918"/>
          </a:xfrm>
          <a:prstGeom prst="rect">
            <a:avLst/>
          </a:prstGeom>
        </p:spPr>
      </p:pic>
      <p:pic>
        <p:nvPicPr>
          <p:cNvPr id="61" name="Picture 60"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3324" y="3986325"/>
            <a:ext cx="952246" cy="946060"/>
          </a:xfrm>
          <a:prstGeom prst="rect">
            <a:avLst/>
          </a:prstGeom>
        </p:spPr>
      </p:pic>
      <p:cxnSp>
        <p:nvCxnSpPr>
          <p:cNvPr id="67" name="Straight Arrow Connector 66"/>
          <p:cNvCxnSpPr>
            <a:endCxn id="53" idx="3"/>
          </p:cNvCxnSpPr>
          <p:nvPr/>
        </p:nvCxnSpPr>
        <p:spPr>
          <a:xfrm flipH="1" flipV="1">
            <a:off x="5759440" y="4599761"/>
            <a:ext cx="953577" cy="228459"/>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75" name="TextBox 74"/>
          <p:cNvSpPr txBox="1"/>
          <p:nvPr/>
        </p:nvSpPr>
        <p:spPr>
          <a:xfrm rot="621265">
            <a:off x="5828049" y="4401096"/>
            <a:ext cx="1233330" cy="369332"/>
          </a:xfrm>
          <a:prstGeom prst="rect">
            <a:avLst/>
          </a:prstGeom>
          <a:noFill/>
        </p:spPr>
        <p:txBody>
          <a:bodyPr wrap="none" rtlCol="0">
            <a:spAutoFit/>
          </a:bodyPr>
          <a:lstStyle/>
          <a:p>
            <a:r>
              <a:rPr lang="en-US" dirty="0" smtClean="0"/>
              <a:t>SNMP Trap</a:t>
            </a:r>
            <a:endParaRPr lang="en-US" dirty="0"/>
          </a:p>
        </p:txBody>
      </p:sp>
      <p:sp>
        <p:nvSpPr>
          <p:cNvPr id="3" name="Date Placeholder 2"/>
          <p:cNvSpPr>
            <a:spLocks noGrp="1"/>
          </p:cNvSpPr>
          <p:nvPr>
            <p:ph type="dt" sz="half" idx="10"/>
          </p:nvPr>
        </p:nvSpPr>
        <p:spPr/>
        <p:txBody>
          <a:bodyPr/>
          <a:lstStyle/>
          <a:p>
            <a:r>
              <a:rPr lang="en-US" smtClean="0"/>
              <a:t>10/8/13</a:t>
            </a:r>
            <a:endParaRPr lang="en-US"/>
          </a:p>
        </p:txBody>
      </p:sp>
      <p:sp>
        <p:nvSpPr>
          <p:cNvPr id="4" name="Footer Placeholder 3"/>
          <p:cNvSpPr>
            <a:spLocks noGrp="1"/>
          </p:cNvSpPr>
          <p:nvPr>
            <p:ph type="ftr" sz="quarter" idx="11"/>
          </p:nvPr>
        </p:nvSpPr>
        <p:spPr/>
        <p:txBody>
          <a:bodyPr/>
          <a:lstStyle/>
          <a:p>
            <a:r>
              <a:rPr lang="en-US" smtClean="0"/>
              <a:t>Software Defined Networking (COMS 6998-8)</a:t>
            </a:r>
            <a:endParaRPr lang="en-US"/>
          </a:p>
        </p:txBody>
      </p:sp>
      <p:sp>
        <p:nvSpPr>
          <p:cNvPr id="54"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a:t>
            </a:r>
            <a:r>
              <a:rPr lang="en-US" dirty="0"/>
              <a:t>: </a:t>
            </a:r>
            <a:r>
              <a:rPr lang="en-US" dirty="0" smtClean="0"/>
              <a:t>P.  </a:t>
            </a:r>
            <a:r>
              <a:rPr lang="en-US" dirty="0" err="1" smtClean="0"/>
              <a:t>Kazemian</a:t>
            </a:r>
            <a:r>
              <a:rPr lang="en-US" dirty="0" smtClean="0"/>
              <a:t>, Stanford</a:t>
            </a:r>
            <a:endParaRPr lang="en-US" dirty="0"/>
          </a:p>
        </p:txBody>
      </p:sp>
    </p:spTree>
    <p:custDataLst>
      <p:tags r:id="rId1"/>
    </p:custDataLst>
    <p:extLst>
      <p:ext uri="{BB962C8B-B14F-4D97-AF65-F5344CB8AC3E}">
        <p14:creationId xmlns:p14="http://schemas.microsoft.com/office/powerpoint/2010/main" val="128393080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par>
                                <p:cTn id="16" presetID="10" presetClass="entr" presetSubtype="0"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par>
                                <p:cTn id="24" presetID="10" presetClass="entr" presetSubtype="0" fill="hold"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childTnLst>
                                </p:cTn>
                              </p:par>
                              <p:par>
                                <p:cTn id="27" presetID="10" presetClass="entr" presetSubtype="0"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500"/>
                                        <p:tgtEl>
                                          <p:spTgt spid="38"/>
                                        </p:tgtEl>
                                      </p:cBhvr>
                                    </p:animEffect>
                                  </p:childTnLst>
                                </p:cTn>
                              </p:par>
                              <p:par>
                                <p:cTn id="30" presetID="10" presetClass="entr" presetSubtype="0" fill="hold"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500"/>
                                        <p:tgtEl>
                                          <p:spTgt spid="39"/>
                                        </p:tgtEl>
                                      </p:cBhvr>
                                    </p:animEffect>
                                  </p:childTnLst>
                                </p:cTn>
                              </p:par>
                              <p:par>
                                <p:cTn id="33" presetID="10" presetClass="entr" presetSubtype="0"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500"/>
                                        <p:tgtEl>
                                          <p:spTgt spid="4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fade">
                                      <p:cBhvr>
                                        <p:cTn id="38" dur="500"/>
                                        <p:tgtEl>
                                          <p:spTgt spid="4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fade">
                                      <p:cBhvr>
                                        <p:cTn id="41" dur="500"/>
                                        <p:tgtEl>
                                          <p:spTgt spid="4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500"/>
                                        <p:tgtEl>
                                          <p:spTgt spid="4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fade">
                                      <p:cBhvr>
                                        <p:cTn id="47" dur="500"/>
                                        <p:tgtEl>
                                          <p:spTgt spid="4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500"/>
                                        <p:tgtEl>
                                          <p:spTgt spid="46"/>
                                        </p:tgtEl>
                                      </p:cBhvr>
                                    </p:animEffect>
                                  </p:childTnLst>
                                </p:cTn>
                              </p:par>
                              <p:par>
                                <p:cTn id="51" presetID="10" presetClass="entr" presetSubtype="0" fill="hold"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fade">
                                      <p:cBhvr>
                                        <p:cTn id="53" dur="500"/>
                                        <p:tgtEl>
                                          <p:spTgt spid="47"/>
                                        </p:tgtEl>
                                      </p:cBhvr>
                                    </p:animEffect>
                                  </p:childTnLst>
                                </p:cTn>
                              </p:par>
                              <p:par>
                                <p:cTn id="54" presetID="10" presetClass="entr" presetSubtype="0" fill="hold" nodeType="with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fade">
                                      <p:cBhvr>
                                        <p:cTn id="56" dur="500"/>
                                        <p:tgtEl>
                                          <p:spTgt spid="48"/>
                                        </p:tgtEl>
                                      </p:cBhvr>
                                    </p:animEffect>
                                  </p:childTnLst>
                                </p:cTn>
                              </p:par>
                              <p:par>
                                <p:cTn id="57" presetID="10" presetClass="entr" presetSubtype="0" fill="hold" nodeType="with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500"/>
                                        <p:tgtEl>
                                          <p:spTgt spid="49"/>
                                        </p:tgtEl>
                                      </p:cBhvr>
                                    </p:animEffect>
                                  </p:childTnLst>
                                </p:cTn>
                              </p:par>
                              <p:par>
                                <p:cTn id="60" presetID="10" presetClass="entr" presetSubtype="0" fill="hold"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500"/>
                                        <p:tgtEl>
                                          <p:spTgt spid="4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500"/>
                                        <p:tgtEl>
                                          <p:spTgt spid="51"/>
                                        </p:tgtEl>
                                      </p:cBhvr>
                                    </p:animEffect>
                                  </p:childTnLst>
                                </p:cTn>
                              </p:par>
                              <p:par>
                                <p:cTn id="68" presetID="10" presetClass="entr" presetSubtype="0" fill="hold" nodeType="with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fade">
                                      <p:cBhvr>
                                        <p:cTn id="70" dur="500"/>
                                        <p:tgtEl>
                                          <p:spTgt spid="52"/>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0"/>
                                        </p:tgtEl>
                                        <p:attrNameLst>
                                          <p:attrName>style.visibility</p:attrName>
                                        </p:attrNameLst>
                                      </p:cBhvr>
                                      <p:to>
                                        <p:strVal val="visible"/>
                                      </p:to>
                                    </p:set>
                                    <p:animEffect transition="in" filter="fade">
                                      <p:cBhvr>
                                        <p:cTn id="73" dur="500"/>
                                        <p:tgtEl>
                                          <p:spTgt spid="50"/>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xit" presetSubtype="0" fill="hold" grpId="1" nodeType="clickEffect">
                                  <p:stCondLst>
                                    <p:cond delay="0"/>
                                  </p:stCondLst>
                                  <p:childTnLst>
                                    <p:set>
                                      <p:cBhvr>
                                        <p:cTn id="77" dur="1" fill="hold">
                                          <p:stCondLst>
                                            <p:cond delay="0"/>
                                          </p:stCondLst>
                                        </p:cTn>
                                        <p:tgtEl>
                                          <p:spTgt spid="51"/>
                                        </p:tgtEl>
                                        <p:attrNameLst>
                                          <p:attrName>style.visibility</p:attrName>
                                        </p:attrNameLst>
                                      </p:cBhvr>
                                      <p:to>
                                        <p:strVal val="hidden"/>
                                      </p:to>
                                    </p:set>
                                  </p:childTnLst>
                                </p:cTn>
                              </p:par>
                              <p:par>
                                <p:cTn id="78" presetID="1" presetClass="exit" presetSubtype="0" fill="hold" nodeType="withEffect">
                                  <p:stCondLst>
                                    <p:cond delay="0"/>
                                  </p:stCondLst>
                                  <p:childTnLst>
                                    <p:set>
                                      <p:cBhvr>
                                        <p:cTn id="79" dur="1" fill="hold">
                                          <p:stCondLst>
                                            <p:cond delay="0"/>
                                          </p:stCondLst>
                                        </p:cTn>
                                        <p:tgtEl>
                                          <p:spTgt spid="52"/>
                                        </p:tgtEl>
                                        <p:attrNameLst>
                                          <p:attrName>style.visibility</p:attrName>
                                        </p:attrNameLst>
                                      </p:cBhvr>
                                      <p:to>
                                        <p:strVal val="hidden"/>
                                      </p:to>
                                    </p:set>
                                  </p:childTnLst>
                                </p:cTn>
                              </p:par>
                              <p:par>
                                <p:cTn id="80" presetID="1" presetClass="exit" presetSubtype="0" fill="hold" grpId="1" nodeType="withEffect">
                                  <p:stCondLst>
                                    <p:cond delay="0"/>
                                  </p:stCondLst>
                                  <p:childTnLst>
                                    <p:set>
                                      <p:cBhvr>
                                        <p:cTn id="81" dur="1" fill="hold">
                                          <p:stCondLst>
                                            <p:cond delay="0"/>
                                          </p:stCondLst>
                                        </p:cTn>
                                        <p:tgtEl>
                                          <p:spTgt spid="50"/>
                                        </p:tgtEl>
                                        <p:attrNameLst>
                                          <p:attrName>style.visibility</p:attrName>
                                        </p:attrNameLst>
                                      </p:cBhvr>
                                      <p:to>
                                        <p:strVal val="hidden"/>
                                      </p:to>
                                    </p:set>
                                  </p:childTnLst>
                                </p:cTn>
                              </p:par>
                              <p:par>
                                <p:cTn id="82" presetID="10" presetClass="entr" presetSubtype="0" fill="hold" grpId="0" nodeType="withEffect">
                                  <p:stCondLst>
                                    <p:cond delay="0"/>
                                  </p:stCondLst>
                                  <p:childTnLst>
                                    <p:set>
                                      <p:cBhvr>
                                        <p:cTn id="83" dur="1" fill="hold">
                                          <p:stCondLst>
                                            <p:cond delay="0"/>
                                          </p:stCondLst>
                                        </p:cTn>
                                        <p:tgtEl>
                                          <p:spTgt spid="9"/>
                                        </p:tgtEl>
                                        <p:attrNameLst>
                                          <p:attrName>style.visibility</p:attrName>
                                        </p:attrNameLst>
                                      </p:cBhvr>
                                      <p:to>
                                        <p:strVal val="visible"/>
                                      </p:to>
                                    </p:set>
                                    <p:animEffect transition="in" filter="fade">
                                      <p:cBhvr>
                                        <p:cTn id="84" dur="500"/>
                                        <p:tgtEl>
                                          <p:spTgt spid="9"/>
                                        </p:tgtEl>
                                      </p:cBhvr>
                                    </p:animEffect>
                                  </p:childTnLst>
                                </p:cTn>
                              </p:par>
                              <p:par>
                                <p:cTn id="85" presetID="10" presetClass="entr" presetSubtype="0" fill="hold" nodeType="withEffect">
                                  <p:stCondLst>
                                    <p:cond delay="0"/>
                                  </p:stCondLst>
                                  <p:childTnLst>
                                    <p:set>
                                      <p:cBhvr>
                                        <p:cTn id="86" dur="1" fill="hold">
                                          <p:stCondLst>
                                            <p:cond delay="0"/>
                                          </p:stCondLst>
                                        </p:cTn>
                                        <p:tgtEl>
                                          <p:spTgt spid="8"/>
                                        </p:tgtEl>
                                        <p:attrNameLst>
                                          <p:attrName>style.visibility</p:attrName>
                                        </p:attrNameLst>
                                      </p:cBhvr>
                                      <p:to>
                                        <p:strVal val="visible"/>
                                      </p:to>
                                    </p:set>
                                    <p:animEffect transition="in" filter="fade">
                                      <p:cBhvr>
                                        <p:cTn id="87" dur="500"/>
                                        <p:tgtEl>
                                          <p:spTgt spid="8"/>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58"/>
                                        </p:tgtEl>
                                        <p:attrNameLst>
                                          <p:attrName>style.visibility</p:attrName>
                                        </p:attrNameLst>
                                      </p:cBhvr>
                                      <p:to>
                                        <p:strVal val="visible"/>
                                      </p:to>
                                    </p:set>
                                    <p:animEffect transition="in" filter="fade">
                                      <p:cBhvr>
                                        <p:cTn id="92" dur="500"/>
                                        <p:tgtEl>
                                          <p:spTgt spid="58"/>
                                        </p:tgtEl>
                                      </p:cBhvr>
                                    </p:animEffect>
                                  </p:childTnLst>
                                </p:cTn>
                              </p:par>
                              <p:par>
                                <p:cTn id="93" presetID="10" presetClass="entr" presetSubtype="0" fill="hold" nodeType="with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500"/>
                                        <p:tgtEl>
                                          <p:spTgt spid="60"/>
                                        </p:tgtEl>
                                      </p:cBhvr>
                                    </p:animEffect>
                                  </p:childTnLst>
                                </p:cTn>
                              </p:par>
                              <p:par>
                                <p:cTn id="96" presetID="10" presetClass="entr" presetSubtype="0" fill="hold" nodeType="with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fade">
                                      <p:cBhvr>
                                        <p:cTn id="98" dur="500"/>
                                        <p:tgtEl>
                                          <p:spTgt spid="59"/>
                                        </p:tgtEl>
                                      </p:cBhvr>
                                    </p:animEffect>
                                  </p:childTnLst>
                                </p:cTn>
                              </p:par>
                              <p:par>
                                <p:cTn id="99" presetID="10" presetClass="entr" presetSubtype="0" fill="hold" nodeType="with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fade">
                                      <p:cBhvr>
                                        <p:cTn id="101" dur="500"/>
                                        <p:tgtEl>
                                          <p:spTgt spid="61"/>
                                        </p:tgtEl>
                                      </p:cBhvr>
                                    </p:animEffect>
                                  </p:childTnLst>
                                </p:cTn>
                              </p:par>
                              <p:par>
                                <p:cTn id="102" presetID="10" presetClass="entr" presetSubtype="0" fill="hold" nodeType="withEffect">
                                  <p:stCondLst>
                                    <p:cond delay="0"/>
                                  </p:stCondLst>
                                  <p:childTnLst>
                                    <p:set>
                                      <p:cBhvr>
                                        <p:cTn id="103" dur="1" fill="hold">
                                          <p:stCondLst>
                                            <p:cond delay="0"/>
                                          </p:stCondLst>
                                        </p:cTn>
                                        <p:tgtEl>
                                          <p:spTgt spid="62"/>
                                        </p:tgtEl>
                                        <p:attrNameLst>
                                          <p:attrName>style.visibility</p:attrName>
                                        </p:attrNameLst>
                                      </p:cBhvr>
                                      <p:to>
                                        <p:strVal val="visible"/>
                                      </p:to>
                                    </p:set>
                                    <p:animEffect transition="in" filter="fade">
                                      <p:cBhvr>
                                        <p:cTn id="104" dur="500"/>
                                        <p:tgtEl>
                                          <p:spTgt spid="62"/>
                                        </p:tgtEl>
                                      </p:cBhvr>
                                    </p:animEffect>
                                  </p:childTnLst>
                                </p:cTn>
                              </p:par>
                              <p:par>
                                <p:cTn id="105" presetID="10" presetClass="entr" presetSubtype="0" fill="hold" nodeType="withEffect">
                                  <p:stCondLst>
                                    <p:cond delay="0"/>
                                  </p:stCondLst>
                                  <p:childTnLst>
                                    <p:set>
                                      <p:cBhvr>
                                        <p:cTn id="106" dur="1" fill="hold">
                                          <p:stCondLst>
                                            <p:cond delay="0"/>
                                          </p:stCondLst>
                                        </p:cTn>
                                        <p:tgtEl>
                                          <p:spTgt spid="63"/>
                                        </p:tgtEl>
                                        <p:attrNameLst>
                                          <p:attrName>style.visibility</p:attrName>
                                        </p:attrNameLst>
                                      </p:cBhvr>
                                      <p:to>
                                        <p:strVal val="visible"/>
                                      </p:to>
                                    </p:set>
                                    <p:animEffect transition="in" filter="fade">
                                      <p:cBhvr>
                                        <p:cTn id="107" dur="500"/>
                                        <p:tgtEl>
                                          <p:spTgt spid="63"/>
                                        </p:tgtEl>
                                      </p:cBhvr>
                                    </p:animEffect>
                                  </p:childTnLst>
                                </p:cTn>
                              </p:par>
                              <p:par>
                                <p:cTn id="108" presetID="10" presetClass="entr" presetSubtype="0" fill="hold" nodeType="withEffect">
                                  <p:stCondLst>
                                    <p:cond delay="0"/>
                                  </p:stCondLst>
                                  <p:childTnLst>
                                    <p:set>
                                      <p:cBhvr>
                                        <p:cTn id="109" dur="1" fill="hold">
                                          <p:stCondLst>
                                            <p:cond delay="0"/>
                                          </p:stCondLst>
                                        </p:cTn>
                                        <p:tgtEl>
                                          <p:spTgt spid="64"/>
                                        </p:tgtEl>
                                        <p:attrNameLst>
                                          <p:attrName>style.visibility</p:attrName>
                                        </p:attrNameLst>
                                      </p:cBhvr>
                                      <p:to>
                                        <p:strVal val="visible"/>
                                      </p:to>
                                    </p:set>
                                    <p:animEffect transition="in" filter="fade">
                                      <p:cBhvr>
                                        <p:cTn id="110" dur="500"/>
                                        <p:tgtEl>
                                          <p:spTgt spid="64"/>
                                        </p:tgtEl>
                                      </p:cBhvr>
                                    </p:animEffect>
                                  </p:childTnLst>
                                </p:cTn>
                              </p:par>
                              <p:par>
                                <p:cTn id="111" presetID="10" presetClass="entr" presetSubtype="0" fill="hold" nodeType="withEffect">
                                  <p:stCondLst>
                                    <p:cond delay="0"/>
                                  </p:stCondLst>
                                  <p:childTnLst>
                                    <p:set>
                                      <p:cBhvr>
                                        <p:cTn id="112" dur="1" fill="hold">
                                          <p:stCondLst>
                                            <p:cond delay="0"/>
                                          </p:stCondLst>
                                        </p:cTn>
                                        <p:tgtEl>
                                          <p:spTgt spid="65"/>
                                        </p:tgtEl>
                                        <p:attrNameLst>
                                          <p:attrName>style.visibility</p:attrName>
                                        </p:attrNameLst>
                                      </p:cBhvr>
                                      <p:to>
                                        <p:strVal val="visible"/>
                                      </p:to>
                                    </p:set>
                                    <p:animEffect transition="in" filter="fade">
                                      <p:cBhvr>
                                        <p:cTn id="113" dur="500"/>
                                        <p:tgtEl>
                                          <p:spTgt spid="65"/>
                                        </p:tgtEl>
                                      </p:cBhvr>
                                    </p:animEffect>
                                  </p:childTnLst>
                                </p:cTn>
                              </p:par>
                              <p:par>
                                <p:cTn id="114" presetID="10" presetClass="entr" presetSubtype="0" fill="hold"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500"/>
                                        <p:tgtEl>
                                          <p:spTgt spid="66"/>
                                        </p:tgtEl>
                                      </p:cBhvr>
                                    </p:animEffect>
                                  </p:childTnLst>
                                </p:cTn>
                              </p:par>
                              <p:par>
                                <p:cTn id="117" presetID="10" presetClass="entr" presetSubtype="0" fill="hold" nodeType="with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fade">
                                      <p:cBhvr>
                                        <p:cTn id="119" dur="500"/>
                                        <p:tgtEl>
                                          <p:spTgt spid="67"/>
                                        </p:tgtEl>
                                      </p:cBhvr>
                                    </p:animEffect>
                                  </p:childTnLst>
                                </p:cTn>
                              </p:par>
                              <p:par>
                                <p:cTn id="120" presetID="10" presetClass="entr" presetSubtype="0" fill="hold" nodeType="withEffect">
                                  <p:stCondLst>
                                    <p:cond delay="0"/>
                                  </p:stCondLst>
                                  <p:childTnLst>
                                    <p:set>
                                      <p:cBhvr>
                                        <p:cTn id="121" dur="1" fill="hold">
                                          <p:stCondLst>
                                            <p:cond delay="0"/>
                                          </p:stCondLst>
                                        </p:cTn>
                                        <p:tgtEl>
                                          <p:spTgt spid="68"/>
                                        </p:tgtEl>
                                        <p:attrNameLst>
                                          <p:attrName>style.visibility</p:attrName>
                                        </p:attrNameLst>
                                      </p:cBhvr>
                                      <p:to>
                                        <p:strVal val="visible"/>
                                      </p:to>
                                    </p:set>
                                    <p:animEffect transition="in" filter="fade">
                                      <p:cBhvr>
                                        <p:cTn id="122" dur="500"/>
                                        <p:tgtEl>
                                          <p:spTgt spid="68"/>
                                        </p:tgtEl>
                                      </p:cBhvr>
                                    </p:animEffect>
                                  </p:childTnLst>
                                </p:cTn>
                              </p:par>
                              <p:par>
                                <p:cTn id="123" presetID="10" presetClass="entr" presetSubtype="0" fill="hold" nodeType="with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fade">
                                      <p:cBhvr>
                                        <p:cTn id="125" dur="500"/>
                                        <p:tgtEl>
                                          <p:spTgt spid="69"/>
                                        </p:tgtEl>
                                      </p:cBhvr>
                                    </p:animEffect>
                                  </p:childTnLst>
                                </p:cTn>
                              </p:par>
                              <p:par>
                                <p:cTn id="126" presetID="10" presetClass="entr" presetSubtype="0" fill="hold" nodeType="withEffect">
                                  <p:stCondLst>
                                    <p:cond delay="0"/>
                                  </p:stCondLst>
                                  <p:childTnLst>
                                    <p:set>
                                      <p:cBhvr>
                                        <p:cTn id="127" dur="1" fill="hold">
                                          <p:stCondLst>
                                            <p:cond delay="0"/>
                                          </p:stCondLst>
                                        </p:cTn>
                                        <p:tgtEl>
                                          <p:spTgt spid="70"/>
                                        </p:tgtEl>
                                        <p:attrNameLst>
                                          <p:attrName>style.visibility</p:attrName>
                                        </p:attrNameLst>
                                      </p:cBhvr>
                                      <p:to>
                                        <p:strVal val="visible"/>
                                      </p:to>
                                    </p:set>
                                    <p:animEffect transition="in" filter="fade">
                                      <p:cBhvr>
                                        <p:cTn id="128" dur="500"/>
                                        <p:tgtEl>
                                          <p:spTgt spid="70"/>
                                        </p:tgtEl>
                                      </p:cBhvr>
                                    </p:animEffect>
                                  </p:childTnLst>
                                </p:cTn>
                              </p:par>
                              <p:par>
                                <p:cTn id="129" presetID="10" presetClass="entr" presetSubtype="0" fill="hold" nodeType="withEffect">
                                  <p:stCondLst>
                                    <p:cond delay="0"/>
                                  </p:stCondLst>
                                  <p:childTnLst>
                                    <p:set>
                                      <p:cBhvr>
                                        <p:cTn id="130" dur="1" fill="hold">
                                          <p:stCondLst>
                                            <p:cond delay="0"/>
                                          </p:stCondLst>
                                        </p:cTn>
                                        <p:tgtEl>
                                          <p:spTgt spid="71"/>
                                        </p:tgtEl>
                                        <p:attrNameLst>
                                          <p:attrName>style.visibility</p:attrName>
                                        </p:attrNameLst>
                                      </p:cBhvr>
                                      <p:to>
                                        <p:strVal val="visible"/>
                                      </p:to>
                                    </p:set>
                                    <p:animEffect transition="in" filter="fade">
                                      <p:cBhvr>
                                        <p:cTn id="131" dur="500"/>
                                        <p:tgtEl>
                                          <p:spTgt spid="71"/>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P spid="46" grpId="0" animBg="1"/>
      <p:bldP spid="50" grpId="0" animBg="1"/>
      <p:bldP spid="50" grpId="1" animBg="1"/>
      <p:bldP spid="53" grpId="0" animBg="1"/>
      <p:bldP spid="9" grpId="0"/>
      <p:bldP spid="51" grpId="0" animBg="1"/>
      <p:bldP spid="51" grpId="1" animBg="1"/>
      <p:bldP spid="7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Review of Previous Lecture (Cont’d)</a:t>
            </a:r>
          </a:p>
        </p:txBody>
      </p:sp>
      <p:sp>
        <p:nvSpPr>
          <p:cNvPr id="3" name="Content Placeholder 2"/>
          <p:cNvSpPr>
            <a:spLocks noGrp="1"/>
          </p:cNvSpPr>
          <p:nvPr>
            <p:ph idx="1"/>
          </p:nvPr>
        </p:nvSpPr>
        <p:spPr/>
        <p:txBody>
          <a:bodyPr>
            <a:normAutofit/>
          </a:bodyPr>
          <a:lstStyle/>
          <a:p>
            <a:r>
              <a:rPr lang="en-US" dirty="0" err="1" smtClean="0"/>
              <a:t>NetPlumber</a:t>
            </a:r>
            <a:r>
              <a:rPr lang="en-US" dirty="0" smtClean="0"/>
              <a:t> graph:</a:t>
            </a:r>
            <a:endParaRPr lang="en-US" dirty="0"/>
          </a:p>
          <a:p>
            <a:pPr lvl="1"/>
            <a:r>
              <a:rPr lang="en-US" dirty="0" smtClean="0"/>
              <a:t>Creates a dependency graph of all forwarding rules in the network and uses it to verify policy</a:t>
            </a:r>
          </a:p>
          <a:p>
            <a:pPr lvl="1"/>
            <a:r>
              <a:rPr lang="en-US" dirty="0" smtClean="0"/>
              <a:t>Nodes: forwarding rules in the network</a:t>
            </a:r>
          </a:p>
          <a:p>
            <a:pPr lvl="1"/>
            <a:r>
              <a:rPr lang="en-US" dirty="0" smtClean="0"/>
              <a:t>Directed Edges: next hop dependency of rules</a:t>
            </a:r>
          </a:p>
          <a:p>
            <a:pPr marL="457200" lvl="1" indent="0">
              <a:buNone/>
            </a:pPr>
            <a:endParaRPr lang="en-US" dirty="0" smtClean="0"/>
          </a:p>
        </p:txBody>
      </p:sp>
      <p:sp>
        <p:nvSpPr>
          <p:cNvPr id="5" name="Slide Number Placeholder 4"/>
          <p:cNvSpPr>
            <a:spLocks noGrp="1"/>
          </p:cNvSpPr>
          <p:nvPr>
            <p:ph type="sldNum" sz="quarter" idx="12"/>
          </p:nvPr>
        </p:nvSpPr>
        <p:spPr/>
        <p:txBody>
          <a:bodyPr/>
          <a:lstStyle/>
          <a:p>
            <a:fld id="{57D92C16-8AE8-1B4F-9331-F4A89351A681}" type="slidenum">
              <a:rPr lang="en-US" smtClean="0"/>
              <a:t>8</a:t>
            </a:fld>
            <a:endParaRPr lang="en-US"/>
          </a:p>
        </p:txBody>
      </p:sp>
      <p:sp>
        <p:nvSpPr>
          <p:cNvPr id="6" name="Oval 5"/>
          <p:cNvSpPr/>
          <p:nvPr/>
        </p:nvSpPr>
        <p:spPr>
          <a:xfrm>
            <a:off x="1600028" y="4944250"/>
            <a:ext cx="529953" cy="420274"/>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dirty="0" smtClean="0"/>
              <a:t>R1</a:t>
            </a:r>
            <a:endParaRPr lang="en-US" sz="1200" dirty="0"/>
          </a:p>
        </p:txBody>
      </p:sp>
      <p:sp>
        <p:nvSpPr>
          <p:cNvPr id="8" name="Oval 7"/>
          <p:cNvSpPr/>
          <p:nvPr/>
        </p:nvSpPr>
        <p:spPr>
          <a:xfrm>
            <a:off x="3667421" y="4944250"/>
            <a:ext cx="481872" cy="420274"/>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dirty="0" smtClean="0"/>
              <a:t>R2</a:t>
            </a:r>
            <a:endParaRPr lang="en-US" sz="1200" dirty="0"/>
          </a:p>
        </p:txBody>
      </p:sp>
      <p:cxnSp>
        <p:nvCxnSpPr>
          <p:cNvPr id="10" name="Straight Arrow Connector 9"/>
          <p:cNvCxnSpPr>
            <a:stCxn id="6" idx="6"/>
            <a:endCxn id="8" idx="2"/>
          </p:cNvCxnSpPr>
          <p:nvPr/>
        </p:nvCxnSpPr>
        <p:spPr>
          <a:xfrm>
            <a:off x="2129981" y="5154387"/>
            <a:ext cx="1537440"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11" name="Rectangle 10"/>
          <p:cNvSpPr/>
          <p:nvPr/>
        </p:nvSpPr>
        <p:spPr>
          <a:xfrm>
            <a:off x="1499519" y="4770659"/>
            <a:ext cx="730972" cy="140265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3566911" y="4770659"/>
            <a:ext cx="730972" cy="140265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1371600" y="4419600"/>
            <a:ext cx="974095" cy="369332"/>
          </a:xfrm>
          <a:prstGeom prst="rect">
            <a:avLst/>
          </a:prstGeom>
          <a:noFill/>
        </p:spPr>
        <p:txBody>
          <a:bodyPr wrap="none" rtlCol="0">
            <a:spAutoFit/>
          </a:bodyPr>
          <a:lstStyle/>
          <a:p>
            <a:r>
              <a:rPr lang="en-US" dirty="0" smtClean="0"/>
              <a:t>Switch 1</a:t>
            </a:r>
            <a:endParaRPr lang="en-US" dirty="0"/>
          </a:p>
        </p:txBody>
      </p:sp>
      <p:sp>
        <p:nvSpPr>
          <p:cNvPr id="19" name="TextBox 18"/>
          <p:cNvSpPr txBox="1"/>
          <p:nvPr/>
        </p:nvSpPr>
        <p:spPr>
          <a:xfrm>
            <a:off x="3461075" y="4431078"/>
            <a:ext cx="974095" cy="369332"/>
          </a:xfrm>
          <a:prstGeom prst="rect">
            <a:avLst/>
          </a:prstGeom>
          <a:noFill/>
        </p:spPr>
        <p:txBody>
          <a:bodyPr wrap="none" rtlCol="0">
            <a:spAutoFit/>
          </a:bodyPr>
          <a:lstStyle/>
          <a:p>
            <a:r>
              <a:rPr lang="en-US" dirty="0" smtClean="0"/>
              <a:t>Switch 2</a:t>
            </a:r>
            <a:endParaRPr lang="en-US" dirty="0"/>
          </a:p>
        </p:txBody>
      </p:sp>
      <p:sp>
        <p:nvSpPr>
          <p:cNvPr id="4" name="Date Placeholder 3"/>
          <p:cNvSpPr>
            <a:spLocks noGrp="1"/>
          </p:cNvSpPr>
          <p:nvPr>
            <p:ph type="dt" sz="half" idx="10"/>
          </p:nvPr>
        </p:nvSpPr>
        <p:spPr/>
        <p:txBody>
          <a:bodyPr/>
          <a:lstStyle/>
          <a:p>
            <a:r>
              <a:rPr lang="en-US" smtClean="0"/>
              <a:t>10/8/13</a:t>
            </a:r>
            <a:endParaRPr lang="en-US"/>
          </a:p>
        </p:txBody>
      </p:sp>
      <p:sp>
        <p:nvSpPr>
          <p:cNvPr id="7" name="Footer Placeholder 6"/>
          <p:cNvSpPr>
            <a:spLocks noGrp="1"/>
          </p:cNvSpPr>
          <p:nvPr>
            <p:ph type="ftr" sz="quarter" idx="11"/>
          </p:nvPr>
        </p:nvSpPr>
        <p:spPr/>
        <p:txBody>
          <a:bodyPr/>
          <a:lstStyle/>
          <a:p>
            <a:r>
              <a:rPr lang="en-US" smtClean="0"/>
              <a:t>Software Defined Networking (COMS 6998-8)</a:t>
            </a:r>
            <a:endParaRPr lang="en-US"/>
          </a:p>
        </p:txBody>
      </p:sp>
    </p:spTree>
    <p:custDataLst>
      <p:tags r:id="rId1"/>
    </p:custDataLst>
    <p:extLst>
      <p:ext uri="{BB962C8B-B14F-4D97-AF65-F5344CB8AC3E}">
        <p14:creationId xmlns:p14="http://schemas.microsoft.com/office/powerpoint/2010/main" val="16645140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P spid="17" grpId="0" animBg="1"/>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159875" y="2395293"/>
            <a:ext cx="1168105" cy="958688"/>
          </a:xfrm>
          <a:prstGeom prst="ellipse">
            <a:avLst/>
          </a:prstGeom>
          <a:solidFill>
            <a:schemeClr val="bg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a:t>Review of Previous Lecture (Cont’d)</a:t>
            </a:r>
          </a:p>
        </p:txBody>
      </p:sp>
      <p:sp>
        <p:nvSpPr>
          <p:cNvPr id="5" name="Slide Number Placeholder 4"/>
          <p:cNvSpPr>
            <a:spLocks noGrp="1"/>
          </p:cNvSpPr>
          <p:nvPr>
            <p:ph type="sldNum" sz="quarter" idx="12"/>
          </p:nvPr>
        </p:nvSpPr>
        <p:spPr/>
        <p:txBody>
          <a:bodyPr/>
          <a:lstStyle/>
          <a:p>
            <a:fld id="{57D92C16-8AE8-1B4F-9331-F4A89351A681}" type="slidenum">
              <a:rPr lang="en-US" smtClean="0"/>
              <a:t>9</a:t>
            </a:fld>
            <a:endParaRPr lang="en-US"/>
          </a:p>
        </p:txBody>
      </p:sp>
      <p:sp>
        <p:nvSpPr>
          <p:cNvPr id="10" name="Can 9"/>
          <p:cNvSpPr/>
          <p:nvPr/>
        </p:nvSpPr>
        <p:spPr>
          <a:xfrm>
            <a:off x="5717883" y="1523092"/>
            <a:ext cx="603834" cy="359003"/>
          </a:xfrm>
          <a:prstGeom prst="can">
            <a:avLst>
              <a:gd name="adj" fmla="val 38062"/>
            </a:avLst>
          </a:prstGeom>
          <a:ln>
            <a:solidFill>
              <a:srgbClr val="000000"/>
            </a:solidFill>
          </a:ln>
        </p:spPr>
        <p:style>
          <a:lnRef idx="1">
            <a:schemeClr val="accent2"/>
          </a:lnRef>
          <a:fillRef idx="3">
            <a:schemeClr val="accent2"/>
          </a:fillRef>
          <a:effectRef idx="2">
            <a:schemeClr val="accent2"/>
          </a:effectRef>
          <a:fontRef idx="minor">
            <a:schemeClr val="lt1"/>
          </a:fontRef>
        </p:style>
        <p:txBody>
          <a:bodyPr lIns="82295" tIns="41148" rIns="82295" bIns="41148" anchor="ctr"/>
          <a:lstStyle/>
          <a:p>
            <a:pPr algn="ctr">
              <a:defRPr/>
            </a:pPr>
            <a:endParaRPr lang="en-US" sz="1100" dirty="0"/>
          </a:p>
        </p:txBody>
      </p:sp>
      <p:sp>
        <p:nvSpPr>
          <p:cNvPr id="11" name="Can 10"/>
          <p:cNvSpPr/>
          <p:nvPr/>
        </p:nvSpPr>
        <p:spPr>
          <a:xfrm>
            <a:off x="7234336" y="1523092"/>
            <a:ext cx="603834" cy="359003"/>
          </a:xfrm>
          <a:prstGeom prst="can">
            <a:avLst>
              <a:gd name="adj" fmla="val 38062"/>
            </a:avLst>
          </a:prstGeom>
          <a:solidFill>
            <a:srgbClr val="008000"/>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82295" tIns="41148" rIns="82295" bIns="41148" anchor="ctr"/>
          <a:lstStyle/>
          <a:p>
            <a:pPr algn="ctr">
              <a:defRPr/>
            </a:pPr>
            <a:endParaRPr lang="en-US" sz="1100" dirty="0"/>
          </a:p>
        </p:txBody>
      </p:sp>
      <p:cxnSp>
        <p:nvCxnSpPr>
          <p:cNvPr id="14" name="Straight Connector 13"/>
          <p:cNvCxnSpPr>
            <a:stCxn id="10" idx="4"/>
            <a:endCxn id="11" idx="2"/>
          </p:cNvCxnSpPr>
          <p:nvPr/>
        </p:nvCxnSpPr>
        <p:spPr>
          <a:xfrm>
            <a:off x="6321717" y="1702594"/>
            <a:ext cx="912619" cy="0"/>
          </a:xfrm>
          <a:prstGeom prst="line">
            <a:avLst/>
          </a:prstGeom>
          <a:ln>
            <a:solidFill>
              <a:srgbClr val="000000"/>
            </a:solidFill>
          </a:ln>
        </p:spPr>
        <p:style>
          <a:lnRef idx="2">
            <a:schemeClr val="accent2"/>
          </a:lnRef>
          <a:fillRef idx="0">
            <a:schemeClr val="accent2"/>
          </a:fillRef>
          <a:effectRef idx="1">
            <a:schemeClr val="accent2"/>
          </a:effectRef>
          <a:fontRef idx="minor">
            <a:schemeClr val="tx1"/>
          </a:fontRef>
        </p:style>
      </p:cxnSp>
      <p:cxnSp>
        <p:nvCxnSpPr>
          <p:cNvPr id="17" name="Straight Connector 16"/>
          <p:cNvCxnSpPr>
            <a:stCxn id="12" idx="4"/>
            <a:endCxn id="13" idx="2"/>
          </p:cNvCxnSpPr>
          <p:nvPr/>
        </p:nvCxnSpPr>
        <p:spPr>
          <a:xfrm>
            <a:off x="6952962" y="2223749"/>
            <a:ext cx="912619" cy="0"/>
          </a:xfrm>
          <a:prstGeom prst="line">
            <a:avLst/>
          </a:prstGeom>
          <a:ln>
            <a:solidFill>
              <a:srgbClr val="000000"/>
            </a:solidFill>
          </a:ln>
        </p:spPr>
        <p:style>
          <a:lnRef idx="2">
            <a:schemeClr val="accent2"/>
          </a:lnRef>
          <a:fillRef idx="0">
            <a:schemeClr val="accent2"/>
          </a:fillRef>
          <a:effectRef idx="1">
            <a:schemeClr val="accent2"/>
          </a:effectRef>
          <a:fontRef idx="minor">
            <a:schemeClr val="tx1"/>
          </a:fontRef>
        </p:style>
      </p:cxnSp>
      <p:cxnSp>
        <p:nvCxnSpPr>
          <p:cNvPr id="20" name="Straight Connector 19"/>
          <p:cNvCxnSpPr>
            <a:endCxn id="11" idx="3"/>
          </p:cNvCxnSpPr>
          <p:nvPr/>
        </p:nvCxnSpPr>
        <p:spPr>
          <a:xfrm flipH="1" flipV="1">
            <a:off x="7536253" y="1882095"/>
            <a:ext cx="504436" cy="341654"/>
          </a:xfrm>
          <a:prstGeom prst="line">
            <a:avLst/>
          </a:prstGeom>
          <a:ln>
            <a:solidFill>
              <a:srgbClr val="000000"/>
            </a:solidFill>
          </a:ln>
        </p:spPr>
        <p:style>
          <a:lnRef idx="2">
            <a:schemeClr val="accent2"/>
          </a:lnRef>
          <a:fillRef idx="0">
            <a:schemeClr val="accent2"/>
          </a:fillRef>
          <a:effectRef idx="1">
            <a:schemeClr val="accent2"/>
          </a:effectRef>
          <a:fontRef idx="minor">
            <a:schemeClr val="tx1"/>
          </a:fontRef>
        </p:style>
      </p:cxnSp>
      <p:cxnSp>
        <p:nvCxnSpPr>
          <p:cNvPr id="23" name="Straight Connector 22"/>
          <p:cNvCxnSpPr>
            <a:endCxn id="10" idx="3"/>
          </p:cNvCxnSpPr>
          <p:nvPr/>
        </p:nvCxnSpPr>
        <p:spPr>
          <a:xfrm flipH="1" flipV="1">
            <a:off x="6019800" y="1882095"/>
            <a:ext cx="696003" cy="411138"/>
          </a:xfrm>
          <a:prstGeom prst="line">
            <a:avLst/>
          </a:prstGeom>
          <a:ln>
            <a:solidFill>
              <a:srgbClr val="000000"/>
            </a:solidFill>
          </a:ln>
        </p:spPr>
        <p:style>
          <a:lnRef idx="2">
            <a:schemeClr val="accent2"/>
          </a:lnRef>
          <a:fillRef idx="0">
            <a:schemeClr val="accent2"/>
          </a:fillRef>
          <a:effectRef idx="1">
            <a:schemeClr val="accent2"/>
          </a:effectRef>
          <a:fontRef idx="minor">
            <a:schemeClr val="tx1"/>
          </a:fontRef>
        </p:style>
      </p:cxnSp>
      <p:sp>
        <p:nvSpPr>
          <p:cNvPr id="12" name="Can 11"/>
          <p:cNvSpPr/>
          <p:nvPr/>
        </p:nvSpPr>
        <p:spPr>
          <a:xfrm>
            <a:off x="6349128" y="2044247"/>
            <a:ext cx="603834" cy="359003"/>
          </a:xfrm>
          <a:prstGeom prst="can">
            <a:avLst>
              <a:gd name="adj" fmla="val 38062"/>
            </a:avLst>
          </a:prstGeom>
          <a:solidFill>
            <a:srgbClr val="FF0000"/>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82295" tIns="41148" rIns="82295" bIns="41148" anchor="ctr"/>
          <a:lstStyle/>
          <a:p>
            <a:pPr algn="ctr">
              <a:defRPr/>
            </a:pPr>
            <a:endParaRPr lang="en-US" sz="1100" dirty="0"/>
          </a:p>
        </p:txBody>
      </p:sp>
      <p:sp>
        <p:nvSpPr>
          <p:cNvPr id="13" name="Can 12"/>
          <p:cNvSpPr/>
          <p:nvPr/>
        </p:nvSpPr>
        <p:spPr>
          <a:xfrm>
            <a:off x="7865581" y="2044247"/>
            <a:ext cx="603834" cy="359003"/>
          </a:xfrm>
          <a:prstGeom prst="can">
            <a:avLst>
              <a:gd name="adj" fmla="val 38062"/>
            </a:avLst>
          </a:prstGeom>
          <a:solidFill>
            <a:schemeClr val="accent4">
              <a:lumMod val="75000"/>
            </a:schemeClr>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82295" tIns="41148" rIns="82295" bIns="41148" anchor="ctr"/>
          <a:lstStyle/>
          <a:p>
            <a:pPr algn="ctr">
              <a:defRPr/>
            </a:pPr>
            <a:endParaRPr lang="en-US" sz="1100" dirty="0"/>
          </a:p>
        </p:txBody>
      </p:sp>
      <p:sp>
        <p:nvSpPr>
          <p:cNvPr id="30" name="Rectangle 29"/>
          <p:cNvSpPr/>
          <p:nvPr/>
        </p:nvSpPr>
        <p:spPr>
          <a:xfrm>
            <a:off x="1409700" y="2612597"/>
            <a:ext cx="1714500" cy="411480"/>
          </a:xfrm>
          <a:prstGeom prst="rect">
            <a:avLst/>
          </a:prstGeom>
          <a:solidFill>
            <a:schemeClr val="accent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82295" tIns="41148" rIns="82295" bIns="41148" rtlCol="0" anchor="ctr"/>
          <a:lstStyle/>
          <a:p>
            <a:pPr algn="ctr"/>
            <a:endParaRPr lang="en-US" sz="1300" dirty="0">
              <a:solidFill>
                <a:srgbClr val="000000"/>
              </a:solidFill>
            </a:endParaRPr>
          </a:p>
        </p:txBody>
      </p:sp>
      <p:sp>
        <p:nvSpPr>
          <p:cNvPr id="31" name="Rectangle 30"/>
          <p:cNvSpPr/>
          <p:nvPr/>
        </p:nvSpPr>
        <p:spPr>
          <a:xfrm>
            <a:off x="1409700" y="3161237"/>
            <a:ext cx="2050272" cy="411480"/>
          </a:xfrm>
          <a:prstGeom prst="rect">
            <a:avLst/>
          </a:prstGeom>
          <a:solidFill>
            <a:schemeClr val="accent2">
              <a:lumMod val="60000"/>
              <a:lumOff val="4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82295" tIns="41148" rIns="82295" bIns="41148" rtlCol="0" anchor="ctr"/>
          <a:lstStyle/>
          <a:p>
            <a:pPr algn="ctr"/>
            <a:endParaRPr lang="en-US" sz="1300" dirty="0">
              <a:solidFill>
                <a:schemeClr val="bg1"/>
              </a:solidFill>
            </a:endParaRPr>
          </a:p>
        </p:txBody>
      </p:sp>
      <p:sp>
        <p:nvSpPr>
          <p:cNvPr id="32" name="Rectangle 31"/>
          <p:cNvSpPr/>
          <p:nvPr/>
        </p:nvSpPr>
        <p:spPr>
          <a:xfrm>
            <a:off x="1409700" y="3709877"/>
            <a:ext cx="1714500" cy="411480"/>
          </a:xfrm>
          <a:prstGeom prst="rect">
            <a:avLst/>
          </a:prstGeom>
          <a:solidFill>
            <a:schemeClr val="accent2">
              <a:lumMod val="60000"/>
              <a:lumOff val="4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82295" tIns="41148" rIns="82295" bIns="41148" rtlCol="0" anchor="ctr"/>
          <a:lstStyle/>
          <a:p>
            <a:pPr algn="ctr"/>
            <a:endParaRPr lang="en-US" sz="1300" dirty="0"/>
          </a:p>
        </p:txBody>
      </p:sp>
      <p:sp>
        <p:nvSpPr>
          <p:cNvPr id="33" name="Rectangle 32"/>
          <p:cNvSpPr/>
          <p:nvPr/>
        </p:nvSpPr>
        <p:spPr>
          <a:xfrm>
            <a:off x="4305300" y="2945589"/>
            <a:ext cx="1714500" cy="411480"/>
          </a:xfrm>
          <a:prstGeom prst="rect">
            <a:avLst/>
          </a:prstGeom>
          <a:solidFill>
            <a:srgbClr val="CCFFCC"/>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82295" tIns="41148" rIns="82295" bIns="41148" rtlCol="0" anchor="ctr"/>
          <a:lstStyle/>
          <a:p>
            <a:pPr algn="ctr"/>
            <a:endParaRPr lang="en-US" sz="1300" dirty="0"/>
          </a:p>
        </p:txBody>
      </p:sp>
      <p:sp>
        <p:nvSpPr>
          <p:cNvPr id="34" name="Rectangle 33"/>
          <p:cNvSpPr/>
          <p:nvPr/>
        </p:nvSpPr>
        <p:spPr>
          <a:xfrm>
            <a:off x="4305300" y="3494229"/>
            <a:ext cx="1714500" cy="411480"/>
          </a:xfrm>
          <a:prstGeom prst="rect">
            <a:avLst/>
          </a:prstGeom>
          <a:solidFill>
            <a:srgbClr val="CCFFCC"/>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82295" tIns="41148" rIns="82295" bIns="41148" rtlCol="0" anchor="ctr"/>
          <a:lstStyle/>
          <a:p>
            <a:pPr algn="ctr"/>
            <a:endParaRPr lang="en-US" sz="1300" dirty="0">
              <a:solidFill>
                <a:srgbClr val="FFFFFF"/>
              </a:solidFill>
            </a:endParaRPr>
          </a:p>
        </p:txBody>
      </p:sp>
      <p:sp>
        <p:nvSpPr>
          <p:cNvPr id="35" name="Rectangle 34"/>
          <p:cNvSpPr/>
          <p:nvPr/>
        </p:nvSpPr>
        <p:spPr>
          <a:xfrm>
            <a:off x="3777378" y="4831893"/>
            <a:ext cx="1714500" cy="411480"/>
          </a:xfrm>
          <a:prstGeom prst="rect">
            <a:avLst/>
          </a:prstGeom>
          <a:solidFill>
            <a:schemeClr val="accent3">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82295" tIns="41148" rIns="82295" bIns="41148" rtlCol="0" anchor="ctr"/>
          <a:lstStyle/>
          <a:p>
            <a:pPr algn="ctr"/>
            <a:endParaRPr lang="en-US" sz="1300" dirty="0"/>
          </a:p>
        </p:txBody>
      </p:sp>
      <p:sp>
        <p:nvSpPr>
          <p:cNvPr id="36" name="Rectangle 35"/>
          <p:cNvSpPr/>
          <p:nvPr/>
        </p:nvSpPr>
        <p:spPr>
          <a:xfrm>
            <a:off x="3777378" y="5380533"/>
            <a:ext cx="1714500" cy="411480"/>
          </a:xfrm>
          <a:prstGeom prst="rect">
            <a:avLst/>
          </a:prstGeom>
          <a:solidFill>
            <a:srgbClr val="F19E91"/>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82295" tIns="41148" rIns="82295" bIns="41148" rtlCol="0" anchor="ctr"/>
          <a:lstStyle/>
          <a:p>
            <a:pPr algn="ctr"/>
            <a:endParaRPr lang="en-US" sz="1300" dirty="0">
              <a:solidFill>
                <a:srgbClr val="FFFFFF"/>
              </a:solidFill>
            </a:endParaRPr>
          </a:p>
        </p:txBody>
      </p:sp>
      <p:sp>
        <p:nvSpPr>
          <p:cNvPr id="37" name="Rectangle 36"/>
          <p:cNvSpPr/>
          <p:nvPr/>
        </p:nvSpPr>
        <p:spPr>
          <a:xfrm>
            <a:off x="6553200" y="4303238"/>
            <a:ext cx="1714500" cy="411480"/>
          </a:xfrm>
          <a:prstGeom prst="rect">
            <a:avLst/>
          </a:prstGeom>
          <a:solidFill>
            <a:srgbClr val="D0A80A"/>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82295" tIns="41148" rIns="82295" bIns="41148" rtlCol="0" anchor="ctr"/>
          <a:lstStyle/>
          <a:p>
            <a:pPr algn="ctr"/>
            <a:endParaRPr lang="en-US" sz="1300" dirty="0"/>
          </a:p>
        </p:txBody>
      </p:sp>
      <p:sp>
        <p:nvSpPr>
          <p:cNvPr id="38" name="Rectangle 37"/>
          <p:cNvSpPr/>
          <p:nvPr/>
        </p:nvSpPr>
        <p:spPr>
          <a:xfrm>
            <a:off x="6553200" y="4851878"/>
            <a:ext cx="1714500" cy="411480"/>
          </a:xfrm>
          <a:prstGeom prst="rect">
            <a:avLst/>
          </a:prstGeom>
          <a:solidFill>
            <a:schemeClr val="accent4">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82295" tIns="41148" rIns="82295" bIns="41148" rtlCol="0" anchor="ctr"/>
          <a:lstStyle/>
          <a:p>
            <a:pPr algn="ctr"/>
            <a:endParaRPr lang="en-US" sz="1300" dirty="0">
              <a:solidFill>
                <a:schemeClr val="bg1"/>
              </a:solidFill>
            </a:endParaRPr>
          </a:p>
        </p:txBody>
      </p:sp>
      <p:sp>
        <p:nvSpPr>
          <p:cNvPr id="39" name="Oval 38"/>
          <p:cNvSpPr/>
          <p:nvPr/>
        </p:nvSpPr>
        <p:spPr>
          <a:xfrm>
            <a:off x="5588775" y="1442745"/>
            <a:ext cx="888274" cy="519698"/>
          </a:xfrm>
          <a:prstGeom prst="ellipse">
            <a:avLst/>
          </a:prstGeom>
          <a:gradFill flip="none" rotWithShape="1">
            <a:gsLst>
              <a:gs pos="0">
                <a:schemeClr val="accent4">
                  <a:tint val="100000"/>
                  <a:shade val="100000"/>
                  <a:satMod val="130000"/>
                  <a:alpha val="27000"/>
                </a:schemeClr>
              </a:gs>
              <a:gs pos="100000">
                <a:schemeClr val="accent4">
                  <a:tint val="50000"/>
                  <a:shade val="100000"/>
                  <a:satMod val="350000"/>
                  <a:alpha val="27000"/>
                </a:schemeClr>
              </a:gs>
            </a:gsLst>
            <a:lin ang="16200000" scaled="0"/>
            <a:tileRect/>
          </a:gradFill>
          <a:ln>
            <a:solidFill>
              <a:schemeClr val="tx1"/>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40" name="Oval 39"/>
          <p:cNvSpPr/>
          <p:nvPr/>
        </p:nvSpPr>
        <p:spPr>
          <a:xfrm>
            <a:off x="7092116" y="1442745"/>
            <a:ext cx="888274" cy="519698"/>
          </a:xfrm>
          <a:prstGeom prst="ellipse">
            <a:avLst/>
          </a:prstGeom>
          <a:gradFill flip="none" rotWithShape="1">
            <a:gsLst>
              <a:gs pos="0">
                <a:schemeClr val="accent4">
                  <a:tint val="100000"/>
                  <a:shade val="100000"/>
                  <a:satMod val="130000"/>
                  <a:alpha val="27000"/>
                </a:schemeClr>
              </a:gs>
              <a:gs pos="100000">
                <a:schemeClr val="accent4">
                  <a:tint val="50000"/>
                  <a:shade val="100000"/>
                  <a:satMod val="350000"/>
                  <a:alpha val="27000"/>
                </a:schemeClr>
              </a:gs>
            </a:gsLst>
            <a:lin ang="16200000" scaled="0"/>
            <a:tileRect/>
          </a:gradFill>
          <a:ln>
            <a:solidFill>
              <a:schemeClr val="tx1"/>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41" name="Oval 40"/>
          <p:cNvSpPr/>
          <p:nvPr/>
        </p:nvSpPr>
        <p:spPr>
          <a:xfrm>
            <a:off x="6203842" y="1962443"/>
            <a:ext cx="888274" cy="519698"/>
          </a:xfrm>
          <a:prstGeom prst="ellipse">
            <a:avLst/>
          </a:prstGeom>
          <a:gradFill flip="none" rotWithShape="1">
            <a:gsLst>
              <a:gs pos="0">
                <a:schemeClr val="accent4">
                  <a:tint val="100000"/>
                  <a:shade val="100000"/>
                  <a:satMod val="130000"/>
                  <a:alpha val="27000"/>
                </a:schemeClr>
              </a:gs>
              <a:gs pos="100000">
                <a:schemeClr val="accent4">
                  <a:tint val="50000"/>
                  <a:shade val="100000"/>
                  <a:satMod val="350000"/>
                  <a:alpha val="27000"/>
                </a:schemeClr>
              </a:gs>
            </a:gsLst>
            <a:lin ang="16200000" scaled="0"/>
            <a:tileRect/>
          </a:gradFill>
          <a:ln>
            <a:solidFill>
              <a:schemeClr val="tx1"/>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42" name="Oval 41"/>
          <p:cNvSpPr/>
          <p:nvPr/>
        </p:nvSpPr>
        <p:spPr>
          <a:xfrm>
            <a:off x="7752841" y="1969275"/>
            <a:ext cx="888274" cy="519698"/>
          </a:xfrm>
          <a:prstGeom prst="ellipse">
            <a:avLst/>
          </a:prstGeom>
          <a:gradFill flip="none" rotWithShape="1">
            <a:gsLst>
              <a:gs pos="0">
                <a:schemeClr val="accent4">
                  <a:tint val="100000"/>
                  <a:shade val="100000"/>
                  <a:satMod val="130000"/>
                  <a:alpha val="27000"/>
                </a:schemeClr>
              </a:gs>
              <a:gs pos="100000">
                <a:schemeClr val="accent4">
                  <a:tint val="50000"/>
                  <a:shade val="100000"/>
                  <a:satMod val="350000"/>
                  <a:alpha val="27000"/>
                </a:schemeClr>
              </a:gs>
            </a:gsLst>
            <a:lin ang="16200000" scaled="0"/>
            <a:tileRect/>
          </a:gradFill>
          <a:ln>
            <a:solidFill>
              <a:srgbClr val="000000"/>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cxnSp>
        <p:nvCxnSpPr>
          <p:cNvPr id="44" name="Straight Arrow Connector 43"/>
          <p:cNvCxnSpPr>
            <a:stCxn id="30" idx="3"/>
            <a:endCxn id="33" idx="1"/>
          </p:cNvCxnSpPr>
          <p:nvPr/>
        </p:nvCxnSpPr>
        <p:spPr>
          <a:xfrm>
            <a:off x="3124200" y="2818337"/>
            <a:ext cx="1181100" cy="33299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6" name="Straight Arrow Connector 45"/>
          <p:cNvCxnSpPr>
            <a:stCxn id="32" idx="3"/>
            <a:endCxn id="35" idx="1"/>
          </p:cNvCxnSpPr>
          <p:nvPr/>
        </p:nvCxnSpPr>
        <p:spPr>
          <a:xfrm>
            <a:off x="3124200" y="3915617"/>
            <a:ext cx="653178" cy="11220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3" name="Straight Arrow Connector 52"/>
          <p:cNvCxnSpPr>
            <a:stCxn id="33" idx="3"/>
            <a:endCxn id="37" idx="1"/>
          </p:cNvCxnSpPr>
          <p:nvPr/>
        </p:nvCxnSpPr>
        <p:spPr>
          <a:xfrm>
            <a:off x="6019800" y="3151329"/>
            <a:ext cx="533400" cy="135764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6" name="Straight Arrow Connector 55"/>
          <p:cNvCxnSpPr>
            <a:stCxn id="34" idx="3"/>
            <a:endCxn id="38" idx="1"/>
          </p:cNvCxnSpPr>
          <p:nvPr/>
        </p:nvCxnSpPr>
        <p:spPr>
          <a:xfrm>
            <a:off x="6019800" y="3699969"/>
            <a:ext cx="533400" cy="135764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9" name="Straight Arrow Connector 58"/>
          <p:cNvCxnSpPr>
            <a:stCxn id="35" idx="3"/>
            <a:endCxn id="38" idx="1"/>
          </p:cNvCxnSpPr>
          <p:nvPr/>
        </p:nvCxnSpPr>
        <p:spPr>
          <a:xfrm>
            <a:off x="5491878" y="5037633"/>
            <a:ext cx="1061322" cy="1998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5" name="Straight Arrow Connector 64"/>
          <p:cNvCxnSpPr>
            <a:stCxn id="36" idx="3"/>
            <a:endCxn id="38" idx="1"/>
          </p:cNvCxnSpPr>
          <p:nvPr/>
        </p:nvCxnSpPr>
        <p:spPr>
          <a:xfrm flipV="1">
            <a:off x="5491878" y="5057618"/>
            <a:ext cx="1061322" cy="52865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 name="Rectangle 2"/>
          <p:cNvSpPr/>
          <p:nvPr/>
        </p:nvSpPr>
        <p:spPr>
          <a:xfrm>
            <a:off x="1486021" y="2678400"/>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47" name="Rectangle 46"/>
          <p:cNvSpPr/>
          <p:nvPr/>
        </p:nvSpPr>
        <p:spPr>
          <a:xfrm>
            <a:off x="1661372" y="2679103"/>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48" name="Rectangle 47"/>
          <p:cNvSpPr/>
          <p:nvPr/>
        </p:nvSpPr>
        <p:spPr>
          <a:xfrm>
            <a:off x="1838080" y="2679603"/>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49" name="Rectangle 48"/>
          <p:cNvSpPr/>
          <p:nvPr/>
        </p:nvSpPr>
        <p:spPr>
          <a:xfrm>
            <a:off x="2008711" y="2680103"/>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50" name="Rectangle 49"/>
          <p:cNvSpPr/>
          <p:nvPr/>
        </p:nvSpPr>
        <p:spPr>
          <a:xfrm>
            <a:off x="1486496" y="2818648"/>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1661847" y="2819351"/>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1838555" y="2819851"/>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2009186" y="2820351"/>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2495806" y="2680103"/>
            <a:ext cx="269117" cy="26548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Arrow Connector 5"/>
          <p:cNvCxnSpPr>
            <a:endCxn id="55" idx="1"/>
          </p:cNvCxnSpPr>
          <p:nvPr/>
        </p:nvCxnSpPr>
        <p:spPr>
          <a:xfrm flipV="1">
            <a:off x="2181980" y="2812846"/>
            <a:ext cx="313826" cy="7505"/>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7" name="Rectangle 56"/>
          <p:cNvSpPr/>
          <p:nvPr/>
        </p:nvSpPr>
        <p:spPr>
          <a:xfrm>
            <a:off x="1491610" y="3214044"/>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a:off x="1666961" y="3214747"/>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1843669" y="3215247"/>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1492085" y="3354292"/>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1667436" y="3354995"/>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1844144" y="3355495"/>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3137195" y="3224326"/>
            <a:ext cx="269117" cy="26548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9" name="Straight Arrow Connector 68"/>
          <p:cNvCxnSpPr/>
          <p:nvPr/>
        </p:nvCxnSpPr>
        <p:spPr>
          <a:xfrm flipV="1">
            <a:off x="2135706" y="3357069"/>
            <a:ext cx="272827" cy="1426"/>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0" name="Rectangle 69"/>
          <p:cNvSpPr/>
          <p:nvPr/>
        </p:nvSpPr>
        <p:spPr>
          <a:xfrm>
            <a:off x="1489053" y="3775369"/>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p:cNvSpPr/>
          <p:nvPr/>
        </p:nvSpPr>
        <p:spPr>
          <a:xfrm>
            <a:off x="1664404" y="377607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a:off x="1841112" y="377657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a:off x="2011743" y="377707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a:off x="1489528" y="3915617"/>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p:cNvSpPr/>
          <p:nvPr/>
        </p:nvSpPr>
        <p:spPr>
          <a:xfrm>
            <a:off x="1664879" y="3916320"/>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p:cNvSpPr/>
          <p:nvPr/>
        </p:nvSpPr>
        <p:spPr>
          <a:xfrm>
            <a:off x="1841587" y="3916820"/>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p:cNvSpPr/>
          <p:nvPr/>
        </p:nvSpPr>
        <p:spPr>
          <a:xfrm>
            <a:off x="2012218" y="3917320"/>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77"/>
          <p:cNvSpPr/>
          <p:nvPr/>
        </p:nvSpPr>
        <p:spPr>
          <a:xfrm>
            <a:off x="2498838" y="3777072"/>
            <a:ext cx="269117" cy="265485"/>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9" name="Straight Arrow Connector 78"/>
          <p:cNvCxnSpPr>
            <a:endCxn id="78" idx="1"/>
          </p:cNvCxnSpPr>
          <p:nvPr/>
        </p:nvCxnSpPr>
        <p:spPr>
          <a:xfrm flipV="1">
            <a:off x="2185012" y="3909815"/>
            <a:ext cx="313826" cy="7505"/>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0" name="Rectangle 79"/>
          <p:cNvSpPr/>
          <p:nvPr/>
        </p:nvSpPr>
        <p:spPr>
          <a:xfrm>
            <a:off x="4415004" y="3004827"/>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p:cNvSpPr/>
          <p:nvPr/>
        </p:nvSpPr>
        <p:spPr>
          <a:xfrm>
            <a:off x="4590355" y="3005530"/>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p:cNvSpPr/>
          <p:nvPr/>
        </p:nvSpPr>
        <p:spPr>
          <a:xfrm>
            <a:off x="4767063" y="3006030"/>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p:cNvSpPr/>
          <p:nvPr/>
        </p:nvSpPr>
        <p:spPr>
          <a:xfrm>
            <a:off x="4937694" y="3006530"/>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p:cNvSpPr/>
          <p:nvPr/>
        </p:nvSpPr>
        <p:spPr>
          <a:xfrm>
            <a:off x="4415479" y="3145075"/>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p:cNvSpPr/>
          <p:nvPr/>
        </p:nvSpPr>
        <p:spPr>
          <a:xfrm>
            <a:off x="4590830" y="3145778"/>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85"/>
          <p:cNvSpPr/>
          <p:nvPr/>
        </p:nvSpPr>
        <p:spPr>
          <a:xfrm>
            <a:off x="4767538" y="3146278"/>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ectangle 86"/>
          <p:cNvSpPr/>
          <p:nvPr/>
        </p:nvSpPr>
        <p:spPr>
          <a:xfrm>
            <a:off x="4938169" y="3146778"/>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ectangle 87"/>
          <p:cNvSpPr/>
          <p:nvPr/>
        </p:nvSpPr>
        <p:spPr>
          <a:xfrm>
            <a:off x="5424789" y="3006530"/>
            <a:ext cx="269117" cy="265485"/>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9" name="Straight Arrow Connector 88"/>
          <p:cNvCxnSpPr>
            <a:endCxn id="88" idx="1"/>
          </p:cNvCxnSpPr>
          <p:nvPr/>
        </p:nvCxnSpPr>
        <p:spPr>
          <a:xfrm flipV="1">
            <a:off x="5110963" y="3139273"/>
            <a:ext cx="313826" cy="7505"/>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0" name="Rectangle 99"/>
          <p:cNvSpPr/>
          <p:nvPr/>
        </p:nvSpPr>
        <p:spPr>
          <a:xfrm>
            <a:off x="4419393" y="3559329"/>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Rectangle 100"/>
          <p:cNvSpPr/>
          <p:nvPr/>
        </p:nvSpPr>
        <p:spPr>
          <a:xfrm>
            <a:off x="4594744" y="356003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Rectangle 101"/>
          <p:cNvSpPr/>
          <p:nvPr/>
        </p:nvSpPr>
        <p:spPr>
          <a:xfrm>
            <a:off x="4771452" y="356053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Rectangle 102"/>
          <p:cNvSpPr/>
          <p:nvPr/>
        </p:nvSpPr>
        <p:spPr>
          <a:xfrm>
            <a:off x="4942083" y="356103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ectangle 103"/>
          <p:cNvSpPr/>
          <p:nvPr/>
        </p:nvSpPr>
        <p:spPr>
          <a:xfrm>
            <a:off x="4419868" y="3699577"/>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ectangle 104"/>
          <p:cNvSpPr/>
          <p:nvPr/>
        </p:nvSpPr>
        <p:spPr>
          <a:xfrm>
            <a:off x="4595219" y="3700280"/>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ectangle 105"/>
          <p:cNvSpPr/>
          <p:nvPr/>
        </p:nvSpPr>
        <p:spPr>
          <a:xfrm>
            <a:off x="4771927" y="3700780"/>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Rectangle 106"/>
          <p:cNvSpPr/>
          <p:nvPr/>
        </p:nvSpPr>
        <p:spPr>
          <a:xfrm>
            <a:off x="4942558" y="3701280"/>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ectangle 107"/>
          <p:cNvSpPr/>
          <p:nvPr/>
        </p:nvSpPr>
        <p:spPr>
          <a:xfrm>
            <a:off x="5429178" y="3561032"/>
            <a:ext cx="269117" cy="265485"/>
          </a:xfrm>
          <a:prstGeom prst="rect">
            <a:avLst/>
          </a:prstGeom>
          <a:solidFill>
            <a:srgbClr val="FFE63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9" name="Straight Arrow Connector 108"/>
          <p:cNvCxnSpPr>
            <a:endCxn id="108" idx="1"/>
          </p:cNvCxnSpPr>
          <p:nvPr/>
        </p:nvCxnSpPr>
        <p:spPr>
          <a:xfrm flipV="1">
            <a:off x="5115352" y="3693775"/>
            <a:ext cx="313826" cy="7505"/>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10" name="Rectangle 109"/>
          <p:cNvSpPr/>
          <p:nvPr/>
        </p:nvSpPr>
        <p:spPr>
          <a:xfrm>
            <a:off x="6692309" y="4367838"/>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Rectangle 110"/>
          <p:cNvSpPr/>
          <p:nvPr/>
        </p:nvSpPr>
        <p:spPr>
          <a:xfrm>
            <a:off x="6867660" y="4368541"/>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p:cNvSpPr/>
          <p:nvPr/>
        </p:nvSpPr>
        <p:spPr>
          <a:xfrm>
            <a:off x="7044368" y="4369041"/>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ectangle 112"/>
          <p:cNvSpPr/>
          <p:nvPr/>
        </p:nvSpPr>
        <p:spPr>
          <a:xfrm>
            <a:off x="7214999" y="4369541"/>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Rectangle 113"/>
          <p:cNvSpPr/>
          <p:nvPr/>
        </p:nvSpPr>
        <p:spPr>
          <a:xfrm>
            <a:off x="6692784" y="4508086"/>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Rectangle 114"/>
          <p:cNvSpPr/>
          <p:nvPr/>
        </p:nvSpPr>
        <p:spPr>
          <a:xfrm>
            <a:off x="6868135" y="4508789"/>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Rectangle 115"/>
          <p:cNvSpPr/>
          <p:nvPr/>
        </p:nvSpPr>
        <p:spPr>
          <a:xfrm>
            <a:off x="7044843" y="4509289"/>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Rectangle 116"/>
          <p:cNvSpPr/>
          <p:nvPr/>
        </p:nvSpPr>
        <p:spPr>
          <a:xfrm>
            <a:off x="7215474" y="4509789"/>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Rectangle 117"/>
          <p:cNvSpPr/>
          <p:nvPr/>
        </p:nvSpPr>
        <p:spPr>
          <a:xfrm>
            <a:off x="7702094" y="4369541"/>
            <a:ext cx="269117" cy="265485"/>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S</a:t>
            </a:r>
            <a:endParaRPr lang="en-US" dirty="0">
              <a:solidFill>
                <a:srgbClr val="FF0000"/>
              </a:solidFill>
            </a:endParaRPr>
          </a:p>
        </p:txBody>
      </p:sp>
      <p:cxnSp>
        <p:nvCxnSpPr>
          <p:cNvPr id="119" name="Straight Arrow Connector 118"/>
          <p:cNvCxnSpPr>
            <a:endCxn id="118" idx="1"/>
          </p:cNvCxnSpPr>
          <p:nvPr/>
        </p:nvCxnSpPr>
        <p:spPr>
          <a:xfrm flipV="1">
            <a:off x="7388268" y="4502284"/>
            <a:ext cx="313826" cy="7505"/>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30" name="Rectangle 129"/>
          <p:cNvSpPr/>
          <p:nvPr/>
        </p:nvSpPr>
        <p:spPr>
          <a:xfrm>
            <a:off x="6677992" y="4917681"/>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Rectangle 130"/>
          <p:cNvSpPr/>
          <p:nvPr/>
        </p:nvSpPr>
        <p:spPr>
          <a:xfrm>
            <a:off x="6853343" y="4918384"/>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Rectangle 131"/>
          <p:cNvSpPr/>
          <p:nvPr/>
        </p:nvSpPr>
        <p:spPr>
          <a:xfrm>
            <a:off x="7030051" y="4918884"/>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Rectangle 132"/>
          <p:cNvSpPr/>
          <p:nvPr/>
        </p:nvSpPr>
        <p:spPr>
          <a:xfrm>
            <a:off x="7200682" y="4919384"/>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Rectangle 133"/>
          <p:cNvSpPr/>
          <p:nvPr/>
        </p:nvSpPr>
        <p:spPr>
          <a:xfrm>
            <a:off x="6678467" y="5057929"/>
            <a:ext cx="172794" cy="139937"/>
          </a:xfrm>
          <a:prstGeom prst="rect">
            <a:avLst/>
          </a:prstGeom>
          <a:solidFill>
            <a:srgbClr val="7F7F7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Rectangle 134"/>
          <p:cNvSpPr/>
          <p:nvPr/>
        </p:nvSpPr>
        <p:spPr>
          <a:xfrm>
            <a:off x="6853818" y="5058632"/>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Rectangle 135"/>
          <p:cNvSpPr/>
          <p:nvPr/>
        </p:nvSpPr>
        <p:spPr>
          <a:xfrm>
            <a:off x="7030526" y="5059132"/>
            <a:ext cx="172794" cy="139937"/>
          </a:xfrm>
          <a:prstGeom prst="rect">
            <a:avLst/>
          </a:prstGeom>
          <a:solidFill>
            <a:srgbClr val="7F7F7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Rectangle 136"/>
          <p:cNvSpPr/>
          <p:nvPr/>
        </p:nvSpPr>
        <p:spPr>
          <a:xfrm>
            <a:off x="7201157" y="5059632"/>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Rectangle 137"/>
          <p:cNvSpPr/>
          <p:nvPr/>
        </p:nvSpPr>
        <p:spPr>
          <a:xfrm>
            <a:off x="7687777" y="4919384"/>
            <a:ext cx="269117" cy="265485"/>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S</a:t>
            </a:r>
            <a:endParaRPr lang="en-US" dirty="0">
              <a:solidFill>
                <a:srgbClr val="FF0000"/>
              </a:solidFill>
            </a:endParaRPr>
          </a:p>
        </p:txBody>
      </p:sp>
      <p:cxnSp>
        <p:nvCxnSpPr>
          <p:cNvPr id="139" name="Straight Arrow Connector 138"/>
          <p:cNvCxnSpPr>
            <a:endCxn id="138" idx="1"/>
          </p:cNvCxnSpPr>
          <p:nvPr/>
        </p:nvCxnSpPr>
        <p:spPr>
          <a:xfrm flipV="1">
            <a:off x="7373951" y="5052127"/>
            <a:ext cx="313826" cy="7505"/>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40" name="Rectangle 139"/>
          <p:cNvSpPr/>
          <p:nvPr/>
        </p:nvSpPr>
        <p:spPr>
          <a:xfrm>
            <a:off x="3885120" y="4889701"/>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Rectangle 140"/>
          <p:cNvSpPr/>
          <p:nvPr/>
        </p:nvSpPr>
        <p:spPr>
          <a:xfrm>
            <a:off x="4060471" y="4890404"/>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Rectangle 141"/>
          <p:cNvSpPr/>
          <p:nvPr/>
        </p:nvSpPr>
        <p:spPr>
          <a:xfrm>
            <a:off x="4237179" y="4890904"/>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Rectangle 142"/>
          <p:cNvSpPr/>
          <p:nvPr/>
        </p:nvSpPr>
        <p:spPr>
          <a:xfrm>
            <a:off x="4407810" y="4891404"/>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Rectangle 143"/>
          <p:cNvSpPr/>
          <p:nvPr/>
        </p:nvSpPr>
        <p:spPr>
          <a:xfrm>
            <a:off x="3885595" y="5029949"/>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Rectangle 144"/>
          <p:cNvSpPr/>
          <p:nvPr/>
        </p:nvSpPr>
        <p:spPr>
          <a:xfrm>
            <a:off x="4060946" y="503065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Rectangle 145"/>
          <p:cNvSpPr/>
          <p:nvPr/>
        </p:nvSpPr>
        <p:spPr>
          <a:xfrm>
            <a:off x="4237654" y="503115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Rectangle 146"/>
          <p:cNvSpPr/>
          <p:nvPr/>
        </p:nvSpPr>
        <p:spPr>
          <a:xfrm>
            <a:off x="4408285" y="5031652"/>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Rectangle 147"/>
          <p:cNvSpPr/>
          <p:nvPr/>
        </p:nvSpPr>
        <p:spPr>
          <a:xfrm>
            <a:off x="4894905" y="4891404"/>
            <a:ext cx="269117" cy="265485"/>
          </a:xfrm>
          <a:prstGeom prst="rect">
            <a:avLst/>
          </a:prstGeom>
          <a:solidFill>
            <a:srgbClr val="FFE63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9" name="Straight Arrow Connector 148"/>
          <p:cNvCxnSpPr>
            <a:endCxn id="148" idx="1"/>
          </p:cNvCxnSpPr>
          <p:nvPr/>
        </p:nvCxnSpPr>
        <p:spPr>
          <a:xfrm flipV="1">
            <a:off x="4581079" y="5024147"/>
            <a:ext cx="313826" cy="7505"/>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50" name="Rectangle 149"/>
          <p:cNvSpPr/>
          <p:nvPr/>
        </p:nvSpPr>
        <p:spPr>
          <a:xfrm>
            <a:off x="3887677" y="5446025"/>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Rectangle 150"/>
          <p:cNvSpPr/>
          <p:nvPr/>
        </p:nvSpPr>
        <p:spPr>
          <a:xfrm>
            <a:off x="4063028" y="5446728"/>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Rectangle 151"/>
          <p:cNvSpPr/>
          <p:nvPr/>
        </p:nvSpPr>
        <p:spPr>
          <a:xfrm>
            <a:off x="4239736" y="5447228"/>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Rectangle 152"/>
          <p:cNvSpPr/>
          <p:nvPr/>
        </p:nvSpPr>
        <p:spPr>
          <a:xfrm>
            <a:off x="4410367" y="5447728"/>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Rectangle 153"/>
          <p:cNvSpPr/>
          <p:nvPr/>
        </p:nvSpPr>
        <p:spPr>
          <a:xfrm>
            <a:off x="3888152" y="5586273"/>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Rectangle 154"/>
          <p:cNvSpPr/>
          <p:nvPr/>
        </p:nvSpPr>
        <p:spPr>
          <a:xfrm>
            <a:off x="4063503" y="5586976"/>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Rectangle 155"/>
          <p:cNvSpPr/>
          <p:nvPr/>
        </p:nvSpPr>
        <p:spPr>
          <a:xfrm>
            <a:off x="4240211" y="5587476"/>
            <a:ext cx="172794" cy="139937"/>
          </a:xfrm>
          <a:prstGeom prst="rect">
            <a:avLst/>
          </a:prstGeom>
          <a:solidFill>
            <a:srgbClr val="7F7F7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Rectangle 156"/>
          <p:cNvSpPr/>
          <p:nvPr/>
        </p:nvSpPr>
        <p:spPr>
          <a:xfrm>
            <a:off x="4410842" y="5587976"/>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Rectangle 157"/>
          <p:cNvSpPr/>
          <p:nvPr/>
        </p:nvSpPr>
        <p:spPr>
          <a:xfrm>
            <a:off x="4897462" y="5447728"/>
            <a:ext cx="269117" cy="265485"/>
          </a:xfrm>
          <a:prstGeom prst="rect">
            <a:avLst/>
          </a:prstGeom>
          <a:solidFill>
            <a:srgbClr val="FFE63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9" name="Straight Arrow Connector 158"/>
          <p:cNvCxnSpPr>
            <a:endCxn id="158" idx="1"/>
          </p:cNvCxnSpPr>
          <p:nvPr/>
        </p:nvCxnSpPr>
        <p:spPr>
          <a:xfrm flipV="1">
            <a:off x="4583636" y="5580471"/>
            <a:ext cx="313826" cy="7505"/>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60" name="Rectangle 159"/>
          <p:cNvSpPr/>
          <p:nvPr/>
        </p:nvSpPr>
        <p:spPr>
          <a:xfrm>
            <a:off x="2392881" y="3216821"/>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Rectangle 160"/>
          <p:cNvSpPr/>
          <p:nvPr/>
        </p:nvSpPr>
        <p:spPr>
          <a:xfrm>
            <a:off x="2568232" y="3217524"/>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Rectangle 161"/>
          <p:cNvSpPr/>
          <p:nvPr/>
        </p:nvSpPr>
        <p:spPr>
          <a:xfrm>
            <a:off x="2744940" y="3218024"/>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Rectangle 162"/>
          <p:cNvSpPr/>
          <p:nvPr/>
        </p:nvSpPr>
        <p:spPr>
          <a:xfrm>
            <a:off x="2915571" y="3218524"/>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Rectangle 163"/>
          <p:cNvSpPr/>
          <p:nvPr/>
        </p:nvSpPr>
        <p:spPr>
          <a:xfrm>
            <a:off x="2393356" y="3357069"/>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Rectangle 164"/>
          <p:cNvSpPr/>
          <p:nvPr/>
        </p:nvSpPr>
        <p:spPr>
          <a:xfrm>
            <a:off x="2568707" y="3357772"/>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Rectangle 165"/>
          <p:cNvSpPr/>
          <p:nvPr/>
        </p:nvSpPr>
        <p:spPr>
          <a:xfrm>
            <a:off x="2745415" y="335827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Rectangle 166"/>
          <p:cNvSpPr/>
          <p:nvPr/>
        </p:nvSpPr>
        <p:spPr>
          <a:xfrm>
            <a:off x="2916046" y="335877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a:off x="2014300" y="3215747"/>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2014775" y="3355995"/>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9" name="Straight Arrow Connector 168"/>
          <p:cNvCxnSpPr>
            <a:stCxn id="31" idx="3"/>
            <a:endCxn id="34" idx="1"/>
          </p:cNvCxnSpPr>
          <p:nvPr/>
        </p:nvCxnSpPr>
        <p:spPr>
          <a:xfrm>
            <a:off x="3459972" y="3366977"/>
            <a:ext cx="845328" cy="33299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68" name="Rectangle 167"/>
          <p:cNvSpPr/>
          <p:nvPr/>
        </p:nvSpPr>
        <p:spPr>
          <a:xfrm>
            <a:off x="3405837" y="2535512"/>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Rectangle 169"/>
          <p:cNvSpPr/>
          <p:nvPr/>
        </p:nvSpPr>
        <p:spPr>
          <a:xfrm>
            <a:off x="3581188" y="2536215"/>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Rectangle 170"/>
          <p:cNvSpPr/>
          <p:nvPr/>
        </p:nvSpPr>
        <p:spPr>
          <a:xfrm>
            <a:off x="3757896" y="2536715"/>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Rectangle 171"/>
          <p:cNvSpPr/>
          <p:nvPr/>
        </p:nvSpPr>
        <p:spPr>
          <a:xfrm>
            <a:off x="3928527" y="2537215"/>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Rectangle 172"/>
          <p:cNvSpPr/>
          <p:nvPr/>
        </p:nvSpPr>
        <p:spPr>
          <a:xfrm>
            <a:off x="3406312" y="2675760"/>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Rectangle 173"/>
          <p:cNvSpPr/>
          <p:nvPr/>
        </p:nvSpPr>
        <p:spPr>
          <a:xfrm>
            <a:off x="3581663" y="2676463"/>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Rectangle 174"/>
          <p:cNvSpPr/>
          <p:nvPr/>
        </p:nvSpPr>
        <p:spPr>
          <a:xfrm>
            <a:off x="3758371" y="2676963"/>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Rectangle 175"/>
          <p:cNvSpPr/>
          <p:nvPr/>
        </p:nvSpPr>
        <p:spPr>
          <a:xfrm>
            <a:off x="3929002" y="2677463"/>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Rectangle 176"/>
          <p:cNvSpPr/>
          <p:nvPr/>
        </p:nvSpPr>
        <p:spPr>
          <a:xfrm>
            <a:off x="4040230" y="1312881"/>
            <a:ext cx="360447" cy="321452"/>
          </a:xfrm>
          <a:prstGeom prst="rect">
            <a:avLst/>
          </a:prstGeom>
          <a:solidFill>
            <a:srgbClr val="7F7F7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Rectangle 184"/>
          <p:cNvSpPr/>
          <p:nvPr/>
        </p:nvSpPr>
        <p:spPr>
          <a:xfrm>
            <a:off x="4040231" y="1635759"/>
            <a:ext cx="360447" cy="32145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Rectangle 185"/>
          <p:cNvSpPr/>
          <p:nvPr/>
        </p:nvSpPr>
        <p:spPr>
          <a:xfrm>
            <a:off x="4400677" y="1312881"/>
            <a:ext cx="360447" cy="32145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Rectangle 186"/>
          <p:cNvSpPr/>
          <p:nvPr/>
        </p:nvSpPr>
        <p:spPr>
          <a:xfrm>
            <a:off x="4400678" y="1635759"/>
            <a:ext cx="360447" cy="321452"/>
          </a:xfrm>
          <a:prstGeom prst="rect">
            <a:avLst/>
          </a:prstGeom>
          <a:solidFill>
            <a:srgbClr val="7F7F7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Rectangle 187"/>
          <p:cNvSpPr/>
          <p:nvPr/>
        </p:nvSpPr>
        <p:spPr>
          <a:xfrm>
            <a:off x="4766236" y="1312881"/>
            <a:ext cx="360447" cy="32145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Rectangle 188"/>
          <p:cNvSpPr/>
          <p:nvPr/>
        </p:nvSpPr>
        <p:spPr>
          <a:xfrm>
            <a:off x="4766237" y="1635759"/>
            <a:ext cx="360447" cy="321452"/>
          </a:xfrm>
          <a:prstGeom prst="rect">
            <a:avLst/>
          </a:prstGeom>
          <a:solidFill>
            <a:srgbClr val="7F7F7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Rectangle 189"/>
          <p:cNvSpPr/>
          <p:nvPr/>
        </p:nvSpPr>
        <p:spPr>
          <a:xfrm>
            <a:off x="5126683" y="1312881"/>
            <a:ext cx="360447" cy="321452"/>
          </a:xfrm>
          <a:prstGeom prst="rect">
            <a:avLst/>
          </a:prstGeom>
          <a:solidFill>
            <a:srgbClr val="7F7F7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Rectangle 190"/>
          <p:cNvSpPr/>
          <p:nvPr/>
        </p:nvSpPr>
        <p:spPr>
          <a:xfrm>
            <a:off x="5126684" y="1635759"/>
            <a:ext cx="360447" cy="32145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040231" y="1944473"/>
            <a:ext cx="301660" cy="369332"/>
          </a:xfrm>
          <a:prstGeom prst="rect">
            <a:avLst/>
          </a:prstGeom>
          <a:noFill/>
        </p:spPr>
        <p:txBody>
          <a:bodyPr wrap="none" rtlCol="0">
            <a:spAutoFit/>
          </a:bodyPr>
          <a:lstStyle/>
          <a:p>
            <a:r>
              <a:rPr lang="en-US" dirty="0" smtClean="0">
                <a:solidFill>
                  <a:srgbClr val="FF0000"/>
                </a:solidFill>
              </a:rPr>
              <a:t>0</a:t>
            </a:r>
            <a:endParaRPr lang="en-US" dirty="0">
              <a:solidFill>
                <a:srgbClr val="FF0000"/>
              </a:solidFill>
            </a:endParaRPr>
          </a:p>
        </p:txBody>
      </p:sp>
      <p:sp>
        <p:nvSpPr>
          <p:cNvPr id="192" name="TextBox 191"/>
          <p:cNvSpPr txBox="1"/>
          <p:nvPr/>
        </p:nvSpPr>
        <p:spPr>
          <a:xfrm>
            <a:off x="4424443" y="1951525"/>
            <a:ext cx="301660" cy="369332"/>
          </a:xfrm>
          <a:prstGeom prst="rect">
            <a:avLst/>
          </a:prstGeom>
          <a:noFill/>
        </p:spPr>
        <p:txBody>
          <a:bodyPr wrap="none" rtlCol="0">
            <a:spAutoFit/>
          </a:bodyPr>
          <a:lstStyle/>
          <a:p>
            <a:r>
              <a:rPr lang="en-US" dirty="0" smtClean="0">
                <a:solidFill>
                  <a:srgbClr val="FF0000"/>
                </a:solidFill>
              </a:rPr>
              <a:t>1</a:t>
            </a:r>
            <a:endParaRPr lang="en-US" dirty="0">
              <a:solidFill>
                <a:srgbClr val="FF0000"/>
              </a:solidFill>
            </a:endParaRPr>
          </a:p>
        </p:txBody>
      </p:sp>
      <p:sp>
        <p:nvSpPr>
          <p:cNvPr id="193" name="TextBox 192"/>
          <p:cNvSpPr txBox="1"/>
          <p:nvPr/>
        </p:nvSpPr>
        <p:spPr>
          <a:xfrm flipH="1">
            <a:off x="4766237" y="1950516"/>
            <a:ext cx="340831" cy="369332"/>
          </a:xfrm>
          <a:prstGeom prst="rect">
            <a:avLst/>
          </a:prstGeom>
          <a:noFill/>
        </p:spPr>
        <p:txBody>
          <a:bodyPr wrap="square" rtlCol="0">
            <a:spAutoFit/>
          </a:bodyPr>
          <a:lstStyle/>
          <a:p>
            <a:r>
              <a:rPr lang="en-US" dirty="0" smtClean="0">
                <a:solidFill>
                  <a:srgbClr val="FF0000"/>
                </a:solidFill>
              </a:rPr>
              <a:t>X</a:t>
            </a:r>
            <a:endParaRPr lang="en-US" dirty="0">
              <a:solidFill>
                <a:srgbClr val="FF0000"/>
              </a:solidFill>
            </a:endParaRPr>
          </a:p>
        </p:txBody>
      </p:sp>
      <p:sp>
        <p:nvSpPr>
          <p:cNvPr id="194" name="TextBox 193"/>
          <p:cNvSpPr txBox="1"/>
          <p:nvPr/>
        </p:nvSpPr>
        <p:spPr>
          <a:xfrm>
            <a:off x="5150363" y="1959482"/>
            <a:ext cx="301660" cy="369332"/>
          </a:xfrm>
          <a:prstGeom prst="rect">
            <a:avLst/>
          </a:prstGeom>
          <a:noFill/>
        </p:spPr>
        <p:txBody>
          <a:bodyPr wrap="none" rtlCol="0">
            <a:spAutoFit/>
          </a:bodyPr>
          <a:lstStyle/>
          <a:p>
            <a:r>
              <a:rPr lang="en-US" dirty="0" smtClean="0">
                <a:solidFill>
                  <a:srgbClr val="FF0000"/>
                </a:solidFill>
              </a:rPr>
              <a:t>X</a:t>
            </a:r>
            <a:endParaRPr lang="en-US" dirty="0">
              <a:solidFill>
                <a:srgbClr val="FF0000"/>
              </a:solidFill>
            </a:endParaRPr>
          </a:p>
        </p:txBody>
      </p:sp>
      <p:sp>
        <p:nvSpPr>
          <p:cNvPr id="8" name="Date Placeholder 7"/>
          <p:cNvSpPr>
            <a:spLocks noGrp="1"/>
          </p:cNvSpPr>
          <p:nvPr>
            <p:ph type="dt" sz="half" idx="10"/>
          </p:nvPr>
        </p:nvSpPr>
        <p:spPr/>
        <p:txBody>
          <a:bodyPr/>
          <a:lstStyle/>
          <a:p>
            <a:r>
              <a:rPr lang="en-US" smtClean="0"/>
              <a:t>10/8/13</a:t>
            </a:r>
            <a:endParaRPr lang="en-US"/>
          </a:p>
        </p:txBody>
      </p:sp>
      <p:sp>
        <p:nvSpPr>
          <p:cNvPr id="9" name="Footer Placeholder 8"/>
          <p:cNvSpPr>
            <a:spLocks noGrp="1"/>
          </p:cNvSpPr>
          <p:nvPr>
            <p:ph type="ftr" sz="quarter" idx="11"/>
          </p:nvPr>
        </p:nvSpPr>
        <p:spPr/>
        <p:txBody>
          <a:bodyPr/>
          <a:lstStyle/>
          <a:p>
            <a:r>
              <a:rPr lang="en-US" smtClean="0"/>
              <a:t>Software Defined Networking (COMS 6998-8)</a:t>
            </a:r>
            <a:endParaRPr lang="en-US"/>
          </a:p>
        </p:txBody>
      </p:sp>
      <p:sp>
        <p:nvSpPr>
          <p:cNvPr id="178"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a:t>
            </a:r>
            <a:r>
              <a:rPr lang="en-US" dirty="0"/>
              <a:t>: </a:t>
            </a:r>
            <a:r>
              <a:rPr lang="en-US" dirty="0" smtClean="0"/>
              <a:t>P. </a:t>
            </a:r>
            <a:r>
              <a:rPr lang="en-US" dirty="0" err="1" smtClean="0"/>
              <a:t>Kazemian</a:t>
            </a:r>
            <a:r>
              <a:rPr lang="en-US" dirty="0" smtClean="0"/>
              <a:t>, Stanford</a:t>
            </a:r>
            <a:endParaRPr lang="en-US" dirty="0"/>
          </a:p>
        </p:txBody>
      </p:sp>
      <p:sp>
        <p:nvSpPr>
          <p:cNvPr id="179" name="TextBox 178"/>
          <p:cNvSpPr txBox="1"/>
          <p:nvPr/>
        </p:nvSpPr>
        <p:spPr>
          <a:xfrm>
            <a:off x="1371600" y="2209800"/>
            <a:ext cx="861384" cy="369332"/>
          </a:xfrm>
          <a:prstGeom prst="rect">
            <a:avLst/>
          </a:prstGeom>
          <a:noFill/>
        </p:spPr>
        <p:txBody>
          <a:bodyPr wrap="none" rtlCol="0">
            <a:spAutoFit/>
          </a:bodyPr>
          <a:lstStyle/>
          <a:p>
            <a:r>
              <a:rPr lang="en-US" dirty="0" smtClean="0">
                <a:solidFill>
                  <a:srgbClr val="FF0000"/>
                </a:solidFill>
              </a:rPr>
              <a:t>1  0 0 1 </a:t>
            </a:r>
            <a:endParaRPr lang="en-US" dirty="0">
              <a:solidFill>
                <a:srgbClr val="FF0000"/>
              </a:solidFill>
            </a:endParaRPr>
          </a:p>
        </p:txBody>
      </p:sp>
      <p:sp>
        <p:nvSpPr>
          <p:cNvPr id="183" name="TextBox 182"/>
          <p:cNvSpPr txBox="1"/>
          <p:nvPr/>
        </p:nvSpPr>
        <p:spPr>
          <a:xfrm>
            <a:off x="4343400" y="2590800"/>
            <a:ext cx="867019" cy="369332"/>
          </a:xfrm>
          <a:prstGeom prst="rect">
            <a:avLst/>
          </a:prstGeom>
          <a:noFill/>
        </p:spPr>
        <p:txBody>
          <a:bodyPr wrap="none" rtlCol="0">
            <a:spAutoFit/>
          </a:bodyPr>
          <a:lstStyle/>
          <a:p>
            <a:r>
              <a:rPr lang="en-US" dirty="0" smtClean="0">
                <a:solidFill>
                  <a:srgbClr val="FF0000"/>
                </a:solidFill>
              </a:rPr>
              <a:t>1  0 X </a:t>
            </a:r>
            <a:r>
              <a:rPr lang="en-US" dirty="0">
                <a:solidFill>
                  <a:srgbClr val="FF0000"/>
                </a:solidFill>
              </a:rPr>
              <a:t>X</a:t>
            </a:r>
            <a:r>
              <a:rPr lang="en-US" dirty="0" smtClean="0">
                <a:solidFill>
                  <a:srgbClr val="FF0000"/>
                </a:solidFill>
              </a:rPr>
              <a:t> </a:t>
            </a:r>
            <a:endParaRPr lang="en-US" dirty="0">
              <a:solidFill>
                <a:srgbClr val="FF0000"/>
              </a:solidFill>
            </a:endParaRPr>
          </a:p>
        </p:txBody>
      </p:sp>
      <p:sp>
        <p:nvSpPr>
          <p:cNvPr id="180" name="TextBox 179"/>
          <p:cNvSpPr txBox="1"/>
          <p:nvPr/>
        </p:nvSpPr>
        <p:spPr>
          <a:xfrm>
            <a:off x="990600" y="5943600"/>
            <a:ext cx="2763722" cy="369332"/>
          </a:xfrm>
          <a:prstGeom prst="rect">
            <a:avLst/>
          </a:prstGeom>
          <a:noFill/>
        </p:spPr>
        <p:txBody>
          <a:bodyPr wrap="none" rtlCol="0">
            <a:spAutoFit/>
          </a:bodyPr>
          <a:lstStyle/>
          <a:p>
            <a:r>
              <a:rPr lang="en-US" dirty="0" smtClean="0"/>
              <a:t>Example </a:t>
            </a:r>
            <a:r>
              <a:rPr lang="en-US" dirty="0" err="1" smtClean="0"/>
              <a:t>NetPlumber</a:t>
            </a:r>
            <a:r>
              <a:rPr lang="en-US" dirty="0" smtClean="0"/>
              <a:t> graph</a:t>
            </a:r>
            <a:endParaRPr lang="en-US" dirty="0"/>
          </a:p>
        </p:txBody>
      </p:sp>
      <p:sp>
        <p:nvSpPr>
          <p:cNvPr id="212" name="TextBox 211"/>
          <p:cNvSpPr txBox="1"/>
          <p:nvPr/>
        </p:nvSpPr>
        <p:spPr>
          <a:xfrm>
            <a:off x="685800" y="5105400"/>
            <a:ext cx="2754367" cy="369332"/>
          </a:xfrm>
          <a:prstGeom prst="rect">
            <a:avLst/>
          </a:prstGeom>
          <a:noFill/>
        </p:spPr>
        <p:txBody>
          <a:bodyPr wrap="none" rtlCol="0">
            <a:spAutoFit/>
          </a:bodyPr>
          <a:lstStyle/>
          <a:p>
            <a:r>
              <a:rPr lang="en-US" dirty="0" smtClean="0">
                <a:solidFill>
                  <a:srgbClr val="FF0000"/>
                </a:solidFill>
              </a:rPr>
              <a:t>Where is the missing edge?</a:t>
            </a:r>
            <a:endParaRPr lang="en-US" dirty="0">
              <a:solidFill>
                <a:srgbClr val="FF0000"/>
              </a:solidFill>
            </a:endParaRPr>
          </a:p>
        </p:txBody>
      </p:sp>
    </p:spTree>
    <p:custDataLst>
      <p:tags r:id="rId1"/>
    </p:custDataLst>
    <p:extLst>
      <p:ext uri="{BB962C8B-B14F-4D97-AF65-F5344CB8AC3E}">
        <p14:creationId xmlns:p14="http://schemas.microsoft.com/office/powerpoint/2010/main" val="2215492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500"/>
                                        <p:tgtEl>
                                          <p:spTgt spid="3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500"/>
                                        <p:tgtEl>
                                          <p:spTgt spid="4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fade">
                                      <p:cBhvr>
                                        <p:cTn id="26" dur="500"/>
                                        <p:tgtEl>
                                          <p:spTgt spid="4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fade">
                                      <p:cBhvr>
                                        <p:cTn id="29" dur="500"/>
                                        <p:tgtEl>
                                          <p:spTgt spid="4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500"/>
                                        <p:tgtEl>
                                          <p:spTgt spid="5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fade">
                                      <p:cBhvr>
                                        <p:cTn id="35" dur="500"/>
                                        <p:tgtEl>
                                          <p:spTgt spid="5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fade">
                                      <p:cBhvr>
                                        <p:cTn id="38" dur="500"/>
                                        <p:tgtEl>
                                          <p:spTgt spid="5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4"/>
                                        </p:tgtEl>
                                        <p:attrNameLst>
                                          <p:attrName>style.visibility</p:attrName>
                                        </p:attrNameLst>
                                      </p:cBhvr>
                                      <p:to>
                                        <p:strVal val="visible"/>
                                      </p:to>
                                    </p:set>
                                    <p:animEffect transition="in" filter="fade">
                                      <p:cBhvr>
                                        <p:cTn id="41" dur="500"/>
                                        <p:tgtEl>
                                          <p:spTgt spid="5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fade">
                                      <p:cBhvr>
                                        <p:cTn id="44" dur="500"/>
                                        <p:tgtEl>
                                          <p:spTgt spid="55"/>
                                        </p:tgtEl>
                                      </p:cBhvr>
                                    </p:animEffect>
                                  </p:childTnLst>
                                </p:cTn>
                              </p:par>
                              <p:par>
                                <p:cTn id="45" presetID="10" presetClass="entr" presetSubtype="0" fill="hold"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500"/>
                                        <p:tgtEl>
                                          <p:spTgt spid="5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8"/>
                                        </p:tgtEl>
                                        <p:attrNameLst>
                                          <p:attrName>style.visibility</p:attrName>
                                        </p:attrNameLst>
                                      </p:cBhvr>
                                      <p:to>
                                        <p:strVal val="visible"/>
                                      </p:to>
                                    </p:set>
                                    <p:animEffect transition="in" filter="fade">
                                      <p:cBhvr>
                                        <p:cTn id="53" dur="500"/>
                                        <p:tgtEl>
                                          <p:spTgt spid="5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0"/>
                                        </p:tgtEl>
                                        <p:attrNameLst>
                                          <p:attrName>style.visibility</p:attrName>
                                        </p:attrNameLst>
                                      </p:cBhvr>
                                      <p:to>
                                        <p:strVal val="visible"/>
                                      </p:to>
                                    </p:set>
                                    <p:animEffect transition="in" filter="fade">
                                      <p:cBhvr>
                                        <p:cTn id="56" dur="500"/>
                                        <p:tgtEl>
                                          <p:spTgt spid="6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3"/>
                                        </p:tgtEl>
                                        <p:attrNameLst>
                                          <p:attrName>style.visibility</p:attrName>
                                        </p:attrNameLst>
                                      </p:cBhvr>
                                      <p:to>
                                        <p:strVal val="visible"/>
                                      </p:to>
                                    </p:set>
                                    <p:animEffect transition="in" filter="fade">
                                      <p:cBhvr>
                                        <p:cTn id="59" dur="500"/>
                                        <p:tgtEl>
                                          <p:spTgt spid="6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500"/>
                                        <p:tgtEl>
                                          <p:spTgt spid="6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66"/>
                                        </p:tgtEl>
                                        <p:attrNameLst>
                                          <p:attrName>style.visibility</p:attrName>
                                        </p:attrNameLst>
                                      </p:cBhvr>
                                      <p:to>
                                        <p:strVal val="visible"/>
                                      </p:to>
                                    </p:set>
                                    <p:animEffect transition="in" filter="fade">
                                      <p:cBhvr>
                                        <p:cTn id="65" dur="500"/>
                                        <p:tgtEl>
                                          <p:spTgt spid="6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8"/>
                                        </p:tgtEl>
                                        <p:attrNameLst>
                                          <p:attrName>style.visibility</p:attrName>
                                        </p:attrNameLst>
                                      </p:cBhvr>
                                      <p:to>
                                        <p:strVal val="visible"/>
                                      </p:to>
                                    </p:set>
                                    <p:animEffect transition="in" filter="fade">
                                      <p:cBhvr>
                                        <p:cTn id="68" dur="500"/>
                                        <p:tgtEl>
                                          <p:spTgt spid="68"/>
                                        </p:tgtEl>
                                      </p:cBhvr>
                                    </p:animEffect>
                                  </p:childTnLst>
                                </p:cTn>
                              </p:par>
                              <p:par>
                                <p:cTn id="69" presetID="10" presetClass="entr" presetSubtype="0" fill="hold" nodeType="withEffect">
                                  <p:stCondLst>
                                    <p:cond delay="0"/>
                                  </p:stCondLst>
                                  <p:childTnLst>
                                    <p:set>
                                      <p:cBhvr>
                                        <p:cTn id="70" dur="1" fill="hold">
                                          <p:stCondLst>
                                            <p:cond delay="0"/>
                                          </p:stCondLst>
                                        </p:cTn>
                                        <p:tgtEl>
                                          <p:spTgt spid="69"/>
                                        </p:tgtEl>
                                        <p:attrNameLst>
                                          <p:attrName>style.visibility</p:attrName>
                                        </p:attrNameLst>
                                      </p:cBhvr>
                                      <p:to>
                                        <p:strVal val="visible"/>
                                      </p:to>
                                    </p:set>
                                    <p:animEffect transition="in" filter="fade">
                                      <p:cBhvr>
                                        <p:cTn id="71" dur="500"/>
                                        <p:tgtEl>
                                          <p:spTgt spid="6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70"/>
                                        </p:tgtEl>
                                        <p:attrNameLst>
                                          <p:attrName>style.visibility</p:attrName>
                                        </p:attrNameLst>
                                      </p:cBhvr>
                                      <p:to>
                                        <p:strVal val="visible"/>
                                      </p:to>
                                    </p:set>
                                    <p:animEffect transition="in" filter="fade">
                                      <p:cBhvr>
                                        <p:cTn id="74" dur="500"/>
                                        <p:tgtEl>
                                          <p:spTgt spid="70"/>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500"/>
                                        <p:tgtEl>
                                          <p:spTgt spid="71"/>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72"/>
                                        </p:tgtEl>
                                        <p:attrNameLst>
                                          <p:attrName>style.visibility</p:attrName>
                                        </p:attrNameLst>
                                      </p:cBhvr>
                                      <p:to>
                                        <p:strVal val="visible"/>
                                      </p:to>
                                    </p:set>
                                    <p:animEffect transition="in" filter="fade">
                                      <p:cBhvr>
                                        <p:cTn id="80" dur="500"/>
                                        <p:tgtEl>
                                          <p:spTgt spid="72"/>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73"/>
                                        </p:tgtEl>
                                        <p:attrNameLst>
                                          <p:attrName>style.visibility</p:attrName>
                                        </p:attrNameLst>
                                      </p:cBhvr>
                                      <p:to>
                                        <p:strVal val="visible"/>
                                      </p:to>
                                    </p:set>
                                    <p:animEffect transition="in" filter="fade">
                                      <p:cBhvr>
                                        <p:cTn id="83" dur="500"/>
                                        <p:tgtEl>
                                          <p:spTgt spid="73"/>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74"/>
                                        </p:tgtEl>
                                        <p:attrNameLst>
                                          <p:attrName>style.visibility</p:attrName>
                                        </p:attrNameLst>
                                      </p:cBhvr>
                                      <p:to>
                                        <p:strVal val="visible"/>
                                      </p:to>
                                    </p:set>
                                    <p:animEffect transition="in" filter="fade">
                                      <p:cBhvr>
                                        <p:cTn id="86" dur="500"/>
                                        <p:tgtEl>
                                          <p:spTgt spid="74"/>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fade">
                                      <p:cBhvr>
                                        <p:cTn id="89" dur="500"/>
                                        <p:tgtEl>
                                          <p:spTgt spid="75"/>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76"/>
                                        </p:tgtEl>
                                        <p:attrNameLst>
                                          <p:attrName>style.visibility</p:attrName>
                                        </p:attrNameLst>
                                      </p:cBhvr>
                                      <p:to>
                                        <p:strVal val="visible"/>
                                      </p:to>
                                    </p:set>
                                    <p:animEffect transition="in" filter="fade">
                                      <p:cBhvr>
                                        <p:cTn id="92" dur="500"/>
                                        <p:tgtEl>
                                          <p:spTgt spid="76"/>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fade">
                                      <p:cBhvr>
                                        <p:cTn id="95" dur="500"/>
                                        <p:tgtEl>
                                          <p:spTgt spid="77"/>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78"/>
                                        </p:tgtEl>
                                        <p:attrNameLst>
                                          <p:attrName>style.visibility</p:attrName>
                                        </p:attrNameLst>
                                      </p:cBhvr>
                                      <p:to>
                                        <p:strVal val="visible"/>
                                      </p:to>
                                    </p:set>
                                    <p:animEffect transition="in" filter="fade">
                                      <p:cBhvr>
                                        <p:cTn id="98" dur="500"/>
                                        <p:tgtEl>
                                          <p:spTgt spid="78"/>
                                        </p:tgtEl>
                                      </p:cBhvr>
                                    </p:animEffect>
                                  </p:childTnLst>
                                </p:cTn>
                              </p:par>
                              <p:par>
                                <p:cTn id="99" presetID="10" presetClass="entr" presetSubtype="0" fill="hold" nodeType="with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500"/>
                                        <p:tgtEl>
                                          <p:spTgt spid="79"/>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160"/>
                                        </p:tgtEl>
                                        <p:attrNameLst>
                                          <p:attrName>style.visibility</p:attrName>
                                        </p:attrNameLst>
                                      </p:cBhvr>
                                      <p:to>
                                        <p:strVal val="visible"/>
                                      </p:to>
                                    </p:set>
                                    <p:animEffect transition="in" filter="fade">
                                      <p:cBhvr>
                                        <p:cTn id="104" dur="500"/>
                                        <p:tgtEl>
                                          <p:spTgt spid="160"/>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161"/>
                                        </p:tgtEl>
                                        <p:attrNameLst>
                                          <p:attrName>style.visibility</p:attrName>
                                        </p:attrNameLst>
                                      </p:cBhvr>
                                      <p:to>
                                        <p:strVal val="visible"/>
                                      </p:to>
                                    </p:set>
                                    <p:animEffect transition="in" filter="fade">
                                      <p:cBhvr>
                                        <p:cTn id="107" dur="500"/>
                                        <p:tgtEl>
                                          <p:spTgt spid="161"/>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162"/>
                                        </p:tgtEl>
                                        <p:attrNameLst>
                                          <p:attrName>style.visibility</p:attrName>
                                        </p:attrNameLst>
                                      </p:cBhvr>
                                      <p:to>
                                        <p:strVal val="visible"/>
                                      </p:to>
                                    </p:set>
                                    <p:animEffect transition="in" filter="fade">
                                      <p:cBhvr>
                                        <p:cTn id="110" dur="500"/>
                                        <p:tgtEl>
                                          <p:spTgt spid="162"/>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fade">
                                      <p:cBhvr>
                                        <p:cTn id="113" dur="500"/>
                                        <p:tgtEl>
                                          <p:spTgt spid="163"/>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164"/>
                                        </p:tgtEl>
                                        <p:attrNameLst>
                                          <p:attrName>style.visibility</p:attrName>
                                        </p:attrNameLst>
                                      </p:cBhvr>
                                      <p:to>
                                        <p:strVal val="visible"/>
                                      </p:to>
                                    </p:set>
                                    <p:animEffect transition="in" filter="fade">
                                      <p:cBhvr>
                                        <p:cTn id="116" dur="500"/>
                                        <p:tgtEl>
                                          <p:spTgt spid="164"/>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165"/>
                                        </p:tgtEl>
                                        <p:attrNameLst>
                                          <p:attrName>style.visibility</p:attrName>
                                        </p:attrNameLst>
                                      </p:cBhvr>
                                      <p:to>
                                        <p:strVal val="visible"/>
                                      </p:to>
                                    </p:set>
                                    <p:animEffect transition="in" filter="fade">
                                      <p:cBhvr>
                                        <p:cTn id="119" dur="500"/>
                                        <p:tgtEl>
                                          <p:spTgt spid="165"/>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166"/>
                                        </p:tgtEl>
                                        <p:attrNameLst>
                                          <p:attrName>style.visibility</p:attrName>
                                        </p:attrNameLst>
                                      </p:cBhvr>
                                      <p:to>
                                        <p:strVal val="visible"/>
                                      </p:to>
                                    </p:set>
                                    <p:animEffect transition="in" filter="fade">
                                      <p:cBhvr>
                                        <p:cTn id="122" dur="500"/>
                                        <p:tgtEl>
                                          <p:spTgt spid="166"/>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167"/>
                                        </p:tgtEl>
                                        <p:attrNameLst>
                                          <p:attrName>style.visibility</p:attrName>
                                        </p:attrNameLst>
                                      </p:cBhvr>
                                      <p:to>
                                        <p:strVal val="visible"/>
                                      </p:to>
                                    </p:set>
                                    <p:animEffect transition="in" filter="fade">
                                      <p:cBhvr>
                                        <p:cTn id="125" dur="500"/>
                                        <p:tgtEl>
                                          <p:spTgt spid="167"/>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61"/>
                                        </p:tgtEl>
                                        <p:attrNameLst>
                                          <p:attrName>style.visibility</p:attrName>
                                        </p:attrNameLst>
                                      </p:cBhvr>
                                      <p:to>
                                        <p:strVal val="visible"/>
                                      </p:to>
                                    </p:set>
                                    <p:animEffect transition="in" filter="fade">
                                      <p:cBhvr>
                                        <p:cTn id="128" dur="500"/>
                                        <p:tgtEl>
                                          <p:spTgt spid="61"/>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fade">
                                      <p:cBhvr>
                                        <p:cTn id="131" dur="500"/>
                                        <p:tgtEl>
                                          <p:spTgt spid="67"/>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grpId="0" nodeType="clickEffect">
                                  <p:stCondLst>
                                    <p:cond delay="0"/>
                                  </p:stCondLst>
                                  <p:childTnLst>
                                    <p:set>
                                      <p:cBhvr>
                                        <p:cTn id="135" dur="1" fill="hold">
                                          <p:stCondLst>
                                            <p:cond delay="0"/>
                                          </p:stCondLst>
                                        </p:cTn>
                                        <p:tgtEl>
                                          <p:spTgt spid="177"/>
                                        </p:tgtEl>
                                        <p:attrNameLst>
                                          <p:attrName>style.visibility</p:attrName>
                                        </p:attrNameLst>
                                      </p:cBhvr>
                                      <p:to>
                                        <p:strVal val="visible"/>
                                      </p:to>
                                    </p:set>
                                    <p:animEffect transition="in" filter="fade">
                                      <p:cBhvr>
                                        <p:cTn id="136" dur="500"/>
                                        <p:tgtEl>
                                          <p:spTgt spid="177"/>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185"/>
                                        </p:tgtEl>
                                        <p:attrNameLst>
                                          <p:attrName>style.visibility</p:attrName>
                                        </p:attrNameLst>
                                      </p:cBhvr>
                                      <p:to>
                                        <p:strVal val="visible"/>
                                      </p:to>
                                    </p:set>
                                    <p:animEffect transition="in" filter="fade">
                                      <p:cBhvr>
                                        <p:cTn id="139" dur="500"/>
                                        <p:tgtEl>
                                          <p:spTgt spid="185"/>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86"/>
                                        </p:tgtEl>
                                        <p:attrNameLst>
                                          <p:attrName>style.visibility</p:attrName>
                                        </p:attrNameLst>
                                      </p:cBhvr>
                                      <p:to>
                                        <p:strVal val="visible"/>
                                      </p:to>
                                    </p:set>
                                    <p:animEffect transition="in" filter="fade">
                                      <p:cBhvr>
                                        <p:cTn id="142" dur="500"/>
                                        <p:tgtEl>
                                          <p:spTgt spid="186"/>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187"/>
                                        </p:tgtEl>
                                        <p:attrNameLst>
                                          <p:attrName>style.visibility</p:attrName>
                                        </p:attrNameLst>
                                      </p:cBhvr>
                                      <p:to>
                                        <p:strVal val="visible"/>
                                      </p:to>
                                    </p:set>
                                    <p:animEffect transition="in" filter="fade">
                                      <p:cBhvr>
                                        <p:cTn id="145" dur="500"/>
                                        <p:tgtEl>
                                          <p:spTgt spid="187"/>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188"/>
                                        </p:tgtEl>
                                        <p:attrNameLst>
                                          <p:attrName>style.visibility</p:attrName>
                                        </p:attrNameLst>
                                      </p:cBhvr>
                                      <p:to>
                                        <p:strVal val="visible"/>
                                      </p:to>
                                    </p:set>
                                    <p:animEffect transition="in" filter="fade">
                                      <p:cBhvr>
                                        <p:cTn id="148" dur="500"/>
                                        <p:tgtEl>
                                          <p:spTgt spid="188"/>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189"/>
                                        </p:tgtEl>
                                        <p:attrNameLst>
                                          <p:attrName>style.visibility</p:attrName>
                                        </p:attrNameLst>
                                      </p:cBhvr>
                                      <p:to>
                                        <p:strVal val="visible"/>
                                      </p:to>
                                    </p:set>
                                    <p:animEffect transition="in" filter="fade">
                                      <p:cBhvr>
                                        <p:cTn id="151" dur="500"/>
                                        <p:tgtEl>
                                          <p:spTgt spid="189"/>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190"/>
                                        </p:tgtEl>
                                        <p:attrNameLst>
                                          <p:attrName>style.visibility</p:attrName>
                                        </p:attrNameLst>
                                      </p:cBhvr>
                                      <p:to>
                                        <p:strVal val="visible"/>
                                      </p:to>
                                    </p:set>
                                    <p:animEffect transition="in" filter="fade">
                                      <p:cBhvr>
                                        <p:cTn id="154" dur="500"/>
                                        <p:tgtEl>
                                          <p:spTgt spid="190"/>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191"/>
                                        </p:tgtEl>
                                        <p:attrNameLst>
                                          <p:attrName>style.visibility</p:attrName>
                                        </p:attrNameLst>
                                      </p:cBhvr>
                                      <p:to>
                                        <p:strVal val="visible"/>
                                      </p:to>
                                    </p:set>
                                    <p:animEffect transition="in" filter="fade">
                                      <p:cBhvr>
                                        <p:cTn id="157" dur="500"/>
                                        <p:tgtEl>
                                          <p:spTgt spid="191"/>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7"/>
                                        </p:tgtEl>
                                        <p:attrNameLst>
                                          <p:attrName>style.visibility</p:attrName>
                                        </p:attrNameLst>
                                      </p:cBhvr>
                                      <p:to>
                                        <p:strVal val="visible"/>
                                      </p:to>
                                    </p:set>
                                    <p:animEffect transition="in" filter="fade">
                                      <p:cBhvr>
                                        <p:cTn id="160" dur="500"/>
                                        <p:tgtEl>
                                          <p:spTgt spid="7"/>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192"/>
                                        </p:tgtEl>
                                        <p:attrNameLst>
                                          <p:attrName>style.visibility</p:attrName>
                                        </p:attrNameLst>
                                      </p:cBhvr>
                                      <p:to>
                                        <p:strVal val="visible"/>
                                      </p:to>
                                    </p:set>
                                    <p:animEffect transition="in" filter="fade">
                                      <p:cBhvr>
                                        <p:cTn id="163" dur="500"/>
                                        <p:tgtEl>
                                          <p:spTgt spid="192"/>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193"/>
                                        </p:tgtEl>
                                        <p:attrNameLst>
                                          <p:attrName>style.visibility</p:attrName>
                                        </p:attrNameLst>
                                      </p:cBhvr>
                                      <p:to>
                                        <p:strVal val="visible"/>
                                      </p:to>
                                    </p:set>
                                    <p:animEffect transition="in" filter="fade">
                                      <p:cBhvr>
                                        <p:cTn id="166" dur="500"/>
                                        <p:tgtEl>
                                          <p:spTgt spid="193"/>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194"/>
                                        </p:tgtEl>
                                        <p:attrNameLst>
                                          <p:attrName>style.visibility</p:attrName>
                                        </p:attrNameLst>
                                      </p:cBhvr>
                                      <p:to>
                                        <p:strVal val="visible"/>
                                      </p:to>
                                    </p:set>
                                    <p:animEffect transition="in" filter="fade">
                                      <p:cBhvr>
                                        <p:cTn id="169" dur="500"/>
                                        <p:tgtEl>
                                          <p:spTgt spid="194"/>
                                        </p:tgtEl>
                                      </p:cBhvr>
                                    </p:animEffect>
                                  </p:childTnLst>
                                </p:cTn>
                              </p:par>
                            </p:childTnLst>
                          </p:cTn>
                        </p:par>
                      </p:childTnLst>
                    </p:cTn>
                  </p:par>
                  <p:par>
                    <p:cTn id="170" fill="hold">
                      <p:stCondLst>
                        <p:cond delay="indefinite"/>
                      </p:stCondLst>
                      <p:childTnLst>
                        <p:par>
                          <p:cTn id="171" fill="hold">
                            <p:stCondLst>
                              <p:cond delay="0"/>
                            </p:stCondLst>
                            <p:childTnLst>
                              <p:par>
                                <p:cTn id="172" presetID="1" presetClass="exit" presetSubtype="0" fill="hold" grpId="1" nodeType="clickEffect">
                                  <p:stCondLst>
                                    <p:cond delay="0"/>
                                  </p:stCondLst>
                                  <p:childTnLst>
                                    <p:set>
                                      <p:cBhvr>
                                        <p:cTn id="173" dur="1" fill="hold">
                                          <p:stCondLst>
                                            <p:cond delay="0"/>
                                          </p:stCondLst>
                                        </p:cTn>
                                        <p:tgtEl>
                                          <p:spTgt spid="39"/>
                                        </p:tgtEl>
                                        <p:attrNameLst>
                                          <p:attrName>style.visibility</p:attrName>
                                        </p:attrNameLst>
                                      </p:cBhvr>
                                      <p:to>
                                        <p:strVal val="hidden"/>
                                      </p:to>
                                    </p:set>
                                  </p:childTnLst>
                                </p:cTn>
                              </p:par>
                              <p:par>
                                <p:cTn id="174" presetID="10" presetClass="entr" presetSubtype="0" fill="hold" grpId="0" nodeType="withEffect">
                                  <p:stCondLst>
                                    <p:cond delay="0"/>
                                  </p:stCondLst>
                                  <p:childTnLst>
                                    <p:set>
                                      <p:cBhvr>
                                        <p:cTn id="175" dur="1" fill="hold">
                                          <p:stCondLst>
                                            <p:cond delay="0"/>
                                          </p:stCondLst>
                                        </p:cTn>
                                        <p:tgtEl>
                                          <p:spTgt spid="40"/>
                                        </p:tgtEl>
                                        <p:attrNameLst>
                                          <p:attrName>style.visibility</p:attrName>
                                        </p:attrNameLst>
                                      </p:cBhvr>
                                      <p:to>
                                        <p:strVal val="visible"/>
                                      </p:to>
                                    </p:set>
                                    <p:animEffect transition="in" filter="fade">
                                      <p:cBhvr>
                                        <p:cTn id="176" dur="500"/>
                                        <p:tgtEl>
                                          <p:spTgt spid="40"/>
                                        </p:tgtEl>
                                      </p:cBhvr>
                                    </p:animEffect>
                                  </p:childTnLst>
                                </p:cTn>
                              </p:par>
                            </p:childTnLst>
                          </p:cTn>
                        </p:par>
                        <p:par>
                          <p:cTn id="177" fill="hold">
                            <p:stCondLst>
                              <p:cond delay="500"/>
                            </p:stCondLst>
                            <p:childTnLst>
                              <p:par>
                                <p:cTn id="178" presetID="10" presetClass="entr" presetSubtype="0" fill="hold" grpId="0" nodeType="afterEffect">
                                  <p:stCondLst>
                                    <p:cond delay="0"/>
                                  </p:stCondLst>
                                  <p:childTnLst>
                                    <p:set>
                                      <p:cBhvr>
                                        <p:cTn id="179" dur="1" fill="hold">
                                          <p:stCondLst>
                                            <p:cond delay="0"/>
                                          </p:stCondLst>
                                        </p:cTn>
                                        <p:tgtEl>
                                          <p:spTgt spid="33"/>
                                        </p:tgtEl>
                                        <p:attrNameLst>
                                          <p:attrName>style.visibility</p:attrName>
                                        </p:attrNameLst>
                                      </p:cBhvr>
                                      <p:to>
                                        <p:strVal val="visible"/>
                                      </p:to>
                                    </p:set>
                                    <p:animEffect transition="in" filter="fade">
                                      <p:cBhvr>
                                        <p:cTn id="180" dur="500"/>
                                        <p:tgtEl>
                                          <p:spTgt spid="33"/>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34"/>
                                        </p:tgtEl>
                                        <p:attrNameLst>
                                          <p:attrName>style.visibility</p:attrName>
                                        </p:attrNameLst>
                                      </p:cBhvr>
                                      <p:to>
                                        <p:strVal val="visible"/>
                                      </p:to>
                                    </p:set>
                                    <p:animEffect transition="in" filter="fade">
                                      <p:cBhvr>
                                        <p:cTn id="183" dur="500"/>
                                        <p:tgtEl>
                                          <p:spTgt spid="34"/>
                                        </p:tgtEl>
                                      </p:cBhvr>
                                    </p:animEffect>
                                  </p:childTnLst>
                                </p:cTn>
                              </p:par>
                              <p:par>
                                <p:cTn id="184" presetID="10" presetClass="entr" presetSubtype="0" fill="hold" grpId="0" nodeType="withEffect">
                                  <p:stCondLst>
                                    <p:cond delay="0"/>
                                  </p:stCondLst>
                                  <p:childTnLst>
                                    <p:set>
                                      <p:cBhvr>
                                        <p:cTn id="185" dur="1" fill="hold">
                                          <p:stCondLst>
                                            <p:cond delay="0"/>
                                          </p:stCondLst>
                                        </p:cTn>
                                        <p:tgtEl>
                                          <p:spTgt spid="80"/>
                                        </p:tgtEl>
                                        <p:attrNameLst>
                                          <p:attrName>style.visibility</p:attrName>
                                        </p:attrNameLst>
                                      </p:cBhvr>
                                      <p:to>
                                        <p:strVal val="visible"/>
                                      </p:to>
                                    </p:set>
                                    <p:animEffect transition="in" filter="fade">
                                      <p:cBhvr>
                                        <p:cTn id="186" dur="500"/>
                                        <p:tgtEl>
                                          <p:spTgt spid="80"/>
                                        </p:tgtEl>
                                      </p:cBhvr>
                                    </p:animEffect>
                                  </p:childTnLst>
                                </p:cTn>
                              </p:par>
                              <p:par>
                                <p:cTn id="187" presetID="10" presetClass="entr" presetSubtype="0" fill="hold" grpId="0" nodeType="withEffect">
                                  <p:stCondLst>
                                    <p:cond delay="0"/>
                                  </p:stCondLst>
                                  <p:childTnLst>
                                    <p:set>
                                      <p:cBhvr>
                                        <p:cTn id="188" dur="1" fill="hold">
                                          <p:stCondLst>
                                            <p:cond delay="0"/>
                                          </p:stCondLst>
                                        </p:cTn>
                                        <p:tgtEl>
                                          <p:spTgt spid="81"/>
                                        </p:tgtEl>
                                        <p:attrNameLst>
                                          <p:attrName>style.visibility</p:attrName>
                                        </p:attrNameLst>
                                      </p:cBhvr>
                                      <p:to>
                                        <p:strVal val="visible"/>
                                      </p:to>
                                    </p:set>
                                    <p:animEffect transition="in" filter="fade">
                                      <p:cBhvr>
                                        <p:cTn id="189" dur="500"/>
                                        <p:tgtEl>
                                          <p:spTgt spid="81"/>
                                        </p:tgtEl>
                                      </p:cBhvr>
                                    </p:animEffect>
                                  </p:childTnLst>
                                </p:cTn>
                              </p:par>
                              <p:par>
                                <p:cTn id="190" presetID="10" presetClass="entr" presetSubtype="0" fill="hold" grpId="0" nodeType="withEffect">
                                  <p:stCondLst>
                                    <p:cond delay="0"/>
                                  </p:stCondLst>
                                  <p:childTnLst>
                                    <p:set>
                                      <p:cBhvr>
                                        <p:cTn id="191" dur="1" fill="hold">
                                          <p:stCondLst>
                                            <p:cond delay="0"/>
                                          </p:stCondLst>
                                        </p:cTn>
                                        <p:tgtEl>
                                          <p:spTgt spid="82"/>
                                        </p:tgtEl>
                                        <p:attrNameLst>
                                          <p:attrName>style.visibility</p:attrName>
                                        </p:attrNameLst>
                                      </p:cBhvr>
                                      <p:to>
                                        <p:strVal val="visible"/>
                                      </p:to>
                                    </p:set>
                                    <p:animEffect transition="in" filter="fade">
                                      <p:cBhvr>
                                        <p:cTn id="192" dur="500"/>
                                        <p:tgtEl>
                                          <p:spTgt spid="82"/>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83"/>
                                        </p:tgtEl>
                                        <p:attrNameLst>
                                          <p:attrName>style.visibility</p:attrName>
                                        </p:attrNameLst>
                                      </p:cBhvr>
                                      <p:to>
                                        <p:strVal val="visible"/>
                                      </p:to>
                                    </p:set>
                                    <p:animEffect transition="in" filter="fade">
                                      <p:cBhvr>
                                        <p:cTn id="195" dur="500"/>
                                        <p:tgtEl>
                                          <p:spTgt spid="83"/>
                                        </p:tgtEl>
                                      </p:cBhvr>
                                    </p:animEffect>
                                  </p:childTnLst>
                                </p:cTn>
                              </p:par>
                              <p:par>
                                <p:cTn id="196" presetID="10" presetClass="entr" presetSubtype="0" fill="hold" grpId="0" nodeType="withEffect">
                                  <p:stCondLst>
                                    <p:cond delay="0"/>
                                  </p:stCondLst>
                                  <p:childTnLst>
                                    <p:set>
                                      <p:cBhvr>
                                        <p:cTn id="197" dur="1" fill="hold">
                                          <p:stCondLst>
                                            <p:cond delay="0"/>
                                          </p:stCondLst>
                                        </p:cTn>
                                        <p:tgtEl>
                                          <p:spTgt spid="84"/>
                                        </p:tgtEl>
                                        <p:attrNameLst>
                                          <p:attrName>style.visibility</p:attrName>
                                        </p:attrNameLst>
                                      </p:cBhvr>
                                      <p:to>
                                        <p:strVal val="visible"/>
                                      </p:to>
                                    </p:set>
                                    <p:animEffect transition="in" filter="fade">
                                      <p:cBhvr>
                                        <p:cTn id="198" dur="500"/>
                                        <p:tgtEl>
                                          <p:spTgt spid="84"/>
                                        </p:tgtEl>
                                      </p:cBhvr>
                                    </p:animEffect>
                                  </p:childTnLst>
                                </p:cTn>
                              </p:par>
                              <p:par>
                                <p:cTn id="199" presetID="10" presetClass="entr" presetSubtype="0" fill="hold" grpId="0" nodeType="withEffect">
                                  <p:stCondLst>
                                    <p:cond delay="0"/>
                                  </p:stCondLst>
                                  <p:childTnLst>
                                    <p:set>
                                      <p:cBhvr>
                                        <p:cTn id="200" dur="1" fill="hold">
                                          <p:stCondLst>
                                            <p:cond delay="0"/>
                                          </p:stCondLst>
                                        </p:cTn>
                                        <p:tgtEl>
                                          <p:spTgt spid="85"/>
                                        </p:tgtEl>
                                        <p:attrNameLst>
                                          <p:attrName>style.visibility</p:attrName>
                                        </p:attrNameLst>
                                      </p:cBhvr>
                                      <p:to>
                                        <p:strVal val="visible"/>
                                      </p:to>
                                    </p:set>
                                    <p:animEffect transition="in" filter="fade">
                                      <p:cBhvr>
                                        <p:cTn id="201" dur="500"/>
                                        <p:tgtEl>
                                          <p:spTgt spid="85"/>
                                        </p:tgtEl>
                                      </p:cBhvr>
                                    </p:animEffect>
                                  </p:childTnLst>
                                </p:cTn>
                              </p:par>
                              <p:par>
                                <p:cTn id="202" presetID="10" presetClass="entr" presetSubtype="0" fill="hold" grpId="0" nodeType="withEffect">
                                  <p:stCondLst>
                                    <p:cond delay="0"/>
                                  </p:stCondLst>
                                  <p:childTnLst>
                                    <p:set>
                                      <p:cBhvr>
                                        <p:cTn id="203" dur="1" fill="hold">
                                          <p:stCondLst>
                                            <p:cond delay="0"/>
                                          </p:stCondLst>
                                        </p:cTn>
                                        <p:tgtEl>
                                          <p:spTgt spid="86"/>
                                        </p:tgtEl>
                                        <p:attrNameLst>
                                          <p:attrName>style.visibility</p:attrName>
                                        </p:attrNameLst>
                                      </p:cBhvr>
                                      <p:to>
                                        <p:strVal val="visible"/>
                                      </p:to>
                                    </p:set>
                                    <p:animEffect transition="in" filter="fade">
                                      <p:cBhvr>
                                        <p:cTn id="204" dur="500"/>
                                        <p:tgtEl>
                                          <p:spTgt spid="86"/>
                                        </p:tgtEl>
                                      </p:cBhvr>
                                    </p:animEffect>
                                  </p:childTnLst>
                                </p:cTn>
                              </p:par>
                              <p:par>
                                <p:cTn id="205" presetID="10" presetClass="entr" presetSubtype="0" fill="hold" grpId="0" nodeType="withEffect">
                                  <p:stCondLst>
                                    <p:cond delay="0"/>
                                  </p:stCondLst>
                                  <p:childTnLst>
                                    <p:set>
                                      <p:cBhvr>
                                        <p:cTn id="206" dur="1" fill="hold">
                                          <p:stCondLst>
                                            <p:cond delay="0"/>
                                          </p:stCondLst>
                                        </p:cTn>
                                        <p:tgtEl>
                                          <p:spTgt spid="87"/>
                                        </p:tgtEl>
                                        <p:attrNameLst>
                                          <p:attrName>style.visibility</p:attrName>
                                        </p:attrNameLst>
                                      </p:cBhvr>
                                      <p:to>
                                        <p:strVal val="visible"/>
                                      </p:to>
                                    </p:set>
                                    <p:animEffect transition="in" filter="fade">
                                      <p:cBhvr>
                                        <p:cTn id="207" dur="500"/>
                                        <p:tgtEl>
                                          <p:spTgt spid="87"/>
                                        </p:tgtEl>
                                      </p:cBhvr>
                                    </p:animEffect>
                                  </p:childTnLst>
                                </p:cTn>
                              </p:par>
                              <p:par>
                                <p:cTn id="208" presetID="10" presetClass="entr" presetSubtype="0" fill="hold" grpId="0" nodeType="withEffect">
                                  <p:stCondLst>
                                    <p:cond delay="0"/>
                                  </p:stCondLst>
                                  <p:childTnLst>
                                    <p:set>
                                      <p:cBhvr>
                                        <p:cTn id="209" dur="1" fill="hold">
                                          <p:stCondLst>
                                            <p:cond delay="0"/>
                                          </p:stCondLst>
                                        </p:cTn>
                                        <p:tgtEl>
                                          <p:spTgt spid="88"/>
                                        </p:tgtEl>
                                        <p:attrNameLst>
                                          <p:attrName>style.visibility</p:attrName>
                                        </p:attrNameLst>
                                      </p:cBhvr>
                                      <p:to>
                                        <p:strVal val="visible"/>
                                      </p:to>
                                    </p:set>
                                    <p:animEffect transition="in" filter="fade">
                                      <p:cBhvr>
                                        <p:cTn id="210" dur="500"/>
                                        <p:tgtEl>
                                          <p:spTgt spid="88"/>
                                        </p:tgtEl>
                                      </p:cBhvr>
                                    </p:animEffect>
                                  </p:childTnLst>
                                </p:cTn>
                              </p:par>
                              <p:par>
                                <p:cTn id="211" presetID="10" presetClass="entr" presetSubtype="0" fill="hold" nodeType="withEffect">
                                  <p:stCondLst>
                                    <p:cond delay="0"/>
                                  </p:stCondLst>
                                  <p:childTnLst>
                                    <p:set>
                                      <p:cBhvr>
                                        <p:cTn id="212" dur="1" fill="hold">
                                          <p:stCondLst>
                                            <p:cond delay="0"/>
                                          </p:stCondLst>
                                        </p:cTn>
                                        <p:tgtEl>
                                          <p:spTgt spid="89"/>
                                        </p:tgtEl>
                                        <p:attrNameLst>
                                          <p:attrName>style.visibility</p:attrName>
                                        </p:attrNameLst>
                                      </p:cBhvr>
                                      <p:to>
                                        <p:strVal val="visible"/>
                                      </p:to>
                                    </p:set>
                                    <p:animEffect transition="in" filter="fade">
                                      <p:cBhvr>
                                        <p:cTn id="213" dur="500"/>
                                        <p:tgtEl>
                                          <p:spTgt spid="89"/>
                                        </p:tgtEl>
                                      </p:cBhvr>
                                    </p:animEffect>
                                  </p:childTnLst>
                                </p:cTn>
                              </p:par>
                              <p:par>
                                <p:cTn id="214" presetID="10" presetClass="entr" presetSubtype="0" fill="hold" grpId="0" nodeType="withEffect">
                                  <p:stCondLst>
                                    <p:cond delay="0"/>
                                  </p:stCondLst>
                                  <p:childTnLst>
                                    <p:set>
                                      <p:cBhvr>
                                        <p:cTn id="215" dur="1" fill="hold">
                                          <p:stCondLst>
                                            <p:cond delay="0"/>
                                          </p:stCondLst>
                                        </p:cTn>
                                        <p:tgtEl>
                                          <p:spTgt spid="100"/>
                                        </p:tgtEl>
                                        <p:attrNameLst>
                                          <p:attrName>style.visibility</p:attrName>
                                        </p:attrNameLst>
                                      </p:cBhvr>
                                      <p:to>
                                        <p:strVal val="visible"/>
                                      </p:to>
                                    </p:set>
                                    <p:animEffect transition="in" filter="fade">
                                      <p:cBhvr>
                                        <p:cTn id="216" dur="500"/>
                                        <p:tgtEl>
                                          <p:spTgt spid="100"/>
                                        </p:tgtEl>
                                      </p:cBhvr>
                                    </p:animEffect>
                                  </p:childTnLst>
                                </p:cTn>
                              </p:par>
                              <p:par>
                                <p:cTn id="217" presetID="10" presetClass="entr" presetSubtype="0" fill="hold" grpId="0" nodeType="withEffect">
                                  <p:stCondLst>
                                    <p:cond delay="0"/>
                                  </p:stCondLst>
                                  <p:childTnLst>
                                    <p:set>
                                      <p:cBhvr>
                                        <p:cTn id="218" dur="1" fill="hold">
                                          <p:stCondLst>
                                            <p:cond delay="0"/>
                                          </p:stCondLst>
                                        </p:cTn>
                                        <p:tgtEl>
                                          <p:spTgt spid="101"/>
                                        </p:tgtEl>
                                        <p:attrNameLst>
                                          <p:attrName>style.visibility</p:attrName>
                                        </p:attrNameLst>
                                      </p:cBhvr>
                                      <p:to>
                                        <p:strVal val="visible"/>
                                      </p:to>
                                    </p:set>
                                    <p:animEffect transition="in" filter="fade">
                                      <p:cBhvr>
                                        <p:cTn id="219" dur="500"/>
                                        <p:tgtEl>
                                          <p:spTgt spid="101"/>
                                        </p:tgtEl>
                                      </p:cBhvr>
                                    </p:animEffect>
                                  </p:childTnLst>
                                </p:cTn>
                              </p:par>
                              <p:par>
                                <p:cTn id="220" presetID="10" presetClass="entr" presetSubtype="0" fill="hold" grpId="0" nodeType="withEffect">
                                  <p:stCondLst>
                                    <p:cond delay="0"/>
                                  </p:stCondLst>
                                  <p:childTnLst>
                                    <p:set>
                                      <p:cBhvr>
                                        <p:cTn id="221" dur="1" fill="hold">
                                          <p:stCondLst>
                                            <p:cond delay="0"/>
                                          </p:stCondLst>
                                        </p:cTn>
                                        <p:tgtEl>
                                          <p:spTgt spid="102"/>
                                        </p:tgtEl>
                                        <p:attrNameLst>
                                          <p:attrName>style.visibility</p:attrName>
                                        </p:attrNameLst>
                                      </p:cBhvr>
                                      <p:to>
                                        <p:strVal val="visible"/>
                                      </p:to>
                                    </p:set>
                                    <p:animEffect transition="in" filter="fade">
                                      <p:cBhvr>
                                        <p:cTn id="222" dur="500"/>
                                        <p:tgtEl>
                                          <p:spTgt spid="102"/>
                                        </p:tgtEl>
                                      </p:cBhvr>
                                    </p:animEffect>
                                  </p:childTnLst>
                                </p:cTn>
                              </p:par>
                              <p:par>
                                <p:cTn id="223" presetID="10" presetClass="entr" presetSubtype="0" fill="hold" grpId="0" nodeType="withEffect">
                                  <p:stCondLst>
                                    <p:cond delay="0"/>
                                  </p:stCondLst>
                                  <p:childTnLst>
                                    <p:set>
                                      <p:cBhvr>
                                        <p:cTn id="224" dur="1" fill="hold">
                                          <p:stCondLst>
                                            <p:cond delay="0"/>
                                          </p:stCondLst>
                                        </p:cTn>
                                        <p:tgtEl>
                                          <p:spTgt spid="103"/>
                                        </p:tgtEl>
                                        <p:attrNameLst>
                                          <p:attrName>style.visibility</p:attrName>
                                        </p:attrNameLst>
                                      </p:cBhvr>
                                      <p:to>
                                        <p:strVal val="visible"/>
                                      </p:to>
                                    </p:set>
                                    <p:animEffect transition="in" filter="fade">
                                      <p:cBhvr>
                                        <p:cTn id="225" dur="500"/>
                                        <p:tgtEl>
                                          <p:spTgt spid="103"/>
                                        </p:tgtEl>
                                      </p:cBhvr>
                                    </p:animEffect>
                                  </p:childTnLst>
                                </p:cTn>
                              </p:par>
                              <p:par>
                                <p:cTn id="226" presetID="10" presetClass="entr" presetSubtype="0" fill="hold" grpId="0" nodeType="withEffect">
                                  <p:stCondLst>
                                    <p:cond delay="0"/>
                                  </p:stCondLst>
                                  <p:childTnLst>
                                    <p:set>
                                      <p:cBhvr>
                                        <p:cTn id="227" dur="1" fill="hold">
                                          <p:stCondLst>
                                            <p:cond delay="0"/>
                                          </p:stCondLst>
                                        </p:cTn>
                                        <p:tgtEl>
                                          <p:spTgt spid="104"/>
                                        </p:tgtEl>
                                        <p:attrNameLst>
                                          <p:attrName>style.visibility</p:attrName>
                                        </p:attrNameLst>
                                      </p:cBhvr>
                                      <p:to>
                                        <p:strVal val="visible"/>
                                      </p:to>
                                    </p:set>
                                    <p:animEffect transition="in" filter="fade">
                                      <p:cBhvr>
                                        <p:cTn id="228" dur="500"/>
                                        <p:tgtEl>
                                          <p:spTgt spid="104"/>
                                        </p:tgtEl>
                                      </p:cBhvr>
                                    </p:animEffect>
                                  </p:childTnLst>
                                </p:cTn>
                              </p:par>
                              <p:par>
                                <p:cTn id="229" presetID="10" presetClass="entr" presetSubtype="0" fill="hold" grpId="0" nodeType="withEffect">
                                  <p:stCondLst>
                                    <p:cond delay="0"/>
                                  </p:stCondLst>
                                  <p:childTnLst>
                                    <p:set>
                                      <p:cBhvr>
                                        <p:cTn id="230" dur="1" fill="hold">
                                          <p:stCondLst>
                                            <p:cond delay="0"/>
                                          </p:stCondLst>
                                        </p:cTn>
                                        <p:tgtEl>
                                          <p:spTgt spid="105"/>
                                        </p:tgtEl>
                                        <p:attrNameLst>
                                          <p:attrName>style.visibility</p:attrName>
                                        </p:attrNameLst>
                                      </p:cBhvr>
                                      <p:to>
                                        <p:strVal val="visible"/>
                                      </p:to>
                                    </p:set>
                                    <p:animEffect transition="in" filter="fade">
                                      <p:cBhvr>
                                        <p:cTn id="231" dur="500"/>
                                        <p:tgtEl>
                                          <p:spTgt spid="105"/>
                                        </p:tgtEl>
                                      </p:cBhvr>
                                    </p:animEffect>
                                  </p:childTnLst>
                                </p:cTn>
                              </p:par>
                              <p:par>
                                <p:cTn id="232" presetID="10" presetClass="entr" presetSubtype="0" fill="hold" grpId="0" nodeType="withEffect">
                                  <p:stCondLst>
                                    <p:cond delay="0"/>
                                  </p:stCondLst>
                                  <p:childTnLst>
                                    <p:set>
                                      <p:cBhvr>
                                        <p:cTn id="233" dur="1" fill="hold">
                                          <p:stCondLst>
                                            <p:cond delay="0"/>
                                          </p:stCondLst>
                                        </p:cTn>
                                        <p:tgtEl>
                                          <p:spTgt spid="106"/>
                                        </p:tgtEl>
                                        <p:attrNameLst>
                                          <p:attrName>style.visibility</p:attrName>
                                        </p:attrNameLst>
                                      </p:cBhvr>
                                      <p:to>
                                        <p:strVal val="visible"/>
                                      </p:to>
                                    </p:set>
                                    <p:animEffect transition="in" filter="fade">
                                      <p:cBhvr>
                                        <p:cTn id="234" dur="500"/>
                                        <p:tgtEl>
                                          <p:spTgt spid="106"/>
                                        </p:tgtEl>
                                      </p:cBhvr>
                                    </p:animEffect>
                                  </p:childTnLst>
                                </p:cTn>
                              </p:par>
                              <p:par>
                                <p:cTn id="235" presetID="10" presetClass="entr" presetSubtype="0" fill="hold" grpId="0" nodeType="withEffect">
                                  <p:stCondLst>
                                    <p:cond delay="0"/>
                                  </p:stCondLst>
                                  <p:childTnLst>
                                    <p:set>
                                      <p:cBhvr>
                                        <p:cTn id="236" dur="1" fill="hold">
                                          <p:stCondLst>
                                            <p:cond delay="0"/>
                                          </p:stCondLst>
                                        </p:cTn>
                                        <p:tgtEl>
                                          <p:spTgt spid="107"/>
                                        </p:tgtEl>
                                        <p:attrNameLst>
                                          <p:attrName>style.visibility</p:attrName>
                                        </p:attrNameLst>
                                      </p:cBhvr>
                                      <p:to>
                                        <p:strVal val="visible"/>
                                      </p:to>
                                    </p:set>
                                    <p:animEffect transition="in" filter="fade">
                                      <p:cBhvr>
                                        <p:cTn id="237" dur="500"/>
                                        <p:tgtEl>
                                          <p:spTgt spid="107"/>
                                        </p:tgtEl>
                                      </p:cBhvr>
                                    </p:animEffect>
                                  </p:childTnLst>
                                </p:cTn>
                              </p:par>
                              <p:par>
                                <p:cTn id="238" presetID="10" presetClass="entr" presetSubtype="0" fill="hold" grpId="0" nodeType="withEffect">
                                  <p:stCondLst>
                                    <p:cond delay="0"/>
                                  </p:stCondLst>
                                  <p:childTnLst>
                                    <p:set>
                                      <p:cBhvr>
                                        <p:cTn id="239" dur="1" fill="hold">
                                          <p:stCondLst>
                                            <p:cond delay="0"/>
                                          </p:stCondLst>
                                        </p:cTn>
                                        <p:tgtEl>
                                          <p:spTgt spid="108"/>
                                        </p:tgtEl>
                                        <p:attrNameLst>
                                          <p:attrName>style.visibility</p:attrName>
                                        </p:attrNameLst>
                                      </p:cBhvr>
                                      <p:to>
                                        <p:strVal val="visible"/>
                                      </p:to>
                                    </p:set>
                                    <p:animEffect transition="in" filter="fade">
                                      <p:cBhvr>
                                        <p:cTn id="240" dur="500"/>
                                        <p:tgtEl>
                                          <p:spTgt spid="108"/>
                                        </p:tgtEl>
                                      </p:cBhvr>
                                    </p:animEffect>
                                  </p:childTnLst>
                                </p:cTn>
                              </p:par>
                              <p:par>
                                <p:cTn id="241" presetID="10" presetClass="entr" presetSubtype="0" fill="hold" nodeType="withEffect">
                                  <p:stCondLst>
                                    <p:cond delay="0"/>
                                  </p:stCondLst>
                                  <p:childTnLst>
                                    <p:set>
                                      <p:cBhvr>
                                        <p:cTn id="242" dur="1" fill="hold">
                                          <p:stCondLst>
                                            <p:cond delay="0"/>
                                          </p:stCondLst>
                                        </p:cTn>
                                        <p:tgtEl>
                                          <p:spTgt spid="109"/>
                                        </p:tgtEl>
                                        <p:attrNameLst>
                                          <p:attrName>style.visibility</p:attrName>
                                        </p:attrNameLst>
                                      </p:cBhvr>
                                      <p:to>
                                        <p:strVal val="visible"/>
                                      </p:to>
                                    </p:set>
                                    <p:animEffect transition="in" filter="fade">
                                      <p:cBhvr>
                                        <p:cTn id="243" dur="500"/>
                                        <p:tgtEl>
                                          <p:spTgt spid="109"/>
                                        </p:tgtEl>
                                      </p:cBhvr>
                                    </p:animEffect>
                                  </p:childTnLst>
                                </p:cTn>
                              </p:par>
                            </p:childTnLst>
                          </p:cTn>
                        </p:par>
                        <p:par>
                          <p:cTn id="244" fill="hold">
                            <p:stCondLst>
                              <p:cond delay="1000"/>
                            </p:stCondLst>
                            <p:childTnLst>
                              <p:par>
                                <p:cTn id="245" presetID="1" presetClass="exit" presetSubtype="0" fill="hold" grpId="1" nodeType="afterEffect">
                                  <p:stCondLst>
                                    <p:cond delay="0"/>
                                  </p:stCondLst>
                                  <p:childTnLst>
                                    <p:set>
                                      <p:cBhvr>
                                        <p:cTn id="246" dur="1" fill="hold">
                                          <p:stCondLst>
                                            <p:cond delay="0"/>
                                          </p:stCondLst>
                                        </p:cTn>
                                        <p:tgtEl>
                                          <p:spTgt spid="40"/>
                                        </p:tgtEl>
                                        <p:attrNameLst>
                                          <p:attrName>style.visibility</p:attrName>
                                        </p:attrNameLst>
                                      </p:cBhvr>
                                      <p:to>
                                        <p:strVal val="hidden"/>
                                      </p:to>
                                    </p:set>
                                  </p:childTnLst>
                                </p:cTn>
                              </p:par>
                              <p:par>
                                <p:cTn id="247" presetID="10" presetClass="entr" presetSubtype="0" fill="hold" grpId="0" nodeType="withEffect">
                                  <p:stCondLst>
                                    <p:cond delay="0"/>
                                  </p:stCondLst>
                                  <p:childTnLst>
                                    <p:set>
                                      <p:cBhvr>
                                        <p:cTn id="248" dur="1" fill="hold">
                                          <p:stCondLst>
                                            <p:cond delay="0"/>
                                          </p:stCondLst>
                                        </p:cTn>
                                        <p:tgtEl>
                                          <p:spTgt spid="41"/>
                                        </p:tgtEl>
                                        <p:attrNameLst>
                                          <p:attrName>style.visibility</p:attrName>
                                        </p:attrNameLst>
                                      </p:cBhvr>
                                      <p:to>
                                        <p:strVal val="visible"/>
                                      </p:to>
                                    </p:set>
                                    <p:animEffect transition="in" filter="fade">
                                      <p:cBhvr>
                                        <p:cTn id="249" dur="500"/>
                                        <p:tgtEl>
                                          <p:spTgt spid="41"/>
                                        </p:tgtEl>
                                      </p:cBhvr>
                                    </p:animEffect>
                                  </p:childTnLst>
                                </p:cTn>
                              </p:par>
                            </p:childTnLst>
                          </p:cTn>
                        </p:par>
                        <p:par>
                          <p:cTn id="250" fill="hold">
                            <p:stCondLst>
                              <p:cond delay="1500"/>
                            </p:stCondLst>
                            <p:childTnLst>
                              <p:par>
                                <p:cTn id="251" presetID="10" presetClass="entr" presetSubtype="0" fill="hold" grpId="0" nodeType="afterEffect">
                                  <p:stCondLst>
                                    <p:cond delay="0"/>
                                  </p:stCondLst>
                                  <p:childTnLst>
                                    <p:set>
                                      <p:cBhvr>
                                        <p:cTn id="252" dur="1" fill="hold">
                                          <p:stCondLst>
                                            <p:cond delay="0"/>
                                          </p:stCondLst>
                                        </p:cTn>
                                        <p:tgtEl>
                                          <p:spTgt spid="35"/>
                                        </p:tgtEl>
                                        <p:attrNameLst>
                                          <p:attrName>style.visibility</p:attrName>
                                        </p:attrNameLst>
                                      </p:cBhvr>
                                      <p:to>
                                        <p:strVal val="visible"/>
                                      </p:to>
                                    </p:set>
                                    <p:animEffect transition="in" filter="fade">
                                      <p:cBhvr>
                                        <p:cTn id="253" dur="500"/>
                                        <p:tgtEl>
                                          <p:spTgt spid="35"/>
                                        </p:tgtEl>
                                      </p:cBhvr>
                                    </p:animEffect>
                                  </p:childTnLst>
                                </p:cTn>
                              </p:par>
                              <p:par>
                                <p:cTn id="254" presetID="10" presetClass="entr" presetSubtype="0" fill="hold" grpId="0" nodeType="withEffect">
                                  <p:stCondLst>
                                    <p:cond delay="0"/>
                                  </p:stCondLst>
                                  <p:childTnLst>
                                    <p:set>
                                      <p:cBhvr>
                                        <p:cTn id="255" dur="1" fill="hold">
                                          <p:stCondLst>
                                            <p:cond delay="0"/>
                                          </p:stCondLst>
                                        </p:cTn>
                                        <p:tgtEl>
                                          <p:spTgt spid="36"/>
                                        </p:tgtEl>
                                        <p:attrNameLst>
                                          <p:attrName>style.visibility</p:attrName>
                                        </p:attrNameLst>
                                      </p:cBhvr>
                                      <p:to>
                                        <p:strVal val="visible"/>
                                      </p:to>
                                    </p:set>
                                    <p:animEffect transition="in" filter="fade">
                                      <p:cBhvr>
                                        <p:cTn id="256" dur="500"/>
                                        <p:tgtEl>
                                          <p:spTgt spid="36"/>
                                        </p:tgtEl>
                                      </p:cBhvr>
                                    </p:animEffect>
                                  </p:childTnLst>
                                </p:cTn>
                              </p:par>
                              <p:par>
                                <p:cTn id="257" presetID="10" presetClass="entr" presetSubtype="0" fill="hold" grpId="0" nodeType="withEffect">
                                  <p:stCondLst>
                                    <p:cond delay="0"/>
                                  </p:stCondLst>
                                  <p:childTnLst>
                                    <p:set>
                                      <p:cBhvr>
                                        <p:cTn id="258" dur="1" fill="hold">
                                          <p:stCondLst>
                                            <p:cond delay="0"/>
                                          </p:stCondLst>
                                        </p:cTn>
                                        <p:tgtEl>
                                          <p:spTgt spid="140"/>
                                        </p:tgtEl>
                                        <p:attrNameLst>
                                          <p:attrName>style.visibility</p:attrName>
                                        </p:attrNameLst>
                                      </p:cBhvr>
                                      <p:to>
                                        <p:strVal val="visible"/>
                                      </p:to>
                                    </p:set>
                                    <p:animEffect transition="in" filter="fade">
                                      <p:cBhvr>
                                        <p:cTn id="259" dur="500"/>
                                        <p:tgtEl>
                                          <p:spTgt spid="140"/>
                                        </p:tgtEl>
                                      </p:cBhvr>
                                    </p:animEffect>
                                  </p:childTnLst>
                                </p:cTn>
                              </p:par>
                              <p:par>
                                <p:cTn id="260" presetID="10" presetClass="entr" presetSubtype="0" fill="hold" grpId="0" nodeType="withEffect">
                                  <p:stCondLst>
                                    <p:cond delay="0"/>
                                  </p:stCondLst>
                                  <p:childTnLst>
                                    <p:set>
                                      <p:cBhvr>
                                        <p:cTn id="261" dur="1" fill="hold">
                                          <p:stCondLst>
                                            <p:cond delay="0"/>
                                          </p:stCondLst>
                                        </p:cTn>
                                        <p:tgtEl>
                                          <p:spTgt spid="141"/>
                                        </p:tgtEl>
                                        <p:attrNameLst>
                                          <p:attrName>style.visibility</p:attrName>
                                        </p:attrNameLst>
                                      </p:cBhvr>
                                      <p:to>
                                        <p:strVal val="visible"/>
                                      </p:to>
                                    </p:set>
                                    <p:animEffect transition="in" filter="fade">
                                      <p:cBhvr>
                                        <p:cTn id="262" dur="500"/>
                                        <p:tgtEl>
                                          <p:spTgt spid="141"/>
                                        </p:tgtEl>
                                      </p:cBhvr>
                                    </p:animEffect>
                                  </p:childTnLst>
                                </p:cTn>
                              </p:par>
                              <p:par>
                                <p:cTn id="263" presetID="10" presetClass="entr" presetSubtype="0" fill="hold" grpId="0" nodeType="withEffect">
                                  <p:stCondLst>
                                    <p:cond delay="0"/>
                                  </p:stCondLst>
                                  <p:childTnLst>
                                    <p:set>
                                      <p:cBhvr>
                                        <p:cTn id="264" dur="1" fill="hold">
                                          <p:stCondLst>
                                            <p:cond delay="0"/>
                                          </p:stCondLst>
                                        </p:cTn>
                                        <p:tgtEl>
                                          <p:spTgt spid="142"/>
                                        </p:tgtEl>
                                        <p:attrNameLst>
                                          <p:attrName>style.visibility</p:attrName>
                                        </p:attrNameLst>
                                      </p:cBhvr>
                                      <p:to>
                                        <p:strVal val="visible"/>
                                      </p:to>
                                    </p:set>
                                    <p:animEffect transition="in" filter="fade">
                                      <p:cBhvr>
                                        <p:cTn id="265" dur="500"/>
                                        <p:tgtEl>
                                          <p:spTgt spid="142"/>
                                        </p:tgtEl>
                                      </p:cBhvr>
                                    </p:animEffect>
                                  </p:childTnLst>
                                </p:cTn>
                              </p:par>
                              <p:par>
                                <p:cTn id="266" presetID="10" presetClass="entr" presetSubtype="0" fill="hold" grpId="0" nodeType="withEffect">
                                  <p:stCondLst>
                                    <p:cond delay="0"/>
                                  </p:stCondLst>
                                  <p:childTnLst>
                                    <p:set>
                                      <p:cBhvr>
                                        <p:cTn id="267" dur="1" fill="hold">
                                          <p:stCondLst>
                                            <p:cond delay="0"/>
                                          </p:stCondLst>
                                        </p:cTn>
                                        <p:tgtEl>
                                          <p:spTgt spid="143"/>
                                        </p:tgtEl>
                                        <p:attrNameLst>
                                          <p:attrName>style.visibility</p:attrName>
                                        </p:attrNameLst>
                                      </p:cBhvr>
                                      <p:to>
                                        <p:strVal val="visible"/>
                                      </p:to>
                                    </p:set>
                                    <p:animEffect transition="in" filter="fade">
                                      <p:cBhvr>
                                        <p:cTn id="268" dur="500"/>
                                        <p:tgtEl>
                                          <p:spTgt spid="143"/>
                                        </p:tgtEl>
                                      </p:cBhvr>
                                    </p:animEffect>
                                  </p:childTnLst>
                                </p:cTn>
                              </p:par>
                              <p:par>
                                <p:cTn id="269" presetID="10" presetClass="entr" presetSubtype="0" fill="hold" grpId="0" nodeType="withEffect">
                                  <p:stCondLst>
                                    <p:cond delay="0"/>
                                  </p:stCondLst>
                                  <p:childTnLst>
                                    <p:set>
                                      <p:cBhvr>
                                        <p:cTn id="270" dur="1" fill="hold">
                                          <p:stCondLst>
                                            <p:cond delay="0"/>
                                          </p:stCondLst>
                                        </p:cTn>
                                        <p:tgtEl>
                                          <p:spTgt spid="144"/>
                                        </p:tgtEl>
                                        <p:attrNameLst>
                                          <p:attrName>style.visibility</p:attrName>
                                        </p:attrNameLst>
                                      </p:cBhvr>
                                      <p:to>
                                        <p:strVal val="visible"/>
                                      </p:to>
                                    </p:set>
                                    <p:animEffect transition="in" filter="fade">
                                      <p:cBhvr>
                                        <p:cTn id="271" dur="500"/>
                                        <p:tgtEl>
                                          <p:spTgt spid="144"/>
                                        </p:tgtEl>
                                      </p:cBhvr>
                                    </p:animEffect>
                                  </p:childTnLst>
                                </p:cTn>
                              </p:par>
                              <p:par>
                                <p:cTn id="272" presetID="10" presetClass="entr" presetSubtype="0" fill="hold" grpId="0" nodeType="withEffect">
                                  <p:stCondLst>
                                    <p:cond delay="0"/>
                                  </p:stCondLst>
                                  <p:childTnLst>
                                    <p:set>
                                      <p:cBhvr>
                                        <p:cTn id="273" dur="1" fill="hold">
                                          <p:stCondLst>
                                            <p:cond delay="0"/>
                                          </p:stCondLst>
                                        </p:cTn>
                                        <p:tgtEl>
                                          <p:spTgt spid="145"/>
                                        </p:tgtEl>
                                        <p:attrNameLst>
                                          <p:attrName>style.visibility</p:attrName>
                                        </p:attrNameLst>
                                      </p:cBhvr>
                                      <p:to>
                                        <p:strVal val="visible"/>
                                      </p:to>
                                    </p:set>
                                    <p:animEffect transition="in" filter="fade">
                                      <p:cBhvr>
                                        <p:cTn id="274" dur="500"/>
                                        <p:tgtEl>
                                          <p:spTgt spid="145"/>
                                        </p:tgtEl>
                                      </p:cBhvr>
                                    </p:animEffect>
                                  </p:childTnLst>
                                </p:cTn>
                              </p:par>
                              <p:par>
                                <p:cTn id="275" presetID="10" presetClass="entr" presetSubtype="0" fill="hold" grpId="0" nodeType="withEffect">
                                  <p:stCondLst>
                                    <p:cond delay="0"/>
                                  </p:stCondLst>
                                  <p:childTnLst>
                                    <p:set>
                                      <p:cBhvr>
                                        <p:cTn id="276" dur="1" fill="hold">
                                          <p:stCondLst>
                                            <p:cond delay="0"/>
                                          </p:stCondLst>
                                        </p:cTn>
                                        <p:tgtEl>
                                          <p:spTgt spid="146"/>
                                        </p:tgtEl>
                                        <p:attrNameLst>
                                          <p:attrName>style.visibility</p:attrName>
                                        </p:attrNameLst>
                                      </p:cBhvr>
                                      <p:to>
                                        <p:strVal val="visible"/>
                                      </p:to>
                                    </p:set>
                                    <p:animEffect transition="in" filter="fade">
                                      <p:cBhvr>
                                        <p:cTn id="277" dur="500"/>
                                        <p:tgtEl>
                                          <p:spTgt spid="146"/>
                                        </p:tgtEl>
                                      </p:cBhvr>
                                    </p:animEffect>
                                  </p:childTnLst>
                                </p:cTn>
                              </p:par>
                              <p:par>
                                <p:cTn id="278" presetID="10" presetClass="entr" presetSubtype="0" fill="hold" grpId="0" nodeType="withEffect">
                                  <p:stCondLst>
                                    <p:cond delay="0"/>
                                  </p:stCondLst>
                                  <p:childTnLst>
                                    <p:set>
                                      <p:cBhvr>
                                        <p:cTn id="279" dur="1" fill="hold">
                                          <p:stCondLst>
                                            <p:cond delay="0"/>
                                          </p:stCondLst>
                                        </p:cTn>
                                        <p:tgtEl>
                                          <p:spTgt spid="147"/>
                                        </p:tgtEl>
                                        <p:attrNameLst>
                                          <p:attrName>style.visibility</p:attrName>
                                        </p:attrNameLst>
                                      </p:cBhvr>
                                      <p:to>
                                        <p:strVal val="visible"/>
                                      </p:to>
                                    </p:set>
                                    <p:animEffect transition="in" filter="fade">
                                      <p:cBhvr>
                                        <p:cTn id="280" dur="500"/>
                                        <p:tgtEl>
                                          <p:spTgt spid="147"/>
                                        </p:tgtEl>
                                      </p:cBhvr>
                                    </p:animEffect>
                                  </p:childTnLst>
                                </p:cTn>
                              </p:par>
                              <p:par>
                                <p:cTn id="281" presetID="10" presetClass="entr" presetSubtype="0" fill="hold" grpId="0" nodeType="withEffect">
                                  <p:stCondLst>
                                    <p:cond delay="0"/>
                                  </p:stCondLst>
                                  <p:childTnLst>
                                    <p:set>
                                      <p:cBhvr>
                                        <p:cTn id="282" dur="1" fill="hold">
                                          <p:stCondLst>
                                            <p:cond delay="0"/>
                                          </p:stCondLst>
                                        </p:cTn>
                                        <p:tgtEl>
                                          <p:spTgt spid="148"/>
                                        </p:tgtEl>
                                        <p:attrNameLst>
                                          <p:attrName>style.visibility</p:attrName>
                                        </p:attrNameLst>
                                      </p:cBhvr>
                                      <p:to>
                                        <p:strVal val="visible"/>
                                      </p:to>
                                    </p:set>
                                    <p:animEffect transition="in" filter="fade">
                                      <p:cBhvr>
                                        <p:cTn id="283" dur="500"/>
                                        <p:tgtEl>
                                          <p:spTgt spid="148"/>
                                        </p:tgtEl>
                                      </p:cBhvr>
                                    </p:animEffect>
                                  </p:childTnLst>
                                </p:cTn>
                              </p:par>
                              <p:par>
                                <p:cTn id="284" presetID="10" presetClass="entr" presetSubtype="0" fill="hold" nodeType="withEffect">
                                  <p:stCondLst>
                                    <p:cond delay="0"/>
                                  </p:stCondLst>
                                  <p:childTnLst>
                                    <p:set>
                                      <p:cBhvr>
                                        <p:cTn id="285" dur="1" fill="hold">
                                          <p:stCondLst>
                                            <p:cond delay="0"/>
                                          </p:stCondLst>
                                        </p:cTn>
                                        <p:tgtEl>
                                          <p:spTgt spid="149"/>
                                        </p:tgtEl>
                                        <p:attrNameLst>
                                          <p:attrName>style.visibility</p:attrName>
                                        </p:attrNameLst>
                                      </p:cBhvr>
                                      <p:to>
                                        <p:strVal val="visible"/>
                                      </p:to>
                                    </p:set>
                                    <p:animEffect transition="in" filter="fade">
                                      <p:cBhvr>
                                        <p:cTn id="286" dur="500"/>
                                        <p:tgtEl>
                                          <p:spTgt spid="149"/>
                                        </p:tgtEl>
                                      </p:cBhvr>
                                    </p:animEffect>
                                  </p:childTnLst>
                                </p:cTn>
                              </p:par>
                              <p:par>
                                <p:cTn id="287" presetID="10" presetClass="entr" presetSubtype="0" fill="hold" grpId="0" nodeType="withEffect">
                                  <p:stCondLst>
                                    <p:cond delay="0"/>
                                  </p:stCondLst>
                                  <p:childTnLst>
                                    <p:set>
                                      <p:cBhvr>
                                        <p:cTn id="288" dur="1" fill="hold">
                                          <p:stCondLst>
                                            <p:cond delay="0"/>
                                          </p:stCondLst>
                                        </p:cTn>
                                        <p:tgtEl>
                                          <p:spTgt spid="150"/>
                                        </p:tgtEl>
                                        <p:attrNameLst>
                                          <p:attrName>style.visibility</p:attrName>
                                        </p:attrNameLst>
                                      </p:cBhvr>
                                      <p:to>
                                        <p:strVal val="visible"/>
                                      </p:to>
                                    </p:set>
                                    <p:animEffect transition="in" filter="fade">
                                      <p:cBhvr>
                                        <p:cTn id="289" dur="500"/>
                                        <p:tgtEl>
                                          <p:spTgt spid="150"/>
                                        </p:tgtEl>
                                      </p:cBhvr>
                                    </p:animEffect>
                                  </p:childTnLst>
                                </p:cTn>
                              </p:par>
                              <p:par>
                                <p:cTn id="290" presetID="10" presetClass="entr" presetSubtype="0" fill="hold" grpId="0" nodeType="withEffect">
                                  <p:stCondLst>
                                    <p:cond delay="0"/>
                                  </p:stCondLst>
                                  <p:childTnLst>
                                    <p:set>
                                      <p:cBhvr>
                                        <p:cTn id="291" dur="1" fill="hold">
                                          <p:stCondLst>
                                            <p:cond delay="0"/>
                                          </p:stCondLst>
                                        </p:cTn>
                                        <p:tgtEl>
                                          <p:spTgt spid="151"/>
                                        </p:tgtEl>
                                        <p:attrNameLst>
                                          <p:attrName>style.visibility</p:attrName>
                                        </p:attrNameLst>
                                      </p:cBhvr>
                                      <p:to>
                                        <p:strVal val="visible"/>
                                      </p:to>
                                    </p:set>
                                    <p:animEffect transition="in" filter="fade">
                                      <p:cBhvr>
                                        <p:cTn id="292" dur="500"/>
                                        <p:tgtEl>
                                          <p:spTgt spid="151"/>
                                        </p:tgtEl>
                                      </p:cBhvr>
                                    </p:animEffect>
                                  </p:childTnLst>
                                </p:cTn>
                              </p:par>
                              <p:par>
                                <p:cTn id="293" presetID="10" presetClass="entr" presetSubtype="0" fill="hold" grpId="0" nodeType="withEffect">
                                  <p:stCondLst>
                                    <p:cond delay="0"/>
                                  </p:stCondLst>
                                  <p:childTnLst>
                                    <p:set>
                                      <p:cBhvr>
                                        <p:cTn id="294" dur="1" fill="hold">
                                          <p:stCondLst>
                                            <p:cond delay="0"/>
                                          </p:stCondLst>
                                        </p:cTn>
                                        <p:tgtEl>
                                          <p:spTgt spid="152"/>
                                        </p:tgtEl>
                                        <p:attrNameLst>
                                          <p:attrName>style.visibility</p:attrName>
                                        </p:attrNameLst>
                                      </p:cBhvr>
                                      <p:to>
                                        <p:strVal val="visible"/>
                                      </p:to>
                                    </p:set>
                                    <p:animEffect transition="in" filter="fade">
                                      <p:cBhvr>
                                        <p:cTn id="295" dur="500"/>
                                        <p:tgtEl>
                                          <p:spTgt spid="152"/>
                                        </p:tgtEl>
                                      </p:cBhvr>
                                    </p:animEffect>
                                  </p:childTnLst>
                                </p:cTn>
                              </p:par>
                              <p:par>
                                <p:cTn id="296" presetID="10" presetClass="entr" presetSubtype="0" fill="hold" grpId="0" nodeType="withEffect">
                                  <p:stCondLst>
                                    <p:cond delay="0"/>
                                  </p:stCondLst>
                                  <p:childTnLst>
                                    <p:set>
                                      <p:cBhvr>
                                        <p:cTn id="297" dur="1" fill="hold">
                                          <p:stCondLst>
                                            <p:cond delay="0"/>
                                          </p:stCondLst>
                                        </p:cTn>
                                        <p:tgtEl>
                                          <p:spTgt spid="153"/>
                                        </p:tgtEl>
                                        <p:attrNameLst>
                                          <p:attrName>style.visibility</p:attrName>
                                        </p:attrNameLst>
                                      </p:cBhvr>
                                      <p:to>
                                        <p:strVal val="visible"/>
                                      </p:to>
                                    </p:set>
                                    <p:animEffect transition="in" filter="fade">
                                      <p:cBhvr>
                                        <p:cTn id="298" dur="500"/>
                                        <p:tgtEl>
                                          <p:spTgt spid="153"/>
                                        </p:tgtEl>
                                      </p:cBhvr>
                                    </p:animEffect>
                                  </p:childTnLst>
                                </p:cTn>
                              </p:par>
                              <p:par>
                                <p:cTn id="299" presetID="10" presetClass="entr" presetSubtype="0" fill="hold" grpId="0" nodeType="withEffect">
                                  <p:stCondLst>
                                    <p:cond delay="0"/>
                                  </p:stCondLst>
                                  <p:childTnLst>
                                    <p:set>
                                      <p:cBhvr>
                                        <p:cTn id="300" dur="1" fill="hold">
                                          <p:stCondLst>
                                            <p:cond delay="0"/>
                                          </p:stCondLst>
                                        </p:cTn>
                                        <p:tgtEl>
                                          <p:spTgt spid="154"/>
                                        </p:tgtEl>
                                        <p:attrNameLst>
                                          <p:attrName>style.visibility</p:attrName>
                                        </p:attrNameLst>
                                      </p:cBhvr>
                                      <p:to>
                                        <p:strVal val="visible"/>
                                      </p:to>
                                    </p:set>
                                    <p:animEffect transition="in" filter="fade">
                                      <p:cBhvr>
                                        <p:cTn id="301" dur="500"/>
                                        <p:tgtEl>
                                          <p:spTgt spid="154"/>
                                        </p:tgtEl>
                                      </p:cBhvr>
                                    </p:animEffect>
                                  </p:childTnLst>
                                </p:cTn>
                              </p:par>
                              <p:par>
                                <p:cTn id="302" presetID="10" presetClass="entr" presetSubtype="0" fill="hold" grpId="0" nodeType="withEffect">
                                  <p:stCondLst>
                                    <p:cond delay="0"/>
                                  </p:stCondLst>
                                  <p:childTnLst>
                                    <p:set>
                                      <p:cBhvr>
                                        <p:cTn id="303" dur="1" fill="hold">
                                          <p:stCondLst>
                                            <p:cond delay="0"/>
                                          </p:stCondLst>
                                        </p:cTn>
                                        <p:tgtEl>
                                          <p:spTgt spid="155"/>
                                        </p:tgtEl>
                                        <p:attrNameLst>
                                          <p:attrName>style.visibility</p:attrName>
                                        </p:attrNameLst>
                                      </p:cBhvr>
                                      <p:to>
                                        <p:strVal val="visible"/>
                                      </p:to>
                                    </p:set>
                                    <p:animEffect transition="in" filter="fade">
                                      <p:cBhvr>
                                        <p:cTn id="304" dur="500"/>
                                        <p:tgtEl>
                                          <p:spTgt spid="155"/>
                                        </p:tgtEl>
                                      </p:cBhvr>
                                    </p:animEffect>
                                  </p:childTnLst>
                                </p:cTn>
                              </p:par>
                              <p:par>
                                <p:cTn id="305" presetID="10" presetClass="entr" presetSubtype="0" fill="hold" grpId="0" nodeType="withEffect">
                                  <p:stCondLst>
                                    <p:cond delay="0"/>
                                  </p:stCondLst>
                                  <p:childTnLst>
                                    <p:set>
                                      <p:cBhvr>
                                        <p:cTn id="306" dur="1" fill="hold">
                                          <p:stCondLst>
                                            <p:cond delay="0"/>
                                          </p:stCondLst>
                                        </p:cTn>
                                        <p:tgtEl>
                                          <p:spTgt spid="156"/>
                                        </p:tgtEl>
                                        <p:attrNameLst>
                                          <p:attrName>style.visibility</p:attrName>
                                        </p:attrNameLst>
                                      </p:cBhvr>
                                      <p:to>
                                        <p:strVal val="visible"/>
                                      </p:to>
                                    </p:set>
                                    <p:animEffect transition="in" filter="fade">
                                      <p:cBhvr>
                                        <p:cTn id="307" dur="500"/>
                                        <p:tgtEl>
                                          <p:spTgt spid="156"/>
                                        </p:tgtEl>
                                      </p:cBhvr>
                                    </p:animEffect>
                                  </p:childTnLst>
                                </p:cTn>
                              </p:par>
                              <p:par>
                                <p:cTn id="308" presetID="10" presetClass="entr" presetSubtype="0" fill="hold" grpId="0" nodeType="withEffect">
                                  <p:stCondLst>
                                    <p:cond delay="0"/>
                                  </p:stCondLst>
                                  <p:childTnLst>
                                    <p:set>
                                      <p:cBhvr>
                                        <p:cTn id="309" dur="1" fill="hold">
                                          <p:stCondLst>
                                            <p:cond delay="0"/>
                                          </p:stCondLst>
                                        </p:cTn>
                                        <p:tgtEl>
                                          <p:spTgt spid="157"/>
                                        </p:tgtEl>
                                        <p:attrNameLst>
                                          <p:attrName>style.visibility</p:attrName>
                                        </p:attrNameLst>
                                      </p:cBhvr>
                                      <p:to>
                                        <p:strVal val="visible"/>
                                      </p:to>
                                    </p:set>
                                    <p:animEffect transition="in" filter="fade">
                                      <p:cBhvr>
                                        <p:cTn id="310" dur="500"/>
                                        <p:tgtEl>
                                          <p:spTgt spid="157"/>
                                        </p:tgtEl>
                                      </p:cBhvr>
                                    </p:animEffect>
                                  </p:childTnLst>
                                </p:cTn>
                              </p:par>
                              <p:par>
                                <p:cTn id="311" presetID="10" presetClass="entr" presetSubtype="0" fill="hold" grpId="0" nodeType="withEffect">
                                  <p:stCondLst>
                                    <p:cond delay="0"/>
                                  </p:stCondLst>
                                  <p:childTnLst>
                                    <p:set>
                                      <p:cBhvr>
                                        <p:cTn id="312" dur="1" fill="hold">
                                          <p:stCondLst>
                                            <p:cond delay="0"/>
                                          </p:stCondLst>
                                        </p:cTn>
                                        <p:tgtEl>
                                          <p:spTgt spid="158"/>
                                        </p:tgtEl>
                                        <p:attrNameLst>
                                          <p:attrName>style.visibility</p:attrName>
                                        </p:attrNameLst>
                                      </p:cBhvr>
                                      <p:to>
                                        <p:strVal val="visible"/>
                                      </p:to>
                                    </p:set>
                                    <p:animEffect transition="in" filter="fade">
                                      <p:cBhvr>
                                        <p:cTn id="313" dur="500"/>
                                        <p:tgtEl>
                                          <p:spTgt spid="158"/>
                                        </p:tgtEl>
                                      </p:cBhvr>
                                    </p:animEffect>
                                  </p:childTnLst>
                                </p:cTn>
                              </p:par>
                              <p:par>
                                <p:cTn id="314" presetID="10" presetClass="entr" presetSubtype="0" fill="hold" nodeType="withEffect">
                                  <p:stCondLst>
                                    <p:cond delay="0"/>
                                  </p:stCondLst>
                                  <p:childTnLst>
                                    <p:set>
                                      <p:cBhvr>
                                        <p:cTn id="315" dur="1" fill="hold">
                                          <p:stCondLst>
                                            <p:cond delay="0"/>
                                          </p:stCondLst>
                                        </p:cTn>
                                        <p:tgtEl>
                                          <p:spTgt spid="159"/>
                                        </p:tgtEl>
                                        <p:attrNameLst>
                                          <p:attrName>style.visibility</p:attrName>
                                        </p:attrNameLst>
                                      </p:cBhvr>
                                      <p:to>
                                        <p:strVal val="visible"/>
                                      </p:to>
                                    </p:set>
                                    <p:animEffect transition="in" filter="fade">
                                      <p:cBhvr>
                                        <p:cTn id="316" dur="500"/>
                                        <p:tgtEl>
                                          <p:spTgt spid="159"/>
                                        </p:tgtEl>
                                      </p:cBhvr>
                                    </p:animEffect>
                                  </p:childTnLst>
                                </p:cTn>
                              </p:par>
                            </p:childTnLst>
                          </p:cTn>
                        </p:par>
                        <p:par>
                          <p:cTn id="317" fill="hold">
                            <p:stCondLst>
                              <p:cond delay="2000"/>
                            </p:stCondLst>
                            <p:childTnLst>
                              <p:par>
                                <p:cTn id="318" presetID="1" presetClass="exit" presetSubtype="0" fill="hold" grpId="1" nodeType="afterEffect">
                                  <p:stCondLst>
                                    <p:cond delay="0"/>
                                  </p:stCondLst>
                                  <p:childTnLst>
                                    <p:set>
                                      <p:cBhvr>
                                        <p:cTn id="319" dur="1" fill="hold">
                                          <p:stCondLst>
                                            <p:cond delay="0"/>
                                          </p:stCondLst>
                                        </p:cTn>
                                        <p:tgtEl>
                                          <p:spTgt spid="41"/>
                                        </p:tgtEl>
                                        <p:attrNameLst>
                                          <p:attrName>style.visibility</p:attrName>
                                        </p:attrNameLst>
                                      </p:cBhvr>
                                      <p:to>
                                        <p:strVal val="hidden"/>
                                      </p:to>
                                    </p:set>
                                  </p:childTnLst>
                                </p:cTn>
                              </p:par>
                              <p:par>
                                <p:cTn id="320" presetID="10" presetClass="entr" presetSubtype="0" fill="hold" grpId="0" nodeType="withEffect">
                                  <p:stCondLst>
                                    <p:cond delay="0"/>
                                  </p:stCondLst>
                                  <p:childTnLst>
                                    <p:set>
                                      <p:cBhvr>
                                        <p:cTn id="321" dur="1" fill="hold">
                                          <p:stCondLst>
                                            <p:cond delay="0"/>
                                          </p:stCondLst>
                                        </p:cTn>
                                        <p:tgtEl>
                                          <p:spTgt spid="42"/>
                                        </p:tgtEl>
                                        <p:attrNameLst>
                                          <p:attrName>style.visibility</p:attrName>
                                        </p:attrNameLst>
                                      </p:cBhvr>
                                      <p:to>
                                        <p:strVal val="visible"/>
                                      </p:to>
                                    </p:set>
                                    <p:animEffect transition="in" filter="fade">
                                      <p:cBhvr>
                                        <p:cTn id="322" dur="500"/>
                                        <p:tgtEl>
                                          <p:spTgt spid="42"/>
                                        </p:tgtEl>
                                      </p:cBhvr>
                                    </p:animEffect>
                                  </p:childTnLst>
                                </p:cTn>
                              </p:par>
                            </p:childTnLst>
                          </p:cTn>
                        </p:par>
                        <p:par>
                          <p:cTn id="323" fill="hold">
                            <p:stCondLst>
                              <p:cond delay="2500"/>
                            </p:stCondLst>
                            <p:childTnLst>
                              <p:par>
                                <p:cTn id="324" presetID="10" presetClass="entr" presetSubtype="0" fill="hold" grpId="0" nodeType="afterEffect">
                                  <p:stCondLst>
                                    <p:cond delay="0"/>
                                  </p:stCondLst>
                                  <p:childTnLst>
                                    <p:set>
                                      <p:cBhvr>
                                        <p:cTn id="325" dur="1" fill="hold">
                                          <p:stCondLst>
                                            <p:cond delay="0"/>
                                          </p:stCondLst>
                                        </p:cTn>
                                        <p:tgtEl>
                                          <p:spTgt spid="37"/>
                                        </p:tgtEl>
                                        <p:attrNameLst>
                                          <p:attrName>style.visibility</p:attrName>
                                        </p:attrNameLst>
                                      </p:cBhvr>
                                      <p:to>
                                        <p:strVal val="visible"/>
                                      </p:to>
                                    </p:set>
                                    <p:animEffect transition="in" filter="fade">
                                      <p:cBhvr>
                                        <p:cTn id="326" dur="500"/>
                                        <p:tgtEl>
                                          <p:spTgt spid="37"/>
                                        </p:tgtEl>
                                      </p:cBhvr>
                                    </p:animEffect>
                                  </p:childTnLst>
                                </p:cTn>
                              </p:par>
                              <p:par>
                                <p:cTn id="327" presetID="10" presetClass="entr" presetSubtype="0" fill="hold" grpId="0" nodeType="withEffect">
                                  <p:stCondLst>
                                    <p:cond delay="0"/>
                                  </p:stCondLst>
                                  <p:childTnLst>
                                    <p:set>
                                      <p:cBhvr>
                                        <p:cTn id="328" dur="1" fill="hold">
                                          <p:stCondLst>
                                            <p:cond delay="0"/>
                                          </p:stCondLst>
                                        </p:cTn>
                                        <p:tgtEl>
                                          <p:spTgt spid="38"/>
                                        </p:tgtEl>
                                        <p:attrNameLst>
                                          <p:attrName>style.visibility</p:attrName>
                                        </p:attrNameLst>
                                      </p:cBhvr>
                                      <p:to>
                                        <p:strVal val="visible"/>
                                      </p:to>
                                    </p:set>
                                    <p:animEffect transition="in" filter="fade">
                                      <p:cBhvr>
                                        <p:cTn id="329" dur="500"/>
                                        <p:tgtEl>
                                          <p:spTgt spid="38"/>
                                        </p:tgtEl>
                                      </p:cBhvr>
                                    </p:animEffect>
                                  </p:childTnLst>
                                </p:cTn>
                              </p:par>
                              <p:par>
                                <p:cTn id="330" presetID="10" presetClass="entr" presetSubtype="0" fill="hold" grpId="0" nodeType="withEffect">
                                  <p:stCondLst>
                                    <p:cond delay="0"/>
                                  </p:stCondLst>
                                  <p:childTnLst>
                                    <p:set>
                                      <p:cBhvr>
                                        <p:cTn id="331" dur="1" fill="hold">
                                          <p:stCondLst>
                                            <p:cond delay="0"/>
                                          </p:stCondLst>
                                        </p:cTn>
                                        <p:tgtEl>
                                          <p:spTgt spid="110"/>
                                        </p:tgtEl>
                                        <p:attrNameLst>
                                          <p:attrName>style.visibility</p:attrName>
                                        </p:attrNameLst>
                                      </p:cBhvr>
                                      <p:to>
                                        <p:strVal val="visible"/>
                                      </p:to>
                                    </p:set>
                                    <p:animEffect transition="in" filter="fade">
                                      <p:cBhvr>
                                        <p:cTn id="332" dur="500"/>
                                        <p:tgtEl>
                                          <p:spTgt spid="110"/>
                                        </p:tgtEl>
                                      </p:cBhvr>
                                    </p:animEffect>
                                  </p:childTnLst>
                                </p:cTn>
                              </p:par>
                              <p:par>
                                <p:cTn id="333" presetID="10" presetClass="entr" presetSubtype="0" fill="hold" grpId="0" nodeType="withEffect">
                                  <p:stCondLst>
                                    <p:cond delay="0"/>
                                  </p:stCondLst>
                                  <p:childTnLst>
                                    <p:set>
                                      <p:cBhvr>
                                        <p:cTn id="334" dur="1" fill="hold">
                                          <p:stCondLst>
                                            <p:cond delay="0"/>
                                          </p:stCondLst>
                                        </p:cTn>
                                        <p:tgtEl>
                                          <p:spTgt spid="111"/>
                                        </p:tgtEl>
                                        <p:attrNameLst>
                                          <p:attrName>style.visibility</p:attrName>
                                        </p:attrNameLst>
                                      </p:cBhvr>
                                      <p:to>
                                        <p:strVal val="visible"/>
                                      </p:to>
                                    </p:set>
                                    <p:animEffect transition="in" filter="fade">
                                      <p:cBhvr>
                                        <p:cTn id="335" dur="500"/>
                                        <p:tgtEl>
                                          <p:spTgt spid="111"/>
                                        </p:tgtEl>
                                      </p:cBhvr>
                                    </p:animEffect>
                                  </p:childTnLst>
                                </p:cTn>
                              </p:par>
                              <p:par>
                                <p:cTn id="336" presetID="10" presetClass="entr" presetSubtype="0" fill="hold" grpId="0" nodeType="withEffect">
                                  <p:stCondLst>
                                    <p:cond delay="0"/>
                                  </p:stCondLst>
                                  <p:childTnLst>
                                    <p:set>
                                      <p:cBhvr>
                                        <p:cTn id="337" dur="1" fill="hold">
                                          <p:stCondLst>
                                            <p:cond delay="0"/>
                                          </p:stCondLst>
                                        </p:cTn>
                                        <p:tgtEl>
                                          <p:spTgt spid="112"/>
                                        </p:tgtEl>
                                        <p:attrNameLst>
                                          <p:attrName>style.visibility</p:attrName>
                                        </p:attrNameLst>
                                      </p:cBhvr>
                                      <p:to>
                                        <p:strVal val="visible"/>
                                      </p:to>
                                    </p:set>
                                    <p:animEffect transition="in" filter="fade">
                                      <p:cBhvr>
                                        <p:cTn id="338" dur="500"/>
                                        <p:tgtEl>
                                          <p:spTgt spid="112"/>
                                        </p:tgtEl>
                                      </p:cBhvr>
                                    </p:animEffect>
                                  </p:childTnLst>
                                </p:cTn>
                              </p:par>
                              <p:par>
                                <p:cTn id="339" presetID="10" presetClass="entr" presetSubtype="0" fill="hold" grpId="0" nodeType="withEffect">
                                  <p:stCondLst>
                                    <p:cond delay="0"/>
                                  </p:stCondLst>
                                  <p:childTnLst>
                                    <p:set>
                                      <p:cBhvr>
                                        <p:cTn id="340" dur="1" fill="hold">
                                          <p:stCondLst>
                                            <p:cond delay="0"/>
                                          </p:stCondLst>
                                        </p:cTn>
                                        <p:tgtEl>
                                          <p:spTgt spid="113"/>
                                        </p:tgtEl>
                                        <p:attrNameLst>
                                          <p:attrName>style.visibility</p:attrName>
                                        </p:attrNameLst>
                                      </p:cBhvr>
                                      <p:to>
                                        <p:strVal val="visible"/>
                                      </p:to>
                                    </p:set>
                                    <p:animEffect transition="in" filter="fade">
                                      <p:cBhvr>
                                        <p:cTn id="341" dur="500"/>
                                        <p:tgtEl>
                                          <p:spTgt spid="113"/>
                                        </p:tgtEl>
                                      </p:cBhvr>
                                    </p:animEffect>
                                  </p:childTnLst>
                                </p:cTn>
                              </p:par>
                              <p:par>
                                <p:cTn id="342" presetID="10" presetClass="entr" presetSubtype="0" fill="hold" grpId="0" nodeType="withEffect">
                                  <p:stCondLst>
                                    <p:cond delay="0"/>
                                  </p:stCondLst>
                                  <p:childTnLst>
                                    <p:set>
                                      <p:cBhvr>
                                        <p:cTn id="343" dur="1" fill="hold">
                                          <p:stCondLst>
                                            <p:cond delay="0"/>
                                          </p:stCondLst>
                                        </p:cTn>
                                        <p:tgtEl>
                                          <p:spTgt spid="114"/>
                                        </p:tgtEl>
                                        <p:attrNameLst>
                                          <p:attrName>style.visibility</p:attrName>
                                        </p:attrNameLst>
                                      </p:cBhvr>
                                      <p:to>
                                        <p:strVal val="visible"/>
                                      </p:to>
                                    </p:set>
                                    <p:animEffect transition="in" filter="fade">
                                      <p:cBhvr>
                                        <p:cTn id="344" dur="500"/>
                                        <p:tgtEl>
                                          <p:spTgt spid="114"/>
                                        </p:tgtEl>
                                      </p:cBhvr>
                                    </p:animEffect>
                                  </p:childTnLst>
                                </p:cTn>
                              </p:par>
                              <p:par>
                                <p:cTn id="345" presetID="10" presetClass="entr" presetSubtype="0" fill="hold" grpId="0" nodeType="withEffect">
                                  <p:stCondLst>
                                    <p:cond delay="0"/>
                                  </p:stCondLst>
                                  <p:childTnLst>
                                    <p:set>
                                      <p:cBhvr>
                                        <p:cTn id="346" dur="1" fill="hold">
                                          <p:stCondLst>
                                            <p:cond delay="0"/>
                                          </p:stCondLst>
                                        </p:cTn>
                                        <p:tgtEl>
                                          <p:spTgt spid="115"/>
                                        </p:tgtEl>
                                        <p:attrNameLst>
                                          <p:attrName>style.visibility</p:attrName>
                                        </p:attrNameLst>
                                      </p:cBhvr>
                                      <p:to>
                                        <p:strVal val="visible"/>
                                      </p:to>
                                    </p:set>
                                    <p:animEffect transition="in" filter="fade">
                                      <p:cBhvr>
                                        <p:cTn id="347" dur="500"/>
                                        <p:tgtEl>
                                          <p:spTgt spid="115"/>
                                        </p:tgtEl>
                                      </p:cBhvr>
                                    </p:animEffect>
                                  </p:childTnLst>
                                </p:cTn>
                              </p:par>
                              <p:par>
                                <p:cTn id="348" presetID="10" presetClass="entr" presetSubtype="0" fill="hold" grpId="0" nodeType="withEffect">
                                  <p:stCondLst>
                                    <p:cond delay="0"/>
                                  </p:stCondLst>
                                  <p:childTnLst>
                                    <p:set>
                                      <p:cBhvr>
                                        <p:cTn id="349" dur="1" fill="hold">
                                          <p:stCondLst>
                                            <p:cond delay="0"/>
                                          </p:stCondLst>
                                        </p:cTn>
                                        <p:tgtEl>
                                          <p:spTgt spid="116"/>
                                        </p:tgtEl>
                                        <p:attrNameLst>
                                          <p:attrName>style.visibility</p:attrName>
                                        </p:attrNameLst>
                                      </p:cBhvr>
                                      <p:to>
                                        <p:strVal val="visible"/>
                                      </p:to>
                                    </p:set>
                                    <p:animEffect transition="in" filter="fade">
                                      <p:cBhvr>
                                        <p:cTn id="350" dur="500"/>
                                        <p:tgtEl>
                                          <p:spTgt spid="116"/>
                                        </p:tgtEl>
                                      </p:cBhvr>
                                    </p:animEffect>
                                  </p:childTnLst>
                                </p:cTn>
                              </p:par>
                              <p:par>
                                <p:cTn id="351" presetID="10" presetClass="entr" presetSubtype="0" fill="hold" grpId="0" nodeType="withEffect">
                                  <p:stCondLst>
                                    <p:cond delay="0"/>
                                  </p:stCondLst>
                                  <p:childTnLst>
                                    <p:set>
                                      <p:cBhvr>
                                        <p:cTn id="352" dur="1" fill="hold">
                                          <p:stCondLst>
                                            <p:cond delay="0"/>
                                          </p:stCondLst>
                                        </p:cTn>
                                        <p:tgtEl>
                                          <p:spTgt spid="117"/>
                                        </p:tgtEl>
                                        <p:attrNameLst>
                                          <p:attrName>style.visibility</p:attrName>
                                        </p:attrNameLst>
                                      </p:cBhvr>
                                      <p:to>
                                        <p:strVal val="visible"/>
                                      </p:to>
                                    </p:set>
                                    <p:animEffect transition="in" filter="fade">
                                      <p:cBhvr>
                                        <p:cTn id="353" dur="500"/>
                                        <p:tgtEl>
                                          <p:spTgt spid="117"/>
                                        </p:tgtEl>
                                      </p:cBhvr>
                                    </p:animEffect>
                                  </p:childTnLst>
                                </p:cTn>
                              </p:par>
                              <p:par>
                                <p:cTn id="354" presetID="10" presetClass="entr" presetSubtype="0" fill="hold" grpId="0" nodeType="withEffect">
                                  <p:stCondLst>
                                    <p:cond delay="0"/>
                                  </p:stCondLst>
                                  <p:childTnLst>
                                    <p:set>
                                      <p:cBhvr>
                                        <p:cTn id="355" dur="1" fill="hold">
                                          <p:stCondLst>
                                            <p:cond delay="0"/>
                                          </p:stCondLst>
                                        </p:cTn>
                                        <p:tgtEl>
                                          <p:spTgt spid="118"/>
                                        </p:tgtEl>
                                        <p:attrNameLst>
                                          <p:attrName>style.visibility</p:attrName>
                                        </p:attrNameLst>
                                      </p:cBhvr>
                                      <p:to>
                                        <p:strVal val="visible"/>
                                      </p:to>
                                    </p:set>
                                    <p:animEffect transition="in" filter="fade">
                                      <p:cBhvr>
                                        <p:cTn id="356" dur="500"/>
                                        <p:tgtEl>
                                          <p:spTgt spid="118"/>
                                        </p:tgtEl>
                                      </p:cBhvr>
                                    </p:animEffect>
                                  </p:childTnLst>
                                </p:cTn>
                              </p:par>
                              <p:par>
                                <p:cTn id="357" presetID="10" presetClass="entr" presetSubtype="0" fill="hold" nodeType="withEffect">
                                  <p:stCondLst>
                                    <p:cond delay="0"/>
                                  </p:stCondLst>
                                  <p:childTnLst>
                                    <p:set>
                                      <p:cBhvr>
                                        <p:cTn id="358" dur="1" fill="hold">
                                          <p:stCondLst>
                                            <p:cond delay="0"/>
                                          </p:stCondLst>
                                        </p:cTn>
                                        <p:tgtEl>
                                          <p:spTgt spid="119"/>
                                        </p:tgtEl>
                                        <p:attrNameLst>
                                          <p:attrName>style.visibility</p:attrName>
                                        </p:attrNameLst>
                                      </p:cBhvr>
                                      <p:to>
                                        <p:strVal val="visible"/>
                                      </p:to>
                                    </p:set>
                                    <p:animEffect transition="in" filter="fade">
                                      <p:cBhvr>
                                        <p:cTn id="359" dur="500"/>
                                        <p:tgtEl>
                                          <p:spTgt spid="119"/>
                                        </p:tgtEl>
                                      </p:cBhvr>
                                    </p:animEffect>
                                  </p:childTnLst>
                                </p:cTn>
                              </p:par>
                              <p:par>
                                <p:cTn id="360" presetID="10" presetClass="entr" presetSubtype="0" fill="hold" grpId="0" nodeType="withEffect">
                                  <p:stCondLst>
                                    <p:cond delay="0"/>
                                  </p:stCondLst>
                                  <p:childTnLst>
                                    <p:set>
                                      <p:cBhvr>
                                        <p:cTn id="361" dur="1" fill="hold">
                                          <p:stCondLst>
                                            <p:cond delay="0"/>
                                          </p:stCondLst>
                                        </p:cTn>
                                        <p:tgtEl>
                                          <p:spTgt spid="130"/>
                                        </p:tgtEl>
                                        <p:attrNameLst>
                                          <p:attrName>style.visibility</p:attrName>
                                        </p:attrNameLst>
                                      </p:cBhvr>
                                      <p:to>
                                        <p:strVal val="visible"/>
                                      </p:to>
                                    </p:set>
                                    <p:animEffect transition="in" filter="fade">
                                      <p:cBhvr>
                                        <p:cTn id="362" dur="500"/>
                                        <p:tgtEl>
                                          <p:spTgt spid="130"/>
                                        </p:tgtEl>
                                      </p:cBhvr>
                                    </p:animEffect>
                                  </p:childTnLst>
                                </p:cTn>
                              </p:par>
                              <p:par>
                                <p:cTn id="363" presetID="10" presetClass="entr" presetSubtype="0" fill="hold" grpId="0" nodeType="withEffect">
                                  <p:stCondLst>
                                    <p:cond delay="0"/>
                                  </p:stCondLst>
                                  <p:childTnLst>
                                    <p:set>
                                      <p:cBhvr>
                                        <p:cTn id="364" dur="1" fill="hold">
                                          <p:stCondLst>
                                            <p:cond delay="0"/>
                                          </p:stCondLst>
                                        </p:cTn>
                                        <p:tgtEl>
                                          <p:spTgt spid="131"/>
                                        </p:tgtEl>
                                        <p:attrNameLst>
                                          <p:attrName>style.visibility</p:attrName>
                                        </p:attrNameLst>
                                      </p:cBhvr>
                                      <p:to>
                                        <p:strVal val="visible"/>
                                      </p:to>
                                    </p:set>
                                    <p:animEffect transition="in" filter="fade">
                                      <p:cBhvr>
                                        <p:cTn id="365" dur="500"/>
                                        <p:tgtEl>
                                          <p:spTgt spid="131"/>
                                        </p:tgtEl>
                                      </p:cBhvr>
                                    </p:animEffect>
                                  </p:childTnLst>
                                </p:cTn>
                              </p:par>
                              <p:par>
                                <p:cTn id="366" presetID="10" presetClass="entr" presetSubtype="0" fill="hold" grpId="0" nodeType="withEffect">
                                  <p:stCondLst>
                                    <p:cond delay="0"/>
                                  </p:stCondLst>
                                  <p:childTnLst>
                                    <p:set>
                                      <p:cBhvr>
                                        <p:cTn id="367" dur="1" fill="hold">
                                          <p:stCondLst>
                                            <p:cond delay="0"/>
                                          </p:stCondLst>
                                        </p:cTn>
                                        <p:tgtEl>
                                          <p:spTgt spid="132"/>
                                        </p:tgtEl>
                                        <p:attrNameLst>
                                          <p:attrName>style.visibility</p:attrName>
                                        </p:attrNameLst>
                                      </p:cBhvr>
                                      <p:to>
                                        <p:strVal val="visible"/>
                                      </p:to>
                                    </p:set>
                                    <p:animEffect transition="in" filter="fade">
                                      <p:cBhvr>
                                        <p:cTn id="368" dur="500"/>
                                        <p:tgtEl>
                                          <p:spTgt spid="132"/>
                                        </p:tgtEl>
                                      </p:cBhvr>
                                    </p:animEffect>
                                  </p:childTnLst>
                                </p:cTn>
                              </p:par>
                              <p:par>
                                <p:cTn id="369" presetID="10" presetClass="entr" presetSubtype="0" fill="hold" grpId="0" nodeType="withEffect">
                                  <p:stCondLst>
                                    <p:cond delay="0"/>
                                  </p:stCondLst>
                                  <p:childTnLst>
                                    <p:set>
                                      <p:cBhvr>
                                        <p:cTn id="370" dur="1" fill="hold">
                                          <p:stCondLst>
                                            <p:cond delay="0"/>
                                          </p:stCondLst>
                                        </p:cTn>
                                        <p:tgtEl>
                                          <p:spTgt spid="133"/>
                                        </p:tgtEl>
                                        <p:attrNameLst>
                                          <p:attrName>style.visibility</p:attrName>
                                        </p:attrNameLst>
                                      </p:cBhvr>
                                      <p:to>
                                        <p:strVal val="visible"/>
                                      </p:to>
                                    </p:set>
                                    <p:animEffect transition="in" filter="fade">
                                      <p:cBhvr>
                                        <p:cTn id="371" dur="500"/>
                                        <p:tgtEl>
                                          <p:spTgt spid="133"/>
                                        </p:tgtEl>
                                      </p:cBhvr>
                                    </p:animEffect>
                                  </p:childTnLst>
                                </p:cTn>
                              </p:par>
                              <p:par>
                                <p:cTn id="372" presetID="10" presetClass="entr" presetSubtype="0" fill="hold" grpId="0" nodeType="withEffect">
                                  <p:stCondLst>
                                    <p:cond delay="0"/>
                                  </p:stCondLst>
                                  <p:childTnLst>
                                    <p:set>
                                      <p:cBhvr>
                                        <p:cTn id="373" dur="1" fill="hold">
                                          <p:stCondLst>
                                            <p:cond delay="0"/>
                                          </p:stCondLst>
                                        </p:cTn>
                                        <p:tgtEl>
                                          <p:spTgt spid="134"/>
                                        </p:tgtEl>
                                        <p:attrNameLst>
                                          <p:attrName>style.visibility</p:attrName>
                                        </p:attrNameLst>
                                      </p:cBhvr>
                                      <p:to>
                                        <p:strVal val="visible"/>
                                      </p:to>
                                    </p:set>
                                    <p:animEffect transition="in" filter="fade">
                                      <p:cBhvr>
                                        <p:cTn id="374" dur="500"/>
                                        <p:tgtEl>
                                          <p:spTgt spid="134"/>
                                        </p:tgtEl>
                                      </p:cBhvr>
                                    </p:animEffect>
                                  </p:childTnLst>
                                </p:cTn>
                              </p:par>
                              <p:par>
                                <p:cTn id="375" presetID="10" presetClass="entr" presetSubtype="0" fill="hold" grpId="0" nodeType="withEffect">
                                  <p:stCondLst>
                                    <p:cond delay="0"/>
                                  </p:stCondLst>
                                  <p:childTnLst>
                                    <p:set>
                                      <p:cBhvr>
                                        <p:cTn id="376" dur="1" fill="hold">
                                          <p:stCondLst>
                                            <p:cond delay="0"/>
                                          </p:stCondLst>
                                        </p:cTn>
                                        <p:tgtEl>
                                          <p:spTgt spid="135"/>
                                        </p:tgtEl>
                                        <p:attrNameLst>
                                          <p:attrName>style.visibility</p:attrName>
                                        </p:attrNameLst>
                                      </p:cBhvr>
                                      <p:to>
                                        <p:strVal val="visible"/>
                                      </p:to>
                                    </p:set>
                                    <p:animEffect transition="in" filter="fade">
                                      <p:cBhvr>
                                        <p:cTn id="377" dur="500"/>
                                        <p:tgtEl>
                                          <p:spTgt spid="135"/>
                                        </p:tgtEl>
                                      </p:cBhvr>
                                    </p:animEffect>
                                  </p:childTnLst>
                                </p:cTn>
                              </p:par>
                              <p:par>
                                <p:cTn id="378" presetID="10" presetClass="entr" presetSubtype="0" fill="hold" grpId="0" nodeType="withEffect">
                                  <p:stCondLst>
                                    <p:cond delay="0"/>
                                  </p:stCondLst>
                                  <p:childTnLst>
                                    <p:set>
                                      <p:cBhvr>
                                        <p:cTn id="379" dur="1" fill="hold">
                                          <p:stCondLst>
                                            <p:cond delay="0"/>
                                          </p:stCondLst>
                                        </p:cTn>
                                        <p:tgtEl>
                                          <p:spTgt spid="136"/>
                                        </p:tgtEl>
                                        <p:attrNameLst>
                                          <p:attrName>style.visibility</p:attrName>
                                        </p:attrNameLst>
                                      </p:cBhvr>
                                      <p:to>
                                        <p:strVal val="visible"/>
                                      </p:to>
                                    </p:set>
                                    <p:animEffect transition="in" filter="fade">
                                      <p:cBhvr>
                                        <p:cTn id="380" dur="500"/>
                                        <p:tgtEl>
                                          <p:spTgt spid="136"/>
                                        </p:tgtEl>
                                      </p:cBhvr>
                                    </p:animEffect>
                                  </p:childTnLst>
                                </p:cTn>
                              </p:par>
                              <p:par>
                                <p:cTn id="381" presetID="10" presetClass="entr" presetSubtype="0" fill="hold" grpId="0" nodeType="withEffect">
                                  <p:stCondLst>
                                    <p:cond delay="0"/>
                                  </p:stCondLst>
                                  <p:childTnLst>
                                    <p:set>
                                      <p:cBhvr>
                                        <p:cTn id="382" dur="1" fill="hold">
                                          <p:stCondLst>
                                            <p:cond delay="0"/>
                                          </p:stCondLst>
                                        </p:cTn>
                                        <p:tgtEl>
                                          <p:spTgt spid="137"/>
                                        </p:tgtEl>
                                        <p:attrNameLst>
                                          <p:attrName>style.visibility</p:attrName>
                                        </p:attrNameLst>
                                      </p:cBhvr>
                                      <p:to>
                                        <p:strVal val="visible"/>
                                      </p:to>
                                    </p:set>
                                    <p:animEffect transition="in" filter="fade">
                                      <p:cBhvr>
                                        <p:cTn id="383" dur="500"/>
                                        <p:tgtEl>
                                          <p:spTgt spid="137"/>
                                        </p:tgtEl>
                                      </p:cBhvr>
                                    </p:animEffect>
                                  </p:childTnLst>
                                </p:cTn>
                              </p:par>
                              <p:par>
                                <p:cTn id="384" presetID="10" presetClass="entr" presetSubtype="0" fill="hold" grpId="0" nodeType="withEffect">
                                  <p:stCondLst>
                                    <p:cond delay="0"/>
                                  </p:stCondLst>
                                  <p:childTnLst>
                                    <p:set>
                                      <p:cBhvr>
                                        <p:cTn id="385" dur="1" fill="hold">
                                          <p:stCondLst>
                                            <p:cond delay="0"/>
                                          </p:stCondLst>
                                        </p:cTn>
                                        <p:tgtEl>
                                          <p:spTgt spid="138"/>
                                        </p:tgtEl>
                                        <p:attrNameLst>
                                          <p:attrName>style.visibility</p:attrName>
                                        </p:attrNameLst>
                                      </p:cBhvr>
                                      <p:to>
                                        <p:strVal val="visible"/>
                                      </p:to>
                                    </p:set>
                                    <p:animEffect transition="in" filter="fade">
                                      <p:cBhvr>
                                        <p:cTn id="386" dur="500"/>
                                        <p:tgtEl>
                                          <p:spTgt spid="138"/>
                                        </p:tgtEl>
                                      </p:cBhvr>
                                    </p:animEffect>
                                  </p:childTnLst>
                                </p:cTn>
                              </p:par>
                              <p:par>
                                <p:cTn id="387" presetID="10" presetClass="entr" presetSubtype="0" fill="hold" nodeType="withEffect">
                                  <p:stCondLst>
                                    <p:cond delay="0"/>
                                  </p:stCondLst>
                                  <p:childTnLst>
                                    <p:set>
                                      <p:cBhvr>
                                        <p:cTn id="388" dur="1" fill="hold">
                                          <p:stCondLst>
                                            <p:cond delay="0"/>
                                          </p:stCondLst>
                                        </p:cTn>
                                        <p:tgtEl>
                                          <p:spTgt spid="139"/>
                                        </p:tgtEl>
                                        <p:attrNameLst>
                                          <p:attrName>style.visibility</p:attrName>
                                        </p:attrNameLst>
                                      </p:cBhvr>
                                      <p:to>
                                        <p:strVal val="visible"/>
                                      </p:to>
                                    </p:set>
                                    <p:animEffect transition="in" filter="fade">
                                      <p:cBhvr>
                                        <p:cTn id="389" dur="500"/>
                                        <p:tgtEl>
                                          <p:spTgt spid="139"/>
                                        </p:tgtEl>
                                      </p:cBhvr>
                                    </p:animEffect>
                                  </p:childTnLst>
                                </p:cTn>
                              </p:par>
                            </p:childTnLst>
                          </p:cTn>
                        </p:par>
                        <p:par>
                          <p:cTn id="390" fill="hold">
                            <p:stCondLst>
                              <p:cond delay="3000"/>
                            </p:stCondLst>
                            <p:childTnLst>
                              <p:par>
                                <p:cTn id="391" presetID="1" presetClass="exit" presetSubtype="0" fill="hold" grpId="1" nodeType="afterEffect">
                                  <p:stCondLst>
                                    <p:cond delay="0"/>
                                  </p:stCondLst>
                                  <p:childTnLst>
                                    <p:set>
                                      <p:cBhvr>
                                        <p:cTn id="392" dur="1" fill="hold">
                                          <p:stCondLst>
                                            <p:cond delay="0"/>
                                          </p:stCondLst>
                                        </p:cTn>
                                        <p:tgtEl>
                                          <p:spTgt spid="42"/>
                                        </p:tgtEl>
                                        <p:attrNameLst>
                                          <p:attrName>style.visibility</p:attrName>
                                        </p:attrNameLst>
                                      </p:cBhvr>
                                      <p:to>
                                        <p:strVal val="hidden"/>
                                      </p:to>
                                    </p:set>
                                  </p:childTnLst>
                                </p:cTn>
                              </p:par>
                            </p:childTnLst>
                          </p:cTn>
                        </p:par>
                      </p:childTnLst>
                    </p:cTn>
                  </p:par>
                  <p:par>
                    <p:cTn id="393" fill="hold">
                      <p:stCondLst>
                        <p:cond delay="indefinite"/>
                      </p:stCondLst>
                      <p:childTnLst>
                        <p:par>
                          <p:cTn id="394" fill="hold">
                            <p:stCondLst>
                              <p:cond delay="0"/>
                            </p:stCondLst>
                            <p:childTnLst>
                              <p:par>
                                <p:cTn id="395" presetID="10" presetClass="entr" presetSubtype="0" fill="hold" nodeType="clickEffect">
                                  <p:stCondLst>
                                    <p:cond delay="0"/>
                                  </p:stCondLst>
                                  <p:childTnLst>
                                    <p:set>
                                      <p:cBhvr>
                                        <p:cTn id="396" dur="1" fill="hold">
                                          <p:stCondLst>
                                            <p:cond delay="0"/>
                                          </p:stCondLst>
                                        </p:cTn>
                                        <p:tgtEl>
                                          <p:spTgt spid="44"/>
                                        </p:tgtEl>
                                        <p:attrNameLst>
                                          <p:attrName>style.visibility</p:attrName>
                                        </p:attrNameLst>
                                      </p:cBhvr>
                                      <p:to>
                                        <p:strVal val="visible"/>
                                      </p:to>
                                    </p:set>
                                    <p:animEffect transition="in" filter="fade">
                                      <p:cBhvr>
                                        <p:cTn id="397" dur="500"/>
                                        <p:tgtEl>
                                          <p:spTgt spid="44"/>
                                        </p:tgtEl>
                                      </p:cBhvr>
                                    </p:animEffect>
                                  </p:childTnLst>
                                </p:cTn>
                              </p:par>
                              <p:par>
                                <p:cTn id="398" presetID="10" presetClass="entr" presetSubtype="0" fill="hold" grpId="0" nodeType="withEffect">
                                  <p:stCondLst>
                                    <p:cond delay="0"/>
                                  </p:stCondLst>
                                  <p:childTnLst>
                                    <p:set>
                                      <p:cBhvr>
                                        <p:cTn id="399" dur="1" fill="hold">
                                          <p:stCondLst>
                                            <p:cond delay="0"/>
                                          </p:stCondLst>
                                        </p:cTn>
                                        <p:tgtEl>
                                          <p:spTgt spid="168"/>
                                        </p:tgtEl>
                                        <p:attrNameLst>
                                          <p:attrName>style.visibility</p:attrName>
                                        </p:attrNameLst>
                                      </p:cBhvr>
                                      <p:to>
                                        <p:strVal val="visible"/>
                                      </p:to>
                                    </p:set>
                                    <p:animEffect transition="in" filter="fade">
                                      <p:cBhvr>
                                        <p:cTn id="400" dur="500"/>
                                        <p:tgtEl>
                                          <p:spTgt spid="168"/>
                                        </p:tgtEl>
                                      </p:cBhvr>
                                    </p:animEffect>
                                  </p:childTnLst>
                                </p:cTn>
                              </p:par>
                              <p:par>
                                <p:cTn id="401" presetID="10" presetClass="entr" presetSubtype="0" fill="hold" grpId="0" nodeType="withEffect">
                                  <p:stCondLst>
                                    <p:cond delay="0"/>
                                  </p:stCondLst>
                                  <p:childTnLst>
                                    <p:set>
                                      <p:cBhvr>
                                        <p:cTn id="402" dur="1" fill="hold">
                                          <p:stCondLst>
                                            <p:cond delay="0"/>
                                          </p:stCondLst>
                                        </p:cTn>
                                        <p:tgtEl>
                                          <p:spTgt spid="170"/>
                                        </p:tgtEl>
                                        <p:attrNameLst>
                                          <p:attrName>style.visibility</p:attrName>
                                        </p:attrNameLst>
                                      </p:cBhvr>
                                      <p:to>
                                        <p:strVal val="visible"/>
                                      </p:to>
                                    </p:set>
                                    <p:animEffect transition="in" filter="fade">
                                      <p:cBhvr>
                                        <p:cTn id="403" dur="500"/>
                                        <p:tgtEl>
                                          <p:spTgt spid="170"/>
                                        </p:tgtEl>
                                      </p:cBhvr>
                                    </p:animEffect>
                                  </p:childTnLst>
                                </p:cTn>
                              </p:par>
                              <p:par>
                                <p:cTn id="404" presetID="10" presetClass="entr" presetSubtype="0" fill="hold" grpId="0" nodeType="withEffect">
                                  <p:stCondLst>
                                    <p:cond delay="0"/>
                                  </p:stCondLst>
                                  <p:childTnLst>
                                    <p:set>
                                      <p:cBhvr>
                                        <p:cTn id="405" dur="1" fill="hold">
                                          <p:stCondLst>
                                            <p:cond delay="0"/>
                                          </p:stCondLst>
                                        </p:cTn>
                                        <p:tgtEl>
                                          <p:spTgt spid="171"/>
                                        </p:tgtEl>
                                        <p:attrNameLst>
                                          <p:attrName>style.visibility</p:attrName>
                                        </p:attrNameLst>
                                      </p:cBhvr>
                                      <p:to>
                                        <p:strVal val="visible"/>
                                      </p:to>
                                    </p:set>
                                    <p:animEffect transition="in" filter="fade">
                                      <p:cBhvr>
                                        <p:cTn id="406" dur="500"/>
                                        <p:tgtEl>
                                          <p:spTgt spid="171"/>
                                        </p:tgtEl>
                                      </p:cBhvr>
                                    </p:animEffect>
                                  </p:childTnLst>
                                </p:cTn>
                              </p:par>
                              <p:par>
                                <p:cTn id="407" presetID="10" presetClass="entr" presetSubtype="0" fill="hold" grpId="0" nodeType="withEffect">
                                  <p:stCondLst>
                                    <p:cond delay="0"/>
                                  </p:stCondLst>
                                  <p:childTnLst>
                                    <p:set>
                                      <p:cBhvr>
                                        <p:cTn id="408" dur="1" fill="hold">
                                          <p:stCondLst>
                                            <p:cond delay="0"/>
                                          </p:stCondLst>
                                        </p:cTn>
                                        <p:tgtEl>
                                          <p:spTgt spid="172"/>
                                        </p:tgtEl>
                                        <p:attrNameLst>
                                          <p:attrName>style.visibility</p:attrName>
                                        </p:attrNameLst>
                                      </p:cBhvr>
                                      <p:to>
                                        <p:strVal val="visible"/>
                                      </p:to>
                                    </p:set>
                                    <p:animEffect transition="in" filter="fade">
                                      <p:cBhvr>
                                        <p:cTn id="409" dur="500"/>
                                        <p:tgtEl>
                                          <p:spTgt spid="172"/>
                                        </p:tgtEl>
                                      </p:cBhvr>
                                    </p:animEffect>
                                  </p:childTnLst>
                                </p:cTn>
                              </p:par>
                              <p:par>
                                <p:cTn id="410" presetID="10" presetClass="entr" presetSubtype="0" fill="hold" grpId="0" nodeType="withEffect">
                                  <p:stCondLst>
                                    <p:cond delay="0"/>
                                  </p:stCondLst>
                                  <p:childTnLst>
                                    <p:set>
                                      <p:cBhvr>
                                        <p:cTn id="411" dur="1" fill="hold">
                                          <p:stCondLst>
                                            <p:cond delay="0"/>
                                          </p:stCondLst>
                                        </p:cTn>
                                        <p:tgtEl>
                                          <p:spTgt spid="173"/>
                                        </p:tgtEl>
                                        <p:attrNameLst>
                                          <p:attrName>style.visibility</p:attrName>
                                        </p:attrNameLst>
                                      </p:cBhvr>
                                      <p:to>
                                        <p:strVal val="visible"/>
                                      </p:to>
                                    </p:set>
                                    <p:animEffect transition="in" filter="fade">
                                      <p:cBhvr>
                                        <p:cTn id="412" dur="500"/>
                                        <p:tgtEl>
                                          <p:spTgt spid="173"/>
                                        </p:tgtEl>
                                      </p:cBhvr>
                                    </p:animEffect>
                                  </p:childTnLst>
                                </p:cTn>
                              </p:par>
                              <p:par>
                                <p:cTn id="413" presetID="10" presetClass="entr" presetSubtype="0" fill="hold" grpId="0" nodeType="withEffect">
                                  <p:stCondLst>
                                    <p:cond delay="0"/>
                                  </p:stCondLst>
                                  <p:childTnLst>
                                    <p:set>
                                      <p:cBhvr>
                                        <p:cTn id="414" dur="1" fill="hold">
                                          <p:stCondLst>
                                            <p:cond delay="0"/>
                                          </p:stCondLst>
                                        </p:cTn>
                                        <p:tgtEl>
                                          <p:spTgt spid="174"/>
                                        </p:tgtEl>
                                        <p:attrNameLst>
                                          <p:attrName>style.visibility</p:attrName>
                                        </p:attrNameLst>
                                      </p:cBhvr>
                                      <p:to>
                                        <p:strVal val="visible"/>
                                      </p:to>
                                    </p:set>
                                    <p:animEffect transition="in" filter="fade">
                                      <p:cBhvr>
                                        <p:cTn id="415" dur="500"/>
                                        <p:tgtEl>
                                          <p:spTgt spid="174"/>
                                        </p:tgtEl>
                                      </p:cBhvr>
                                    </p:animEffect>
                                  </p:childTnLst>
                                </p:cTn>
                              </p:par>
                              <p:par>
                                <p:cTn id="416" presetID="10" presetClass="entr" presetSubtype="0" fill="hold" grpId="0" nodeType="withEffect">
                                  <p:stCondLst>
                                    <p:cond delay="0"/>
                                  </p:stCondLst>
                                  <p:childTnLst>
                                    <p:set>
                                      <p:cBhvr>
                                        <p:cTn id="417" dur="1" fill="hold">
                                          <p:stCondLst>
                                            <p:cond delay="0"/>
                                          </p:stCondLst>
                                        </p:cTn>
                                        <p:tgtEl>
                                          <p:spTgt spid="175"/>
                                        </p:tgtEl>
                                        <p:attrNameLst>
                                          <p:attrName>style.visibility</p:attrName>
                                        </p:attrNameLst>
                                      </p:cBhvr>
                                      <p:to>
                                        <p:strVal val="visible"/>
                                      </p:to>
                                    </p:set>
                                    <p:animEffect transition="in" filter="fade">
                                      <p:cBhvr>
                                        <p:cTn id="418" dur="500"/>
                                        <p:tgtEl>
                                          <p:spTgt spid="175"/>
                                        </p:tgtEl>
                                      </p:cBhvr>
                                    </p:animEffect>
                                  </p:childTnLst>
                                </p:cTn>
                              </p:par>
                              <p:par>
                                <p:cTn id="419" presetID="10" presetClass="entr" presetSubtype="0" fill="hold" grpId="0" nodeType="withEffect">
                                  <p:stCondLst>
                                    <p:cond delay="0"/>
                                  </p:stCondLst>
                                  <p:childTnLst>
                                    <p:set>
                                      <p:cBhvr>
                                        <p:cTn id="420" dur="1" fill="hold">
                                          <p:stCondLst>
                                            <p:cond delay="0"/>
                                          </p:stCondLst>
                                        </p:cTn>
                                        <p:tgtEl>
                                          <p:spTgt spid="176"/>
                                        </p:tgtEl>
                                        <p:attrNameLst>
                                          <p:attrName>style.visibility</p:attrName>
                                        </p:attrNameLst>
                                      </p:cBhvr>
                                      <p:to>
                                        <p:strVal val="visible"/>
                                      </p:to>
                                    </p:set>
                                    <p:animEffect transition="in" filter="fade">
                                      <p:cBhvr>
                                        <p:cTn id="421" dur="500"/>
                                        <p:tgtEl>
                                          <p:spTgt spid="176"/>
                                        </p:tgtEl>
                                      </p:cBhvr>
                                    </p:animEffect>
                                  </p:childTnLst>
                                </p:cTn>
                              </p:par>
                              <p:par>
                                <p:cTn id="422" presetID="10" presetClass="entr" presetSubtype="0" fill="hold" grpId="0" nodeType="withEffect">
                                  <p:stCondLst>
                                    <p:cond delay="0"/>
                                  </p:stCondLst>
                                  <p:childTnLst>
                                    <p:set>
                                      <p:cBhvr>
                                        <p:cTn id="423" dur="1" fill="hold">
                                          <p:stCondLst>
                                            <p:cond delay="0"/>
                                          </p:stCondLst>
                                        </p:cTn>
                                        <p:tgtEl>
                                          <p:spTgt spid="4"/>
                                        </p:tgtEl>
                                        <p:attrNameLst>
                                          <p:attrName>style.visibility</p:attrName>
                                        </p:attrNameLst>
                                      </p:cBhvr>
                                      <p:to>
                                        <p:strVal val="visible"/>
                                      </p:to>
                                    </p:set>
                                    <p:animEffect transition="in" filter="fade">
                                      <p:cBhvr>
                                        <p:cTn id="424" dur="500"/>
                                        <p:tgtEl>
                                          <p:spTgt spid="4"/>
                                        </p:tgtEl>
                                      </p:cBhvr>
                                    </p:animEffect>
                                  </p:childTnLst>
                                </p:cTn>
                              </p:par>
                            </p:childTnLst>
                          </p:cTn>
                        </p:par>
                      </p:childTnLst>
                    </p:cTn>
                  </p:par>
                  <p:par>
                    <p:cTn id="425" fill="hold">
                      <p:stCondLst>
                        <p:cond delay="indefinite"/>
                      </p:stCondLst>
                      <p:childTnLst>
                        <p:par>
                          <p:cTn id="426" fill="hold">
                            <p:stCondLst>
                              <p:cond delay="0"/>
                            </p:stCondLst>
                            <p:childTnLst>
                              <p:par>
                                <p:cTn id="427" presetID="1" presetClass="exit" presetSubtype="0" fill="hold" grpId="1" nodeType="clickEffect">
                                  <p:stCondLst>
                                    <p:cond delay="0"/>
                                  </p:stCondLst>
                                  <p:childTnLst>
                                    <p:set>
                                      <p:cBhvr>
                                        <p:cTn id="428" dur="1" fill="hold">
                                          <p:stCondLst>
                                            <p:cond delay="0"/>
                                          </p:stCondLst>
                                        </p:cTn>
                                        <p:tgtEl>
                                          <p:spTgt spid="168"/>
                                        </p:tgtEl>
                                        <p:attrNameLst>
                                          <p:attrName>style.visibility</p:attrName>
                                        </p:attrNameLst>
                                      </p:cBhvr>
                                      <p:to>
                                        <p:strVal val="hidden"/>
                                      </p:to>
                                    </p:set>
                                  </p:childTnLst>
                                </p:cTn>
                              </p:par>
                              <p:par>
                                <p:cTn id="429" presetID="1" presetClass="exit" presetSubtype="0" fill="hold" grpId="1" nodeType="withEffect">
                                  <p:stCondLst>
                                    <p:cond delay="0"/>
                                  </p:stCondLst>
                                  <p:childTnLst>
                                    <p:set>
                                      <p:cBhvr>
                                        <p:cTn id="430" dur="1" fill="hold">
                                          <p:stCondLst>
                                            <p:cond delay="0"/>
                                          </p:stCondLst>
                                        </p:cTn>
                                        <p:tgtEl>
                                          <p:spTgt spid="170"/>
                                        </p:tgtEl>
                                        <p:attrNameLst>
                                          <p:attrName>style.visibility</p:attrName>
                                        </p:attrNameLst>
                                      </p:cBhvr>
                                      <p:to>
                                        <p:strVal val="hidden"/>
                                      </p:to>
                                    </p:set>
                                  </p:childTnLst>
                                </p:cTn>
                              </p:par>
                              <p:par>
                                <p:cTn id="431" presetID="1" presetClass="exit" presetSubtype="0" fill="hold" grpId="1" nodeType="withEffect">
                                  <p:stCondLst>
                                    <p:cond delay="0"/>
                                  </p:stCondLst>
                                  <p:childTnLst>
                                    <p:set>
                                      <p:cBhvr>
                                        <p:cTn id="432" dur="1" fill="hold">
                                          <p:stCondLst>
                                            <p:cond delay="0"/>
                                          </p:stCondLst>
                                        </p:cTn>
                                        <p:tgtEl>
                                          <p:spTgt spid="171"/>
                                        </p:tgtEl>
                                        <p:attrNameLst>
                                          <p:attrName>style.visibility</p:attrName>
                                        </p:attrNameLst>
                                      </p:cBhvr>
                                      <p:to>
                                        <p:strVal val="hidden"/>
                                      </p:to>
                                    </p:set>
                                  </p:childTnLst>
                                </p:cTn>
                              </p:par>
                              <p:par>
                                <p:cTn id="433" presetID="1" presetClass="exit" presetSubtype="0" fill="hold" grpId="1" nodeType="withEffect">
                                  <p:stCondLst>
                                    <p:cond delay="0"/>
                                  </p:stCondLst>
                                  <p:childTnLst>
                                    <p:set>
                                      <p:cBhvr>
                                        <p:cTn id="434" dur="1" fill="hold">
                                          <p:stCondLst>
                                            <p:cond delay="0"/>
                                          </p:stCondLst>
                                        </p:cTn>
                                        <p:tgtEl>
                                          <p:spTgt spid="172"/>
                                        </p:tgtEl>
                                        <p:attrNameLst>
                                          <p:attrName>style.visibility</p:attrName>
                                        </p:attrNameLst>
                                      </p:cBhvr>
                                      <p:to>
                                        <p:strVal val="hidden"/>
                                      </p:to>
                                    </p:set>
                                  </p:childTnLst>
                                </p:cTn>
                              </p:par>
                              <p:par>
                                <p:cTn id="435" presetID="1" presetClass="exit" presetSubtype="0" fill="hold" grpId="1" nodeType="withEffect">
                                  <p:stCondLst>
                                    <p:cond delay="0"/>
                                  </p:stCondLst>
                                  <p:childTnLst>
                                    <p:set>
                                      <p:cBhvr>
                                        <p:cTn id="436" dur="1" fill="hold">
                                          <p:stCondLst>
                                            <p:cond delay="0"/>
                                          </p:stCondLst>
                                        </p:cTn>
                                        <p:tgtEl>
                                          <p:spTgt spid="173"/>
                                        </p:tgtEl>
                                        <p:attrNameLst>
                                          <p:attrName>style.visibility</p:attrName>
                                        </p:attrNameLst>
                                      </p:cBhvr>
                                      <p:to>
                                        <p:strVal val="hidden"/>
                                      </p:to>
                                    </p:set>
                                  </p:childTnLst>
                                </p:cTn>
                              </p:par>
                              <p:par>
                                <p:cTn id="437" presetID="1" presetClass="exit" presetSubtype="0" fill="hold" grpId="1" nodeType="withEffect">
                                  <p:stCondLst>
                                    <p:cond delay="0"/>
                                  </p:stCondLst>
                                  <p:childTnLst>
                                    <p:set>
                                      <p:cBhvr>
                                        <p:cTn id="438" dur="1" fill="hold">
                                          <p:stCondLst>
                                            <p:cond delay="0"/>
                                          </p:stCondLst>
                                        </p:cTn>
                                        <p:tgtEl>
                                          <p:spTgt spid="174"/>
                                        </p:tgtEl>
                                        <p:attrNameLst>
                                          <p:attrName>style.visibility</p:attrName>
                                        </p:attrNameLst>
                                      </p:cBhvr>
                                      <p:to>
                                        <p:strVal val="hidden"/>
                                      </p:to>
                                    </p:set>
                                  </p:childTnLst>
                                </p:cTn>
                              </p:par>
                              <p:par>
                                <p:cTn id="439" presetID="1" presetClass="exit" presetSubtype="0" fill="hold" grpId="1" nodeType="withEffect">
                                  <p:stCondLst>
                                    <p:cond delay="0"/>
                                  </p:stCondLst>
                                  <p:childTnLst>
                                    <p:set>
                                      <p:cBhvr>
                                        <p:cTn id="440" dur="1" fill="hold">
                                          <p:stCondLst>
                                            <p:cond delay="0"/>
                                          </p:stCondLst>
                                        </p:cTn>
                                        <p:tgtEl>
                                          <p:spTgt spid="175"/>
                                        </p:tgtEl>
                                        <p:attrNameLst>
                                          <p:attrName>style.visibility</p:attrName>
                                        </p:attrNameLst>
                                      </p:cBhvr>
                                      <p:to>
                                        <p:strVal val="hidden"/>
                                      </p:to>
                                    </p:set>
                                  </p:childTnLst>
                                </p:cTn>
                              </p:par>
                              <p:par>
                                <p:cTn id="441" presetID="1" presetClass="exit" presetSubtype="0" fill="hold" grpId="1" nodeType="withEffect">
                                  <p:stCondLst>
                                    <p:cond delay="0"/>
                                  </p:stCondLst>
                                  <p:childTnLst>
                                    <p:set>
                                      <p:cBhvr>
                                        <p:cTn id="442" dur="1" fill="hold">
                                          <p:stCondLst>
                                            <p:cond delay="0"/>
                                          </p:stCondLst>
                                        </p:cTn>
                                        <p:tgtEl>
                                          <p:spTgt spid="176"/>
                                        </p:tgtEl>
                                        <p:attrNameLst>
                                          <p:attrName>style.visibility</p:attrName>
                                        </p:attrNameLst>
                                      </p:cBhvr>
                                      <p:to>
                                        <p:strVal val="hidden"/>
                                      </p:to>
                                    </p:set>
                                  </p:childTnLst>
                                </p:cTn>
                              </p:par>
                              <p:par>
                                <p:cTn id="443" presetID="1" presetClass="exit" presetSubtype="0" fill="hold" grpId="1" nodeType="withEffect">
                                  <p:stCondLst>
                                    <p:cond delay="0"/>
                                  </p:stCondLst>
                                  <p:childTnLst>
                                    <p:set>
                                      <p:cBhvr>
                                        <p:cTn id="444" dur="1" fill="hold">
                                          <p:stCondLst>
                                            <p:cond delay="0"/>
                                          </p:stCondLst>
                                        </p:cTn>
                                        <p:tgtEl>
                                          <p:spTgt spid="4"/>
                                        </p:tgtEl>
                                        <p:attrNameLst>
                                          <p:attrName>style.visibility</p:attrName>
                                        </p:attrNameLst>
                                      </p:cBhvr>
                                      <p:to>
                                        <p:strVal val="hidden"/>
                                      </p:to>
                                    </p:set>
                                  </p:childTnLst>
                                </p:cTn>
                              </p:par>
                            </p:childTnLst>
                          </p:cTn>
                        </p:par>
                        <p:par>
                          <p:cTn id="445" fill="hold">
                            <p:stCondLst>
                              <p:cond delay="0"/>
                            </p:stCondLst>
                            <p:childTnLst>
                              <p:par>
                                <p:cTn id="446" presetID="10" presetClass="entr" presetSubtype="0" fill="hold" nodeType="afterEffect">
                                  <p:stCondLst>
                                    <p:cond delay="0"/>
                                  </p:stCondLst>
                                  <p:childTnLst>
                                    <p:set>
                                      <p:cBhvr>
                                        <p:cTn id="447" dur="1" fill="hold">
                                          <p:stCondLst>
                                            <p:cond delay="0"/>
                                          </p:stCondLst>
                                        </p:cTn>
                                        <p:tgtEl>
                                          <p:spTgt spid="169"/>
                                        </p:tgtEl>
                                        <p:attrNameLst>
                                          <p:attrName>style.visibility</p:attrName>
                                        </p:attrNameLst>
                                      </p:cBhvr>
                                      <p:to>
                                        <p:strVal val="visible"/>
                                      </p:to>
                                    </p:set>
                                    <p:animEffect transition="in" filter="fade">
                                      <p:cBhvr>
                                        <p:cTn id="448" dur="500"/>
                                        <p:tgtEl>
                                          <p:spTgt spid="169"/>
                                        </p:tgtEl>
                                      </p:cBhvr>
                                    </p:animEffect>
                                  </p:childTnLst>
                                </p:cTn>
                              </p:par>
                              <p:par>
                                <p:cTn id="449" presetID="10" presetClass="entr" presetSubtype="0" fill="hold" nodeType="withEffect">
                                  <p:stCondLst>
                                    <p:cond delay="0"/>
                                  </p:stCondLst>
                                  <p:childTnLst>
                                    <p:set>
                                      <p:cBhvr>
                                        <p:cTn id="450" dur="1" fill="hold">
                                          <p:stCondLst>
                                            <p:cond delay="0"/>
                                          </p:stCondLst>
                                        </p:cTn>
                                        <p:tgtEl>
                                          <p:spTgt spid="46"/>
                                        </p:tgtEl>
                                        <p:attrNameLst>
                                          <p:attrName>style.visibility</p:attrName>
                                        </p:attrNameLst>
                                      </p:cBhvr>
                                      <p:to>
                                        <p:strVal val="visible"/>
                                      </p:to>
                                    </p:set>
                                    <p:animEffect transition="in" filter="fade">
                                      <p:cBhvr>
                                        <p:cTn id="451" dur="500"/>
                                        <p:tgtEl>
                                          <p:spTgt spid="46"/>
                                        </p:tgtEl>
                                      </p:cBhvr>
                                    </p:animEffect>
                                  </p:childTnLst>
                                </p:cTn>
                              </p:par>
                              <p:par>
                                <p:cTn id="452" presetID="10" presetClass="entr" presetSubtype="0" fill="hold" nodeType="withEffect">
                                  <p:stCondLst>
                                    <p:cond delay="0"/>
                                  </p:stCondLst>
                                  <p:childTnLst>
                                    <p:set>
                                      <p:cBhvr>
                                        <p:cTn id="453" dur="1" fill="hold">
                                          <p:stCondLst>
                                            <p:cond delay="0"/>
                                          </p:stCondLst>
                                        </p:cTn>
                                        <p:tgtEl>
                                          <p:spTgt spid="53"/>
                                        </p:tgtEl>
                                        <p:attrNameLst>
                                          <p:attrName>style.visibility</p:attrName>
                                        </p:attrNameLst>
                                      </p:cBhvr>
                                      <p:to>
                                        <p:strVal val="visible"/>
                                      </p:to>
                                    </p:set>
                                    <p:animEffect transition="in" filter="fade">
                                      <p:cBhvr>
                                        <p:cTn id="454" dur="500"/>
                                        <p:tgtEl>
                                          <p:spTgt spid="53"/>
                                        </p:tgtEl>
                                      </p:cBhvr>
                                    </p:animEffect>
                                  </p:childTnLst>
                                </p:cTn>
                              </p:par>
                              <p:par>
                                <p:cTn id="455" presetID="10" presetClass="entr" presetSubtype="0" fill="hold" nodeType="withEffect">
                                  <p:stCondLst>
                                    <p:cond delay="0"/>
                                  </p:stCondLst>
                                  <p:childTnLst>
                                    <p:set>
                                      <p:cBhvr>
                                        <p:cTn id="456" dur="1" fill="hold">
                                          <p:stCondLst>
                                            <p:cond delay="0"/>
                                          </p:stCondLst>
                                        </p:cTn>
                                        <p:tgtEl>
                                          <p:spTgt spid="56"/>
                                        </p:tgtEl>
                                        <p:attrNameLst>
                                          <p:attrName>style.visibility</p:attrName>
                                        </p:attrNameLst>
                                      </p:cBhvr>
                                      <p:to>
                                        <p:strVal val="visible"/>
                                      </p:to>
                                    </p:set>
                                    <p:animEffect transition="in" filter="fade">
                                      <p:cBhvr>
                                        <p:cTn id="457" dur="500"/>
                                        <p:tgtEl>
                                          <p:spTgt spid="56"/>
                                        </p:tgtEl>
                                      </p:cBhvr>
                                    </p:animEffect>
                                  </p:childTnLst>
                                </p:cTn>
                              </p:par>
                              <p:par>
                                <p:cTn id="458" presetID="10" presetClass="entr" presetSubtype="0" fill="hold" nodeType="withEffect">
                                  <p:stCondLst>
                                    <p:cond delay="0"/>
                                  </p:stCondLst>
                                  <p:childTnLst>
                                    <p:set>
                                      <p:cBhvr>
                                        <p:cTn id="459" dur="1" fill="hold">
                                          <p:stCondLst>
                                            <p:cond delay="0"/>
                                          </p:stCondLst>
                                        </p:cTn>
                                        <p:tgtEl>
                                          <p:spTgt spid="59"/>
                                        </p:tgtEl>
                                        <p:attrNameLst>
                                          <p:attrName>style.visibility</p:attrName>
                                        </p:attrNameLst>
                                      </p:cBhvr>
                                      <p:to>
                                        <p:strVal val="visible"/>
                                      </p:to>
                                    </p:set>
                                    <p:animEffect transition="in" filter="fade">
                                      <p:cBhvr>
                                        <p:cTn id="460" dur="500"/>
                                        <p:tgtEl>
                                          <p:spTgt spid="59"/>
                                        </p:tgtEl>
                                      </p:cBhvr>
                                    </p:animEffect>
                                  </p:childTnLst>
                                </p:cTn>
                              </p:par>
                              <p:par>
                                <p:cTn id="461" presetID="10" presetClass="entr" presetSubtype="0" fill="hold" nodeType="withEffect">
                                  <p:stCondLst>
                                    <p:cond delay="0"/>
                                  </p:stCondLst>
                                  <p:childTnLst>
                                    <p:set>
                                      <p:cBhvr>
                                        <p:cTn id="462" dur="1" fill="hold">
                                          <p:stCondLst>
                                            <p:cond delay="0"/>
                                          </p:stCondLst>
                                        </p:cTn>
                                        <p:tgtEl>
                                          <p:spTgt spid="65"/>
                                        </p:tgtEl>
                                        <p:attrNameLst>
                                          <p:attrName>style.visibility</p:attrName>
                                        </p:attrNameLst>
                                      </p:cBhvr>
                                      <p:to>
                                        <p:strVal val="visible"/>
                                      </p:to>
                                    </p:set>
                                    <p:animEffect transition="in" filter="fade">
                                      <p:cBhvr>
                                        <p:cTn id="463" dur="500"/>
                                        <p:tgtEl>
                                          <p:spTgt spid="65"/>
                                        </p:tgtEl>
                                      </p:cBhvr>
                                    </p:animEffect>
                                  </p:childTnLst>
                                </p:cTn>
                              </p:par>
                              <p:par>
                                <p:cTn id="464" presetID="10" presetClass="entr" presetSubtype="0" fill="hold" grpId="0" nodeType="withEffect">
                                  <p:stCondLst>
                                    <p:cond delay="0"/>
                                  </p:stCondLst>
                                  <p:childTnLst>
                                    <p:set>
                                      <p:cBhvr>
                                        <p:cTn id="465" dur="1" fill="hold">
                                          <p:stCondLst>
                                            <p:cond delay="0"/>
                                          </p:stCondLst>
                                        </p:cTn>
                                        <p:tgtEl>
                                          <p:spTgt spid="179"/>
                                        </p:tgtEl>
                                        <p:attrNameLst>
                                          <p:attrName>style.visibility</p:attrName>
                                        </p:attrNameLst>
                                      </p:cBhvr>
                                      <p:to>
                                        <p:strVal val="visible"/>
                                      </p:to>
                                    </p:set>
                                    <p:animEffect transition="in" filter="fade">
                                      <p:cBhvr>
                                        <p:cTn id="466" dur="500"/>
                                        <p:tgtEl>
                                          <p:spTgt spid="179"/>
                                        </p:tgtEl>
                                      </p:cBhvr>
                                    </p:animEffect>
                                  </p:childTnLst>
                                </p:cTn>
                              </p:par>
                              <p:par>
                                <p:cTn id="467" presetID="10" presetClass="entr" presetSubtype="0" fill="hold" grpId="0" nodeType="withEffect">
                                  <p:stCondLst>
                                    <p:cond delay="0"/>
                                  </p:stCondLst>
                                  <p:childTnLst>
                                    <p:set>
                                      <p:cBhvr>
                                        <p:cTn id="468" dur="1" fill="hold">
                                          <p:stCondLst>
                                            <p:cond delay="0"/>
                                          </p:stCondLst>
                                        </p:cTn>
                                        <p:tgtEl>
                                          <p:spTgt spid="183"/>
                                        </p:tgtEl>
                                        <p:attrNameLst>
                                          <p:attrName>style.visibility</p:attrName>
                                        </p:attrNameLst>
                                      </p:cBhvr>
                                      <p:to>
                                        <p:strVal val="visible"/>
                                      </p:to>
                                    </p:set>
                                    <p:animEffect transition="in" filter="fade">
                                      <p:cBhvr>
                                        <p:cTn id="469" dur="500"/>
                                        <p:tgtEl>
                                          <p:spTgt spid="183"/>
                                        </p:tgtEl>
                                      </p:cBhvr>
                                    </p:animEffect>
                                  </p:childTnLst>
                                </p:cTn>
                              </p:par>
                            </p:childTnLst>
                          </p:cTn>
                        </p:par>
                      </p:childTnLst>
                    </p:cTn>
                  </p:par>
                  <p:par>
                    <p:cTn id="470" fill="hold">
                      <p:stCondLst>
                        <p:cond delay="indefinite"/>
                      </p:stCondLst>
                      <p:childTnLst>
                        <p:par>
                          <p:cTn id="471" fill="hold">
                            <p:stCondLst>
                              <p:cond delay="0"/>
                            </p:stCondLst>
                            <p:childTnLst>
                              <p:par>
                                <p:cTn id="472" presetID="1" presetClass="entr" presetSubtype="0" fill="hold" nodeType="clickEffect">
                                  <p:stCondLst>
                                    <p:cond delay="0"/>
                                  </p:stCondLst>
                                  <p:childTnLst>
                                    <p:set>
                                      <p:cBhvr>
                                        <p:cTn id="473" dur="1" fill="hold">
                                          <p:stCondLst>
                                            <p:cond delay="0"/>
                                          </p:stCondLst>
                                        </p:cTn>
                                        <p:tgtEl>
                                          <p:spTgt spid="2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39" grpId="1" animBg="1"/>
      <p:bldP spid="40" grpId="0" animBg="1"/>
      <p:bldP spid="40" grpId="1" animBg="1"/>
      <p:bldP spid="41" grpId="0" animBg="1"/>
      <p:bldP spid="41" grpId="1" animBg="1"/>
      <p:bldP spid="42" grpId="0" animBg="1"/>
      <p:bldP spid="42" grpId="1" animBg="1"/>
      <p:bldP spid="3" grpId="0" animBg="1"/>
      <p:bldP spid="47" grpId="0" animBg="1"/>
      <p:bldP spid="48" grpId="0" animBg="1"/>
      <p:bldP spid="49" grpId="0" animBg="1"/>
      <p:bldP spid="50" grpId="0" animBg="1"/>
      <p:bldP spid="51" grpId="0" animBg="1"/>
      <p:bldP spid="52" grpId="0" animBg="1"/>
      <p:bldP spid="54" grpId="0" animBg="1"/>
      <p:bldP spid="55" grpId="0" animBg="1"/>
      <p:bldP spid="57" grpId="0" animBg="1"/>
      <p:bldP spid="58" grpId="0" animBg="1"/>
      <p:bldP spid="60" grpId="0" animBg="1"/>
      <p:bldP spid="63" grpId="0" animBg="1"/>
      <p:bldP spid="64" grpId="0" animBg="1"/>
      <p:bldP spid="66" grpId="0" animBg="1"/>
      <p:bldP spid="68" grpId="0" animBg="1"/>
      <p:bldP spid="70" grpId="0" animBg="1"/>
      <p:bldP spid="71" grpId="0" animBg="1"/>
      <p:bldP spid="72" grpId="0" animBg="1"/>
      <p:bldP spid="73" grpId="0" animBg="1"/>
      <p:bldP spid="74" grpId="0" animBg="1"/>
      <p:bldP spid="75" grpId="0" animBg="1"/>
      <p:bldP spid="76" grpId="0" animBg="1"/>
      <p:bldP spid="77" grpId="0" animBg="1"/>
      <p:bldP spid="78" grpId="0" animBg="1"/>
      <p:bldP spid="80" grpId="0" animBg="1"/>
      <p:bldP spid="81" grpId="0" animBg="1"/>
      <p:bldP spid="82" grpId="0" animBg="1"/>
      <p:bldP spid="83" grpId="0" animBg="1"/>
      <p:bldP spid="84" grpId="0" animBg="1"/>
      <p:bldP spid="85" grpId="0" animBg="1"/>
      <p:bldP spid="86" grpId="0" animBg="1"/>
      <p:bldP spid="87" grpId="0" animBg="1"/>
      <p:bldP spid="88"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60" grpId="0" animBg="1"/>
      <p:bldP spid="161" grpId="0" animBg="1"/>
      <p:bldP spid="162" grpId="0" animBg="1"/>
      <p:bldP spid="163" grpId="0" animBg="1"/>
      <p:bldP spid="164" grpId="0" animBg="1"/>
      <p:bldP spid="165" grpId="0" animBg="1"/>
      <p:bldP spid="166" grpId="0" animBg="1"/>
      <p:bldP spid="167" grpId="0" animBg="1"/>
      <p:bldP spid="61" grpId="0" animBg="1"/>
      <p:bldP spid="67" grpId="0" animBg="1"/>
      <p:bldP spid="168" grpId="0" animBg="1"/>
      <p:bldP spid="168" grpId="1" animBg="1"/>
      <p:bldP spid="170" grpId="0" animBg="1"/>
      <p:bldP spid="170" grpId="1" animBg="1"/>
      <p:bldP spid="171" grpId="0" animBg="1"/>
      <p:bldP spid="171" grpId="1" animBg="1"/>
      <p:bldP spid="172" grpId="0" animBg="1"/>
      <p:bldP spid="172" grpId="1" animBg="1"/>
      <p:bldP spid="173" grpId="0" animBg="1"/>
      <p:bldP spid="173" grpId="1" animBg="1"/>
      <p:bldP spid="174" grpId="0" animBg="1"/>
      <p:bldP spid="174" grpId="1" animBg="1"/>
      <p:bldP spid="175" grpId="0" animBg="1"/>
      <p:bldP spid="175" grpId="1" animBg="1"/>
      <p:bldP spid="176" grpId="0" animBg="1"/>
      <p:bldP spid="176" grpId="1" animBg="1"/>
      <p:bldP spid="177" grpId="0" animBg="1"/>
      <p:bldP spid="185" grpId="0" animBg="1"/>
      <p:bldP spid="186" grpId="0" animBg="1"/>
      <p:bldP spid="187" grpId="0" animBg="1"/>
      <p:bldP spid="188" grpId="0" animBg="1"/>
      <p:bldP spid="189" grpId="0" animBg="1"/>
      <p:bldP spid="190" grpId="0" animBg="1"/>
      <p:bldP spid="191" grpId="0" animBg="1"/>
      <p:bldP spid="7" grpId="0"/>
      <p:bldP spid="192" grpId="0"/>
      <p:bldP spid="193" grpId="0"/>
      <p:bldP spid="194" grpId="0"/>
      <p:bldP spid="179" grpId="0"/>
      <p:bldP spid="183"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5|2.3|12.2|2.1|8.2|18.3"/>
</p:tagLst>
</file>

<file path=ppt/tags/tag2.xml><?xml version="1.0" encoding="utf-8"?>
<p:tagLst xmlns:a="http://schemas.openxmlformats.org/drawingml/2006/main" xmlns:r="http://schemas.openxmlformats.org/officeDocument/2006/relationships" xmlns:p="http://schemas.openxmlformats.org/presentationml/2006/main">
  <p:tag name="TIMING" val="|1.7|8.2|4.5"/>
</p:tagLst>
</file>

<file path=ppt/tags/tag3.xml><?xml version="1.0" encoding="utf-8"?>
<p:tagLst xmlns:a="http://schemas.openxmlformats.org/drawingml/2006/main" xmlns:r="http://schemas.openxmlformats.org/officeDocument/2006/relationships" xmlns:p="http://schemas.openxmlformats.org/presentationml/2006/main">
  <p:tag name="TIMING" val="|8.7|61.9|11.2|13.6"/>
</p:tagLst>
</file>

<file path=ppt/tags/tag4.xml><?xml version="1.0" encoding="utf-8"?>
<p:tagLst xmlns:a="http://schemas.openxmlformats.org/drawingml/2006/main" xmlns:r="http://schemas.openxmlformats.org/officeDocument/2006/relationships" xmlns:p="http://schemas.openxmlformats.org/presentationml/2006/main">
  <p:tag name="TIMING" val="|8.7|61.9|11.2|13.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32357</TotalTime>
  <Words>7679</Words>
  <Application>Microsoft Macintosh PowerPoint</Application>
  <PresentationFormat>On-screen Show (4:3)</PresentationFormat>
  <Paragraphs>1180</Paragraphs>
  <Slides>66</Slides>
  <Notes>46</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66</vt:i4>
      </vt:variant>
    </vt:vector>
  </HeadingPairs>
  <TitlesOfParts>
    <vt:vector size="70" baseType="lpstr">
      <vt:lpstr>Office Theme</vt:lpstr>
      <vt:lpstr>Chart</vt:lpstr>
      <vt:lpstr>Equation</vt:lpstr>
      <vt:lpstr>Microsoft Equation</vt:lpstr>
      <vt:lpstr>Software Defined Networking COMS 6998-8, Fall 2013</vt:lpstr>
      <vt:lpstr>Outline</vt:lpstr>
      <vt:lpstr>Review of Previous Lecture</vt:lpstr>
      <vt:lpstr>Review of Previous Lecture (Cont’d)</vt:lpstr>
      <vt:lpstr>PowerPoint Presentation</vt:lpstr>
      <vt:lpstr>PowerPoint Presentation</vt:lpstr>
      <vt:lpstr>Review of Previous Lecture (Cont’d)</vt:lpstr>
      <vt:lpstr>Review of Previous Lecture (Cont’d)</vt:lpstr>
      <vt:lpstr>Review of Previous Lecture (Cont’d)</vt:lpstr>
      <vt:lpstr>Review of Previous Lecture (Cont’d)</vt:lpstr>
      <vt:lpstr>Outline</vt:lpstr>
      <vt:lpstr>Updates Happen</vt:lpstr>
      <vt:lpstr>Update one Switch</vt:lpstr>
      <vt:lpstr>Update one Switch (Cont’d)</vt:lpstr>
      <vt:lpstr>Network Updates Are Hard</vt:lpstr>
      <vt:lpstr>Network Update Abstractions</vt:lpstr>
      <vt:lpstr>Example: Distributed Access Control</vt:lpstr>
      <vt:lpstr>Naive Update</vt:lpstr>
      <vt:lpstr>Use an Abstraction!</vt:lpstr>
      <vt:lpstr>Atomic Update?</vt:lpstr>
      <vt:lpstr>Per-Packet Consistent Updates</vt:lpstr>
      <vt:lpstr>Universal Property Preservation</vt:lpstr>
      <vt:lpstr>Formal Verification</vt:lpstr>
      <vt:lpstr>Mechanisms</vt:lpstr>
      <vt:lpstr>2-Phase Update</vt:lpstr>
      <vt:lpstr>2-Phase Update in Action</vt:lpstr>
      <vt:lpstr>Optimized Mechanisms</vt:lpstr>
      <vt:lpstr>Subset Optimization</vt:lpstr>
      <vt:lpstr>Correctness</vt:lpstr>
      <vt:lpstr>Implementation</vt:lpstr>
      <vt:lpstr>Evaluation</vt:lpstr>
      <vt:lpstr>Results: Routing Application</vt:lpstr>
      <vt:lpstr>Conclusion</vt:lpstr>
      <vt:lpstr>Outline</vt:lpstr>
      <vt:lpstr>DCN is constantly in flux</vt:lpstr>
      <vt:lpstr>DCN is constantly in flux</vt:lpstr>
      <vt:lpstr>Network updates are painful for operators</vt:lpstr>
      <vt:lpstr>Congestion-free DCN update is the key</vt:lpstr>
      <vt:lpstr>A clos network with ECMP</vt:lpstr>
      <vt:lpstr>Switch upgrade: a naïve solution triggers congestion</vt:lpstr>
      <vt:lpstr>Switch upgrade: a smarter solution seems to be working</vt:lpstr>
      <vt:lpstr>Traffic distribution transition</vt:lpstr>
      <vt:lpstr>Asynchronous changes can cause transient congestion</vt:lpstr>
      <vt:lpstr>Solution: introducing an intermediate step </vt:lpstr>
      <vt:lpstr>How zUpdate performs congestion-free update</vt:lpstr>
      <vt:lpstr>Key technical issues</vt:lpstr>
      <vt:lpstr>Describing traffic distribution</vt:lpstr>
      <vt:lpstr>Representing update requirements</vt:lpstr>
      <vt:lpstr>Switch asynchronization exponentially inflates the possible load values</vt:lpstr>
      <vt:lpstr>Two-phase commit reduces the possible load values to two </vt:lpstr>
      <vt:lpstr>Flow asynchronization exponentially inflates the possible load values</vt:lpstr>
      <vt:lpstr>Handling flow asynchronization</vt:lpstr>
      <vt:lpstr>Computing congestion-free transition plan</vt:lpstr>
      <vt:lpstr>Implementing an update plan</vt:lpstr>
      <vt:lpstr>Evaluations</vt:lpstr>
      <vt:lpstr>Testbed setup</vt:lpstr>
      <vt:lpstr>zUpdate achieves congestion-free switch upgrade</vt:lpstr>
      <vt:lpstr>One-step update causes transient congestion </vt:lpstr>
      <vt:lpstr>Large-scale trace-driven simulations</vt:lpstr>
      <vt:lpstr>zUpdate beats alternative solutions</vt:lpstr>
      <vt:lpstr>Conclusion</vt:lpstr>
      <vt:lpstr>Outline</vt:lpstr>
      <vt:lpstr>Network Partition</vt:lpstr>
      <vt:lpstr>Network Partition</vt:lpstr>
      <vt:lpstr>Solution to Network Partition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Narrowing the Beam: Lowering Complexity in Cellular Networks by Scaling Up</dc:title>
  <dc:creator>OrbitMicrowave</dc:creator>
  <cp:lastModifiedBy>Li  Li</cp:lastModifiedBy>
  <cp:revision>846</cp:revision>
  <dcterms:created xsi:type="dcterms:W3CDTF">2011-08-08T23:13:16Z</dcterms:created>
  <dcterms:modified xsi:type="dcterms:W3CDTF">2013-10-14T02:07:40Z</dcterms:modified>
</cp:coreProperties>
</file>