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322" r:id="rId3"/>
    <p:sldId id="744" r:id="rId4"/>
    <p:sldId id="745" r:id="rId5"/>
    <p:sldId id="746" r:id="rId6"/>
    <p:sldId id="743" r:id="rId7"/>
    <p:sldId id="715" r:id="rId8"/>
    <p:sldId id="716" r:id="rId9"/>
    <p:sldId id="717" r:id="rId10"/>
    <p:sldId id="718" r:id="rId11"/>
    <p:sldId id="719" r:id="rId12"/>
    <p:sldId id="720" r:id="rId13"/>
    <p:sldId id="721" r:id="rId14"/>
    <p:sldId id="722" r:id="rId15"/>
    <p:sldId id="723" r:id="rId16"/>
    <p:sldId id="724" r:id="rId17"/>
    <p:sldId id="725" r:id="rId18"/>
    <p:sldId id="726" r:id="rId19"/>
    <p:sldId id="727" r:id="rId20"/>
    <p:sldId id="728" r:id="rId21"/>
    <p:sldId id="729" r:id="rId22"/>
    <p:sldId id="730" r:id="rId23"/>
    <p:sldId id="731" r:id="rId24"/>
    <p:sldId id="732" r:id="rId25"/>
    <p:sldId id="733" r:id="rId26"/>
    <p:sldId id="734" r:id="rId27"/>
    <p:sldId id="735" r:id="rId28"/>
    <p:sldId id="736" r:id="rId29"/>
    <p:sldId id="737" r:id="rId30"/>
    <p:sldId id="738" r:id="rId31"/>
    <p:sldId id="739" r:id="rId32"/>
    <p:sldId id="740" r:id="rId33"/>
    <p:sldId id="741" r:id="rId34"/>
    <p:sldId id="742" r:id="rId35"/>
    <p:sldId id="341" r:id="rId3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56" autoAdjust="0"/>
  </p:normalViewPr>
  <p:slideViewPr>
    <p:cSldViewPr>
      <p:cViewPr>
        <p:scale>
          <a:sx n="75" d="100"/>
          <a:sy n="75" d="100"/>
        </p:scale>
        <p:origin x="-196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10/13/13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10/13/13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system that we build for this purpose is called </a:t>
            </a:r>
            <a:r>
              <a:rPr lang="en-US" baseline="0" dirty="0" err="1" smtClean="0"/>
              <a:t>NetPlumber</a:t>
            </a:r>
            <a:r>
              <a:rPr lang="en-US" baseline="0" dirty="0" smtClean="0"/>
              <a:t>. It runs on a single or clusters of machines on the side and checks the stream of state updates against network policy. </a:t>
            </a:r>
            <a:r>
              <a:rPr lang="en-US" baseline="0" dirty="0" err="1" smtClean="0"/>
              <a:t>NetPlumber</a:t>
            </a:r>
            <a:r>
              <a:rPr lang="en-US" baseline="0" dirty="0" smtClean="0"/>
              <a:t> is more suitable for Software Defined networks, because IN SDNs, the interface between the controller and switches is a logically centralized location to observe all the state changes such as installation or removal of rules or link up/down events. So </a:t>
            </a:r>
            <a:r>
              <a:rPr lang="en-US" baseline="0" dirty="0" err="1" smtClean="0"/>
              <a:t>NetPlumber</a:t>
            </a:r>
            <a:r>
              <a:rPr lang="en-US" baseline="0" dirty="0" smtClean="0"/>
              <a:t> can tap into this communication and get a stream of network update. However NP can be used in conventional networks </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13</a:t>
            </a:fld>
            <a:endParaRPr lang="en-US"/>
          </a:p>
        </p:txBody>
      </p:sp>
    </p:spTree>
    <p:extLst>
      <p:ext uri="{BB962C8B-B14F-4D97-AF65-F5344CB8AC3E}">
        <p14:creationId xmlns:p14="http://schemas.microsoft.com/office/powerpoint/2010/main" val="1568797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Internally, </a:t>
            </a:r>
            <a:r>
              <a:rPr lang="en-US" dirty="0" err="1" smtClean="0"/>
              <a:t>NetPlumber</a:t>
            </a:r>
            <a:r>
              <a:rPr lang="en-US" dirty="0" smtClean="0"/>
              <a:t> creates a dependency graph of al rules in the network and uses it to verify network policy</a:t>
            </a:r>
            <a:r>
              <a:rPr lang="en-US" baseline="0" dirty="0" smtClean="0"/>
              <a:t>. The nodes of this graph are forwarding rules of networks and directed edges show the next hop relationship between edges, meaning that there is an edge from Rule R1 to R2, if there is a physical link from switch 1 to switch 2 in the network and also the input header space of R1, has some intersection with the input header space of R2. In another word, all this next hop dependency is saying is that there is at least one packet header processed by R1, can be processed next by R2.</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14</a:t>
            </a:fld>
            <a:endParaRPr lang="en-US"/>
          </a:p>
        </p:txBody>
      </p:sp>
    </p:spTree>
    <p:extLst>
      <p:ext uri="{BB962C8B-B14F-4D97-AF65-F5344CB8AC3E}">
        <p14:creationId xmlns:p14="http://schemas.microsoft.com/office/powerpoint/2010/main" val="230583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how </a:t>
            </a:r>
            <a:r>
              <a:rPr lang="en-US" dirty="0" err="1" smtClean="0"/>
              <a:t>NetPlumber</a:t>
            </a:r>
            <a:r>
              <a:rPr lang="en-US" dirty="0" smtClean="0"/>
              <a:t> works, Let’s look at one simple example, consisting of these 4 switches. NP look at the forwarding rules of each of these switch and</a:t>
            </a:r>
            <a:r>
              <a:rPr lang="en-US" baseline="0" dirty="0" smtClean="0"/>
              <a:t> for each rule, create one rule node in the net plumber graph. We use a completely visual representation of the rules in this example. We assume that headers are only 4 bits long. The match pattern of each rule that specify which packets should be processed by the rule is represented by these 8 squares. The upper square corresponds to value 0, and the lower squares corresponds to value 0. For example this rule matches on 1001 headers and forward them to the green box. This one matches on 01xx </a:t>
            </a:r>
            <a:r>
              <a:rPr lang="en-US" baseline="0" dirty="0" err="1" smtClean="0"/>
              <a:t>headres</a:t>
            </a:r>
            <a:r>
              <a:rPr lang="en-US" baseline="0" dirty="0" smtClean="0"/>
              <a:t>, rewrite them to 001x and forward </a:t>
            </a:r>
            <a:r>
              <a:rPr lang="en-US" baseline="0" dirty="0" err="1" smtClean="0"/>
              <a:t>ot</a:t>
            </a:r>
            <a:r>
              <a:rPr lang="en-US" baseline="0" dirty="0" smtClean="0"/>
              <a:t> the green box. NP puts one node for every rule in the switches. Then it creates directed edges between the rules. For example we have this directed edge because the output headers of this this rule has some intersection with input headers of this rule</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15</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each rule keeps a pointer to the higher priority rules with the same table</a:t>
            </a:r>
            <a:r>
              <a:rPr lang="en-US" baseline="0" dirty="0" smtClean="0"/>
              <a:t> whose match patterns has some intersection, because those rules have priority processing packets that would otherwise match on the lower priority rule. We will see how this comes handy later.</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16</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this dependency</a:t>
            </a:r>
            <a:r>
              <a:rPr lang="en-US" baseline="0" dirty="0" smtClean="0"/>
              <a:t> graph, we can use it to check network properties. For example let’s say we want to find reachability between A and B. All we need to do is to connect a source node in the location of the source and a probe node in the location of the destination. The source node pushed an all-wildcard flow through the dependency graph and </a:t>
            </a:r>
            <a:r>
              <a:rPr lang="en-US" baseline="0" dirty="0" err="1" smtClean="0"/>
              <a:t>NetPlumber</a:t>
            </a:r>
            <a:r>
              <a:rPr lang="en-US" baseline="0" dirty="0" smtClean="0"/>
              <a:t> propagate the flow through the dependency graph until it reached the destination. The reason that we push an all-wildcard flow is that it represents the entire set of packet headers that A can possibly generate. I should emphasize that </a:t>
            </a:r>
            <a:r>
              <a:rPr lang="en-US" baseline="0" dirty="0" err="1" smtClean="0"/>
              <a:t>NetPlumber</a:t>
            </a:r>
            <a:r>
              <a:rPr lang="en-US" baseline="0" dirty="0" smtClean="0"/>
              <a:t> is an online checking tool running on the side and it doesn’t send any traffic in the network. What I am showing here is just computation process. </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17</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 power on this dependency graph is at</a:t>
            </a:r>
            <a:r>
              <a:rPr lang="en-US" baseline="0" dirty="0" smtClean="0"/>
              <a:t> updating check results. Let’s assume we have a new rule installed in the green box. All we need to do to update reachability results is to connect this rule using the directed edges to the rest of the graph</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18</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a:defRPr/>
            </a:pPr>
            <a:r>
              <a:rPr lang="en-US" baseline="0" dirty="0" smtClean="0"/>
              <a:t>Then we can get the flow from previous hop nodes and process it by the new rule. Then continue propagating the flow throughout the graph.</a:t>
            </a:r>
            <a:endParaRPr lang="en-US" dirty="0" smtClean="0"/>
          </a:p>
          <a:p>
            <a:r>
              <a:rPr lang="en-US" dirty="0" smtClean="0"/>
              <a:t>Here</a:t>
            </a:r>
            <a:r>
              <a:rPr lang="en-US" baseline="0" dirty="0" smtClean="0"/>
              <a:t> we also need to take care of the new intra-table dependency. Because now some the flows that were previously going through this bottom path, will go through this top path. Therefore we need to subtract those flows from the bottom path. Once we do that, the whole flow on the bottom path will reduce to empty and should be removed.</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19</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probe nodes that we used for receiving flows at the destination can actually check constraints of the flows and that’s how we can check policy. For example we may have a policy that 0010 packets go through the red box. Probe node is in perfect position to check this policy, because it sees all flows from the source and has the complete history of every flow. Therefore by tracing through the history of 0010 packets, it sees that they actually go through the red box, and hence policy is satisfied.</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20</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how </a:t>
            </a:r>
            <a:r>
              <a:rPr lang="en-US" dirty="0" err="1" smtClean="0"/>
              <a:t>NetPlumber</a:t>
            </a:r>
            <a:r>
              <a:rPr lang="en-US" dirty="0" smtClean="0"/>
              <a:t> works, Let’s look at one simple example, consisting of these 4 switches. We look at the forwarding rules of each of these switch and</a:t>
            </a:r>
            <a:r>
              <a:rPr lang="en-US" baseline="0" dirty="0" smtClean="0"/>
              <a:t> for each rule, create one rule node in the net plumber graph. We then connect these nodes according to the next hop dependency.</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21</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The </a:t>
            </a:r>
            <a:r>
              <a:rPr lang="en-US" dirty="0" err="1" smtClean="0"/>
              <a:t>na</a:t>
            </a:r>
            <a:r>
              <a:rPr lang="fr-FR" dirty="0" err="1" smtClean="0"/>
              <a:t>ï</a:t>
            </a:r>
            <a:r>
              <a:rPr lang="en-US" dirty="0" err="1" smtClean="0"/>
              <a:t>ve</a:t>
            </a:r>
            <a:r>
              <a:rPr lang="en-US" dirty="0" smtClean="0"/>
              <a:t> way for doing it</a:t>
            </a:r>
            <a:r>
              <a:rPr lang="en-US" baseline="0" dirty="0" smtClean="0"/>
              <a:t> by </a:t>
            </a:r>
            <a:r>
              <a:rPr lang="en-US" baseline="0" dirty="0" err="1" smtClean="0"/>
              <a:t>partioning</a:t>
            </a:r>
            <a:r>
              <a:rPr lang="en-US" baseline="0" dirty="0" smtClean="0"/>
              <a:t> based on physical node will be worst</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25</a:t>
            </a:fld>
            <a:endParaRPr lang="en-US"/>
          </a:p>
        </p:txBody>
      </p:sp>
    </p:spTree>
    <p:extLst>
      <p:ext uri="{BB962C8B-B14F-4D97-AF65-F5344CB8AC3E}">
        <p14:creationId xmlns:p14="http://schemas.microsoft.com/office/powerpoint/2010/main" val="3784390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Rot="1" noChangeAspect="1" noChangeArrowheads="1"/>
          </p:cNvSpPr>
          <p:nvPr>
            <p:ph type="sldImg"/>
          </p:nvPr>
        </p:nvSpPr>
        <p:spPr>
          <a:xfrm>
            <a:off x="1257300" y="720725"/>
            <a:ext cx="4800600" cy="3600450"/>
          </a:xfrm>
          <a:solidFill>
            <a:srgbClr val="FFFFFF"/>
          </a:solidFill>
          <a:ln/>
        </p:spPr>
      </p:sp>
      <p:sp>
        <p:nvSpPr>
          <p:cNvPr id="58370" name="Rectangle 2"/>
          <p:cNvSpPr>
            <a:spLocks noGrp="1" noChangeArrowheads="1"/>
          </p:cNvSpPr>
          <p:nvPr>
            <p:ph type="body" idx="1"/>
          </p:nvPr>
        </p:nvSpPr>
        <p:spPr>
          <a:ln/>
        </p:spPr>
        <p:txBody>
          <a:bodyPr/>
          <a:lstStyle/>
          <a:p>
            <a:pPr eaLnBrk="1" hangingPunct="1">
              <a:defRPr/>
            </a:pPr>
            <a:endParaRPr lang="en-US" sz="2300" dirty="0">
              <a:latin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a:xfrm>
            <a:off x="1257300" y="720725"/>
            <a:ext cx="4800600" cy="3600450"/>
          </a:xfrm>
          <a:solidFill>
            <a:srgbClr val="FFFFFF"/>
          </a:solidFill>
          <a:ln/>
        </p:spPr>
      </p:sp>
      <p:sp>
        <p:nvSpPr>
          <p:cNvPr id="60418" name="Rectangle 2"/>
          <p:cNvSpPr>
            <a:spLocks noGrp="1" noChangeArrowheads="1"/>
          </p:cNvSpPr>
          <p:nvPr>
            <p:ph type="body" idx="1"/>
          </p:nvPr>
        </p:nvSpPr>
        <p:spPr>
          <a:ln/>
        </p:spPr>
        <p:txBody>
          <a:bodyPr/>
          <a:lstStyle/>
          <a:p>
            <a:pPr eaLnBrk="1" hangingPunct="1">
              <a:defRPr/>
            </a:pPr>
            <a:r>
              <a:rPr lang="en-US" sz="2300" dirty="0">
                <a:latin typeface="Lucida Grande" charset="0"/>
                <a:cs typeface="Lucida Grande" charset="0"/>
                <a:sym typeface="Lucida Grande" charset="0"/>
              </a:rPr>
              <a:t>The programming model makes the programmer</a:t>
            </a:r>
            <a:r>
              <a:rPr lang="ja-JP" altLang="en-US" sz="2300" dirty="0">
                <a:latin typeface="Arial"/>
                <a:cs typeface="Lucida Grande" charset="0"/>
                <a:sym typeface="Lucida Grande" charset="0"/>
              </a:rPr>
              <a:t>’</a:t>
            </a:r>
            <a:r>
              <a:rPr lang="en-US" sz="2300" dirty="0">
                <a:latin typeface="Lucida Grande" charset="0"/>
                <a:cs typeface="Lucida Grande" charset="0"/>
                <a:sym typeface="Lucida Grande" charset="0"/>
              </a:rPr>
              <a:t>s life easy: just take a packet and say what to do with 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debugging and verification is famous to be hard.</a:t>
            </a:r>
          </a:p>
          <a:p>
            <a:r>
              <a:rPr lang="en-US" dirty="0" smtClean="0"/>
              <a:t>It is hard because the forwarding state</a:t>
            </a:r>
            <a:r>
              <a:rPr lang="en-US" baseline="0" dirty="0" smtClean="0"/>
              <a:t> of the network is hard to analyze.</a:t>
            </a:r>
            <a:endParaRPr lang="en-US" dirty="0" smtClean="0"/>
          </a:p>
          <a:p>
            <a:r>
              <a:rPr lang="en-US" dirty="0" err="1" smtClean="0"/>
              <a:t>T</a:t>
            </a:r>
            <a:r>
              <a:rPr lang="en-US" baseline="0" dirty="0" err="1" smtClean="0"/>
              <a:t>forwarding</a:t>
            </a:r>
            <a:r>
              <a:rPr lang="en-US" baseline="0" dirty="0" smtClean="0"/>
              <a:t> state of network is the set of forwarding rules in the forwarding tables of switches, routers or other boxes that define how an incoming packet is processed and forwarded to the next hop. And the set of forwarding state of network determines how the network behaves overall.</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7</a:t>
            </a:fld>
            <a:endParaRPr lang="en-US"/>
          </a:p>
        </p:txBody>
      </p:sp>
    </p:spTree>
    <p:extLst>
      <p:ext uri="{BB962C8B-B14F-4D97-AF65-F5344CB8AC3E}">
        <p14:creationId xmlns:p14="http://schemas.microsoft.com/office/powerpoint/2010/main" val="2358812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forwarding state of network is hard to analyze because first of all it is generated by different boxes from multiple vendors with</a:t>
            </a:r>
            <a:r>
              <a:rPr lang="en-US" baseline="0" dirty="0" smtClean="0"/>
              <a:t> different presentation formats which makes understanding them harder.. Distributed across multiple tables and boxes which makes predicating the overall behavior harder. Is written to network by multiple independent writes such as local and remote instances of multiple different protocols or manually by different network admins which makes their interactions unpredictable. </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8</a:t>
            </a:fld>
            <a:endParaRPr lang="en-US"/>
          </a:p>
        </p:txBody>
      </p:sp>
    </p:spTree>
    <p:extLst>
      <p:ext uri="{BB962C8B-B14F-4D97-AF65-F5344CB8AC3E}">
        <p14:creationId xmlns:p14="http://schemas.microsoft.com/office/powerpoint/2010/main" val="228581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year I talked about a snapshot based tool for</a:t>
            </a:r>
            <a:r>
              <a:rPr lang="en-US" baseline="0" dirty="0" smtClean="0"/>
              <a:t> verifying networks</a:t>
            </a:r>
            <a:r>
              <a:rPr lang="en-US" dirty="0" smtClean="0"/>
              <a:t>, which was based on a</a:t>
            </a:r>
            <a:r>
              <a:rPr lang="en-US" baseline="0" dirty="0" smtClean="0"/>
              <a:t> modeling framework called </a:t>
            </a:r>
            <a:r>
              <a:rPr lang="en-US" dirty="0" smtClean="0"/>
              <a:t>Header Space Analysis</a:t>
            </a:r>
            <a:r>
              <a:rPr lang="en-US" baseline="0" dirty="0" smtClean="0"/>
              <a:t>. The tool gets a snapshot of the forwarding state of network, and generates a model of the network where each box is modeled by a transfer function. And then we could use this model to verify properties of network, such as “can host a talk to host b?” or “is there any forwarding loop in the network?”</a:t>
            </a:r>
            <a:endParaRPr lang="en-US" dirty="0"/>
          </a:p>
        </p:txBody>
      </p:sp>
      <p:sp>
        <p:nvSpPr>
          <p:cNvPr id="4" name="Slide Number Placeholder 3"/>
          <p:cNvSpPr>
            <a:spLocks noGrp="1"/>
          </p:cNvSpPr>
          <p:nvPr>
            <p:ph type="sldNum" sz="quarter" idx="10"/>
          </p:nvPr>
        </p:nvSpPr>
        <p:spPr/>
        <p:txBody>
          <a:bodyPr/>
          <a:lstStyle/>
          <a:p>
            <a:fld id="{B5B0954F-44E7-874F-A594-41BB457A4FA7}" type="slidenum">
              <a:rPr lang="en-US" smtClean="0"/>
              <a:t>9</a:t>
            </a:fld>
            <a:endParaRPr lang="en-US"/>
          </a:p>
        </p:txBody>
      </p:sp>
    </p:spTree>
    <p:extLst>
      <p:ext uri="{BB962C8B-B14F-4D97-AF65-F5344CB8AC3E}">
        <p14:creationId xmlns:p14="http://schemas.microsoft.com/office/powerpoint/2010/main" val="399009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networks change all the time.</a:t>
            </a:r>
            <a:r>
              <a:rPr lang="en-US" baseline="0" dirty="0" smtClean="0"/>
              <a:t> Individual Rules may get added or deleted or even rules may get added and deleted in batches.</a:t>
            </a:r>
            <a:endParaRPr lang="en-US" dirty="0"/>
          </a:p>
        </p:txBody>
      </p:sp>
      <p:sp>
        <p:nvSpPr>
          <p:cNvPr id="4" name="Slide Number Placeholder 3"/>
          <p:cNvSpPr>
            <a:spLocks noGrp="1"/>
          </p:cNvSpPr>
          <p:nvPr>
            <p:ph type="sldNum" sz="quarter" idx="10"/>
          </p:nvPr>
        </p:nvSpPr>
        <p:spPr/>
        <p:txBody>
          <a:bodyPr/>
          <a:lstStyle/>
          <a:p>
            <a:fld id="{B5B0954F-44E7-874F-A594-41BB457A4FA7}" type="slidenum">
              <a:rPr lang="en-US" smtClean="0"/>
              <a:t>10</a:t>
            </a:fld>
            <a:endParaRPr lang="en-US"/>
          </a:p>
        </p:txBody>
      </p:sp>
    </p:spTree>
    <p:extLst>
      <p:ext uri="{BB962C8B-B14F-4D97-AF65-F5344CB8AC3E}">
        <p14:creationId xmlns:p14="http://schemas.microsoft.com/office/powerpoint/2010/main" val="1302710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want to talk about the design and</a:t>
            </a:r>
            <a:r>
              <a:rPr lang="en-US" baseline="0" dirty="0" smtClean="0"/>
              <a:t> implementation of a new tool that can verify the compliance of a stream of network state changes in real time. It is a re-implementation of Hassel checks that runs incrementally on each state change. The tool creates a model of network </a:t>
            </a:r>
            <a:r>
              <a:rPr lang="en-US" sz="1300" dirty="0"/>
              <a:t>to which we apply the stream of network changes in real time, and also give it a set of policies and invariants to check and the system always give us a yes/no answer for each of the specified policies and invariants as the changes happen in the network. By doing these policy checks in real time, we can …</a:t>
            </a:r>
            <a:endParaRPr lang="en-US" dirty="0"/>
          </a:p>
        </p:txBody>
      </p:sp>
      <p:sp>
        <p:nvSpPr>
          <p:cNvPr id="4" name="Slide Number Placeholder 3"/>
          <p:cNvSpPr>
            <a:spLocks noGrp="1"/>
          </p:cNvSpPr>
          <p:nvPr>
            <p:ph type="sldNum" sz="quarter" idx="10"/>
          </p:nvPr>
        </p:nvSpPr>
        <p:spPr/>
        <p:txBody>
          <a:bodyPr/>
          <a:lstStyle/>
          <a:p>
            <a:fld id="{B5B0954F-44E7-874F-A594-41BB457A4FA7}" type="slidenum">
              <a:rPr lang="en-US" smtClean="0"/>
              <a:t>11</a:t>
            </a:fld>
            <a:endParaRPr lang="en-US"/>
          </a:p>
        </p:txBody>
      </p:sp>
    </p:spTree>
    <p:extLst>
      <p:ext uri="{BB962C8B-B14F-4D97-AF65-F5344CB8AC3E}">
        <p14:creationId xmlns:p14="http://schemas.microsoft.com/office/powerpoint/2010/main" val="401723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outline of this talk is as follows. I start by reviewing the header space analysis framework,</a:t>
            </a:r>
            <a:r>
              <a:rPr lang="en-US" baseline="0" dirty="0" smtClean="0"/>
              <a:t> then introduce our real time policy checking tool, called </a:t>
            </a:r>
            <a:r>
              <a:rPr lang="en-US" baseline="0" dirty="0" err="1" smtClean="0"/>
              <a:t>netplumber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5B0954F-44E7-874F-A594-41BB457A4FA7}" type="slidenum">
              <a:rPr lang="en-US" smtClean="0"/>
              <a:t>12</a:t>
            </a:fld>
            <a:endParaRPr lang="en-US"/>
          </a:p>
        </p:txBody>
      </p:sp>
    </p:spTree>
    <p:extLst>
      <p:ext uri="{BB962C8B-B14F-4D97-AF65-F5344CB8AC3E}">
        <p14:creationId xmlns:p14="http://schemas.microsoft.com/office/powerpoint/2010/main" val="221596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10/1/13</a:t>
            </a:r>
            <a:endParaRPr lang="en-US"/>
          </a:p>
        </p:txBody>
      </p:sp>
      <p:sp>
        <p:nvSpPr>
          <p:cNvPr id="5" name="Footer Placeholder 4"/>
          <p:cNvSpPr>
            <a:spLocks noGrp="1"/>
          </p:cNvSpPr>
          <p:nvPr>
            <p:ph type="ftr" sz="quarter" idx="3"/>
          </p:nvPr>
        </p:nvSpPr>
        <p:spPr>
          <a:xfrm>
            <a:off x="3124200" y="6324600"/>
            <a:ext cx="3200400" cy="39687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Software Defined Networking (COMS 6998-8)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jpg"/><Relationship Id="rId5" Type="http://schemas.openxmlformats.org/officeDocument/2006/relationships/image" Target="../media/image2.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png"/><Relationship Id="rId5" Type="http://schemas.openxmlformats.org/officeDocument/2006/relationships/image" Target="../media/image4.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4.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4.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4.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4.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emf"/><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8.emf"/><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9.emf"/><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1.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Layout" Target="../slideLayouts/slideLayout2.xml"/><Relationship Id="rId3"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image" Target="../media/image13.emf"/></Relationships>
</file>

<file path=ppt/slides/_rels/slide3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tags" Target="../tags/tag3.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a:bodyPr>
          <a:lstStyle/>
          <a:p>
            <a:pPr algn="l"/>
            <a:r>
              <a:rPr lang="en-US" dirty="0" smtClean="0"/>
              <a:t>Software Defined Networking</a:t>
            </a:r>
            <a:br>
              <a:rPr lang="en-US" dirty="0" smtClean="0"/>
            </a:br>
            <a:r>
              <a:rPr lang="en-US" dirty="0" smtClean="0"/>
              <a:t>COMS 6998-</a:t>
            </a:r>
            <a:r>
              <a:rPr lang="en-US" dirty="0"/>
              <a:t>8</a:t>
            </a:r>
            <a:r>
              <a:rPr lang="en-US" dirty="0" smtClean="0"/>
              <a:t>, Fall 2013</a:t>
            </a:r>
            <a:endParaRPr lang="en-US" dirty="0"/>
          </a:p>
        </p:txBody>
      </p:sp>
      <p:sp>
        <p:nvSpPr>
          <p:cNvPr id="3" name="Subtitle 2"/>
          <p:cNvSpPr>
            <a:spLocks noGrp="1"/>
          </p:cNvSpPr>
          <p:nvPr>
            <p:ph type="subTitle" idx="1"/>
          </p:nvPr>
        </p:nvSpPr>
        <p:spPr>
          <a:xfrm>
            <a:off x="609600" y="3352800"/>
            <a:ext cx="8153400" cy="24384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~lierranli/coms6998-8SDNFall2013/</a:t>
            </a:r>
            <a:endParaRPr lang="en-US" sz="3400" dirty="0" smtClean="0">
              <a:solidFill>
                <a:srgbClr val="9F8540"/>
              </a:solidFill>
            </a:endParaRPr>
          </a:p>
          <a:p>
            <a:pPr lvl="0" algn="r"/>
            <a:r>
              <a:rPr lang="en-US" sz="3400" dirty="0" smtClean="0">
                <a:solidFill>
                  <a:schemeClr val="tx1"/>
                </a:solidFill>
              </a:rPr>
              <a:t>10/1/2013: SDN Programming language and Verification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Real-Time Incremental Checking</a:t>
            </a:r>
            <a:endParaRPr lang="en-US" dirty="0"/>
          </a:p>
        </p:txBody>
      </p:sp>
      <p:cxnSp>
        <p:nvCxnSpPr>
          <p:cNvPr id="32" name="Straight Connector 31"/>
          <p:cNvCxnSpPr/>
          <p:nvPr/>
        </p:nvCxnSpPr>
        <p:spPr>
          <a:xfrm flipH="1" flipV="1">
            <a:off x="541859" y="3151433"/>
            <a:ext cx="1117886" cy="151599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a:xfrm flipH="1">
            <a:off x="660238" y="3106073"/>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flipV="1">
            <a:off x="1734416" y="3106073"/>
            <a:ext cx="1" cy="137608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V="1">
            <a:off x="367306" y="3219473"/>
            <a:ext cx="0" cy="144795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a:xfrm flipH="1">
            <a:off x="670007" y="4694734"/>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37" name="Picture 3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4220" y="4248440"/>
            <a:ext cx="1010751" cy="928958"/>
          </a:xfrm>
          <a:prstGeom prst="rect">
            <a:avLst/>
          </a:prstGeom>
        </p:spPr>
      </p:pic>
      <p:pic>
        <p:nvPicPr>
          <p:cNvPr id="38" name="Picture 3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89" y="4259836"/>
            <a:ext cx="1010751" cy="928958"/>
          </a:xfrm>
          <a:prstGeom prst="rect">
            <a:avLst/>
          </a:prstGeom>
        </p:spPr>
      </p:pic>
      <p:pic>
        <p:nvPicPr>
          <p:cNvPr id="39" name="Picture 3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701" y="2623856"/>
            <a:ext cx="1010751" cy="928958"/>
          </a:xfrm>
          <a:prstGeom prst="rect">
            <a:avLst/>
          </a:prstGeom>
        </p:spPr>
      </p:pic>
      <p:pic>
        <p:nvPicPr>
          <p:cNvPr id="40" name="Picture 3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00" y="2623856"/>
            <a:ext cx="1010751" cy="928958"/>
          </a:xfrm>
          <a:prstGeom prst="rect">
            <a:avLst/>
          </a:prstGeom>
        </p:spPr>
      </p:pic>
      <p:sp>
        <p:nvSpPr>
          <p:cNvPr id="41" name="Rectangle 40"/>
          <p:cNvSpPr/>
          <p:nvPr/>
        </p:nvSpPr>
        <p:spPr>
          <a:xfrm>
            <a:off x="16560" y="1983111"/>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93364" y="2022187"/>
            <a:ext cx="576643" cy="154435"/>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88753" y="2231331"/>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3595" y="2436668"/>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439585" y="1997990"/>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516389" y="2037066"/>
            <a:ext cx="576643" cy="154435"/>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521547" y="2265748"/>
            <a:ext cx="576643" cy="154435"/>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0601" y="3634111"/>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87405" y="3673187"/>
            <a:ext cx="576643" cy="15443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82794" y="3882331"/>
            <a:ext cx="576643" cy="154435"/>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455093" y="3627395"/>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531897" y="3666471"/>
            <a:ext cx="576643" cy="15443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529205" y="4126574"/>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531897" y="3897840"/>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162380" y="5204339"/>
            <a:ext cx="576643" cy="154435"/>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98879" y="4979024"/>
            <a:ext cx="363501" cy="523220"/>
          </a:xfrm>
          <a:prstGeom prst="rect">
            <a:avLst/>
          </a:prstGeom>
          <a:noFill/>
        </p:spPr>
        <p:txBody>
          <a:bodyPr wrap="none" rtlCol="0">
            <a:spAutoFit/>
          </a:bodyPr>
          <a:lstStyle/>
          <a:p>
            <a:r>
              <a:rPr lang="en-US" sz="2800" dirty="0" smtClean="0"/>
              <a:t>+</a:t>
            </a:r>
            <a:endParaRPr lang="en-US" sz="2800" dirty="0"/>
          </a:p>
        </p:txBody>
      </p:sp>
      <p:sp>
        <p:nvSpPr>
          <p:cNvPr id="57" name="TextBox 56"/>
          <p:cNvSpPr txBox="1"/>
          <p:nvPr/>
        </p:nvSpPr>
        <p:spPr>
          <a:xfrm>
            <a:off x="5091911" y="4966711"/>
            <a:ext cx="294597" cy="523220"/>
          </a:xfrm>
          <a:prstGeom prst="rect">
            <a:avLst/>
          </a:prstGeom>
          <a:noFill/>
        </p:spPr>
        <p:txBody>
          <a:bodyPr wrap="none" rtlCol="0">
            <a:spAutoFit/>
          </a:bodyPr>
          <a:lstStyle/>
          <a:p>
            <a:r>
              <a:rPr lang="en-US" sz="2800" dirty="0"/>
              <a:t>-</a:t>
            </a:r>
          </a:p>
        </p:txBody>
      </p:sp>
      <p:sp>
        <p:nvSpPr>
          <p:cNvPr id="58" name="Rectangle 57"/>
          <p:cNvSpPr/>
          <p:nvPr/>
        </p:nvSpPr>
        <p:spPr>
          <a:xfrm>
            <a:off x="5506389" y="5182280"/>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274935" y="5063063"/>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7799671" y="4928871"/>
            <a:ext cx="363501" cy="523220"/>
          </a:xfrm>
          <a:prstGeom prst="rect">
            <a:avLst/>
          </a:prstGeom>
          <a:noFill/>
        </p:spPr>
        <p:txBody>
          <a:bodyPr wrap="none" rtlCol="0">
            <a:spAutoFit/>
          </a:bodyPr>
          <a:lstStyle/>
          <a:p>
            <a:r>
              <a:rPr lang="en-US" sz="2800" dirty="0" smtClean="0"/>
              <a:t>+</a:t>
            </a:r>
            <a:endParaRPr lang="en-US" sz="2800" dirty="0"/>
          </a:p>
        </p:txBody>
      </p:sp>
      <p:sp>
        <p:nvSpPr>
          <p:cNvPr id="61" name="TextBox 60"/>
          <p:cNvSpPr txBox="1"/>
          <p:nvPr/>
        </p:nvSpPr>
        <p:spPr>
          <a:xfrm>
            <a:off x="6921470" y="4955888"/>
            <a:ext cx="294597" cy="523220"/>
          </a:xfrm>
          <a:prstGeom prst="rect">
            <a:avLst/>
          </a:prstGeom>
          <a:noFill/>
        </p:spPr>
        <p:txBody>
          <a:bodyPr wrap="none" rtlCol="0">
            <a:spAutoFit/>
          </a:bodyPr>
          <a:lstStyle/>
          <a:p>
            <a:r>
              <a:rPr lang="en-US" sz="2800" dirty="0"/>
              <a:t>-</a:t>
            </a:r>
          </a:p>
        </p:txBody>
      </p:sp>
      <p:sp>
        <p:nvSpPr>
          <p:cNvPr id="62" name="Rectangle 61"/>
          <p:cNvSpPr/>
          <p:nvPr/>
        </p:nvSpPr>
        <p:spPr>
          <a:xfrm>
            <a:off x="7274935" y="5276197"/>
            <a:ext cx="576643" cy="154435"/>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8176582" y="4941445"/>
            <a:ext cx="576643" cy="154435"/>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8176582" y="5174117"/>
            <a:ext cx="576643" cy="154435"/>
          </a:xfrm>
          <a:prstGeom prst="rect">
            <a:avLst/>
          </a:prstGeom>
          <a:solidFill>
            <a:srgbClr val="FEB68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8176582" y="5404766"/>
            <a:ext cx="576643" cy="1544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0" y="5581440"/>
            <a:ext cx="9134893" cy="3456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2897147" y="3121852"/>
            <a:ext cx="1117886" cy="151599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1" name="Straight Connector 70"/>
          <p:cNvCxnSpPr/>
          <p:nvPr/>
        </p:nvCxnSpPr>
        <p:spPr>
          <a:xfrm flipH="1">
            <a:off x="3015526" y="3076492"/>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2" name="Straight Connector 71"/>
          <p:cNvCxnSpPr/>
          <p:nvPr/>
        </p:nvCxnSpPr>
        <p:spPr>
          <a:xfrm flipV="1">
            <a:off x="4089704" y="3076492"/>
            <a:ext cx="1" cy="137608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3" name="Straight Connector 72"/>
          <p:cNvCxnSpPr/>
          <p:nvPr/>
        </p:nvCxnSpPr>
        <p:spPr>
          <a:xfrm flipV="1">
            <a:off x="2722594" y="3189892"/>
            <a:ext cx="0" cy="144795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74" name="Straight Connector 73"/>
          <p:cNvCxnSpPr/>
          <p:nvPr/>
        </p:nvCxnSpPr>
        <p:spPr>
          <a:xfrm flipH="1">
            <a:off x="3025295" y="4665153"/>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75" name="Picture 74"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508" y="4218859"/>
            <a:ext cx="1010751" cy="928958"/>
          </a:xfrm>
          <a:prstGeom prst="rect">
            <a:avLst/>
          </a:prstGeom>
        </p:spPr>
      </p:pic>
      <p:pic>
        <p:nvPicPr>
          <p:cNvPr id="76" name="Picture 75"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799" y="4230255"/>
            <a:ext cx="1010751" cy="928958"/>
          </a:xfrm>
          <a:prstGeom prst="rect">
            <a:avLst/>
          </a:prstGeom>
        </p:spPr>
      </p:pic>
      <p:pic>
        <p:nvPicPr>
          <p:cNvPr id="77" name="Picture 7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2989" y="2594275"/>
            <a:ext cx="1010751" cy="928958"/>
          </a:xfrm>
          <a:prstGeom prst="rect">
            <a:avLst/>
          </a:prstGeom>
        </p:spPr>
      </p:pic>
      <p:pic>
        <p:nvPicPr>
          <p:cNvPr id="78" name="Picture 7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588" y="2594275"/>
            <a:ext cx="1010751" cy="928958"/>
          </a:xfrm>
          <a:prstGeom prst="rect">
            <a:avLst/>
          </a:prstGeom>
        </p:spPr>
      </p:pic>
      <p:sp>
        <p:nvSpPr>
          <p:cNvPr id="79" name="Rectangle 78"/>
          <p:cNvSpPr/>
          <p:nvPr/>
        </p:nvSpPr>
        <p:spPr>
          <a:xfrm>
            <a:off x="2371848" y="1953530"/>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2448652" y="1992606"/>
            <a:ext cx="576643" cy="154435"/>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2444041" y="2201750"/>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2438883" y="2407087"/>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3794873" y="1968409"/>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3871677" y="2007485"/>
            <a:ext cx="576643" cy="154435"/>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3876835" y="2236167"/>
            <a:ext cx="576643" cy="154435"/>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2365889" y="3604530"/>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2442693" y="3643606"/>
            <a:ext cx="576643" cy="15443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2438082" y="3852750"/>
            <a:ext cx="576643" cy="154435"/>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a:off x="3810381" y="3597814"/>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a:off x="3887185" y="3636890"/>
            <a:ext cx="576643" cy="15443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3884493" y="4096993"/>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3887185" y="3868259"/>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2434272" y="4094005"/>
            <a:ext cx="576643" cy="154435"/>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flipH="1" flipV="1">
            <a:off x="5185511" y="3137843"/>
            <a:ext cx="1117886" cy="151599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5" name="Straight Connector 114"/>
          <p:cNvCxnSpPr/>
          <p:nvPr/>
        </p:nvCxnSpPr>
        <p:spPr>
          <a:xfrm flipH="1">
            <a:off x="5303890" y="3092483"/>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6" name="Straight Connector 115"/>
          <p:cNvCxnSpPr/>
          <p:nvPr/>
        </p:nvCxnSpPr>
        <p:spPr>
          <a:xfrm flipV="1">
            <a:off x="6378068" y="3092483"/>
            <a:ext cx="1" cy="137608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7" name="Straight Connector 116"/>
          <p:cNvCxnSpPr/>
          <p:nvPr/>
        </p:nvCxnSpPr>
        <p:spPr>
          <a:xfrm flipV="1">
            <a:off x="5010958" y="3205883"/>
            <a:ext cx="0" cy="144795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8" name="Straight Connector 117"/>
          <p:cNvCxnSpPr/>
          <p:nvPr/>
        </p:nvCxnSpPr>
        <p:spPr>
          <a:xfrm flipH="1">
            <a:off x="5313659" y="4681144"/>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119" name="Picture 11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7872" y="4234850"/>
            <a:ext cx="1010751" cy="928958"/>
          </a:xfrm>
          <a:prstGeom prst="rect">
            <a:avLst/>
          </a:prstGeom>
        </p:spPr>
      </p:pic>
      <p:pic>
        <p:nvPicPr>
          <p:cNvPr id="120" name="Picture 11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8163" y="4246246"/>
            <a:ext cx="1010751" cy="928958"/>
          </a:xfrm>
          <a:prstGeom prst="rect">
            <a:avLst/>
          </a:prstGeom>
        </p:spPr>
      </p:pic>
      <p:pic>
        <p:nvPicPr>
          <p:cNvPr id="121" name="Picture 12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353" y="2610266"/>
            <a:ext cx="1010751" cy="928958"/>
          </a:xfrm>
          <a:prstGeom prst="rect">
            <a:avLst/>
          </a:prstGeom>
        </p:spPr>
      </p:pic>
      <p:pic>
        <p:nvPicPr>
          <p:cNvPr id="122" name="Picture 12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3952" y="2610266"/>
            <a:ext cx="1010751" cy="928958"/>
          </a:xfrm>
          <a:prstGeom prst="rect">
            <a:avLst/>
          </a:prstGeom>
        </p:spPr>
      </p:pic>
      <p:sp>
        <p:nvSpPr>
          <p:cNvPr id="123" name="Rectangle 122"/>
          <p:cNvSpPr/>
          <p:nvPr/>
        </p:nvSpPr>
        <p:spPr>
          <a:xfrm>
            <a:off x="4660212" y="1969521"/>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4737016" y="2008597"/>
            <a:ext cx="576643" cy="154435"/>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a:xfrm>
            <a:off x="4727247" y="2423078"/>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6083237" y="1984400"/>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a:off x="6160041" y="2023476"/>
            <a:ext cx="576643" cy="154435"/>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a:off x="6165199" y="2252158"/>
            <a:ext cx="576643" cy="154435"/>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4654253" y="3620521"/>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4731057" y="3659597"/>
            <a:ext cx="576643" cy="15443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4726446" y="3868741"/>
            <a:ext cx="576643" cy="154435"/>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6098745" y="3613805"/>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175549" y="3652881"/>
            <a:ext cx="576643" cy="15443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6175549" y="3884250"/>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4722636" y="4109996"/>
            <a:ext cx="576643" cy="154435"/>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8" name="Straight Connector 137"/>
          <p:cNvCxnSpPr/>
          <p:nvPr/>
        </p:nvCxnSpPr>
        <p:spPr>
          <a:xfrm flipH="1" flipV="1">
            <a:off x="7496782" y="3126447"/>
            <a:ext cx="1117886" cy="151599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39" name="Straight Connector 138"/>
          <p:cNvCxnSpPr/>
          <p:nvPr/>
        </p:nvCxnSpPr>
        <p:spPr>
          <a:xfrm flipH="1">
            <a:off x="7615161" y="3081087"/>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0" name="Straight Connector 139"/>
          <p:cNvCxnSpPr/>
          <p:nvPr/>
        </p:nvCxnSpPr>
        <p:spPr>
          <a:xfrm flipV="1">
            <a:off x="8689339" y="3081087"/>
            <a:ext cx="1" cy="137608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1" name="Straight Connector 140"/>
          <p:cNvCxnSpPr/>
          <p:nvPr/>
        </p:nvCxnSpPr>
        <p:spPr>
          <a:xfrm flipV="1">
            <a:off x="7322229" y="3194487"/>
            <a:ext cx="0" cy="144795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2" name="Straight Connector 141"/>
          <p:cNvCxnSpPr/>
          <p:nvPr/>
        </p:nvCxnSpPr>
        <p:spPr>
          <a:xfrm flipH="1">
            <a:off x="7624930" y="4669748"/>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143" name="Picture 142"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9143" y="4223454"/>
            <a:ext cx="1010751" cy="928958"/>
          </a:xfrm>
          <a:prstGeom prst="rect">
            <a:avLst/>
          </a:prstGeom>
        </p:spPr>
      </p:pic>
      <p:pic>
        <p:nvPicPr>
          <p:cNvPr id="144" name="Picture 14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434" y="4234850"/>
            <a:ext cx="1010751" cy="928958"/>
          </a:xfrm>
          <a:prstGeom prst="rect">
            <a:avLst/>
          </a:prstGeom>
        </p:spPr>
      </p:pic>
      <p:pic>
        <p:nvPicPr>
          <p:cNvPr id="145" name="Picture 144"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24" y="2598870"/>
            <a:ext cx="1010751" cy="928958"/>
          </a:xfrm>
          <a:prstGeom prst="rect">
            <a:avLst/>
          </a:prstGeom>
        </p:spPr>
      </p:pic>
      <p:pic>
        <p:nvPicPr>
          <p:cNvPr id="146" name="Picture 145"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223" y="2598870"/>
            <a:ext cx="1010751" cy="928958"/>
          </a:xfrm>
          <a:prstGeom prst="rect">
            <a:avLst/>
          </a:prstGeom>
        </p:spPr>
      </p:pic>
      <p:sp>
        <p:nvSpPr>
          <p:cNvPr id="147" name="Rectangle 146"/>
          <p:cNvSpPr/>
          <p:nvPr/>
        </p:nvSpPr>
        <p:spPr>
          <a:xfrm>
            <a:off x="6971483" y="1958125"/>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7048287" y="1997201"/>
            <a:ext cx="576643" cy="154435"/>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8394508" y="1973004"/>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8471312" y="2012080"/>
            <a:ext cx="576643" cy="154435"/>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6965524" y="3609125"/>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7042328" y="3648201"/>
            <a:ext cx="576643" cy="15443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7037717" y="3857345"/>
            <a:ext cx="576643" cy="154435"/>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8410016" y="3602409"/>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8486820" y="3641485"/>
            <a:ext cx="576643" cy="15443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7033907" y="4098600"/>
            <a:ext cx="576643" cy="154435"/>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TextBox 159"/>
          <p:cNvSpPr txBox="1"/>
          <p:nvPr/>
        </p:nvSpPr>
        <p:spPr>
          <a:xfrm>
            <a:off x="8338840" y="5719680"/>
            <a:ext cx="649374" cy="369332"/>
          </a:xfrm>
          <a:prstGeom prst="rect">
            <a:avLst/>
          </a:prstGeom>
          <a:noFill/>
        </p:spPr>
        <p:txBody>
          <a:bodyPr wrap="none" rtlCol="0">
            <a:spAutoFit/>
          </a:bodyPr>
          <a:lstStyle/>
          <a:p>
            <a:r>
              <a:rPr lang="en-US" dirty="0" smtClean="0"/>
              <a:t>Time</a:t>
            </a:r>
            <a:endParaRPr lang="en-US" dirty="0"/>
          </a:p>
        </p:txBody>
      </p:sp>
      <p:sp>
        <p:nvSpPr>
          <p:cNvPr id="161" name="Rectangle 160"/>
          <p:cNvSpPr/>
          <p:nvPr/>
        </p:nvSpPr>
        <p:spPr>
          <a:xfrm>
            <a:off x="8497232" y="3857345"/>
            <a:ext cx="576643" cy="1544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8500793" y="4091811"/>
            <a:ext cx="576643" cy="154435"/>
          </a:xfrm>
          <a:prstGeom prst="rect">
            <a:avLst/>
          </a:prstGeom>
          <a:solidFill>
            <a:srgbClr val="FEB68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7050968" y="2226061"/>
            <a:ext cx="576643" cy="154435"/>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10/1/13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10</a:t>
            </a:fld>
            <a:endParaRPr lang="en-US"/>
          </a:p>
        </p:txBody>
      </p:sp>
      <p:sp>
        <p:nvSpPr>
          <p:cNvPr id="1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52048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par>
                                <p:cTn id="15" presetID="10"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par>
                                <p:cTn id="18" presetID="10" presetClass="entr" presetSubtype="0" fill="hold"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par>
                                <p:cTn id="21" presetID="10"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par>
                                <p:cTn id="24" presetID="10" presetClass="entr" presetSubtype="0" fill="hold"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par>
                                <p:cTn id="27" presetID="10"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10" presetClass="entr" presetSubtype="0" fill="hold"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10" presetClass="entr" presetSubtype="0" fill="hold"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500"/>
                                        <p:tgtEl>
                                          <p:spTgt spid="8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50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500"/>
                                        <p:tgtEl>
                                          <p:spTgt spid="8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500"/>
                                        <p:tgtEl>
                                          <p:spTgt spid="8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fade">
                                      <p:cBhvr>
                                        <p:cTn id="68" dur="500"/>
                                        <p:tgtEl>
                                          <p:spTgt spid="8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fade">
                                      <p:cBhvr>
                                        <p:cTn id="77" dur="500"/>
                                        <p:tgtEl>
                                          <p:spTgt spid="9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2"/>
                                        </p:tgtEl>
                                        <p:attrNameLst>
                                          <p:attrName>style.visibility</p:attrName>
                                        </p:attrNameLst>
                                      </p:cBhvr>
                                      <p:to>
                                        <p:strVal val="visible"/>
                                      </p:to>
                                    </p:set>
                                    <p:animEffect transition="in" filter="fade">
                                      <p:cBhvr>
                                        <p:cTn id="80" dur="500"/>
                                        <p:tgtEl>
                                          <p:spTgt spid="9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500"/>
                                        <p:tgtEl>
                                          <p:spTgt spid="11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500"/>
                                        <p:tgtEl>
                                          <p:spTgt spid="5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500"/>
                                        <p:tgtEl>
                                          <p:spTgt spid="57"/>
                                        </p:tgtEl>
                                      </p:cBhvr>
                                    </p:animEffect>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fade">
                                      <p:cBhvr>
                                        <p:cTn id="95" dur="500"/>
                                        <p:tgtEl>
                                          <p:spTgt spid="114"/>
                                        </p:tgtEl>
                                      </p:cBhvr>
                                    </p:animEffect>
                                  </p:childTnLst>
                                </p:cTn>
                              </p:par>
                              <p:par>
                                <p:cTn id="96" presetID="10" presetClass="entr" presetSubtype="0" fill="hold" nodeType="withEffect">
                                  <p:stCondLst>
                                    <p:cond delay="0"/>
                                  </p:stCondLst>
                                  <p:childTnLst>
                                    <p:set>
                                      <p:cBhvr>
                                        <p:cTn id="97" dur="1" fill="hold">
                                          <p:stCondLst>
                                            <p:cond delay="0"/>
                                          </p:stCondLst>
                                        </p:cTn>
                                        <p:tgtEl>
                                          <p:spTgt spid="115"/>
                                        </p:tgtEl>
                                        <p:attrNameLst>
                                          <p:attrName>style.visibility</p:attrName>
                                        </p:attrNameLst>
                                      </p:cBhvr>
                                      <p:to>
                                        <p:strVal val="visible"/>
                                      </p:to>
                                    </p:set>
                                    <p:animEffect transition="in" filter="fade">
                                      <p:cBhvr>
                                        <p:cTn id="98" dur="500"/>
                                        <p:tgtEl>
                                          <p:spTgt spid="115"/>
                                        </p:tgtEl>
                                      </p:cBhvr>
                                    </p:animEffect>
                                  </p:childTnLst>
                                </p:cTn>
                              </p:par>
                              <p:par>
                                <p:cTn id="99" presetID="10" presetClass="entr" presetSubtype="0" fill="hold" nodeType="withEffect">
                                  <p:stCondLst>
                                    <p:cond delay="0"/>
                                  </p:stCondLst>
                                  <p:childTnLst>
                                    <p:set>
                                      <p:cBhvr>
                                        <p:cTn id="100" dur="1" fill="hold">
                                          <p:stCondLst>
                                            <p:cond delay="0"/>
                                          </p:stCondLst>
                                        </p:cTn>
                                        <p:tgtEl>
                                          <p:spTgt spid="116"/>
                                        </p:tgtEl>
                                        <p:attrNameLst>
                                          <p:attrName>style.visibility</p:attrName>
                                        </p:attrNameLst>
                                      </p:cBhvr>
                                      <p:to>
                                        <p:strVal val="visible"/>
                                      </p:to>
                                    </p:set>
                                    <p:animEffect transition="in" filter="fade">
                                      <p:cBhvr>
                                        <p:cTn id="101" dur="500"/>
                                        <p:tgtEl>
                                          <p:spTgt spid="116"/>
                                        </p:tgtEl>
                                      </p:cBhvr>
                                    </p:animEffect>
                                  </p:childTnLst>
                                </p:cTn>
                              </p:par>
                              <p:par>
                                <p:cTn id="102" presetID="10" presetClass="entr" presetSubtype="0" fill="hold" nodeType="withEffect">
                                  <p:stCondLst>
                                    <p:cond delay="0"/>
                                  </p:stCondLst>
                                  <p:childTnLst>
                                    <p:set>
                                      <p:cBhvr>
                                        <p:cTn id="103" dur="1" fill="hold">
                                          <p:stCondLst>
                                            <p:cond delay="0"/>
                                          </p:stCondLst>
                                        </p:cTn>
                                        <p:tgtEl>
                                          <p:spTgt spid="117"/>
                                        </p:tgtEl>
                                        <p:attrNameLst>
                                          <p:attrName>style.visibility</p:attrName>
                                        </p:attrNameLst>
                                      </p:cBhvr>
                                      <p:to>
                                        <p:strVal val="visible"/>
                                      </p:to>
                                    </p:set>
                                    <p:animEffect transition="in" filter="fade">
                                      <p:cBhvr>
                                        <p:cTn id="104" dur="500"/>
                                        <p:tgtEl>
                                          <p:spTgt spid="117"/>
                                        </p:tgtEl>
                                      </p:cBhvr>
                                    </p:animEffect>
                                  </p:childTnLst>
                                </p:cTn>
                              </p:par>
                              <p:par>
                                <p:cTn id="105" presetID="10" presetClass="entr" presetSubtype="0" fill="hold" nodeType="withEffect">
                                  <p:stCondLst>
                                    <p:cond delay="0"/>
                                  </p:stCondLst>
                                  <p:childTnLst>
                                    <p:set>
                                      <p:cBhvr>
                                        <p:cTn id="106" dur="1" fill="hold">
                                          <p:stCondLst>
                                            <p:cond delay="0"/>
                                          </p:stCondLst>
                                        </p:cTn>
                                        <p:tgtEl>
                                          <p:spTgt spid="118"/>
                                        </p:tgtEl>
                                        <p:attrNameLst>
                                          <p:attrName>style.visibility</p:attrName>
                                        </p:attrNameLst>
                                      </p:cBhvr>
                                      <p:to>
                                        <p:strVal val="visible"/>
                                      </p:to>
                                    </p:set>
                                    <p:animEffect transition="in" filter="fade">
                                      <p:cBhvr>
                                        <p:cTn id="107" dur="500"/>
                                        <p:tgtEl>
                                          <p:spTgt spid="11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fade">
                                      <p:cBhvr>
                                        <p:cTn id="113" dur="500"/>
                                        <p:tgtEl>
                                          <p:spTgt spid="12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6"/>
                                        </p:tgtEl>
                                        <p:attrNameLst>
                                          <p:attrName>style.visibility</p:attrName>
                                        </p:attrNameLst>
                                      </p:cBhvr>
                                      <p:to>
                                        <p:strVal val="visible"/>
                                      </p:to>
                                    </p:set>
                                    <p:animEffect transition="in" filter="fade">
                                      <p:cBhvr>
                                        <p:cTn id="116" dur="500"/>
                                        <p:tgtEl>
                                          <p:spTgt spid="12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27"/>
                                        </p:tgtEl>
                                        <p:attrNameLst>
                                          <p:attrName>style.visibility</p:attrName>
                                        </p:attrNameLst>
                                      </p:cBhvr>
                                      <p:to>
                                        <p:strVal val="visible"/>
                                      </p:to>
                                    </p:set>
                                    <p:animEffect transition="in" filter="fade">
                                      <p:cBhvr>
                                        <p:cTn id="119" dur="500"/>
                                        <p:tgtEl>
                                          <p:spTgt spid="12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28"/>
                                        </p:tgtEl>
                                        <p:attrNameLst>
                                          <p:attrName>style.visibility</p:attrName>
                                        </p:attrNameLst>
                                      </p:cBhvr>
                                      <p:to>
                                        <p:strVal val="visible"/>
                                      </p:to>
                                    </p:set>
                                    <p:animEffect transition="in" filter="fade">
                                      <p:cBhvr>
                                        <p:cTn id="122" dur="500"/>
                                        <p:tgtEl>
                                          <p:spTgt spid="12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500"/>
                                        <p:tgtEl>
                                          <p:spTgt spid="12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30"/>
                                        </p:tgtEl>
                                        <p:attrNameLst>
                                          <p:attrName>style.visibility</p:attrName>
                                        </p:attrNameLst>
                                      </p:cBhvr>
                                      <p:to>
                                        <p:strVal val="visible"/>
                                      </p:to>
                                    </p:set>
                                    <p:animEffect transition="in" filter="fade">
                                      <p:cBhvr>
                                        <p:cTn id="128" dur="500"/>
                                        <p:tgtEl>
                                          <p:spTgt spid="13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31"/>
                                        </p:tgtEl>
                                        <p:attrNameLst>
                                          <p:attrName>style.visibility</p:attrName>
                                        </p:attrNameLst>
                                      </p:cBhvr>
                                      <p:to>
                                        <p:strVal val="visible"/>
                                      </p:to>
                                    </p:set>
                                    <p:animEffect transition="in" filter="fade">
                                      <p:cBhvr>
                                        <p:cTn id="131" dur="500"/>
                                        <p:tgtEl>
                                          <p:spTgt spid="13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32"/>
                                        </p:tgtEl>
                                        <p:attrNameLst>
                                          <p:attrName>style.visibility</p:attrName>
                                        </p:attrNameLst>
                                      </p:cBhvr>
                                      <p:to>
                                        <p:strVal val="visible"/>
                                      </p:to>
                                    </p:set>
                                    <p:animEffect transition="in" filter="fade">
                                      <p:cBhvr>
                                        <p:cTn id="134" dur="500"/>
                                        <p:tgtEl>
                                          <p:spTgt spid="13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33"/>
                                        </p:tgtEl>
                                        <p:attrNameLst>
                                          <p:attrName>style.visibility</p:attrName>
                                        </p:attrNameLst>
                                      </p:cBhvr>
                                      <p:to>
                                        <p:strVal val="visible"/>
                                      </p:to>
                                    </p:set>
                                    <p:animEffect transition="in" filter="fade">
                                      <p:cBhvr>
                                        <p:cTn id="137" dur="500"/>
                                        <p:tgtEl>
                                          <p:spTgt spid="13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34"/>
                                        </p:tgtEl>
                                        <p:attrNameLst>
                                          <p:attrName>style.visibility</p:attrName>
                                        </p:attrNameLst>
                                      </p:cBhvr>
                                      <p:to>
                                        <p:strVal val="visible"/>
                                      </p:to>
                                    </p:set>
                                    <p:animEffect transition="in" filter="fade">
                                      <p:cBhvr>
                                        <p:cTn id="140" dur="500"/>
                                        <p:tgtEl>
                                          <p:spTgt spid="13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36"/>
                                        </p:tgtEl>
                                        <p:attrNameLst>
                                          <p:attrName>style.visibility</p:attrName>
                                        </p:attrNameLst>
                                      </p:cBhvr>
                                      <p:to>
                                        <p:strVal val="visible"/>
                                      </p:to>
                                    </p:set>
                                    <p:animEffect transition="in" filter="fade">
                                      <p:cBhvr>
                                        <p:cTn id="143" dur="500"/>
                                        <p:tgtEl>
                                          <p:spTgt spid="136"/>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37"/>
                                        </p:tgtEl>
                                        <p:attrNameLst>
                                          <p:attrName>style.visibility</p:attrName>
                                        </p:attrNameLst>
                                      </p:cBhvr>
                                      <p:to>
                                        <p:strVal val="visible"/>
                                      </p:to>
                                    </p:set>
                                    <p:animEffect transition="in" filter="fade">
                                      <p:cBhvr>
                                        <p:cTn id="146" dur="500"/>
                                        <p:tgtEl>
                                          <p:spTgt spid="137"/>
                                        </p:tgtEl>
                                      </p:cBhvr>
                                    </p:animEffect>
                                  </p:childTnLst>
                                </p:cTn>
                              </p:par>
                              <p:par>
                                <p:cTn id="147" presetID="10" presetClass="entr" presetSubtype="0" fill="hold" nodeType="withEffect">
                                  <p:stCondLst>
                                    <p:cond delay="0"/>
                                  </p:stCondLst>
                                  <p:childTnLst>
                                    <p:set>
                                      <p:cBhvr>
                                        <p:cTn id="148" dur="1" fill="hold">
                                          <p:stCondLst>
                                            <p:cond delay="0"/>
                                          </p:stCondLst>
                                        </p:cTn>
                                        <p:tgtEl>
                                          <p:spTgt spid="121"/>
                                        </p:tgtEl>
                                        <p:attrNameLst>
                                          <p:attrName>style.visibility</p:attrName>
                                        </p:attrNameLst>
                                      </p:cBhvr>
                                      <p:to>
                                        <p:strVal val="visible"/>
                                      </p:to>
                                    </p:set>
                                    <p:animEffect transition="in" filter="fade">
                                      <p:cBhvr>
                                        <p:cTn id="149" dur="500"/>
                                        <p:tgtEl>
                                          <p:spTgt spid="121"/>
                                        </p:tgtEl>
                                      </p:cBhvr>
                                    </p:animEffect>
                                  </p:childTnLst>
                                </p:cTn>
                              </p:par>
                              <p:par>
                                <p:cTn id="150" presetID="10" presetClass="entr" presetSubtype="0" fill="hold" nodeType="withEffect">
                                  <p:stCondLst>
                                    <p:cond delay="0"/>
                                  </p:stCondLst>
                                  <p:childTnLst>
                                    <p:set>
                                      <p:cBhvr>
                                        <p:cTn id="151" dur="1" fill="hold">
                                          <p:stCondLst>
                                            <p:cond delay="0"/>
                                          </p:stCondLst>
                                        </p:cTn>
                                        <p:tgtEl>
                                          <p:spTgt spid="122"/>
                                        </p:tgtEl>
                                        <p:attrNameLst>
                                          <p:attrName>style.visibility</p:attrName>
                                        </p:attrNameLst>
                                      </p:cBhvr>
                                      <p:to>
                                        <p:strVal val="visible"/>
                                      </p:to>
                                    </p:set>
                                    <p:animEffect transition="in" filter="fade">
                                      <p:cBhvr>
                                        <p:cTn id="152" dur="500"/>
                                        <p:tgtEl>
                                          <p:spTgt spid="122"/>
                                        </p:tgtEl>
                                      </p:cBhvr>
                                    </p:animEffect>
                                  </p:childTnLst>
                                </p:cTn>
                              </p:par>
                              <p:par>
                                <p:cTn id="153" presetID="10" presetClass="entr" presetSubtype="0" fill="hold" nodeType="withEffect">
                                  <p:stCondLst>
                                    <p:cond delay="0"/>
                                  </p:stCondLst>
                                  <p:childTnLst>
                                    <p:set>
                                      <p:cBhvr>
                                        <p:cTn id="154" dur="1" fill="hold">
                                          <p:stCondLst>
                                            <p:cond delay="0"/>
                                          </p:stCondLst>
                                        </p:cTn>
                                        <p:tgtEl>
                                          <p:spTgt spid="120"/>
                                        </p:tgtEl>
                                        <p:attrNameLst>
                                          <p:attrName>style.visibility</p:attrName>
                                        </p:attrNameLst>
                                      </p:cBhvr>
                                      <p:to>
                                        <p:strVal val="visible"/>
                                      </p:to>
                                    </p:set>
                                    <p:animEffect transition="in" filter="fade">
                                      <p:cBhvr>
                                        <p:cTn id="155" dur="500"/>
                                        <p:tgtEl>
                                          <p:spTgt spid="120"/>
                                        </p:tgtEl>
                                      </p:cBhvr>
                                    </p:animEffect>
                                  </p:childTnLst>
                                </p:cTn>
                              </p:par>
                              <p:par>
                                <p:cTn id="156" presetID="10" presetClass="entr" presetSubtype="0" fill="hold" nodeType="withEffect">
                                  <p:stCondLst>
                                    <p:cond delay="0"/>
                                  </p:stCondLst>
                                  <p:childTnLst>
                                    <p:set>
                                      <p:cBhvr>
                                        <p:cTn id="157" dur="1" fill="hold">
                                          <p:stCondLst>
                                            <p:cond delay="0"/>
                                          </p:stCondLst>
                                        </p:cTn>
                                        <p:tgtEl>
                                          <p:spTgt spid="119"/>
                                        </p:tgtEl>
                                        <p:attrNameLst>
                                          <p:attrName>style.visibility</p:attrName>
                                        </p:attrNameLst>
                                      </p:cBhvr>
                                      <p:to>
                                        <p:strVal val="visible"/>
                                      </p:to>
                                    </p:set>
                                    <p:animEffect transition="in" filter="fade">
                                      <p:cBhvr>
                                        <p:cTn id="158" dur="500"/>
                                        <p:tgtEl>
                                          <p:spTgt spid="119"/>
                                        </p:tgtEl>
                                      </p:cBhvr>
                                    </p:animEffect>
                                  </p:childTnLst>
                                </p:cTn>
                              </p:par>
                              <p:par>
                                <p:cTn id="159" presetID="1" presetClass="exit" presetSubtype="0" fill="hold" nodeType="withEffect">
                                  <p:stCondLst>
                                    <p:cond delay="0"/>
                                  </p:stCondLst>
                                  <p:childTnLst>
                                    <p:set>
                                      <p:cBhvr>
                                        <p:cTn id="160" dur="1" fill="hold">
                                          <p:stCondLst>
                                            <p:cond delay="0"/>
                                          </p:stCondLst>
                                        </p:cTn>
                                        <p:tgtEl>
                                          <p:spTgt spid="70"/>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71"/>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72"/>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73"/>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74"/>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75"/>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76"/>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77"/>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78"/>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79"/>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80"/>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81"/>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82"/>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83"/>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84"/>
                                        </p:tgtEl>
                                        <p:attrNameLst>
                                          <p:attrName>style.visibility</p:attrName>
                                        </p:attrNameLst>
                                      </p:cBhvr>
                                      <p:to>
                                        <p:strVal val="hidden"/>
                                      </p:to>
                                    </p:set>
                                  </p:childTnLst>
                                </p:cTn>
                              </p:par>
                              <p:par>
                                <p:cTn id="189" presetID="1" presetClass="exit" presetSubtype="0" fill="hold" grpId="1" nodeType="withEffect">
                                  <p:stCondLst>
                                    <p:cond delay="0"/>
                                  </p:stCondLst>
                                  <p:childTnLst>
                                    <p:set>
                                      <p:cBhvr>
                                        <p:cTn id="190" dur="1" fill="hold">
                                          <p:stCondLst>
                                            <p:cond delay="0"/>
                                          </p:stCondLst>
                                        </p:cTn>
                                        <p:tgtEl>
                                          <p:spTgt spid="85"/>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86"/>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87"/>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88"/>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89"/>
                                        </p:tgtEl>
                                        <p:attrNameLst>
                                          <p:attrName>style.visibility</p:attrName>
                                        </p:attrNameLst>
                                      </p:cBhvr>
                                      <p:to>
                                        <p:strVal val="hidden"/>
                                      </p:to>
                                    </p:set>
                                  </p:childTnLst>
                                </p:cTn>
                              </p:par>
                              <p:par>
                                <p:cTn id="199" presetID="1" presetClass="exit" presetSubtype="0" fill="hold" grpId="1" nodeType="withEffect">
                                  <p:stCondLst>
                                    <p:cond delay="0"/>
                                  </p:stCondLst>
                                  <p:childTnLst>
                                    <p:set>
                                      <p:cBhvr>
                                        <p:cTn id="200" dur="1" fill="hold">
                                          <p:stCondLst>
                                            <p:cond delay="0"/>
                                          </p:stCondLst>
                                        </p:cTn>
                                        <p:tgtEl>
                                          <p:spTgt spid="90"/>
                                        </p:tgtEl>
                                        <p:attrNameLst>
                                          <p:attrName>style.visibility</p:attrName>
                                        </p:attrNameLst>
                                      </p:cBhvr>
                                      <p:to>
                                        <p:strVal val="hidden"/>
                                      </p:to>
                                    </p:set>
                                  </p:childTnLst>
                                </p:cTn>
                              </p:par>
                              <p:par>
                                <p:cTn id="201" presetID="1" presetClass="exit" presetSubtype="0" fill="hold" grpId="1" nodeType="withEffect">
                                  <p:stCondLst>
                                    <p:cond delay="0"/>
                                  </p:stCondLst>
                                  <p:childTnLst>
                                    <p:set>
                                      <p:cBhvr>
                                        <p:cTn id="202" dur="1" fill="hold">
                                          <p:stCondLst>
                                            <p:cond delay="0"/>
                                          </p:stCondLst>
                                        </p:cTn>
                                        <p:tgtEl>
                                          <p:spTgt spid="91"/>
                                        </p:tgtEl>
                                        <p:attrNameLst>
                                          <p:attrName>style.visibility</p:attrName>
                                        </p:attrNameLst>
                                      </p:cBhvr>
                                      <p:to>
                                        <p:strVal val="hidden"/>
                                      </p:to>
                                    </p:set>
                                  </p:childTnLst>
                                </p:cTn>
                              </p:par>
                              <p:par>
                                <p:cTn id="203" presetID="1" presetClass="exit" presetSubtype="0" fill="hold" grpId="1" nodeType="withEffect">
                                  <p:stCondLst>
                                    <p:cond delay="0"/>
                                  </p:stCondLst>
                                  <p:childTnLst>
                                    <p:set>
                                      <p:cBhvr>
                                        <p:cTn id="204" dur="1" fill="hold">
                                          <p:stCondLst>
                                            <p:cond delay="0"/>
                                          </p:stCondLst>
                                        </p:cTn>
                                        <p:tgtEl>
                                          <p:spTgt spid="92"/>
                                        </p:tgtEl>
                                        <p:attrNameLst>
                                          <p:attrName>style.visibility</p:attrName>
                                        </p:attrNameLst>
                                      </p:cBhvr>
                                      <p:to>
                                        <p:strVal val="hidden"/>
                                      </p:to>
                                    </p:set>
                                  </p:childTnLst>
                                </p:cTn>
                              </p:par>
                              <p:par>
                                <p:cTn id="205" presetID="1" presetClass="exit" presetSubtype="0" fill="hold" grpId="1" nodeType="withEffect">
                                  <p:stCondLst>
                                    <p:cond delay="0"/>
                                  </p:stCondLst>
                                  <p:childTnLst>
                                    <p:set>
                                      <p:cBhvr>
                                        <p:cTn id="206" dur="1" fill="hold">
                                          <p:stCondLst>
                                            <p:cond delay="0"/>
                                          </p:stCondLst>
                                        </p:cTn>
                                        <p:tgtEl>
                                          <p:spTgt spid="113"/>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59"/>
                                        </p:tgtEl>
                                        <p:attrNameLst>
                                          <p:attrName>style.visibility</p:attrName>
                                        </p:attrNameLst>
                                      </p:cBhvr>
                                      <p:to>
                                        <p:strVal val="visible"/>
                                      </p:to>
                                    </p:set>
                                    <p:animEffect transition="in" filter="fade">
                                      <p:cBhvr>
                                        <p:cTn id="211" dur="500"/>
                                        <p:tgtEl>
                                          <p:spTgt spid="59"/>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60"/>
                                        </p:tgtEl>
                                        <p:attrNameLst>
                                          <p:attrName>style.visibility</p:attrName>
                                        </p:attrNameLst>
                                      </p:cBhvr>
                                      <p:to>
                                        <p:strVal val="visible"/>
                                      </p:to>
                                    </p:set>
                                    <p:animEffect transition="in" filter="fade">
                                      <p:cBhvr>
                                        <p:cTn id="214" dur="500"/>
                                        <p:tgtEl>
                                          <p:spTgt spid="60"/>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61"/>
                                        </p:tgtEl>
                                        <p:attrNameLst>
                                          <p:attrName>style.visibility</p:attrName>
                                        </p:attrNameLst>
                                      </p:cBhvr>
                                      <p:to>
                                        <p:strVal val="visible"/>
                                      </p:to>
                                    </p:set>
                                    <p:animEffect transition="in" filter="fade">
                                      <p:cBhvr>
                                        <p:cTn id="217" dur="500"/>
                                        <p:tgtEl>
                                          <p:spTgt spid="61"/>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62"/>
                                        </p:tgtEl>
                                        <p:attrNameLst>
                                          <p:attrName>style.visibility</p:attrName>
                                        </p:attrNameLst>
                                      </p:cBhvr>
                                      <p:to>
                                        <p:strVal val="visible"/>
                                      </p:to>
                                    </p:set>
                                    <p:animEffect transition="in" filter="fade">
                                      <p:cBhvr>
                                        <p:cTn id="220" dur="500"/>
                                        <p:tgtEl>
                                          <p:spTgt spid="62"/>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63"/>
                                        </p:tgtEl>
                                        <p:attrNameLst>
                                          <p:attrName>style.visibility</p:attrName>
                                        </p:attrNameLst>
                                      </p:cBhvr>
                                      <p:to>
                                        <p:strVal val="visible"/>
                                      </p:to>
                                    </p:set>
                                    <p:animEffect transition="in" filter="fade">
                                      <p:cBhvr>
                                        <p:cTn id="223" dur="500"/>
                                        <p:tgtEl>
                                          <p:spTgt spid="63"/>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64"/>
                                        </p:tgtEl>
                                        <p:attrNameLst>
                                          <p:attrName>style.visibility</p:attrName>
                                        </p:attrNameLst>
                                      </p:cBhvr>
                                      <p:to>
                                        <p:strVal val="visible"/>
                                      </p:to>
                                    </p:set>
                                    <p:animEffect transition="in" filter="fade">
                                      <p:cBhvr>
                                        <p:cTn id="226" dur="500"/>
                                        <p:tgtEl>
                                          <p:spTgt spid="64"/>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65"/>
                                        </p:tgtEl>
                                        <p:attrNameLst>
                                          <p:attrName>style.visibility</p:attrName>
                                        </p:attrNameLst>
                                      </p:cBhvr>
                                      <p:to>
                                        <p:strVal val="visible"/>
                                      </p:to>
                                    </p:set>
                                    <p:animEffect transition="in" filter="fade">
                                      <p:cBhvr>
                                        <p:cTn id="229" dur="500"/>
                                        <p:tgtEl>
                                          <p:spTgt spid="65"/>
                                        </p:tgtEl>
                                      </p:cBhvr>
                                    </p:animEffect>
                                  </p:childTnLst>
                                </p:cTn>
                              </p:par>
                            </p:childTnLst>
                          </p:cTn>
                        </p:par>
                        <p:par>
                          <p:cTn id="230" fill="hold">
                            <p:stCondLst>
                              <p:cond delay="500"/>
                            </p:stCondLst>
                            <p:childTnLst>
                              <p:par>
                                <p:cTn id="231" presetID="10" presetClass="entr" presetSubtype="0" fill="hold" nodeType="afterEffect">
                                  <p:stCondLst>
                                    <p:cond delay="0"/>
                                  </p:stCondLst>
                                  <p:childTnLst>
                                    <p:set>
                                      <p:cBhvr>
                                        <p:cTn id="232" dur="1" fill="hold">
                                          <p:stCondLst>
                                            <p:cond delay="0"/>
                                          </p:stCondLst>
                                        </p:cTn>
                                        <p:tgtEl>
                                          <p:spTgt spid="138"/>
                                        </p:tgtEl>
                                        <p:attrNameLst>
                                          <p:attrName>style.visibility</p:attrName>
                                        </p:attrNameLst>
                                      </p:cBhvr>
                                      <p:to>
                                        <p:strVal val="visible"/>
                                      </p:to>
                                    </p:set>
                                    <p:animEffect transition="in" filter="fade">
                                      <p:cBhvr>
                                        <p:cTn id="233" dur="500"/>
                                        <p:tgtEl>
                                          <p:spTgt spid="138"/>
                                        </p:tgtEl>
                                      </p:cBhvr>
                                    </p:animEffect>
                                  </p:childTnLst>
                                </p:cTn>
                              </p:par>
                              <p:par>
                                <p:cTn id="234" presetID="10" presetClass="entr" presetSubtype="0" fill="hold" nodeType="withEffect">
                                  <p:stCondLst>
                                    <p:cond delay="0"/>
                                  </p:stCondLst>
                                  <p:childTnLst>
                                    <p:set>
                                      <p:cBhvr>
                                        <p:cTn id="235" dur="1" fill="hold">
                                          <p:stCondLst>
                                            <p:cond delay="0"/>
                                          </p:stCondLst>
                                        </p:cTn>
                                        <p:tgtEl>
                                          <p:spTgt spid="139"/>
                                        </p:tgtEl>
                                        <p:attrNameLst>
                                          <p:attrName>style.visibility</p:attrName>
                                        </p:attrNameLst>
                                      </p:cBhvr>
                                      <p:to>
                                        <p:strVal val="visible"/>
                                      </p:to>
                                    </p:set>
                                    <p:animEffect transition="in" filter="fade">
                                      <p:cBhvr>
                                        <p:cTn id="236" dur="500"/>
                                        <p:tgtEl>
                                          <p:spTgt spid="139"/>
                                        </p:tgtEl>
                                      </p:cBhvr>
                                    </p:animEffect>
                                  </p:childTnLst>
                                </p:cTn>
                              </p:par>
                              <p:par>
                                <p:cTn id="237" presetID="10" presetClass="entr" presetSubtype="0" fill="hold" nodeType="withEffect">
                                  <p:stCondLst>
                                    <p:cond delay="0"/>
                                  </p:stCondLst>
                                  <p:childTnLst>
                                    <p:set>
                                      <p:cBhvr>
                                        <p:cTn id="238" dur="1" fill="hold">
                                          <p:stCondLst>
                                            <p:cond delay="0"/>
                                          </p:stCondLst>
                                        </p:cTn>
                                        <p:tgtEl>
                                          <p:spTgt spid="140"/>
                                        </p:tgtEl>
                                        <p:attrNameLst>
                                          <p:attrName>style.visibility</p:attrName>
                                        </p:attrNameLst>
                                      </p:cBhvr>
                                      <p:to>
                                        <p:strVal val="visible"/>
                                      </p:to>
                                    </p:set>
                                    <p:animEffect transition="in" filter="fade">
                                      <p:cBhvr>
                                        <p:cTn id="239" dur="500"/>
                                        <p:tgtEl>
                                          <p:spTgt spid="140"/>
                                        </p:tgtEl>
                                      </p:cBhvr>
                                    </p:animEffect>
                                  </p:childTnLst>
                                </p:cTn>
                              </p:par>
                              <p:par>
                                <p:cTn id="240" presetID="10" presetClass="entr" presetSubtype="0" fill="hold" nodeType="withEffect">
                                  <p:stCondLst>
                                    <p:cond delay="0"/>
                                  </p:stCondLst>
                                  <p:childTnLst>
                                    <p:set>
                                      <p:cBhvr>
                                        <p:cTn id="241" dur="1" fill="hold">
                                          <p:stCondLst>
                                            <p:cond delay="0"/>
                                          </p:stCondLst>
                                        </p:cTn>
                                        <p:tgtEl>
                                          <p:spTgt spid="141"/>
                                        </p:tgtEl>
                                        <p:attrNameLst>
                                          <p:attrName>style.visibility</p:attrName>
                                        </p:attrNameLst>
                                      </p:cBhvr>
                                      <p:to>
                                        <p:strVal val="visible"/>
                                      </p:to>
                                    </p:set>
                                    <p:animEffect transition="in" filter="fade">
                                      <p:cBhvr>
                                        <p:cTn id="242" dur="500"/>
                                        <p:tgtEl>
                                          <p:spTgt spid="141"/>
                                        </p:tgtEl>
                                      </p:cBhvr>
                                    </p:animEffect>
                                  </p:childTnLst>
                                </p:cTn>
                              </p:par>
                              <p:par>
                                <p:cTn id="243" presetID="10" presetClass="entr" presetSubtype="0" fill="hold" nodeType="withEffect">
                                  <p:stCondLst>
                                    <p:cond delay="0"/>
                                  </p:stCondLst>
                                  <p:childTnLst>
                                    <p:set>
                                      <p:cBhvr>
                                        <p:cTn id="244" dur="1" fill="hold">
                                          <p:stCondLst>
                                            <p:cond delay="0"/>
                                          </p:stCondLst>
                                        </p:cTn>
                                        <p:tgtEl>
                                          <p:spTgt spid="142"/>
                                        </p:tgtEl>
                                        <p:attrNameLst>
                                          <p:attrName>style.visibility</p:attrName>
                                        </p:attrNameLst>
                                      </p:cBhvr>
                                      <p:to>
                                        <p:strVal val="visible"/>
                                      </p:to>
                                    </p:set>
                                    <p:animEffect transition="in" filter="fade">
                                      <p:cBhvr>
                                        <p:cTn id="245" dur="500"/>
                                        <p:tgtEl>
                                          <p:spTgt spid="142"/>
                                        </p:tgtEl>
                                      </p:cBhvr>
                                    </p:animEffect>
                                  </p:childTnLst>
                                </p:cTn>
                              </p:par>
                              <p:par>
                                <p:cTn id="246" presetID="10" presetClass="entr" presetSubtype="0" fill="hold" nodeType="withEffect">
                                  <p:stCondLst>
                                    <p:cond delay="0"/>
                                  </p:stCondLst>
                                  <p:childTnLst>
                                    <p:set>
                                      <p:cBhvr>
                                        <p:cTn id="247" dur="1" fill="hold">
                                          <p:stCondLst>
                                            <p:cond delay="0"/>
                                          </p:stCondLst>
                                        </p:cTn>
                                        <p:tgtEl>
                                          <p:spTgt spid="145"/>
                                        </p:tgtEl>
                                        <p:attrNameLst>
                                          <p:attrName>style.visibility</p:attrName>
                                        </p:attrNameLst>
                                      </p:cBhvr>
                                      <p:to>
                                        <p:strVal val="visible"/>
                                      </p:to>
                                    </p:set>
                                    <p:animEffect transition="in" filter="fade">
                                      <p:cBhvr>
                                        <p:cTn id="248" dur="500"/>
                                        <p:tgtEl>
                                          <p:spTgt spid="145"/>
                                        </p:tgtEl>
                                      </p:cBhvr>
                                    </p:animEffect>
                                  </p:childTnLst>
                                </p:cTn>
                              </p:par>
                              <p:par>
                                <p:cTn id="249" presetID="10" presetClass="entr" presetSubtype="0" fill="hold" nodeType="withEffect">
                                  <p:stCondLst>
                                    <p:cond delay="0"/>
                                  </p:stCondLst>
                                  <p:childTnLst>
                                    <p:set>
                                      <p:cBhvr>
                                        <p:cTn id="250" dur="1" fill="hold">
                                          <p:stCondLst>
                                            <p:cond delay="0"/>
                                          </p:stCondLst>
                                        </p:cTn>
                                        <p:tgtEl>
                                          <p:spTgt spid="146"/>
                                        </p:tgtEl>
                                        <p:attrNameLst>
                                          <p:attrName>style.visibility</p:attrName>
                                        </p:attrNameLst>
                                      </p:cBhvr>
                                      <p:to>
                                        <p:strVal val="visible"/>
                                      </p:to>
                                    </p:set>
                                    <p:animEffect transition="in" filter="fade">
                                      <p:cBhvr>
                                        <p:cTn id="251" dur="500"/>
                                        <p:tgtEl>
                                          <p:spTgt spid="146"/>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47"/>
                                        </p:tgtEl>
                                        <p:attrNameLst>
                                          <p:attrName>style.visibility</p:attrName>
                                        </p:attrNameLst>
                                      </p:cBhvr>
                                      <p:to>
                                        <p:strVal val="visible"/>
                                      </p:to>
                                    </p:set>
                                    <p:animEffect transition="in" filter="fade">
                                      <p:cBhvr>
                                        <p:cTn id="254" dur="500"/>
                                        <p:tgtEl>
                                          <p:spTgt spid="147"/>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48"/>
                                        </p:tgtEl>
                                        <p:attrNameLst>
                                          <p:attrName>style.visibility</p:attrName>
                                        </p:attrNameLst>
                                      </p:cBhvr>
                                      <p:to>
                                        <p:strVal val="visible"/>
                                      </p:to>
                                    </p:set>
                                    <p:animEffect transition="in" filter="fade">
                                      <p:cBhvr>
                                        <p:cTn id="257" dur="500"/>
                                        <p:tgtEl>
                                          <p:spTgt spid="148"/>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50"/>
                                        </p:tgtEl>
                                        <p:attrNameLst>
                                          <p:attrName>style.visibility</p:attrName>
                                        </p:attrNameLst>
                                      </p:cBhvr>
                                      <p:to>
                                        <p:strVal val="visible"/>
                                      </p:to>
                                    </p:set>
                                    <p:animEffect transition="in" filter="fade">
                                      <p:cBhvr>
                                        <p:cTn id="260" dur="500"/>
                                        <p:tgtEl>
                                          <p:spTgt spid="150"/>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51"/>
                                        </p:tgtEl>
                                        <p:attrNameLst>
                                          <p:attrName>style.visibility</p:attrName>
                                        </p:attrNameLst>
                                      </p:cBhvr>
                                      <p:to>
                                        <p:strVal val="visible"/>
                                      </p:to>
                                    </p:set>
                                    <p:animEffect transition="in" filter="fade">
                                      <p:cBhvr>
                                        <p:cTn id="263" dur="500"/>
                                        <p:tgtEl>
                                          <p:spTgt spid="151"/>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153"/>
                                        </p:tgtEl>
                                        <p:attrNameLst>
                                          <p:attrName>style.visibility</p:attrName>
                                        </p:attrNameLst>
                                      </p:cBhvr>
                                      <p:to>
                                        <p:strVal val="visible"/>
                                      </p:to>
                                    </p:set>
                                    <p:animEffect transition="in" filter="fade">
                                      <p:cBhvr>
                                        <p:cTn id="266" dur="500"/>
                                        <p:tgtEl>
                                          <p:spTgt spid="153"/>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54"/>
                                        </p:tgtEl>
                                        <p:attrNameLst>
                                          <p:attrName>style.visibility</p:attrName>
                                        </p:attrNameLst>
                                      </p:cBhvr>
                                      <p:to>
                                        <p:strVal val="visible"/>
                                      </p:to>
                                    </p:set>
                                    <p:animEffect transition="in" filter="fade">
                                      <p:cBhvr>
                                        <p:cTn id="269" dur="500"/>
                                        <p:tgtEl>
                                          <p:spTgt spid="154"/>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155"/>
                                        </p:tgtEl>
                                        <p:attrNameLst>
                                          <p:attrName>style.visibility</p:attrName>
                                        </p:attrNameLst>
                                      </p:cBhvr>
                                      <p:to>
                                        <p:strVal val="visible"/>
                                      </p:to>
                                    </p:set>
                                    <p:animEffect transition="in" filter="fade">
                                      <p:cBhvr>
                                        <p:cTn id="272" dur="500"/>
                                        <p:tgtEl>
                                          <p:spTgt spid="155"/>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56"/>
                                        </p:tgtEl>
                                        <p:attrNameLst>
                                          <p:attrName>style.visibility</p:attrName>
                                        </p:attrNameLst>
                                      </p:cBhvr>
                                      <p:to>
                                        <p:strVal val="visible"/>
                                      </p:to>
                                    </p:set>
                                    <p:animEffect transition="in" filter="fade">
                                      <p:cBhvr>
                                        <p:cTn id="275" dur="500"/>
                                        <p:tgtEl>
                                          <p:spTgt spid="156"/>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157"/>
                                        </p:tgtEl>
                                        <p:attrNameLst>
                                          <p:attrName>style.visibility</p:attrName>
                                        </p:attrNameLst>
                                      </p:cBhvr>
                                      <p:to>
                                        <p:strVal val="visible"/>
                                      </p:to>
                                    </p:set>
                                    <p:animEffect transition="in" filter="fade">
                                      <p:cBhvr>
                                        <p:cTn id="278" dur="500"/>
                                        <p:tgtEl>
                                          <p:spTgt spid="157"/>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159"/>
                                        </p:tgtEl>
                                        <p:attrNameLst>
                                          <p:attrName>style.visibility</p:attrName>
                                        </p:attrNameLst>
                                      </p:cBhvr>
                                      <p:to>
                                        <p:strVal val="visible"/>
                                      </p:to>
                                    </p:set>
                                    <p:animEffect transition="in" filter="fade">
                                      <p:cBhvr>
                                        <p:cTn id="281" dur="500"/>
                                        <p:tgtEl>
                                          <p:spTgt spid="159"/>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61"/>
                                        </p:tgtEl>
                                        <p:attrNameLst>
                                          <p:attrName>style.visibility</p:attrName>
                                        </p:attrNameLst>
                                      </p:cBhvr>
                                      <p:to>
                                        <p:strVal val="visible"/>
                                      </p:to>
                                    </p:set>
                                    <p:animEffect transition="in" filter="fade">
                                      <p:cBhvr>
                                        <p:cTn id="284" dur="500"/>
                                        <p:tgtEl>
                                          <p:spTgt spid="161"/>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162"/>
                                        </p:tgtEl>
                                        <p:attrNameLst>
                                          <p:attrName>style.visibility</p:attrName>
                                        </p:attrNameLst>
                                      </p:cBhvr>
                                      <p:to>
                                        <p:strVal val="visible"/>
                                      </p:to>
                                    </p:set>
                                    <p:animEffect transition="in" filter="fade">
                                      <p:cBhvr>
                                        <p:cTn id="287" dur="500"/>
                                        <p:tgtEl>
                                          <p:spTgt spid="162"/>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163"/>
                                        </p:tgtEl>
                                        <p:attrNameLst>
                                          <p:attrName>style.visibility</p:attrName>
                                        </p:attrNameLst>
                                      </p:cBhvr>
                                      <p:to>
                                        <p:strVal val="visible"/>
                                      </p:to>
                                    </p:set>
                                    <p:animEffect transition="in" filter="fade">
                                      <p:cBhvr>
                                        <p:cTn id="290" dur="500"/>
                                        <p:tgtEl>
                                          <p:spTgt spid="163"/>
                                        </p:tgtEl>
                                      </p:cBhvr>
                                    </p:animEffect>
                                  </p:childTnLst>
                                </p:cTn>
                              </p:par>
                              <p:par>
                                <p:cTn id="291" presetID="10" presetClass="entr" presetSubtype="0" fill="hold" nodeType="withEffect">
                                  <p:stCondLst>
                                    <p:cond delay="0"/>
                                  </p:stCondLst>
                                  <p:childTnLst>
                                    <p:set>
                                      <p:cBhvr>
                                        <p:cTn id="292" dur="1" fill="hold">
                                          <p:stCondLst>
                                            <p:cond delay="0"/>
                                          </p:stCondLst>
                                        </p:cTn>
                                        <p:tgtEl>
                                          <p:spTgt spid="143"/>
                                        </p:tgtEl>
                                        <p:attrNameLst>
                                          <p:attrName>style.visibility</p:attrName>
                                        </p:attrNameLst>
                                      </p:cBhvr>
                                      <p:to>
                                        <p:strVal val="visible"/>
                                      </p:to>
                                    </p:set>
                                    <p:animEffect transition="in" filter="fade">
                                      <p:cBhvr>
                                        <p:cTn id="293" dur="500"/>
                                        <p:tgtEl>
                                          <p:spTgt spid="143"/>
                                        </p:tgtEl>
                                      </p:cBhvr>
                                    </p:animEffect>
                                  </p:childTnLst>
                                </p:cTn>
                              </p:par>
                              <p:par>
                                <p:cTn id="294" presetID="10" presetClass="entr" presetSubtype="0" fill="hold" nodeType="withEffect">
                                  <p:stCondLst>
                                    <p:cond delay="0"/>
                                  </p:stCondLst>
                                  <p:childTnLst>
                                    <p:set>
                                      <p:cBhvr>
                                        <p:cTn id="295" dur="1" fill="hold">
                                          <p:stCondLst>
                                            <p:cond delay="0"/>
                                          </p:stCondLst>
                                        </p:cTn>
                                        <p:tgtEl>
                                          <p:spTgt spid="144"/>
                                        </p:tgtEl>
                                        <p:attrNameLst>
                                          <p:attrName>style.visibility</p:attrName>
                                        </p:attrNameLst>
                                      </p:cBhvr>
                                      <p:to>
                                        <p:strVal val="visible"/>
                                      </p:to>
                                    </p:set>
                                    <p:animEffect transition="in" filter="fade">
                                      <p:cBhvr>
                                        <p:cTn id="296" dur="500"/>
                                        <p:tgtEl>
                                          <p:spTgt spid="144"/>
                                        </p:tgtEl>
                                      </p:cBhvr>
                                    </p:animEffect>
                                  </p:childTnLst>
                                </p:cTn>
                              </p:par>
                              <p:par>
                                <p:cTn id="297" presetID="1" presetClass="exit" presetSubtype="0" fill="hold" nodeType="withEffect">
                                  <p:stCondLst>
                                    <p:cond delay="0"/>
                                  </p:stCondLst>
                                  <p:childTnLst>
                                    <p:set>
                                      <p:cBhvr>
                                        <p:cTn id="298" dur="1" fill="hold">
                                          <p:stCondLst>
                                            <p:cond delay="0"/>
                                          </p:stCondLst>
                                        </p:cTn>
                                        <p:tgtEl>
                                          <p:spTgt spid="114"/>
                                        </p:tgtEl>
                                        <p:attrNameLst>
                                          <p:attrName>style.visibility</p:attrName>
                                        </p:attrNameLst>
                                      </p:cBhvr>
                                      <p:to>
                                        <p:strVal val="hidden"/>
                                      </p:to>
                                    </p:set>
                                  </p:childTnLst>
                                </p:cTn>
                              </p:par>
                              <p:par>
                                <p:cTn id="299" presetID="1" presetClass="exit" presetSubtype="0" fill="hold" nodeType="withEffect">
                                  <p:stCondLst>
                                    <p:cond delay="0"/>
                                  </p:stCondLst>
                                  <p:childTnLst>
                                    <p:set>
                                      <p:cBhvr>
                                        <p:cTn id="300" dur="1" fill="hold">
                                          <p:stCondLst>
                                            <p:cond delay="0"/>
                                          </p:stCondLst>
                                        </p:cTn>
                                        <p:tgtEl>
                                          <p:spTgt spid="115"/>
                                        </p:tgtEl>
                                        <p:attrNameLst>
                                          <p:attrName>style.visibility</p:attrName>
                                        </p:attrNameLst>
                                      </p:cBhvr>
                                      <p:to>
                                        <p:strVal val="hidden"/>
                                      </p:to>
                                    </p:set>
                                  </p:childTnLst>
                                </p:cTn>
                              </p:par>
                              <p:par>
                                <p:cTn id="301" presetID="1" presetClass="exit" presetSubtype="0" fill="hold" nodeType="withEffect">
                                  <p:stCondLst>
                                    <p:cond delay="0"/>
                                  </p:stCondLst>
                                  <p:childTnLst>
                                    <p:set>
                                      <p:cBhvr>
                                        <p:cTn id="302" dur="1" fill="hold">
                                          <p:stCondLst>
                                            <p:cond delay="0"/>
                                          </p:stCondLst>
                                        </p:cTn>
                                        <p:tgtEl>
                                          <p:spTgt spid="116"/>
                                        </p:tgtEl>
                                        <p:attrNameLst>
                                          <p:attrName>style.visibility</p:attrName>
                                        </p:attrNameLst>
                                      </p:cBhvr>
                                      <p:to>
                                        <p:strVal val="hidden"/>
                                      </p:to>
                                    </p:set>
                                  </p:childTnLst>
                                </p:cTn>
                              </p:par>
                              <p:par>
                                <p:cTn id="303" presetID="1" presetClass="exit" presetSubtype="0" fill="hold" nodeType="withEffect">
                                  <p:stCondLst>
                                    <p:cond delay="0"/>
                                  </p:stCondLst>
                                  <p:childTnLst>
                                    <p:set>
                                      <p:cBhvr>
                                        <p:cTn id="304" dur="1" fill="hold">
                                          <p:stCondLst>
                                            <p:cond delay="0"/>
                                          </p:stCondLst>
                                        </p:cTn>
                                        <p:tgtEl>
                                          <p:spTgt spid="117"/>
                                        </p:tgtEl>
                                        <p:attrNameLst>
                                          <p:attrName>style.visibility</p:attrName>
                                        </p:attrNameLst>
                                      </p:cBhvr>
                                      <p:to>
                                        <p:strVal val="hidden"/>
                                      </p:to>
                                    </p:set>
                                  </p:childTnLst>
                                </p:cTn>
                              </p:par>
                              <p:par>
                                <p:cTn id="305" presetID="1" presetClass="exit" presetSubtype="0" fill="hold" nodeType="withEffect">
                                  <p:stCondLst>
                                    <p:cond delay="0"/>
                                  </p:stCondLst>
                                  <p:childTnLst>
                                    <p:set>
                                      <p:cBhvr>
                                        <p:cTn id="306" dur="1" fill="hold">
                                          <p:stCondLst>
                                            <p:cond delay="0"/>
                                          </p:stCondLst>
                                        </p:cTn>
                                        <p:tgtEl>
                                          <p:spTgt spid="118"/>
                                        </p:tgtEl>
                                        <p:attrNameLst>
                                          <p:attrName>style.visibility</p:attrName>
                                        </p:attrNameLst>
                                      </p:cBhvr>
                                      <p:to>
                                        <p:strVal val="hidden"/>
                                      </p:to>
                                    </p:set>
                                  </p:childTnLst>
                                </p:cTn>
                              </p:par>
                              <p:par>
                                <p:cTn id="307" presetID="1" presetClass="exit" presetSubtype="0" fill="hold" nodeType="withEffect">
                                  <p:stCondLst>
                                    <p:cond delay="0"/>
                                  </p:stCondLst>
                                  <p:childTnLst>
                                    <p:set>
                                      <p:cBhvr>
                                        <p:cTn id="308" dur="1" fill="hold">
                                          <p:stCondLst>
                                            <p:cond delay="0"/>
                                          </p:stCondLst>
                                        </p:cTn>
                                        <p:tgtEl>
                                          <p:spTgt spid="122"/>
                                        </p:tgtEl>
                                        <p:attrNameLst>
                                          <p:attrName>style.visibility</p:attrName>
                                        </p:attrNameLst>
                                      </p:cBhvr>
                                      <p:to>
                                        <p:strVal val="hidden"/>
                                      </p:to>
                                    </p:set>
                                  </p:childTnLst>
                                </p:cTn>
                              </p:par>
                              <p:par>
                                <p:cTn id="309" presetID="1" presetClass="exit" presetSubtype="0" fill="hold" grpId="1" nodeType="withEffect">
                                  <p:stCondLst>
                                    <p:cond delay="0"/>
                                  </p:stCondLst>
                                  <p:childTnLst>
                                    <p:set>
                                      <p:cBhvr>
                                        <p:cTn id="310" dur="1" fill="hold">
                                          <p:stCondLst>
                                            <p:cond delay="0"/>
                                          </p:stCondLst>
                                        </p:cTn>
                                        <p:tgtEl>
                                          <p:spTgt spid="123"/>
                                        </p:tgtEl>
                                        <p:attrNameLst>
                                          <p:attrName>style.visibility</p:attrName>
                                        </p:attrNameLst>
                                      </p:cBhvr>
                                      <p:to>
                                        <p:strVal val="hidden"/>
                                      </p:to>
                                    </p:set>
                                  </p:childTnLst>
                                </p:cTn>
                              </p:par>
                              <p:par>
                                <p:cTn id="311" presetID="1" presetClass="exit" presetSubtype="0" fill="hold" grpId="1" nodeType="withEffect">
                                  <p:stCondLst>
                                    <p:cond delay="0"/>
                                  </p:stCondLst>
                                  <p:childTnLst>
                                    <p:set>
                                      <p:cBhvr>
                                        <p:cTn id="312" dur="1" fill="hold">
                                          <p:stCondLst>
                                            <p:cond delay="0"/>
                                          </p:stCondLst>
                                        </p:cTn>
                                        <p:tgtEl>
                                          <p:spTgt spid="124"/>
                                        </p:tgtEl>
                                        <p:attrNameLst>
                                          <p:attrName>style.visibility</p:attrName>
                                        </p:attrNameLst>
                                      </p:cBhvr>
                                      <p:to>
                                        <p:strVal val="hidden"/>
                                      </p:to>
                                    </p:set>
                                  </p:childTnLst>
                                </p:cTn>
                              </p:par>
                              <p:par>
                                <p:cTn id="313" presetID="1" presetClass="exit" presetSubtype="0" fill="hold" grpId="1" nodeType="withEffect">
                                  <p:stCondLst>
                                    <p:cond delay="0"/>
                                  </p:stCondLst>
                                  <p:childTnLst>
                                    <p:set>
                                      <p:cBhvr>
                                        <p:cTn id="314" dur="1" fill="hold">
                                          <p:stCondLst>
                                            <p:cond delay="0"/>
                                          </p:stCondLst>
                                        </p:cTn>
                                        <p:tgtEl>
                                          <p:spTgt spid="126"/>
                                        </p:tgtEl>
                                        <p:attrNameLst>
                                          <p:attrName>style.visibility</p:attrName>
                                        </p:attrNameLst>
                                      </p:cBhvr>
                                      <p:to>
                                        <p:strVal val="hidden"/>
                                      </p:to>
                                    </p:set>
                                  </p:childTnLst>
                                </p:cTn>
                              </p:par>
                              <p:par>
                                <p:cTn id="315" presetID="1" presetClass="exit" presetSubtype="0" fill="hold" grpId="1" nodeType="withEffect">
                                  <p:stCondLst>
                                    <p:cond delay="0"/>
                                  </p:stCondLst>
                                  <p:childTnLst>
                                    <p:set>
                                      <p:cBhvr>
                                        <p:cTn id="316" dur="1" fill="hold">
                                          <p:stCondLst>
                                            <p:cond delay="0"/>
                                          </p:stCondLst>
                                        </p:cTn>
                                        <p:tgtEl>
                                          <p:spTgt spid="127"/>
                                        </p:tgtEl>
                                        <p:attrNameLst>
                                          <p:attrName>style.visibility</p:attrName>
                                        </p:attrNameLst>
                                      </p:cBhvr>
                                      <p:to>
                                        <p:strVal val="hidden"/>
                                      </p:to>
                                    </p:set>
                                  </p:childTnLst>
                                </p:cTn>
                              </p:par>
                              <p:par>
                                <p:cTn id="317" presetID="1" presetClass="exit" presetSubtype="0" fill="hold" grpId="1" nodeType="withEffect">
                                  <p:stCondLst>
                                    <p:cond delay="0"/>
                                  </p:stCondLst>
                                  <p:childTnLst>
                                    <p:set>
                                      <p:cBhvr>
                                        <p:cTn id="318" dur="1" fill="hold">
                                          <p:stCondLst>
                                            <p:cond delay="0"/>
                                          </p:stCondLst>
                                        </p:cTn>
                                        <p:tgtEl>
                                          <p:spTgt spid="128"/>
                                        </p:tgtEl>
                                        <p:attrNameLst>
                                          <p:attrName>style.visibility</p:attrName>
                                        </p:attrNameLst>
                                      </p:cBhvr>
                                      <p:to>
                                        <p:strVal val="hidden"/>
                                      </p:to>
                                    </p:set>
                                  </p:childTnLst>
                                </p:cTn>
                              </p:par>
                              <p:par>
                                <p:cTn id="319" presetID="1" presetClass="exit" presetSubtype="0" fill="hold" grpId="1" nodeType="withEffect">
                                  <p:stCondLst>
                                    <p:cond delay="0"/>
                                  </p:stCondLst>
                                  <p:childTnLst>
                                    <p:set>
                                      <p:cBhvr>
                                        <p:cTn id="320" dur="1" fill="hold">
                                          <p:stCondLst>
                                            <p:cond delay="0"/>
                                          </p:stCondLst>
                                        </p:cTn>
                                        <p:tgtEl>
                                          <p:spTgt spid="129"/>
                                        </p:tgtEl>
                                        <p:attrNameLst>
                                          <p:attrName>style.visibility</p:attrName>
                                        </p:attrNameLst>
                                      </p:cBhvr>
                                      <p:to>
                                        <p:strVal val="hidden"/>
                                      </p:to>
                                    </p:set>
                                  </p:childTnLst>
                                </p:cTn>
                              </p:par>
                              <p:par>
                                <p:cTn id="321" presetID="1" presetClass="exit" presetSubtype="0" fill="hold" grpId="1" nodeType="withEffect">
                                  <p:stCondLst>
                                    <p:cond delay="0"/>
                                  </p:stCondLst>
                                  <p:childTnLst>
                                    <p:set>
                                      <p:cBhvr>
                                        <p:cTn id="322" dur="1" fill="hold">
                                          <p:stCondLst>
                                            <p:cond delay="0"/>
                                          </p:stCondLst>
                                        </p:cTn>
                                        <p:tgtEl>
                                          <p:spTgt spid="130"/>
                                        </p:tgtEl>
                                        <p:attrNameLst>
                                          <p:attrName>style.visibility</p:attrName>
                                        </p:attrNameLst>
                                      </p:cBhvr>
                                      <p:to>
                                        <p:strVal val="hidden"/>
                                      </p:to>
                                    </p:set>
                                  </p:childTnLst>
                                </p:cTn>
                              </p:par>
                              <p:par>
                                <p:cTn id="323" presetID="1" presetClass="exit" presetSubtype="0" fill="hold" grpId="1" nodeType="withEffect">
                                  <p:stCondLst>
                                    <p:cond delay="0"/>
                                  </p:stCondLst>
                                  <p:childTnLst>
                                    <p:set>
                                      <p:cBhvr>
                                        <p:cTn id="324" dur="1" fill="hold">
                                          <p:stCondLst>
                                            <p:cond delay="0"/>
                                          </p:stCondLst>
                                        </p:cTn>
                                        <p:tgtEl>
                                          <p:spTgt spid="131"/>
                                        </p:tgtEl>
                                        <p:attrNameLst>
                                          <p:attrName>style.visibility</p:attrName>
                                        </p:attrNameLst>
                                      </p:cBhvr>
                                      <p:to>
                                        <p:strVal val="hidden"/>
                                      </p:to>
                                    </p:set>
                                  </p:childTnLst>
                                </p:cTn>
                              </p:par>
                              <p:par>
                                <p:cTn id="325" presetID="1" presetClass="exit" presetSubtype="0" fill="hold" grpId="1" nodeType="withEffect">
                                  <p:stCondLst>
                                    <p:cond delay="0"/>
                                  </p:stCondLst>
                                  <p:childTnLst>
                                    <p:set>
                                      <p:cBhvr>
                                        <p:cTn id="326" dur="1" fill="hold">
                                          <p:stCondLst>
                                            <p:cond delay="0"/>
                                          </p:stCondLst>
                                        </p:cTn>
                                        <p:tgtEl>
                                          <p:spTgt spid="132"/>
                                        </p:tgtEl>
                                        <p:attrNameLst>
                                          <p:attrName>style.visibility</p:attrName>
                                        </p:attrNameLst>
                                      </p:cBhvr>
                                      <p:to>
                                        <p:strVal val="hidden"/>
                                      </p:to>
                                    </p:set>
                                  </p:childTnLst>
                                </p:cTn>
                              </p:par>
                              <p:par>
                                <p:cTn id="327" presetID="1" presetClass="exit" presetSubtype="0" fill="hold" grpId="1" nodeType="withEffect">
                                  <p:stCondLst>
                                    <p:cond delay="0"/>
                                  </p:stCondLst>
                                  <p:childTnLst>
                                    <p:set>
                                      <p:cBhvr>
                                        <p:cTn id="328" dur="1" fill="hold">
                                          <p:stCondLst>
                                            <p:cond delay="0"/>
                                          </p:stCondLst>
                                        </p:cTn>
                                        <p:tgtEl>
                                          <p:spTgt spid="133"/>
                                        </p:tgtEl>
                                        <p:attrNameLst>
                                          <p:attrName>style.visibility</p:attrName>
                                        </p:attrNameLst>
                                      </p:cBhvr>
                                      <p:to>
                                        <p:strVal val="hidden"/>
                                      </p:to>
                                    </p:set>
                                  </p:childTnLst>
                                </p:cTn>
                              </p:par>
                              <p:par>
                                <p:cTn id="329" presetID="1" presetClass="exit" presetSubtype="0" fill="hold" grpId="1" nodeType="withEffect">
                                  <p:stCondLst>
                                    <p:cond delay="0"/>
                                  </p:stCondLst>
                                  <p:childTnLst>
                                    <p:set>
                                      <p:cBhvr>
                                        <p:cTn id="330" dur="1" fill="hold">
                                          <p:stCondLst>
                                            <p:cond delay="0"/>
                                          </p:stCondLst>
                                        </p:cTn>
                                        <p:tgtEl>
                                          <p:spTgt spid="134"/>
                                        </p:tgtEl>
                                        <p:attrNameLst>
                                          <p:attrName>style.visibility</p:attrName>
                                        </p:attrNameLst>
                                      </p:cBhvr>
                                      <p:to>
                                        <p:strVal val="hidden"/>
                                      </p:to>
                                    </p:set>
                                  </p:childTnLst>
                                </p:cTn>
                              </p:par>
                              <p:par>
                                <p:cTn id="331" presetID="1" presetClass="exit" presetSubtype="0" fill="hold" grpId="1" nodeType="withEffect">
                                  <p:stCondLst>
                                    <p:cond delay="0"/>
                                  </p:stCondLst>
                                  <p:childTnLst>
                                    <p:set>
                                      <p:cBhvr>
                                        <p:cTn id="332" dur="1" fill="hold">
                                          <p:stCondLst>
                                            <p:cond delay="0"/>
                                          </p:stCondLst>
                                        </p:cTn>
                                        <p:tgtEl>
                                          <p:spTgt spid="136"/>
                                        </p:tgtEl>
                                        <p:attrNameLst>
                                          <p:attrName>style.visibility</p:attrName>
                                        </p:attrNameLst>
                                      </p:cBhvr>
                                      <p:to>
                                        <p:strVal val="hidden"/>
                                      </p:to>
                                    </p:set>
                                  </p:childTnLst>
                                </p:cTn>
                              </p:par>
                              <p:par>
                                <p:cTn id="333" presetID="1" presetClass="exit" presetSubtype="0" fill="hold" grpId="1" nodeType="withEffect">
                                  <p:stCondLst>
                                    <p:cond delay="0"/>
                                  </p:stCondLst>
                                  <p:childTnLst>
                                    <p:set>
                                      <p:cBhvr>
                                        <p:cTn id="334" dur="1" fill="hold">
                                          <p:stCondLst>
                                            <p:cond delay="0"/>
                                          </p:stCondLst>
                                        </p:cTn>
                                        <p:tgtEl>
                                          <p:spTgt spid="137"/>
                                        </p:tgtEl>
                                        <p:attrNameLst>
                                          <p:attrName>style.visibility</p:attrName>
                                        </p:attrNameLst>
                                      </p:cBhvr>
                                      <p:to>
                                        <p:strVal val="hidden"/>
                                      </p:to>
                                    </p:set>
                                  </p:childTnLst>
                                </p:cTn>
                              </p:par>
                              <p:par>
                                <p:cTn id="335" presetID="1" presetClass="exit" presetSubtype="0" fill="hold" nodeType="withEffect">
                                  <p:stCondLst>
                                    <p:cond delay="0"/>
                                  </p:stCondLst>
                                  <p:childTnLst>
                                    <p:set>
                                      <p:cBhvr>
                                        <p:cTn id="336" dur="1" fill="hold">
                                          <p:stCondLst>
                                            <p:cond delay="0"/>
                                          </p:stCondLst>
                                        </p:cTn>
                                        <p:tgtEl>
                                          <p:spTgt spid="120"/>
                                        </p:tgtEl>
                                        <p:attrNameLst>
                                          <p:attrName>style.visibility</p:attrName>
                                        </p:attrNameLst>
                                      </p:cBhvr>
                                      <p:to>
                                        <p:strVal val="hidden"/>
                                      </p:to>
                                    </p:set>
                                  </p:childTnLst>
                                </p:cTn>
                              </p:par>
                              <p:par>
                                <p:cTn id="337" presetID="1" presetClass="exit" presetSubtype="0" fill="hold" nodeType="withEffect">
                                  <p:stCondLst>
                                    <p:cond delay="0"/>
                                  </p:stCondLst>
                                  <p:childTnLst>
                                    <p:set>
                                      <p:cBhvr>
                                        <p:cTn id="338" dur="1" fill="hold">
                                          <p:stCondLst>
                                            <p:cond delay="0"/>
                                          </p:stCondLst>
                                        </p:cTn>
                                        <p:tgtEl>
                                          <p:spTgt spid="119"/>
                                        </p:tgtEl>
                                        <p:attrNameLst>
                                          <p:attrName>style.visibility</p:attrName>
                                        </p:attrNameLst>
                                      </p:cBhvr>
                                      <p:to>
                                        <p:strVal val="hidden"/>
                                      </p:to>
                                    </p:set>
                                  </p:childTnLst>
                                </p:cTn>
                              </p:par>
                              <p:par>
                                <p:cTn id="339" presetID="1" presetClass="exit" presetSubtype="0" fill="hold" nodeType="withEffect">
                                  <p:stCondLst>
                                    <p:cond delay="0"/>
                                  </p:stCondLst>
                                  <p:childTnLst>
                                    <p:set>
                                      <p:cBhvr>
                                        <p:cTn id="340" dur="1" fill="hold">
                                          <p:stCondLst>
                                            <p:cond delay="0"/>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1" grpId="0"/>
      <p:bldP spid="57" grpId="0"/>
      <p:bldP spid="58" grpId="0" animBg="1"/>
      <p:bldP spid="59" grpId="0" animBg="1"/>
      <p:bldP spid="60" grpId="0"/>
      <p:bldP spid="61" grpId="0"/>
      <p:bldP spid="62" grpId="0" animBg="1"/>
      <p:bldP spid="63" grpId="0" animBg="1"/>
      <p:bldP spid="64" grpId="0" animBg="1"/>
      <p:bldP spid="65" grpId="0"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113" grpId="0" animBg="1"/>
      <p:bldP spid="113" grpId="1" animBg="1"/>
      <p:bldP spid="123" grpId="0" animBg="1"/>
      <p:bldP spid="123" grpId="1" animBg="1"/>
      <p:bldP spid="124" grpId="0" animBg="1"/>
      <p:bldP spid="124"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6" grpId="0" animBg="1"/>
      <p:bldP spid="136" grpId="1" animBg="1"/>
      <p:bldP spid="137" grpId="0" animBg="1"/>
      <p:bldP spid="137" grpId="1" animBg="1"/>
      <p:bldP spid="147" grpId="0" animBg="1"/>
      <p:bldP spid="148" grpId="0" animBg="1"/>
      <p:bldP spid="150" grpId="0" animBg="1"/>
      <p:bldP spid="151" grpId="0" animBg="1"/>
      <p:bldP spid="153" grpId="0" animBg="1"/>
      <p:bldP spid="154" grpId="0" animBg="1"/>
      <p:bldP spid="155" grpId="0" animBg="1"/>
      <p:bldP spid="156" grpId="0" animBg="1"/>
      <p:bldP spid="157" grpId="0" animBg="1"/>
      <p:bldP spid="159" grpId="0" animBg="1"/>
      <p:bldP spid="161" grpId="0" animBg="1"/>
      <p:bldP spid="162" grpId="0" animBg="1"/>
      <p:bldP spid="1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STRAIN001Stream_Below_Proxy_Falls.jpg"/>
          <p:cNvPicPr>
            <a:picLocks noChangeAspect="1"/>
          </p:cNvPicPr>
          <p:nvPr/>
        </p:nvPicPr>
        <p:blipFill rotWithShape="1">
          <a:blip r:embed="rId4">
            <a:extLst>
              <a:ext uri="{28A0092B-C50C-407E-A947-70E740481C1C}">
                <a14:useLocalDpi xmlns:a14="http://schemas.microsoft.com/office/drawing/2010/main" val="0"/>
              </a:ext>
            </a:extLst>
          </a:blip>
          <a:srcRect l="17040" t="22319" r="21085"/>
          <a:stretch/>
        </p:blipFill>
        <p:spPr>
          <a:xfrm>
            <a:off x="3345426" y="1739097"/>
            <a:ext cx="1267585" cy="1193549"/>
          </a:xfrm>
          <a:prstGeom prst="rect">
            <a:avLst/>
          </a:prstGeom>
        </p:spPr>
      </p:pic>
      <p:sp>
        <p:nvSpPr>
          <p:cNvPr id="2" name="Title 1"/>
          <p:cNvSpPr>
            <a:spLocks noGrp="1"/>
          </p:cNvSpPr>
          <p:nvPr>
            <p:ph type="title"/>
          </p:nvPr>
        </p:nvSpPr>
        <p:spPr/>
        <p:txBody>
          <a:bodyPr/>
          <a:lstStyle/>
          <a:p>
            <a:r>
              <a:rPr lang="en-US" dirty="0" smtClean="0"/>
              <a:t>Real-Time Incremental Checking</a:t>
            </a:r>
            <a:endParaRPr lang="en-US" dirty="0"/>
          </a:p>
        </p:txBody>
      </p:sp>
      <p:cxnSp>
        <p:nvCxnSpPr>
          <p:cNvPr id="32" name="Straight Connector 31"/>
          <p:cNvCxnSpPr/>
          <p:nvPr/>
        </p:nvCxnSpPr>
        <p:spPr>
          <a:xfrm flipH="1" flipV="1">
            <a:off x="982499" y="2987273"/>
            <a:ext cx="1117886" cy="151599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a:xfrm flipH="1">
            <a:off x="1100878" y="2941913"/>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flipV="1">
            <a:off x="2175056" y="2941913"/>
            <a:ext cx="1" cy="137608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p:nvCxnSpPr>
        <p:spPr>
          <a:xfrm flipV="1">
            <a:off x="807946" y="3055313"/>
            <a:ext cx="0" cy="144795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p:nvCxnSpPr>
        <p:spPr>
          <a:xfrm flipH="1">
            <a:off x="1110647" y="4530574"/>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37" name="Picture 36"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4860" y="4084280"/>
            <a:ext cx="1010751" cy="928958"/>
          </a:xfrm>
          <a:prstGeom prst="rect">
            <a:avLst/>
          </a:prstGeom>
        </p:spPr>
      </p:pic>
      <p:pic>
        <p:nvPicPr>
          <p:cNvPr id="38" name="Picture 37"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151" y="4095676"/>
            <a:ext cx="1010751" cy="928958"/>
          </a:xfrm>
          <a:prstGeom prst="rect">
            <a:avLst/>
          </a:prstGeom>
        </p:spPr>
      </p:pic>
      <p:pic>
        <p:nvPicPr>
          <p:cNvPr id="39" name="Picture 38"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341" y="2459696"/>
            <a:ext cx="1010751" cy="928958"/>
          </a:xfrm>
          <a:prstGeom prst="rect">
            <a:avLst/>
          </a:prstGeom>
        </p:spPr>
      </p:pic>
      <p:pic>
        <p:nvPicPr>
          <p:cNvPr id="40" name="Picture 39" descr="rout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940" y="2459696"/>
            <a:ext cx="1010751" cy="928958"/>
          </a:xfrm>
          <a:prstGeom prst="rect">
            <a:avLst/>
          </a:prstGeom>
        </p:spPr>
      </p:pic>
      <p:sp>
        <p:nvSpPr>
          <p:cNvPr id="41" name="Rectangle 40"/>
          <p:cNvSpPr/>
          <p:nvPr/>
        </p:nvSpPr>
        <p:spPr>
          <a:xfrm>
            <a:off x="457200" y="1818951"/>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34004" y="1858027"/>
            <a:ext cx="576643" cy="154435"/>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29393" y="2067171"/>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524235" y="2272508"/>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880225" y="1833830"/>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957029" y="1872906"/>
            <a:ext cx="576643" cy="154435"/>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962187" y="2101588"/>
            <a:ext cx="576643" cy="154435"/>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51241" y="3469951"/>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28045" y="3509027"/>
            <a:ext cx="576643" cy="15443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523434" y="3718171"/>
            <a:ext cx="576643" cy="154435"/>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895733" y="3463235"/>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972537" y="3502311"/>
            <a:ext cx="576643" cy="15443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969845" y="3962414"/>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972537" y="3733680"/>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671040" y="4718958"/>
            <a:ext cx="576643" cy="154435"/>
          </a:xfrm>
          <a:prstGeom prst="rect">
            <a:avLst/>
          </a:prstGeom>
          <a:solidFill>
            <a:schemeClr val="accent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297770" y="4512015"/>
            <a:ext cx="363501" cy="523220"/>
          </a:xfrm>
          <a:prstGeom prst="rect">
            <a:avLst/>
          </a:prstGeom>
          <a:noFill/>
        </p:spPr>
        <p:txBody>
          <a:bodyPr wrap="none" rtlCol="0">
            <a:spAutoFit/>
          </a:bodyPr>
          <a:lstStyle/>
          <a:p>
            <a:r>
              <a:rPr lang="en-US" sz="2800" dirty="0" smtClean="0"/>
              <a:t>+</a:t>
            </a:r>
            <a:endParaRPr lang="en-US" sz="2800" dirty="0"/>
          </a:p>
        </p:txBody>
      </p:sp>
      <p:sp>
        <p:nvSpPr>
          <p:cNvPr id="57" name="TextBox 56"/>
          <p:cNvSpPr txBox="1"/>
          <p:nvPr/>
        </p:nvSpPr>
        <p:spPr>
          <a:xfrm>
            <a:off x="3312819" y="4027127"/>
            <a:ext cx="294597" cy="523220"/>
          </a:xfrm>
          <a:prstGeom prst="rect">
            <a:avLst/>
          </a:prstGeom>
          <a:noFill/>
        </p:spPr>
        <p:txBody>
          <a:bodyPr wrap="none" rtlCol="0">
            <a:spAutoFit/>
          </a:bodyPr>
          <a:lstStyle/>
          <a:p>
            <a:r>
              <a:rPr lang="en-US" sz="2800" dirty="0"/>
              <a:t>-</a:t>
            </a:r>
          </a:p>
        </p:txBody>
      </p:sp>
      <p:sp>
        <p:nvSpPr>
          <p:cNvPr id="58" name="Rectangle 57"/>
          <p:cNvSpPr/>
          <p:nvPr/>
        </p:nvSpPr>
        <p:spPr>
          <a:xfrm>
            <a:off x="3658914" y="4265571"/>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658914" y="3018535"/>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3256083" y="3461462"/>
            <a:ext cx="363501" cy="523220"/>
          </a:xfrm>
          <a:prstGeom prst="rect">
            <a:avLst/>
          </a:prstGeom>
          <a:noFill/>
        </p:spPr>
        <p:txBody>
          <a:bodyPr wrap="none" rtlCol="0">
            <a:spAutoFit/>
          </a:bodyPr>
          <a:lstStyle/>
          <a:p>
            <a:r>
              <a:rPr lang="en-US" sz="2800" dirty="0" smtClean="0"/>
              <a:t>+</a:t>
            </a:r>
            <a:endParaRPr lang="en-US" sz="2800" dirty="0"/>
          </a:p>
        </p:txBody>
      </p:sp>
      <p:sp>
        <p:nvSpPr>
          <p:cNvPr id="61" name="TextBox 60"/>
          <p:cNvSpPr txBox="1"/>
          <p:nvPr/>
        </p:nvSpPr>
        <p:spPr>
          <a:xfrm>
            <a:off x="3305449" y="2764825"/>
            <a:ext cx="294597" cy="523220"/>
          </a:xfrm>
          <a:prstGeom prst="rect">
            <a:avLst/>
          </a:prstGeom>
          <a:noFill/>
        </p:spPr>
        <p:txBody>
          <a:bodyPr wrap="none" rtlCol="0">
            <a:spAutoFit/>
          </a:bodyPr>
          <a:lstStyle/>
          <a:p>
            <a:r>
              <a:rPr lang="en-US" sz="2800" dirty="0"/>
              <a:t>-</a:t>
            </a:r>
          </a:p>
        </p:txBody>
      </p:sp>
      <p:sp>
        <p:nvSpPr>
          <p:cNvPr id="62" name="Rectangle 61"/>
          <p:cNvSpPr/>
          <p:nvPr/>
        </p:nvSpPr>
        <p:spPr>
          <a:xfrm>
            <a:off x="3658914" y="3231669"/>
            <a:ext cx="576643" cy="154435"/>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658914" y="3474036"/>
            <a:ext cx="576643" cy="154435"/>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658914" y="3706708"/>
            <a:ext cx="576643" cy="154435"/>
          </a:xfrm>
          <a:prstGeom prst="rect">
            <a:avLst/>
          </a:prstGeom>
          <a:solidFill>
            <a:srgbClr val="FEB68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658914" y="3937357"/>
            <a:ext cx="576643" cy="15443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Arrow 69"/>
          <p:cNvSpPr/>
          <p:nvPr/>
        </p:nvSpPr>
        <p:spPr>
          <a:xfrm>
            <a:off x="4527180" y="3308593"/>
            <a:ext cx="861813" cy="431869"/>
          </a:xfrm>
          <a:prstGeom prst="rightArrow">
            <a:avLst>
              <a:gd name="adj1" fmla="val 50000"/>
              <a:gd name="adj2" fmla="val 63129"/>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5673454" y="3238041"/>
            <a:ext cx="213274" cy="216778"/>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104357" y="2751694"/>
            <a:ext cx="213274" cy="216778"/>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6425284" y="3256624"/>
            <a:ext cx="213274" cy="216778"/>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812694" y="3833824"/>
            <a:ext cx="213274" cy="216778"/>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6425284" y="3851031"/>
            <a:ext cx="213274" cy="216778"/>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6975756" y="4061536"/>
            <a:ext cx="213274" cy="216778"/>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963722" y="2824257"/>
            <a:ext cx="213274" cy="216778"/>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7070359" y="3483399"/>
            <a:ext cx="213274" cy="216778"/>
          </a:xfrm>
          <a:prstGeom prst="ellipse">
            <a:avLst/>
          </a:prstGeom>
          <a:solidFill>
            <a:schemeClr val="bg1">
              <a:lumMod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a:stCxn id="4" idx="6"/>
            <a:endCxn id="74" idx="1"/>
          </p:cNvCxnSpPr>
          <p:nvPr/>
        </p:nvCxnSpPr>
        <p:spPr>
          <a:xfrm>
            <a:off x="5886728" y="3346430"/>
            <a:ext cx="569789" cy="536347"/>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79" name="Straight Connector 78"/>
          <p:cNvCxnSpPr>
            <a:stCxn id="4" idx="6"/>
            <a:endCxn id="71" idx="3"/>
          </p:cNvCxnSpPr>
          <p:nvPr/>
        </p:nvCxnSpPr>
        <p:spPr>
          <a:xfrm flipV="1">
            <a:off x="5886728" y="2936726"/>
            <a:ext cx="248862" cy="409704"/>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0" name="Straight Connector 79"/>
          <p:cNvCxnSpPr>
            <a:stCxn id="4" idx="6"/>
            <a:endCxn id="72" idx="2"/>
          </p:cNvCxnSpPr>
          <p:nvPr/>
        </p:nvCxnSpPr>
        <p:spPr>
          <a:xfrm>
            <a:off x="5886728" y="3346430"/>
            <a:ext cx="538556" cy="18583"/>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1" name="Straight Connector 80"/>
          <p:cNvCxnSpPr>
            <a:stCxn id="73" idx="6"/>
            <a:endCxn id="74" idx="2"/>
          </p:cNvCxnSpPr>
          <p:nvPr/>
        </p:nvCxnSpPr>
        <p:spPr>
          <a:xfrm>
            <a:off x="6025968" y="3942213"/>
            <a:ext cx="399316" cy="17207"/>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2" name="Straight Connector 81"/>
          <p:cNvCxnSpPr>
            <a:stCxn id="74" idx="6"/>
            <a:endCxn id="75" idx="1"/>
          </p:cNvCxnSpPr>
          <p:nvPr/>
        </p:nvCxnSpPr>
        <p:spPr>
          <a:xfrm>
            <a:off x="6638558" y="3959420"/>
            <a:ext cx="368431" cy="133862"/>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3" name="Straight Connector 82"/>
          <p:cNvCxnSpPr>
            <a:stCxn id="74" idx="6"/>
            <a:endCxn id="77" idx="2"/>
          </p:cNvCxnSpPr>
          <p:nvPr/>
        </p:nvCxnSpPr>
        <p:spPr>
          <a:xfrm flipV="1">
            <a:off x="6638558" y="3591788"/>
            <a:ext cx="431801" cy="367632"/>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4" name="Straight Connector 83"/>
          <p:cNvCxnSpPr>
            <a:stCxn id="72" idx="6"/>
            <a:endCxn id="77" idx="2"/>
          </p:cNvCxnSpPr>
          <p:nvPr/>
        </p:nvCxnSpPr>
        <p:spPr>
          <a:xfrm>
            <a:off x="6638558" y="3365013"/>
            <a:ext cx="431801" cy="226775"/>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5" name="Straight Connector 84"/>
          <p:cNvCxnSpPr>
            <a:stCxn id="72" idx="6"/>
            <a:endCxn id="76" idx="3"/>
          </p:cNvCxnSpPr>
          <p:nvPr/>
        </p:nvCxnSpPr>
        <p:spPr>
          <a:xfrm flipV="1">
            <a:off x="6638558" y="3009289"/>
            <a:ext cx="356397" cy="355724"/>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6" name="Straight Connector 85"/>
          <p:cNvCxnSpPr>
            <a:stCxn id="71" idx="6"/>
            <a:endCxn id="76" idx="2"/>
          </p:cNvCxnSpPr>
          <p:nvPr/>
        </p:nvCxnSpPr>
        <p:spPr>
          <a:xfrm>
            <a:off x="6317631" y="2860083"/>
            <a:ext cx="646091" cy="72563"/>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7" name="Straight Connector 86"/>
          <p:cNvCxnSpPr>
            <a:stCxn id="72" idx="6"/>
            <a:endCxn id="75" idx="0"/>
          </p:cNvCxnSpPr>
          <p:nvPr/>
        </p:nvCxnSpPr>
        <p:spPr>
          <a:xfrm>
            <a:off x="6638558" y="3365013"/>
            <a:ext cx="443835" cy="696523"/>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88" name="Straight Connector 87"/>
          <p:cNvCxnSpPr>
            <a:stCxn id="73" idx="6"/>
            <a:endCxn id="72" idx="2"/>
          </p:cNvCxnSpPr>
          <p:nvPr/>
        </p:nvCxnSpPr>
        <p:spPr>
          <a:xfrm flipV="1">
            <a:off x="6025968" y="3365013"/>
            <a:ext cx="399316" cy="577200"/>
          </a:xfrm>
          <a:prstGeom prst="line">
            <a:avLst/>
          </a:prstGeom>
          <a:ln w="12700" cmpd="sng">
            <a:solidFill>
              <a:schemeClr val="tx1"/>
            </a:solidFill>
            <a:tailEnd type="triangle"/>
          </a:ln>
        </p:spPr>
        <p:style>
          <a:lnRef idx="1">
            <a:schemeClr val="accent3"/>
          </a:lnRef>
          <a:fillRef idx="0">
            <a:schemeClr val="accent3"/>
          </a:fillRef>
          <a:effectRef idx="0">
            <a:schemeClr val="accent3"/>
          </a:effectRef>
          <a:fontRef idx="minor">
            <a:schemeClr val="tx1"/>
          </a:fontRef>
        </p:style>
      </p:cxnSp>
      <p:sp>
        <p:nvSpPr>
          <p:cNvPr id="31" name="Rectangle 30"/>
          <p:cNvSpPr/>
          <p:nvPr/>
        </p:nvSpPr>
        <p:spPr>
          <a:xfrm>
            <a:off x="5500826" y="2557207"/>
            <a:ext cx="1943924" cy="1854859"/>
          </a:xfrm>
          <a:prstGeom prst="rect">
            <a:avLst/>
          </a:prstGeom>
          <a:solidFill>
            <a:schemeClr val="bg1">
              <a:lumMod val="95000"/>
              <a:alpha val="1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solidFill>
                  <a:srgbClr val="FF0000"/>
                </a:solidFill>
              </a:rPr>
              <a:t>?</a:t>
            </a:r>
            <a:endParaRPr lang="en-US" sz="5400" dirty="0">
              <a:solidFill>
                <a:srgbClr val="FF0000"/>
              </a:solidFill>
            </a:endParaRPr>
          </a:p>
        </p:txBody>
      </p:sp>
      <p:sp>
        <p:nvSpPr>
          <p:cNvPr id="89" name="TextBox 88"/>
          <p:cNvSpPr txBox="1"/>
          <p:nvPr/>
        </p:nvSpPr>
        <p:spPr>
          <a:xfrm>
            <a:off x="4527180" y="4777920"/>
            <a:ext cx="184666" cy="369332"/>
          </a:xfrm>
          <a:prstGeom prst="rect">
            <a:avLst/>
          </a:prstGeom>
          <a:noFill/>
        </p:spPr>
        <p:txBody>
          <a:bodyPr wrap="none" rtlCol="0">
            <a:spAutoFit/>
          </a:bodyPr>
          <a:lstStyle/>
          <a:p>
            <a:endParaRPr lang="en-US" dirty="0"/>
          </a:p>
        </p:txBody>
      </p:sp>
      <p:sp>
        <p:nvSpPr>
          <p:cNvPr id="90" name="Right Arrow 89"/>
          <p:cNvSpPr/>
          <p:nvPr/>
        </p:nvSpPr>
        <p:spPr>
          <a:xfrm rot="5400000">
            <a:off x="6102659" y="1858665"/>
            <a:ext cx="861813" cy="431869"/>
          </a:xfrm>
          <a:prstGeom prst="rightArrow">
            <a:avLst>
              <a:gd name="adj1" fmla="val 50000"/>
              <a:gd name="adj2" fmla="val 63129"/>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5474380" y="1258892"/>
            <a:ext cx="2498400" cy="369332"/>
          </a:xfrm>
          <a:prstGeom prst="rect">
            <a:avLst/>
          </a:prstGeom>
          <a:noFill/>
        </p:spPr>
        <p:txBody>
          <a:bodyPr wrap="none" rtlCol="0">
            <a:spAutoFit/>
          </a:bodyPr>
          <a:lstStyle/>
          <a:p>
            <a:r>
              <a:rPr lang="en-US" dirty="0" smtClean="0"/>
              <a:t>Set of Policies/Invariants</a:t>
            </a:r>
            <a:endParaRPr lang="en-US" dirty="0"/>
          </a:p>
        </p:txBody>
      </p:sp>
      <p:sp>
        <p:nvSpPr>
          <p:cNvPr id="92" name="Right Arrow 91"/>
          <p:cNvSpPr/>
          <p:nvPr/>
        </p:nvSpPr>
        <p:spPr>
          <a:xfrm rot="5400000">
            <a:off x="6102659" y="4706019"/>
            <a:ext cx="861813" cy="431869"/>
          </a:xfrm>
          <a:prstGeom prst="rightArrow">
            <a:avLst>
              <a:gd name="adj1" fmla="val 50000"/>
              <a:gd name="adj2" fmla="val 63129"/>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TextBox 92"/>
          <p:cNvSpPr txBox="1"/>
          <p:nvPr/>
        </p:nvSpPr>
        <p:spPr>
          <a:xfrm>
            <a:off x="6135590" y="5318300"/>
            <a:ext cx="862173" cy="369332"/>
          </a:xfrm>
          <a:prstGeom prst="rect">
            <a:avLst/>
          </a:prstGeom>
          <a:noFill/>
        </p:spPr>
        <p:txBody>
          <a:bodyPr wrap="none" rtlCol="0">
            <a:spAutoFit/>
          </a:bodyPr>
          <a:lstStyle/>
          <a:p>
            <a:r>
              <a:rPr lang="en-US" dirty="0" smtClean="0"/>
              <a:t>Yes/No</a:t>
            </a:r>
            <a:endParaRPr lang="en-US" dirty="0"/>
          </a:p>
        </p:txBody>
      </p:sp>
      <p:cxnSp>
        <p:nvCxnSpPr>
          <p:cNvPr id="94" name="Straight Arrow Connector 93"/>
          <p:cNvCxnSpPr/>
          <p:nvPr/>
        </p:nvCxnSpPr>
        <p:spPr>
          <a:xfrm flipV="1">
            <a:off x="4345747" y="1537920"/>
            <a:ext cx="0" cy="347531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006837" y="1232972"/>
            <a:ext cx="649374" cy="369332"/>
          </a:xfrm>
          <a:prstGeom prst="rect">
            <a:avLst/>
          </a:prstGeom>
          <a:noFill/>
        </p:spPr>
        <p:txBody>
          <a:bodyPr wrap="none" rtlCol="0">
            <a:spAutoFit/>
          </a:bodyPr>
          <a:lstStyle/>
          <a:p>
            <a:r>
              <a:rPr lang="en-US" dirty="0" smtClean="0"/>
              <a:t>Time</a:t>
            </a:r>
            <a:endParaRPr lang="en-US" dirty="0"/>
          </a:p>
        </p:txBody>
      </p:sp>
      <p:sp>
        <p:nvSpPr>
          <p:cNvPr id="100" name="Rectangle 99"/>
          <p:cNvSpPr/>
          <p:nvPr/>
        </p:nvSpPr>
        <p:spPr>
          <a:xfrm>
            <a:off x="2390602" y="5687632"/>
            <a:ext cx="4572000" cy="646331"/>
          </a:xfrm>
          <a:prstGeom prst="rect">
            <a:avLst/>
          </a:prstGeom>
          <a:solidFill>
            <a:schemeClr val="bg2">
              <a:lumMod val="90000"/>
            </a:schemeClr>
          </a:solidFill>
          <a:ln>
            <a:solidFill>
              <a:schemeClr val="tx1"/>
            </a:solidFill>
          </a:ln>
        </p:spPr>
        <p:txBody>
          <a:bodyPr>
            <a:spAutoFit/>
          </a:bodyPr>
          <a:lstStyle/>
          <a:p>
            <a:pPr lvl="1"/>
            <a:r>
              <a:rPr lang="en-US" dirty="0"/>
              <a:t>Prevent errors before they hit </a:t>
            </a:r>
            <a:r>
              <a:rPr lang="en-US" dirty="0" smtClean="0"/>
              <a:t>network</a:t>
            </a:r>
            <a:endParaRPr lang="en-US" dirty="0"/>
          </a:p>
          <a:p>
            <a:pPr lvl="1"/>
            <a:r>
              <a:rPr lang="en-US" dirty="0"/>
              <a:t>Report a violation as soon as it </a:t>
            </a:r>
            <a:r>
              <a:rPr lang="en-US" dirty="0" smtClean="0"/>
              <a:t>happens</a:t>
            </a:r>
            <a:endParaRPr lang="en-US" dirty="0"/>
          </a:p>
        </p:txBody>
      </p:sp>
      <p:sp>
        <p:nvSpPr>
          <p:cNvPr id="3" name="Date Placeholder 2"/>
          <p:cNvSpPr>
            <a:spLocks noGrp="1"/>
          </p:cNvSpPr>
          <p:nvPr>
            <p:ph type="dt" sz="half" idx="10"/>
          </p:nvPr>
        </p:nvSpPr>
        <p:spPr/>
        <p:txBody>
          <a:bodyPr/>
          <a:lstStyle/>
          <a:p>
            <a:r>
              <a:rPr lang="en-US" smtClean="0"/>
              <a:t>10/1/13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a:xfrm>
            <a:off x="6629400" y="6324600"/>
            <a:ext cx="2133600" cy="365125"/>
          </a:xfrm>
        </p:spPr>
        <p:txBody>
          <a:bodyPr/>
          <a:lstStyle/>
          <a:p>
            <a:fld id="{20342B77-D34C-443A-9BA4-2E8748A6D936}" type="slidenum">
              <a:rPr lang="en-US" smtClean="0"/>
              <a:pPr/>
              <a:t>11</a:t>
            </a:fld>
            <a:endParaRPr lang="en-US" dirty="0"/>
          </a:p>
        </p:txBody>
      </p:sp>
      <p:sp>
        <p:nvSpPr>
          <p:cNvPr id="9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10530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fade">
                                      <p:cBhvr>
                                        <p:cTn id="34" dur="500"/>
                                        <p:tgtEl>
                                          <p:spTgt spid="6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fade">
                                      <p:cBhvr>
                                        <p:cTn id="40" dur="500"/>
                                        <p:tgtEl>
                                          <p:spTgt spid="6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500"/>
                                        <p:tgtEl>
                                          <p:spTgt spid="70"/>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fade">
                                      <p:cBhvr>
                                        <p:cTn id="61" dur="500"/>
                                        <p:tgtEl>
                                          <p:spTgt spid="7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10"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par>
                                <p:cTn id="74" presetID="10" presetClass="entr" presetSubtype="0" fill="hold"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par>
                                <p:cTn id="77" presetID="10"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par>
                                <p:cTn id="80" presetID="10" presetClass="entr" presetSubtype="0" fill="hold"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500"/>
                                        <p:tgtEl>
                                          <p:spTgt spid="81"/>
                                        </p:tgtEl>
                                      </p:cBhvr>
                                    </p:animEffect>
                                  </p:childTnLst>
                                </p:cTn>
                              </p:par>
                              <p:par>
                                <p:cTn id="83" presetID="10" presetClass="entr" presetSubtype="0" fill="hold" nodeType="with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fade">
                                      <p:cBhvr>
                                        <p:cTn id="85" dur="500"/>
                                        <p:tgtEl>
                                          <p:spTgt spid="82"/>
                                        </p:tgtEl>
                                      </p:cBhvr>
                                    </p:animEffect>
                                  </p:childTnLst>
                                </p:cTn>
                              </p:par>
                              <p:par>
                                <p:cTn id="86" presetID="10" presetClass="entr" presetSubtype="0" fill="hold" nodeType="with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fade">
                                      <p:cBhvr>
                                        <p:cTn id="88" dur="500"/>
                                        <p:tgtEl>
                                          <p:spTgt spid="83"/>
                                        </p:tgtEl>
                                      </p:cBhvr>
                                    </p:animEffect>
                                  </p:childTnLst>
                                </p:cTn>
                              </p:par>
                              <p:par>
                                <p:cTn id="89" presetID="10" presetClass="entr" presetSubtype="0" fill="hold"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fade">
                                      <p:cBhvr>
                                        <p:cTn id="91" dur="500"/>
                                        <p:tgtEl>
                                          <p:spTgt spid="84"/>
                                        </p:tgtEl>
                                      </p:cBhvr>
                                    </p:animEffect>
                                  </p:childTnLst>
                                </p:cTn>
                              </p:par>
                              <p:par>
                                <p:cTn id="92" presetID="10" presetClass="entr" presetSubtype="0"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fade">
                                      <p:cBhvr>
                                        <p:cTn id="94" dur="500"/>
                                        <p:tgtEl>
                                          <p:spTgt spid="85"/>
                                        </p:tgtEl>
                                      </p:cBhvr>
                                    </p:animEffect>
                                  </p:childTnLst>
                                </p:cTn>
                              </p:par>
                              <p:par>
                                <p:cTn id="95" presetID="10" presetClass="entr" presetSubtype="0"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animEffect transition="in" filter="fade">
                                      <p:cBhvr>
                                        <p:cTn id="97" dur="500"/>
                                        <p:tgtEl>
                                          <p:spTgt spid="86"/>
                                        </p:tgtEl>
                                      </p:cBhvr>
                                    </p:animEffect>
                                  </p:childTnLst>
                                </p:cTn>
                              </p:par>
                              <p:par>
                                <p:cTn id="98" presetID="10" presetClass="entr" presetSubtype="0" fill="hold" nodeType="withEffect">
                                  <p:stCondLst>
                                    <p:cond delay="0"/>
                                  </p:stCondLst>
                                  <p:childTnLst>
                                    <p:set>
                                      <p:cBhvr>
                                        <p:cTn id="99" dur="1" fill="hold">
                                          <p:stCondLst>
                                            <p:cond delay="0"/>
                                          </p:stCondLst>
                                        </p:cTn>
                                        <p:tgtEl>
                                          <p:spTgt spid="87"/>
                                        </p:tgtEl>
                                        <p:attrNameLst>
                                          <p:attrName>style.visibility</p:attrName>
                                        </p:attrNameLst>
                                      </p:cBhvr>
                                      <p:to>
                                        <p:strVal val="visible"/>
                                      </p:to>
                                    </p:set>
                                    <p:animEffect transition="in" filter="fade">
                                      <p:cBhvr>
                                        <p:cTn id="100" dur="500"/>
                                        <p:tgtEl>
                                          <p:spTgt spid="87"/>
                                        </p:tgtEl>
                                      </p:cBhvr>
                                    </p:animEffect>
                                  </p:childTnLst>
                                </p:cTn>
                              </p:par>
                              <p:par>
                                <p:cTn id="101" presetID="10" presetClass="entr" presetSubtype="0" fill="hold" nodeType="withEffect">
                                  <p:stCondLst>
                                    <p:cond delay="0"/>
                                  </p:stCondLst>
                                  <p:childTnLst>
                                    <p:set>
                                      <p:cBhvr>
                                        <p:cTn id="102" dur="1" fill="hold">
                                          <p:stCondLst>
                                            <p:cond delay="0"/>
                                          </p:stCondLst>
                                        </p:cTn>
                                        <p:tgtEl>
                                          <p:spTgt spid="88"/>
                                        </p:tgtEl>
                                        <p:attrNameLst>
                                          <p:attrName>style.visibility</p:attrName>
                                        </p:attrNameLst>
                                      </p:cBhvr>
                                      <p:to>
                                        <p:strVal val="visible"/>
                                      </p:to>
                                    </p:set>
                                    <p:animEffect transition="in" filter="fade">
                                      <p:cBhvr>
                                        <p:cTn id="103" dur="500"/>
                                        <p:tgtEl>
                                          <p:spTgt spid="8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fade">
                                      <p:cBhvr>
                                        <p:cTn id="109" dur="500"/>
                                        <p:tgtEl>
                                          <p:spTgt spid="9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500"/>
                                        <p:tgtEl>
                                          <p:spTgt spid="9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2"/>
                                        </p:tgtEl>
                                        <p:attrNameLst>
                                          <p:attrName>style.visibility</p:attrName>
                                        </p:attrNameLst>
                                      </p:cBhvr>
                                      <p:to>
                                        <p:strVal val="visible"/>
                                      </p:to>
                                    </p:set>
                                    <p:animEffect transition="in" filter="fade">
                                      <p:cBhvr>
                                        <p:cTn id="117" dur="500"/>
                                        <p:tgtEl>
                                          <p:spTgt spid="9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fade">
                                      <p:cBhvr>
                                        <p:cTn id="120" dur="500"/>
                                        <p:tgtEl>
                                          <p:spTgt spid="93"/>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00"/>
                                        </p:tgtEl>
                                        <p:attrNameLst>
                                          <p:attrName>style.visibility</p:attrName>
                                        </p:attrNameLst>
                                      </p:cBhvr>
                                      <p:to>
                                        <p:strVal val="visible"/>
                                      </p:to>
                                    </p:set>
                                    <p:animEffect transition="in" filter="fade">
                                      <p:cBhvr>
                                        <p:cTn id="12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1" grpId="0"/>
      <p:bldP spid="57" grpId="0"/>
      <p:bldP spid="58" grpId="0" animBg="1"/>
      <p:bldP spid="59" grpId="0" animBg="1"/>
      <p:bldP spid="60" grpId="0"/>
      <p:bldP spid="61" grpId="0"/>
      <p:bldP spid="62" grpId="0" animBg="1"/>
      <p:bldP spid="63" grpId="0" animBg="1"/>
      <p:bldP spid="64" grpId="0" animBg="1"/>
      <p:bldP spid="65" grpId="0" animBg="1"/>
      <p:bldP spid="70" grpId="0" animBg="1"/>
      <p:bldP spid="4" grpId="0" animBg="1"/>
      <p:bldP spid="71" grpId="0" animBg="1"/>
      <p:bldP spid="72" grpId="0" animBg="1"/>
      <p:bldP spid="73" grpId="0" animBg="1"/>
      <p:bldP spid="74" grpId="0" animBg="1"/>
      <p:bldP spid="75" grpId="0" animBg="1"/>
      <p:bldP spid="76" grpId="0" animBg="1"/>
      <p:bldP spid="77" grpId="0" animBg="1"/>
      <p:bldP spid="31" grpId="0" animBg="1"/>
      <p:bldP spid="90" grpId="0" animBg="1"/>
      <p:bldP spid="91" grpId="0"/>
      <p:bldP spid="92" grpId="0" animBg="1"/>
      <p:bldP spid="93" grpId="0"/>
      <p:bldP spid="1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of Network Properties</a:t>
            </a:r>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Motivations</a:t>
            </a:r>
          </a:p>
          <a:p>
            <a:r>
              <a:rPr lang="en-US" dirty="0" err="1" smtClean="0"/>
              <a:t>NetPlumber</a:t>
            </a:r>
            <a:r>
              <a:rPr lang="en-US" dirty="0" smtClean="0"/>
              <a:t>: Real time policy checking tool</a:t>
            </a:r>
          </a:p>
          <a:p>
            <a:pPr lvl="1"/>
            <a:r>
              <a:rPr lang="en-US" dirty="0" smtClean="0"/>
              <a:t>How it works</a:t>
            </a:r>
          </a:p>
          <a:p>
            <a:pPr lvl="1"/>
            <a:r>
              <a:rPr lang="en-US" dirty="0" smtClean="0"/>
              <a:t>How to check policy</a:t>
            </a:r>
          </a:p>
          <a:p>
            <a:pPr lvl="1"/>
            <a:r>
              <a:rPr lang="en-US" dirty="0" smtClean="0"/>
              <a:t>How to parallelize</a:t>
            </a:r>
          </a:p>
          <a:p>
            <a:r>
              <a:rPr lang="en-US" dirty="0" smtClean="0"/>
              <a:t>Evaluation on Google WAN</a:t>
            </a:r>
          </a:p>
          <a:p>
            <a:r>
              <a:rPr lang="en-US" dirty="0" smtClean="0"/>
              <a:t>Conclusions</a:t>
            </a:r>
          </a:p>
          <a:p>
            <a:pPr lvl="1"/>
            <a:endParaRPr lang="en-US" dirty="0"/>
          </a:p>
        </p:txBody>
      </p:sp>
      <p:sp>
        <p:nvSpPr>
          <p:cNvPr id="5" name="Slide Number Placeholder 4"/>
          <p:cNvSpPr>
            <a:spLocks noGrp="1"/>
          </p:cNvSpPr>
          <p:nvPr>
            <p:ph type="sldNum" sz="quarter" idx="12"/>
          </p:nvPr>
        </p:nvSpPr>
        <p:spPr>
          <a:xfrm>
            <a:off x="6629400" y="6324600"/>
            <a:ext cx="2133600" cy="365125"/>
          </a:xfrm>
        </p:spPr>
        <p:txBody>
          <a:bodyPr/>
          <a:lstStyle/>
          <a:p>
            <a:fld id="{57D92C16-8AE8-1B4F-9331-F4A89351A681}" type="slidenum">
              <a:rPr lang="en-US" smtClean="0"/>
              <a:t>12</a:t>
            </a:fld>
            <a:endParaRPr lang="en-US" dirty="0"/>
          </a:p>
        </p:txBody>
      </p:sp>
      <p:sp>
        <p:nvSpPr>
          <p:cNvPr id="4" name="Date Placeholder 3"/>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extLst>
      <p:ext uri="{BB962C8B-B14F-4D97-AF65-F5344CB8AC3E}">
        <p14:creationId xmlns:p14="http://schemas.microsoft.com/office/powerpoint/2010/main" val="142493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Arrow Connector 67"/>
          <p:cNvCxnSpPr/>
          <p:nvPr/>
        </p:nvCxnSpPr>
        <p:spPr>
          <a:xfrm flipH="1" flipV="1">
            <a:off x="6713017" y="4794879"/>
            <a:ext cx="233270" cy="666717"/>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flipV="1">
            <a:off x="6713017" y="4828220"/>
            <a:ext cx="1529220" cy="993376"/>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flipV="1">
            <a:off x="6713017" y="4828220"/>
            <a:ext cx="1681620" cy="103470"/>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H="1">
            <a:off x="6713017" y="4516641"/>
            <a:ext cx="630694" cy="311579"/>
          </a:xfrm>
          <a:prstGeom prst="straightConnector1">
            <a:avLst/>
          </a:prstGeom>
          <a:ln>
            <a:solidFill>
              <a:srgbClr val="008000"/>
            </a:solidFill>
            <a:tailEnd type="non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err="1" smtClean="0"/>
              <a:t>NetPlumber</a:t>
            </a:r>
            <a:endParaRPr lang="en-US" dirty="0"/>
          </a:p>
        </p:txBody>
      </p:sp>
      <p:sp>
        <p:nvSpPr>
          <p:cNvPr id="5" name="Slide Number Placeholder 4"/>
          <p:cNvSpPr>
            <a:spLocks noGrp="1"/>
          </p:cNvSpPr>
          <p:nvPr>
            <p:ph type="sldNum" sz="quarter" idx="12"/>
          </p:nvPr>
        </p:nvSpPr>
        <p:spPr>
          <a:xfrm>
            <a:off x="6858000" y="6324600"/>
            <a:ext cx="2133600" cy="365125"/>
          </a:xfrm>
        </p:spPr>
        <p:txBody>
          <a:bodyPr/>
          <a:lstStyle/>
          <a:p>
            <a:fld id="{57D92C16-8AE8-1B4F-9331-F4A89351A681}" type="slidenum">
              <a:rPr lang="en-US" smtClean="0"/>
              <a:t>13</a:t>
            </a:fld>
            <a:endParaRPr lang="en-US" dirty="0"/>
          </a:p>
        </p:txBody>
      </p:sp>
      <p:cxnSp>
        <p:nvCxnSpPr>
          <p:cNvPr id="36" name="Straight Connector 35"/>
          <p:cNvCxnSpPr/>
          <p:nvPr/>
        </p:nvCxnSpPr>
        <p:spPr>
          <a:xfrm flipH="1" flipV="1">
            <a:off x="1139211" y="5461596"/>
            <a:ext cx="794933" cy="365456"/>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2491510" y="5361100"/>
            <a:ext cx="1105594" cy="365456"/>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1139211" y="5300933"/>
            <a:ext cx="2457893" cy="169799"/>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39" name="Picture 3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538" y="4931690"/>
            <a:ext cx="952246" cy="946060"/>
          </a:xfrm>
          <a:prstGeom prst="rect">
            <a:avLst/>
          </a:prstGeom>
        </p:spPr>
      </p:pic>
      <p:pic>
        <p:nvPicPr>
          <p:cNvPr id="40" name="Picture 3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135" y="5361100"/>
            <a:ext cx="952246" cy="929008"/>
          </a:xfrm>
          <a:prstGeom prst="rect">
            <a:avLst/>
          </a:prstGeom>
        </p:spPr>
      </p:pic>
      <p:pic>
        <p:nvPicPr>
          <p:cNvPr id="41" name="Picture 4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866" y="4995645"/>
            <a:ext cx="952246" cy="972918"/>
          </a:xfrm>
          <a:prstGeom prst="rect">
            <a:avLst/>
          </a:prstGeom>
        </p:spPr>
      </p:pic>
      <p:sp>
        <p:nvSpPr>
          <p:cNvPr id="42" name="Rounded Rectangle 41"/>
          <p:cNvSpPr/>
          <p:nvPr/>
        </p:nvSpPr>
        <p:spPr>
          <a:xfrm>
            <a:off x="599415" y="3743958"/>
            <a:ext cx="3344900" cy="484229"/>
          </a:xfrm>
          <a:prstGeom prst="roundRect">
            <a:avLst/>
          </a:prstGeom>
          <a:solidFill>
            <a:srgbClr val="A2CD5A"/>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Controller</a:t>
            </a:r>
            <a:endParaRPr lang="en-US" dirty="0"/>
          </a:p>
        </p:txBody>
      </p:sp>
      <p:sp>
        <p:nvSpPr>
          <p:cNvPr id="43" name="Rounded Rectangle 42"/>
          <p:cNvSpPr/>
          <p:nvPr/>
        </p:nvSpPr>
        <p:spPr>
          <a:xfrm>
            <a:off x="709765" y="3259729"/>
            <a:ext cx="743041" cy="4842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a:t>
            </a:r>
            <a:endParaRPr lang="en-US" dirty="0"/>
          </a:p>
        </p:txBody>
      </p:sp>
      <p:sp>
        <p:nvSpPr>
          <p:cNvPr id="44" name="Rounded Rectangle 43"/>
          <p:cNvSpPr/>
          <p:nvPr/>
        </p:nvSpPr>
        <p:spPr>
          <a:xfrm>
            <a:off x="1510732" y="3259729"/>
            <a:ext cx="743041" cy="4842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a:t>
            </a:r>
            <a:endParaRPr lang="en-US" dirty="0"/>
          </a:p>
        </p:txBody>
      </p:sp>
      <p:sp>
        <p:nvSpPr>
          <p:cNvPr id="45" name="Rounded Rectangle 44"/>
          <p:cNvSpPr/>
          <p:nvPr/>
        </p:nvSpPr>
        <p:spPr>
          <a:xfrm>
            <a:off x="2297860" y="3259729"/>
            <a:ext cx="743041" cy="4842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a:t>
            </a:r>
            <a:endParaRPr lang="en-US" dirty="0"/>
          </a:p>
        </p:txBody>
      </p:sp>
      <p:sp>
        <p:nvSpPr>
          <p:cNvPr id="46" name="Rounded Rectangle 45"/>
          <p:cNvSpPr/>
          <p:nvPr/>
        </p:nvSpPr>
        <p:spPr>
          <a:xfrm>
            <a:off x="3114357" y="3259729"/>
            <a:ext cx="743041" cy="48422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a:t>
            </a:r>
            <a:endParaRPr lang="en-US" dirty="0"/>
          </a:p>
        </p:txBody>
      </p:sp>
      <p:cxnSp>
        <p:nvCxnSpPr>
          <p:cNvPr id="47" name="Straight Connector 46"/>
          <p:cNvCxnSpPr>
            <a:stCxn id="42" idx="2"/>
          </p:cNvCxnSpPr>
          <p:nvPr/>
        </p:nvCxnSpPr>
        <p:spPr>
          <a:xfrm flipH="1">
            <a:off x="901645" y="4228187"/>
            <a:ext cx="1370220" cy="1072746"/>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48" name="Straight Connector 47"/>
          <p:cNvCxnSpPr>
            <a:stCxn id="42" idx="2"/>
          </p:cNvCxnSpPr>
          <p:nvPr/>
        </p:nvCxnSpPr>
        <p:spPr>
          <a:xfrm flipH="1">
            <a:off x="2162571" y="4228187"/>
            <a:ext cx="109294" cy="1379596"/>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cxnSp>
        <p:nvCxnSpPr>
          <p:cNvPr id="49" name="Straight Connector 48"/>
          <p:cNvCxnSpPr>
            <a:stCxn id="42" idx="2"/>
          </p:cNvCxnSpPr>
          <p:nvPr/>
        </p:nvCxnSpPr>
        <p:spPr>
          <a:xfrm>
            <a:off x="2271865" y="4228187"/>
            <a:ext cx="1471433" cy="1005004"/>
          </a:xfrm>
          <a:prstGeom prst="line">
            <a:avLst/>
          </a:prstGeom>
          <a:ln w="12700">
            <a:prstDash val="dash"/>
          </a:ln>
        </p:spPr>
        <p:style>
          <a:lnRef idx="1">
            <a:schemeClr val="accent3"/>
          </a:lnRef>
          <a:fillRef idx="0">
            <a:schemeClr val="accent3"/>
          </a:fillRef>
          <a:effectRef idx="0">
            <a:schemeClr val="accent3"/>
          </a:effectRef>
          <a:fontRef idx="minor">
            <a:schemeClr val="tx1"/>
          </a:fontRef>
        </p:style>
      </p:cxnSp>
      <p:sp>
        <p:nvSpPr>
          <p:cNvPr id="50" name="Oval 49"/>
          <p:cNvSpPr/>
          <p:nvPr/>
        </p:nvSpPr>
        <p:spPr>
          <a:xfrm>
            <a:off x="1978059" y="4072871"/>
            <a:ext cx="639602" cy="46595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a:stCxn id="50" idx="6"/>
          </p:cNvCxnSpPr>
          <p:nvPr/>
        </p:nvCxnSpPr>
        <p:spPr>
          <a:xfrm>
            <a:off x="2617661" y="4305849"/>
            <a:ext cx="423240" cy="117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53" name="Rectangle 52"/>
          <p:cNvSpPr/>
          <p:nvPr/>
        </p:nvSpPr>
        <p:spPr>
          <a:xfrm>
            <a:off x="4435674" y="4421601"/>
            <a:ext cx="1323766" cy="356319"/>
          </a:xfrm>
          <a:prstGeom prst="rect">
            <a:avLst/>
          </a:prstGeom>
          <a:solidFill>
            <a:srgbClr val="FF0000"/>
          </a:solidFill>
        </p:spPr>
        <p:style>
          <a:lnRef idx="1">
            <a:schemeClr val="dk1"/>
          </a:lnRef>
          <a:fillRef idx="3">
            <a:schemeClr val="dk1"/>
          </a:fillRef>
          <a:effectRef idx="2">
            <a:schemeClr val="dk1"/>
          </a:effectRef>
          <a:fontRef idx="minor">
            <a:schemeClr val="lt1"/>
          </a:fontRef>
        </p:style>
        <p:txBody>
          <a:bodyPr rtlCol="0" anchor="ctr"/>
          <a:lstStyle/>
          <a:p>
            <a:pPr algn="ctr"/>
            <a:r>
              <a:rPr lang="en-US" dirty="0" err="1" smtClean="0"/>
              <a:t>NetPlumber</a:t>
            </a:r>
            <a:endParaRPr lang="en-US" dirty="0"/>
          </a:p>
        </p:txBody>
      </p:sp>
      <p:sp>
        <p:nvSpPr>
          <p:cNvPr id="27" name="Content Placeholder 2"/>
          <p:cNvSpPr>
            <a:spLocks noGrp="1"/>
          </p:cNvSpPr>
          <p:nvPr>
            <p:ph idx="1"/>
          </p:nvPr>
        </p:nvSpPr>
        <p:spPr>
          <a:xfrm>
            <a:off x="457200" y="1600200"/>
            <a:ext cx="8229600" cy="4525963"/>
          </a:xfrm>
        </p:spPr>
        <p:txBody>
          <a:bodyPr>
            <a:normAutofit/>
          </a:bodyPr>
          <a:lstStyle/>
          <a:p>
            <a:r>
              <a:rPr lang="en-US" dirty="0" smtClean="0"/>
              <a:t>The System </a:t>
            </a:r>
            <a:r>
              <a:rPr lang="en-US" dirty="0" smtClean="0"/>
              <a:t>for </a:t>
            </a:r>
            <a:r>
              <a:rPr lang="en-US" dirty="0" smtClean="0"/>
              <a:t>real time policy checking is called </a:t>
            </a:r>
            <a:r>
              <a:rPr lang="en-US" dirty="0" err="1" smtClean="0"/>
              <a:t>NetPlumber</a:t>
            </a:r>
            <a:endParaRPr lang="en-US" dirty="0" smtClean="0"/>
          </a:p>
        </p:txBody>
      </p:sp>
      <p:pic>
        <p:nvPicPr>
          <p:cNvPr id="29" name="Picture 56" descr="black-server-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1075" y="4777920"/>
            <a:ext cx="842723" cy="84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6" descr="black-server-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4553" y="4788556"/>
            <a:ext cx="887935" cy="88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56" descr="black-server-ic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24142" y="4794879"/>
            <a:ext cx="847337" cy="84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a:stCxn id="42" idx="2"/>
            <a:endCxn id="53" idx="1"/>
          </p:cNvCxnSpPr>
          <p:nvPr/>
        </p:nvCxnSpPr>
        <p:spPr>
          <a:xfrm>
            <a:off x="2271865" y="4228187"/>
            <a:ext cx="2163809" cy="37157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rot="621265">
            <a:off x="2722930" y="4328899"/>
            <a:ext cx="1479892" cy="369332"/>
          </a:xfrm>
          <a:prstGeom prst="rect">
            <a:avLst/>
          </a:prstGeom>
          <a:noFill/>
        </p:spPr>
        <p:txBody>
          <a:bodyPr wrap="none" rtlCol="0">
            <a:spAutoFit/>
          </a:bodyPr>
          <a:lstStyle/>
          <a:p>
            <a:r>
              <a:rPr lang="en-US" dirty="0" smtClean="0"/>
              <a:t>State updates</a:t>
            </a:r>
            <a:endParaRPr lang="en-US" dirty="0"/>
          </a:p>
        </p:txBody>
      </p:sp>
      <p:sp>
        <p:nvSpPr>
          <p:cNvPr id="51" name="TextBox 50"/>
          <p:cNvSpPr txBox="1"/>
          <p:nvPr/>
        </p:nvSpPr>
        <p:spPr>
          <a:xfrm>
            <a:off x="3124200" y="4114800"/>
            <a:ext cx="2946765" cy="646331"/>
          </a:xfrm>
          <a:prstGeom prst="rect">
            <a:avLst/>
          </a:prstGeom>
          <a:solidFill>
            <a:schemeClr val="bg2"/>
          </a:solidFill>
          <a:ln>
            <a:solidFill>
              <a:schemeClr val="tx1"/>
            </a:solidFill>
          </a:ln>
        </p:spPr>
        <p:txBody>
          <a:bodyPr wrap="none" rtlCol="0">
            <a:spAutoFit/>
          </a:bodyPr>
          <a:lstStyle/>
          <a:p>
            <a:r>
              <a:rPr lang="en-US" dirty="0" smtClean="0"/>
              <a:t>Logically centralized location </a:t>
            </a:r>
          </a:p>
          <a:p>
            <a:r>
              <a:rPr lang="en-US" dirty="0" smtClean="0"/>
              <a:t>to observe the state changes</a:t>
            </a:r>
            <a:endParaRPr lang="en-US" dirty="0"/>
          </a:p>
        </p:txBody>
      </p:sp>
      <p:cxnSp>
        <p:nvCxnSpPr>
          <p:cNvPr id="62" name="Straight Connector 61"/>
          <p:cNvCxnSpPr/>
          <p:nvPr/>
        </p:nvCxnSpPr>
        <p:spPr>
          <a:xfrm flipH="1">
            <a:off x="8406391" y="4932385"/>
            <a:ext cx="215990" cy="840481"/>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7559703" y="4516641"/>
            <a:ext cx="682533" cy="1304955"/>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127720" y="5565772"/>
            <a:ext cx="1001181" cy="255824"/>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13324" y="4633868"/>
            <a:ext cx="406064" cy="888937"/>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7672019" y="4516641"/>
            <a:ext cx="734372" cy="252639"/>
          </a:xfrm>
          <a:prstGeom prst="line">
            <a:avLst/>
          </a:prstGeom>
          <a:ln w="12700"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58" name="Picture 57"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901" y="4363778"/>
            <a:ext cx="952246" cy="946060"/>
          </a:xfrm>
          <a:prstGeom prst="rect">
            <a:avLst/>
          </a:prstGeom>
        </p:spPr>
      </p:pic>
      <p:pic>
        <p:nvPicPr>
          <p:cNvPr id="59" name="Picture 58"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470" y="5522805"/>
            <a:ext cx="952246" cy="929008"/>
          </a:xfrm>
          <a:prstGeom prst="rect">
            <a:avLst/>
          </a:prstGeom>
        </p:spPr>
      </p:pic>
      <p:pic>
        <p:nvPicPr>
          <p:cNvPr id="60" name="Picture 59"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142" y="5079313"/>
            <a:ext cx="952246" cy="972918"/>
          </a:xfrm>
          <a:prstGeom prst="rect">
            <a:avLst/>
          </a:prstGeom>
        </p:spPr>
      </p:pic>
      <p:pic>
        <p:nvPicPr>
          <p:cNvPr id="61" name="Picture 60"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324" y="3986325"/>
            <a:ext cx="952246" cy="946060"/>
          </a:xfrm>
          <a:prstGeom prst="rect">
            <a:avLst/>
          </a:prstGeom>
        </p:spPr>
      </p:pic>
      <p:cxnSp>
        <p:nvCxnSpPr>
          <p:cNvPr id="67" name="Straight Arrow Connector 66"/>
          <p:cNvCxnSpPr>
            <a:endCxn id="53" idx="3"/>
          </p:cNvCxnSpPr>
          <p:nvPr/>
        </p:nvCxnSpPr>
        <p:spPr>
          <a:xfrm flipH="1" flipV="1">
            <a:off x="5759440" y="4599761"/>
            <a:ext cx="953577" cy="228459"/>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rot="621265">
            <a:off x="5828049" y="4401096"/>
            <a:ext cx="1233330" cy="369332"/>
          </a:xfrm>
          <a:prstGeom prst="rect">
            <a:avLst/>
          </a:prstGeom>
          <a:noFill/>
        </p:spPr>
        <p:txBody>
          <a:bodyPr wrap="none" rtlCol="0">
            <a:spAutoFit/>
          </a:bodyPr>
          <a:lstStyle/>
          <a:p>
            <a:r>
              <a:rPr lang="en-US" dirty="0" smtClean="0"/>
              <a:t>SNMP Trap</a:t>
            </a:r>
            <a:endParaRPr lang="en-US" dirty="0"/>
          </a:p>
        </p:txBody>
      </p:sp>
      <p:sp>
        <p:nvSpPr>
          <p:cNvPr id="3" name="Date Placeholder 2"/>
          <p:cNvSpPr>
            <a:spLocks noGrp="1"/>
          </p:cNvSpPr>
          <p:nvPr>
            <p:ph type="dt" sz="half" idx="10"/>
          </p:nvPr>
        </p:nvSpPr>
        <p:spPr/>
        <p:txBody>
          <a:bodyPr/>
          <a:lstStyle/>
          <a:p>
            <a:r>
              <a:rPr lang="en-US" smtClean="0"/>
              <a:t>10/1/13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5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2030587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par>
                                <p:cTn id="51" presetID="10"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nodeType="with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51"/>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5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50"/>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cTn>
                              </p:par>
                              <p:par>
                                <p:cTn id="85" presetID="10"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500"/>
                                        <p:tgtEl>
                                          <p:spTgt spid="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par>
                                <p:cTn id="93" presetID="10" presetClass="entr" presetSubtype="0" fill="hold"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0" presetClass="entr" presetSubtype="0" fill="hold" nodeType="with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par>
                                <p:cTn id="99" presetID="10"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500"/>
                                        <p:tgtEl>
                                          <p:spTgt spid="61"/>
                                        </p:tgtEl>
                                      </p:cBhvr>
                                    </p:animEffect>
                                  </p:childTnLst>
                                </p:cTn>
                              </p:par>
                              <p:par>
                                <p:cTn id="102" presetID="10" presetClass="entr" presetSubtype="0" fill="hold" nodeType="withEffect">
                                  <p:stCondLst>
                                    <p:cond delay="0"/>
                                  </p:stCondLst>
                                  <p:childTnLst>
                                    <p:set>
                                      <p:cBhvr>
                                        <p:cTn id="103" dur="1" fill="hold">
                                          <p:stCondLst>
                                            <p:cond delay="0"/>
                                          </p:stCondLst>
                                        </p:cTn>
                                        <p:tgtEl>
                                          <p:spTgt spid="62"/>
                                        </p:tgtEl>
                                        <p:attrNameLst>
                                          <p:attrName>style.visibility</p:attrName>
                                        </p:attrNameLst>
                                      </p:cBhvr>
                                      <p:to>
                                        <p:strVal val="visible"/>
                                      </p:to>
                                    </p:set>
                                    <p:animEffect transition="in" filter="fade">
                                      <p:cBhvr>
                                        <p:cTn id="104" dur="500"/>
                                        <p:tgtEl>
                                          <p:spTgt spid="62"/>
                                        </p:tgtEl>
                                      </p:cBhvr>
                                    </p:animEffect>
                                  </p:childTnLst>
                                </p:cTn>
                              </p:par>
                              <p:par>
                                <p:cTn id="105" presetID="10" presetClass="entr" presetSubtype="0" fill="hold" nodeType="with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par>
                                <p:cTn id="108" presetID="10" presetClass="entr" presetSubtype="0" fill="hold" nodeType="with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500"/>
                                        <p:tgtEl>
                                          <p:spTgt spid="64"/>
                                        </p:tgtEl>
                                      </p:cBhvr>
                                    </p:animEffect>
                                  </p:childTnLst>
                                </p:cTn>
                              </p:par>
                              <p:par>
                                <p:cTn id="111" presetID="10" presetClass="entr" presetSubtype="0"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fade">
                                      <p:cBhvr>
                                        <p:cTn id="113" dur="500"/>
                                        <p:tgtEl>
                                          <p:spTgt spid="65"/>
                                        </p:tgtEl>
                                      </p:cBhvr>
                                    </p:animEffect>
                                  </p:childTnLst>
                                </p:cTn>
                              </p:par>
                              <p:par>
                                <p:cTn id="114" presetID="10" presetClass="entr" presetSubtype="0" fill="hold"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500"/>
                                        <p:tgtEl>
                                          <p:spTgt spid="66"/>
                                        </p:tgtEl>
                                      </p:cBhvr>
                                    </p:animEffect>
                                  </p:childTnLst>
                                </p:cTn>
                              </p:par>
                              <p:par>
                                <p:cTn id="117" presetID="10" presetClass="entr" presetSubtype="0" fill="hold" nodeType="with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500"/>
                                        <p:tgtEl>
                                          <p:spTgt spid="67"/>
                                        </p:tgtEl>
                                      </p:cBhvr>
                                    </p:animEffect>
                                  </p:childTnLst>
                                </p:cTn>
                              </p:par>
                              <p:par>
                                <p:cTn id="120" presetID="10" presetClass="entr" presetSubtype="0" fill="hold" nodeType="withEffect">
                                  <p:stCondLst>
                                    <p:cond delay="0"/>
                                  </p:stCondLst>
                                  <p:childTnLst>
                                    <p:set>
                                      <p:cBhvr>
                                        <p:cTn id="121" dur="1" fill="hold">
                                          <p:stCondLst>
                                            <p:cond delay="0"/>
                                          </p:stCondLst>
                                        </p:cTn>
                                        <p:tgtEl>
                                          <p:spTgt spid="68"/>
                                        </p:tgtEl>
                                        <p:attrNameLst>
                                          <p:attrName>style.visibility</p:attrName>
                                        </p:attrNameLst>
                                      </p:cBhvr>
                                      <p:to>
                                        <p:strVal val="visible"/>
                                      </p:to>
                                    </p:set>
                                    <p:animEffect transition="in" filter="fade">
                                      <p:cBhvr>
                                        <p:cTn id="122" dur="500"/>
                                        <p:tgtEl>
                                          <p:spTgt spid="68"/>
                                        </p:tgtEl>
                                      </p:cBhvr>
                                    </p:animEffect>
                                  </p:childTnLst>
                                </p:cTn>
                              </p:par>
                              <p:par>
                                <p:cTn id="123" presetID="10" presetClass="entr" presetSubtype="0" fill="hold" nodeType="with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par>
                                <p:cTn id="126" presetID="10"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500"/>
                                        <p:tgtEl>
                                          <p:spTgt spid="70"/>
                                        </p:tgtEl>
                                      </p:cBhvr>
                                    </p:animEffect>
                                  </p:childTnLst>
                                </p:cTn>
                              </p:par>
                              <p:par>
                                <p:cTn id="129" presetID="10" presetClass="entr" presetSubtype="0" fill="hold" nodeType="with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500"/>
                                        <p:tgtEl>
                                          <p:spTgt spid="7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50" grpId="0" animBg="1"/>
      <p:bldP spid="50" grpId="1" animBg="1"/>
      <p:bldP spid="53" grpId="0" animBg="1"/>
      <p:bldP spid="9" grpId="0"/>
      <p:bldP spid="51" grpId="0" animBg="1"/>
      <p:bldP spid="51" grpId="1" animBg="1"/>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NetPlumber</a:t>
            </a:r>
            <a:endParaRPr lang="en-US" dirty="0"/>
          </a:p>
        </p:txBody>
      </p:sp>
      <p:sp>
        <p:nvSpPr>
          <p:cNvPr id="3" name="Content Placeholder 2"/>
          <p:cNvSpPr>
            <a:spLocks noGrp="1"/>
          </p:cNvSpPr>
          <p:nvPr>
            <p:ph idx="1"/>
          </p:nvPr>
        </p:nvSpPr>
        <p:spPr/>
        <p:txBody>
          <a:bodyPr>
            <a:normAutofit/>
          </a:bodyPr>
          <a:lstStyle/>
          <a:p>
            <a:r>
              <a:rPr lang="en-US" dirty="0"/>
              <a:t>The System we build for real time policy checking is called </a:t>
            </a:r>
            <a:r>
              <a:rPr lang="en-US" dirty="0" err="1" smtClean="0"/>
              <a:t>NetPlumber</a:t>
            </a:r>
            <a:endParaRPr lang="en-US" dirty="0"/>
          </a:p>
          <a:p>
            <a:pPr lvl="1"/>
            <a:r>
              <a:rPr lang="en-US" dirty="0" smtClean="0"/>
              <a:t>Creates a dependency graph of all forwarding rules in the network and uses it to verify policy</a:t>
            </a:r>
          </a:p>
          <a:p>
            <a:pPr lvl="1"/>
            <a:r>
              <a:rPr lang="en-US" dirty="0" smtClean="0"/>
              <a:t>Nodes: forwarding rules in the network</a:t>
            </a:r>
          </a:p>
          <a:p>
            <a:pPr lvl="1"/>
            <a:r>
              <a:rPr lang="en-US" dirty="0" smtClean="0"/>
              <a:t>Directed Edges: next hop dependency of rules</a:t>
            </a:r>
          </a:p>
          <a:p>
            <a:pPr marL="457200" lvl="1" indent="0">
              <a:buNone/>
            </a:pPr>
            <a:endParaRPr lang="en-US" dirty="0" smtClean="0"/>
          </a:p>
        </p:txBody>
      </p:sp>
      <p:sp>
        <p:nvSpPr>
          <p:cNvPr id="5" name="Slide Number Placeholder 4"/>
          <p:cNvSpPr>
            <a:spLocks noGrp="1"/>
          </p:cNvSpPr>
          <p:nvPr>
            <p:ph type="sldNum" sz="quarter" idx="12"/>
          </p:nvPr>
        </p:nvSpPr>
        <p:spPr/>
        <p:txBody>
          <a:bodyPr/>
          <a:lstStyle/>
          <a:p>
            <a:fld id="{57D92C16-8AE8-1B4F-9331-F4A89351A681}" type="slidenum">
              <a:rPr lang="en-US" smtClean="0"/>
              <a:t>14</a:t>
            </a:fld>
            <a:endParaRPr lang="en-US"/>
          </a:p>
        </p:txBody>
      </p:sp>
      <p:sp>
        <p:nvSpPr>
          <p:cNvPr id="6" name="Oval 5"/>
          <p:cNvSpPr/>
          <p:nvPr/>
        </p:nvSpPr>
        <p:spPr>
          <a:xfrm>
            <a:off x="1584538" y="5129122"/>
            <a:ext cx="529953" cy="42027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R1</a:t>
            </a:r>
            <a:endParaRPr lang="en-US" sz="1200" dirty="0"/>
          </a:p>
        </p:txBody>
      </p:sp>
      <p:sp>
        <p:nvSpPr>
          <p:cNvPr id="8" name="Oval 7"/>
          <p:cNvSpPr/>
          <p:nvPr/>
        </p:nvSpPr>
        <p:spPr>
          <a:xfrm>
            <a:off x="3651931" y="5129122"/>
            <a:ext cx="481872" cy="42027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smtClean="0"/>
              <a:t>R2</a:t>
            </a:r>
            <a:endParaRPr lang="en-US" sz="1200" dirty="0"/>
          </a:p>
        </p:txBody>
      </p:sp>
      <p:cxnSp>
        <p:nvCxnSpPr>
          <p:cNvPr id="10" name="Straight Arrow Connector 9"/>
          <p:cNvCxnSpPr>
            <a:stCxn id="6" idx="6"/>
            <a:endCxn id="8" idx="2"/>
          </p:cNvCxnSpPr>
          <p:nvPr/>
        </p:nvCxnSpPr>
        <p:spPr>
          <a:xfrm>
            <a:off x="2114491" y="5339259"/>
            <a:ext cx="153744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1484029" y="4955531"/>
            <a:ext cx="730972" cy="1402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551421" y="4955531"/>
            <a:ext cx="730972" cy="1402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356110" y="4604472"/>
            <a:ext cx="974095" cy="369332"/>
          </a:xfrm>
          <a:prstGeom prst="rect">
            <a:avLst/>
          </a:prstGeom>
          <a:noFill/>
        </p:spPr>
        <p:txBody>
          <a:bodyPr wrap="none" rtlCol="0">
            <a:spAutoFit/>
          </a:bodyPr>
          <a:lstStyle/>
          <a:p>
            <a:r>
              <a:rPr lang="en-US" dirty="0" smtClean="0"/>
              <a:t>Switch 1</a:t>
            </a:r>
            <a:endParaRPr lang="en-US" dirty="0"/>
          </a:p>
        </p:txBody>
      </p:sp>
      <p:sp>
        <p:nvSpPr>
          <p:cNvPr id="19" name="TextBox 18"/>
          <p:cNvSpPr txBox="1"/>
          <p:nvPr/>
        </p:nvSpPr>
        <p:spPr>
          <a:xfrm>
            <a:off x="3445585" y="4615950"/>
            <a:ext cx="974095" cy="369332"/>
          </a:xfrm>
          <a:prstGeom prst="rect">
            <a:avLst/>
          </a:prstGeom>
          <a:noFill/>
        </p:spPr>
        <p:txBody>
          <a:bodyPr wrap="none" rtlCol="0">
            <a:spAutoFit/>
          </a:bodyPr>
          <a:lstStyle/>
          <a:p>
            <a:r>
              <a:rPr lang="en-US" dirty="0" smtClean="0"/>
              <a:t>Switch 2</a:t>
            </a:r>
            <a:endParaRPr lang="en-US" dirty="0"/>
          </a:p>
        </p:txBody>
      </p:sp>
      <p:sp>
        <p:nvSpPr>
          <p:cNvPr id="4" name="Date Placeholder 3"/>
          <p:cNvSpPr>
            <a:spLocks noGrp="1"/>
          </p:cNvSpPr>
          <p:nvPr>
            <p:ph type="dt" sz="half" idx="10"/>
          </p:nvPr>
        </p:nvSpPr>
        <p:spPr/>
        <p:txBody>
          <a:bodyPr/>
          <a:lstStyle/>
          <a:p>
            <a:r>
              <a:rPr lang="en-US" smtClean="0"/>
              <a:t>10/1/13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1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1664514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59875" y="2395293"/>
            <a:ext cx="1168105" cy="958688"/>
          </a:xfrm>
          <a:prstGeom prst="ellipse">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NetPlumber</a:t>
            </a:r>
            <a:r>
              <a:rPr lang="en-US" dirty="0"/>
              <a:t> </a:t>
            </a:r>
            <a:r>
              <a:rPr lang="en-US" dirty="0" smtClean="0"/>
              <a:t>– Nodes and Edges</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15</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cxnSp>
        <p:nvCxnSpPr>
          <p:cNvPr id="14" name="Straight Connector 13"/>
          <p:cNvCxnSpPr>
            <a:stCxn id="10" idx="4"/>
            <a:endCxn id="11" idx="2"/>
          </p:cNvCxnSpPr>
          <p:nvPr/>
        </p:nvCxnSpPr>
        <p:spPr>
          <a:xfrm>
            <a:off x="6321717"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2"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0"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9" name="Oval 38"/>
          <p:cNvSpPr/>
          <p:nvPr/>
        </p:nvSpPr>
        <p:spPr>
          <a:xfrm>
            <a:off x="5588775"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0" name="Oval 39"/>
          <p:cNvSpPr/>
          <p:nvPr/>
        </p:nvSpPr>
        <p:spPr>
          <a:xfrm>
            <a:off x="7092116"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1" name="Oval 40"/>
          <p:cNvSpPr/>
          <p:nvPr/>
        </p:nvSpPr>
        <p:spPr>
          <a:xfrm>
            <a:off x="6203842" y="1962443"/>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 name="Oval 41"/>
          <p:cNvSpPr/>
          <p:nvPr/>
        </p:nvSpPr>
        <p:spPr>
          <a:xfrm>
            <a:off x="7752841" y="196927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rgbClr val="00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44" name="Straight Arrow Connector 43"/>
          <p:cNvCxnSpPr>
            <a:stCxn id="30" idx="3"/>
            <a:endCxn id="33" idx="1"/>
          </p:cNvCxnSpPr>
          <p:nvPr/>
        </p:nvCxnSpPr>
        <p:spPr>
          <a:xfrm>
            <a:off x="3124200"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0" y="315132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0" y="369996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3"/>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18"/>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49" name="Rectangle 48"/>
          <p:cNvSpPr/>
          <p:nvPr/>
        </p:nvSpPr>
        <p:spPr>
          <a:xfrm>
            <a:off x="2008711" y="268010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495806" y="2680103"/>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55" idx="1"/>
          </p:cNvCxnSpPr>
          <p:nvPr/>
        </p:nvCxnSpPr>
        <p:spPr>
          <a:xfrm flipV="1">
            <a:off x="2181980" y="2812846"/>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92085"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67436" y="3354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37195" y="3224326"/>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135706"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3"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64404" y="3776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41112"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489528" y="39156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64879" y="39163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41587" y="39168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98838" y="3777072"/>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15479"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90830" y="314577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767538" y="31462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24789" y="3006530"/>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942083"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419868"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595219" y="37002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29178" y="3561032"/>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867660" y="4368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044368" y="43690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214999" y="4369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692784" y="450808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044843"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215474" y="450978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7702094" y="4369541"/>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4"/>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30051" y="491888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200682" y="4919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6853818"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030526"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201157" y="5059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87777" y="4919384"/>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060471" y="4890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237179" y="48909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4407810" y="4891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3885595" y="502994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060946" y="50306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237654" y="50311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4408285" y="503165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4894905" y="489140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4063503" y="5586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240211" y="5587476"/>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4410842"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897462" y="5447728"/>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1" y="32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68232" y="3217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44940" y="321802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915571" y="3218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93356" y="33570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745415" y="33582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2916046" y="33587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8" name="Rectangle 167"/>
          <p:cNvSpPr/>
          <p:nvPr/>
        </p:nvSpPr>
        <p:spPr>
          <a:xfrm>
            <a:off x="3405837" y="253551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3581188" y="253621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3757896" y="253671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3928527" y="253721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3406312" y="267576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3581663" y="267646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3758371" y="267696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3929002" y="267746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4040230"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4040231" y="1635759"/>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4400677" y="1312881"/>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4400678"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4766236" y="1312881"/>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4766237"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5126683"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5126684" y="1635759"/>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040231" y="1944473"/>
            <a:ext cx="301660" cy="369332"/>
          </a:xfrm>
          <a:prstGeom prst="rect">
            <a:avLst/>
          </a:prstGeom>
          <a:noFill/>
        </p:spPr>
        <p:txBody>
          <a:bodyPr wrap="none" rtlCol="0">
            <a:spAutoFit/>
          </a:bodyPr>
          <a:lstStyle/>
          <a:p>
            <a:r>
              <a:rPr lang="en-US" dirty="0" smtClean="0">
                <a:solidFill>
                  <a:srgbClr val="FF0000"/>
                </a:solidFill>
              </a:rPr>
              <a:t>0</a:t>
            </a:r>
            <a:endParaRPr lang="en-US" dirty="0">
              <a:solidFill>
                <a:srgbClr val="FF0000"/>
              </a:solidFill>
            </a:endParaRPr>
          </a:p>
        </p:txBody>
      </p:sp>
      <p:sp>
        <p:nvSpPr>
          <p:cNvPr id="192" name="TextBox 191"/>
          <p:cNvSpPr txBox="1"/>
          <p:nvPr/>
        </p:nvSpPr>
        <p:spPr>
          <a:xfrm>
            <a:off x="4424443" y="1951525"/>
            <a:ext cx="301660" cy="369332"/>
          </a:xfrm>
          <a:prstGeom prst="rect">
            <a:avLst/>
          </a:prstGeom>
          <a:noFill/>
        </p:spPr>
        <p:txBody>
          <a:bodyPr wrap="none" rtlCol="0">
            <a:spAutoFit/>
          </a:bodyPr>
          <a:lstStyle/>
          <a:p>
            <a:r>
              <a:rPr lang="en-US" dirty="0" smtClean="0">
                <a:solidFill>
                  <a:srgbClr val="FF0000"/>
                </a:solidFill>
              </a:rPr>
              <a:t>1</a:t>
            </a:r>
            <a:endParaRPr lang="en-US" dirty="0">
              <a:solidFill>
                <a:srgbClr val="FF0000"/>
              </a:solidFill>
            </a:endParaRPr>
          </a:p>
        </p:txBody>
      </p:sp>
      <p:sp>
        <p:nvSpPr>
          <p:cNvPr id="193" name="TextBox 192"/>
          <p:cNvSpPr txBox="1"/>
          <p:nvPr/>
        </p:nvSpPr>
        <p:spPr>
          <a:xfrm flipH="1">
            <a:off x="4766237" y="1950516"/>
            <a:ext cx="340831" cy="369332"/>
          </a:xfrm>
          <a:prstGeom prst="rect">
            <a:avLst/>
          </a:prstGeom>
          <a:noFill/>
        </p:spPr>
        <p:txBody>
          <a:bodyPr wrap="square" rtlCol="0">
            <a:spAutoFit/>
          </a:bodyPr>
          <a:lstStyle/>
          <a:p>
            <a:r>
              <a:rPr lang="en-US" dirty="0" smtClean="0">
                <a:solidFill>
                  <a:srgbClr val="FF0000"/>
                </a:solidFill>
              </a:rPr>
              <a:t>X</a:t>
            </a:r>
            <a:endParaRPr lang="en-US" dirty="0">
              <a:solidFill>
                <a:srgbClr val="FF0000"/>
              </a:solidFill>
            </a:endParaRPr>
          </a:p>
        </p:txBody>
      </p:sp>
      <p:sp>
        <p:nvSpPr>
          <p:cNvPr id="194" name="TextBox 193"/>
          <p:cNvSpPr txBox="1"/>
          <p:nvPr/>
        </p:nvSpPr>
        <p:spPr>
          <a:xfrm>
            <a:off x="5150363" y="1959482"/>
            <a:ext cx="301660"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8" name="Date Placeholder 7"/>
          <p:cNvSpPr>
            <a:spLocks noGrp="1"/>
          </p:cNvSpPr>
          <p:nvPr>
            <p:ph type="dt" sz="half" idx="10"/>
          </p:nvPr>
        </p:nvSpPr>
        <p:spPr/>
        <p:txBody>
          <a:bodyPr/>
          <a:lstStyle/>
          <a:p>
            <a:r>
              <a:rPr lang="en-US" smtClean="0"/>
              <a:t>10/1/13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
        <p:nvSpPr>
          <p:cNvPr id="17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
        <p:nvSpPr>
          <p:cNvPr id="179" name="TextBox 178"/>
          <p:cNvSpPr txBox="1"/>
          <p:nvPr/>
        </p:nvSpPr>
        <p:spPr>
          <a:xfrm>
            <a:off x="1371600" y="2209800"/>
            <a:ext cx="861384" cy="369332"/>
          </a:xfrm>
          <a:prstGeom prst="rect">
            <a:avLst/>
          </a:prstGeom>
          <a:noFill/>
        </p:spPr>
        <p:txBody>
          <a:bodyPr wrap="none" rtlCol="0">
            <a:spAutoFit/>
          </a:bodyPr>
          <a:lstStyle/>
          <a:p>
            <a:r>
              <a:rPr lang="en-US" dirty="0" smtClean="0">
                <a:solidFill>
                  <a:srgbClr val="FF0000"/>
                </a:solidFill>
              </a:rPr>
              <a:t>1  0 0 1 </a:t>
            </a:r>
            <a:endParaRPr lang="en-US" dirty="0">
              <a:solidFill>
                <a:srgbClr val="FF0000"/>
              </a:solidFill>
            </a:endParaRPr>
          </a:p>
        </p:txBody>
      </p:sp>
      <p:sp>
        <p:nvSpPr>
          <p:cNvPr id="183" name="TextBox 182"/>
          <p:cNvSpPr txBox="1"/>
          <p:nvPr/>
        </p:nvSpPr>
        <p:spPr>
          <a:xfrm>
            <a:off x="4343400" y="2590800"/>
            <a:ext cx="867019" cy="369332"/>
          </a:xfrm>
          <a:prstGeom prst="rect">
            <a:avLst/>
          </a:prstGeom>
          <a:noFill/>
        </p:spPr>
        <p:txBody>
          <a:bodyPr wrap="none" rtlCol="0">
            <a:spAutoFit/>
          </a:bodyPr>
          <a:lstStyle/>
          <a:p>
            <a:r>
              <a:rPr lang="en-US" dirty="0" smtClean="0">
                <a:solidFill>
                  <a:srgbClr val="FF0000"/>
                </a:solidFill>
              </a:rPr>
              <a:t>1  0 X </a:t>
            </a:r>
            <a:r>
              <a:rPr lang="en-US" dirty="0">
                <a:solidFill>
                  <a:srgbClr val="FF0000"/>
                </a:solidFill>
              </a:rPr>
              <a:t>X</a:t>
            </a:r>
            <a:r>
              <a:rPr lang="en-US" dirty="0" smtClean="0">
                <a:solidFill>
                  <a:srgbClr val="FF0000"/>
                </a:solidFill>
              </a:rPr>
              <a:t> </a:t>
            </a:r>
            <a:endParaRPr lang="en-US" dirty="0">
              <a:solidFill>
                <a:srgbClr val="FF0000"/>
              </a:solidFill>
            </a:endParaRPr>
          </a:p>
        </p:txBody>
      </p:sp>
    </p:spTree>
    <p:custDataLst>
      <p:tags r:id="rId1"/>
    </p:custDataLst>
    <p:extLst>
      <p:ext uri="{BB962C8B-B14F-4D97-AF65-F5344CB8AC3E}">
        <p14:creationId xmlns:p14="http://schemas.microsoft.com/office/powerpoint/2010/main" val="153315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childTnLst>
                                </p:cTn>
                              </p:par>
                              <p:par>
                                <p:cTn id="69" presetID="10"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500"/>
                                        <p:tgtEl>
                                          <p:spTgt spid="7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500"/>
                                        <p:tgtEl>
                                          <p:spTgt spid="7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500"/>
                                        <p:tgtEl>
                                          <p:spTgt spid="7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0" presetClass="entr" presetSubtype="0" fill="hold" nodeType="with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500"/>
                                        <p:tgtEl>
                                          <p:spTgt spid="7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60"/>
                                        </p:tgtEl>
                                        <p:attrNameLst>
                                          <p:attrName>style.visibility</p:attrName>
                                        </p:attrNameLst>
                                      </p:cBhvr>
                                      <p:to>
                                        <p:strVal val="visible"/>
                                      </p:to>
                                    </p:set>
                                    <p:animEffect transition="in" filter="fade">
                                      <p:cBhvr>
                                        <p:cTn id="104" dur="500"/>
                                        <p:tgtEl>
                                          <p:spTgt spid="1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61"/>
                                        </p:tgtEl>
                                        <p:attrNameLst>
                                          <p:attrName>style.visibility</p:attrName>
                                        </p:attrNameLst>
                                      </p:cBhvr>
                                      <p:to>
                                        <p:strVal val="visible"/>
                                      </p:to>
                                    </p:set>
                                    <p:animEffect transition="in" filter="fade">
                                      <p:cBhvr>
                                        <p:cTn id="107" dur="500"/>
                                        <p:tgtEl>
                                          <p:spTgt spid="16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62"/>
                                        </p:tgtEl>
                                        <p:attrNameLst>
                                          <p:attrName>style.visibility</p:attrName>
                                        </p:attrNameLst>
                                      </p:cBhvr>
                                      <p:to>
                                        <p:strVal val="visible"/>
                                      </p:to>
                                    </p:set>
                                    <p:animEffect transition="in" filter="fade">
                                      <p:cBhvr>
                                        <p:cTn id="110" dur="500"/>
                                        <p:tgtEl>
                                          <p:spTgt spid="16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fade">
                                      <p:cBhvr>
                                        <p:cTn id="113" dur="500"/>
                                        <p:tgtEl>
                                          <p:spTgt spid="16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4"/>
                                        </p:tgtEl>
                                        <p:attrNameLst>
                                          <p:attrName>style.visibility</p:attrName>
                                        </p:attrNameLst>
                                      </p:cBhvr>
                                      <p:to>
                                        <p:strVal val="visible"/>
                                      </p:to>
                                    </p:set>
                                    <p:animEffect transition="in" filter="fade">
                                      <p:cBhvr>
                                        <p:cTn id="116" dur="500"/>
                                        <p:tgtEl>
                                          <p:spTgt spid="16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65"/>
                                        </p:tgtEl>
                                        <p:attrNameLst>
                                          <p:attrName>style.visibility</p:attrName>
                                        </p:attrNameLst>
                                      </p:cBhvr>
                                      <p:to>
                                        <p:strVal val="visible"/>
                                      </p:to>
                                    </p:set>
                                    <p:animEffect transition="in" filter="fade">
                                      <p:cBhvr>
                                        <p:cTn id="119" dur="500"/>
                                        <p:tgtEl>
                                          <p:spTgt spid="16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66"/>
                                        </p:tgtEl>
                                        <p:attrNameLst>
                                          <p:attrName>style.visibility</p:attrName>
                                        </p:attrNameLst>
                                      </p:cBhvr>
                                      <p:to>
                                        <p:strVal val="visible"/>
                                      </p:to>
                                    </p:set>
                                    <p:animEffect transition="in" filter="fade">
                                      <p:cBhvr>
                                        <p:cTn id="122" dur="500"/>
                                        <p:tgtEl>
                                          <p:spTgt spid="16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67"/>
                                        </p:tgtEl>
                                        <p:attrNameLst>
                                          <p:attrName>style.visibility</p:attrName>
                                        </p:attrNameLst>
                                      </p:cBhvr>
                                      <p:to>
                                        <p:strVal val="visible"/>
                                      </p:to>
                                    </p:set>
                                    <p:animEffect transition="in" filter="fade">
                                      <p:cBhvr>
                                        <p:cTn id="125" dur="500"/>
                                        <p:tgtEl>
                                          <p:spTgt spid="16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Effect transition="in" filter="fade">
                                      <p:cBhvr>
                                        <p:cTn id="128" dur="500"/>
                                        <p:tgtEl>
                                          <p:spTgt spid="6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fade">
                                      <p:cBhvr>
                                        <p:cTn id="131" dur="500"/>
                                        <p:tgtEl>
                                          <p:spTgt spid="6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77"/>
                                        </p:tgtEl>
                                        <p:attrNameLst>
                                          <p:attrName>style.visibility</p:attrName>
                                        </p:attrNameLst>
                                      </p:cBhvr>
                                      <p:to>
                                        <p:strVal val="visible"/>
                                      </p:to>
                                    </p:set>
                                    <p:animEffect transition="in" filter="fade">
                                      <p:cBhvr>
                                        <p:cTn id="136" dur="500"/>
                                        <p:tgtEl>
                                          <p:spTgt spid="17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animEffect transition="in" filter="fade">
                                      <p:cBhvr>
                                        <p:cTn id="139" dur="500"/>
                                        <p:tgtEl>
                                          <p:spTgt spid="18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86"/>
                                        </p:tgtEl>
                                        <p:attrNameLst>
                                          <p:attrName>style.visibility</p:attrName>
                                        </p:attrNameLst>
                                      </p:cBhvr>
                                      <p:to>
                                        <p:strVal val="visible"/>
                                      </p:to>
                                    </p:set>
                                    <p:animEffect transition="in" filter="fade">
                                      <p:cBhvr>
                                        <p:cTn id="142" dur="500"/>
                                        <p:tgtEl>
                                          <p:spTgt spid="18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87"/>
                                        </p:tgtEl>
                                        <p:attrNameLst>
                                          <p:attrName>style.visibility</p:attrName>
                                        </p:attrNameLst>
                                      </p:cBhvr>
                                      <p:to>
                                        <p:strVal val="visible"/>
                                      </p:to>
                                    </p:set>
                                    <p:animEffect transition="in" filter="fade">
                                      <p:cBhvr>
                                        <p:cTn id="145" dur="500"/>
                                        <p:tgtEl>
                                          <p:spTgt spid="18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88"/>
                                        </p:tgtEl>
                                        <p:attrNameLst>
                                          <p:attrName>style.visibility</p:attrName>
                                        </p:attrNameLst>
                                      </p:cBhvr>
                                      <p:to>
                                        <p:strVal val="visible"/>
                                      </p:to>
                                    </p:set>
                                    <p:animEffect transition="in" filter="fade">
                                      <p:cBhvr>
                                        <p:cTn id="148" dur="500"/>
                                        <p:tgtEl>
                                          <p:spTgt spid="18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89"/>
                                        </p:tgtEl>
                                        <p:attrNameLst>
                                          <p:attrName>style.visibility</p:attrName>
                                        </p:attrNameLst>
                                      </p:cBhvr>
                                      <p:to>
                                        <p:strVal val="visible"/>
                                      </p:to>
                                    </p:set>
                                    <p:animEffect transition="in" filter="fade">
                                      <p:cBhvr>
                                        <p:cTn id="151" dur="500"/>
                                        <p:tgtEl>
                                          <p:spTgt spid="18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500"/>
                                        <p:tgtEl>
                                          <p:spTgt spid="19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91"/>
                                        </p:tgtEl>
                                        <p:attrNameLst>
                                          <p:attrName>style.visibility</p:attrName>
                                        </p:attrNameLst>
                                      </p:cBhvr>
                                      <p:to>
                                        <p:strVal val="visible"/>
                                      </p:to>
                                    </p:set>
                                    <p:animEffect transition="in" filter="fade">
                                      <p:cBhvr>
                                        <p:cTn id="157" dur="500"/>
                                        <p:tgtEl>
                                          <p:spTgt spid="19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
                                        </p:tgtEl>
                                        <p:attrNameLst>
                                          <p:attrName>style.visibility</p:attrName>
                                        </p:attrNameLst>
                                      </p:cBhvr>
                                      <p:to>
                                        <p:strVal val="visible"/>
                                      </p:to>
                                    </p:set>
                                    <p:animEffect transition="in" filter="fade">
                                      <p:cBhvr>
                                        <p:cTn id="160" dur="500"/>
                                        <p:tgtEl>
                                          <p:spTgt spid="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92"/>
                                        </p:tgtEl>
                                        <p:attrNameLst>
                                          <p:attrName>style.visibility</p:attrName>
                                        </p:attrNameLst>
                                      </p:cBhvr>
                                      <p:to>
                                        <p:strVal val="visible"/>
                                      </p:to>
                                    </p:set>
                                    <p:animEffect transition="in" filter="fade">
                                      <p:cBhvr>
                                        <p:cTn id="163" dur="500"/>
                                        <p:tgtEl>
                                          <p:spTgt spid="19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3"/>
                                        </p:tgtEl>
                                        <p:attrNameLst>
                                          <p:attrName>style.visibility</p:attrName>
                                        </p:attrNameLst>
                                      </p:cBhvr>
                                      <p:to>
                                        <p:strVal val="visible"/>
                                      </p:to>
                                    </p:set>
                                    <p:animEffect transition="in" filter="fade">
                                      <p:cBhvr>
                                        <p:cTn id="166" dur="500"/>
                                        <p:tgtEl>
                                          <p:spTgt spid="19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94"/>
                                        </p:tgtEl>
                                        <p:attrNameLst>
                                          <p:attrName>style.visibility</p:attrName>
                                        </p:attrNameLst>
                                      </p:cBhvr>
                                      <p:to>
                                        <p:strVal val="visible"/>
                                      </p:to>
                                    </p:set>
                                    <p:animEffect transition="in" filter="fade">
                                      <p:cBhvr>
                                        <p:cTn id="169" dur="500"/>
                                        <p:tgtEl>
                                          <p:spTgt spid="194"/>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fade">
                                      <p:cBhvr>
                                        <p:cTn id="176" dur="500"/>
                                        <p:tgtEl>
                                          <p:spTgt spid="40"/>
                                        </p:tgtEl>
                                      </p:cBhvr>
                                    </p:animEffect>
                                  </p:childTnLst>
                                </p:cTn>
                              </p:par>
                            </p:childTnLst>
                          </p:cTn>
                        </p:par>
                        <p:par>
                          <p:cTn id="177" fill="hold">
                            <p:stCondLst>
                              <p:cond delay="500"/>
                            </p:stCondLst>
                            <p:childTnLst>
                              <p:par>
                                <p:cTn id="178" presetID="10" presetClass="entr" presetSubtype="0" fill="hold" grpId="0" nodeType="afterEffect">
                                  <p:stCondLst>
                                    <p:cond delay="0"/>
                                  </p:stCondLst>
                                  <p:childTnLst>
                                    <p:set>
                                      <p:cBhvr>
                                        <p:cTn id="179" dur="1" fill="hold">
                                          <p:stCondLst>
                                            <p:cond delay="0"/>
                                          </p:stCondLst>
                                        </p:cTn>
                                        <p:tgtEl>
                                          <p:spTgt spid="33"/>
                                        </p:tgtEl>
                                        <p:attrNameLst>
                                          <p:attrName>style.visibility</p:attrName>
                                        </p:attrNameLst>
                                      </p:cBhvr>
                                      <p:to>
                                        <p:strVal val="visible"/>
                                      </p:to>
                                    </p:set>
                                    <p:animEffect transition="in" filter="fade">
                                      <p:cBhvr>
                                        <p:cTn id="180" dur="500"/>
                                        <p:tgtEl>
                                          <p:spTgt spid="3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4"/>
                                        </p:tgtEl>
                                        <p:attrNameLst>
                                          <p:attrName>style.visibility</p:attrName>
                                        </p:attrNameLst>
                                      </p:cBhvr>
                                      <p:to>
                                        <p:strVal val="visible"/>
                                      </p:to>
                                    </p:set>
                                    <p:animEffect transition="in" filter="fade">
                                      <p:cBhvr>
                                        <p:cTn id="183" dur="500"/>
                                        <p:tgtEl>
                                          <p:spTgt spid="3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0"/>
                                        </p:tgtEl>
                                        <p:attrNameLst>
                                          <p:attrName>style.visibility</p:attrName>
                                        </p:attrNameLst>
                                      </p:cBhvr>
                                      <p:to>
                                        <p:strVal val="visible"/>
                                      </p:to>
                                    </p:set>
                                    <p:animEffect transition="in" filter="fade">
                                      <p:cBhvr>
                                        <p:cTn id="186" dur="500"/>
                                        <p:tgtEl>
                                          <p:spTgt spid="8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1"/>
                                        </p:tgtEl>
                                        <p:attrNameLst>
                                          <p:attrName>style.visibility</p:attrName>
                                        </p:attrNameLst>
                                      </p:cBhvr>
                                      <p:to>
                                        <p:strVal val="visible"/>
                                      </p:to>
                                    </p:set>
                                    <p:animEffect transition="in" filter="fade">
                                      <p:cBhvr>
                                        <p:cTn id="189" dur="500"/>
                                        <p:tgtEl>
                                          <p:spTgt spid="81"/>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2"/>
                                        </p:tgtEl>
                                        <p:attrNameLst>
                                          <p:attrName>style.visibility</p:attrName>
                                        </p:attrNameLst>
                                      </p:cBhvr>
                                      <p:to>
                                        <p:strVal val="visible"/>
                                      </p:to>
                                    </p:set>
                                    <p:animEffect transition="in" filter="fade">
                                      <p:cBhvr>
                                        <p:cTn id="192" dur="500"/>
                                        <p:tgtEl>
                                          <p:spTgt spid="8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83"/>
                                        </p:tgtEl>
                                        <p:attrNameLst>
                                          <p:attrName>style.visibility</p:attrName>
                                        </p:attrNameLst>
                                      </p:cBhvr>
                                      <p:to>
                                        <p:strVal val="visible"/>
                                      </p:to>
                                    </p:set>
                                    <p:animEffect transition="in" filter="fade">
                                      <p:cBhvr>
                                        <p:cTn id="195" dur="500"/>
                                        <p:tgtEl>
                                          <p:spTgt spid="83"/>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84"/>
                                        </p:tgtEl>
                                        <p:attrNameLst>
                                          <p:attrName>style.visibility</p:attrName>
                                        </p:attrNameLst>
                                      </p:cBhvr>
                                      <p:to>
                                        <p:strVal val="visible"/>
                                      </p:to>
                                    </p:set>
                                    <p:animEffect transition="in" filter="fade">
                                      <p:cBhvr>
                                        <p:cTn id="198" dur="500"/>
                                        <p:tgtEl>
                                          <p:spTgt spid="84"/>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85"/>
                                        </p:tgtEl>
                                        <p:attrNameLst>
                                          <p:attrName>style.visibility</p:attrName>
                                        </p:attrNameLst>
                                      </p:cBhvr>
                                      <p:to>
                                        <p:strVal val="visible"/>
                                      </p:to>
                                    </p:set>
                                    <p:animEffect transition="in" filter="fade">
                                      <p:cBhvr>
                                        <p:cTn id="201" dur="500"/>
                                        <p:tgtEl>
                                          <p:spTgt spid="8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86"/>
                                        </p:tgtEl>
                                        <p:attrNameLst>
                                          <p:attrName>style.visibility</p:attrName>
                                        </p:attrNameLst>
                                      </p:cBhvr>
                                      <p:to>
                                        <p:strVal val="visible"/>
                                      </p:to>
                                    </p:set>
                                    <p:animEffect transition="in" filter="fade">
                                      <p:cBhvr>
                                        <p:cTn id="204" dur="500"/>
                                        <p:tgtEl>
                                          <p:spTgt spid="86"/>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87"/>
                                        </p:tgtEl>
                                        <p:attrNameLst>
                                          <p:attrName>style.visibility</p:attrName>
                                        </p:attrNameLst>
                                      </p:cBhvr>
                                      <p:to>
                                        <p:strVal val="visible"/>
                                      </p:to>
                                    </p:set>
                                    <p:animEffect transition="in" filter="fade">
                                      <p:cBhvr>
                                        <p:cTn id="207" dur="500"/>
                                        <p:tgtEl>
                                          <p:spTgt spid="8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fade">
                                      <p:cBhvr>
                                        <p:cTn id="210" dur="500"/>
                                        <p:tgtEl>
                                          <p:spTgt spid="88"/>
                                        </p:tgtEl>
                                      </p:cBhvr>
                                    </p:animEffect>
                                  </p:childTnLst>
                                </p:cTn>
                              </p:par>
                              <p:par>
                                <p:cTn id="211" presetID="10" presetClass="entr" presetSubtype="0" fill="hold" nodeType="withEffect">
                                  <p:stCondLst>
                                    <p:cond delay="0"/>
                                  </p:stCondLst>
                                  <p:childTnLst>
                                    <p:set>
                                      <p:cBhvr>
                                        <p:cTn id="212" dur="1" fill="hold">
                                          <p:stCondLst>
                                            <p:cond delay="0"/>
                                          </p:stCondLst>
                                        </p:cTn>
                                        <p:tgtEl>
                                          <p:spTgt spid="89"/>
                                        </p:tgtEl>
                                        <p:attrNameLst>
                                          <p:attrName>style.visibility</p:attrName>
                                        </p:attrNameLst>
                                      </p:cBhvr>
                                      <p:to>
                                        <p:strVal val="visible"/>
                                      </p:to>
                                    </p:set>
                                    <p:animEffect transition="in" filter="fade">
                                      <p:cBhvr>
                                        <p:cTn id="213" dur="500"/>
                                        <p:tgtEl>
                                          <p:spTgt spid="89"/>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00"/>
                                        </p:tgtEl>
                                        <p:attrNameLst>
                                          <p:attrName>style.visibility</p:attrName>
                                        </p:attrNameLst>
                                      </p:cBhvr>
                                      <p:to>
                                        <p:strVal val="visible"/>
                                      </p:to>
                                    </p:set>
                                    <p:animEffect transition="in" filter="fade">
                                      <p:cBhvr>
                                        <p:cTn id="216" dur="500"/>
                                        <p:tgtEl>
                                          <p:spTgt spid="100"/>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1"/>
                                        </p:tgtEl>
                                        <p:attrNameLst>
                                          <p:attrName>style.visibility</p:attrName>
                                        </p:attrNameLst>
                                      </p:cBhvr>
                                      <p:to>
                                        <p:strVal val="visible"/>
                                      </p:to>
                                    </p:set>
                                    <p:animEffect transition="in" filter="fade">
                                      <p:cBhvr>
                                        <p:cTn id="219" dur="500"/>
                                        <p:tgtEl>
                                          <p:spTgt spid="10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2"/>
                                        </p:tgtEl>
                                        <p:attrNameLst>
                                          <p:attrName>style.visibility</p:attrName>
                                        </p:attrNameLst>
                                      </p:cBhvr>
                                      <p:to>
                                        <p:strVal val="visible"/>
                                      </p:to>
                                    </p:set>
                                    <p:animEffect transition="in" filter="fade">
                                      <p:cBhvr>
                                        <p:cTn id="222" dur="500"/>
                                        <p:tgtEl>
                                          <p:spTgt spid="102"/>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03"/>
                                        </p:tgtEl>
                                        <p:attrNameLst>
                                          <p:attrName>style.visibility</p:attrName>
                                        </p:attrNameLst>
                                      </p:cBhvr>
                                      <p:to>
                                        <p:strVal val="visible"/>
                                      </p:to>
                                    </p:set>
                                    <p:animEffect transition="in" filter="fade">
                                      <p:cBhvr>
                                        <p:cTn id="225" dur="500"/>
                                        <p:tgtEl>
                                          <p:spTgt spid="10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04"/>
                                        </p:tgtEl>
                                        <p:attrNameLst>
                                          <p:attrName>style.visibility</p:attrName>
                                        </p:attrNameLst>
                                      </p:cBhvr>
                                      <p:to>
                                        <p:strVal val="visible"/>
                                      </p:to>
                                    </p:set>
                                    <p:animEffect transition="in" filter="fade">
                                      <p:cBhvr>
                                        <p:cTn id="228" dur="500"/>
                                        <p:tgtEl>
                                          <p:spTgt spid="10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05"/>
                                        </p:tgtEl>
                                        <p:attrNameLst>
                                          <p:attrName>style.visibility</p:attrName>
                                        </p:attrNameLst>
                                      </p:cBhvr>
                                      <p:to>
                                        <p:strVal val="visible"/>
                                      </p:to>
                                    </p:set>
                                    <p:animEffect transition="in" filter="fade">
                                      <p:cBhvr>
                                        <p:cTn id="231" dur="500"/>
                                        <p:tgtEl>
                                          <p:spTgt spid="10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06"/>
                                        </p:tgtEl>
                                        <p:attrNameLst>
                                          <p:attrName>style.visibility</p:attrName>
                                        </p:attrNameLst>
                                      </p:cBhvr>
                                      <p:to>
                                        <p:strVal val="visible"/>
                                      </p:to>
                                    </p:set>
                                    <p:animEffect transition="in" filter="fade">
                                      <p:cBhvr>
                                        <p:cTn id="234" dur="500"/>
                                        <p:tgtEl>
                                          <p:spTgt spid="10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07"/>
                                        </p:tgtEl>
                                        <p:attrNameLst>
                                          <p:attrName>style.visibility</p:attrName>
                                        </p:attrNameLst>
                                      </p:cBhvr>
                                      <p:to>
                                        <p:strVal val="visible"/>
                                      </p:to>
                                    </p:set>
                                    <p:animEffect transition="in" filter="fade">
                                      <p:cBhvr>
                                        <p:cTn id="237" dur="500"/>
                                        <p:tgtEl>
                                          <p:spTgt spid="10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08"/>
                                        </p:tgtEl>
                                        <p:attrNameLst>
                                          <p:attrName>style.visibility</p:attrName>
                                        </p:attrNameLst>
                                      </p:cBhvr>
                                      <p:to>
                                        <p:strVal val="visible"/>
                                      </p:to>
                                    </p:set>
                                    <p:animEffect transition="in" filter="fade">
                                      <p:cBhvr>
                                        <p:cTn id="240" dur="500"/>
                                        <p:tgtEl>
                                          <p:spTgt spid="108"/>
                                        </p:tgtEl>
                                      </p:cBhvr>
                                    </p:animEffect>
                                  </p:childTnLst>
                                </p:cTn>
                              </p:par>
                              <p:par>
                                <p:cTn id="241" presetID="10" presetClass="entr" presetSubtype="0" fill="hold" nodeType="withEffect">
                                  <p:stCondLst>
                                    <p:cond delay="0"/>
                                  </p:stCondLst>
                                  <p:childTnLst>
                                    <p:set>
                                      <p:cBhvr>
                                        <p:cTn id="242" dur="1" fill="hold">
                                          <p:stCondLst>
                                            <p:cond delay="0"/>
                                          </p:stCondLst>
                                        </p:cTn>
                                        <p:tgtEl>
                                          <p:spTgt spid="109"/>
                                        </p:tgtEl>
                                        <p:attrNameLst>
                                          <p:attrName>style.visibility</p:attrName>
                                        </p:attrNameLst>
                                      </p:cBhvr>
                                      <p:to>
                                        <p:strVal val="visible"/>
                                      </p:to>
                                    </p:set>
                                    <p:animEffect transition="in" filter="fade">
                                      <p:cBhvr>
                                        <p:cTn id="243" dur="500"/>
                                        <p:tgtEl>
                                          <p:spTgt spid="109"/>
                                        </p:tgtEl>
                                      </p:cBhvr>
                                    </p:animEffect>
                                  </p:childTnLst>
                                </p:cTn>
                              </p:par>
                            </p:childTnLst>
                          </p:cTn>
                        </p:par>
                        <p:par>
                          <p:cTn id="244" fill="hold">
                            <p:stCondLst>
                              <p:cond delay="1000"/>
                            </p:stCondLst>
                            <p:childTnLst>
                              <p:par>
                                <p:cTn id="245" presetID="1" presetClass="exit" presetSubtype="0" fill="hold" grpId="1" nodeType="afterEffect">
                                  <p:stCondLst>
                                    <p:cond delay="0"/>
                                  </p:stCondLst>
                                  <p:childTnLst>
                                    <p:set>
                                      <p:cBhvr>
                                        <p:cTn id="246" dur="1" fill="hold">
                                          <p:stCondLst>
                                            <p:cond delay="0"/>
                                          </p:stCondLst>
                                        </p:cTn>
                                        <p:tgtEl>
                                          <p:spTgt spid="40"/>
                                        </p:tgtEl>
                                        <p:attrNameLst>
                                          <p:attrName>style.visibility</p:attrName>
                                        </p:attrNameLst>
                                      </p:cBhvr>
                                      <p:to>
                                        <p:strVal val="hidden"/>
                                      </p:to>
                                    </p:set>
                                  </p:childTnLst>
                                </p:cTn>
                              </p:par>
                              <p:par>
                                <p:cTn id="247" presetID="10" presetClass="entr" presetSubtype="0" fill="hold" grpId="0" nodeType="withEffect">
                                  <p:stCondLst>
                                    <p:cond delay="0"/>
                                  </p:stCondLst>
                                  <p:childTnLst>
                                    <p:set>
                                      <p:cBhvr>
                                        <p:cTn id="248" dur="1" fill="hold">
                                          <p:stCondLst>
                                            <p:cond delay="0"/>
                                          </p:stCondLst>
                                        </p:cTn>
                                        <p:tgtEl>
                                          <p:spTgt spid="41"/>
                                        </p:tgtEl>
                                        <p:attrNameLst>
                                          <p:attrName>style.visibility</p:attrName>
                                        </p:attrNameLst>
                                      </p:cBhvr>
                                      <p:to>
                                        <p:strVal val="visible"/>
                                      </p:to>
                                    </p:set>
                                    <p:animEffect transition="in" filter="fade">
                                      <p:cBhvr>
                                        <p:cTn id="249" dur="500"/>
                                        <p:tgtEl>
                                          <p:spTgt spid="41"/>
                                        </p:tgtEl>
                                      </p:cBhvr>
                                    </p:animEffect>
                                  </p:childTnLst>
                                </p:cTn>
                              </p:par>
                            </p:childTnLst>
                          </p:cTn>
                        </p:par>
                        <p:par>
                          <p:cTn id="250" fill="hold">
                            <p:stCondLst>
                              <p:cond delay="1500"/>
                            </p:stCondLst>
                            <p:childTnLst>
                              <p:par>
                                <p:cTn id="251" presetID="10" presetClass="entr" presetSubtype="0" fill="hold" grpId="0" nodeType="afterEffect">
                                  <p:stCondLst>
                                    <p:cond delay="0"/>
                                  </p:stCondLst>
                                  <p:childTnLst>
                                    <p:set>
                                      <p:cBhvr>
                                        <p:cTn id="252" dur="1" fill="hold">
                                          <p:stCondLst>
                                            <p:cond delay="0"/>
                                          </p:stCondLst>
                                        </p:cTn>
                                        <p:tgtEl>
                                          <p:spTgt spid="35"/>
                                        </p:tgtEl>
                                        <p:attrNameLst>
                                          <p:attrName>style.visibility</p:attrName>
                                        </p:attrNameLst>
                                      </p:cBhvr>
                                      <p:to>
                                        <p:strVal val="visible"/>
                                      </p:to>
                                    </p:set>
                                    <p:animEffect transition="in" filter="fade">
                                      <p:cBhvr>
                                        <p:cTn id="253" dur="500"/>
                                        <p:tgtEl>
                                          <p:spTgt spid="35"/>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36"/>
                                        </p:tgtEl>
                                        <p:attrNameLst>
                                          <p:attrName>style.visibility</p:attrName>
                                        </p:attrNameLst>
                                      </p:cBhvr>
                                      <p:to>
                                        <p:strVal val="visible"/>
                                      </p:to>
                                    </p:set>
                                    <p:animEffect transition="in" filter="fade">
                                      <p:cBhvr>
                                        <p:cTn id="256" dur="500"/>
                                        <p:tgtEl>
                                          <p:spTgt spid="36"/>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40"/>
                                        </p:tgtEl>
                                        <p:attrNameLst>
                                          <p:attrName>style.visibility</p:attrName>
                                        </p:attrNameLst>
                                      </p:cBhvr>
                                      <p:to>
                                        <p:strVal val="visible"/>
                                      </p:to>
                                    </p:set>
                                    <p:animEffect transition="in" filter="fade">
                                      <p:cBhvr>
                                        <p:cTn id="259" dur="500"/>
                                        <p:tgtEl>
                                          <p:spTgt spid="140"/>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41"/>
                                        </p:tgtEl>
                                        <p:attrNameLst>
                                          <p:attrName>style.visibility</p:attrName>
                                        </p:attrNameLst>
                                      </p:cBhvr>
                                      <p:to>
                                        <p:strVal val="visible"/>
                                      </p:to>
                                    </p:set>
                                    <p:animEffect transition="in" filter="fade">
                                      <p:cBhvr>
                                        <p:cTn id="262" dur="500"/>
                                        <p:tgtEl>
                                          <p:spTgt spid="141"/>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42"/>
                                        </p:tgtEl>
                                        <p:attrNameLst>
                                          <p:attrName>style.visibility</p:attrName>
                                        </p:attrNameLst>
                                      </p:cBhvr>
                                      <p:to>
                                        <p:strVal val="visible"/>
                                      </p:to>
                                    </p:set>
                                    <p:animEffect transition="in" filter="fade">
                                      <p:cBhvr>
                                        <p:cTn id="265" dur="500"/>
                                        <p:tgtEl>
                                          <p:spTgt spid="14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43"/>
                                        </p:tgtEl>
                                        <p:attrNameLst>
                                          <p:attrName>style.visibility</p:attrName>
                                        </p:attrNameLst>
                                      </p:cBhvr>
                                      <p:to>
                                        <p:strVal val="visible"/>
                                      </p:to>
                                    </p:set>
                                    <p:animEffect transition="in" filter="fade">
                                      <p:cBhvr>
                                        <p:cTn id="268" dur="500"/>
                                        <p:tgtEl>
                                          <p:spTgt spid="143"/>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44"/>
                                        </p:tgtEl>
                                        <p:attrNameLst>
                                          <p:attrName>style.visibility</p:attrName>
                                        </p:attrNameLst>
                                      </p:cBhvr>
                                      <p:to>
                                        <p:strVal val="visible"/>
                                      </p:to>
                                    </p:set>
                                    <p:animEffect transition="in" filter="fade">
                                      <p:cBhvr>
                                        <p:cTn id="271" dur="500"/>
                                        <p:tgtEl>
                                          <p:spTgt spid="144"/>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45"/>
                                        </p:tgtEl>
                                        <p:attrNameLst>
                                          <p:attrName>style.visibility</p:attrName>
                                        </p:attrNameLst>
                                      </p:cBhvr>
                                      <p:to>
                                        <p:strVal val="visible"/>
                                      </p:to>
                                    </p:set>
                                    <p:animEffect transition="in" filter="fade">
                                      <p:cBhvr>
                                        <p:cTn id="274" dur="500"/>
                                        <p:tgtEl>
                                          <p:spTgt spid="145"/>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46"/>
                                        </p:tgtEl>
                                        <p:attrNameLst>
                                          <p:attrName>style.visibility</p:attrName>
                                        </p:attrNameLst>
                                      </p:cBhvr>
                                      <p:to>
                                        <p:strVal val="visible"/>
                                      </p:to>
                                    </p:set>
                                    <p:animEffect transition="in" filter="fade">
                                      <p:cBhvr>
                                        <p:cTn id="277" dur="500"/>
                                        <p:tgtEl>
                                          <p:spTgt spid="146"/>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147"/>
                                        </p:tgtEl>
                                        <p:attrNameLst>
                                          <p:attrName>style.visibility</p:attrName>
                                        </p:attrNameLst>
                                      </p:cBhvr>
                                      <p:to>
                                        <p:strVal val="visible"/>
                                      </p:to>
                                    </p:set>
                                    <p:animEffect transition="in" filter="fade">
                                      <p:cBhvr>
                                        <p:cTn id="280" dur="500"/>
                                        <p:tgtEl>
                                          <p:spTgt spid="147"/>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148"/>
                                        </p:tgtEl>
                                        <p:attrNameLst>
                                          <p:attrName>style.visibility</p:attrName>
                                        </p:attrNameLst>
                                      </p:cBhvr>
                                      <p:to>
                                        <p:strVal val="visible"/>
                                      </p:to>
                                    </p:set>
                                    <p:animEffect transition="in" filter="fade">
                                      <p:cBhvr>
                                        <p:cTn id="283" dur="500"/>
                                        <p:tgtEl>
                                          <p:spTgt spid="148"/>
                                        </p:tgtEl>
                                      </p:cBhvr>
                                    </p:animEffect>
                                  </p:childTnLst>
                                </p:cTn>
                              </p:par>
                              <p:par>
                                <p:cTn id="284" presetID="10" presetClass="entr" presetSubtype="0" fill="hold" nodeType="withEffect">
                                  <p:stCondLst>
                                    <p:cond delay="0"/>
                                  </p:stCondLst>
                                  <p:childTnLst>
                                    <p:set>
                                      <p:cBhvr>
                                        <p:cTn id="285" dur="1" fill="hold">
                                          <p:stCondLst>
                                            <p:cond delay="0"/>
                                          </p:stCondLst>
                                        </p:cTn>
                                        <p:tgtEl>
                                          <p:spTgt spid="149"/>
                                        </p:tgtEl>
                                        <p:attrNameLst>
                                          <p:attrName>style.visibility</p:attrName>
                                        </p:attrNameLst>
                                      </p:cBhvr>
                                      <p:to>
                                        <p:strVal val="visible"/>
                                      </p:to>
                                    </p:set>
                                    <p:animEffect transition="in" filter="fade">
                                      <p:cBhvr>
                                        <p:cTn id="286" dur="500"/>
                                        <p:tgtEl>
                                          <p:spTgt spid="149"/>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50"/>
                                        </p:tgtEl>
                                        <p:attrNameLst>
                                          <p:attrName>style.visibility</p:attrName>
                                        </p:attrNameLst>
                                      </p:cBhvr>
                                      <p:to>
                                        <p:strVal val="visible"/>
                                      </p:to>
                                    </p:set>
                                    <p:animEffect transition="in" filter="fade">
                                      <p:cBhvr>
                                        <p:cTn id="289" dur="500"/>
                                        <p:tgtEl>
                                          <p:spTgt spid="150"/>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151"/>
                                        </p:tgtEl>
                                        <p:attrNameLst>
                                          <p:attrName>style.visibility</p:attrName>
                                        </p:attrNameLst>
                                      </p:cBhvr>
                                      <p:to>
                                        <p:strVal val="visible"/>
                                      </p:to>
                                    </p:set>
                                    <p:animEffect transition="in" filter="fade">
                                      <p:cBhvr>
                                        <p:cTn id="292" dur="500"/>
                                        <p:tgtEl>
                                          <p:spTgt spid="151"/>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152"/>
                                        </p:tgtEl>
                                        <p:attrNameLst>
                                          <p:attrName>style.visibility</p:attrName>
                                        </p:attrNameLst>
                                      </p:cBhvr>
                                      <p:to>
                                        <p:strVal val="visible"/>
                                      </p:to>
                                    </p:set>
                                    <p:animEffect transition="in" filter="fade">
                                      <p:cBhvr>
                                        <p:cTn id="295" dur="500"/>
                                        <p:tgtEl>
                                          <p:spTgt spid="152"/>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153"/>
                                        </p:tgtEl>
                                        <p:attrNameLst>
                                          <p:attrName>style.visibility</p:attrName>
                                        </p:attrNameLst>
                                      </p:cBhvr>
                                      <p:to>
                                        <p:strVal val="visible"/>
                                      </p:to>
                                    </p:set>
                                    <p:animEffect transition="in" filter="fade">
                                      <p:cBhvr>
                                        <p:cTn id="298" dur="500"/>
                                        <p:tgtEl>
                                          <p:spTgt spid="153"/>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154"/>
                                        </p:tgtEl>
                                        <p:attrNameLst>
                                          <p:attrName>style.visibility</p:attrName>
                                        </p:attrNameLst>
                                      </p:cBhvr>
                                      <p:to>
                                        <p:strVal val="visible"/>
                                      </p:to>
                                    </p:set>
                                    <p:animEffect transition="in" filter="fade">
                                      <p:cBhvr>
                                        <p:cTn id="301" dur="500"/>
                                        <p:tgtEl>
                                          <p:spTgt spid="154"/>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155"/>
                                        </p:tgtEl>
                                        <p:attrNameLst>
                                          <p:attrName>style.visibility</p:attrName>
                                        </p:attrNameLst>
                                      </p:cBhvr>
                                      <p:to>
                                        <p:strVal val="visible"/>
                                      </p:to>
                                    </p:set>
                                    <p:animEffect transition="in" filter="fade">
                                      <p:cBhvr>
                                        <p:cTn id="304" dur="500"/>
                                        <p:tgtEl>
                                          <p:spTgt spid="155"/>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156"/>
                                        </p:tgtEl>
                                        <p:attrNameLst>
                                          <p:attrName>style.visibility</p:attrName>
                                        </p:attrNameLst>
                                      </p:cBhvr>
                                      <p:to>
                                        <p:strVal val="visible"/>
                                      </p:to>
                                    </p:set>
                                    <p:animEffect transition="in" filter="fade">
                                      <p:cBhvr>
                                        <p:cTn id="307" dur="500"/>
                                        <p:tgtEl>
                                          <p:spTgt spid="156"/>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157"/>
                                        </p:tgtEl>
                                        <p:attrNameLst>
                                          <p:attrName>style.visibility</p:attrName>
                                        </p:attrNameLst>
                                      </p:cBhvr>
                                      <p:to>
                                        <p:strVal val="visible"/>
                                      </p:to>
                                    </p:set>
                                    <p:animEffect transition="in" filter="fade">
                                      <p:cBhvr>
                                        <p:cTn id="310" dur="500"/>
                                        <p:tgtEl>
                                          <p:spTgt spid="157"/>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58"/>
                                        </p:tgtEl>
                                        <p:attrNameLst>
                                          <p:attrName>style.visibility</p:attrName>
                                        </p:attrNameLst>
                                      </p:cBhvr>
                                      <p:to>
                                        <p:strVal val="visible"/>
                                      </p:to>
                                    </p:set>
                                    <p:animEffect transition="in" filter="fade">
                                      <p:cBhvr>
                                        <p:cTn id="313" dur="500"/>
                                        <p:tgtEl>
                                          <p:spTgt spid="158"/>
                                        </p:tgtEl>
                                      </p:cBhvr>
                                    </p:animEffect>
                                  </p:childTnLst>
                                </p:cTn>
                              </p:par>
                              <p:par>
                                <p:cTn id="314" presetID="10" presetClass="entr" presetSubtype="0" fill="hold" nodeType="withEffect">
                                  <p:stCondLst>
                                    <p:cond delay="0"/>
                                  </p:stCondLst>
                                  <p:childTnLst>
                                    <p:set>
                                      <p:cBhvr>
                                        <p:cTn id="315" dur="1" fill="hold">
                                          <p:stCondLst>
                                            <p:cond delay="0"/>
                                          </p:stCondLst>
                                        </p:cTn>
                                        <p:tgtEl>
                                          <p:spTgt spid="159"/>
                                        </p:tgtEl>
                                        <p:attrNameLst>
                                          <p:attrName>style.visibility</p:attrName>
                                        </p:attrNameLst>
                                      </p:cBhvr>
                                      <p:to>
                                        <p:strVal val="visible"/>
                                      </p:to>
                                    </p:set>
                                    <p:animEffect transition="in" filter="fade">
                                      <p:cBhvr>
                                        <p:cTn id="316" dur="500"/>
                                        <p:tgtEl>
                                          <p:spTgt spid="159"/>
                                        </p:tgtEl>
                                      </p:cBhvr>
                                    </p:animEffect>
                                  </p:childTnLst>
                                </p:cTn>
                              </p:par>
                            </p:childTnLst>
                          </p:cTn>
                        </p:par>
                        <p:par>
                          <p:cTn id="317" fill="hold">
                            <p:stCondLst>
                              <p:cond delay="2000"/>
                            </p:stCondLst>
                            <p:childTnLst>
                              <p:par>
                                <p:cTn id="318" presetID="1" presetClass="exit" presetSubtype="0" fill="hold" grpId="1" nodeType="afterEffect">
                                  <p:stCondLst>
                                    <p:cond delay="0"/>
                                  </p:stCondLst>
                                  <p:childTnLst>
                                    <p:set>
                                      <p:cBhvr>
                                        <p:cTn id="319" dur="1" fill="hold">
                                          <p:stCondLst>
                                            <p:cond delay="0"/>
                                          </p:stCondLst>
                                        </p:cTn>
                                        <p:tgtEl>
                                          <p:spTgt spid="41"/>
                                        </p:tgtEl>
                                        <p:attrNameLst>
                                          <p:attrName>style.visibility</p:attrName>
                                        </p:attrNameLst>
                                      </p:cBhvr>
                                      <p:to>
                                        <p:strVal val="hidden"/>
                                      </p:to>
                                    </p:set>
                                  </p:childTnLst>
                                </p:cTn>
                              </p:par>
                              <p:par>
                                <p:cTn id="320" presetID="10" presetClass="entr" presetSubtype="0" fill="hold" grpId="0" nodeType="withEffect">
                                  <p:stCondLst>
                                    <p:cond delay="0"/>
                                  </p:stCondLst>
                                  <p:childTnLst>
                                    <p:set>
                                      <p:cBhvr>
                                        <p:cTn id="321" dur="1" fill="hold">
                                          <p:stCondLst>
                                            <p:cond delay="0"/>
                                          </p:stCondLst>
                                        </p:cTn>
                                        <p:tgtEl>
                                          <p:spTgt spid="42"/>
                                        </p:tgtEl>
                                        <p:attrNameLst>
                                          <p:attrName>style.visibility</p:attrName>
                                        </p:attrNameLst>
                                      </p:cBhvr>
                                      <p:to>
                                        <p:strVal val="visible"/>
                                      </p:to>
                                    </p:set>
                                    <p:animEffect transition="in" filter="fade">
                                      <p:cBhvr>
                                        <p:cTn id="322" dur="500"/>
                                        <p:tgtEl>
                                          <p:spTgt spid="42"/>
                                        </p:tgtEl>
                                      </p:cBhvr>
                                    </p:animEffect>
                                  </p:childTnLst>
                                </p:cTn>
                              </p:par>
                            </p:childTnLst>
                          </p:cTn>
                        </p:par>
                        <p:par>
                          <p:cTn id="323" fill="hold">
                            <p:stCondLst>
                              <p:cond delay="2500"/>
                            </p:stCondLst>
                            <p:childTnLst>
                              <p:par>
                                <p:cTn id="324" presetID="10" presetClass="entr" presetSubtype="0" fill="hold" grpId="0" nodeType="afterEffect">
                                  <p:stCondLst>
                                    <p:cond delay="0"/>
                                  </p:stCondLst>
                                  <p:childTnLst>
                                    <p:set>
                                      <p:cBhvr>
                                        <p:cTn id="325" dur="1" fill="hold">
                                          <p:stCondLst>
                                            <p:cond delay="0"/>
                                          </p:stCondLst>
                                        </p:cTn>
                                        <p:tgtEl>
                                          <p:spTgt spid="37"/>
                                        </p:tgtEl>
                                        <p:attrNameLst>
                                          <p:attrName>style.visibility</p:attrName>
                                        </p:attrNameLst>
                                      </p:cBhvr>
                                      <p:to>
                                        <p:strVal val="visible"/>
                                      </p:to>
                                    </p:set>
                                    <p:animEffect transition="in" filter="fade">
                                      <p:cBhvr>
                                        <p:cTn id="326" dur="500"/>
                                        <p:tgtEl>
                                          <p:spTgt spid="37"/>
                                        </p:tgtEl>
                                      </p:cBhvr>
                                    </p:animEffect>
                                  </p:childTnLst>
                                </p:cTn>
                              </p:par>
                              <p:par>
                                <p:cTn id="327" presetID="10" presetClass="entr" presetSubtype="0" fill="hold" grpId="0" nodeType="withEffect">
                                  <p:stCondLst>
                                    <p:cond delay="0"/>
                                  </p:stCondLst>
                                  <p:childTnLst>
                                    <p:set>
                                      <p:cBhvr>
                                        <p:cTn id="328" dur="1" fill="hold">
                                          <p:stCondLst>
                                            <p:cond delay="0"/>
                                          </p:stCondLst>
                                        </p:cTn>
                                        <p:tgtEl>
                                          <p:spTgt spid="38"/>
                                        </p:tgtEl>
                                        <p:attrNameLst>
                                          <p:attrName>style.visibility</p:attrName>
                                        </p:attrNameLst>
                                      </p:cBhvr>
                                      <p:to>
                                        <p:strVal val="visible"/>
                                      </p:to>
                                    </p:set>
                                    <p:animEffect transition="in" filter="fade">
                                      <p:cBhvr>
                                        <p:cTn id="329" dur="500"/>
                                        <p:tgtEl>
                                          <p:spTgt spid="38"/>
                                        </p:tgtEl>
                                      </p:cBhvr>
                                    </p:animEffect>
                                  </p:childTnLst>
                                </p:cTn>
                              </p:par>
                              <p:par>
                                <p:cTn id="330" presetID="10" presetClass="entr" presetSubtype="0" fill="hold" grpId="0" nodeType="withEffect">
                                  <p:stCondLst>
                                    <p:cond delay="0"/>
                                  </p:stCondLst>
                                  <p:childTnLst>
                                    <p:set>
                                      <p:cBhvr>
                                        <p:cTn id="331" dur="1" fill="hold">
                                          <p:stCondLst>
                                            <p:cond delay="0"/>
                                          </p:stCondLst>
                                        </p:cTn>
                                        <p:tgtEl>
                                          <p:spTgt spid="110"/>
                                        </p:tgtEl>
                                        <p:attrNameLst>
                                          <p:attrName>style.visibility</p:attrName>
                                        </p:attrNameLst>
                                      </p:cBhvr>
                                      <p:to>
                                        <p:strVal val="visible"/>
                                      </p:to>
                                    </p:set>
                                    <p:animEffect transition="in" filter="fade">
                                      <p:cBhvr>
                                        <p:cTn id="332" dur="500"/>
                                        <p:tgtEl>
                                          <p:spTgt spid="110"/>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111"/>
                                        </p:tgtEl>
                                        <p:attrNameLst>
                                          <p:attrName>style.visibility</p:attrName>
                                        </p:attrNameLst>
                                      </p:cBhvr>
                                      <p:to>
                                        <p:strVal val="visible"/>
                                      </p:to>
                                    </p:set>
                                    <p:animEffect transition="in" filter="fade">
                                      <p:cBhvr>
                                        <p:cTn id="335" dur="500"/>
                                        <p:tgtEl>
                                          <p:spTgt spid="111"/>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112"/>
                                        </p:tgtEl>
                                        <p:attrNameLst>
                                          <p:attrName>style.visibility</p:attrName>
                                        </p:attrNameLst>
                                      </p:cBhvr>
                                      <p:to>
                                        <p:strVal val="visible"/>
                                      </p:to>
                                    </p:set>
                                    <p:animEffect transition="in" filter="fade">
                                      <p:cBhvr>
                                        <p:cTn id="338" dur="500"/>
                                        <p:tgtEl>
                                          <p:spTgt spid="112"/>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113"/>
                                        </p:tgtEl>
                                        <p:attrNameLst>
                                          <p:attrName>style.visibility</p:attrName>
                                        </p:attrNameLst>
                                      </p:cBhvr>
                                      <p:to>
                                        <p:strVal val="visible"/>
                                      </p:to>
                                    </p:set>
                                    <p:animEffect transition="in" filter="fade">
                                      <p:cBhvr>
                                        <p:cTn id="341" dur="500"/>
                                        <p:tgtEl>
                                          <p:spTgt spid="113"/>
                                        </p:tgtEl>
                                      </p:cBhvr>
                                    </p:animEffect>
                                  </p:childTnLst>
                                </p:cTn>
                              </p:par>
                              <p:par>
                                <p:cTn id="342" presetID="10" presetClass="entr" presetSubtype="0" fill="hold" grpId="0" nodeType="withEffect">
                                  <p:stCondLst>
                                    <p:cond delay="0"/>
                                  </p:stCondLst>
                                  <p:childTnLst>
                                    <p:set>
                                      <p:cBhvr>
                                        <p:cTn id="343" dur="1" fill="hold">
                                          <p:stCondLst>
                                            <p:cond delay="0"/>
                                          </p:stCondLst>
                                        </p:cTn>
                                        <p:tgtEl>
                                          <p:spTgt spid="114"/>
                                        </p:tgtEl>
                                        <p:attrNameLst>
                                          <p:attrName>style.visibility</p:attrName>
                                        </p:attrNameLst>
                                      </p:cBhvr>
                                      <p:to>
                                        <p:strVal val="visible"/>
                                      </p:to>
                                    </p:set>
                                    <p:animEffect transition="in" filter="fade">
                                      <p:cBhvr>
                                        <p:cTn id="344" dur="500"/>
                                        <p:tgtEl>
                                          <p:spTgt spid="114"/>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115"/>
                                        </p:tgtEl>
                                        <p:attrNameLst>
                                          <p:attrName>style.visibility</p:attrName>
                                        </p:attrNameLst>
                                      </p:cBhvr>
                                      <p:to>
                                        <p:strVal val="visible"/>
                                      </p:to>
                                    </p:set>
                                    <p:animEffect transition="in" filter="fade">
                                      <p:cBhvr>
                                        <p:cTn id="347" dur="500"/>
                                        <p:tgtEl>
                                          <p:spTgt spid="115"/>
                                        </p:tgtEl>
                                      </p:cBhvr>
                                    </p:animEffect>
                                  </p:childTnLst>
                                </p:cTn>
                              </p:par>
                              <p:par>
                                <p:cTn id="348" presetID="10" presetClass="entr" presetSubtype="0" fill="hold" grpId="0" nodeType="withEffect">
                                  <p:stCondLst>
                                    <p:cond delay="0"/>
                                  </p:stCondLst>
                                  <p:childTnLst>
                                    <p:set>
                                      <p:cBhvr>
                                        <p:cTn id="349" dur="1" fill="hold">
                                          <p:stCondLst>
                                            <p:cond delay="0"/>
                                          </p:stCondLst>
                                        </p:cTn>
                                        <p:tgtEl>
                                          <p:spTgt spid="116"/>
                                        </p:tgtEl>
                                        <p:attrNameLst>
                                          <p:attrName>style.visibility</p:attrName>
                                        </p:attrNameLst>
                                      </p:cBhvr>
                                      <p:to>
                                        <p:strVal val="visible"/>
                                      </p:to>
                                    </p:set>
                                    <p:animEffect transition="in" filter="fade">
                                      <p:cBhvr>
                                        <p:cTn id="350" dur="500"/>
                                        <p:tgtEl>
                                          <p:spTgt spid="116"/>
                                        </p:tgtEl>
                                      </p:cBhvr>
                                    </p:animEffect>
                                  </p:childTnLst>
                                </p:cTn>
                              </p:par>
                              <p:par>
                                <p:cTn id="351" presetID="10" presetClass="entr" presetSubtype="0" fill="hold" grpId="0" nodeType="withEffect">
                                  <p:stCondLst>
                                    <p:cond delay="0"/>
                                  </p:stCondLst>
                                  <p:childTnLst>
                                    <p:set>
                                      <p:cBhvr>
                                        <p:cTn id="352" dur="1" fill="hold">
                                          <p:stCondLst>
                                            <p:cond delay="0"/>
                                          </p:stCondLst>
                                        </p:cTn>
                                        <p:tgtEl>
                                          <p:spTgt spid="117"/>
                                        </p:tgtEl>
                                        <p:attrNameLst>
                                          <p:attrName>style.visibility</p:attrName>
                                        </p:attrNameLst>
                                      </p:cBhvr>
                                      <p:to>
                                        <p:strVal val="visible"/>
                                      </p:to>
                                    </p:set>
                                    <p:animEffect transition="in" filter="fade">
                                      <p:cBhvr>
                                        <p:cTn id="353" dur="500"/>
                                        <p:tgtEl>
                                          <p:spTgt spid="117"/>
                                        </p:tgtEl>
                                      </p:cBhvr>
                                    </p:animEffect>
                                  </p:childTnLst>
                                </p:cTn>
                              </p:par>
                              <p:par>
                                <p:cTn id="354" presetID="10" presetClass="entr" presetSubtype="0" fill="hold" grpId="0" nodeType="withEffect">
                                  <p:stCondLst>
                                    <p:cond delay="0"/>
                                  </p:stCondLst>
                                  <p:childTnLst>
                                    <p:set>
                                      <p:cBhvr>
                                        <p:cTn id="355" dur="1" fill="hold">
                                          <p:stCondLst>
                                            <p:cond delay="0"/>
                                          </p:stCondLst>
                                        </p:cTn>
                                        <p:tgtEl>
                                          <p:spTgt spid="118"/>
                                        </p:tgtEl>
                                        <p:attrNameLst>
                                          <p:attrName>style.visibility</p:attrName>
                                        </p:attrNameLst>
                                      </p:cBhvr>
                                      <p:to>
                                        <p:strVal val="visible"/>
                                      </p:to>
                                    </p:set>
                                    <p:animEffect transition="in" filter="fade">
                                      <p:cBhvr>
                                        <p:cTn id="356" dur="500"/>
                                        <p:tgtEl>
                                          <p:spTgt spid="118"/>
                                        </p:tgtEl>
                                      </p:cBhvr>
                                    </p:animEffect>
                                  </p:childTnLst>
                                </p:cTn>
                              </p:par>
                              <p:par>
                                <p:cTn id="357" presetID="10" presetClass="entr" presetSubtype="0" fill="hold" nodeType="withEffect">
                                  <p:stCondLst>
                                    <p:cond delay="0"/>
                                  </p:stCondLst>
                                  <p:childTnLst>
                                    <p:set>
                                      <p:cBhvr>
                                        <p:cTn id="358" dur="1" fill="hold">
                                          <p:stCondLst>
                                            <p:cond delay="0"/>
                                          </p:stCondLst>
                                        </p:cTn>
                                        <p:tgtEl>
                                          <p:spTgt spid="119"/>
                                        </p:tgtEl>
                                        <p:attrNameLst>
                                          <p:attrName>style.visibility</p:attrName>
                                        </p:attrNameLst>
                                      </p:cBhvr>
                                      <p:to>
                                        <p:strVal val="visible"/>
                                      </p:to>
                                    </p:set>
                                    <p:animEffect transition="in" filter="fade">
                                      <p:cBhvr>
                                        <p:cTn id="359" dur="500"/>
                                        <p:tgtEl>
                                          <p:spTgt spid="119"/>
                                        </p:tgtEl>
                                      </p:cBhvr>
                                    </p:animEffect>
                                  </p:childTnLst>
                                </p:cTn>
                              </p:par>
                              <p:par>
                                <p:cTn id="360" presetID="10" presetClass="entr" presetSubtype="0" fill="hold" grpId="0" nodeType="withEffect">
                                  <p:stCondLst>
                                    <p:cond delay="0"/>
                                  </p:stCondLst>
                                  <p:childTnLst>
                                    <p:set>
                                      <p:cBhvr>
                                        <p:cTn id="361" dur="1" fill="hold">
                                          <p:stCondLst>
                                            <p:cond delay="0"/>
                                          </p:stCondLst>
                                        </p:cTn>
                                        <p:tgtEl>
                                          <p:spTgt spid="130"/>
                                        </p:tgtEl>
                                        <p:attrNameLst>
                                          <p:attrName>style.visibility</p:attrName>
                                        </p:attrNameLst>
                                      </p:cBhvr>
                                      <p:to>
                                        <p:strVal val="visible"/>
                                      </p:to>
                                    </p:set>
                                    <p:animEffect transition="in" filter="fade">
                                      <p:cBhvr>
                                        <p:cTn id="362" dur="500"/>
                                        <p:tgtEl>
                                          <p:spTgt spid="130"/>
                                        </p:tgtEl>
                                      </p:cBhvr>
                                    </p:animEffect>
                                  </p:childTnLst>
                                </p:cTn>
                              </p:par>
                              <p:par>
                                <p:cTn id="363" presetID="10" presetClass="entr" presetSubtype="0" fill="hold" grpId="0" nodeType="withEffect">
                                  <p:stCondLst>
                                    <p:cond delay="0"/>
                                  </p:stCondLst>
                                  <p:childTnLst>
                                    <p:set>
                                      <p:cBhvr>
                                        <p:cTn id="364" dur="1" fill="hold">
                                          <p:stCondLst>
                                            <p:cond delay="0"/>
                                          </p:stCondLst>
                                        </p:cTn>
                                        <p:tgtEl>
                                          <p:spTgt spid="131"/>
                                        </p:tgtEl>
                                        <p:attrNameLst>
                                          <p:attrName>style.visibility</p:attrName>
                                        </p:attrNameLst>
                                      </p:cBhvr>
                                      <p:to>
                                        <p:strVal val="visible"/>
                                      </p:to>
                                    </p:set>
                                    <p:animEffect transition="in" filter="fade">
                                      <p:cBhvr>
                                        <p:cTn id="365" dur="500"/>
                                        <p:tgtEl>
                                          <p:spTgt spid="131"/>
                                        </p:tgtEl>
                                      </p:cBhvr>
                                    </p:animEffect>
                                  </p:childTnLst>
                                </p:cTn>
                              </p:par>
                              <p:par>
                                <p:cTn id="366" presetID="10" presetClass="entr" presetSubtype="0" fill="hold" grpId="0" nodeType="withEffect">
                                  <p:stCondLst>
                                    <p:cond delay="0"/>
                                  </p:stCondLst>
                                  <p:childTnLst>
                                    <p:set>
                                      <p:cBhvr>
                                        <p:cTn id="367" dur="1" fill="hold">
                                          <p:stCondLst>
                                            <p:cond delay="0"/>
                                          </p:stCondLst>
                                        </p:cTn>
                                        <p:tgtEl>
                                          <p:spTgt spid="132"/>
                                        </p:tgtEl>
                                        <p:attrNameLst>
                                          <p:attrName>style.visibility</p:attrName>
                                        </p:attrNameLst>
                                      </p:cBhvr>
                                      <p:to>
                                        <p:strVal val="visible"/>
                                      </p:to>
                                    </p:set>
                                    <p:animEffect transition="in" filter="fade">
                                      <p:cBhvr>
                                        <p:cTn id="368" dur="500"/>
                                        <p:tgtEl>
                                          <p:spTgt spid="132"/>
                                        </p:tgtEl>
                                      </p:cBhvr>
                                    </p:animEffect>
                                  </p:childTnLst>
                                </p:cTn>
                              </p:par>
                              <p:par>
                                <p:cTn id="369" presetID="10" presetClass="entr" presetSubtype="0" fill="hold" grpId="0" nodeType="withEffect">
                                  <p:stCondLst>
                                    <p:cond delay="0"/>
                                  </p:stCondLst>
                                  <p:childTnLst>
                                    <p:set>
                                      <p:cBhvr>
                                        <p:cTn id="370" dur="1" fill="hold">
                                          <p:stCondLst>
                                            <p:cond delay="0"/>
                                          </p:stCondLst>
                                        </p:cTn>
                                        <p:tgtEl>
                                          <p:spTgt spid="133"/>
                                        </p:tgtEl>
                                        <p:attrNameLst>
                                          <p:attrName>style.visibility</p:attrName>
                                        </p:attrNameLst>
                                      </p:cBhvr>
                                      <p:to>
                                        <p:strVal val="visible"/>
                                      </p:to>
                                    </p:set>
                                    <p:animEffect transition="in" filter="fade">
                                      <p:cBhvr>
                                        <p:cTn id="371" dur="500"/>
                                        <p:tgtEl>
                                          <p:spTgt spid="133"/>
                                        </p:tgtEl>
                                      </p:cBhvr>
                                    </p:animEffect>
                                  </p:childTnLst>
                                </p:cTn>
                              </p:par>
                              <p:par>
                                <p:cTn id="372" presetID="10" presetClass="entr" presetSubtype="0" fill="hold" grpId="0" nodeType="withEffect">
                                  <p:stCondLst>
                                    <p:cond delay="0"/>
                                  </p:stCondLst>
                                  <p:childTnLst>
                                    <p:set>
                                      <p:cBhvr>
                                        <p:cTn id="373" dur="1" fill="hold">
                                          <p:stCondLst>
                                            <p:cond delay="0"/>
                                          </p:stCondLst>
                                        </p:cTn>
                                        <p:tgtEl>
                                          <p:spTgt spid="134"/>
                                        </p:tgtEl>
                                        <p:attrNameLst>
                                          <p:attrName>style.visibility</p:attrName>
                                        </p:attrNameLst>
                                      </p:cBhvr>
                                      <p:to>
                                        <p:strVal val="visible"/>
                                      </p:to>
                                    </p:set>
                                    <p:animEffect transition="in" filter="fade">
                                      <p:cBhvr>
                                        <p:cTn id="374" dur="500"/>
                                        <p:tgtEl>
                                          <p:spTgt spid="134"/>
                                        </p:tgtEl>
                                      </p:cBhvr>
                                    </p:animEffect>
                                  </p:childTnLst>
                                </p:cTn>
                              </p:par>
                              <p:par>
                                <p:cTn id="375" presetID="10" presetClass="entr" presetSubtype="0" fill="hold" grpId="0" nodeType="withEffect">
                                  <p:stCondLst>
                                    <p:cond delay="0"/>
                                  </p:stCondLst>
                                  <p:childTnLst>
                                    <p:set>
                                      <p:cBhvr>
                                        <p:cTn id="376" dur="1" fill="hold">
                                          <p:stCondLst>
                                            <p:cond delay="0"/>
                                          </p:stCondLst>
                                        </p:cTn>
                                        <p:tgtEl>
                                          <p:spTgt spid="135"/>
                                        </p:tgtEl>
                                        <p:attrNameLst>
                                          <p:attrName>style.visibility</p:attrName>
                                        </p:attrNameLst>
                                      </p:cBhvr>
                                      <p:to>
                                        <p:strVal val="visible"/>
                                      </p:to>
                                    </p:set>
                                    <p:animEffect transition="in" filter="fade">
                                      <p:cBhvr>
                                        <p:cTn id="377" dur="500"/>
                                        <p:tgtEl>
                                          <p:spTgt spid="135"/>
                                        </p:tgtEl>
                                      </p:cBhvr>
                                    </p:animEffect>
                                  </p:childTnLst>
                                </p:cTn>
                              </p:par>
                              <p:par>
                                <p:cTn id="378" presetID="10" presetClass="entr" presetSubtype="0" fill="hold" grpId="0" nodeType="withEffect">
                                  <p:stCondLst>
                                    <p:cond delay="0"/>
                                  </p:stCondLst>
                                  <p:childTnLst>
                                    <p:set>
                                      <p:cBhvr>
                                        <p:cTn id="379" dur="1" fill="hold">
                                          <p:stCondLst>
                                            <p:cond delay="0"/>
                                          </p:stCondLst>
                                        </p:cTn>
                                        <p:tgtEl>
                                          <p:spTgt spid="136"/>
                                        </p:tgtEl>
                                        <p:attrNameLst>
                                          <p:attrName>style.visibility</p:attrName>
                                        </p:attrNameLst>
                                      </p:cBhvr>
                                      <p:to>
                                        <p:strVal val="visible"/>
                                      </p:to>
                                    </p:set>
                                    <p:animEffect transition="in" filter="fade">
                                      <p:cBhvr>
                                        <p:cTn id="380" dur="500"/>
                                        <p:tgtEl>
                                          <p:spTgt spid="136"/>
                                        </p:tgtEl>
                                      </p:cBhvr>
                                    </p:animEffect>
                                  </p:childTnLst>
                                </p:cTn>
                              </p:par>
                              <p:par>
                                <p:cTn id="381" presetID="10" presetClass="entr" presetSubtype="0" fill="hold" grpId="0" nodeType="withEffect">
                                  <p:stCondLst>
                                    <p:cond delay="0"/>
                                  </p:stCondLst>
                                  <p:childTnLst>
                                    <p:set>
                                      <p:cBhvr>
                                        <p:cTn id="382" dur="1" fill="hold">
                                          <p:stCondLst>
                                            <p:cond delay="0"/>
                                          </p:stCondLst>
                                        </p:cTn>
                                        <p:tgtEl>
                                          <p:spTgt spid="137"/>
                                        </p:tgtEl>
                                        <p:attrNameLst>
                                          <p:attrName>style.visibility</p:attrName>
                                        </p:attrNameLst>
                                      </p:cBhvr>
                                      <p:to>
                                        <p:strVal val="visible"/>
                                      </p:to>
                                    </p:set>
                                    <p:animEffect transition="in" filter="fade">
                                      <p:cBhvr>
                                        <p:cTn id="383" dur="500"/>
                                        <p:tgtEl>
                                          <p:spTgt spid="137"/>
                                        </p:tgtEl>
                                      </p:cBhvr>
                                    </p:animEffect>
                                  </p:childTnLst>
                                </p:cTn>
                              </p:par>
                              <p:par>
                                <p:cTn id="384" presetID="10" presetClass="entr" presetSubtype="0" fill="hold" grpId="0" nodeType="withEffect">
                                  <p:stCondLst>
                                    <p:cond delay="0"/>
                                  </p:stCondLst>
                                  <p:childTnLst>
                                    <p:set>
                                      <p:cBhvr>
                                        <p:cTn id="385" dur="1" fill="hold">
                                          <p:stCondLst>
                                            <p:cond delay="0"/>
                                          </p:stCondLst>
                                        </p:cTn>
                                        <p:tgtEl>
                                          <p:spTgt spid="138"/>
                                        </p:tgtEl>
                                        <p:attrNameLst>
                                          <p:attrName>style.visibility</p:attrName>
                                        </p:attrNameLst>
                                      </p:cBhvr>
                                      <p:to>
                                        <p:strVal val="visible"/>
                                      </p:to>
                                    </p:set>
                                    <p:animEffect transition="in" filter="fade">
                                      <p:cBhvr>
                                        <p:cTn id="386" dur="500"/>
                                        <p:tgtEl>
                                          <p:spTgt spid="138"/>
                                        </p:tgtEl>
                                      </p:cBhvr>
                                    </p:animEffect>
                                  </p:childTnLst>
                                </p:cTn>
                              </p:par>
                              <p:par>
                                <p:cTn id="387" presetID="10" presetClass="entr" presetSubtype="0" fill="hold" nodeType="withEffect">
                                  <p:stCondLst>
                                    <p:cond delay="0"/>
                                  </p:stCondLst>
                                  <p:childTnLst>
                                    <p:set>
                                      <p:cBhvr>
                                        <p:cTn id="388" dur="1" fill="hold">
                                          <p:stCondLst>
                                            <p:cond delay="0"/>
                                          </p:stCondLst>
                                        </p:cTn>
                                        <p:tgtEl>
                                          <p:spTgt spid="139"/>
                                        </p:tgtEl>
                                        <p:attrNameLst>
                                          <p:attrName>style.visibility</p:attrName>
                                        </p:attrNameLst>
                                      </p:cBhvr>
                                      <p:to>
                                        <p:strVal val="visible"/>
                                      </p:to>
                                    </p:set>
                                    <p:animEffect transition="in" filter="fade">
                                      <p:cBhvr>
                                        <p:cTn id="389" dur="500"/>
                                        <p:tgtEl>
                                          <p:spTgt spid="139"/>
                                        </p:tgtEl>
                                      </p:cBhvr>
                                    </p:animEffect>
                                  </p:childTnLst>
                                </p:cTn>
                              </p:par>
                            </p:childTnLst>
                          </p:cTn>
                        </p:par>
                        <p:par>
                          <p:cTn id="390" fill="hold">
                            <p:stCondLst>
                              <p:cond delay="3000"/>
                            </p:stCondLst>
                            <p:childTnLst>
                              <p:par>
                                <p:cTn id="391" presetID="1" presetClass="exit" presetSubtype="0" fill="hold" grpId="1" nodeType="afterEffect">
                                  <p:stCondLst>
                                    <p:cond delay="0"/>
                                  </p:stCondLst>
                                  <p:childTnLst>
                                    <p:set>
                                      <p:cBhvr>
                                        <p:cTn id="392" dur="1" fill="hold">
                                          <p:stCondLst>
                                            <p:cond delay="0"/>
                                          </p:stCondLst>
                                        </p:cTn>
                                        <p:tgtEl>
                                          <p:spTgt spid="42"/>
                                        </p:tgtEl>
                                        <p:attrNameLst>
                                          <p:attrName>style.visibility</p:attrName>
                                        </p:attrNameLst>
                                      </p:cBhvr>
                                      <p:to>
                                        <p:strVal val="hidden"/>
                                      </p:to>
                                    </p:set>
                                  </p:childTnLst>
                                </p:cTn>
                              </p:par>
                            </p:childTnLst>
                          </p:cTn>
                        </p:par>
                      </p:childTnLst>
                    </p:cTn>
                  </p:par>
                  <p:par>
                    <p:cTn id="393" fill="hold">
                      <p:stCondLst>
                        <p:cond delay="indefinite"/>
                      </p:stCondLst>
                      <p:childTnLst>
                        <p:par>
                          <p:cTn id="394" fill="hold">
                            <p:stCondLst>
                              <p:cond delay="0"/>
                            </p:stCondLst>
                            <p:childTnLst>
                              <p:par>
                                <p:cTn id="395" presetID="10" presetClass="entr" presetSubtype="0" fill="hold" nodeType="clickEffect">
                                  <p:stCondLst>
                                    <p:cond delay="0"/>
                                  </p:stCondLst>
                                  <p:childTnLst>
                                    <p:set>
                                      <p:cBhvr>
                                        <p:cTn id="396" dur="1" fill="hold">
                                          <p:stCondLst>
                                            <p:cond delay="0"/>
                                          </p:stCondLst>
                                        </p:cTn>
                                        <p:tgtEl>
                                          <p:spTgt spid="44"/>
                                        </p:tgtEl>
                                        <p:attrNameLst>
                                          <p:attrName>style.visibility</p:attrName>
                                        </p:attrNameLst>
                                      </p:cBhvr>
                                      <p:to>
                                        <p:strVal val="visible"/>
                                      </p:to>
                                    </p:set>
                                    <p:animEffect transition="in" filter="fade">
                                      <p:cBhvr>
                                        <p:cTn id="397" dur="500"/>
                                        <p:tgtEl>
                                          <p:spTgt spid="44"/>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168"/>
                                        </p:tgtEl>
                                        <p:attrNameLst>
                                          <p:attrName>style.visibility</p:attrName>
                                        </p:attrNameLst>
                                      </p:cBhvr>
                                      <p:to>
                                        <p:strVal val="visible"/>
                                      </p:to>
                                    </p:set>
                                    <p:animEffect transition="in" filter="fade">
                                      <p:cBhvr>
                                        <p:cTn id="400" dur="500"/>
                                        <p:tgtEl>
                                          <p:spTgt spid="168"/>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170"/>
                                        </p:tgtEl>
                                        <p:attrNameLst>
                                          <p:attrName>style.visibility</p:attrName>
                                        </p:attrNameLst>
                                      </p:cBhvr>
                                      <p:to>
                                        <p:strVal val="visible"/>
                                      </p:to>
                                    </p:set>
                                    <p:animEffect transition="in" filter="fade">
                                      <p:cBhvr>
                                        <p:cTn id="403" dur="500"/>
                                        <p:tgtEl>
                                          <p:spTgt spid="170"/>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171"/>
                                        </p:tgtEl>
                                        <p:attrNameLst>
                                          <p:attrName>style.visibility</p:attrName>
                                        </p:attrNameLst>
                                      </p:cBhvr>
                                      <p:to>
                                        <p:strVal val="visible"/>
                                      </p:to>
                                    </p:set>
                                    <p:animEffect transition="in" filter="fade">
                                      <p:cBhvr>
                                        <p:cTn id="406" dur="500"/>
                                        <p:tgtEl>
                                          <p:spTgt spid="171"/>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172"/>
                                        </p:tgtEl>
                                        <p:attrNameLst>
                                          <p:attrName>style.visibility</p:attrName>
                                        </p:attrNameLst>
                                      </p:cBhvr>
                                      <p:to>
                                        <p:strVal val="visible"/>
                                      </p:to>
                                    </p:set>
                                    <p:animEffect transition="in" filter="fade">
                                      <p:cBhvr>
                                        <p:cTn id="409" dur="500"/>
                                        <p:tgtEl>
                                          <p:spTgt spid="172"/>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173"/>
                                        </p:tgtEl>
                                        <p:attrNameLst>
                                          <p:attrName>style.visibility</p:attrName>
                                        </p:attrNameLst>
                                      </p:cBhvr>
                                      <p:to>
                                        <p:strVal val="visible"/>
                                      </p:to>
                                    </p:set>
                                    <p:animEffect transition="in" filter="fade">
                                      <p:cBhvr>
                                        <p:cTn id="412" dur="500"/>
                                        <p:tgtEl>
                                          <p:spTgt spid="173"/>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174"/>
                                        </p:tgtEl>
                                        <p:attrNameLst>
                                          <p:attrName>style.visibility</p:attrName>
                                        </p:attrNameLst>
                                      </p:cBhvr>
                                      <p:to>
                                        <p:strVal val="visible"/>
                                      </p:to>
                                    </p:set>
                                    <p:animEffect transition="in" filter="fade">
                                      <p:cBhvr>
                                        <p:cTn id="415" dur="500"/>
                                        <p:tgtEl>
                                          <p:spTgt spid="174"/>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175"/>
                                        </p:tgtEl>
                                        <p:attrNameLst>
                                          <p:attrName>style.visibility</p:attrName>
                                        </p:attrNameLst>
                                      </p:cBhvr>
                                      <p:to>
                                        <p:strVal val="visible"/>
                                      </p:to>
                                    </p:set>
                                    <p:animEffect transition="in" filter="fade">
                                      <p:cBhvr>
                                        <p:cTn id="418" dur="500"/>
                                        <p:tgtEl>
                                          <p:spTgt spid="175"/>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176"/>
                                        </p:tgtEl>
                                        <p:attrNameLst>
                                          <p:attrName>style.visibility</p:attrName>
                                        </p:attrNameLst>
                                      </p:cBhvr>
                                      <p:to>
                                        <p:strVal val="visible"/>
                                      </p:to>
                                    </p:set>
                                    <p:animEffect transition="in" filter="fade">
                                      <p:cBhvr>
                                        <p:cTn id="421" dur="500"/>
                                        <p:tgtEl>
                                          <p:spTgt spid="176"/>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4"/>
                                        </p:tgtEl>
                                        <p:attrNameLst>
                                          <p:attrName>style.visibility</p:attrName>
                                        </p:attrNameLst>
                                      </p:cBhvr>
                                      <p:to>
                                        <p:strVal val="visible"/>
                                      </p:to>
                                    </p:set>
                                    <p:animEffect transition="in" filter="fade">
                                      <p:cBhvr>
                                        <p:cTn id="424" dur="500"/>
                                        <p:tgtEl>
                                          <p:spTgt spid="4"/>
                                        </p:tgtEl>
                                      </p:cBhvr>
                                    </p:animEffect>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168"/>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170"/>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171"/>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172"/>
                                        </p:tgtEl>
                                        <p:attrNameLst>
                                          <p:attrName>style.visibility</p:attrName>
                                        </p:attrNameLst>
                                      </p:cBhvr>
                                      <p:to>
                                        <p:strVal val="hidden"/>
                                      </p:to>
                                    </p:set>
                                  </p:childTnLst>
                                </p:cTn>
                              </p:par>
                              <p:par>
                                <p:cTn id="435" presetID="1" presetClass="exit" presetSubtype="0" fill="hold" grpId="1" nodeType="withEffect">
                                  <p:stCondLst>
                                    <p:cond delay="0"/>
                                  </p:stCondLst>
                                  <p:childTnLst>
                                    <p:set>
                                      <p:cBhvr>
                                        <p:cTn id="436" dur="1" fill="hold">
                                          <p:stCondLst>
                                            <p:cond delay="0"/>
                                          </p:stCondLst>
                                        </p:cTn>
                                        <p:tgtEl>
                                          <p:spTgt spid="173"/>
                                        </p:tgtEl>
                                        <p:attrNameLst>
                                          <p:attrName>style.visibility</p:attrName>
                                        </p:attrNameLst>
                                      </p:cBhvr>
                                      <p:to>
                                        <p:strVal val="hidden"/>
                                      </p:to>
                                    </p:set>
                                  </p:childTnLst>
                                </p:cTn>
                              </p:par>
                              <p:par>
                                <p:cTn id="437" presetID="1" presetClass="exit" presetSubtype="0" fill="hold" grpId="1" nodeType="withEffect">
                                  <p:stCondLst>
                                    <p:cond delay="0"/>
                                  </p:stCondLst>
                                  <p:childTnLst>
                                    <p:set>
                                      <p:cBhvr>
                                        <p:cTn id="438" dur="1" fill="hold">
                                          <p:stCondLst>
                                            <p:cond delay="0"/>
                                          </p:stCondLst>
                                        </p:cTn>
                                        <p:tgtEl>
                                          <p:spTgt spid="174"/>
                                        </p:tgtEl>
                                        <p:attrNameLst>
                                          <p:attrName>style.visibility</p:attrName>
                                        </p:attrNameLst>
                                      </p:cBhvr>
                                      <p:to>
                                        <p:strVal val="hidden"/>
                                      </p:to>
                                    </p:set>
                                  </p:childTnLst>
                                </p:cTn>
                              </p:par>
                              <p:par>
                                <p:cTn id="439" presetID="1" presetClass="exit" presetSubtype="0" fill="hold" grpId="1" nodeType="withEffect">
                                  <p:stCondLst>
                                    <p:cond delay="0"/>
                                  </p:stCondLst>
                                  <p:childTnLst>
                                    <p:set>
                                      <p:cBhvr>
                                        <p:cTn id="440" dur="1" fill="hold">
                                          <p:stCondLst>
                                            <p:cond delay="0"/>
                                          </p:stCondLst>
                                        </p:cTn>
                                        <p:tgtEl>
                                          <p:spTgt spid="175"/>
                                        </p:tgtEl>
                                        <p:attrNameLst>
                                          <p:attrName>style.visibility</p:attrName>
                                        </p:attrNameLst>
                                      </p:cBhvr>
                                      <p:to>
                                        <p:strVal val="hidden"/>
                                      </p:to>
                                    </p:set>
                                  </p:childTnLst>
                                </p:cTn>
                              </p:par>
                              <p:par>
                                <p:cTn id="441" presetID="1" presetClass="exit" presetSubtype="0" fill="hold" grpId="1" nodeType="withEffect">
                                  <p:stCondLst>
                                    <p:cond delay="0"/>
                                  </p:stCondLst>
                                  <p:childTnLst>
                                    <p:set>
                                      <p:cBhvr>
                                        <p:cTn id="442" dur="1" fill="hold">
                                          <p:stCondLst>
                                            <p:cond delay="0"/>
                                          </p:stCondLst>
                                        </p:cTn>
                                        <p:tgtEl>
                                          <p:spTgt spid="176"/>
                                        </p:tgtEl>
                                        <p:attrNameLst>
                                          <p:attrName>style.visibility</p:attrName>
                                        </p:attrNameLst>
                                      </p:cBhvr>
                                      <p:to>
                                        <p:strVal val="hidden"/>
                                      </p:to>
                                    </p:set>
                                  </p:childTnLst>
                                </p:cTn>
                              </p:par>
                              <p:par>
                                <p:cTn id="443" presetID="1" presetClass="exit" presetSubtype="0" fill="hold" grpId="1" nodeType="withEffect">
                                  <p:stCondLst>
                                    <p:cond delay="0"/>
                                  </p:stCondLst>
                                  <p:childTnLst>
                                    <p:set>
                                      <p:cBhvr>
                                        <p:cTn id="444" dur="1" fill="hold">
                                          <p:stCondLst>
                                            <p:cond delay="0"/>
                                          </p:stCondLst>
                                        </p:cTn>
                                        <p:tgtEl>
                                          <p:spTgt spid="4"/>
                                        </p:tgtEl>
                                        <p:attrNameLst>
                                          <p:attrName>style.visibility</p:attrName>
                                        </p:attrNameLst>
                                      </p:cBhvr>
                                      <p:to>
                                        <p:strVal val="hidden"/>
                                      </p:to>
                                    </p:set>
                                  </p:childTnLst>
                                </p:cTn>
                              </p:par>
                            </p:childTnLst>
                          </p:cTn>
                        </p:par>
                        <p:par>
                          <p:cTn id="445" fill="hold">
                            <p:stCondLst>
                              <p:cond delay="0"/>
                            </p:stCondLst>
                            <p:childTnLst>
                              <p:par>
                                <p:cTn id="446" presetID="10" presetClass="entr" presetSubtype="0" fill="hold" nodeType="afterEffect">
                                  <p:stCondLst>
                                    <p:cond delay="0"/>
                                  </p:stCondLst>
                                  <p:childTnLst>
                                    <p:set>
                                      <p:cBhvr>
                                        <p:cTn id="447" dur="1" fill="hold">
                                          <p:stCondLst>
                                            <p:cond delay="0"/>
                                          </p:stCondLst>
                                        </p:cTn>
                                        <p:tgtEl>
                                          <p:spTgt spid="169"/>
                                        </p:tgtEl>
                                        <p:attrNameLst>
                                          <p:attrName>style.visibility</p:attrName>
                                        </p:attrNameLst>
                                      </p:cBhvr>
                                      <p:to>
                                        <p:strVal val="visible"/>
                                      </p:to>
                                    </p:set>
                                    <p:animEffect transition="in" filter="fade">
                                      <p:cBhvr>
                                        <p:cTn id="448" dur="500"/>
                                        <p:tgtEl>
                                          <p:spTgt spid="169"/>
                                        </p:tgtEl>
                                      </p:cBhvr>
                                    </p:animEffect>
                                  </p:childTnLst>
                                </p:cTn>
                              </p:par>
                              <p:par>
                                <p:cTn id="449" presetID="10" presetClass="entr" presetSubtype="0" fill="hold" nodeType="withEffect">
                                  <p:stCondLst>
                                    <p:cond delay="0"/>
                                  </p:stCondLst>
                                  <p:childTnLst>
                                    <p:set>
                                      <p:cBhvr>
                                        <p:cTn id="450" dur="1" fill="hold">
                                          <p:stCondLst>
                                            <p:cond delay="0"/>
                                          </p:stCondLst>
                                        </p:cTn>
                                        <p:tgtEl>
                                          <p:spTgt spid="46"/>
                                        </p:tgtEl>
                                        <p:attrNameLst>
                                          <p:attrName>style.visibility</p:attrName>
                                        </p:attrNameLst>
                                      </p:cBhvr>
                                      <p:to>
                                        <p:strVal val="visible"/>
                                      </p:to>
                                    </p:set>
                                    <p:animEffect transition="in" filter="fade">
                                      <p:cBhvr>
                                        <p:cTn id="451" dur="500"/>
                                        <p:tgtEl>
                                          <p:spTgt spid="46"/>
                                        </p:tgtEl>
                                      </p:cBhvr>
                                    </p:animEffect>
                                  </p:childTnLst>
                                </p:cTn>
                              </p:par>
                              <p:par>
                                <p:cTn id="452" presetID="10" presetClass="entr" presetSubtype="0" fill="hold" nodeType="withEffect">
                                  <p:stCondLst>
                                    <p:cond delay="0"/>
                                  </p:stCondLst>
                                  <p:childTnLst>
                                    <p:set>
                                      <p:cBhvr>
                                        <p:cTn id="453" dur="1" fill="hold">
                                          <p:stCondLst>
                                            <p:cond delay="0"/>
                                          </p:stCondLst>
                                        </p:cTn>
                                        <p:tgtEl>
                                          <p:spTgt spid="53"/>
                                        </p:tgtEl>
                                        <p:attrNameLst>
                                          <p:attrName>style.visibility</p:attrName>
                                        </p:attrNameLst>
                                      </p:cBhvr>
                                      <p:to>
                                        <p:strVal val="visible"/>
                                      </p:to>
                                    </p:set>
                                    <p:animEffect transition="in" filter="fade">
                                      <p:cBhvr>
                                        <p:cTn id="454" dur="500"/>
                                        <p:tgtEl>
                                          <p:spTgt spid="53"/>
                                        </p:tgtEl>
                                      </p:cBhvr>
                                    </p:animEffect>
                                  </p:childTnLst>
                                </p:cTn>
                              </p:par>
                              <p:par>
                                <p:cTn id="455" presetID="10" presetClass="entr" presetSubtype="0" fill="hold" nodeType="withEffect">
                                  <p:stCondLst>
                                    <p:cond delay="0"/>
                                  </p:stCondLst>
                                  <p:childTnLst>
                                    <p:set>
                                      <p:cBhvr>
                                        <p:cTn id="456" dur="1" fill="hold">
                                          <p:stCondLst>
                                            <p:cond delay="0"/>
                                          </p:stCondLst>
                                        </p:cTn>
                                        <p:tgtEl>
                                          <p:spTgt spid="56"/>
                                        </p:tgtEl>
                                        <p:attrNameLst>
                                          <p:attrName>style.visibility</p:attrName>
                                        </p:attrNameLst>
                                      </p:cBhvr>
                                      <p:to>
                                        <p:strVal val="visible"/>
                                      </p:to>
                                    </p:set>
                                    <p:animEffect transition="in" filter="fade">
                                      <p:cBhvr>
                                        <p:cTn id="457" dur="500"/>
                                        <p:tgtEl>
                                          <p:spTgt spid="56"/>
                                        </p:tgtEl>
                                      </p:cBhvr>
                                    </p:animEffect>
                                  </p:childTnLst>
                                </p:cTn>
                              </p:par>
                              <p:par>
                                <p:cTn id="458" presetID="10" presetClass="entr" presetSubtype="0" fill="hold" nodeType="withEffect">
                                  <p:stCondLst>
                                    <p:cond delay="0"/>
                                  </p:stCondLst>
                                  <p:childTnLst>
                                    <p:set>
                                      <p:cBhvr>
                                        <p:cTn id="459" dur="1" fill="hold">
                                          <p:stCondLst>
                                            <p:cond delay="0"/>
                                          </p:stCondLst>
                                        </p:cTn>
                                        <p:tgtEl>
                                          <p:spTgt spid="59"/>
                                        </p:tgtEl>
                                        <p:attrNameLst>
                                          <p:attrName>style.visibility</p:attrName>
                                        </p:attrNameLst>
                                      </p:cBhvr>
                                      <p:to>
                                        <p:strVal val="visible"/>
                                      </p:to>
                                    </p:set>
                                    <p:animEffect transition="in" filter="fade">
                                      <p:cBhvr>
                                        <p:cTn id="460" dur="500"/>
                                        <p:tgtEl>
                                          <p:spTgt spid="59"/>
                                        </p:tgtEl>
                                      </p:cBhvr>
                                    </p:animEffect>
                                  </p:childTnLst>
                                </p:cTn>
                              </p:par>
                              <p:par>
                                <p:cTn id="461" presetID="10" presetClass="entr" presetSubtype="0" fill="hold" nodeType="withEffect">
                                  <p:stCondLst>
                                    <p:cond delay="0"/>
                                  </p:stCondLst>
                                  <p:childTnLst>
                                    <p:set>
                                      <p:cBhvr>
                                        <p:cTn id="462" dur="1" fill="hold">
                                          <p:stCondLst>
                                            <p:cond delay="0"/>
                                          </p:stCondLst>
                                        </p:cTn>
                                        <p:tgtEl>
                                          <p:spTgt spid="65"/>
                                        </p:tgtEl>
                                        <p:attrNameLst>
                                          <p:attrName>style.visibility</p:attrName>
                                        </p:attrNameLst>
                                      </p:cBhvr>
                                      <p:to>
                                        <p:strVal val="visible"/>
                                      </p:to>
                                    </p:set>
                                    <p:animEffect transition="in" filter="fade">
                                      <p:cBhvr>
                                        <p:cTn id="463" dur="500"/>
                                        <p:tgtEl>
                                          <p:spTgt spid="65"/>
                                        </p:tgtEl>
                                      </p:cBhvr>
                                    </p:animEffect>
                                  </p:childTnLst>
                                </p:cTn>
                              </p:par>
                              <p:par>
                                <p:cTn id="464" presetID="10" presetClass="entr" presetSubtype="0" fill="hold" grpId="0" nodeType="withEffect">
                                  <p:stCondLst>
                                    <p:cond delay="0"/>
                                  </p:stCondLst>
                                  <p:childTnLst>
                                    <p:set>
                                      <p:cBhvr>
                                        <p:cTn id="465" dur="1" fill="hold">
                                          <p:stCondLst>
                                            <p:cond delay="0"/>
                                          </p:stCondLst>
                                        </p:cTn>
                                        <p:tgtEl>
                                          <p:spTgt spid="179"/>
                                        </p:tgtEl>
                                        <p:attrNameLst>
                                          <p:attrName>style.visibility</p:attrName>
                                        </p:attrNameLst>
                                      </p:cBhvr>
                                      <p:to>
                                        <p:strVal val="visible"/>
                                      </p:to>
                                    </p:set>
                                    <p:animEffect transition="in" filter="fade">
                                      <p:cBhvr>
                                        <p:cTn id="466" dur="500"/>
                                        <p:tgtEl>
                                          <p:spTgt spid="179"/>
                                        </p:tgtEl>
                                      </p:cBhvr>
                                    </p:animEffect>
                                  </p:childTnLst>
                                </p:cTn>
                              </p:par>
                              <p:par>
                                <p:cTn id="467" presetID="10" presetClass="entr" presetSubtype="0" fill="hold" grpId="0" nodeType="withEffect">
                                  <p:stCondLst>
                                    <p:cond delay="0"/>
                                  </p:stCondLst>
                                  <p:childTnLst>
                                    <p:set>
                                      <p:cBhvr>
                                        <p:cTn id="468" dur="1" fill="hold">
                                          <p:stCondLst>
                                            <p:cond delay="0"/>
                                          </p:stCondLst>
                                        </p:cTn>
                                        <p:tgtEl>
                                          <p:spTgt spid="183"/>
                                        </p:tgtEl>
                                        <p:attrNameLst>
                                          <p:attrName>style.visibility</p:attrName>
                                        </p:attrNameLst>
                                      </p:cBhvr>
                                      <p:to>
                                        <p:strVal val="visible"/>
                                      </p:to>
                                    </p:set>
                                    <p:animEffect transition="in" filter="fade">
                                      <p:cBhvr>
                                        <p:cTn id="469"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3" grpId="0" animBg="1"/>
      <p:bldP spid="47" grpId="0" animBg="1"/>
      <p:bldP spid="48" grpId="0" animBg="1"/>
      <p:bldP spid="49" grpId="0" animBg="1"/>
      <p:bldP spid="50" grpId="0" animBg="1"/>
      <p:bldP spid="51" grpId="0" animBg="1"/>
      <p:bldP spid="52" grpId="0" animBg="1"/>
      <p:bldP spid="54" grpId="0" animBg="1"/>
      <p:bldP spid="55" grpId="0" animBg="1"/>
      <p:bldP spid="57" grpId="0" animBg="1"/>
      <p:bldP spid="58" grpId="0" animBg="1"/>
      <p:bldP spid="60" grpId="0" animBg="1"/>
      <p:bldP spid="63" grpId="0" animBg="1"/>
      <p:bldP spid="64" grpId="0" animBg="1"/>
      <p:bldP spid="66"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6" grpId="0" animBg="1"/>
      <p:bldP spid="87" grpId="0" animBg="1"/>
      <p:bldP spid="88"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60" grpId="0" animBg="1"/>
      <p:bldP spid="161" grpId="0" animBg="1"/>
      <p:bldP spid="162" grpId="0" animBg="1"/>
      <p:bldP spid="163" grpId="0" animBg="1"/>
      <p:bldP spid="164" grpId="0" animBg="1"/>
      <p:bldP spid="165" grpId="0" animBg="1"/>
      <p:bldP spid="166" grpId="0" animBg="1"/>
      <p:bldP spid="167" grpId="0" animBg="1"/>
      <p:bldP spid="61" grpId="0" animBg="1"/>
      <p:bldP spid="67" grpId="0" animBg="1"/>
      <p:bldP spid="168" grpId="0" animBg="1"/>
      <p:bldP spid="168"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85" grpId="0" animBg="1"/>
      <p:bldP spid="186" grpId="0" animBg="1"/>
      <p:bldP spid="187" grpId="0" animBg="1"/>
      <p:bldP spid="188" grpId="0" animBg="1"/>
      <p:bldP spid="189" grpId="0" animBg="1"/>
      <p:bldP spid="190" grpId="0" animBg="1"/>
      <p:bldP spid="191" grpId="0" animBg="1"/>
      <p:bldP spid="7" grpId="0"/>
      <p:bldP spid="192" grpId="0"/>
      <p:bldP spid="193" grpId="0"/>
      <p:bldP spid="194" grpId="0"/>
      <p:bldP spid="179" grpId="0"/>
      <p:bldP spid="1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Oval 177"/>
          <p:cNvSpPr/>
          <p:nvPr/>
        </p:nvSpPr>
        <p:spPr>
          <a:xfrm>
            <a:off x="2553142" y="4635026"/>
            <a:ext cx="1236936" cy="1431993"/>
          </a:xfrm>
          <a:prstGeom prst="ellipse">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err="1" smtClean="0"/>
              <a:t>NetPlumber</a:t>
            </a:r>
            <a:r>
              <a:rPr lang="en-US" dirty="0"/>
              <a:t> </a:t>
            </a:r>
            <a:r>
              <a:rPr lang="en-US" dirty="0" smtClean="0"/>
              <a:t>– Intra table dependency</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16</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cxnSp>
        <p:nvCxnSpPr>
          <p:cNvPr id="14" name="Straight Connector 13"/>
          <p:cNvCxnSpPr>
            <a:stCxn id="10" idx="4"/>
            <a:endCxn id="11" idx="2"/>
          </p:cNvCxnSpPr>
          <p:nvPr/>
        </p:nvCxnSpPr>
        <p:spPr>
          <a:xfrm>
            <a:off x="6321717"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2"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0"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cxnSp>
        <p:nvCxnSpPr>
          <p:cNvPr id="44" name="Straight Arrow Connector 43"/>
          <p:cNvCxnSpPr>
            <a:stCxn id="30" idx="3"/>
            <a:endCxn id="33" idx="1"/>
          </p:cNvCxnSpPr>
          <p:nvPr/>
        </p:nvCxnSpPr>
        <p:spPr>
          <a:xfrm>
            <a:off x="3124200"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0" y="315132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0" y="369996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3"/>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18"/>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008711" y="268010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495806" y="2680103"/>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55" idx="1"/>
          </p:cNvCxnSpPr>
          <p:nvPr/>
        </p:nvCxnSpPr>
        <p:spPr>
          <a:xfrm flipV="1">
            <a:off x="2181980" y="2812846"/>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92085"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67436" y="3354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37195" y="3224326"/>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135706"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3"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64404" y="3776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41112"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489528" y="39156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64879" y="39163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41587" y="39168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98838" y="3777072"/>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15479"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90830" y="314577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767538" y="31462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24789" y="3006530"/>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942083"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419868"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595219" y="37002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29178" y="3561032"/>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867660" y="4368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044368" y="43690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214999" y="4369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692784" y="450808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044843"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215474" y="450978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7702094" y="4369541"/>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4"/>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30051" y="491888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200682" y="4919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6853818"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030526"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201157" y="5059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87777" y="4919384"/>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060471" y="4890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237179" y="48909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4407810" y="4891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3885595" y="502994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060946" y="50306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237654" y="50311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4408285" y="503165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4894905" y="489140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4063503" y="5586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240211" y="5587476"/>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4410842"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897462" y="5447728"/>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1" y="32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68232" y="3217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44940" y="321802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915571" y="3218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93356" y="33570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745415" y="33582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2916046" y="33587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8" name="Curved Connector 167"/>
          <p:cNvCxnSpPr/>
          <p:nvPr/>
        </p:nvCxnSpPr>
        <p:spPr>
          <a:xfrm rot="10800000">
            <a:off x="3777378" y="5037633"/>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170" name="Rectangle 169"/>
          <p:cNvSpPr/>
          <p:nvPr/>
        </p:nvSpPr>
        <p:spPr>
          <a:xfrm>
            <a:off x="2713140" y="514138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2888491" y="51420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3065199" y="51425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3235830" y="51430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2713615" y="528163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2888966" y="528233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3065674" y="5282833"/>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3236305" y="5283333"/>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17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229860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fade">
                                      <p:cBhvr>
                                        <p:cTn id="13" dur="500"/>
                                        <p:tgtEl>
                                          <p:spTgt spid="1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2"/>
                                        </p:tgtEl>
                                        <p:attrNameLst>
                                          <p:attrName>style.visibility</p:attrName>
                                        </p:attrNameLst>
                                      </p:cBhvr>
                                      <p:to>
                                        <p:strVal val="visible"/>
                                      </p:to>
                                    </p:set>
                                    <p:animEffect transition="in" filter="fade">
                                      <p:cBhvr>
                                        <p:cTn id="16" dur="500"/>
                                        <p:tgtEl>
                                          <p:spTgt spid="1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3"/>
                                        </p:tgtEl>
                                        <p:attrNameLst>
                                          <p:attrName>style.visibility</p:attrName>
                                        </p:attrNameLst>
                                      </p:cBhvr>
                                      <p:to>
                                        <p:strVal val="visible"/>
                                      </p:to>
                                    </p:set>
                                    <p:animEffect transition="in" filter="fade">
                                      <p:cBhvr>
                                        <p:cTn id="19" dur="500"/>
                                        <p:tgtEl>
                                          <p:spTgt spid="1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fade">
                                      <p:cBhvr>
                                        <p:cTn id="22" dur="500"/>
                                        <p:tgtEl>
                                          <p:spTgt spid="1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animEffect transition="in" filter="fade">
                                      <p:cBhvr>
                                        <p:cTn id="25" dur="500"/>
                                        <p:tgtEl>
                                          <p:spTgt spid="17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6"/>
                                        </p:tgtEl>
                                        <p:attrNameLst>
                                          <p:attrName>style.visibility</p:attrName>
                                        </p:attrNameLst>
                                      </p:cBhvr>
                                      <p:to>
                                        <p:strVal val="visible"/>
                                      </p:to>
                                    </p:set>
                                    <p:animEffect transition="in" filter="fade">
                                      <p:cBhvr>
                                        <p:cTn id="28" dur="500"/>
                                        <p:tgtEl>
                                          <p:spTgt spid="1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7"/>
                                        </p:tgtEl>
                                        <p:attrNameLst>
                                          <p:attrName>style.visibility</p:attrName>
                                        </p:attrNameLst>
                                      </p:cBhvr>
                                      <p:to>
                                        <p:strVal val="visible"/>
                                      </p:to>
                                    </p:set>
                                    <p:animEffect transition="in" filter="fade">
                                      <p:cBhvr>
                                        <p:cTn id="31" dur="500"/>
                                        <p:tgtEl>
                                          <p:spTgt spid="1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8"/>
                                        </p:tgtEl>
                                        <p:attrNameLst>
                                          <p:attrName>style.visibility</p:attrName>
                                        </p:attrNameLst>
                                      </p:cBhvr>
                                      <p:to>
                                        <p:strVal val="visible"/>
                                      </p:to>
                                    </p:set>
                                    <p:animEffect transition="in" filter="fade">
                                      <p:cBhvr>
                                        <p:cTn id="34"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0" grpId="0" animBg="1"/>
      <p:bldP spid="171" grpId="0" animBg="1"/>
      <p:bldP spid="172" grpId="0" animBg="1"/>
      <p:bldP spid="173" grpId="0" animBg="1"/>
      <p:bldP spid="174" grpId="0" animBg="1"/>
      <p:bldP spid="175" grpId="0" animBg="1"/>
      <p:bldP spid="176" grpId="0" animBg="1"/>
      <p:bldP spid="1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Box 304"/>
          <p:cNvSpPr txBox="1"/>
          <p:nvPr/>
        </p:nvSpPr>
        <p:spPr>
          <a:xfrm>
            <a:off x="7692629" y="5657241"/>
            <a:ext cx="680294" cy="584776"/>
          </a:xfrm>
          <a:prstGeom prst="rect">
            <a:avLst/>
          </a:prstGeom>
          <a:noFill/>
          <a:ln>
            <a:solidFill>
              <a:schemeClr val="tx1"/>
            </a:solidFill>
          </a:ln>
        </p:spPr>
        <p:txBody>
          <a:bodyPr wrap="none" rtlCol="0">
            <a:spAutoFit/>
          </a:bodyPr>
          <a:lstStyle/>
          <a:p>
            <a:pPr algn="ctr"/>
            <a:r>
              <a:rPr lang="en-US" sz="1600" dirty="0" smtClean="0"/>
              <a:t>Probe</a:t>
            </a:r>
          </a:p>
          <a:p>
            <a:pPr algn="ctr"/>
            <a:r>
              <a:rPr lang="en-US" sz="1600" dirty="0" smtClean="0"/>
              <a:t>Node</a:t>
            </a:r>
            <a:endParaRPr lang="en-US" sz="1600" dirty="0"/>
          </a:p>
        </p:txBody>
      </p:sp>
      <p:sp>
        <p:nvSpPr>
          <p:cNvPr id="2" name="Title 1"/>
          <p:cNvSpPr>
            <a:spLocks noGrp="1"/>
          </p:cNvSpPr>
          <p:nvPr>
            <p:ph type="title"/>
          </p:nvPr>
        </p:nvSpPr>
        <p:spPr/>
        <p:txBody>
          <a:bodyPr>
            <a:normAutofit fontScale="90000"/>
          </a:bodyPr>
          <a:lstStyle/>
          <a:p>
            <a:r>
              <a:rPr lang="en-US" dirty="0" err="1" smtClean="0"/>
              <a:t>NetPlumber</a:t>
            </a:r>
            <a:r>
              <a:rPr lang="en-US" dirty="0"/>
              <a:t> </a:t>
            </a:r>
            <a:r>
              <a:rPr lang="en-US" dirty="0" smtClean="0"/>
              <a:t>– </a:t>
            </a:r>
            <a:r>
              <a:rPr lang="en-US" dirty="0"/>
              <a:t>Computing Reachability</a:t>
            </a:r>
          </a:p>
        </p:txBody>
      </p:sp>
      <p:sp>
        <p:nvSpPr>
          <p:cNvPr id="5" name="Slide Number Placeholder 4"/>
          <p:cNvSpPr>
            <a:spLocks noGrp="1"/>
          </p:cNvSpPr>
          <p:nvPr>
            <p:ph type="sldNum" sz="quarter" idx="12"/>
          </p:nvPr>
        </p:nvSpPr>
        <p:spPr/>
        <p:txBody>
          <a:bodyPr/>
          <a:lstStyle/>
          <a:p>
            <a:fld id="{57D92C16-8AE8-1B4F-9331-F4A89351A681}" type="slidenum">
              <a:rPr lang="en-US" smtClean="0"/>
              <a:t>17</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cxnSp>
        <p:nvCxnSpPr>
          <p:cNvPr id="14" name="Straight Connector 13"/>
          <p:cNvCxnSpPr>
            <a:stCxn id="10" idx="4"/>
            <a:endCxn id="11" idx="2"/>
          </p:cNvCxnSpPr>
          <p:nvPr/>
        </p:nvCxnSpPr>
        <p:spPr>
          <a:xfrm>
            <a:off x="6321717"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2"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0"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cxnSp>
        <p:nvCxnSpPr>
          <p:cNvPr id="44" name="Straight Arrow Connector 43"/>
          <p:cNvCxnSpPr>
            <a:stCxn id="30" idx="3"/>
            <a:endCxn id="33" idx="1"/>
          </p:cNvCxnSpPr>
          <p:nvPr/>
        </p:nvCxnSpPr>
        <p:spPr>
          <a:xfrm>
            <a:off x="3124200"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0" y="315132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0" y="369996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3"/>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18"/>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008711" y="268010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495806" y="2680103"/>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55" idx="1"/>
          </p:cNvCxnSpPr>
          <p:nvPr/>
        </p:nvCxnSpPr>
        <p:spPr>
          <a:xfrm flipV="1">
            <a:off x="2181980" y="2812846"/>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92085"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67436" y="3354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37195" y="3224326"/>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135706"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3"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64404" y="3776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41112"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489528" y="39156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64879" y="39163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41587" y="39168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98838" y="3777072"/>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15479"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90830" y="314577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767538" y="31462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24789" y="3006530"/>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942083"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419868"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595219" y="37002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29178" y="3561032"/>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867660" y="4368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044368" y="43690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214999" y="4369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692784" y="450808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044843"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215474" y="450978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7702094" y="4369541"/>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4"/>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30051" y="491888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200682" y="4919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6853818"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030526"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201157" y="505963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87777" y="4919384"/>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060471" y="4890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237179" y="48909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4407810" y="4891404"/>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3885595" y="502994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060946" y="50306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237654" y="50311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4408285" y="503165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4894905" y="489140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4063503" y="5586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240211" y="55874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4410842"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897462" y="5447728"/>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1" y="32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68232" y="3217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44940" y="321802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915571" y="3218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93356" y="33570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745415" y="33582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2916046" y="33587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8" name="Curved Connector 167"/>
          <p:cNvCxnSpPr/>
          <p:nvPr/>
        </p:nvCxnSpPr>
        <p:spPr>
          <a:xfrm rot="10800000">
            <a:off x="3777378" y="5037633"/>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5253860" y="1702594"/>
            <a:ext cx="464023"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8469415" y="2223749"/>
            <a:ext cx="449396"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8882" y="1469894"/>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031915"/>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5099972" y="1885195"/>
            <a:ext cx="303388" cy="338554"/>
          </a:xfrm>
          <a:prstGeom prst="rect">
            <a:avLst/>
          </a:prstGeom>
          <a:noFill/>
          <a:ln>
            <a:solidFill>
              <a:schemeClr val="tx1"/>
            </a:solidFill>
          </a:ln>
        </p:spPr>
        <p:txBody>
          <a:bodyPr wrap="none" rtlCol="0">
            <a:spAutoFit/>
          </a:bodyPr>
          <a:lstStyle/>
          <a:p>
            <a:r>
              <a:rPr lang="en-US" sz="1600" dirty="0" smtClean="0"/>
              <a:t>A</a:t>
            </a:r>
            <a:endParaRPr lang="en-US" sz="1600" dirty="0"/>
          </a:p>
        </p:txBody>
      </p:sp>
      <p:sp>
        <p:nvSpPr>
          <p:cNvPr id="183" name="TextBox 182"/>
          <p:cNvSpPr txBox="1"/>
          <p:nvPr/>
        </p:nvSpPr>
        <p:spPr>
          <a:xfrm>
            <a:off x="8742075" y="2443320"/>
            <a:ext cx="296275" cy="338554"/>
          </a:xfrm>
          <a:prstGeom prst="rect">
            <a:avLst/>
          </a:prstGeom>
          <a:noFill/>
          <a:ln>
            <a:solidFill>
              <a:schemeClr val="tx1"/>
            </a:solidFill>
          </a:ln>
        </p:spPr>
        <p:txBody>
          <a:bodyPr wrap="none" rtlCol="0">
            <a:spAutoFit/>
          </a:bodyPr>
          <a:lstStyle/>
          <a:p>
            <a:r>
              <a:rPr lang="en-US" sz="1600" dirty="0" smtClean="0"/>
              <a:t>B</a:t>
            </a:r>
            <a:endParaRPr lang="en-US" sz="1600" dirty="0"/>
          </a:p>
        </p:txBody>
      </p:sp>
      <p:sp>
        <p:nvSpPr>
          <p:cNvPr id="184" name="Oval 183"/>
          <p:cNvSpPr/>
          <p:nvPr/>
        </p:nvSpPr>
        <p:spPr>
          <a:xfrm>
            <a:off x="0" y="2945588"/>
            <a:ext cx="904578" cy="675893"/>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Arrow Connector 184"/>
          <p:cNvCxnSpPr>
            <a:stCxn id="184" idx="6"/>
          </p:cNvCxnSpPr>
          <p:nvPr/>
        </p:nvCxnSpPr>
        <p:spPr>
          <a:xfrm flipV="1">
            <a:off x="904578" y="2818337"/>
            <a:ext cx="505122" cy="465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904578" y="3283535"/>
            <a:ext cx="505122" cy="834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904578" y="3283535"/>
            <a:ext cx="505122" cy="6320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8267700" y="4508978"/>
            <a:ext cx="425506" cy="8715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7410450" y="5263358"/>
            <a:ext cx="887990" cy="5395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8298440" y="5380533"/>
            <a:ext cx="789532" cy="844844"/>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192" name="TextBox 191"/>
          <p:cNvSpPr txBox="1"/>
          <p:nvPr/>
        </p:nvSpPr>
        <p:spPr>
          <a:xfrm>
            <a:off x="57304" y="3669634"/>
            <a:ext cx="755335" cy="584776"/>
          </a:xfrm>
          <a:prstGeom prst="rect">
            <a:avLst/>
          </a:prstGeom>
          <a:noFill/>
          <a:ln>
            <a:solidFill>
              <a:schemeClr val="tx1"/>
            </a:solidFill>
          </a:ln>
        </p:spPr>
        <p:txBody>
          <a:bodyPr wrap="none" rtlCol="0">
            <a:spAutoFit/>
          </a:bodyPr>
          <a:lstStyle/>
          <a:p>
            <a:pPr algn="ctr"/>
            <a:r>
              <a:rPr lang="en-US" sz="1600" dirty="0" smtClean="0"/>
              <a:t>Source</a:t>
            </a:r>
          </a:p>
          <a:p>
            <a:pPr algn="ctr"/>
            <a:r>
              <a:rPr lang="en-US" sz="1600" dirty="0" smtClean="0"/>
              <a:t>Node</a:t>
            </a:r>
            <a:endParaRPr lang="en-US" sz="1600" dirty="0"/>
          </a:p>
        </p:txBody>
      </p:sp>
      <p:sp>
        <p:nvSpPr>
          <p:cNvPr id="193" name="Rectangle 192"/>
          <p:cNvSpPr/>
          <p:nvPr/>
        </p:nvSpPr>
        <p:spPr>
          <a:xfrm>
            <a:off x="84606" y="31317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259957" y="3132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436665" y="31329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607296" y="3133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85081" y="32720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260432" y="3272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437140" y="32732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607771" y="3273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84131" y="313244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259482" y="3133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436190" y="31336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606821" y="3134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84606" y="327269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259957" y="3273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436665" y="32738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607296" y="3274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ectangle 208"/>
          <p:cNvSpPr/>
          <p:nvPr/>
        </p:nvSpPr>
        <p:spPr>
          <a:xfrm>
            <a:off x="67270" y="313771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ectangle 209"/>
          <p:cNvSpPr/>
          <p:nvPr/>
        </p:nvSpPr>
        <p:spPr>
          <a:xfrm>
            <a:off x="242621" y="313841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a:off x="419329" y="313891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ectangle 211"/>
          <p:cNvSpPr/>
          <p:nvPr/>
        </p:nvSpPr>
        <p:spPr>
          <a:xfrm>
            <a:off x="589960" y="313941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a:off x="67745" y="327796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Rectangle 213"/>
          <p:cNvSpPr/>
          <p:nvPr/>
        </p:nvSpPr>
        <p:spPr>
          <a:xfrm>
            <a:off x="243096" y="32786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ectangle 214"/>
          <p:cNvSpPr/>
          <p:nvPr/>
        </p:nvSpPr>
        <p:spPr>
          <a:xfrm>
            <a:off x="419804" y="32791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Rectangle 215"/>
          <p:cNvSpPr/>
          <p:nvPr/>
        </p:nvSpPr>
        <p:spPr>
          <a:xfrm>
            <a:off x="590435" y="32796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p:cNvSpPr/>
          <p:nvPr/>
        </p:nvSpPr>
        <p:spPr>
          <a:xfrm>
            <a:off x="66795" y="313570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Rectangle 217"/>
          <p:cNvSpPr/>
          <p:nvPr/>
        </p:nvSpPr>
        <p:spPr>
          <a:xfrm>
            <a:off x="242146" y="313640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Rectangle 218"/>
          <p:cNvSpPr/>
          <p:nvPr/>
        </p:nvSpPr>
        <p:spPr>
          <a:xfrm>
            <a:off x="418854" y="313690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Rectangle 219"/>
          <p:cNvSpPr/>
          <p:nvPr/>
        </p:nvSpPr>
        <p:spPr>
          <a:xfrm>
            <a:off x="589485" y="313740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a:off x="67270" y="327595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242621" y="32766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419329" y="32771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Rectangle 223"/>
          <p:cNvSpPr/>
          <p:nvPr/>
        </p:nvSpPr>
        <p:spPr>
          <a:xfrm>
            <a:off x="589960" y="32776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3192887" y="359796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3368238" y="359866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3544946" y="359916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3715577" y="359966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3193362" y="373821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3368713" y="373891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3545421" y="373941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3716052" y="373991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2392881" y="226161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2568232" y="226231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2744940" y="226281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2915571" y="226331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2393356" y="240185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2568707" y="240256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2745415" y="240306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2916046" y="240356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ectangle 240"/>
          <p:cNvSpPr/>
          <p:nvPr/>
        </p:nvSpPr>
        <p:spPr>
          <a:xfrm>
            <a:off x="2394569" y="416128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Rectangle 241"/>
          <p:cNvSpPr/>
          <p:nvPr/>
        </p:nvSpPr>
        <p:spPr>
          <a:xfrm>
            <a:off x="2569920" y="416199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Rectangle 242"/>
          <p:cNvSpPr/>
          <p:nvPr/>
        </p:nvSpPr>
        <p:spPr>
          <a:xfrm>
            <a:off x="2746628" y="416249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Rectangle 243"/>
          <p:cNvSpPr/>
          <p:nvPr/>
        </p:nvSpPr>
        <p:spPr>
          <a:xfrm>
            <a:off x="2917259" y="416299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Rectangle 244"/>
          <p:cNvSpPr/>
          <p:nvPr/>
        </p:nvSpPr>
        <p:spPr>
          <a:xfrm>
            <a:off x="2395044" y="430153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2570395" y="430223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2747103" y="430273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2917734" y="43032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2388684" y="22687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2564035" y="226943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p:cNvSpPr/>
          <p:nvPr/>
        </p:nvSpPr>
        <p:spPr>
          <a:xfrm>
            <a:off x="2740743" y="226993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2911374" y="227043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p:cNvSpPr/>
          <p:nvPr/>
        </p:nvSpPr>
        <p:spPr>
          <a:xfrm>
            <a:off x="2389159" y="240898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p:cNvSpPr/>
          <p:nvPr/>
        </p:nvSpPr>
        <p:spPr>
          <a:xfrm>
            <a:off x="2564510" y="240968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2741218" y="241018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p:cNvSpPr/>
          <p:nvPr/>
        </p:nvSpPr>
        <p:spPr>
          <a:xfrm>
            <a:off x="2911849" y="241068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p:cNvSpPr/>
          <p:nvPr/>
        </p:nvSpPr>
        <p:spPr>
          <a:xfrm>
            <a:off x="3183889" y="359641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3359240" y="359711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3535948" y="359761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3706579" y="359811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3184364" y="373666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3359715" y="373736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3536423" y="373786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3707054" y="373836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2392406" y="41661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2567757" y="416687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Rectangle 266"/>
          <p:cNvSpPr/>
          <p:nvPr/>
        </p:nvSpPr>
        <p:spPr>
          <a:xfrm>
            <a:off x="2744465" y="416737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Rectangle 267"/>
          <p:cNvSpPr/>
          <p:nvPr/>
        </p:nvSpPr>
        <p:spPr>
          <a:xfrm>
            <a:off x="2915096" y="416787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2392881" y="430642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2568232" y="430712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2744940" y="430762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p:cNvSpPr/>
          <p:nvPr/>
        </p:nvSpPr>
        <p:spPr>
          <a:xfrm>
            <a:off x="2915571" y="430812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5323841" y="260843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5499192" y="260913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5675900" y="260963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5846531" y="261013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5324316" y="274867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5499667" y="274938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5676375" y="274988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5847006" y="275038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5318320" y="395595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p:cNvSpPr/>
          <p:nvPr/>
        </p:nvSpPr>
        <p:spPr>
          <a:xfrm>
            <a:off x="5493671" y="39566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a:off x="5670379" y="3957159"/>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ectangle 283"/>
          <p:cNvSpPr/>
          <p:nvPr/>
        </p:nvSpPr>
        <p:spPr>
          <a:xfrm>
            <a:off x="5841010" y="39576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p:cNvSpPr/>
          <p:nvPr/>
        </p:nvSpPr>
        <p:spPr>
          <a:xfrm>
            <a:off x="5318795" y="409620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a:off x="5494146" y="409690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286"/>
          <p:cNvSpPr/>
          <p:nvPr/>
        </p:nvSpPr>
        <p:spPr>
          <a:xfrm>
            <a:off x="5670854" y="40974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ectangle 287"/>
          <p:cNvSpPr/>
          <p:nvPr/>
        </p:nvSpPr>
        <p:spPr>
          <a:xfrm>
            <a:off x="5841485" y="40979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a:off x="4790492" y="45027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Rectangle 289"/>
          <p:cNvSpPr/>
          <p:nvPr/>
        </p:nvSpPr>
        <p:spPr>
          <a:xfrm>
            <a:off x="4965843" y="4503501"/>
            <a:ext cx="172794" cy="139937"/>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p:cNvSpPr/>
          <p:nvPr/>
        </p:nvSpPr>
        <p:spPr>
          <a:xfrm>
            <a:off x="5142551" y="45040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5313182" y="45045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4790967" y="464304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4966318" y="464374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Rectangle 294"/>
          <p:cNvSpPr/>
          <p:nvPr/>
        </p:nvSpPr>
        <p:spPr>
          <a:xfrm>
            <a:off x="5143026" y="464424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a:off x="5313657" y="4644749"/>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ectangle 296"/>
          <p:cNvSpPr/>
          <p:nvPr/>
        </p:nvSpPr>
        <p:spPr>
          <a:xfrm>
            <a:off x="5326004" y="262613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ectangle 297"/>
          <p:cNvSpPr/>
          <p:nvPr/>
        </p:nvSpPr>
        <p:spPr>
          <a:xfrm>
            <a:off x="5501355" y="262683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Rectangle 298"/>
          <p:cNvSpPr/>
          <p:nvPr/>
        </p:nvSpPr>
        <p:spPr>
          <a:xfrm>
            <a:off x="5678063" y="262733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Rectangle 299"/>
          <p:cNvSpPr/>
          <p:nvPr/>
        </p:nvSpPr>
        <p:spPr>
          <a:xfrm>
            <a:off x="5848694" y="262783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Rectangle 300"/>
          <p:cNvSpPr/>
          <p:nvPr/>
        </p:nvSpPr>
        <p:spPr>
          <a:xfrm>
            <a:off x="5326479" y="276638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Rectangle 301"/>
          <p:cNvSpPr/>
          <p:nvPr/>
        </p:nvSpPr>
        <p:spPr>
          <a:xfrm>
            <a:off x="5501830" y="276708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Rectangle 302"/>
          <p:cNvSpPr/>
          <p:nvPr/>
        </p:nvSpPr>
        <p:spPr>
          <a:xfrm>
            <a:off x="5678538" y="276758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Rectangle 303"/>
          <p:cNvSpPr/>
          <p:nvPr/>
        </p:nvSpPr>
        <p:spPr>
          <a:xfrm>
            <a:off x="5849169" y="276808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Rectangle 328"/>
          <p:cNvSpPr/>
          <p:nvPr/>
        </p:nvSpPr>
        <p:spPr>
          <a:xfrm>
            <a:off x="7441224" y="392524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Rectangle 329"/>
          <p:cNvSpPr/>
          <p:nvPr/>
        </p:nvSpPr>
        <p:spPr>
          <a:xfrm>
            <a:off x="7616575" y="392595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Rectangle 330"/>
          <p:cNvSpPr/>
          <p:nvPr/>
        </p:nvSpPr>
        <p:spPr>
          <a:xfrm>
            <a:off x="7793283" y="392645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ectangle 331"/>
          <p:cNvSpPr/>
          <p:nvPr/>
        </p:nvSpPr>
        <p:spPr>
          <a:xfrm>
            <a:off x="7963914" y="392695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p:cNvSpPr/>
          <p:nvPr/>
        </p:nvSpPr>
        <p:spPr>
          <a:xfrm>
            <a:off x="7441699" y="406549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p:cNvSpPr/>
          <p:nvPr/>
        </p:nvSpPr>
        <p:spPr>
          <a:xfrm>
            <a:off x="7617050" y="40662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Rectangle 334"/>
          <p:cNvSpPr/>
          <p:nvPr/>
        </p:nvSpPr>
        <p:spPr>
          <a:xfrm>
            <a:off x="7793758" y="40667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p:cNvSpPr/>
          <p:nvPr/>
        </p:nvSpPr>
        <p:spPr>
          <a:xfrm>
            <a:off x="7964389" y="406720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p:cNvSpPr/>
          <p:nvPr/>
        </p:nvSpPr>
        <p:spPr>
          <a:xfrm>
            <a:off x="6731956" y="537535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a:off x="6907307" y="537605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p:cNvSpPr/>
          <p:nvPr/>
        </p:nvSpPr>
        <p:spPr>
          <a:xfrm>
            <a:off x="7084015" y="537655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p:cNvSpPr/>
          <p:nvPr/>
        </p:nvSpPr>
        <p:spPr>
          <a:xfrm>
            <a:off x="7254646" y="537705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p:cNvSpPr/>
          <p:nvPr/>
        </p:nvSpPr>
        <p:spPr>
          <a:xfrm>
            <a:off x="6732431" y="55156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Rectangle 341"/>
          <p:cNvSpPr/>
          <p:nvPr/>
        </p:nvSpPr>
        <p:spPr>
          <a:xfrm>
            <a:off x="6907782" y="551630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ectangle 342"/>
          <p:cNvSpPr/>
          <p:nvPr/>
        </p:nvSpPr>
        <p:spPr>
          <a:xfrm>
            <a:off x="7084490" y="551680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p:cNvSpPr/>
          <p:nvPr/>
        </p:nvSpPr>
        <p:spPr>
          <a:xfrm>
            <a:off x="7255121" y="551730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Rectangle 312"/>
          <p:cNvSpPr/>
          <p:nvPr/>
        </p:nvSpPr>
        <p:spPr>
          <a:xfrm>
            <a:off x="4790017" y="4513247"/>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4965368" y="4513950"/>
            <a:ext cx="172794" cy="139937"/>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5142076" y="451445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5312707" y="451495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p:cNvSpPr/>
          <p:nvPr/>
        </p:nvSpPr>
        <p:spPr>
          <a:xfrm>
            <a:off x="4790492" y="465349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p:cNvSpPr/>
          <p:nvPr/>
        </p:nvSpPr>
        <p:spPr>
          <a:xfrm>
            <a:off x="4965843" y="46541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p:cNvSpPr/>
          <p:nvPr/>
        </p:nvSpPr>
        <p:spPr>
          <a:xfrm>
            <a:off x="5142551" y="46546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p:cNvSpPr/>
          <p:nvPr/>
        </p:nvSpPr>
        <p:spPr>
          <a:xfrm>
            <a:off x="5313182" y="46551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p:cNvSpPr/>
          <p:nvPr/>
        </p:nvSpPr>
        <p:spPr>
          <a:xfrm>
            <a:off x="8339779" y="608342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p:cNvSpPr/>
          <p:nvPr/>
        </p:nvSpPr>
        <p:spPr>
          <a:xfrm>
            <a:off x="8515130" y="608412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Rectangle 322"/>
          <p:cNvSpPr/>
          <p:nvPr/>
        </p:nvSpPr>
        <p:spPr>
          <a:xfrm>
            <a:off x="8691838" y="608462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ectangle 323"/>
          <p:cNvSpPr/>
          <p:nvPr/>
        </p:nvSpPr>
        <p:spPr>
          <a:xfrm>
            <a:off x="8862469" y="608512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p:cNvSpPr/>
          <p:nvPr/>
        </p:nvSpPr>
        <p:spPr>
          <a:xfrm>
            <a:off x="8340254" y="622367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p:cNvSpPr/>
          <p:nvPr/>
        </p:nvSpPr>
        <p:spPr>
          <a:xfrm>
            <a:off x="8515605" y="62243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Rectangle 326"/>
          <p:cNvSpPr/>
          <p:nvPr/>
        </p:nvSpPr>
        <p:spPr>
          <a:xfrm>
            <a:off x="8692313" y="62248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Rectangle 327"/>
          <p:cNvSpPr/>
          <p:nvPr/>
        </p:nvSpPr>
        <p:spPr>
          <a:xfrm>
            <a:off x="8862944" y="622537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p:cNvSpPr/>
          <p:nvPr/>
        </p:nvSpPr>
        <p:spPr>
          <a:xfrm>
            <a:off x="7543856" y="608281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Rectangle 345"/>
          <p:cNvSpPr/>
          <p:nvPr/>
        </p:nvSpPr>
        <p:spPr>
          <a:xfrm>
            <a:off x="7719207" y="608352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Rectangle 346"/>
          <p:cNvSpPr/>
          <p:nvPr/>
        </p:nvSpPr>
        <p:spPr>
          <a:xfrm>
            <a:off x="7895915" y="6084021"/>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Rectangle 347"/>
          <p:cNvSpPr/>
          <p:nvPr/>
        </p:nvSpPr>
        <p:spPr>
          <a:xfrm>
            <a:off x="8066546" y="608452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Rectangle 348"/>
          <p:cNvSpPr/>
          <p:nvPr/>
        </p:nvSpPr>
        <p:spPr>
          <a:xfrm>
            <a:off x="7544331" y="622306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a:xfrm>
            <a:off x="7719682" y="62237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Rectangle 350"/>
          <p:cNvSpPr/>
          <p:nvPr/>
        </p:nvSpPr>
        <p:spPr>
          <a:xfrm>
            <a:off x="7896390" y="622426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Rectangle 351"/>
          <p:cNvSpPr/>
          <p:nvPr/>
        </p:nvSpPr>
        <p:spPr>
          <a:xfrm>
            <a:off x="8067021" y="6224769"/>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30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292724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
                                        <p:tgtEl>
                                          <p:spTgt spid="184"/>
                                        </p:tgtEl>
                                      </p:cBhvr>
                                    </p:animEffect>
                                  </p:childTnLst>
                                </p:cTn>
                              </p:par>
                              <p:par>
                                <p:cTn id="8" presetID="10"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500"/>
                                        <p:tgtEl>
                                          <p:spTgt spid="185"/>
                                        </p:tgtEl>
                                      </p:cBhvr>
                                    </p:animEffect>
                                  </p:childTnLst>
                                </p:cTn>
                              </p:par>
                              <p:par>
                                <p:cTn id="11" presetID="10" presetClass="entr" presetSubtype="0" fill="hold" nodeType="withEffect">
                                  <p:stCondLst>
                                    <p:cond delay="0"/>
                                  </p:stCondLst>
                                  <p:childTnLst>
                                    <p:set>
                                      <p:cBhvr>
                                        <p:cTn id="12" dur="1" fill="hold">
                                          <p:stCondLst>
                                            <p:cond delay="0"/>
                                          </p:stCondLst>
                                        </p:cTn>
                                        <p:tgtEl>
                                          <p:spTgt spid="186"/>
                                        </p:tgtEl>
                                        <p:attrNameLst>
                                          <p:attrName>style.visibility</p:attrName>
                                        </p:attrNameLst>
                                      </p:cBhvr>
                                      <p:to>
                                        <p:strVal val="visible"/>
                                      </p:to>
                                    </p:set>
                                    <p:animEffect transition="in" filter="fade">
                                      <p:cBhvr>
                                        <p:cTn id="13" dur="500"/>
                                        <p:tgtEl>
                                          <p:spTgt spid="186"/>
                                        </p:tgtEl>
                                      </p:cBhvr>
                                    </p:animEffect>
                                  </p:childTnLst>
                                </p:cTn>
                              </p:par>
                              <p:par>
                                <p:cTn id="14" presetID="10" presetClass="entr" presetSubtype="0" fill="hold" nodeType="withEffect">
                                  <p:stCondLst>
                                    <p:cond delay="0"/>
                                  </p:stCondLst>
                                  <p:childTnLst>
                                    <p:set>
                                      <p:cBhvr>
                                        <p:cTn id="15" dur="1" fill="hold">
                                          <p:stCondLst>
                                            <p:cond delay="0"/>
                                          </p:stCondLst>
                                        </p:cTn>
                                        <p:tgtEl>
                                          <p:spTgt spid="187"/>
                                        </p:tgtEl>
                                        <p:attrNameLst>
                                          <p:attrName>style.visibility</p:attrName>
                                        </p:attrNameLst>
                                      </p:cBhvr>
                                      <p:to>
                                        <p:strVal val="visible"/>
                                      </p:to>
                                    </p:set>
                                    <p:animEffect transition="in" filter="fade">
                                      <p:cBhvr>
                                        <p:cTn id="16" dur="500"/>
                                        <p:tgtEl>
                                          <p:spTgt spid="1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fade">
                                      <p:cBhvr>
                                        <p:cTn id="19" dur="500"/>
                                        <p:tgtEl>
                                          <p:spTgt spid="19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fade">
                                      <p:cBhvr>
                                        <p:cTn id="22" dur="500"/>
                                        <p:tgtEl>
                                          <p:spTgt spid="1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4"/>
                                        </p:tgtEl>
                                        <p:attrNameLst>
                                          <p:attrName>style.visibility</p:attrName>
                                        </p:attrNameLst>
                                      </p:cBhvr>
                                      <p:to>
                                        <p:strVal val="visible"/>
                                      </p:to>
                                    </p:set>
                                    <p:animEffect transition="in" filter="fade">
                                      <p:cBhvr>
                                        <p:cTn id="25" dur="500"/>
                                        <p:tgtEl>
                                          <p:spTgt spid="19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5"/>
                                        </p:tgtEl>
                                        <p:attrNameLst>
                                          <p:attrName>style.visibility</p:attrName>
                                        </p:attrNameLst>
                                      </p:cBhvr>
                                      <p:to>
                                        <p:strVal val="visible"/>
                                      </p:to>
                                    </p:set>
                                    <p:animEffect transition="in" filter="fade">
                                      <p:cBhvr>
                                        <p:cTn id="28" dur="500"/>
                                        <p:tgtEl>
                                          <p:spTgt spid="19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6"/>
                                        </p:tgtEl>
                                        <p:attrNameLst>
                                          <p:attrName>style.visibility</p:attrName>
                                        </p:attrNameLst>
                                      </p:cBhvr>
                                      <p:to>
                                        <p:strVal val="visible"/>
                                      </p:to>
                                    </p:set>
                                    <p:animEffect transition="in" filter="fade">
                                      <p:cBhvr>
                                        <p:cTn id="31" dur="500"/>
                                        <p:tgtEl>
                                          <p:spTgt spid="1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7"/>
                                        </p:tgtEl>
                                        <p:attrNameLst>
                                          <p:attrName>style.visibility</p:attrName>
                                        </p:attrNameLst>
                                      </p:cBhvr>
                                      <p:to>
                                        <p:strVal val="visible"/>
                                      </p:to>
                                    </p:set>
                                    <p:animEffect transition="in" filter="fade">
                                      <p:cBhvr>
                                        <p:cTn id="34" dur="500"/>
                                        <p:tgtEl>
                                          <p:spTgt spid="1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8"/>
                                        </p:tgtEl>
                                        <p:attrNameLst>
                                          <p:attrName>style.visibility</p:attrName>
                                        </p:attrNameLst>
                                      </p:cBhvr>
                                      <p:to>
                                        <p:strVal val="visible"/>
                                      </p:to>
                                    </p:set>
                                    <p:animEffect transition="in" filter="fade">
                                      <p:cBhvr>
                                        <p:cTn id="37" dur="500"/>
                                        <p:tgtEl>
                                          <p:spTgt spid="1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9"/>
                                        </p:tgtEl>
                                        <p:attrNameLst>
                                          <p:attrName>style.visibility</p:attrName>
                                        </p:attrNameLst>
                                      </p:cBhvr>
                                      <p:to>
                                        <p:strVal val="visible"/>
                                      </p:to>
                                    </p:set>
                                    <p:animEffect transition="in" filter="fade">
                                      <p:cBhvr>
                                        <p:cTn id="40" dur="500"/>
                                        <p:tgtEl>
                                          <p:spTgt spid="19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0"/>
                                        </p:tgtEl>
                                        <p:attrNameLst>
                                          <p:attrName>style.visibility</p:attrName>
                                        </p:attrNameLst>
                                      </p:cBhvr>
                                      <p:to>
                                        <p:strVal val="visible"/>
                                      </p:to>
                                    </p:set>
                                    <p:animEffect transition="in" filter="fade">
                                      <p:cBhvr>
                                        <p:cTn id="43" dur="500"/>
                                        <p:tgtEl>
                                          <p:spTgt spid="20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0"/>
                                        </p:tgtEl>
                                        <p:attrNameLst>
                                          <p:attrName>style.visibility</p:attrName>
                                        </p:attrNameLst>
                                      </p:cBhvr>
                                      <p:to>
                                        <p:strVal val="visible"/>
                                      </p:to>
                                    </p:set>
                                    <p:animEffect transition="in" filter="fade">
                                      <p:cBhvr>
                                        <p:cTn id="48" dur="500"/>
                                        <p:tgtEl>
                                          <p:spTgt spid="190"/>
                                        </p:tgtEl>
                                      </p:cBhvr>
                                    </p:animEffect>
                                  </p:childTnLst>
                                </p:cTn>
                              </p:par>
                              <p:par>
                                <p:cTn id="49" presetID="10" presetClass="entr" presetSubtype="0" fill="hold" nodeType="withEffect">
                                  <p:stCondLst>
                                    <p:cond delay="0"/>
                                  </p:stCondLst>
                                  <p:childTnLst>
                                    <p:set>
                                      <p:cBhvr>
                                        <p:cTn id="50" dur="1" fill="hold">
                                          <p:stCondLst>
                                            <p:cond delay="0"/>
                                          </p:stCondLst>
                                        </p:cTn>
                                        <p:tgtEl>
                                          <p:spTgt spid="188"/>
                                        </p:tgtEl>
                                        <p:attrNameLst>
                                          <p:attrName>style.visibility</p:attrName>
                                        </p:attrNameLst>
                                      </p:cBhvr>
                                      <p:to>
                                        <p:strVal val="visible"/>
                                      </p:to>
                                    </p:set>
                                    <p:animEffect transition="in" filter="fade">
                                      <p:cBhvr>
                                        <p:cTn id="51" dur="500"/>
                                        <p:tgtEl>
                                          <p:spTgt spid="188"/>
                                        </p:tgtEl>
                                      </p:cBhvr>
                                    </p:animEffect>
                                  </p:childTnLst>
                                </p:cTn>
                              </p:par>
                              <p:par>
                                <p:cTn id="52" presetID="10" presetClass="entr" presetSubtype="0" fill="hold" nodeType="with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fade">
                                      <p:cBhvr>
                                        <p:cTn id="54" dur="500"/>
                                        <p:tgtEl>
                                          <p:spTgt spid="18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5"/>
                                        </p:tgtEl>
                                        <p:attrNameLst>
                                          <p:attrName>style.visibility</p:attrName>
                                        </p:attrNameLst>
                                      </p:cBhvr>
                                      <p:to>
                                        <p:strVal val="visible"/>
                                      </p:to>
                                    </p:set>
                                    <p:animEffect transition="in" filter="fade">
                                      <p:cBhvr>
                                        <p:cTn id="57" dur="500"/>
                                        <p:tgtEl>
                                          <p:spTgt spid="30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1"/>
                                        </p:tgtEl>
                                        <p:attrNameLst>
                                          <p:attrName>style.visibility</p:attrName>
                                        </p:attrNameLst>
                                      </p:cBhvr>
                                      <p:to>
                                        <p:strVal val="visible"/>
                                      </p:to>
                                    </p:set>
                                    <p:animEffect transition="in" filter="fade">
                                      <p:cBhvr>
                                        <p:cTn id="62" dur="500"/>
                                        <p:tgtEl>
                                          <p:spTgt spid="20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2"/>
                                        </p:tgtEl>
                                        <p:attrNameLst>
                                          <p:attrName>style.visibility</p:attrName>
                                        </p:attrNameLst>
                                      </p:cBhvr>
                                      <p:to>
                                        <p:strVal val="visible"/>
                                      </p:to>
                                    </p:set>
                                    <p:animEffect transition="in" filter="fade">
                                      <p:cBhvr>
                                        <p:cTn id="65" dur="500"/>
                                        <p:tgtEl>
                                          <p:spTgt spid="20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3"/>
                                        </p:tgtEl>
                                        <p:attrNameLst>
                                          <p:attrName>style.visibility</p:attrName>
                                        </p:attrNameLst>
                                      </p:cBhvr>
                                      <p:to>
                                        <p:strVal val="visible"/>
                                      </p:to>
                                    </p:set>
                                    <p:animEffect transition="in" filter="fade">
                                      <p:cBhvr>
                                        <p:cTn id="68" dur="500"/>
                                        <p:tgtEl>
                                          <p:spTgt spid="20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04"/>
                                        </p:tgtEl>
                                        <p:attrNameLst>
                                          <p:attrName>style.visibility</p:attrName>
                                        </p:attrNameLst>
                                      </p:cBhvr>
                                      <p:to>
                                        <p:strVal val="visible"/>
                                      </p:to>
                                    </p:set>
                                    <p:animEffect transition="in" filter="fade">
                                      <p:cBhvr>
                                        <p:cTn id="71" dur="500"/>
                                        <p:tgtEl>
                                          <p:spTgt spid="20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5"/>
                                        </p:tgtEl>
                                        <p:attrNameLst>
                                          <p:attrName>style.visibility</p:attrName>
                                        </p:attrNameLst>
                                      </p:cBhvr>
                                      <p:to>
                                        <p:strVal val="visible"/>
                                      </p:to>
                                    </p:set>
                                    <p:animEffect transition="in" filter="fade">
                                      <p:cBhvr>
                                        <p:cTn id="74" dur="500"/>
                                        <p:tgtEl>
                                          <p:spTgt spid="20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6"/>
                                        </p:tgtEl>
                                        <p:attrNameLst>
                                          <p:attrName>style.visibility</p:attrName>
                                        </p:attrNameLst>
                                      </p:cBhvr>
                                      <p:to>
                                        <p:strVal val="visible"/>
                                      </p:to>
                                    </p:set>
                                    <p:animEffect transition="in" filter="fade">
                                      <p:cBhvr>
                                        <p:cTn id="77" dur="500"/>
                                        <p:tgtEl>
                                          <p:spTgt spid="20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7"/>
                                        </p:tgtEl>
                                        <p:attrNameLst>
                                          <p:attrName>style.visibility</p:attrName>
                                        </p:attrNameLst>
                                      </p:cBhvr>
                                      <p:to>
                                        <p:strVal val="visible"/>
                                      </p:to>
                                    </p:set>
                                    <p:animEffect transition="in" filter="fade">
                                      <p:cBhvr>
                                        <p:cTn id="80" dur="500"/>
                                        <p:tgtEl>
                                          <p:spTgt spid="20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8"/>
                                        </p:tgtEl>
                                        <p:attrNameLst>
                                          <p:attrName>style.visibility</p:attrName>
                                        </p:attrNameLst>
                                      </p:cBhvr>
                                      <p:to>
                                        <p:strVal val="visible"/>
                                      </p:to>
                                    </p:set>
                                    <p:animEffect transition="in" filter="fade">
                                      <p:cBhvr>
                                        <p:cTn id="83" dur="500"/>
                                        <p:tgtEl>
                                          <p:spTgt spid="20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9"/>
                                        </p:tgtEl>
                                        <p:attrNameLst>
                                          <p:attrName>style.visibility</p:attrName>
                                        </p:attrNameLst>
                                      </p:cBhvr>
                                      <p:to>
                                        <p:strVal val="visible"/>
                                      </p:to>
                                    </p:set>
                                    <p:animEffect transition="in" filter="fade">
                                      <p:cBhvr>
                                        <p:cTn id="86" dur="500"/>
                                        <p:tgtEl>
                                          <p:spTgt spid="20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0"/>
                                        </p:tgtEl>
                                        <p:attrNameLst>
                                          <p:attrName>style.visibility</p:attrName>
                                        </p:attrNameLst>
                                      </p:cBhvr>
                                      <p:to>
                                        <p:strVal val="visible"/>
                                      </p:to>
                                    </p:set>
                                    <p:animEffect transition="in" filter="fade">
                                      <p:cBhvr>
                                        <p:cTn id="89" dur="500"/>
                                        <p:tgtEl>
                                          <p:spTgt spid="21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1"/>
                                        </p:tgtEl>
                                        <p:attrNameLst>
                                          <p:attrName>style.visibility</p:attrName>
                                        </p:attrNameLst>
                                      </p:cBhvr>
                                      <p:to>
                                        <p:strVal val="visible"/>
                                      </p:to>
                                    </p:set>
                                    <p:animEffect transition="in" filter="fade">
                                      <p:cBhvr>
                                        <p:cTn id="92" dur="500"/>
                                        <p:tgtEl>
                                          <p:spTgt spid="21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12"/>
                                        </p:tgtEl>
                                        <p:attrNameLst>
                                          <p:attrName>style.visibility</p:attrName>
                                        </p:attrNameLst>
                                      </p:cBhvr>
                                      <p:to>
                                        <p:strVal val="visible"/>
                                      </p:to>
                                    </p:set>
                                    <p:animEffect transition="in" filter="fade">
                                      <p:cBhvr>
                                        <p:cTn id="95" dur="500"/>
                                        <p:tgtEl>
                                          <p:spTgt spid="2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13"/>
                                        </p:tgtEl>
                                        <p:attrNameLst>
                                          <p:attrName>style.visibility</p:attrName>
                                        </p:attrNameLst>
                                      </p:cBhvr>
                                      <p:to>
                                        <p:strVal val="visible"/>
                                      </p:to>
                                    </p:set>
                                    <p:animEffect transition="in" filter="fade">
                                      <p:cBhvr>
                                        <p:cTn id="98" dur="500"/>
                                        <p:tgtEl>
                                          <p:spTgt spid="21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14"/>
                                        </p:tgtEl>
                                        <p:attrNameLst>
                                          <p:attrName>style.visibility</p:attrName>
                                        </p:attrNameLst>
                                      </p:cBhvr>
                                      <p:to>
                                        <p:strVal val="visible"/>
                                      </p:to>
                                    </p:set>
                                    <p:animEffect transition="in" filter="fade">
                                      <p:cBhvr>
                                        <p:cTn id="101" dur="500"/>
                                        <p:tgtEl>
                                          <p:spTgt spid="21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15"/>
                                        </p:tgtEl>
                                        <p:attrNameLst>
                                          <p:attrName>style.visibility</p:attrName>
                                        </p:attrNameLst>
                                      </p:cBhvr>
                                      <p:to>
                                        <p:strVal val="visible"/>
                                      </p:to>
                                    </p:set>
                                    <p:animEffect transition="in" filter="fade">
                                      <p:cBhvr>
                                        <p:cTn id="104" dur="500"/>
                                        <p:tgtEl>
                                          <p:spTgt spid="21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6"/>
                                        </p:tgtEl>
                                        <p:attrNameLst>
                                          <p:attrName>style.visibility</p:attrName>
                                        </p:attrNameLst>
                                      </p:cBhvr>
                                      <p:to>
                                        <p:strVal val="visible"/>
                                      </p:to>
                                    </p:set>
                                    <p:animEffect transition="in" filter="fade">
                                      <p:cBhvr>
                                        <p:cTn id="107" dur="500"/>
                                        <p:tgtEl>
                                          <p:spTgt spid="21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17"/>
                                        </p:tgtEl>
                                        <p:attrNameLst>
                                          <p:attrName>style.visibility</p:attrName>
                                        </p:attrNameLst>
                                      </p:cBhvr>
                                      <p:to>
                                        <p:strVal val="visible"/>
                                      </p:to>
                                    </p:set>
                                    <p:animEffect transition="in" filter="fade">
                                      <p:cBhvr>
                                        <p:cTn id="110" dur="500"/>
                                        <p:tgtEl>
                                          <p:spTgt spid="21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18"/>
                                        </p:tgtEl>
                                        <p:attrNameLst>
                                          <p:attrName>style.visibility</p:attrName>
                                        </p:attrNameLst>
                                      </p:cBhvr>
                                      <p:to>
                                        <p:strVal val="visible"/>
                                      </p:to>
                                    </p:set>
                                    <p:animEffect transition="in" filter="fade">
                                      <p:cBhvr>
                                        <p:cTn id="113" dur="500"/>
                                        <p:tgtEl>
                                          <p:spTgt spid="21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19"/>
                                        </p:tgtEl>
                                        <p:attrNameLst>
                                          <p:attrName>style.visibility</p:attrName>
                                        </p:attrNameLst>
                                      </p:cBhvr>
                                      <p:to>
                                        <p:strVal val="visible"/>
                                      </p:to>
                                    </p:set>
                                    <p:animEffect transition="in" filter="fade">
                                      <p:cBhvr>
                                        <p:cTn id="116" dur="500"/>
                                        <p:tgtEl>
                                          <p:spTgt spid="21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220"/>
                                        </p:tgtEl>
                                        <p:attrNameLst>
                                          <p:attrName>style.visibility</p:attrName>
                                        </p:attrNameLst>
                                      </p:cBhvr>
                                      <p:to>
                                        <p:strVal val="visible"/>
                                      </p:to>
                                    </p:set>
                                    <p:animEffect transition="in" filter="fade">
                                      <p:cBhvr>
                                        <p:cTn id="119" dur="500"/>
                                        <p:tgtEl>
                                          <p:spTgt spid="22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21"/>
                                        </p:tgtEl>
                                        <p:attrNameLst>
                                          <p:attrName>style.visibility</p:attrName>
                                        </p:attrNameLst>
                                      </p:cBhvr>
                                      <p:to>
                                        <p:strVal val="visible"/>
                                      </p:to>
                                    </p:set>
                                    <p:animEffect transition="in" filter="fade">
                                      <p:cBhvr>
                                        <p:cTn id="122" dur="500"/>
                                        <p:tgtEl>
                                          <p:spTgt spid="221"/>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22"/>
                                        </p:tgtEl>
                                        <p:attrNameLst>
                                          <p:attrName>style.visibility</p:attrName>
                                        </p:attrNameLst>
                                      </p:cBhvr>
                                      <p:to>
                                        <p:strVal val="visible"/>
                                      </p:to>
                                    </p:set>
                                    <p:animEffect transition="in" filter="fade">
                                      <p:cBhvr>
                                        <p:cTn id="125" dur="500"/>
                                        <p:tgtEl>
                                          <p:spTgt spid="22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23"/>
                                        </p:tgtEl>
                                        <p:attrNameLst>
                                          <p:attrName>style.visibility</p:attrName>
                                        </p:attrNameLst>
                                      </p:cBhvr>
                                      <p:to>
                                        <p:strVal val="visible"/>
                                      </p:to>
                                    </p:set>
                                    <p:animEffect transition="in" filter="fade">
                                      <p:cBhvr>
                                        <p:cTn id="128" dur="500"/>
                                        <p:tgtEl>
                                          <p:spTgt spid="223"/>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24"/>
                                        </p:tgtEl>
                                        <p:attrNameLst>
                                          <p:attrName>style.visibility</p:attrName>
                                        </p:attrNameLst>
                                      </p:cBhvr>
                                      <p:to>
                                        <p:strVal val="visible"/>
                                      </p:to>
                                    </p:set>
                                    <p:animEffect transition="in" filter="fade">
                                      <p:cBhvr>
                                        <p:cTn id="131" dur="500"/>
                                        <p:tgtEl>
                                          <p:spTgt spid="224"/>
                                        </p:tgtEl>
                                      </p:cBhvr>
                                    </p:animEffect>
                                  </p:childTnLst>
                                </p:cTn>
                              </p:par>
                            </p:childTnLst>
                          </p:cTn>
                        </p:par>
                        <p:par>
                          <p:cTn id="132" fill="hold">
                            <p:stCondLst>
                              <p:cond delay="500"/>
                            </p:stCondLst>
                            <p:childTnLst>
                              <p:par>
                                <p:cTn id="133" presetID="0" presetClass="path" presetSubtype="0" accel="50000" decel="50000" fill="hold" grpId="1" nodeType="afterEffect">
                                  <p:stCondLst>
                                    <p:cond delay="0"/>
                                  </p:stCondLst>
                                  <p:childTnLst>
                                    <p:animMotion origin="layout" path="M 0 0 L 0.09998 -0.10527 " pathEditMode="relative" ptsTypes="AA">
                                      <p:cBhvr>
                                        <p:cTn id="134" dur="2000" fill="hold"/>
                                        <p:tgtEl>
                                          <p:spTgt spid="201"/>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09998 -0.10527 " pathEditMode="relative" ptsTypes="AA">
                                      <p:cBhvr>
                                        <p:cTn id="136" dur="2000" fill="hold"/>
                                        <p:tgtEl>
                                          <p:spTgt spid="202"/>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09998 -0.10527 " pathEditMode="relative" ptsTypes="AA">
                                      <p:cBhvr>
                                        <p:cTn id="138" dur="2000" fill="hold"/>
                                        <p:tgtEl>
                                          <p:spTgt spid="203"/>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09998 -0.10527 " pathEditMode="relative" ptsTypes="AA">
                                      <p:cBhvr>
                                        <p:cTn id="140" dur="2000" fill="hold"/>
                                        <p:tgtEl>
                                          <p:spTgt spid="204"/>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09998 -0.10527 " pathEditMode="relative" ptsTypes="AA">
                                      <p:cBhvr>
                                        <p:cTn id="142" dur="2000" fill="hold"/>
                                        <p:tgtEl>
                                          <p:spTgt spid="205"/>
                                        </p:tgtEl>
                                        <p:attrNameLst>
                                          <p:attrName>ppt_x</p:attrName>
                                          <p:attrName>ppt_y</p:attrName>
                                        </p:attrNameLst>
                                      </p:cBhvr>
                                    </p:animMotion>
                                  </p:childTnLst>
                                </p:cTn>
                              </p:par>
                              <p:par>
                                <p:cTn id="143" presetID="0" presetClass="path" presetSubtype="0" accel="50000" decel="50000" fill="hold" grpId="1" nodeType="withEffect">
                                  <p:stCondLst>
                                    <p:cond delay="0"/>
                                  </p:stCondLst>
                                  <p:childTnLst>
                                    <p:animMotion origin="layout" path="M 0 0 L 0.09998 -0.10527 " pathEditMode="relative" ptsTypes="AA">
                                      <p:cBhvr>
                                        <p:cTn id="144" dur="2000" fill="hold"/>
                                        <p:tgtEl>
                                          <p:spTgt spid="206"/>
                                        </p:tgtEl>
                                        <p:attrNameLst>
                                          <p:attrName>ppt_x</p:attrName>
                                          <p:attrName>ppt_y</p:attrName>
                                        </p:attrNameLst>
                                      </p:cBhvr>
                                    </p:animMotion>
                                  </p:childTnLst>
                                </p:cTn>
                              </p:par>
                              <p:par>
                                <p:cTn id="145" presetID="0" presetClass="path" presetSubtype="0" accel="50000" decel="50000" fill="hold" grpId="1" nodeType="withEffect">
                                  <p:stCondLst>
                                    <p:cond delay="0"/>
                                  </p:stCondLst>
                                  <p:childTnLst>
                                    <p:animMotion origin="layout" path="M 0 0 L 0.09998 -0.10527 " pathEditMode="relative" ptsTypes="AA">
                                      <p:cBhvr>
                                        <p:cTn id="146" dur="2000" fill="hold"/>
                                        <p:tgtEl>
                                          <p:spTgt spid="207"/>
                                        </p:tgtEl>
                                        <p:attrNameLst>
                                          <p:attrName>ppt_x</p:attrName>
                                          <p:attrName>ppt_y</p:attrName>
                                        </p:attrNameLst>
                                      </p:cBhvr>
                                    </p:animMotion>
                                  </p:childTnLst>
                                </p:cTn>
                              </p:par>
                              <p:par>
                                <p:cTn id="147" presetID="0" presetClass="path" presetSubtype="0" accel="50000" decel="50000" fill="hold" grpId="1" nodeType="withEffect">
                                  <p:stCondLst>
                                    <p:cond delay="0"/>
                                  </p:stCondLst>
                                  <p:childTnLst>
                                    <p:animMotion origin="layout" path="M 0 0 L 0.09998 -0.10527 " pathEditMode="relative" ptsTypes="AA">
                                      <p:cBhvr>
                                        <p:cTn id="148" dur="2000" fill="hold"/>
                                        <p:tgtEl>
                                          <p:spTgt spid="208"/>
                                        </p:tgtEl>
                                        <p:attrNameLst>
                                          <p:attrName>ppt_x</p:attrName>
                                          <p:attrName>ppt_y</p:attrName>
                                        </p:attrNameLst>
                                      </p:cBhvr>
                                    </p:animMotion>
                                  </p:childTnLst>
                                </p:cTn>
                              </p:par>
                              <p:par>
                                <p:cTn id="149" presetID="0" presetClass="path" presetSubtype="0" accel="50000" decel="50000" fill="hold" grpId="1" nodeType="withEffect">
                                  <p:stCondLst>
                                    <p:cond delay="0"/>
                                  </p:stCondLst>
                                  <p:childTnLst>
                                    <p:animMotion origin="layout" path="M 0 0 L 0.08852 -0.03216 " pathEditMode="relative" ptsTypes="AA">
                                      <p:cBhvr>
                                        <p:cTn id="150" dur="2000" fill="hold"/>
                                        <p:tgtEl>
                                          <p:spTgt spid="209"/>
                                        </p:tgtEl>
                                        <p:attrNameLst>
                                          <p:attrName>ppt_x</p:attrName>
                                          <p:attrName>ppt_y</p:attrName>
                                        </p:attrNameLst>
                                      </p:cBhvr>
                                    </p:animMotion>
                                  </p:childTnLst>
                                </p:cTn>
                              </p:par>
                              <p:par>
                                <p:cTn id="151" presetID="0" presetClass="path" presetSubtype="0" accel="50000" decel="50000" fill="hold" grpId="1" nodeType="withEffect">
                                  <p:stCondLst>
                                    <p:cond delay="0"/>
                                  </p:stCondLst>
                                  <p:childTnLst>
                                    <p:animMotion origin="layout" path="M 0 0 L 0.08852 -0.03216 " pathEditMode="relative" ptsTypes="AA">
                                      <p:cBhvr>
                                        <p:cTn id="152" dur="2000" fill="hold"/>
                                        <p:tgtEl>
                                          <p:spTgt spid="210"/>
                                        </p:tgtEl>
                                        <p:attrNameLst>
                                          <p:attrName>ppt_x</p:attrName>
                                          <p:attrName>ppt_y</p:attrName>
                                        </p:attrNameLst>
                                      </p:cBhvr>
                                    </p:animMotion>
                                  </p:childTnLst>
                                </p:cTn>
                              </p:par>
                              <p:par>
                                <p:cTn id="153" presetID="0" presetClass="path" presetSubtype="0" accel="50000" decel="50000" fill="hold" grpId="1" nodeType="withEffect">
                                  <p:stCondLst>
                                    <p:cond delay="0"/>
                                  </p:stCondLst>
                                  <p:childTnLst>
                                    <p:animMotion origin="layout" path="M 0 0 L 0.08852 -0.03216 " pathEditMode="relative" ptsTypes="AA">
                                      <p:cBhvr>
                                        <p:cTn id="154" dur="2000" fill="hold"/>
                                        <p:tgtEl>
                                          <p:spTgt spid="211"/>
                                        </p:tgtEl>
                                        <p:attrNameLst>
                                          <p:attrName>ppt_x</p:attrName>
                                          <p:attrName>ppt_y</p:attrName>
                                        </p:attrNameLst>
                                      </p:cBhvr>
                                    </p:animMotion>
                                  </p:childTnLst>
                                </p:cTn>
                              </p:par>
                              <p:par>
                                <p:cTn id="155" presetID="0" presetClass="path" presetSubtype="0" accel="50000" decel="50000" fill="hold" grpId="1" nodeType="withEffect">
                                  <p:stCondLst>
                                    <p:cond delay="0"/>
                                  </p:stCondLst>
                                  <p:childTnLst>
                                    <p:animMotion origin="layout" path="M 0 0 L 0.08852 -0.03216 " pathEditMode="relative" ptsTypes="AA">
                                      <p:cBhvr>
                                        <p:cTn id="156" dur="2000" fill="hold"/>
                                        <p:tgtEl>
                                          <p:spTgt spid="212"/>
                                        </p:tgtEl>
                                        <p:attrNameLst>
                                          <p:attrName>ppt_x</p:attrName>
                                          <p:attrName>ppt_y</p:attrName>
                                        </p:attrNameLst>
                                      </p:cBhvr>
                                    </p:animMotion>
                                  </p:childTnLst>
                                </p:cTn>
                              </p:par>
                              <p:par>
                                <p:cTn id="157" presetID="0" presetClass="path" presetSubtype="0" accel="50000" decel="50000" fill="hold" grpId="1" nodeType="withEffect">
                                  <p:stCondLst>
                                    <p:cond delay="0"/>
                                  </p:stCondLst>
                                  <p:childTnLst>
                                    <p:animMotion origin="layout" path="M 0 0 L 0.08852 -0.03216 " pathEditMode="relative" ptsTypes="AA">
                                      <p:cBhvr>
                                        <p:cTn id="158" dur="2000" fill="hold"/>
                                        <p:tgtEl>
                                          <p:spTgt spid="213"/>
                                        </p:tgtEl>
                                        <p:attrNameLst>
                                          <p:attrName>ppt_x</p:attrName>
                                          <p:attrName>ppt_y</p:attrName>
                                        </p:attrNameLst>
                                      </p:cBhvr>
                                    </p:animMotion>
                                  </p:childTnLst>
                                </p:cTn>
                              </p:par>
                              <p:par>
                                <p:cTn id="159" presetID="0" presetClass="path" presetSubtype="0" accel="50000" decel="50000" fill="hold" grpId="1" nodeType="withEffect">
                                  <p:stCondLst>
                                    <p:cond delay="0"/>
                                  </p:stCondLst>
                                  <p:childTnLst>
                                    <p:animMotion origin="layout" path="M 0 0 L 0.08852 -0.03216 " pathEditMode="relative" ptsTypes="AA">
                                      <p:cBhvr>
                                        <p:cTn id="160" dur="2000" fill="hold"/>
                                        <p:tgtEl>
                                          <p:spTgt spid="214"/>
                                        </p:tgtEl>
                                        <p:attrNameLst>
                                          <p:attrName>ppt_x</p:attrName>
                                          <p:attrName>ppt_y</p:attrName>
                                        </p:attrNameLst>
                                      </p:cBhvr>
                                    </p:animMotion>
                                  </p:childTnLst>
                                </p:cTn>
                              </p:par>
                              <p:par>
                                <p:cTn id="161" presetID="0" presetClass="path" presetSubtype="0" accel="50000" decel="50000" fill="hold" grpId="1" nodeType="withEffect">
                                  <p:stCondLst>
                                    <p:cond delay="0"/>
                                  </p:stCondLst>
                                  <p:childTnLst>
                                    <p:animMotion origin="layout" path="M 0 0 L 0.08852 -0.03216 " pathEditMode="relative" ptsTypes="AA">
                                      <p:cBhvr>
                                        <p:cTn id="162" dur="2000" fill="hold"/>
                                        <p:tgtEl>
                                          <p:spTgt spid="215"/>
                                        </p:tgtEl>
                                        <p:attrNameLst>
                                          <p:attrName>ppt_x</p:attrName>
                                          <p:attrName>ppt_y</p:attrName>
                                        </p:attrNameLst>
                                      </p:cBhvr>
                                    </p:animMotion>
                                  </p:childTnLst>
                                </p:cTn>
                              </p:par>
                              <p:par>
                                <p:cTn id="163" presetID="0" presetClass="path" presetSubtype="0" accel="50000" decel="50000" fill="hold" grpId="1" nodeType="withEffect">
                                  <p:stCondLst>
                                    <p:cond delay="0"/>
                                  </p:stCondLst>
                                  <p:childTnLst>
                                    <p:animMotion origin="layout" path="M 0 0 L 0.08852 -0.03216 " pathEditMode="relative" ptsTypes="AA">
                                      <p:cBhvr>
                                        <p:cTn id="164" dur="2000" fill="hold"/>
                                        <p:tgtEl>
                                          <p:spTgt spid="216"/>
                                        </p:tgtEl>
                                        <p:attrNameLst>
                                          <p:attrName>ppt_x</p:attrName>
                                          <p:attrName>ppt_y</p:attrName>
                                        </p:attrNameLst>
                                      </p:cBhvr>
                                    </p:animMotion>
                                  </p:childTnLst>
                                </p:cTn>
                              </p:par>
                              <p:par>
                                <p:cTn id="165" presetID="0" presetClass="path" presetSubtype="0" accel="50000" decel="50000" fill="hold" grpId="1" nodeType="withEffect">
                                  <p:stCondLst>
                                    <p:cond delay="0"/>
                                  </p:stCondLst>
                                  <p:childTnLst>
                                    <p:animMotion origin="layout" path="M 0 0 L 0.11474 0.12771 " pathEditMode="relative" ptsTypes="AA">
                                      <p:cBhvr>
                                        <p:cTn id="166" dur="2000" fill="hold"/>
                                        <p:tgtEl>
                                          <p:spTgt spid="217"/>
                                        </p:tgtEl>
                                        <p:attrNameLst>
                                          <p:attrName>ppt_x</p:attrName>
                                          <p:attrName>ppt_y</p:attrName>
                                        </p:attrNameLst>
                                      </p:cBhvr>
                                    </p:animMotion>
                                  </p:childTnLst>
                                </p:cTn>
                              </p:par>
                              <p:par>
                                <p:cTn id="167" presetID="0" presetClass="path" presetSubtype="0" accel="50000" decel="50000" fill="hold" grpId="1" nodeType="withEffect">
                                  <p:stCondLst>
                                    <p:cond delay="0"/>
                                  </p:stCondLst>
                                  <p:childTnLst>
                                    <p:animMotion origin="layout" path="M 0 0 L 0.11474 0.12771 " pathEditMode="relative" ptsTypes="AA">
                                      <p:cBhvr>
                                        <p:cTn id="168" dur="2000" fill="hold"/>
                                        <p:tgtEl>
                                          <p:spTgt spid="218"/>
                                        </p:tgtEl>
                                        <p:attrNameLst>
                                          <p:attrName>ppt_x</p:attrName>
                                          <p:attrName>ppt_y</p:attrName>
                                        </p:attrNameLst>
                                      </p:cBhvr>
                                    </p:animMotion>
                                  </p:childTnLst>
                                </p:cTn>
                              </p:par>
                              <p:par>
                                <p:cTn id="169" presetID="0" presetClass="path" presetSubtype="0" accel="50000" decel="50000" fill="hold" grpId="1" nodeType="withEffect">
                                  <p:stCondLst>
                                    <p:cond delay="0"/>
                                  </p:stCondLst>
                                  <p:childTnLst>
                                    <p:animMotion origin="layout" path="M 0 0 L 0.11474 0.12771 " pathEditMode="relative" ptsTypes="AA">
                                      <p:cBhvr>
                                        <p:cTn id="170" dur="2000" fill="hold"/>
                                        <p:tgtEl>
                                          <p:spTgt spid="219"/>
                                        </p:tgtEl>
                                        <p:attrNameLst>
                                          <p:attrName>ppt_x</p:attrName>
                                          <p:attrName>ppt_y</p:attrName>
                                        </p:attrNameLst>
                                      </p:cBhvr>
                                    </p:animMotion>
                                  </p:childTnLst>
                                </p:cTn>
                              </p:par>
                              <p:par>
                                <p:cTn id="171" presetID="0" presetClass="path" presetSubtype="0" accel="50000" decel="50000" fill="hold" grpId="1" nodeType="withEffect">
                                  <p:stCondLst>
                                    <p:cond delay="0"/>
                                  </p:stCondLst>
                                  <p:childTnLst>
                                    <p:animMotion origin="layout" path="M 0 0 L 0.11474 0.12771 " pathEditMode="relative" ptsTypes="AA">
                                      <p:cBhvr>
                                        <p:cTn id="172" dur="2000" fill="hold"/>
                                        <p:tgtEl>
                                          <p:spTgt spid="220"/>
                                        </p:tgtEl>
                                        <p:attrNameLst>
                                          <p:attrName>ppt_x</p:attrName>
                                          <p:attrName>ppt_y</p:attrName>
                                        </p:attrNameLst>
                                      </p:cBhvr>
                                    </p:animMotion>
                                  </p:childTnLst>
                                </p:cTn>
                              </p:par>
                              <p:par>
                                <p:cTn id="173" presetID="0" presetClass="path" presetSubtype="0" accel="50000" decel="50000" fill="hold" grpId="1" nodeType="withEffect">
                                  <p:stCondLst>
                                    <p:cond delay="0"/>
                                  </p:stCondLst>
                                  <p:childTnLst>
                                    <p:animMotion origin="layout" path="M 0 0 L 0.11474 0.12771 " pathEditMode="relative" ptsTypes="AA">
                                      <p:cBhvr>
                                        <p:cTn id="174" dur="2000" fill="hold"/>
                                        <p:tgtEl>
                                          <p:spTgt spid="221"/>
                                        </p:tgtEl>
                                        <p:attrNameLst>
                                          <p:attrName>ppt_x</p:attrName>
                                          <p:attrName>ppt_y</p:attrName>
                                        </p:attrNameLst>
                                      </p:cBhvr>
                                    </p:animMotion>
                                  </p:childTnLst>
                                </p:cTn>
                              </p:par>
                              <p:par>
                                <p:cTn id="175" presetID="0" presetClass="path" presetSubtype="0" accel="50000" decel="50000" fill="hold" grpId="1" nodeType="withEffect">
                                  <p:stCondLst>
                                    <p:cond delay="0"/>
                                  </p:stCondLst>
                                  <p:childTnLst>
                                    <p:animMotion origin="layout" path="M 0 0 L 0.11474 0.12771 " pathEditMode="relative" ptsTypes="AA">
                                      <p:cBhvr>
                                        <p:cTn id="176" dur="2000" fill="hold"/>
                                        <p:tgtEl>
                                          <p:spTgt spid="222"/>
                                        </p:tgtEl>
                                        <p:attrNameLst>
                                          <p:attrName>ppt_x</p:attrName>
                                          <p:attrName>ppt_y</p:attrName>
                                        </p:attrNameLst>
                                      </p:cBhvr>
                                    </p:animMotion>
                                  </p:childTnLst>
                                </p:cTn>
                              </p:par>
                              <p:par>
                                <p:cTn id="177" presetID="0" presetClass="path" presetSubtype="0" accel="50000" decel="50000" fill="hold" grpId="1" nodeType="withEffect">
                                  <p:stCondLst>
                                    <p:cond delay="0"/>
                                  </p:stCondLst>
                                  <p:childTnLst>
                                    <p:animMotion origin="layout" path="M 0 0 L 0.11474 0.12771 " pathEditMode="relative" ptsTypes="AA">
                                      <p:cBhvr>
                                        <p:cTn id="178" dur="2000" fill="hold"/>
                                        <p:tgtEl>
                                          <p:spTgt spid="223"/>
                                        </p:tgtEl>
                                        <p:attrNameLst>
                                          <p:attrName>ppt_x</p:attrName>
                                          <p:attrName>ppt_y</p:attrName>
                                        </p:attrNameLst>
                                      </p:cBhvr>
                                    </p:animMotion>
                                  </p:childTnLst>
                                </p:cTn>
                              </p:par>
                              <p:par>
                                <p:cTn id="179" presetID="0" presetClass="path" presetSubtype="0" accel="50000" decel="50000" fill="hold" grpId="1" nodeType="withEffect">
                                  <p:stCondLst>
                                    <p:cond delay="0"/>
                                  </p:stCondLst>
                                  <p:childTnLst>
                                    <p:animMotion origin="layout" path="M 0 0 L 0.11474 0.12771 " pathEditMode="relative" ptsTypes="AA">
                                      <p:cBhvr>
                                        <p:cTn id="180" dur="2000" fill="hold"/>
                                        <p:tgtEl>
                                          <p:spTgt spid="224"/>
                                        </p:tgtEl>
                                        <p:attrNameLst>
                                          <p:attrName>ppt_x</p:attrName>
                                          <p:attrName>ppt_y</p:attrName>
                                        </p:attrNameLst>
                                      </p:cBhvr>
                                    </p:animMotion>
                                  </p:childTnLst>
                                </p:cTn>
                              </p:par>
                            </p:childTnLst>
                          </p:cTn>
                        </p:par>
                        <p:par>
                          <p:cTn id="181" fill="hold">
                            <p:stCondLst>
                              <p:cond delay="2500"/>
                            </p:stCondLst>
                            <p:childTnLst>
                              <p:par>
                                <p:cTn id="182" presetID="1" presetClass="exit" presetSubtype="0" fill="hold" grpId="2" nodeType="afterEffect">
                                  <p:stCondLst>
                                    <p:cond delay="0"/>
                                  </p:stCondLst>
                                  <p:childTnLst>
                                    <p:set>
                                      <p:cBhvr>
                                        <p:cTn id="183" dur="1" fill="hold">
                                          <p:stCondLst>
                                            <p:cond delay="0"/>
                                          </p:stCondLst>
                                        </p:cTn>
                                        <p:tgtEl>
                                          <p:spTgt spid="201"/>
                                        </p:tgtEl>
                                        <p:attrNameLst>
                                          <p:attrName>style.visibility</p:attrName>
                                        </p:attrNameLst>
                                      </p:cBhvr>
                                      <p:to>
                                        <p:strVal val="hidden"/>
                                      </p:to>
                                    </p:set>
                                  </p:childTnLst>
                                </p:cTn>
                              </p:par>
                              <p:par>
                                <p:cTn id="184" presetID="1" presetClass="exit" presetSubtype="0" fill="hold" grpId="2" nodeType="withEffect">
                                  <p:stCondLst>
                                    <p:cond delay="0"/>
                                  </p:stCondLst>
                                  <p:childTnLst>
                                    <p:set>
                                      <p:cBhvr>
                                        <p:cTn id="185" dur="1" fill="hold">
                                          <p:stCondLst>
                                            <p:cond delay="0"/>
                                          </p:stCondLst>
                                        </p:cTn>
                                        <p:tgtEl>
                                          <p:spTgt spid="202"/>
                                        </p:tgtEl>
                                        <p:attrNameLst>
                                          <p:attrName>style.visibility</p:attrName>
                                        </p:attrNameLst>
                                      </p:cBhvr>
                                      <p:to>
                                        <p:strVal val="hidden"/>
                                      </p:to>
                                    </p:set>
                                  </p:childTnLst>
                                </p:cTn>
                              </p:par>
                              <p:par>
                                <p:cTn id="186" presetID="1" presetClass="exit" presetSubtype="0" fill="hold" grpId="2" nodeType="withEffect">
                                  <p:stCondLst>
                                    <p:cond delay="0"/>
                                  </p:stCondLst>
                                  <p:childTnLst>
                                    <p:set>
                                      <p:cBhvr>
                                        <p:cTn id="187" dur="1" fill="hold">
                                          <p:stCondLst>
                                            <p:cond delay="0"/>
                                          </p:stCondLst>
                                        </p:cTn>
                                        <p:tgtEl>
                                          <p:spTgt spid="203"/>
                                        </p:tgtEl>
                                        <p:attrNameLst>
                                          <p:attrName>style.visibility</p:attrName>
                                        </p:attrNameLst>
                                      </p:cBhvr>
                                      <p:to>
                                        <p:strVal val="hidden"/>
                                      </p:to>
                                    </p:set>
                                  </p:childTnLst>
                                </p:cTn>
                              </p:par>
                              <p:par>
                                <p:cTn id="188" presetID="1" presetClass="exit" presetSubtype="0" fill="hold" grpId="2" nodeType="withEffect">
                                  <p:stCondLst>
                                    <p:cond delay="0"/>
                                  </p:stCondLst>
                                  <p:childTnLst>
                                    <p:set>
                                      <p:cBhvr>
                                        <p:cTn id="189" dur="1" fill="hold">
                                          <p:stCondLst>
                                            <p:cond delay="0"/>
                                          </p:stCondLst>
                                        </p:cTn>
                                        <p:tgtEl>
                                          <p:spTgt spid="204"/>
                                        </p:tgtEl>
                                        <p:attrNameLst>
                                          <p:attrName>style.visibility</p:attrName>
                                        </p:attrNameLst>
                                      </p:cBhvr>
                                      <p:to>
                                        <p:strVal val="hidden"/>
                                      </p:to>
                                    </p:set>
                                  </p:childTnLst>
                                </p:cTn>
                              </p:par>
                              <p:par>
                                <p:cTn id="190" presetID="1" presetClass="exit" presetSubtype="0" fill="hold" grpId="2" nodeType="withEffect">
                                  <p:stCondLst>
                                    <p:cond delay="0"/>
                                  </p:stCondLst>
                                  <p:childTnLst>
                                    <p:set>
                                      <p:cBhvr>
                                        <p:cTn id="191" dur="1" fill="hold">
                                          <p:stCondLst>
                                            <p:cond delay="0"/>
                                          </p:stCondLst>
                                        </p:cTn>
                                        <p:tgtEl>
                                          <p:spTgt spid="205"/>
                                        </p:tgtEl>
                                        <p:attrNameLst>
                                          <p:attrName>style.visibility</p:attrName>
                                        </p:attrNameLst>
                                      </p:cBhvr>
                                      <p:to>
                                        <p:strVal val="hidden"/>
                                      </p:to>
                                    </p:set>
                                  </p:childTnLst>
                                </p:cTn>
                              </p:par>
                              <p:par>
                                <p:cTn id="192" presetID="1" presetClass="exit" presetSubtype="0" fill="hold" grpId="2" nodeType="withEffect">
                                  <p:stCondLst>
                                    <p:cond delay="0"/>
                                  </p:stCondLst>
                                  <p:childTnLst>
                                    <p:set>
                                      <p:cBhvr>
                                        <p:cTn id="193" dur="1" fill="hold">
                                          <p:stCondLst>
                                            <p:cond delay="0"/>
                                          </p:stCondLst>
                                        </p:cTn>
                                        <p:tgtEl>
                                          <p:spTgt spid="206"/>
                                        </p:tgtEl>
                                        <p:attrNameLst>
                                          <p:attrName>style.visibility</p:attrName>
                                        </p:attrNameLst>
                                      </p:cBhvr>
                                      <p:to>
                                        <p:strVal val="hidden"/>
                                      </p:to>
                                    </p:set>
                                  </p:childTnLst>
                                </p:cTn>
                              </p:par>
                              <p:par>
                                <p:cTn id="194" presetID="1" presetClass="exit" presetSubtype="0" fill="hold" grpId="2" nodeType="withEffect">
                                  <p:stCondLst>
                                    <p:cond delay="0"/>
                                  </p:stCondLst>
                                  <p:childTnLst>
                                    <p:set>
                                      <p:cBhvr>
                                        <p:cTn id="195" dur="1" fill="hold">
                                          <p:stCondLst>
                                            <p:cond delay="0"/>
                                          </p:stCondLst>
                                        </p:cTn>
                                        <p:tgtEl>
                                          <p:spTgt spid="207"/>
                                        </p:tgtEl>
                                        <p:attrNameLst>
                                          <p:attrName>style.visibility</p:attrName>
                                        </p:attrNameLst>
                                      </p:cBhvr>
                                      <p:to>
                                        <p:strVal val="hidden"/>
                                      </p:to>
                                    </p:set>
                                  </p:childTnLst>
                                </p:cTn>
                              </p:par>
                              <p:par>
                                <p:cTn id="196" presetID="1" presetClass="exit" presetSubtype="0" fill="hold" grpId="2" nodeType="withEffect">
                                  <p:stCondLst>
                                    <p:cond delay="0"/>
                                  </p:stCondLst>
                                  <p:childTnLst>
                                    <p:set>
                                      <p:cBhvr>
                                        <p:cTn id="197" dur="1" fill="hold">
                                          <p:stCondLst>
                                            <p:cond delay="0"/>
                                          </p:stCondLst>
                                        </p:cTn>
                                        <p:tgtEl>
                                          <p:spTgt spid="208"/>
                                        </p:tgtEl>
                                        <p:attrNameLst>
                                          <p:attrName>style.visibility</p:attrName>
                                        </p:attrNameLst>
                                      </p:cBhvr>
                                      <p:to>
                                        <p:strVal val="hidden"/>
                                      </p:to>
                                    </p:set>
                                  </p:childTnLst>
                                </p:cTn>
                              </p:par>
                              <p:par>
                                <p:cTn id="198" presetID="1" presetClass="exit" presetSubtype="0" fill="hold" grpId="2" nodeType="withEffect">
                                  <p:stCondLst>
                                    <p:cond delay="0"/>
                                  </p:stCondLst>
                                  <p:childTnLst>
                                    <p:set>
                                      <p:cBhvr>
                                        <p:cTn id="199" dur="1" fill="hold">
                                          <p:stCondLst>
                                            <p:cond delay="0"/>
                                          </p:stCondLst>
                                        </p:cTn>
                                        <p:tgtEl>
                                          <p:spTgt spid="209"/>
                                        </p:tgtEl>
                                        <p:attrNameLst>
                                          <p:attrName>style.visibility</p:attrName>
                                        </p:attrNameLst>
                                      </p:cBhvr>
                                      <p:to>
                                        <p:strVal val="hidden"/>
                                      </p:to>
                                    </p:set>
                                  </p:childTnLst>
                                </p:cTn>
                              </p:par>
                              <p:par>
                                <p:cTn id="200" presetID="1" presetClass="exit" presetSubtype="0" fill="hold" grpId="2" nodeType="withEffect">
                                  <p:stCondLst>
                                    <p:cond delay="0"/>
                                  </p:stCondLst>
                                  <p:childTnLst>
                                    <p:set>
                                      <p:cBhvr>
                                        <p:cTn id="201" dur="1" fill="hold">
                                          <p:stCondLst>
                                            <p:cond delay="0"/>
                                          </p:stCondLst>
                                        </p:cTn>
                                        <p:tgtEl>
                                          <p:spTgt spid="210"/>
                                        </p:tgtEl>
                                        <p:attrNameLst>
                                          <p:attrName>style.visibility</p:attrName>
                                        </p:attrNameLst>
                                      </p:cBhvr>
                                      <p:to>
                                        <p:strVal val="hidden"/>
                                      </p:to>
                                    </p:set>
                                  </p:childTnLst>
                                </p:cTn>
                              </p:par>
                              <p:par>
                                <p:cTn id="202" presetID="1" presetClass="exit" presetSubtype="0" fill="hold" grpId="2" nodeType="withEffect">
                                  <p:stCondLst>
                                    <p:cond delay="0"/>
                                  </p:stCondLst>
                                  <p:childTnLst>
                                    <p:set>
                                      <p:cBhvr>
                                        <p:cTn id="203" dur="1" fill="hold">
                                          <p:stCondLst>
                                            <p:cond delay="0"/>
                                          </p:stCondLst>
                                        </p:cTn>
                                        <p:tgtEl>
                                          <p:spTgt spid="211"/>
                                        </p:tgtEl>
                                        <p:attrNameLst>
                                          <p:attrName>style.visibility</p:attrName>
                                        </p:attrNameLst>
                                      </p:cBhvr>
                                      <p:to>
                                        <p:strVal val="hidden"/>
                                      </p:to>
                                    </p:set>
                                  </p:childTnLst>
                                </p:cTn>
                              </p:par>
                              <p:par>
                                <p:cTn id="204" presetID="1" presetClass="exit" presetSubtype="0" fill="hold" grpId="2" nodeType="withEffect">
                                  <p:stCondLst>
                                    <p:cond delay="0"/>
                                  </p:stCondLst>
                                  <p:childTnLst>
                                    <p:set>
                                      <p:cBhvr>
                                        <p:cTn id="205" dur="1" fill="hold">
                                          <p:stCondLst>
                                            <p:cond delay="0"/>
                                          </p:stCondLst>
                                        </p:cTn>
                                        <p:tgtEl>
                                          <p:spTgt spid="212"/>
                                        </p:tgtEl>
                                        <p:attrNameLst>
                                          <p:attrName>style.visibility</p:attrName>
                                        </p:attrNameLst>
                                      </p:cBhvr>
                                      <p:to>
                                        <p:strVal val="hidden"/>
                                      </p:to>
                                    </p:set>
                                  </p:childTnLst>
                                </p:cTn>
                              </p:par>
                              <p:par>
                                <p:cTn id="206" presetID="1" presetClass="exit" presetSubtype="0" fill="hold" grpId="2" nodeType="withEffect">
                                  <p:stCondLst>
                                    <p:cond delay="0"/>
                                  </p:stCondLst>
                                  <p:childTnLst>
                                    <p:set>
                                      <p:cBhvr>
                                        <p:cTn id="207" dur="1" fill="hold">
                                          <p:stCondLst>
                                            <p:cond delay="0"/>
                                          </p:stCondLst>
                                        </p:cTn>
                                        <p:tgtEl>
                                          <p:spTgt spid="213"/>
                                        </p:tgtEl>
                                        <p:attrNameLst>
                                          <p:attrName>style.visibility</p:attrName>
                                        </p:attrNameLst>
                                      </p:cBhvr>
                                      <p:to>
                                        <p:strVal val="hidden"/>
                                      </p:to>
                                    </p:set>
                                  </p:childTnLst>
                                </p:cTn>
                              </p:par>
                              <p:par>
                                <p:cTn id="208" presetID="1" presetClass="exit" presetSubtype="0" fill="hold" grpId="2" nodeType="withEffect">
                                  <p:stCondLst>
                                    <p:cond delay="0"/>
                                  </p:stCondLst>
                                  <p:childTnLst>
                                    <p:set>
                                      <p:cBhvr>
                                        <p:cTn id="209" dur="1" fill="hold">
                                          <p:stCondLst>
                                            <p:cond delay="0"/>
                                          </p:stCondLst>
                                        </p:cTn>
                                        <p:tgtEl>
                                          <p:spTgt spid="214"/>
                                        </p:tgtEl>
                                        <p:attrNameLst>
                                          <p:attrName>style.visibility</p:attrName>
                                        </p:attrNameLst>
                                      </p:cBhvr>
                                      <p:to>
                                        <p:strVal val="hidden"/>
                                      </p:to>
                                    </p:set>
                                  </p:childTnLst>
                                </p:cTn>
                              </p:par>
                              <p:par>
                                <p:cTn id="210" presetID="1" presetClass="exit" presetSubtype="0" fill="hold" grpId="2" nodeType="withEffect">
                                  <p:stCondLst>
                                    <p:cond delay="0"/>
                                  </p:stCondLst>
                                  <p:childTnLst>
                                    <p:set>
                                      <p:cBhvr>
                                        <p:cTn id="211" dur="1" fill="hold">
                                          <p:stCondLst>
                                            <p:cond delay="0"/>
                                          </p:stCondLst>
                                        </p:cTn>
                                        <p:tgtEl>
                                          <p:spTgt spid="215"/>
                                        </p:tgtEl>
                                        <p:attrNameLst>
                                          <p:attrName>style.visibility</p:attrName>
                                        </p:attrNameLst>
                                      </p:cBhvr>
                                      <p:to>
                                        <p:strVal val="hidden"/>
                                      </p:to>
                                    </p:set>
                                  </p:childTnLst>
                                </p:cTn>
                              </p:par>
                              <p:par>
                                <p:cTn id="212" presetID="1" presetClass="exit" presetSubtype="0" fill="hold" grpId="2" nodeType="withEffect">
                                  <p:stCondLst>
                                    <p:cond delay="0"/>
                                  </p:stCondLst>
                                  <p:childTnLst>
                                    <p:set>
                                      <p:cBhvr>
                                        <p:cTn id="213" dur="1" fill="hold">
                                          <p:stCondLst>
                                            <p:cond delay="0"/>
                                          </p:stCondLst>
                                        </p:cTn>
                                        <p:tgtEl>
                                          <p:spTgt spid="216"/>
                                        </p:tgtEl>
                                        <p:attrNameLst>
                                          <p:attrName>style.visibility</p:attrName>
                                        </p:attrNameLst>
                                      </p:cBhvr>
                                      <p:to>
                                        <p:strVal val="hidden"/>
                                      </p:to>
                                    </p:set>
                                  </p:childTnLst>
                                </p:cTn>
                              </p:par>
                              <p:par>
                                <p:cTn id="214" presetID="1" presetClass="exit" presetSubtype="0" fill="hold" grpId="2" nodeType="withEffect">
                                  <p:stCondLst>
                                    <p:cond delay="0"/>
                                  </p:stCondLst>
                                  <p:childTnLst>
                                    <p:set>
                                      <p:cBhvr>
                                        <p:cTn id="215" dur="1" fill="hold">
                                          <p:stCondLst>
                                            <p:cond delay="0"/>
                                          </p:stCondLst>
                                        </p:cTn>
                                        <p:tgtEl>
                                          <p:spTgt spid="217"/>
                                        </p:tgtEl>
                                        <p:attrNameLst>
                                          <p:attrName>style.visibility</p:attrName>
                                        </p:attrNameLst>
                                      </p:cBhvr>
                                      <p:to>
                                        <p:strVal val="hidden"/>
                                      </p:to>
                                    </p:set>
                                  </p:childTnLst>
                                </p:cTn>
                              </p:par>
                              <p:par>
                                <p:cTn id="216" presetID="1" presetClass="exit" presetSubtype="0" fill="hold" grpId="2" nodeType="withEffect">
                                  <p:stCondLst>
                                    <p:cond delay="0"/>
                                  </p:stCondLst>
                                  <p:childTnLst>
                                    <p:set>
                                      <p:cBhvr>
                                        <p:cTn id="217" dur="1" fill="hold">
                                          <p:stCondLst>
                                            <p:cond delay="0"/>
                                          </p:stCondLst>
                                        </p:cTn>
                                        <p:tgtEl>
                                          <p:spTgt spid="218"/>
                                        </p:tgtEl>
                                        <p:attrNameLst>
                                          <p:attrName>style.visibility</p:attrName>
                                        </p:attrNameLst>
                                      </p:cBhvr>
                                      <p:to>
                                        <p:strVal val="hidden"/>
                                      </p:to>
                                    </p:set>
                                  </p:childTnLst>
                                </p:cTn>
                              </p:par>
                              <p:par>
                                <p:cTn id="218" presetID="1" presetClass="exit" presetSubtype="0" fill="hold" grpId="2" nodeType="withEffect">
                                  <p:stCondLst>
                                    <p:cond delay="0"/>
                                  </p:stCondLst>
                                  <p:childTnLst>
                                    <p:set>
                                      <p:cBhvr>
                                        <p:cTn id="219" dur="1" fill="hold">
                                          <p:stCondLst>
                                            <p:cond delay="0"/>
                                          </p:stCondLst>
                                        </p:cTn>
                                        <p:tgtEl>
                                          <p:spTgt spid="219"/>
                                        </p:tgtEl>
                                        <p:attrNameLst>
                                          <p:attrName>style.visibility</p:attrName>
                                        </p:attrNameLst>
                                      </p:cBhvr>
                                      <p:to>
                                        <p:strVal val="hidden"/>
                                      </p:to>
                                    </p:set>
                                  </p:childTnLst>
                                </p:cTn>
                              </p:par>
                              <p:par>
                                <p:cTn id="220" presetID="1" presetClass="exit" presetSubtype="0" fill="hold" grpId="2" nodeType="withEffect">
                                  <p:stCondLst>
                                    <p:cond delay="0"/>
                                  </p:stCondLst>
                                  <p:childTnLst>
                                    <p:set>
                                      <p:cBhvr>
                                        <p:cTn id="221" dur="1" fill="hold">
                                          <p:stCondLst>
                                            <p:cond delay="0"/>
                                          </p:stCondLst>
                                        </p:cTn>
                                        <p:tgtEl>
                                          <p:spTgt spid="220"/>
                                        </p:tgtEl>
                                        <p:attrNameLst>
                                          <p:attrName>style.visibility</p:attrName>
                                        </p:attrNameLst>
                                      </p:cBhvr>
                                      <p:to>
                                        <p:strVal val="hidden"/>
                                      </p:to>
                                    </p:set>
                                  </p:childTnLst>
                                </p:cTn>
                              </p:par>
                              <p:par>
                                <p:cTn id="222" presetID="1" presetClass="exit" presetSubtype="0" fill="hold" grpId="2" nodeType="withEffect">
                                  <p:stCondLst>
                                    <p:cond delay="0"/>
                                  </p:stCondLst>
                                  <p:childTnLst>
                                    <p:set>
                                      <p:cBhvr>
                                        <p:cTn id="223" dur="1" fill="hold">
                                          <p:stCondLst>
                                            <p:cond delay="0"/>
                                          </p:stCondLst>
                                        </p:cTn>
                                        <p:tgtEl>
                                          <p:spTgt spid="221"/>
                                        </p:tgtEl>
                                        <p:attrNameLst>
                                          <p:attrName>style.visibility</p:attrName>
                                        </p:attrNameLst>
                                      </p:cBhvr>
                                      <p:to>
                                        <p:strVal val="hidden"/>
                                      </p:to>
                                    </p:set>
                                  </p:childTnLst>
                                </p:cTn>
                              </p:par>
                              <p:par>
                                <p:cTn id="224" presetID="1" presetClass="exit" presetSubtype="0" fill="hold" grpId="2" nodeType="withEffect">
                                  <p:stCondLst>
                                    <p:cond delay="0"/>
                                  </p:stCondLst>
                                  <p:childTnLst>
                                    <p:set>
                                      <p:cBhvr>
                                        <p:cTn id="225" dur="1" fill="hold">
                                          <p:stCondLst>
                                            <p:cond delay="0"/>
                                          </p:stCondLst>
                                        </p:cTn>
                                        <p:tgtEl>
                                          <p:spTgt spid="222"/>
                                        </p:tgtEl>
                                        <p:attrNameLst>
                                          <p:attrName>style.visibility</p:attrName>
                                        </p:attrNameLst>
                                      </p:cBhvr>
                                      <p:to>
                                        <p:strVal val="hidden"/>
                                      </p:to>
                                    </p:set>
                                  </p:childTnLst>
                                </p:cTn>
                              </p:par>
                              <p:par>
                                <p:cTn id="226" presetID="1" presetClass="exit" presetSubtype="0" fill="hold" grpId="2" nodeType="withEffect">
                                  <p:stCondLst>
                                    <p:cond delay="0"/>
                                  </p:stCondLst>
                                  <p:childTnLst>
                                    <p:set>
                                      <p:cBhvr>
                                        <p:cTn id="227" dur="1" fill="hold">
                                          <p:stCondLst>
                                            <p:cond delay="0"/>
                                          </p:stCondLst>
                                        </p:cTn>
                                        <p:tgtEl>
                                          <p:spTgt spid="223"/>
                                        </p:tgtEl>
                                        <p:attrNameLst>
                                          <p:attrName>style.visibility</p:attrName>
                                        </p:attrNameLst>
                                      </p:cBhvr>
                                      <p:to>
                                        <p:strVal val="hidden"/>
                                      </p:to>
                                    </p:set>
                                  </p:childTnLst>
                                </p:cTn>
                              </p:par>
                              <p:par>
                                <p:cTn id="228" presetID="1" presetClass="exit" presetSubtype="0" fill="hold" grpId="2" nodeType="withEffect">
                                  <p:stCondLst>
                                    <p:cond delay="0"/>
                                  </p:stCondLst>
                                  <p:childTnLst>
                                    <p:set>
                                      <p:cBhvr>
                                        <p:cTn id="229" dur="1" fill="hold">
                                          <p:stCondLst>
                                            <p:cond delay="0"/>
                                          </p:stCondLst>
                                        </p:cTn>
                                        <p:tgtEl>
                                          <p:spTgt spid="224"/>
                                        </p:tgtEl>
                                        <p:attrNameLst>
                                          <p:attrName>style.visibility</p:attrName>
                                        </p:attrNameLst>
                                      </p:cBhvr>
                                      <p:to>
                                        <p:strVal val="hidden"/>
                                      </p:to>
                                    </p:set>
                                  </p:childTnLst>
                                </p:cTn>
                              </p:par>
                              <p:par>
                                <p:cTn id="230" presetID="10" presetClass="entr" presetSubtype="0" fill="hold" grpId="0" nodeType="withEffect">
                                  <p:stCondLst>
                                    <p:cond delay="0"/>
                                  </p:stCondLst>
                                  <p:childTnLst>
                                    <p:set>
                                      <p:cBhvr>
                                        <p:cTn id="231" dur="1" fill="hold">
                                          <p:stCondLst>
                                            <p:cond delay="0"/>
                                          </p:stCondLst>
                                        </p:cTn>
                                        <p:tgtEl>
                                          <p:spTgt spid="225"/>
                                        </p:tgtEl>
                                        <p:attrNameLst>
                                          <p:attrName>style.visibility</p:attrName>
                                        </p:attrNameLst>
                                      </p:cBhvr>
                                      <p:to>
                                        <p:strVal val="visible"/>
                                      </p:to>
                                    </p:set>
                                    <p:animEffect transition="in" filter="fade">
                                      <p:cBhvr>
                                        <p:cTn id="232" dur="500"/>
                                        <p:tgtEl>
                                          <p:spTgt spid="225"/>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26"/>
                                        </p:tgtEl>
                                        <p:attrNameLst>
                                          <p:attrName>style.visibility</p:attrName>
                                        </p:attrNameLst>
                                      </p:cBhvr>
                                      <p:to>
                                        <p:strVal val="visible"/>
                                      </p:to>
                                    </p:set>
                                    <p:animEffect transition="in" filter="fade">
                                      <p:cBhvr>
                                        <p:cTn id="235" dur="500"/>
                                        <p:tgtEl>
                                          <p:spTgt spid="226"/>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227"/>
                                        </p:tgtEl>
                                        <p:attrNameLst>
                                          <p:attrName>style.visibility</p:attrName>
                                        </p:attrNameLst>
                                      </p:cBhvr>
                                      <p:to>
                                        <p:strVal val="visible"/>
                                      </p:to>
                                    </p:set>
                                    <p:animEffect transition="in" filter="fade">
                                      <p:cBhvr>
                                        <p:cTn id="238" dur="500"/>
                                        <p:tgtEl>
                                          <p:spTgt spid="227"/>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28"/>
                                        </p:tgtEl>
                                        <p:attrNameLst>
                                          <p:attrName>style.visibility</p:attrName>
                                        </p:attrNameLst>
                                      </p:cBhvr>
                                      <p:to>
                                        <p:strVal val="visible"/>
                                      </p:to>
                                    </p:set>
                                    <p:animEffect transition="in" filter="fade">
                                      <p:cBhvr>
                                        <p:cTn id="241" dur="500"/>
                                        <p:tgtEl>
                                          <p:spTgt spid="228"/>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29"/>
                                        </p:tgtEl>
                                        <p:attrNameLst>
                                          <p:attrName>style.visibility</p:attrName>
                                        </p:attrNameLst>
                                      </p:cBhvr>
                                      <p:to>
                                        <p:strVal val="visible"/>
                                      </p:to>
                                    </p:set>
                                    <p:animEffect transition="in" filter="fade">
                                      <p:cBhvr>
                                        <p:cTn id="244" dur="500"/>
                                        <p:tgtEl>
                                          <p:spTgt spid="229"/>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30"/>
                                        </p:tgtEl>
                                        <p:attrNameLst>
                                          <p:attrName>style.visibility</p:attrName>
                                        </p:attrNameLst>
                                      </p:cBhvr>
                                      <p:to>
                                        <p:strVal val="visible"/>
                                      </p:to>
                                    </p:set>
                                    <p:animEffect transition="in" filter="fade">
                                      <p:cBhvr>
                                        <p:cTn id="247" dur="500"/>
                                        <p:tgtEl>
                                          <p:spTgt spid="230"/>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31"/>
                                        </p:tgtEl>
                                        <p:attrNameLst>
                                          <p:attrName>style.visibility</p:attrName>
                                        </p:attrNameLst>
                                      </p:cBhvr>
                                      <p:to>
                                        <p:strVal val="visible"/>
                                      </p:to>
                                    </p:set>
                                    <p:animEffect transition="in" filter="fade">
                                      <p:cBhvr>
                                        <p:cTn id="250" dur="500"/>
                                        <p:tgtEl>
                                          <p:spTgt spid="231"/>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32"/>
                                        </p:tgtEl>
                                        <p:attrNameLst>
                                          <p:attrName>style.visibility</p:attrName>
                                        </p:attrNameLst>
                                      </p:cBhvr>
                                      <p:to>
                                        <p:strVal val="visible"/>
                                      </p:to>
                                    </p:set>
                                    <p:animEffect transition="in" filter="fade">
                                      <p:cBhvr>
                                        <p:cTn id="253" dur="500"/>
                                        <p:tgtEl>
                                          <p:spTgt spid="232"/>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33"/>
                                        </p:tgtEl>
                                        <p:attrNameLst>
                                          <p:attrName>style.visibility</p:attrName>
                                        </p:attrNameLst>
                                      </p:cBhvr>
                                      <p:to>
                                        <p:strVal val="visible"/>
                                      </p:to>
                                    </p:set>
                                    <p:animEffect transition="in" filter="fade">
                                      <p:cBhvr>
                                        <p:cTn id="256" dur="500"/>
                                        <p:tgtEl>
                                          <p:spTgt spid="233"/>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34"/>
                                        </p:tgtEl>
                                        <p:attrNameLst>
                                          <p:attrName>style.visibility</p:attrName>
                                        </p:attrNameLst>
                                      </p:cBhvr>
                                      <p:to>
                                        <p:strVal val="visible"/>
                                      </p:to>
                                    </p:set>
                                    <p:animEffect transition="in" filter="fade">
                                      <p:cBhvr>
                                        <p:cTn id="259" dur="500"/>
                                        <p:tgtEl>
                                          <p:spTgt spid="23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35"/>
                                        </p:tgtEl>
                                        <p:attrNameLst>
                                          <p:attrName>style.visibility</p:attrName>
                                        </p:attrNameLst>
                                      </p:cBhvr>
                                      <p:to>
                                        <p:strVal val="visible"/>
                                      </p:to>
                                    </p:set>
                                    <p:animEffect transition="in" filter="fade">
                                      <p:cBhvr>
                                        <p:cTn id="262" dur="500"/>
                                        <p:tgtEl>
                                          <p:spTgt spid="235"/>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36"/>
                                        </p:tgtEl>
                                        <p:attrNameLst>
                                          <p:attrName>style.visibility</p:attrName>
                                        </p:attrNameLst>
                                      </p:cBhvr>
                                      <p:to>
                                        <p:strVal val="visible"/>
                                      </p:to>
                                    </p:set>
                                    <p:animEffect transition="in" filter="fade">
                                      <p:cBhvr>
                                        <p:cTn id="265" dur="500"/>
                                        <p:tgtEl>
                                          <p:spTgt spid="236"/>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37"/>
                                        </p:tgtEl>
                                        <p:attrNameLst>
                                          <p:attrName>style.visibility</p:attrName>
                                        </p:attrNameLst>
                                      </p:cBhvr>
                                      <p:to>
                                        <p:strVal val="visible"/>
                                      </p:to>
                                    </p:set>
                                    <p:animEffect transition="in" filter="fade">
                                      <p:cBhvr>
                                        <p:cTn id="268" dur="500"/>
                                        <p:tgtEl>
                                          <p:spTgt spid="237"/>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38"/>
                                        </p:tgtEl>
                                        <p:attrNameLst>
                                          <p:attrName>style.visibility</p:attrName>
                                        </p:attrNameLst>
                                      </p:cBhvr>
                                      <p:to>
                                        <p:strVal val="visible"/>
                                      </p:to>
                                    </p:set>
                                    <p:animEffect transition="in" filter="fade">
                                      <p:cBhvr>
                                        <p:cTn id="271" dur="500"/>
                                        <p:tgtEl>
                                          <p:spTgt spid="238"/>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39"/>
                                        </p:tgtEl>
                                        <p:attrNameLst>
                                          <p:attrName>style.visibility</p:attrName>
                                        </p:attrNameLst>
                                      </p:cBhvr>
                                      <p:to>
                                        <p:strVal val="visible"/>
                                      </p:to>
                                    </p:set>
                                    <p:animEffect transition="in" filter="fade">
                                      <p:cBhvr>
                                        <p:cTn id="274" dur="500"/>
                                        <p:tgtEl>
                                          <p:spTgt spid="239"/>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40"/>
                                        </p:tgtEl>
                                        <p:attrNameLst>
                                          <p:attrName>style.visibility</p:attrName>
                                        </p:attrNameLst>
                                      </p:cBhvr>
                                      <p:to>
                                        <p:strVal val="visible"/>
                                      </p:to>
                                    </p:set>
                                    <p:animEffect transition="in" filter="fade">
                                      <p:cBhvr>
                                        <p:cTn id="277" dur="500"/>
                                        <p:tgtEl>
                                          <p:spTgt spid="24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41"/>
                                        </p:tgtEl>
                                        <p:attrNameLst>
                                          <p:attrName>style.visibility</p:attrName>
                                        </p:attrNameLst>
                                      </p:cBhvr>
                                      <p:to>
                                        <p:strVal val="visible"/>
                                      </p:to>
                                    </p:set>
                                    <p:animEffect transition="in" filter="fade">
                                      <p:cBhvr>
                                        <p:cTn id="280" dur="500"/>
                                        <p:tgtEl>
                                          <p:spTgt spid="241"/>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42"/>
                                        </p:tgtEl>
                                        <p:attrNameLst>
                                          <p:attrName>style.visibility</p:attrName>
                                        </p:attrNameLst>
                                      </p:cBhvr>
                                      <p:to>
                                        <p:strVal val="visible"/>
                                      </p:to>
                                    </p:set>
                                    <p:animEffect transition="in" filter="fade">
                                      <p:cBhvr>
                                        <p:cTn id="283" dur="500"/>
                                        <p:tgtEl>
                                          <p:spTgt spid="242"/>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43"/>
                                        </p:tgtEl>
                                        <p:attrNameLst>
                                          <p:attrName>style.visibility</p:attrName>
                                        </p:attrNameLst>
                                      </p:cBhvr>
                                      <p:to>
                                        <p:strVal val="visible"/>
                                      </p:to>
                                    </p:set>
                                    <p:animEffect transition="in" filter="fade">
                                      <p:cBhvr>
                                        <p:cTn id="286" dur="500"/>
                                        <p:tgtEl>
                                          <p:spTgt spid="243"/>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44"/>
                                        </p:tgtEl>
                                        <p:attrNameLst>
                                          <p:attrName>style.visibility</p:attrName>
                                        </p:attrNameLst>
                                      </p:cBhvr>
                                      <p:to>
                                        <p:strVal val="visible"/>
                                      </p:to>
                                    </p:set>
                                    <p:animEffect transition="in" filter="fade">
                                      <p:cBhvr>
                                        <p:cTn id="289" dur="500"/>
                                        <p:tgtEl>
                                          <p:spTgt spid="244"/>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45"/>
                                        </p:tgtEl>
                                        <p:attrNameLst>
                                          <p:attrName>style.visibility</p:attrName>
                                        </p:attrNameLst>
                                      </p:cBhvr>
                                      <p:to>
                                        <p:strVal val="visible"/>
                                      </p:to>
                                    </p:set>
                                    <p:animEffect transition="in" filter="fade">
                                      <p:cBhvr>
                                        <p:cTn id="292" dur="500"/>
                                        <p:tgtEl>
                                          <p:spTgt spid="245"/>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46"/>
                                        </p:tgtEl>
                                        <p:attrNameLst>
                                          <p:attrName>style.visibility</p:attrName>
                                        </p:attrNameLst>
                                      </p:cBhvr>
                                      <p:to>
                                        <p:strVal val="visible"/>
                                      </p:to>
                                    </p:set>
                                    <p:animEffect transition="in" filter="fade">
                                      <p:cBhvr>
                                        <p:cTn id="295" dur="500"/>
                                        <p:tgtEl>
                                          <p:spTgt spid="246"/>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47"/>
                                        </p:tgtEl>
                                        <p:attrNameLst>
                                          <p:attrName>style.visibility</p:attrName>
                                        </p:attrNameLst>
                                      </p:cBhvr>
                                      <p:to>
                                        <p:strVal val="visible"/>
                                      </p:to>
                                    </p:set>
                                    <p:animEffect transition="in" filter="fade">
                                      <p:cBhvr>
                                        <p:cTn id="298" dur="500"/>
                                        <p:tgtEl>
                                          <p:spTgt spid="247"/>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48"/>
                                        </p:tgtEl>
                                        <p:attrNameLst>
                                          <p:attrName>style.visibility</p:attrName>
                                        </p:attrNameLst>
                                      </p:cBhvr>
                                      <p:to>
                                        <p:strVal val="visible"/>
                                      </p:to>
                                    </p:set>
                                    <p:animEffect transition="in" filter="fade">
                                      <p:cBhvr>
                                        <p:cTn id="301" dur="500"/>
                                        <p:tgtEl>
                                          <p:spTgt spid="248"/>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249"/>
                                        </p:tgtEl>
                                        <p:attrNameLst>
                                          <p:attrName>style.visibility</p:attrName>
                                        </p:attrNameLst>
                                      </p:cBhvr>
                                      <p:to>
                                        <p:strVal val="visible"/>
                                      </p:to>
                                    </p:set>
                                    <p:animEffect transition="in" filter="fade">
                                      <p:cBhvr>
                                        <p:cTn id="306" dur="500"/>
                                        <p:tgtEl>
                                          <p:spTgt spid="249"/>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250"/>
                                        </p:tgtEl>
                                        <p:attrNameLst>
                                          <p:attrName>style.visibility</p:attrName>
                                        </p:attrNameLst>
                                      </p:cBhvr>
                                      <p:to>
                                        <p:strVal val="visible"/>
                                      </p:to>
                                    </p:set>
                                    <p:animEffect transition="in" filter="fade">
                                      <p:cBhvr>
                                        <p:cTn id="309" dur="500"/>
                                        <p:tgtEl>
                                          <p:spTgt spid="250"/>
                                        </p:tgtEl>
                                      </p:cBhvr>
                                    </p:animEffect>
                                  </p:childTnLst>
                                </p:cTn>
                              </p:par>
                              <p:par>
                                <p:cTn id="310" presetID="10" presetClass="entr" presetSubtype="0" fill="hold" grpId="0" nodeType="withEffect">
                                  <p:stCondLst>
                                    <p:cond delay="0"/>
                                  </p:stCondLst>
                                  <p:childTnLst>
                                    <p:set>
                                      <p:cBhvr>
                                        <p:cTn id="311" dur="1" fill="hold">
                                          <p:stCondLst>
                                            <p:cond delay="0"/>
                                          </p:stCondLst>
                                        </p:cTn>
                                        <p:tgtEl>
                                          <p:spTgt spid="251"/>
                                        </p:tgtEl>
                                        <p:attrNameLst>
                                          <p:attrName>style.visibility</p:attrName>
                                        </p:attrNameLst>
                                      </p:cBhvr>
                                      <p:to>
                                        <p:strVal val="visible"/>
                                      </p:to>
                                    </p:set>
                                    <p:animEffect transition="in" filter="fade">
                                      <p:cBhvr>
                                        <p:cTn id="312" dur="500"/>
                                        <p:tgtEl>
                                          <p:spTgt spid="251"/>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252"/>
                                        </p:tgtEl>
                                        <p:attrNameLst>
                                          <p:attrName>style.visibility</p:attrName>
                                        </p:attrNameLst>
                                      </p:cBhvr>
                                      <p:to>
                                        <p:strVal val="visible"/>
                                      </p:to>
                                    </p:set>
                                    <p:animEffect transition="in" filter="fade">
                                      <p:cBhvr>
                                        <p:cTn id="315" dur="500"/>
                                        <p:tgtEl>
                                          <p:spTgt spid="252"/>
                                        </p:tgtEl>
                                      </p:cBhvr>
                                    </p:animEffect>
                                  </p:childTnLst>
                                </p:cTn>
                              </p:par>
                              <p:par>
                                <p:cTn id="316" presetID="10" presetClass="entr" presetSubtype="0" fill="hold" grpId="0" nodeType="withEffect">
                                  <p:stCondLst>
                                    <p:cond delay="0"/>
                                  </p:stCondLst>
                                  <p:childTnLst>
                                    <p:set>
                                      <p:cBhvr>
                                        <p:cTn id="317" dur="1" fill="hold">
                                          <p:stCondLst>
                                            <p:cond delay="0"/>
                                          </p:stCondLst>
                                        </p:cTn>
                                        <p:tgtEl>
                                          <p:spTgt spid="253"/>
                                        </p:tgtEl>
                                        <p:attrNameLst>
                                          <p:attrName>style.visibility</p:attrName>
                                        </p:attrNameLst>
                                      </p:cBhvr>
                                      <p:to>
                                        <p:strVal val="visible"/>
                                      </p:to>
                                    </p:set>
                                    <p:animEffect transition="in" filter="fade">
                                      <p:cBhvr>
                                        <p:cTn id="318" dur="500"/>
                                        <p:tgtEl>
                                          <p:spTgt spid="253"/>
                                        </p:tgtEl>
                                      </p:cBhvr>
                                    </p:animEffect>
                                  </p:childTnLst>
                                </p:cTn>
                              </p:par>
                              <p:par>
                                <p:cTn id="319" presetID="10" presetClass="entr" presetSubtype="0" fill="hold" grpId="0" nodeType="withEffect">
                                  <p:stCondLst>
                                    <p:cond delay="0"/>
                                  </p:stCondLst>
                                  <p:childTnLst>
                                    <p:set>
                                      <p:cBhvr>
                                        <p:cTn id="320" dur="1" fill="hold">
                                          <p:stCondLst>
                                            <p:cond delay="0"/>
                                          </p:stCondLst>
                                        </p:cTn>
                                        <p:tgtEl>
                                          <p:spTgt spid="254"/>
                                        </p:tgtEl>
                                        <p:attrNameLst>
                                          <p:attrName>style.visibility</p:attrName>
                                        </p:attrNameLst>
                                      </p:cBhvr>
                                      <p:to>
                                        <p:strVal val="visible"/>
                                      </p:to>
                                    </p:set>
                                    <p:animEffect transition="in" filter="fade">
                                      <p:cBhvr>
                                        <p:cTn id="321" dur="500"/>
                                        <p:tgtEl>
                                          <p:spTgt spid="254"/>
                                        </p:tgtEl>
                                      </p:cBhvr>
                                    </p:animEffect>
                                  </p:childTnLst>
                                </p:cTn>
                              </p:par>
                              <p:par>
                                <p:cTn id="322" presetID="10" presetClass="entr" presetSubtype="0" fill="hold" grpId="0" nodeType="withEffect">
                                  <p:stCondLst>
                                    <p:cond delay="0"/>
                                  </p:stCondLst>
                                  <p:childTnLst>
                                    <p:set>
                                      <p:cBhvr>
                                        <p:cTn id="323" dur="1" fill="hold">
                                          <p:stCondLst>
                                            <p:cond delay="0"/>
                                          </p:stCondLst>
                                        </p:cTn>
                                        <p:tgtEl>
                                          <p:spTgt spid="255"/>
                                        </p:tgtEl>
                                        <p:attrNameLst>
                                          <p:attrName>style.visibility</p:attrName>
                                        </p:attrNameLst>
                                      </p:cBhvr>
                                      <p:to>
                                        <p:strVal val="visible"/>
                                      </p:to>
                                    </p:set>
                                    <p:animEffect transition="in" filter="fade">
                                      <p:cBhvr>
                                        <p:cTn id="324" dur="500"/>
                                        <p:tgtEl>
                                          <p:spTgt spid="255"/>
                                        </p:tgtEl>
                                      </p:cBhvr>
                                    </p:animEffect>
                                  </p:childTnLst>
                                </p:cTn>
                              </p:par>
                              <p:par>
                                <p:cTn id="325" presetID="10" presetClass="entr" presetSubtype="0" fill="hold" grpId="0" nodeType="withEffect">
                                  <p:stCondLst>
                                    <p:cond delay="0"/>
                                  </p:stCondLst>
                                  <p:childTnLst>
                                    <p:set>
                                      <p:cBhvr>
                                        <p:cTn id="326" dur="1" fill="hold">
                                          <p:stCondLst>
                                            <p:cond delay="0"/>
                                          </p:stCondLst>
                                        </p:cTn>
                                        <p:tgtEl>
                                          <p:spTgt spid="256"/>
                                        </p:tgtEl>
                                        <p:attrNameLst>
                                          <p:attrName>style.visibility</p:attrName>
                                        </p:attrNameLst>
                                      </p:cBhvr>
                                      <p:to>
                                        <p:strVal val="visible"/>
                                      </p:to>
                                    </p:set>
                                    <p:animEffect transition="in" filter="fade">
                                      <p:cBhvr>
                                        <p:cTn id="327" dur="500"/>
                                        <p:tgtEl>
                                          <p:spTgt spid="256"/>
                                        </p:tgtEl>
                                      </p:cBhvr>
                                    </p:animEffect>
                                  </p:childTnLst>
                                </p:cTn>
                              </p:par>
                            </p:childTnLst>
                          </p:cTn>
                        </p:par>
                        <p:par>
                          <p:cTn id="328" fill="hold">
                            <p:stCondLst>
                              <p:cond delay="500"/>
                            </p:stCondLst>
                            <p:childTnLst>
                              <p:par>
                                <p:cTn id="329" presetID="10" presetClass="entr" presetSubtype="0" fill="hold" grpId="0" nodeType="afterEffect">
                                  <p:stCondLst>
                                    <p:cond delay="0"/>
                                  </p:stCondLst>
                                  <p:childTnLst>
                                    <p:set>
                                      <p:cBhvr>
                                        <p:cTn id="330" dur="1" fill="hold">
                                          <p:stCondLst>
                                            <p:cond delay="0"/>
                                          </p:stCondLst>
                                        </p:cTn>
                                        <p:tgtEl>
                                          <p:spTgt spid="257"/>
                                        </p:tgtEl>
                                        <p:attrNameLst>
                                          <p:attrName>style.visibility</p:attrName>
                                        </p:attrNameLst>
                                      </p:cBhvr>
                                      <p:to>
                                        <p:strVal val="visible"/>
                                      </p:to>
                                    </p:set>
                                    <p:animEffect transition="in" filter="fade">
                                      <p:cBhvr>
                                        <p:cTn id="331" dur="500"/>
                                        <p:tgtEl>
                                          <p:spTgt spid="257"/>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258"/>
                                        </p:tgtEl>
                                        <p:attrNameLst>
                                          <p:attrName>style.visibility</p:attrName>
                                        </p:attrNameLst>
                                      </p:cBhvr>
                                      <p:to>
                                        <p:strVal val="visible"/>
                                      </p:to>
                                    </p:set>
                                    <p:animEffect transition="in" filter="fade">
                                      <p:cBhvr>
                                        <p:cTn id="334" dur="500"/>
                                        <p:tgtEl>
                                          <p:spTgt spid="25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9"/>
                                        </p:tgtEl>
                                        <p:attrNameLst>
                                          <p:attrName>style.visibility</p:attrName>
                                        </p:attrNameLst>
                                      </p:cBhvr>
                                      <p:to>
                                        <p:strVal val="visible"/>
                                      </p:to>
                                    </p:set>
                                    <p:animEffect transition="in" filter="fade">
                                      <p:cBhvr>
                                        <p:cTn id="337" dur="500"/>
                                        <p:tgtEl>
                                          <p:spTgt spid="259"/>
                                        </p:tgtEl>
                                      </p:cBhvr>
                                    </p:animEffect>
                                  </p:childTnLst>
                                </p:cTn>
                              </p:par>
                              <p:par>
                                <p:cTn id="338" presetID="10" presetClass="entr" presetSubtype="0" fill="hold" grpId="0" nodeType="withEffect">
                                  <p:stCondLst>
                                    <p:cond delay="0"/>
                                  </p:stCondLst>
                                  <p:childTnLst>
                                    <p:set>
                                      <p:cBhvr>
                                        <p:cTn id="339" dur="1" fill="hold">
                                          <p:stCondLst>
                                            <p:cond delay="0"/>
                                          </p:stCondLst>
                                        </p:cTn>
                                        <p:tgtEl>
                                          <p:spTgt spid="260"/>
                                        </p:tgtEl>
                                        <p:attrNameLst>
                                          <p:attrName>style.visibility</p:attrName>
                                        </p:attrNameLst>
                                      </p:cBhvr>
                                      <p:to>
                                        <p:strVal val="visible"/>
                                      </p:to>
                                    </p:set>
                                    <p:animEffect transition="in" filter="fade">
                                      <p:cBhvr>
                                        <p:cTn id="340" dur="500"/>
                                        <p:tgtEl>
                                          <p:spTgt spid="260"/>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61"/>
                                        </p:tgtEl>
                                        <p:attrNameLst>
                                          <p:attrName>style.visibility</p:attrName>
                                        </p:attrNameLst>
                                      </p:cBhvr>
                                      <p:to>
                                        <p:strVal val="visible"/>
                                      </p:to>
                                    </p:set>
                                    <p:animEffect transition="in" filter="fade">
                                      <p:cBhvr>
                                        <p:cTn id="343" dur="500"/>
                                        <p:tgtEl>
                                          <p:spTgt spid="261"/>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262"/>
                                        </p:tgtEl>
                                        <p:attrNameLst>
                                          <p:attrName>style.visibility</p:attrName>
                                        </p:attrNameLst>
                                      </p:cBhvr>
                                      <p:to>
                                        <p:strVal val="visible"/>
                                      </p:to>
                                    </p:set>
                                    <p:animEffect transition="in" filter="fade">
                                      <p:cBhvr>
                                        <p:cTn id="346" dur="500"/>
                                        <p:tgtEl>
                                          <p:spTgt spid="26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63"/>
                                        </p:tgtEl>
                                        <p:attrNameLst>
                                          <p:attrName>style.visibility</p:attrName>
                                        </p:attrNameLst>
                                      </p:cBhvr>
                                      <p:to>
                                        <p:strVal val="visible"/>
                                      </p:to>
                                    </p:set>
                                    <p:animEffect transition="in" filter="fade">
                                      <p:cBhvr>
                                        <p:cTn id="349" dur="500"/>
                                        <p:tgtEl>
                                          <p:spTgt spid="263"/>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264"/>
                                        </p:tgtEl>
                                        <p:attrNameLst>
                                          <p:attrName>style.visibility</p:attrName>
                                        </p:attrNameLst>
                                      </p:cBhvr>
                                      <p:to>
                                        <p:strVal val="visible"/>
                                      </p:to>
                                    </p:set>
                                    <p:animEffect transition="in" filter="fade">
                                      <p:cBhvr>
                                        <p:cTn id="352" dur="500"/>
                                        <p:tgtEl>
                                          <p:spTgt spid="264"/>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265"/>
                                        </p:tgtEl>
                                        <p:attrNameLst>
                                          <p:attrName>style.visibility</p:attrName>
                                        </p:attrNameLst>
                                      </p:cBhvr>
                                      <p:to>
                                        <p:strVal val="visible"/>
                                      </p:to>
                                    </p:set>
                                    <p:animEffect transition="in" filter="fade">
                                      <p:cBhvr>
                                        <p:cTn id="355" dur="500"/>
                                        <p:tgtEl>
                                          <p:spTgt spid="265"/>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66"/>
                                        </p:tgtEl>
                                        <p:attrNameLst>
                                          <p:attrName>style.visibility</p:attrName>
                                        </p:attrNameLst>
                                      </p:cBhvr>
                                      <p:to>
                                        <p:strVal val="visible"/>
                                      </p:to>
                                    </p:set>
                                    <p:animEffect transition="in" filter="fade">
                                      <p:cBhvr>
                                        <p:cTn id="358" dur="500"/>
                                        <p:tgtEl>
                                          <p:spTgt spid="266"/>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267"/>
                                        </p:tgtEl>
                                        <p:attrNameLst>
                                          <p:attrName>style.visibility</p:attrName>
                                        </p:attrNameLst>
                                      </p:cBhvr>
                                      <p:to>
                                        <p:strVal val="visible"/>
                                      </p:to>
                                    </p:set>
                                    <p:animEffect transition="in" filter="fade">
                                      <p:cBhvr>
                                        <p:cTn id="361" dur="500"/>
                                        <p:tgtEl>
                                          <p:spTgt spid="267"/>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268"/>
                                        </p:tgtEl>
                                        <p:attrNameLst>
                                          <p:attrName>style.visibility</p:attrName>
                                        </p:attrNameLst>
                                      </p:cBhvr>
                                      <p:to>
                                        <p:strVal val="visible"/>
                                      </p:to>
                                    </p:set>
                                    <p:animEffect transition="in" filter="fade">
                                      <p:cBhvr>
                                        <p:cTn id="364" dur="500"/>
                                        <p:tgtEl>
                                          <p:spTgt spid="268"/>
                                        </p:tgtEl>
                                      </p:cBhvr>
                                    </p:animEffect>
                                  </p:childTnLst>
                                </p:cTn>
                              </p:par>
                              <p:par>
                                <p:cTn id="365" presetID="10" presetClass="entr" presetSubtype="0" fill="hold" grpId="0" nodeType="withEffect">
                                  <p:stCondLst>
                                    <p:cond delay="0"/>
                                  </p:stCondLst>
                                  <p:childTnLst>
                                    <p:set>
                                      <p:cBhvr>
                                        <p:cTn id="366" dur="1" fill="hold">
                                          <p:stCondLst>
                                            <p:cond delay="0"/>
                                          </p:stCondLst>
                                        </p:cTn>
                                        <p:tgtEl>
                                          <p:spTgt spid="269"/>
                                        </p:tgtEl>
                                        <p:attrNameLst>
                                          <p:attrName>style.visibility</p:attrName>
                                        </p:attrNameLst>
                                      </p:cBhvr>
                                      <p:to>
                                        <p:strVal val="visible"/>
                                      </p:to>
                                    </p:set>
                                    <p:animEffect transition="in" filter="fade">
                                      <p:cBhvr>
                                        <p:cTn id="367" dur="500"/>
                                        <p:tgtEl>
                                          <p:spTgt spid="269"/>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270"/>
                                        </p:tgtEl>
                                        <p:attrNameLst>
                                          <p:attrName>style.visibility</p:attrName>
                                        </p:attrNameLst>
                                      </p:cBhvr>
                                      <p:to>
                                        <p:strVal val="visible"/>
                                      </p:to>
                                    </p:set>
                                    <p:animEffect transition="in" filter="fade">
                                      <p:cBhvr>
                                        <p:cTn id="370" dur="500"/>
                                        <p:tgtEl>
                                          <p:spTgt spid="270"/>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271"/>
                                        </p:tgtEl>
                                        <p:attrNameLst>
                                          <p:attrName>style.visibility</p:attrName>
                                        </p:attrNameLst>
                                      </p:cBhvr>
                                      <p:to>
                                        <p:strVal val="visible"/>
                                      </p:to>
                                    </p:set>
                                    <p:animEffect transition="in" filter="fade">
                                      <p:cBhvr>
                                        <p:cTn id="373" dur="500"/>
                                        <p:tgtEl>
                                          <p:spTgt spid="271"/>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272"/>
                                        </p:tgtEl>
                                        <p:attrNameLst>
                                          <p:attrName>style.visibility</p:attrName>
                                        </p:attrNameLst>
                                      </p:cBhvr>
                                      <p:to>
                                        <p:strVal val="visible"/>
                                      </p:to>
                                    </p:set>
                                    <p:animEffect transition="in" filter="fade">
                                      <p:cBhvr>
                                        <p:cTn id="376" dur="500"/>
                                        <p:tgtEl>
                                          <p:spTgt spid="272"/>
                                        </p:tgtEl>
                                      </p:cBhvr>
                                    </p:animEffect>
                                  </p:childTnLst>
                                </p:cTn>
                              </p:par>
                            </p:childTnLst>
                          </p:cTn>
                        </p:par>
                        <p:par>
                          <p:cTn id="377" fill="hold">
                            <p:stCondLst>
                              <p:cond delay="1000"/>
                            </p:stCondLst>
                            <p:childTnLst>
                              <p:par>
                                <p:cTn id="378" presetID="0" presetClass="path" presetSubtype="0" accel="50000" decel="50000" fill="hold" grpId="1" nodeType="afterEffect">
                                  <p:stCondLst>
                                    <p:cond delay="0"/>
                                  </p:stCondLst>
                                  <p:childTnLst>
                                    <p:animMotion origin="layout" path="M 0 0 L 0.17392 0.05298 " pathEditMode="relative" ptsTypes="AA">
                                      <p:cBhvr>
                                        <p:cTn id="379" dur="2000" fill="hold"/>
                                        <p:tgtEl>
                                          <p:spTgt spid="249"/>
                                        </p:tgtEl>
                                        <p:attrNameLst>
                                          <p:attrName>ppt_x</p:attrName>
                                          <p:attrName>ppt_y</p:attrName>
                                        </p:attrNameLst>
                                      </p:cBhvr>
                                    </p:animMotion>
                                  </p:childTnLst>
                                </p:cTn>
                              </p:par>
                              <p:par>
                                <p:cTn id="380" presetID="0" presetClass="path" presetSubtype="0" accel="50000" decel="50000" fill="hold" grpId="1" nodeType="withEffect">
                                  <p:stCondLst>
                                    <p:cond delay="0"/>
                                  </p:stCondLst>
                                  <p:childTnLst>
                                    <p:animMotion origin="layout" path="M 0 0 L 0.17392 0.05298 " pathEditMode="relative" ptsTypes="AA">
                                      <p:cBhvr>
                                        <p:cTn id="381" dur="2000" fill="hold"/>
                                        <p:tgtEl>
                                          <p:spTgt spid="250"/>
                                        </p:tgtEl>
                                        <p:attrNameLst>
                                          <p:attrName>ppt_x</p:attrName>
                                          <p:attrName>ppt_y</p:attrName>
                                        </p:attrNameLst>
                                      </p:cBhvr>
                                    </p:animMotion>
                                  </p:childTnLst>
                                </p:cTn>
                              </p:par>
                              <p:par>
                                <p:cTn id="382" presetID="0" presetClass="path" presetSubtype="0" accel="50000" decel="50000" fill="hold" grpId="1" nodeType="withEffect">
                                  <p:stCondLst>
                                    <p:cond delay="0"/>
                                  </p:stCondLst>
                                  <p:childTnLst>
                                    <p:animMotion origin="layout" path="M 0 0 L 0.17392 0.05298 " pathEditMode="relative" ptsTypes="AA">
                                      <p:cBhvr>
                                        <p:cTn id="383" dur="2000" fill="hold"/>
                                        <p:tgtEl>
                                          <p:spTgt spid="251"/>
                                        </p:tgtEl>
                                        <p:attrNameLst>
                                          <p:attrName>ppt_x</p:attrName>
                                          <p:attrName>ppt_y</p:attrName>
                                        </p:attrNameLst>
                                      </p:cBhvr>
                                    </p:animMotion>
                                  </p:childTnLst>
                                </p:cTn>
                              </p:par>
                              <p:par>
                                <p:cTn id="384" presetID="0" presetClass="path" presetSubtype="0" accel="50000" decel="50000" fill="hold" grpId="1" nodeType="withEffect">
                                  <p:stCondLst>
                                    <p:cond delay="0"/>
                                  </p:stCondLst>
                                  <p:childTnLst>
                                    <p:animMotion origin="layout" path="M 0 0 L 0.17392 0.05298 " pathEditMode="relative" ptsTypes="AA">
                                      <p:cBhvr>
                                        <p:cTn id="385" dur="2000" fill="hold"/>
                                        <p:tgtEl>
                                          <p:spTgt spid="252"/>
                                        </p:tgtEl>
                                        <p:attrNameLst>
                                          <p:attrName>ppt_x</p:attrName>
                                          <p:attrName>ppt_y</p:attrName>
                                        </p:attrNameLst>
                                      </p:cBhvr>
                                    </p:animMotion>
                                  </p:childTnLst>
                                </p:cTn>
                              </p:par>
                              <p:par>
                                <p:cTn id="386" presetID="0" presetClass="path" presetSubtype="0" accel="50000" decel="50000" fill="hold" grpId="1" nodeType="withEffect">
                                  <p:stCondLst>
                                    <p:cond delay="0"/>
                                  </p:stCondLst>
                                  <p:childTnLst>
                                    <p:animMotion origin="layout" path="M 0 0 L 0.17392 0.05298 " pathEditMode="relative" ptsTypes="AA">
                                      <p:cBhvr>
                                        <p:cTn id="387" dur="2000" fill="hold"/>
                                        <p:tgtEl>
                                          <p:spTgt spid="253"/>
                                        </p:tgtEl>
                                        <p:attrNameLst>
                                          <p:attrName>ppt_x</p:attrName>
                                          <p:attrName>ppt_y</p:attrName>
                                        </p:attrNameLst>
                                      </p:cBhvr>
                                    </p:animMotion>
                                  </p:childTnLst>
                                </p:cTn>
                              </p:par>
                              <p:par>
                                <p:cTn id="388" presetID="0" presetClass="path" presetSubtype="0" accel="50000" decel="50000" fill="hold" grpId="1" nodeType="withEffect">
                                  <p:stCondLst>
                                    <p:cond delay="0"/>
                                  </p:stCondLst>
                                  <p:childTnLst>
                                    <p:animMotion origin="layout" path="M 0 0 L 0.17392 0.05298 " pathEditMode="relative" ptsTypes="AA">
                                      <p:cBhvr>
                                        <p:cTn id="389" dur="2000" fill="hold"/>
                                        <p:tgtEl>
                                          <p:spTgt spid="254"/>
                                        </p:tgtEl>
                                        <p:attrNameLst>
                                          <p:attrName>ppt_x</p:attrName>
                                          <p:attrName>ppt_y</p:attrName>
                                        </p:attrNameLst>
                                      </p:cBhvr>
                                    </p:animMotion>
                                  </p:childTnLst>
                                </p:cTn>
                              </p:par>
                              <p:par>
                                <p:cTn id="390" presetID="0" presetClass="path" presetSubtype="0" accel="50000" decel="50000" fill="hold" grpId="1" nodeType="withEffect">
                                  <p:stCondLst>
                                    <p:cond delay="0"/>
                                  </p:stCondLst>
                                  <p:childTnLst>
                                    <p:animMotion origin="layout" path="M 0 0 L 0.17392 0.05298 " pathEditMode="relative" ptsTypes="AA">
                                      <p:cBhvr>
                                        <p:cTn id="391" dur="2000" fill="hold"/>
                                        <p:tgtEl>
                                          <p:spTgt spid="255"/>
                                        </p:tgtEl>
                                        <p:attrNameLst>
                                          <p:attrName>ppt_x</p:attrName>
                                          <p:attrName>ppt_y</p:attrName>
                                        </p:attrNameLst>
                                      </p:cBhvr>
                                    </p:animMotion>
                                  </p:childTnLst>
                                </p:cTn>
                              </p:par>
                              <p:par>
                                <p:cTn id="392" presetID="0" presetClass="path" presetSubtype="0" accel="50000" decel="50000" fill="hold" grpId="1" nodeType="withEffect">
                                  <p:stCondLst>
                                    <p:cond delay="0"/>
                                  </p:stCondLst>
                                  <p:childTnLst>
                                    <p:animMotion origin="layout" path="M 0 0 L 0.17392 0.05298 " pathEditMode="relative" ptsTypes="AA">
                                      <p:cBhvr>
                                        <p:cTn id="393" dur="2000" fill="hold"/>
                                        <p:tgtEl>
                                          <p:spTgt spid="256"/>
                                        </p:tgtEl>
                                        <p:attrNameLst>
                                          <p:attrName>ppt_x</p:attrName>
                                          <p:attrName>ppt_y</p:attrName>
                                        </p:attrNameLst>
                                      </p:cBhvr>
                                    </p:animMotion>
                                  </p:childTnLst>
                                </p:cTn>
                              </p:par>
                              <p:par>
                                <p:cTn id="394" presetID="0" presetClass="path" presetSubtype="0" accel="50000" decel="50000" fill="hold" grpId="1" nodeType="withEffect">
                                  <p:stCondLst>
                                    <p:cond delay="0"/>
                                  </p:stCondLst>
                                  <p:childTnLst>
                                    <p:animMotion origin="layout" path="M 0 0 L 0.12168 0.04326 " pathEditMode="relative" ptsTypes="AA">
                                      <p:cBhvr>
                                        <p:cTn id="395" dur="2000" fill="hold"/>
                                        <p:tgtEl>
                                          <p:spTgt spid="257"/>
                                        </p:tgtEl>
                                        <p:attrNameLst>
                                          <p:attrName>ppt_x</p:attrName>
                                          <p:attrName>ppt_y</p:attrName>
                                        </p:attrNameLst>
                                      </p:cBhvr>
                                    </p:animMotion>
                                  </p:childTnLst>
                                </p:cTn>
                              </p:par>
                              <p:par>
                                <p:cTn id="396" presetID="0" presetClass="path" presetSubtype="0" accel="50000" decel="50000" fill="hold" grpId="1" nodeType="withEffect">
                                  <p:stCondLst>
                                    <p:cond delay="0"/>
                                  </p:stCondLst>
                                  <p:childTnLst>
                                    <p:animMotion origin="layout" path="M 0 0 L 0.12168 0.04326 " pathEditMode="relative" ptsTypes="AA">
                                      <p:cBhvr>
                                        <p:cTn id="397" dur="2000" fill="hold"/>
                                        <p:tgtEl>
                                          <p:spTgt spid="258"/>
                                        </p:tgtEl>
                                        <p:attrNameLst>
                                          <p:attrName>ppt_x</p:attrName>
                                          <p:attrName>ppt_y</p:attrName>
                                        </p:attrNameLst>
                                      </p:cBhvr>
                                    </p:animMotion>
                                  </p:childTnLst>
                                </p:cTn>
                              </p:par>
                              <p:par>
                                <p:cTn id="398" presetID="0" presetClass="path" presetSubtype="0" accel="50000" decel="50000" fill="hold" grpId="1" nodeType="withEffect">
                                  <p:stCondLst>
                                    <p:cond delay="0"/>
                                  </p:stCondLst>
                                  <p:childTnLst>
                                    <p:animMotion origin="layout" path="M 0 0 L 0.12168 0.04326 " pathEditMode="relative" ptsTypes="AA">
                                      <p:cBhvr>
                                        <p:cTn id="399" dur="2000" fill="hold"/>
                                        <p:tgtEl>
                                          <p:spTgt spid="259"/>
                                        </p:tgtEl>
                                        <p:attrNameLst>
                                          <p:attrName>ppt_x</p:attrName>
                                          <p:attrName>ppt_y</p:attrName>
                                        </p:attrNameLst>
                                      </p:cBhvr>
                                    </p:animMotion>
                                  </p:childTnLst>
                                </p:cTn>
                              </p:par>
                              <p:par>
                                <p:cTn id="400" presetID="0" presetClass="path" presetSubtype="0" accel="50000" decel="50000" fill="hold" grpId="1" nodeType="withEffect">
                                  <p:stCondLst>
                                    <p:cond delay="0"/>
                                  </p:stCondLst>
                                  <p:childTnLst>
                                    <p:animMotion origin="layout" path="M 0 0 L 0.12168 0.04326 " pathEditMode="relative" ptsTypes="AA">
                                      <p:cBhvr>
                                        <p:cTn id="401" dur="2000" fill="hold"/>
                                        <p:tgtEl>
                                          <p:spTgt spid="260"/>
                                        </p:tgtEl>
                                        <p:attrNameLst>
                                          <p:attrName>ppt_x</p:attrName>
                                          <p:attrName>ppt_y</p:attrName>
                                        </p:attrNameLst>
                                      </p:cBhvr>
                                    </p:animMotion>
                                  </p:childTnLst>
                                </p:cTn>
                              </p:par>
                              <p:par>
                                <p:cTn id="402" presetID="0" presetClass="path" presetSubtype="0" accel="50000" decel="50000" fill="hold" grpId="1" nodeType="withEffect">
                                  <p:stCondLst>
                                    <p:cond delay="0"/>
                                  </p:stCondLst>
                                  <p:childTnLst>
                                    <p:animMotion origin="layout" path="M 0 0 L 0.12168 0.04326 " pathEditMode="relative" ptsTypes="AA">
                                      <p:cBhvr>
                                        <p:cTn id="403" dur="2000" fill="hold"/>
                                        <p:tgtEl>
                                          <p:spTgt spid="261"/>
                                        </p:tgtEl>
                                        <p:attrNameLst>
                                          <p:attrName>ppt_x</p:attrName>
                                          <p:attrName>ppt_y</p:attrName>
                                        </p:attrNameLst>
                                      </p:cBhvr>
                                    </p:animMotion>
                                  </p:childTnLst>
                                </p:cTn>
                              </p:par>
                              <p:par>
                                <p:cTn id="404" presetID="0" presetClass="path" presetSubtype="0" accel="50000" decel="50000" fill="hold" grpId="1" nodeType="withEffect">
                                  <p:stCondLst>
                                    <p:cond delay="0"/>
                                  </p:stCondLst>
                                  <p:childTnLst>
                                    <p:animMotion origin="layout" path="M 0 0 L 0.12168 0.04326 " pathEditMode="relative" ptsTypes="AA">
                                      <p:cBhvr>
                                        <p:cTn id="405" dur="2000" fill="hold"/>
                                        <p:tgtEl>
                                          <p:spTgt spid="262"/>
                                        </p:tgtEl>
                                        <p:attrNameLst>
                                          <p:attrName>ppt_x</p:attrName>
                                          <p:attrName>ppt_y</p:attrName>
                                        </p:attrNameLst>
                                      </p:cBhvr>
                                    </p:animMotion>
                                  </p:childTnLst>
                                </p:cTn>
                              </p:par>
                              <p:par>
                                <p:cTn id="406" presetID="0" presetClass="path" presetSubtype="0" accel="50000" decel="50000" fill="hold" grpId="1" nodeType="withEffect">
                                  <p:stCondLst>
                                    <p:cond delay="0"/>
                                  </p:stCondLst>
                                  <p:childTnLst>
                                    <p:animMotion origin="layout" path="M 0 0 L 0.12168 0.04326 " pathEditMode="relative" ptsTypes="AA">
                                      <p:cBhvr>
                                        <p:cTn id="407" dur="2000" fill="hold"/>
                                        <p:tgtEl>
                                          <p:spTgt spid="263"/>
                                        </p:tgtEl>
                                        <p:attrNameLst>
                                          <p:attrName>ppt_x</p:attrName>
                                          <p:attrName>ppt_y</p:attrName>
                                        </p:attrNameLst>
                                      </p:cBhvr>
                                    </p:animMotion>
                                  </p:childTnLst>
                                </p:cTn>
                              </p:par>
                              <p:par>
                                <p:cTn id="408" presetID="0" presetClass="path" presetSubtype="0" accel="50000" decel="50000" fill="hold" grpId="1" nodeType="withEffect">
                                  <p:stCondLst>
                                    <p:cond delay="0"/>
                                  </p:stCondLst>
                                  <p:childTnLst>
                                    <p:animMotion origin="layout" path="M 0 0 L 0.12168 0.04326 " pathEditMode="relative" ptsTypes="AA">
                                      <p:cBhvr>
                                        <p:cTn id="409" dur="2000" fill="hold"/>
                                        <p:tgtEl>
                                          <p:spTgt spid="264"/>
                                        </p:tgtEl>
                                        <p:attrNameLst>
                                          <p:attrName>ppt_x</p:attrName>
                                          <p:attrName>ppt_y</p:attrName>
                                        </p:attrNameLst>
                                      </p:cBhvr>
                                    </p:animMotion>
                                  </p:childTnLst>
                                </p:cTn>
                              </p:par>
                              <p:par>
                                <p:cTn id="410" presetID="0" presetClass="path" presetSubtype="0" accel="50000" decel="50000" fill="hold" grpId="1" nodeType="withEffect">
                                  <p:stCondLst>
                                    <p:cond delay="0"/>
                                  </p:stCondLst>
                                  <p:childTnLst>
                                    <p:animMotion origin="layout" path="M 0 0 L 0.10988 0.07658 " pathEditMode="relative" ptsTypes="AA">
                                      <p:cBhvr>
                                        <p:cTn id="411" dur="2000" fill="hold"/>
                                        <p:tgtEl>
                                          <p:spTgt spid="265"/>
                                        </p:tgtEl>
                                        <p:attrNameLst>
                                          <p:attrName>ppt_x</p:attrName>
                                          <p:attrName>ppt_y</p:attrName>
                                        </p:attrNameLst>
                                      </p:cBhvr>
                                    </p:animMotion>
                                  </p:childTnLst>
                                </p:cTn>
                              </p:par>
                              <p:par>
                                <p:cTn id="412" presetID="0" presetClass="path" presetSubtype="0" accel="50000" decel="50000" fill="hold" grpId="1" nodeType="withEffect">
                                  <p:stCondLst>
                                    <p:cond delay="0"/>
                                  </p:stCondLst>
                                  <p:childTnLst>
                                    <p:animMotion origin="layout" path="M 0 0 L 0.10988 0.07658 " pathEditMode="relative" ptsTypes="AA">
                                      <p:cBhvr>
                                        <p:cTn id="413" dur="2000" fill="hold"/>
                                        <p:tgtEl>
                                          <p:spTgt spid="266"/>
                                        </p:tgtEl>
                                        <p:attrNameLst>
                                          <p:attrName>ppt_x</p:attrName>
                                          <p:attrName>ppt_y</p:attrName>
                                        </p:attrNameLst>
                                      </p:cBhvr>
                                    </p:animMotion>
                                  </p:childTnLst>
                                </p:cTn>
                              </p:par>
                              <p:par>
                                <p:cTn id="414" presetID="0" presetClass="path" presetSubtype="0" accel="50000" decel="50000" fill="hold" grpId="1" nodeType="withEffect">
                                  <p:stCondLst>
                                    <p:cond delay="0"/>
                                  </p:stCondLst>
                                  <p:childTnLst>
                                    <p:animMotion origin="layout" path="M 0 0 L 0.10988 0.07658 " pathEditMode="relative" ptsTypes="AA">
                                      <p:cBhvr>
                                        <p:cTn id="415" dur="2000" fill="hold"/>
                                        <p:tgtEl>
                                          <p:spTgt spid="267"/>
                                        </p:tgtEl>
                                        <p:attrNameLst>
                                          <p:attrName>ppt_x</p:attrName>
                                          <p:attrName>ppt_y</p:attrName>
                                        </p:attrNameLst>
                                      </p:cBhvr>
                                    </p:animMotion>
                                  </p:childTnLst>
                                </p:cTn>
                              </p:par>
                              <p:par>
                                <p:cTn id="416" presetID="0" presetClass="path" presetSubtype="0" accel="50000" decel="50000" fill="hold" grpId="1" nodeType="withEffect">
                                  <p:stCondLst>
                                    <p:cond delay="0"/>
                                  </p:stCondLst>
                                  <p:childTnLst>
                                    <p:animMotion origin="layout" path="M 0 0 L 0.10988 0.07658 " pathEditMode="relative" ptsTypes="AA">
                                      <p:cBhvr>
                                        <p:cTn id="417" dur="2000" fill="hold"/>
                                        <p:tgtEl>
                                          <p:spTgt spid="268"/>
                                        </p:tgtEl>
                                        <p:attrNameLst>
                                          <p:attrName>ppt_x</p:attrName>
                                          <p:attrName>ppt_y</p:attrName>
                                        </p:attrNameLst>
                                      </p:cBhvr>
                                    </p:animMotion>
                                  </p:childTnLst>
                                </p:cTn>
                              </p:par>
                              <p:par>
                                <p:cTn id="418" presetID="0" presetClass="path" presetSubtype="0" accel="50000" decel="50000" fill="hold" grpId="1" nodeType="withEffect">
                                  <p:stCondLst>
                                    <p:cond delay="0"/>
                                  </p:stCondLst>
                                  <p:childTnLst>
                                    <p:animMotion origin="layout" path="M 0 0 L 0.10988 0.07658 " pathEditMode="relative" ptsTypes="AA">
                                      <p:cBhvr>
                                        <p:cTn id="419" dur="2000" fill="hold"/>
                                        <p:tgtEl>
                                          <p:spTgt spid="269"/>
                                        </p:tgtEl>
                                        <p:attrNameLst>
                                          <p:attrName>ppt_x</p:attrName>
                                          <p:attrName>ppt_y</p:attrName>
                                        </p:attrNameLst>
                                      </p:cBhvr>
                                    </p:animMotion>
                                  </p:childTnLst>
                                </p:cTn>
                              </p:par>
                              <p:par>
                                <p:cTn id="420" presetID="0" presetClass="path" presetSubtype="0" accel="50000" decel="50000" fill="hold" grpId="1" nodeType="withEffect">
                                  <p:stCondLst>
                                    <p:cond delay="0"/>
                                  </p:stCondLst>
                                  <p:childTnLst>
                                    <p:animMotion origin="layout" path="M 0 0 L 0.10988 0.07658 " pathEditMode="relative" ptsTypes="AA">
                                      <p:cBhvr>
                                        <p:cTn id="421" dur="2000" fill="hold"/>
                                        <p:tgtEl>
                                          <p:spTgt spid="270"/>
                                        </p:tgtEl>
                                        <p:attrNameLst>
                                          <p:attrName>ppt_x</p:attrName>
                                          <p:attrName>ppt_y</p:attrName>
                                        </p:attrNameLst>
                                      </p:cBhvr>
                                    </p:animMotion>
                                  </p:childTnLst>
                                </p:cTn>
                              </p:par>
                              <p:par>
                                <p:cTn id="422" presetID="0" presetClass="path" presetSubtype="0" accel="50000" decel="50000" fill="hold" grpId="1" nodeType="withEffect">
                                  <p:stCondLst>
                                    <p:cond delay="0"/>
                                  </p:stCondLst>
                                  <p:childTnLst>
                                    <p:animMotion origin="layout" path="M 0 0 L 0.10988 0.07658 " pathEditMode="relative" ptsTypes="AA">
                                      <p:cBhvr>
                                        <p:cTn id="423" dur="2000" fill="hold"/>
                                        <p:tgtEl>
                                          <p:spTgt spid="271"/>
                                        </p:tgtEl>
                                        <p:attrNameLst>
                                          <p:attrName>ppt_x</p:attrName>
                                          <p:attrName>ppt_y</p:attrName>
                                        </p:attrNameLst>
                                      </p:cBhvr>
                                    </p:animMotion>
                                  </p:childTnLst>
                                </p:cTn>
                              </p:par>
                              <p:par>
                                <p:cTn id="424" presetID="0" presetClass="path" presetSubtype="0" accel="50000" decel="50000" fill="hold" grpId="1" nodeType="withEffect">
                                  <p:stCondLst>
                                    <p:cond delay="0"/>
                                  </p:stCondLst>
                                  <p:childTnLst>
                                    <p:animMotion origin="layout" path="M 0 0 L 0.10988 0.07658 " pathEditMode="relative" ptsTypes="AA">
                                      <p:cBhvr>
                                        <p:cTn id="425" dur="2000" fill="hold"/>
                                        <p:tgtEl>
                                          <p:spTgt spid="272"/>
                                        </p:tgtEl>
                                        <p:attrNameLst>
                                          <p:attrName>ppt_x</p:attrName>
                                          <p:attrName>ppt_y</p:attrName>
                                        </p:attrNameLst>
                                      </p:cBhvr>
                                    </p:animMotion>
                                  </p:childTnLst>
                                </p:cTn>
                              </p:par>
                            </p:childTnLst>
                          </p:cTn>
                        </p:par>
                        <p:par>
                          <p:cTn id="426" fill="hold">
                            <p:stCondLst>
                              <p:cond delay="3000"/>
                            </p:stCondLst>
                            <p:childTnLst>
                              <p:par>
                                <p:cTn id="427" presetID="1" presetClass="exit" presetSubtype="0" fill="hold" grpId="2" nodeType="afterEffect">
                                  <p:stCondLst>
                                    <p:cond delay="0"/>
                                  </p:stCondLst>
                                  <p:childTnLst>
                                    <p:set>
                                      <p:cBhvr>
                                        <p:cTn id="428" dur="1" fill="hold">
                                          <p:stCondLst>
                                            <p:cond delay="0"/>
                                          </p:stCondLst>
                                        </p:cTn>
                                        <p:tgtEl>
                                          <p:spTgt spid="249"/>
                                        </p:tgtEl>
                                        <p:attrNameLst>
                                          <p:attrName>style.visibility</p:attrName>
                                        </p:attrNameLst>
                                      </p:cBhvr>
                                      <p:to>
                                        <p:strVal val="hidden"/>
                                      </p:to>
                                    </p:set>
                                  </p:childTnLst>
                                </p:cTn>
                              </p:par>
                              <p:par>
                                <p:cTn id="429" presetID="1" presetClass="exit" presetSubtype="0" fill="hold" grpId="2" nodeType="withEffect">
                                  <p:stCondLst>
                                    <p:cond delay="0"/>
                                  </p:stCondLst>
                                  <p:childTnLst>
                                    <p:set>
                                      <p:cBhvr>
                                        <p:cTn id="430" dur="1" fill="hold">
                                          <p:stCondLst>
                                            <p:cond delay="0"/>
                                          </p:stCondLst>
                                        </p:cTn>
                                        <p:tgtEl>
                                          <p:spTgt spid="250"/>
                                        </p:tgtEl>
                                        <p:attrNameLst>
                                          <p:attrName>style.visibility</p:attrName>
                                        </p:attrNameLst>
                                      </p:cBhvr>
                                      <p:to>
                                        <p:strVal val="hidden"/>
                                      </p:to>
                                    </p:set>
                                  </p:childTnLst>
                                </p:cTn>
                              </p:par>
                              <p:par>
                                <p:cTn id="431" presetID="1" presetClass="exit" presetSubtype="0" fill="hold" grpId="2" nodeType="withEffect">
                                  <p:stCondLst>
                                    <p:cond delay="0"/>
                                  </p:stCondLst>
                                  <p:childTnLst>
                                    <p:set>
                                      <p:cBhvr>
                                        <p:cTn id="432" dur="1" fill="hold">
                                          <p:stCondLst>
                                            <p:cond delay="0"/>
                                          </p:stCondLst>
                                        </p:cTn>
                                        <p:tgtEl>
                                          <p:spTgt spid="251"/>
                                        </p:tgtEl>
                                        <p:attrNameLst>
                                          <p:attrName>style.visibility</p:attrName>
                                        </p:attrNameLst>
                                      </p:cBhvr>
                                      <p:to>
                                        <p:strVal val="hidden"/>
                                      </p:to>
                                    </p:set>
                                  </p:childTnLst>
                                </p:cTn>
                              </p:par>
                              <p:par>
                                <p:cTn id="433" presetID="1" presetClass="exit" presetSubtype="0" fill="hold" grpId="2" nodeType="withEffect">
                                  <p:stCondLst>
                                    <p:cond delay="0"/>
                                  </p:stCondLst>
                                  <p:childTnLst>
                                    <p:set>
                                      <p:cBhvr>
                                        <p:cTn id="434" dur="1" fill="hold">
                                          <p:stCondLst>
                                            <p:cond delay="0"/>
                                          </p:stCondLst>
                                        </p:cTn>
                                        <p:tgtEl>
                                          <p:spTgt spid="252"/>
                                        </p:tgtEl>
                                        <p:attrNameLst>
                                          <p:attrName>style.visibility</p:attrName>
                                        </p:attrNameLst>
                                      </p:cBhvr>
                                      <p:to>
                                        <p:strVal val="hidden"/>
                                      </p:to>
                                    </p:set>
                                  </p:childTnLst>
                                </p:cTn>
                              </p:par>
                              <p:par>
                                <p:cTn id="435" presetID="1" presetClass="exit" presetSubtype="0" fill="hold" grpId="2" nodeType="withEffect">
                                  <p:stCondLst>
                                    <p:cond delay="0"/>
                                  </p:stCondLst>
                                  <p:childTnLst>
                                    <p:set>
                                      <p:cBhvr>
                                        <p:cTn id="436" dur="1" fill="hold">
                                          <p:stCondLst>
                                            <p:cond delay="0"/>
                                          </p:stCondLst>
                                        </p:cTn>
                                        <p:tgtEl>
                                          <p:spTgt spid="253"/>
                                        </p:tgtEl>
                                        <p:attrNameLst>
                                          <p:attrName>style.visibility</p:attrName>
                                        </p:attrNameLst>
                                      </p:cBhvr>
                                      <p:to>
                                        <p:strVal val="hidden"/>
                                      </p:to>
                                    </p:set>
                                  </p:childTnLst>
                                </p:cTn>
                              </p:par>
                              <p:par>
                                <p:cTn id="437" presetID="1" presetClass="exit" presetSubtype="0" fill="hold" grpId="2" nodeType="withEffect">
                                  <p:stCondLst>
                                    <p:cond delay="0"/>
                                  </p:stCondLst>
                                  <p:childTnLst>
                                    <p:set>
                                      <p:cBhvr>
                                        <p:cTn id="438" dur="1" fill="hold">
                                          <p:stCondLst>
                                            <p:cond delay="0"/>
                                          </p:stCondLst>
                                        </p:cTn>
                                        <p:tgtEl>
                                          <p:spTgt spid="254"/>
                                        </p:tgtEl>
                                        <p:attrNameLst>
                                          <p:attrName>style.visibility</p:attrName>
                                        </p:attrNameLst>
                                      </p:cBhvr>
                                      <p:to>
                                        <p:strVal val="hidden"/>
                                      </p:to>
                                    </p:set>
                                  </p:childTnLst>
                                </p:cTn>
                              </p:par>
                              <p:par>
                                <p:cTn id="439" presetID="1" presetClass="exit" presetSubtype="0" fill="hold" grpId="2" nodeType="withEffect">
                                  <p:stCondLst>
                                    <p:cond delay="0"/>
                                  </p:stCondLst>
                                  <p:childTnLst>
                                    <p:set>
                                      <p:cBhvr>
                                        <p:cTn id="440" dur="1" fill="hold">
                                          <p:stCondLst>
                                            <p:cond delay="0"/>
                                          </p:stCondLst>
                                        </p:cTn>
                                        <p:tgtEl>
                                          <p:spTgt spid="255"/>
                                        </p:tgtEl>
                                        <p:attrNameLst>
                                          <p:attrName>style.visibility</p:attrName>
                                        </p:attrNameLst>
                                      </p:cBhvr>
                                      <p:to>
                                        <p:strVal val="hidden"/>
                                      </p:to>
                                    </p:set>
                                  </p:childTnLst>
                                </p:cTn>
                              </p:par>
                              <p:par>
                                <p:cTn id="441" presetID="1" presetClass="exit" presetSubtype="0" fill="hold" grpId="2" nodeType="withEffect">
                                  <p:stCondLst>
                                    <p:cond delay="0"/>
                                  </p:stCondLst>
                                  <p:childTnLst>
                                    <p:set>
                                      <p:cBhvr>
                                        <p:cTn id="442" dur="1" fill="hold">
                                          <p:stCondLst>
                                            <p:cond delay="0"/>
                                          </p:stCondLst>
                                        </p:cTn>
                                        <p:tgtEl>
                                          <p:spTgt spid="256"/>
                                        </p:tgtEl>
                                        <p:attrNameLst>
                                          <p:attrName>style.visibility</p:attrName>
                                        </p:attrNameLst>
                                      </p:cBhvr>
                                      <p:to>
                                        <p:strVal val="hidden"/>
                                      </p:to>
                                    </p:set>
                                  </p:childTnLst>
                                </p:cTn>
                              </p:par>
                              <p:par>
                                <p:cTn id="443" presetID="1" presetClass="exit" presetSubtype="0" fill="hold" grpId="2" nodeType="withEffect">
                                  <p:stCondLst>
                                    <p:cond delay="0"/>
                                  </p:stCondLst>
                                  <p:childTnLst>
                                    <p:set>
                                      <p:cBhvr>
                                        <p:cTn id="444" dur="1" fill="hold">
                                          <p:stCondLst>
                                            <p:cond delay="0"/>
                                          </p:stCondLst>
                                        </p:cTn>
                                        <p:tgtEl>
                                          <p:spTgt spid="257"/>
                                        </p:tgtEl>
                                        <p:attrNameLst>
                                          <p:attrName>style.visibility</p:attrName>
                                        </p:attrNameLst>
                                      </p:cBhvr>
                                      <p:to>
                                        <p:strVal val="hidden"/>
                                      </p:to>
                                    </p:set>
                                  </p:childTnLst>
                                </p:cTn>
                              </p:par>
                              <p:par>
                                <p:cTn id="445" presetID="1" presetClass="exit" presetSubtype="0" fill="hold" grpId="2" nodeType="withEffect">
                                  <p:stCondLst>
                                    <p:cond delay="0"/>
                                  </p:stCondLst>
                                  <p:childTnLst>
                                    <p:set>
                                      <p:cBhvr>
                                        <p:cTn id="446" dur="1" fill="hold">
                                          <p:stCondLst>
                                            <p:cond delay="0"/>
                                          </p:stCondLst>
                                        </p:cTn>
                                        <p:tgtEl>
                                          <p:spTgt spid="258"/>
                                        </p:tgtEl>
                                        <p:attrNameLst>
                                          <p:attrName>style.visibility</p:attrName>
                                        </p:attrNameLst>
                                      </p:cBhvr>
                                      <p:to>
                                        <p:strVal val="hidden"/>
                                      </p:to>
                                    </p:set>
                                  </p:childTnLst>
                                </p:cTn>
                              </p:par>
                              <p:par>
                                <p:cTn id="447" presetID="1" presetClass="exit" presetSubtype="0" fill="hold" grpId="2" nodeType="withEffect">
                                  <p:stCondLst>
                                    <p:cond delay="0"/>
                                  </p:stCondLst>
                                  <p:childTnLst>
                                    <p:set>
                                      <p:cBhvr>
                                        <p:cTn id="448" dur="1" fill="hold">
                                          <p:stCondLst>
                                            <p:cond delay="0"/>
                                          </p:stCondLst>
                                        </p:cTn>
                                        <p:tgtEl>
                                          <p:spTgt spid="259"/>
                                        </p:tgtEl>
                                        <p:attrNameLst>
                                          <p:attrName>style.visibility</p:attrName>
                                        </p:attrNameLst>
                                      </p:cBhvr>
                                      <p:to>
                                        <p:strVal val="hidden"/>
                                      </p:to>
                                    </p:set>
                                  </p:childTnLst>
                                </p:cTn>
                              </p:par>
                              <p:par>
                                <p:cTn id="449" presetID="1" presetClass="exit" presetSubtype="0" fill="hold" grpId="2" nodeType="withEffect">
                                  <p:stCondLst>
                                    <p:cond delay="0"/>
                                  </p:stCondLst>
                                  <p:childTnLst>
                                    <p:set>
                                      <p:cBhvr>
                                        <p:cTn id="450" dur="1" fill="hold">
                                          <p:stCondLst>
                                            <p:cond delay="0"/>
                                          </p:stCondLst>
                                        </p:cTn>
                                        <p:tgtEl>
                                          <p:spTgt spid="260"/>
                                        </p:tgtEl>
                                        <p:attrNameLst>
                                          <p:attrName>style.visibility</p:attrName>
                                        </p:attrNameLst>
                                      </p:cBhvr>
                                      <p:to>
                                        <p:strVal val="hidden"/>
                                      </p:to>
                                    </p:set>
                                  </p:childTnLst>
                                </p:cTn>
                              </p:par>
                              <p:par>
                                <p:cTn id="451" presetID="1" presetClass="exit" presetSubtype="0" fill="hold" grpId="2" nodeType="withEffect">
                                  <p:stCondLst>
                                    <p:cond delay="0"/>
                                  </p:stCondLst>
                                  <p:childTnLst>
                                    <p:set>
                                      <p:cBhvr>
                                        <p:cTn id="452" dur="1" fill="hold">
                                          <p:stCondLst>
                                            <p:cond delay="0"/>
                                          </p:stCondLst>
                                        </p:cTn>
                                        <p:tgtEl>
                                          <p:spTgt spid="261"/>
                                        </p:tgtEl>
                                        <p:attrNameLst>
                                          <p:attrName>style.visibility</p:attrName>
                                        </p:attrNameLst>
                                      </p:cBhvr>
                                      <p:to>
                                        <p:strVal val="hidden"/>
                                      </p:to>
                                    </p:set>
                                  </p:childTnLst>
                                </p:cTn>
                              </p:par>
                              <p:par>
                                <p:cTn id="453" presetID="1" presetClass="exit" presetSubtype="0" fill="hold" grpId="2" nodeType="withEffect">
                                  <p:stCondLst>
                                    <p:cond delay="0"/>
                                  </p:stCondLst>
                                  <p:childTnLst>
                                    <p:set>
                                      <p:cBhvr>
                                        <p:cTn id="454" dur="1" fill="hold">
                                          <p:stCondLst>
                                            <p:cond delay="0"/>
                                          </p:stCondLst>
                                        </p:cTn>
                                        <p:tgtEl>
                                          <p:spTgt spid="262"/>
                                        </p:tgtEl>
                                        <p:attrNameLst>
                                          <p:attrName>style.visibility</p:attrName>
                                        </p:attrNameLst>
                                      </p:cBhvr>
                                      <p:to>
                                        <p:strVal val="hidden"/>
                                      </p:to>
                                    </p:set>
                                  </p:childTnLst>
                                </p:cTn>
                              </p:par>
                              <p:par>
                                <p:cTn id="455" presetID="1" presetClass="exit" presetSubtype="0" fill="hold" grpId="2" nodeType="withEffect">
                                  <p:stCondLst>
                                    <p:cond delay="0"/>
                                  </p:stCondLst>
                                  <p:childTnLst>
                                    <p:set>
                                      <p:cBhvr>
                                        <p:cTn id="456" dur="1" fill="hold">
                                          <p:stCondLst>
                                            <p:cond delay="0"/>
                                          </p:stCondLst>
                                        </p:cTn>
                                        <p:tgtEl>
                                          <p:spTgt spid="263"/>
                                        </p:tgtEl>
                                        <p:attrNameLst>
                                          <p:attrName>style.visibility</p:attrName>
                                        </p:attrNameLst>
                                      </p:cBhvr>
                                      <p:to>
                                        <p:strVal val="hidden"/>
                                      </p:to>
                                    </p:set>
                                  </p:childTnLst>
                                </p:cTn>
                              </p:par>
                              <p:par>
                                <p:cTn id="457" presetID="1" presetClass="exit" presetSubtype="0" fill="hold" grpId="2" nodeType="withEffect">
                                  <p:stCondLst>
                                    <p:cond delay="0"/>
                                  </p:stCondLst>
                                  <p:childTnLst>
                                    <p:set>
                                      <p:cBhvr>
                                        <p:cTn id="458" dur="1" fill="hold">
                                          <p:stCondLst>
                                            <p:cond delay="0"/>
                                          </p:stCondLst>
                                        </p:cTn>
                                        <p:tgtEl>
                                          <p:spTgt spid="264"/>
                                        </p:tgtEl>
                                        <p:attrNameLst>
                                          <p:attrName>style.visibility</p:attrName>
                                        </p:attrNameLst>
                                      </p:cBhvr>
                                      <p:to>
                                        <p:strVal val="hidden"/>
                                      </p:to>
                                    </p:set>
                                  </p:childTnLst>
                                </p:cTn>
                              </p:par>
                              <p:par>
                                <p:cTn id="459" presetID="1" presetClass="exit" presetSubtype="0" fill="hold" grpId="2" nodeType="withEffect">
                                  <p:stCondLst>
                                    <p:cond delay="0"/>
                                  </p:stCondLst>
                                  <p:childTnLst>
                                    <p:set>
                                      <p:cBhvr>
                                        <p:cTn id="460" dur="1" fill="hold">
                                          <p:stCondLst>
                                            <p:cond delay="0"/>
                                          </p:stCondLst>
                                        </p:cTn>
                                        <p:tgtEl>
                                          <p:spTgt spid="265"/>
                                        </p:tgtEl>
                                        <p:attrNameLst>
                                          <p:attrName>style.visibility</p:attrName>
                                        </p:attrNameLst>
                                      </p:cBhvr>
                                      <p:to>
                                        <p:strVal val="hidden"/>
                                      </p:to>
                                    </p:set>
                                  </p:childTnLst>
                                </p:cTn>
                              </p:par>
                              <p:par>
                                <p:cTn id="461" presetID="1" presetClass="exit" presetSubtype="0" fill="hold" grpId="2" nodeType="withEffect">
                                  <p:stCondLst>
                                    <p:cond delay="0"/>
                                  </p:stCondLst>
                                  <p:childTnLst>
                                    <p:set>
                                      <p:cBhvr>
                                        <p:cTn id="462" dur="1" fill="hold">
                                          <p:stCondLst>
                                            <p:cond delay="0"/>
                                          </p:stCondLst>
                                        </p:cTn>
                                        <p:tgtEl>
                                          <p:spTgt spid="266"/>
                                        </p:tgtEl>
                                        <p:attrNameLst>
                                          <p:attrName>style.visibility</p:attrName>
                                        </p:attrNameLst>
                                      </p:cBhvr>
                                      <p:to>
                                        <p:strVal val="hidden"/>
                                      </p:to>
                                    </p:set>
                                  </p:childTnLst>
                                </p:cTn>
                              </p:par>
                              <p:par>
                                <p:cTn id="463" presetID="1" presetClass="exit" presetSubtype="0" fill="hold" grpId="2" nodeType="withEffect">
                                  <p:stCondLst>
                                    <p:cond delay="0"/>
                                  </p:stCondLst>
                                  <p:childTnLst>
                                    <p:set>
                                      <p:cBhvr>
                                        <p:cTn id="464" dur="1" fill="hold">
                                          <p:stCondLst>
                                            <p:cond delay="0"/>
                                          </p:stCondLst>
                                        </p:cTn>
                                        <p:tgtEl>
                                          <p:spTgt spid="267"/>
                                        </p:tgtEl>
                                        <p:attrNameLst>
                                          <p:attrName>style.visibility</p:attrName>
                                        </p:attrNameLst>
                                      </p:cBhvr>
                                      <p:to>
                                        <p:strVal val="hidden"/>
                                      </p:to>
                                    </p:set>
                                  </p:childTnLst>
                                </p:cTn>
                              </p:par>
                              <p:par>
                                <p:cTn id="465" presetID="1" presetClass="exit" presetSubtype="0" fill="hold" grpId="2" nodeType="withEffect">
                                  <p:stCondLst>
                                    <p:cond delay="0"/>
                                  </p:stCondLst>
                                  <p:childTnLst>
                                    <p:set>
                                      <p:cBhvr>
                                        <p:cTn id="466" dur="1" fill="hold">
                                          <p:stCondLst>
                                            <p:cond delay="0"/>
                                          </p:stCondLst>
                                        </p:cTn>
                                        <p:tgtEl>
                                          <p:spTgt spid="268"/>
                                        </p:tgtEl>
                                        <p:attrNameLst>
                                          <p:attrName>style.visibility</p:attrName>
                                        </p:attrNameLst>
                                      </p:cBhvr>
                                      <p:to>
                                        <p:strVal val="hidden"/>
                                      </p:to>
                                    </p:set>
                                  </p:childTnLst>
                                </p:cTn>
                              </p:par>
                              <p:par>
                                <p:cTn id="467" presetID="1" presetClass="exit" presetSubtype="0" fill="hold" grpId="2" nodeType="withEffect">
                                  <p:stCondLst>
                                    <p:cond delay="0"/>
                                  </p:stCondLst>
                                  <p:childTnLst>
                                    <p:set>
                                      <p:cBhvr>
                                        <p:cTn id="468" dur="1" fill="hold">
                                          <p:stCondLst>
                                            <p:cond delay="0"/>
                                          </p:stCondLst>
                                        </p:cTn>
                                        <p:tgtEl>
                                          <p:spTgt spid="269"/>
                                        </p:tgtEl>
                                        <p:attrNameLst>
                                          <p:attrName>style.visibility</p:attrName>
                                        </p:attrNameLst>
                                      </p:cBhvr>
                                      <p:to>
                                        <p:strVal val="hidden"/>
                                      </p:to>
                                    </p:set>
                                  </p:childTnLst>
                                </p:cTn>
                              </p:par>
                              <p:par>
                                <p:cTn id="469" presetID="1" presetClass="exit" presetSubtype="0" fill="hold" grpId="2" nodeType="withEffect">
                                  <p:stCondLst>
                                    <p:cond delay="0"/>
                                  </p:stCondLst>
                                  <p:childTnLst>
                                    <p:set>
                                      <p:cBhvr>
                                        <p:cTn id="470" dur="1" fill="hold">
                                          <p:stCondLst>
                                            <p:cond delay="0"/>
                                          </p:stCondLst>
                                        </p:cTn>
                                        <p:tgtEl>
                                          <p:spTgt spid="270"/>
                                        </p:tgtEl>
                                        <p:attrNameLst>
                                          <p:attrName>style.visibility</p:attrName>
                                        </p:attrNameLst>
                                      </p:cBhvr>
                                      <p:to>
                                        <p:strVal val="hidden"/>
                                      </p:to>
                                    </p:set>
                                  </p:childTnLst>
                                </p:cTn>
                              </p:par>
                              <p:par>
                                <p:cTn id="471" presetID="1" presetClass="exit" presetSubtype="0" fill="hold" grpId="2" nodeType="withEffect">
                                  <p:stCondLst>
                                    <p:cond delay="0"/>
                                  </p:stCondLst>
                                  <p:childTnLst>
                                    <p:set>
                                      <p:cBhvr>
                                        <p:cTn id="472" dur="1" fill="hold">
                                          <p:stCondLst>
                                            <p:cond delay="0"/>
                                          </p:stCondLst>
                                        </p:cTn>
                                        <p:tgtEl>
                                          <p:spTgt spid="271"/>
                                        </p:tgtEl>
                                        <p:attrNameLst>
                                          <p:attrName>style.visibility</p:attrName>
                                        </p:attrNameLst>
                                      </p:cBhvr>
                                      <p:to>
                                        <p:strVal val="hidden"/>
                                      </p:to>
                                    </p:set>
                                  </p:childTnLst>
                                </p:cTn>
                              </p:par>
                              <p:par>
                                <p:cTn id="473" presetID="1" presetClass="exit" presetSubtype="0" fill="hold" grpId="2" nodeType="withEffect">
                                  <p:stCondLst>
                                    <p:cond delay="0"/>
                                  </p:stCondLst>
                                  <p:childTnLst>
                                    <p:set>
                                      <p:cBhvr>
                                        <p:cTn id="474" dur="1" fill="hold">
                                          <p:stCondLst>
                                            <p:cond delay="0"/>
                                          </p:stCondLst>
                                        </p:cTn>
                                        <p:tgtEl>
                                          <p:spTgt spid="272"/>
                                        </p:tgtEl>
                                        <p:attrNameLst>
                                          <p:attrName>style.visibility</p:attrName>
                                        </p:attrNameLst>
                                      </p:cBhvr>
                                      <p:to>
                                        <p:strVal val="hidden"/>
                                      </p:to>
                                    </p:set>
                                  </p:childTnLst>
                                </p:cTn>
                              </p:par>
                            </p:childTnLst>
                          </p:cTn>
                        </p:par>
                        <p:par>
                          <p:cTn id="475" fill="hold">
                            <p:stCondLst>
                              <p:cond delay="3000"/>
                            </p:stCondLst>
                            <p:childTnLst>
                              <p:par>
                                <p:cTn id="476" presetID="10" presetClass="entr" presetSubtype="0" fill="hold" grpId="0" nodeType="afterEffect">
                                  <p:stCondLst>
                                    <p:cond delay="0"/>
                                  </p:stCondLst>
                                  <p:childTnLst>
                                    <p:set>
                                      <p:cBhvr>
                                        <p:cTn id="477" dur="1" fill="hold">
                                          <p:stCondLst>
                                            <p:cond delay="0"/>
                                          </p:stCondLst>
                                        </p:cTn>
                                        <p:tgtEl>
                                          <p:spTgt spid="273"/>
                                        </p:tgtEl>
                                        <p:attrNameLst>
                                          <p:attrName>style.visibility</p:attrName>
                                        </p:attrNameLst>
                                      </p:cBhvr>
                                      <p:to>
                                        <p:strVal val="visible"/>
                                      </p:to>
                                    </p:set>
                                    <p:animEffect transition="in" filter="fade">
                                      <p:cBhvr>
                                        <p:cTn id="478" dur="500"/>
                                        <p:tgtEl>
                                          <p:spTgt spid="273"/>
                                        </p:tgtEl>
                                      </p:cBhvr>
                                    </p:animEffect>
                                  </p:childTnLst>
                                </p:cTn>
                              </p:par>
                              <p:par>
                                <p:cTn id="479" presetID="10" presetClass="entr" presetSubtype="0" fill="hold" grpId="0" nodeType="withEffect">
                                  <p:stCondLst>
                                    <p:cond delay="0"/>
                                  </p:stCondLst>
                                  <p:childTnLst>
                                    <p:set>
                                      <p:cBhvr>
                                        <p:cTn id="480" dur="1" fill="hold">
                                          <p:stCondLst>
                                            <p:cond delay="0"/>
                                          </p:stCondLst>
                                        </p:cTn>
                                        <p:tgtEl>
                                          <p:spTgt spid="274"/>
                                        </p:tgtEl>
                                        <p:attrNameLst>
                                          <p:attrName>style.visibility</p:attrName>
                                        </p:attrNameLst>
                                      </p:cBhvr>
                                      <p:to>
                                        <p:strVal val="visible"/>
                                      </p:to>
                                    </p:set>
                                    <p:animEffect transition="in" filter="fade">
                                      <p:cBhvr>
                                        <p:cTn id="481" dur="500"/>
                                        <p:tgtEl>
                                          <p:spTgt spid="274"/>
                                        </p:tgtEl>
                                      </p:cBhvr>
                                    </p:animEffect>
                                  </p:childTnLst>
                                </p:cTn>
                              </p:par>
                              <p:par>
                                <p:cTn id="482" presetID="10" presetClass="entr" presetSubtype="0" fill="hold" grpId="0" nodeType="withEffect">
                                  <p:stCondLst>
                                    <p:cond delay="0"/>
                                  </p:stCondLst>
                                  <p:childTnLst>
                                    <p:set>
                                      <p:cBhvr>
                                        <p:cTn id="483" dur="1" fill="hold">
                                          <p:stCondLst>
                                            <p:cond delay="0"/>
                                          </p:stCondLst>
                                        </p:cTn>
                                        <p:tgtEl>
                                          <p:spTgt spid="275"/>
                                        </p:tgtEl>
                                        <p:attrNameLst>
                                          <p:attrName>style.visibility</p:attrName>
                                        </p:attrNameLst>
                                      </p:cBhvr>
                                      <p:to>
                                        <p:strVal val="visible"/>
                                      </p:to>
                                    </p:set>
                                    <p:animEffect transition="in" filter="fade">
                                      <p:cBhvr>
                                        <p:cTn id="484" dur="500"/>
                                        <p:tgtEl>
                                          <p:spTgt spid="275"/>
                                        </p:tgtEl>
                                      </p:cBhvr>
                                    </p:animEffect>
                                  </p:childTnLst>
                                </p:cTn>
                              </p:par>
                              <p:par>
                                <p:cTn id="485" presetID="10" presetClass="entr" presetSubtype="0" fill="hold" grpId="0" nodeType="withEffect">
                                  <p:stCondLst>
                                    <p:cond delay="0"/>
                                  </p:stCondLst>
                                  <p:childTnLst>
                                    <p:set>
                                      <p:cBhvr>
                                        <p:cTn id="486" dur="1" fill="hold">
                                          <p:stCondLst>
                                            <p:cond delay="0"/>
                                          </p:stCondLst>
                                        </p:cTn>
                                        <p:tgtEl>
                                          <p:spTgt spid="276"/>
                                        </p:tgtEl>
                                        <p:attrNameLst>
                                          <p:attrName>style.visibility</p:attrName>
                                        </p:attrNameLst>
                                      </p:cBhvr>
                                      <p:to>
                                        <p:strVal val="visible"/>
                                      </p:to>
                                    </p:set>
                                    <p:animEffect transition="in" filter="fade">
                                      <p:cBhvr>
                                        <p:cTn id="487" dur="500"/>
                                        <p:tgtEl>
                                          <p:spTgt spid="276"/>
                                        </p:tgtEl>
                                      </p:cBhvr>
                                    </p:animEffect>
                                  </p:childTnLst>
                                </p:cTn>
                              </p:par>
                              <p:par>
                                <p:cTn id="488" presetID="10" presetClass="entr" presetSubtype="0" fill="hold" grpId="0" nodeType="withEffect">
                                  <p:stCondLst>
                                    <p:cond delay="0"/>
                                  </p:stCondLst>
                                  <p:childTnLst>
                                    <p:set>
                                      <p:cBhvr>
                                        <p:cTn id="489" dur="1" fill="hold">
                                          <p:stCondLst>
                                            <p:cond delay="0"/>
                                          </p:stCondLst>
                                        </p:cTn>
                                        <p:tgtEl>
                                          <p:spTgt spid="277"/>
                                        </p:tgtEl>
                                        <p:attrNameLst>
                                          <p:attrName>style.visibility</p:attrName>
                                        </p:attrNameLst>
                                      </p:cBhvr>
                                      <p:to>
                                        <p:strVal val="visible"/>
                                      </p:to>
                                    </p:set>
                                    <p:animEffect transition="in" filter="fade">
                                      <p:cBhvr>
                                        <p:cTn id="490" dur="500"/>
                                        <p:tgtEl>
                                          <p:spTgt spid="277"/>
                                        </p:tgtEl>
                                      </p:cBhvr>
                                    </p:animEffect>
                                  </p:childTnLst>
                                </p:cTn>
                              </p:par>
                              <p:par>
                                <p:cTn id="491" presetID="10" presetClass="entr" presetSubtype="0" fill="hold" grpId="0" nodeType="withEffect">
                                  <p:stCondLst>
                                    <p:cond delay="0"/>
                                  </p:stCondLst>
                                  <p:childTnLst>
                                    <p:set>
                                      <p:cBhvr>
                                        <p:cTn id="492" dur="1" fill="hold">
                                          <p:stCondLst>
                                            <p:cond delay="0"/>
                                          </p:stCondLst>
                                        </p:cTn>
                                        <p:tgtEl>
                                          <p:spTgt spid="278"/>
                                        </p:tgtEl>
                                        <p:attrNameLst>
                                          <p:attrName>style.visibility</p:attrName>
                                        </p:attrNameLst>
                                      </p:cBhvr>
                                      <p:to>
                                        <p:strVal val="visible"/>
                                      </p:to>
                                    </p:set>
                                    <p:animEffect transition="in" filter="fade">
                                      <p:cBhvr>
                                        <p:cTn id="493" dur="500"/>
                                        <p:tgtEl>
                                          <p:spTgt spid="278"/>
                                        </p:tgtEl>
                                      </p:cBhvr>
                                    </p:animEffect>
                                  </p:childTnLst>
                                </p:cTn>
                              </p:par>
                              <p:par>
                                <p:cTn id="494" presetID="10" presetClass="entr" presetSubtype="0" fill="hold" grpId="0" nodeType="withEffect">
                                  <p:stCondLst>
                                    <p:cond delay="0"/>
                                  </p:stCondLst>
                                  <p:childTnLst>
                                    <p:set>
                                      <p:cBhvr>
                                        <p:cTn id="495" dur="1" fill="hold">
                                          <p:stCondLst>
                                            <p:cond delay="0"/>
                                          </p:stCondLst>
                                        </p:cTn>
                                        <p:tgtEl>
                                          <p:spTgt spid="279"/>
                                        </p:tgtEl>
                                        <p:attrNameLst>
                                          <p:attrName>style.visibility</p:attrName>
                                        </p:attrNameLst>
                                      </p:cBhvr>
                                      <p:to>
                                        <p:strVal val="visible"/>
                                      </p:to>
                                    </p:set>
                                    <p:animEffect transition="in" filter="fade">
                                      <p:cBhvr>
                                        <p:cTn id="496" dur="500"/>
                                        <p:tgtEl>
                                          <p:spTgt spid="279"/>
                                        </p:tgtEl>
                                      </p:cBhvr>
                                    </p:animEffect>
                                  </p:childTnLst>
                                </p:cTn>
                              </p:par>
                              <p:par>
                                <p:cTn id="497" presetID="10" presetClass="entr" presetSubtype="0" fill="hold" grpId="0" nodeType="withEffect">
                                  <p:stCondLst>
                                    <p:cond delay="0"/>
                                  </p:stCondLst>
                                  <p:childTnLst>
                                    <p:set>
                                      <p:cBhvr>
                                        <p:cTn id="498" dur="1" fill="hold">
                                          <p:stCondLst>
                                            <p:cond delay="0"/>
                                          </p:stCondLst>
                                        </p:cTn>
                                        <p:tgtEl>
                                          <p:spTgt spid="280"/>
                                        </p:tgtEl>
                                        <p:attrNameLst>
                                          <p:attrName>style.visibility</p:attrName>
                                        </p:attrNameLst>
                                      </p:cBhvr>
                                      <p:to>
                                        <p:strVal val="visible"/>
                                      </p:to>
                                    </p:set>
                                    <p:animEffect transition="in" filter="fade">
                                      <p:cBhvr>
                                        <p:cTn id="499" dur="500"/>
                                        <p:tgtEl>
                                          <p:spTgt spid="280"/>
                                        </p:tgtEl>
                                      </p:cBhvr>
                                    </p:animEffect>
                                  </p:childTnLst>
                                </p:cTn>
                              </p:par>
                              <p:par>
                                <p:cTn id="500" presetID="10" presetClass="entr" presetSubtype="0" fill="hold" grpId="0" nodeType="withEffect">
                                  <p:stCondLst>
                                    <p:cond delay="0"/>
                                  </p:stCondLst>
                                  <p:childTnLst>
                                    <p:set>
                                      <p:cBhvr>
                                        <p:cTn id="501" dur="1" fill="hold">
                                          <p:stCondLst>
                                            <p:cond delay="0"/>
                                          </p:stCondLst>
                                        </p:cTn>
                                        <p:tgtEl>
                                          <p:spTgt spid="281"/>
                                        </p:tgtEl>
                                        <p:attrNameLst>
                                          <p:attrName>style.visibility</p:attrName>
                                        </p:attrNameLst>
                                      </p:cBhvr>
                                      <p:to>
                                        <p:strVal val="visible"/>
                                      </p:to>
                                    </p:set>
                                    <p:animEffect transition="in" filter="fade">
                                      <p:cBhvr>
                                        <p:cTn id="502" dur="500"/>
                                        <p:tgtEl>
                                          <p:spTgt spid="281"/>
                                        </p:tgtEl>
                                      </p:cBhvr>
                                    </p:animEffect>
                                  </p:childTnLst>
                                </p:cTn>
                              </p:par>
                              <p:par>
                                <p:cTn id="503" presetID="10" presetClass="entr" presetSubtype="0" fill="hold" grpId="0" nodeType="withEffect">
                                  <p:stCondLst>
                                    <p:cond delay="0"/>
                                  </p:stCondLst>
                                  <p:childTnLst>
                                    <p:set>
                                      <p:cBhvr>
                                        <p:cTn id="504" dur="1" fill="hold">
                                          <p:stCondLst>
                                            <p:cond delay="0"/>
                                          </p:stCondLst>
                                        </p:cTn>
                                        <p:tgtEl>
                                          <p:spTgt spid="282"/>
                                        </p:tgtEl>
                                        <p:attrNameLst>
                                          <p:attrName>style.visibility</p:attrName>
                                        </p:attrNameLst>
                                      </p:cBhvr>
                                      <p:to>
                                        <p:strVal val="visible"/>
                                      </p:to>
                                    </p:set>
                                    <p:animEffect transition="in" filter="fade">
                                      <p:cBhvr>
                                        <p:cTn id="505" dur="500"/>
                                        <p:tgtEl>
                                          <p:spTgt spid="282"/>
                                        </p:tgtEl>
                                      </p:cBhvr>
                                    </p:animEffect>
                                  </p:childTnLst>
                                </p:cTn>
                              </p:par>
                              <p:par>
                                <p:cTn id="506" presetID="10" presetClass="entr" presetSubtype="0" fill="hold" grpId="0" nodeType="withEffect">
                                  <p:stCondLst>
                                    <p:cond delay="0"/>
                                  </p:stCondLst>
                                  <p:childTnLst>
                                    <p:set>
                                      <p:cBhvr>
                                        <p:cTn id="507" dur="1" fill="hold">
                                          <p:stCondLst>
                                            <p:cond delay="0"/>
                                          </p:stCondLst>
                                        </p:cTn>
                                        <p:tgtEl>
                                          <p:spTgt spid="283"/>
                                        </p:tgtEl>
                                        <p:attrNameLst>
                                          <p:attrName>style.visibility</p:attrName>
                                        </p:attrNameLst>
                                      </p:cBhvr>
                                      <p:to>
                                        <p:strVal val="visible"/>
                                      </p:to>
                                    </p:set>
                                    <p:animEffect transition="in" filter="fade">
                                      <p:cBhvr>
                                        <p:cTn id="508" dur="500"/>
                                        <p:tgtEl>
                                          <p:spTgt spid="283"/>
                                        </p:tgtEl>
                                      </p:cBhvr>
                                    </p:animEffect>
                                  </p:childTnLst>
                                </p:cTn>
                              </p:par>
                              <p:par>
                                <p:cTn id="509" presetID="10" presetClass="entr" presetSubtype="0" fill="hold" grpId="0" nodeType="withEffect">
                                  <p:stCondLst>
                                    <p:cond delay="0"/>
                                  </p:stCondLst>
                                  <p:childTnLst>
                                    <p:set>
                                      <p:cBhvr>
                                        <p:cTn id="510" dur="1" fill="hold">
                                          <p:stCondLst>
                                            <p:cond delay="0"/>
                                          </p:stCondLst>
                                        </p:cTn>
                                        <p:tgtEl>
                                          <p:spTgt spid="284"/>
                                        </p:tgtEl>
                                        <p:attrNameLst>
                                          <p:attrName>style.visibility</p:attrName>
                                        </p:attrNameLst>
                                      </p:cBhvr>
                                      <p:to>
                                        <p:strVal val="visible"/>
                                      </p:to>
                                    </p:set>
                                    <p:animEffect transition="in" filter="fade">
                                      <p:cBhvr>
                                        <p:cTn id="511" dur="500"/>
                                        <p:tgtEl>
                                          <p:spTgt spid="284"/>
                                        </p:tgtEl>
                                      </p:cBhvr>
                                    </p:animEffect>
                                  </p:childTnLst>
                                </p:cTn>
                              </p:par>
                              <p:par>
                                <p:cTn id="512" presetID="10" presetClass="entr" presetSubtype="0" fill="hold" grpId="0" nodeType="withEffect">
                                  <p:stCondLst>
                                    <p:cond delay="0"/>
                                  </p:stCondLst>
                                  <p:childTnLst>
                                    <p:set>
                                      <p:cBhvr>
                                        <p:cTn id="513" dur="1" fill="hold">
                                          <p:stCondLst>
                                            <p:cond delay="0"/>
                                          </p:stCondLst>
                                        </p:cTn>
                                        <p:tgtEl>
                                          <p:spTgt spid="285"/>
                                        </p:tgtEl>
                                        <p:attrNameLst>
                                          <p:attrName>style.visibility</p:attrName>
                                        </p:attrNameLst>
                                      </p:cBhvr>
                                      <p:to>
                                        <p:strVal val="visible"/>
                                      </p:to>
                                    </p:set>
                                    <p:animEffect transition="in" filter="fade">
                                      <p:cBhvr>
                                        <p:cTn id="514" dur="500"/>
                                        <p:tgtEl>
                                          <p:spTgt spid="285"/>
                                        </p:tgtEl>
                                      </p:cBhvr>
                                    </p:animEffect>
                                  </p:childTnLst>
                                </p:cTn>
                              </p:par>
                              <p:par>
                                <p:cTn id="515" presetID="10" presetClass="entr" presetSubtype="0" fill="hold" grpId="0" nodeType="withEffect">
                                  <p:stCondLst>
                                    <p:cond delay="0"/>
                                  </p:stCondLst>
                                  <p:childTnLst>
                                    <p:set>
                                      <p:cBhvr>
                                        <p:cTn id="516" dur="1" fill="hold">
                                          <p:stCondLst>
                                            <p:cond delay="0"/>
                                          </p:stCondLst>
                                        </p:cTn>
                                        <p:tgtEl>
                                          <p:spTgt spid="286"/>
                                        </p:tgtEl>
                                        <p:attrNameLst>
                                          <p:attrName>style.visibility</p:attrName>
                                        </p:attrNameLst>
                                      </p:cBhvr>
                                      <p:to>
                                        <p:strVal val="visible"/>
                                      </p:to>
                                    </p:set>
                                    <p:animEffect transition="in" filter="fade">
                                      <p:cBhvr>
                                        <p:cTn id="517" dur="500"/>
                                        <p:tgtEl>
                                          <p:spTgt spid="286"/>
                                        </p:tgtEl>
                                      </p:cBhvr>
                                    </p:animEffect>
                                  </p:childTnLst>
                                </p:cTn>
                              </p:par>
                              <p:par>
                                <p:cTn id="518" presetID="10" presetClass="entr" presetSubtype="0" fill="hold" grpId="0" nodeType="withEffect">
                                  <p:stCondLst>
                                    <p:cond delay="0"/>
                                  </p:stCondLst>
                                  <p:childTnLst>
                                    <p:set>
                                      <p:cBhvr>
                                        <p:cTn id="519" dur="1" fill="hold">
                                          <p:stCondLst>
                                            <p:cond delay="0"/>
                                          </p:stCondLst>
                                        </p:cTn>
                                        <p:tgtEl>
                                          <p:spTgt spid="287"/>
                                        </p:tgtEl>
                                        <p:attrNameLst>
                                          <p:attrName>style.visibility</p:attrName>
                                        </p:attrNameLst>
                                      </p:cBhvr>
                                      <p:to>
                                        <p:strVal val="visible"/>
                                      </p:to>
                                    </p:set>
                                    <p:animEffect transition="in" filter="fade">
                                      <p:cBhvr>
                                        <p:cTn id="520" dur="500"/>
                                        <p:tgtEl>
                                          <p:spTgt spid="287"/>
                                        </p:tgtEl>
                                      </p:cBhvr>
                                    </p:animEffect>
                                  </p:childTnLst>
                                </p:cTn>
                              </p:par>
                              <p:par>
                                <p:cTn id="521" presetID="10" presetClass="entr" presetSubtype="0" fill="hold" grpId="0" nodeType="withEffect">
                                  <p:stCondLst>
                                    <p:cond delay="0"/>
                                  </p:stCondLst>
                                  <p:childTnLst>
                                    <p:set>
                                      <p:cBhvr>
                                        <p:cTn id="522" dur="1" fill="hold">
                                          <p:stCondLst>
                                            <p:cond delay="0"/>
                                          </p:stCondLst>
                                        </p:cTn>
                                        <p:tgtEl>
                                          <p:spTgt spid="288"/>
                                        </p:tgtEl>
                                        <p:attrNameLst>
                                          <p:attrName>style.visibility</p:attrName>
                                        </p:attrNameLst>
                                      </p:cBhvr>
                                      <p:to>
                                        <p:strVal val="visible"/>
                                      </p:to>
                                    </p:set>
                                    <p:animEffect transition="in" filter="fade">
                                      <p:cBhvr>
                                        <p:cTn id="523" dur="500"/>
                                        <p:tgtEl>
                                          <p:spTgt spid="288"/>
                                        </p:tgtEl>
                                      </p:cBhvr>
                                    </p:animEffect>
                                  </p:childTnLst>
                                </p:cTn>
                              </p:par>
                              <p:par>
                                <p:cTn id="524" presetID="10" presetClass="entr" presetSubtype="0" fill="hold" grpId="0" nodeType="withEffect">
                                  <p:stCondLst>
                                    <p:cond delay="0"/>
                                  </p:stCondLst>
                                  <p:childTnLst>
                                    <p:set>
                                      <p:cBhvr>
                                        <p:cTn id="525" dur="1" fill="hold">
                                          <p:stCondLst>
                                            <p:cond delay="0"/>
                                          </p:stCondLst>
                                        </p:cTn>
                                        <p:tgtEl>
                                          <p:spTgt spid="289"/>
                                        </p:tgtEl>
                                        <p:attrNameLst>
                                          <p:attrName>style.visibility</p:attrName>
                                        </p:attrNameLst>
                                      </p:cBhvr>
                                      <p:to>
                                        <p:strVal val="visible"/>
                                      </p:to>
                                    </p:set>
                                    <p:animEffect transition="in" filter="fade">
                                      <p:cBhvr>
                                        <p:cTn id="526" dur="500"/>
                                        <p:tgtEl>
                                          <p:spTgt spid="289"/>
                                        </p:tgtEl>
                                      </p:cBhvr>
                                    </p:animEffect>
                                  </p:childTnLst>
                                </p:cTn>
                              </p:par>
                              <p:par>
                                <p:cTn id="527" presetID="10" presetClass="entr" presetSubtype="0" fill="hold" grpId="0" nodeType="withEffect">
                                  <p:stCondLst>
                                    <p:cond delay="0"/>
                                  </p:stCondLst>
                                  <p:childTnLst>
                                    <p:set>
                                      <p:cBhvr>
                                        <p:cTn id="528" dur="1" fill="hold">
                                          <p:stCondLst>
                                            <p:cond delay="0"/>
                                          </p:stCondLst>
                                        </p:cTn>
                                        <p:tgtEl>
                                          <p:spTgt spid="290"/>
                                        </p:tgtEl>
                                        <p:attrNameLst>
                                          <p:attrName>style.visibility</p:attrName>
                                        </p:attrNameLst>
                                      </p:cBhvr>
                                      <p:to>
                                        <p:strVal val="visible"/>
                                      </p:to>
                                    </p:set>
                                    <p:animEffect transition="in" filter="fade">
                                      <p:cBhvr>
                                        <p:cTn id="529" dur="500"/>
                                        <p:tgtEl>
                                          <p:spTgt spid="290"/>
                                        </p:tgtEl>
                                      </p:cBhvr>
                                    </p:animEffect>
                                  </p:childTnLst>
                                </p:cTn>
                              </p:par>
                              <p:par>
                                <p:cTn id="530" presetID="10" presetClass="entr" presetSubtype="0" fill="hold" grpId="0" nodeType="withEffect">
                                  <p:stCondLst>
                                    <p:cond delay="0"/>
                                  </p:stCondLst>
                                  <p:childTnLst>
                                    <p:set>
                                      <p:cBhvr>
                                        <p:cTn id="531" dur="1" fill="hold">
                                          <p:stCondLst>
                                            <p:cond delay="0"/>
                                          </p:stCondLst>
                                        </p:cTn>
                                        <p:tgtEl>
                                          <p:spTgt spid="291"/>
                                        </p:tgtEl>
                                        <p:attrNameLst>
                                          <p:attrName>style.visibility</p:attrName>
                                        </p:attrNameLst>
                                      </p:cBhvr>
                                      <p:to>
                                        <p:strVal val="visible"/>
                                      </p:to>
                                    </p:set>
                                    <p:animEffect transition="in" filter="fade">
                                      <p:cBhvr>
                                        <p:cTn id="532" dur="500"/>
                                        <p:tgtEl>
                                          <p:spTgt spid="291"/>
                                        </p:tgtEl>
                                      </p:cBhvr>
                                    </p:animEffect>
                                  </p:childTnLst>
                                </p:cTn>
                              </p:par>
                              <p:par>
                                <p:cTn id="533" presetID="10" presetClass="entr" presetSubtype="0" fill="hold" grpId="0" nodeType="withEffect">
                                  <p:stCondLst>
                                    <p:cond delay="0"/>
                                  </p:stCondLst>
                                  <p:childTnLst>
                                    <p:set>
                                      <p:cBhvr>
                                        <p:cTn id="534" dur="1" fill="hold">
                                          <p:stCondLst>
                                            <p:cond delay="0"/>
                                          </p:stCondLst>
                                        </p:cTn>
                                        <p:tgtEl>
                                          <p:spTgt spid="292"/>
                                        </p:tgtEl>
                                        <p:attrNameLst>
                                          <p:attrName>style.visibility</p:attrName>
                                        </p:attrNameLst>
                                      </p:cBhvr>
                                      <p:to>
                                        <p:strVal val="visible"/>
                                      </p:to>
                                    </p:set>
                                    <p:animEffect transition="in" filter="fade">
                                      <p:cBhvr>
                                        <p:cTn id="535" dur="500"/>
                                        <p:tgtEl>
                                          <p:spTgt spid="292"/>
                                        </p:tgtEl>
                                      </p:cBhvr>
                                    </p:animEffect>
                                  </p:childTnLst>
                                </p:cTn>
                              </p:par>
                              <p:par>
                                <p:cTn id="536" presetID="10" presetClass="entr" presetSubtype="0" fill="hold" grpId="0" nodeType="withEffect">
                                  <p:stCondLst>
                                    <p:cond delay="0"/>
                                  </p:stCondLst>
                                  <p:childTnLst>
                                    <p:set>
                                      <p:cBhvr>
                                        <p:cTn id="537" dur="1" fill="hold">
                                          <p:stCondLst>
                                            <p:cond delay="0"/>
                                          </p:stCondLst>
                                        </p:cTn>
                                        <p:tgtEl>
                                          <p:spTgt spid="293"/>
                                        </p:tgtEl>
                                        <p:attrNameLst>
                                          <p:attrName>style.visibility</p:attrName>
                                        </p:attrNameLst>
                                      </p:cBhvr>
                                      <p:to>
                                        <p:strVal val="visible"/>
                                      </p:to>
                                    </p:set>
                                    <p:animEffect transition="in" filter="fade">
                                      <p:cBhvr>
                                        <p:cTn id="538" dur="500"/>
                                        <p:tgtEl>
                                          <p:spTgt spid="293"/>
                                        </p:tgtEl>
                                      </p:cBhvr>
                                    </p:animEffect>
                                  </p:childTnLst>
                                </p:cTn>
                              </p:par>
                              <p:par>
                                <p:cTn id="539" presetID="10" presetClass="entr" presetSubtype="0" fill="hold" grpId="0" nodeType="withEffect">
                                  <p:stCondLst>
                                    <p:cond delay="0"/>
                                  </p:stCondLst>
                                  <p:childTnLst>
                                    <p:set>
                                      <p:cBhvr>
                                        <p:cTn id="540" dur="1" fill="hold">
                                          <p:stCondLst>
                                            <p:cond delay="0"/>
                                          </p:stCondLst>
                                        </p:cTn>
                                        <p:tgtEl>
                                          <p:spTgt spid="294"/>
                                        </p:tgtEl>
                                        <p:attrNameLst>
                                          <p:attrName>style.visibility</p:attrName>
                                        </p:attrNameLst>
                                      </p:cBhvr>
                                      <p:to>
                                        <p:strVal val="visible"/>
                                      </p:to>
                                    </p:set>
                                    <p:animEffect transition="in" filter="fade">
                                      <p:cBhvr>
                                        <p:cTn id="541" dur="500"/>
                                        <p:tgtEl>
                                          <p:spTgt spid="294"/>
                                        </p:tgtEl>
                                      </p:cBhvr>
                                    </p:animEffect>
                                  </p:childTnLst>
                                </p:cTn>
                              </p:par>
                              <p:par>
                                <p:cTn id="542" presetID="10" presetClass="entr" presetSubtype="0" fill="hold" grpId="0" nodeType="withEffect">
                                  <p:stCondLst>
                                    <p:cond delay="0"/>
                                  </p:stCondLst>
                                  <p:childTnLst>
                                    <p:set>
                                      <p:cBhvr>
                                        <p:cTn id="543" dur="1" fill="hold">
                                          <p:stCondLst>
                                            <p:cond delay="0"/>
                                          </p:stCondLst>
                                        </p:cTn>
                                        <p:tgtEl>
                                          <p:spTgt spid="295"/>
                                        </p:tgtEl>
                                        <p:attrNameLst>
                                          <p:attrName>style.visibility</p:attrName>
                                        </p:attrNameLst>
                                      </p:cBhvr>
                                      <p:to>
                                        <p:strVal val="visible"/>
                                      </p:to>
                                    </p:set>
                                    <p:animEffect transition="in" filter="fade">
                                      <p:cBhvr>
                                        <p:cTn id="544" dur="500"/>
                                        <p:tgtEl>
                                          <p:spTgt spid="295"/>
                                        </p:tgtEl>
                                      </p:cBhvr>
                                    </p:animEffect>
                                  </p:childTnLst>
                                </p:cTn>
                              </p:par>
                              <p:par>
                                <p:cTn id="545" presetID="10" presetClass="entr" presetSubtype="0" fill="hold" grpId="0" nodeType="withEffect">
                                  <p:stCondLst>
                                    <p:cond delay="0"/>
                                  </p:stCondLst>
                                  <p:childTnLst>
                                    <p:set>
                                      <p:cBhvr>
                                        <p:cTn id="546" dur="1" fill="hold">
                                          <p:stCondLst>
                                            <p:cond delay="0"/>
                                          </p:stCondLst>
                                        </p:cTn>
                                        <p:tgtEl>
                                          <p:spTgt spid="296"/>
                                        </p:tgtEl>
                                        <p:attrNameLst>
                                          <p:attrName>style.visibility</p:attrName>
                                        </p:attrNameLst>
                                      </p:cBhvr>
                                      <p:to>
                                        <p:strVal val="visible"/>
                                      </p:to>
                                    </p:set>
                                    <p:animEffect transition="in" filter="fade">
                                      <p:cBhvr>
                                        <p:cTn id="547" dur="500"/>
                                        <p:tgtEl>
                                          <p:spTgt spid="296"/>
                                        </p:tgtEl>
                                      </p:cBhvr>
                                    </p:animEffect>
                                  </p:childTnLst>
                                </p:cTn>
                              </p:par>
                              <p:par>
                                <p:cTn id="548" presetID="10" presetClass="entr" presetSubtype="0" fill="hold" grpId="0" nodeType="withEffect">
                                  <p:stCondLst>
                                    <p:cond delay="0"/>
                                  </p:stCondLst>
                                  <p:childTnLst>
                                    <p:set>
                                      <p:cBhvr>
                                        <p:cTn id="549" dur="1" fill="hold">
                                          <p:stCondLst>
                                            <p:cond delay="0"/>
                                          </p:stCondLst>
                                        </p:cTn>
                                        <p:tgtEl>
                                          <p:spTgt spid="297"/>
                                        </p:tgtEl>
                                        <p:attrNameLst>
                                          <p:attrName>style.visibility</p:attrName>
                                        </p:attrNameLst>
                                      </p:cBhvr>
                                      <p:to>
                                        <p:strVal val="visible"/>
                                      </p:to>
                                    </p:set>
                                    <p:animEffect transition="in" filter="fade">
                                      <p:cBhvr>
                                        <p:cTn id="550" dur="500"/>
                                        <p:tgtEl>
                                          <p:spTgt spid="297"/>
                                        </p:tgtEl>
                                      </p:cBhvr>
                                    </p:animEffect>
                                  </p:childTnLst>
                                </p:cTn>
                              </p:par>
                              <p:par>
                                <p:cTn id="551" presetID="10" presetClass="entr" presetSubtype="0" fill="hold" grpId="0" nodeType="withEffect">
                                  <p:stCondLst>
                                    <p:cond delay="0"/>
                                  </p:stCondLst>
                                  <p:childTnLst>
                                    <p:set>
                                      <p:cBhvr>
                                        <p:cTn id="552" dur="1" fill="hold">
                                          <p:stCondLst>
                                            <p:cond delay="0"/>
                                          </p:stCondLst>
                                        </p:cTn>
                                        <p:tgtEl>
                                          <p:spTgt spid="298"/>
                                        </p:tgtEl>
                                        <p:attrNameLst>
                                          <p:attrName>style.visibility</p:attrName>
                                        </p:attrNameLst>
                                      </p:cBhvr>
                                      <p:to>
                                        <p:strVal val="visible"/>
                                      </p:to>
                                    </p:set>
                                    <p:animEffect transition="in" filter="fade">
                                      <p:cBhvr>
                                        <p:cTn id="553" dur="500"/>
                                        <p:tgtEl>
                                          <p:spTgt spid="298"/>
                                        </p:tgtEl>
                                      </p:cBhvr>
                                    </p:animEffect>
                                  </p:childTnLst>
                                </p:cTn>
                              </p:par>
                              <p:par>
                                <p:cTn id="554" presetID="10" presetClass="entr" presetSubtype="0" fill="hold" grpId="0" nodeType="withEffect">
                                  <p:stCondLst>
                                    <p:cond delay="0"/>
                                  </p:stCondLst>
                                  <p:childTnLst>
                                    <p:set>
                                      <p:cBhvr>
                                        <p:cTn id="555" dur="1" fill="hold">
                                          <p:stCondLst>
                                            <p:cond delay="0"/>
                                          </p:stCondLst>
                                        </p:cTn>
                                        <p:tgtEl>
                                          <p:spTgt spid="299"/>
                                        </p:tgtEl>
                                        <p:attrNameLst>
                                          <p:attrName>style.visibility</p:attrName>
                                        </p:attrNameLst>
                                      </p:cBhvr>
                                      <p:to>
                                        <p:strVal val="visible"/>
                                      </p:to>
                                    </p:set>
                                    <p:animEffect transition="in" filter="fade">
                                      <p:cBhvr>
                                        <p:cTn id="556" dur="500"/>
                                        <p:tgtEl>
                                          <p:spTgt spid="299"/>
                                        </p:tgtEl>
                                      </p:cBhvr>
                                    </p:animEffect>
                                  </p:childTnLst>
                                </p:cTn>
                              </p:par>
                              <p:par>
                                <p:cTn id="557" presetID="10" presetClass="entr" presetSubtype="0" fill="hold" grpId="0" nodeType="withEffect">
                                  <p:stCondLst>
                                    <p:cond delay="0"/>
                                  </p:stCondLst>
                                  <p:childTnLst>
                                    <p:set>
                                      <p:cBhvr>
                                        <p:cTn id="558" dur="1" fill="hold">
                                          <p:stCondLst>
                                            <p:cond delay="0"/>
                                          </p:stCondLst>
                                        </p:cTn>
                                        <p:tgtEl>
                                          <p:spTgt spid="300"/>
                                        </p:tgtEl>
                                        <p:attrNameLst>
                                          <p:attrName>style.visibility</p:attrName>
                                        </p:attrNameLst>
                                      </p:cBhvr>
                                      <p:to>
                                        <p:strVal val="visible"/>
                                      </p:to>
                                    </p:set>
                                    <p:animEffect transition="in" filter="fade">
                                      <p:cBhvr>
                                        <p:cTn id="559" dur="500"/>
                                        <p:tgtEl>
                                          <p:spTgt spid="300"/>
                                        </p:tgtEl>
                                      </p:cBhvr>
                                    </p:animEffect>
                                  </p:childTnLst>
                                </p:cTn>
                              </p:par>
                              <p:par>
                                <p:cTn id="560" presetID="10" presetClass="entr" presetSubtype="0" fill="hold" grpId="0" nodeType="withEffect">
                                  <p:stCondLst>
                                    <p:cond delay="0"/>
                                  </p:stCondLst>
                                  <p:childTnLst>
                                    <p:set>
                                      <p:cBhvr>
                                        <p:cTn id="561" dur="1" fill="hold">
                                          <p:stCondLst>
                                            <p:cond delay="0"/>
                                          </p:stCondLst>
                                        </p:cTn>
                                        <p:tgtEl>
                                          <p:spTgt spid="301"/>
                                        </p:tgtEl>
                                        <p:attrNameLst>
                                          <p:attrName>style.visibility</p:attrName>
                                        </p:attrNameLst>
                                      </p:cBhvr>
                                      <p:to>
                                        <p:strVal val="visible"/>
                                      </p:to>
                                    </p:set>
                                    <p:animEffect transition="in" filter="fade">
                                      <p:cBhvr>
                                        <p:cTn id="562" dur="500"/>
                                        <p:tgtEl>
                                          <p:spTgt spid="301"/>
                                        </p:tgtEl>
                                      </p:cBhvr>
                                    </p:animEffect>
                                  </p:childTnLst>
                                </p:cTn>
                              </p:par>
                              <p:par>
                                <p:cTn id="563" presetID="10" presetClass="entr" presetSubtype="0" fill="hold" grpId="0" nodeType="withEffect">
                                  <p:stCondLst>
                                    <p:cond delay="0"/>
                                  </p:stCondLst>
                                  <p:childTnLst>
                                    <p:set>
                                      <p:cBhvr>
                                        <p:cTn id="564" dur="1" fill="hold">
                                          <p:stCondLst>
                                            <p:cond delay="0"/>
                                          </p:stCondLst>
                                        </p:cTn>
                                        <p:tgtEl>
                                          <p:spTgt spid="302"/>
                                        </p:tgtEl>
                                        <p:attrNameLst>
                                          <p:attrName>style.visibility</p:attrName>
                                        </p:attrNameLst>
                                      </p:cBhvr>
                                      <p:to>
                                        <p:strVal val="visible"/>
                                      </p:to>
                                    </p:set>
                                    <p:animEffect transition="in" filter="fade">
                                      <p:cBhvr>
                                        <p:cTn id="565" dur="500"/>
                                        <p:tgtEl>
                                          <p:spTgt spid="302"/>
                                        </p:tgtEl>
                                      </p:cBhvr>
                                    </p:animEffect>
                                  </p:childTnLst>
                                </p:cTn>
                              </p:par>
                              <p:par>
                                <p:cTn id="566" presetID="10" presetClass="entr" presetSubtype="0" fill="hold" grpId="0" nodeType="withEffect">
                                  <p:stCondLst>
                                    <p:cond delay="0"/>
                                  </p:stCondLst>
                                  <p:childTnLst>
                                    <p:set>
                                      <p:cBhvr>
                                        <p:cTn id="567" dur="1" fill="hold">
                                          <p:stCondLst>
                                            <p:cond delay="0"/>
                                          </p:stCondLst>
                                        </p:cTn>
                                        <p:tgtEl>
                                          <p:spTgt spid="303"/>
                                        </p:tgtEl>
                                        <p:attrNameLst>
                                          <p:attrName>style.visibility</p:attrName>
                                        </p:attrNameLst>
                                      </p:cBhvr>
                                      <p:to>
                                        <p:strVal val="visible"/>
                                      </p:to>
                                    </p:set>
                                    <p:animEffect transition="in" filter="fade">
                                      <p:cBhvr>
                                        <p:cTn id="568" dur="500"/>
                                        <p:tgtEl>
                                          <p:spTgt spid="303"/>
                                        </p:tgtEl>
                                      </p:cBhvr>
                                    </p:animEffect>
                                  </p:childTnLst>
                                </p:cTn>
                              </p:par>
                              <p:par>
                                <p:cTn id="569" presetID="10" presetClass="entr" presetSubtype="0" fill="hold" grpId="0" nodeType="withEffect">
                                  <p:stCondLst>
                                    <p:cond delay="0"/>
                                  </p:stCondLst>
                                  <p:childTnLst>
                                    <p:set>
                                      <p:cBhvr>
                                        <p:cTn id="570" dur="1" fill="hold">
                                          <p:stCondLst>
                                            <p:cond delay="0"/>
                                          </p:stCondLst>
                                        </p:cTn>
                                        <p:tgtEl>
                                          <p:spTgt spid="304"/>
                                        </p:tgtEl>
                                        <p:attrNameLst>
                                          <p:attrName>style.visibility</p:attrName>
                                        </p:attrNameLst>
                                      </p:cBhvr>
                                      <p:to>
                                        <p:strVal val="visible"/>
                                      </p:to>
                                    </p:set>
                                    <p:animEffect transition="in" filter="fade">
                                      <p:cBhvr>
                                        <p:cTn id="571" dur="500"/>
                                        <p:tgtEl>
                                          <p:spTgt spid="304"/>
                                        </p:tgtEl>
                                      </p:cBhvr>
                                    </p:animEffect>
                                  </p:childTnLst>
                                </p:cTn>
                              </p:par>
                              <p:par>
                                <p:cTn id="572" presetID="10" presetClass="entr" presetSubtype="0" fill="hold" grpId="0" nodeType="withEffect">
                                  <p:stCondLst>
                                    <p:cond delay="0"/>
                                  </p:stCondLst>
                                  <p:childTnLst>
                                    <p:set>
                                      <p:cBhvr>
                                        <p:cTn id="573" dur="1" fill="hold">
                                          <p:stCondLst>
                                            <p:cond delay="0"/>
                                          </p:stCondLst>
                                        </p:cTn>
                                        <p:tgtEl>
                                          <p:spTgt spid="313"/>
                                        </p:tgtEl>
                                        <p:attrNameLst>
                                          <p:attrName>style.visibility</p:attrName>
                                        </p:attrNameLst>
                                      </p:cBhvr>
                                      <p:to>
                                        <p:strVal val="visible"/>
                                      </p:to>
                                    </p:set>
                                    <p:animEffect transition="in" filter="fade">
                                      <p:cBhvr>
                                        <p:cTn id="574" dur="500"/>
                                        <p:tgtEl>
                                          <p:spTgt spid="313"/>
                                        </p:tgtEl>
                                      </p:cBhvr>
                                    </p:animEffect>
                                  </p:childTnLst>
                                </p:cTn>
                              </p:par>
                              <p:par>
                                <p:cTn id="575" presetID="10" presetClass="entr" presetSubtype="0" fill="hold" grpId="0" nodeType="withEffect">
                                  <p:stCondLst>
                                    <p:cond delay="0"/>
                                  </p:stCondLst>
                                  <p:childTnLst>
                                    <p:set>
                                      <p:cBhvr>
                                        <p:cTn id="576" dur="1" fill="hold">
                                          <p:stCondLst>
                                            <p:cond delay="0"/>
                                          </p:stCondLst>
                                        </p:cTn>
                                        <p:tgtEl>
                                          <p:spTgt spid="314"/>
                                        </p:tgtEl>
                                        <p:attrNameLst>
                                          <p:attrName>style.visibility</p:attrName>
                                        </p:attrNameLst>
                                      </p:cBhvr>
                                      <p:to>
                                        <p:strVal val="visible"/>
                                      </p:to>
                                    </p:set>
                                    <p:animEffect transition="in" filter="fade">
                                      <p:cBhvr>
                                        <p:cTn id="577" dur="500"/>
                                        <p:tgtEl>
                                          <p:spTgt spid="314"/>
                                        </p:tgtEl>
                                      </p:cBhvr>
                                    </p:animEffect>
                                  </p:childTnLst>
                                </p:cTn>
                              </p:par>
                              <p:par>
                                <p:cTn id="578" presetID="10" presetClass="entr" presetSubtype="0" fill="hold" grpId="0" nodeType="withEffect">
                                  <p:stCondLst>
                                    <p:cond delay="0"/>
                                  </p:stCondLst>
                                  <p:childTnLst>
                                    <p:set>
                                      <p:cBhvr>
                                        <p:cTn id="579" dur="1" fill="hold">
                                          <p:stCondLst>
                                            <p:cond delay="0"/>
                                          </p:stCondLst>
                                        </p:cTn>
                                        <p:tgtEl>
                                          <p:spTgt spid="315"/>
                                        </p:tgtEl>
                                        <p:attrNameLst>
                                          <p:attrName>style.visibility</p:attrName>
                                        </p:attrNameLst>
                                      </p:cBhvr>
                                      <p:to>
                                        <p:strVal val="visible"/>
                                      </p:to>
                                    </p:set>
                                    <p:animEffect transition="in" filter="fade">
                                      <p:cBhvr>
                                        <p:cTn id="580" dur="500"/>
                                        <p:tgtEl>
                                          <p:spTgt spid="315"/>
                                        </p:tgtEl>
                                      </p:cBhvr>
                                    </p:animEffect>
                                  </p:childTnLst>
                                </p:cTn>
                              </p:par>
                              <p:par>
                                <p:cTn id="581" presetID="10" presetClass="entr" presetSubtype="0" fill="hold" grpId="0" nodeType="withEffect">
                                  <p:stCondLst>
                                    <p:cond delay="0"/>
                                  </p:stCondLst>
                                  <p:childTnLst>
                                    <p:set>
                                      <p:cBhvr>
                                        <p:cTn id="582" dur="1" fill="hold">
                                          <p:stCondLst>
                                            <p:cond delay="0"/>
                                          </p:stCondLst>
                                        </p:cTn>
                                        <p:tgtEl>
                                          <p:spTgt spid="316"/>
                                        </p:tgtEl>
                                        <p:attrNameLst>
                                          <p:attrName>style.visibility</p:attrName>
                                        </p:attrNameLst>
                                      </p:cBhvr>
                                      <p:to>
                                        <p:strVal val="visible"/>
                                      </p:to>
                                    </p:set>
                                    <p:animEffect transition="in" filter="fade">
                                      <p:cBhvr>
                                        <p:cTn id="583" dur="500"/>
                                        <p:tgtEl>
                                          <p:spTgt spid="316"/>
                                        </p:tgtEl>
                                      </p:cBhvr>
                                    </p:animEffect>
                                  </p:childTnLst>
                                </p:cTn>
                              </p:par>
                              <p:par>
                                <p:cTn id="584" presetID="10" presetClass="entr" presetSubtype="0" fill="hold" grpId="0" nodeType="withEffect">
                                  <p:stCondLst>
                                    <p:cond delay="0"/>
                                  </p:stCondLst>
                                  <p:childTnLst>
                                    <p:set>
                                      <p:cBhvr>
                                        <p:cTn id="585" dur="1" fill="hold">
                                          <p:stCondLst>
                                            <p:cond delay="0"/>
                                          </p:stCondLst>
                                        </p:cTn>
                                        <p:tgtEl>
                                          <p:spTgt spid="317"/>
                                        </p:tgtEl>
                                        <p:attrNameLst>
                                          <p:attrName>style.visibility</p:attrName>
                                        </p:attrNameLst>
                                      </p:cBhvr>
                                      <p:to>
                                        <p:strVal val="visible"/>
                                      </p:to>
                                    </p:set>
                                    <p:animEffect transition="in" filter="fade">
                                      <p:cBhvr>
                                        <p:cTn id="586" dur="500"/>
                                        <p:tgtEl>
                                          <p:spTgt spid="317"/>
                                        </p:tgtEl>
                                      </p:cBhvr>
                                    </p:animEffect>
                                  </p:childTnLst>
                                </p:cTn>
                              </p:par>
                              <p:par>
                                <p:cTn id="587" presetID="10" presetClass="entr" presetSubtype="0" fill="hold" grpId="0" nodeType="withEffect">
                                  <p:stCondLst>
                                    <p:cond delay="0"/>
                                  </p:stCondLst>
                                  <p:childTnLst>
                                    <p:set>
                                      <p:cBhvr>
                                        <p:cTn id="588" dur="1" fill="hold">
                                          <p:stCondLst>
                                            <p:cond delay="0"/>
                                          </p:stCondLst>
                                        </p:cTn>
                                        <p:tgtEl>
                                          <p:spTgt spid="318"/>
                                        </p:tgtEl>
                                        <p:attrNameLst>
                                          <p:attrName>style.visibility</p:attrName>
                                        </p:attrNameLst>
                                      </p:cBhvr>
                                      <p:to>
                                        <p:strVal val="visible"/>
                                      </p:to>
                                    </p:set>
                                    <p:animEffect transition="in" filter="fade">
                                      <p:cBhvr>
                                        <p:cTn id="589" dur="500"/>
                                        <p:tgtEl>
                                          <p:spTgt spid="318"/>
                                        </p:tgtEl>
                                      </p:cBhvr>
                                    </p:animEffect>
                                  </p:childTnLst>
                                </p:cTn>
                              </p:par>
                              <p:par>
                                <p:cTn id="590" presetID="10" presetClass="entr" presetSubtype="0" fill="hold" grpId="0" nodeType="withEffect">
                                  <p:stCondLst>
                                    <p:cond delay="0"/>
                                  </p:stCondLst>
                                  <p:childTnLst>
                                    <p:set>
                                      <p:cBhvr>
                                        <p:cTn id="591" dur="1" fill="hold">
                                          <p:stCondLst>
                                            <p:cond delay="0"/>
                                          </p:stCondLst>
                                        </p:cTn>
                                        <p:tgtEl>
                                          <p:spTgt spid="319"/>
                                        </p:tgtEl>
                                        <p:attrNameLst>
                                          <p:attrName>style.visibility</p:attrName>
                                        </p:attrNameLst>
                                      </p:cBhvr>
                                      <p:to>
                                        <p:strVal val="visible"/>
                                      </p:to>
                                    </p:set>
                                    <p:animEffect transition="in" filter="fade">
                                      <p:cBhvr>
                                        <p:cTn id="592" dur="500"/>
                                        <p:tgtEl>
                                          <p:spTgt spid="319"/>
                                        </p:tgtEl>
                                      </p:cBhvr>
                                    </p:animEffect>
                                  </p:childTnLst>
                                </p:cTn>
                              </p:par>
                              <p:par>
                                <p:cTn id="593" presetID="10" presetClass="entr" presetSubtype="0" fill="hold" grpId="0" nodeType="withEffect">
                                  <p:stCondLst>
                                    <p:cond delay="0"/>
                                  </p:stCondLst>
                                  <p:childTnLst>
                                    <p:set>
                                      <p:cBhvr>
                                        <p:cTn id="594" dur="1" fill="hold">
                                          <p:stCondLst>
                                            <p:cond delay="0"/>
                                          </p:stCondLst>
                                        </p:cTn>
                                        <p:tgtEl>
                                          <p:spTgt spid="320"/>
                                        </p:tgtEl>
                                        <p:attrNameLst>
                                          <p:attrName>style.visibility</p:attrName>
                                        </p:attrNameLst>
                                      </p:cBhvr>
                                      <p:to>
                                        <p:strVal val="visible"/>
                                      </p:to>
                                    </p:set>
                                    <p:animEffect transition="in" filter="fade">
                                      <p:cBhvr>
                                        <p:cTn id="595" dur="500"/>
                                        <p:tgtEl>
                                          <p:spTgt spid="320"/>
                                        </p:tgtEl>
                                      </p:cBhvr>
                                    </p:animEffect>
                                  </p:childTnLst>
                                </p:cTn>
                              </p:par>
                            </p:childTnLst>
                          </p:cTn>
                        </p:par>
                        <p:par>
                          <p:cTn id="596" fill="hold">
                            <p:stCondLst>
                              <p:cond delay="3500"/>
                            </p:stCondLst>
                            <p:childTnLst>
                              <p:par>
                                <p:cTn id="597" presetID="0" presetClass="path" presetSubtype="0" accel="50000" decel="50000" fill="hold" grpId="1" nodeType="afterEffect">
                                  <p:stCondLst>
                                    <p:cond delay="0"/>
                                  </p:stCondLst>
                                  <p:childTnLst>
                                    <p:animMotion origin="layout" path="M 0 0 L 0.10797 0.18394 " pathEditMode="relative" ptsTypes="AA">
                                      <p:cBhvr>
                                        <p:cTn id="598" dur="2000" fill="hold"/>
                                        <p:tgtEl>
                                          <p:spTgt spid="297"/>
                                        </p:tgtEl>
                                        <p:attrNameLst>
                                          <p:attrName>ppt_x</p:attrName>
                                          <p:attrName>ppt_y</p:attrName>
                                        </p:attrNameLst>
                                      </p:cBhvr>
                                    </p:animMotion>
                                  </p:childTnLst>
                                </p:cTn>
                              </p:par>
                              <p:par>
                                <p:cTn id="599" presetID="0" presetClass="path" presetSubtype="0" accel="50000" decel="50000" fill="hold" grpId="1" nodeType="withEffect">
                                  <p:stCondLst>
                                    <p:cond delay="0"/>
                                  </p:stCondLst>
                                  <p:childTnLst>
                                    <p:animMotion origin="layout" path="M 0 0 L 0.10797 0.18394 " pathEditMode="relative" ptsTypes="AA">
                                      <p:cBhvr>
                                        <p:cTn id="600" dur="2000" fill="hold"/>
                                        <p:tgtEl>
                                          <p:spTgt spid="298"/>
                                        </p:tgtEl>
                                        <p:attrNameLst>
                                          <p:attrName>ppt_x</p:attrName>
                                          <p:attrName>ppt_y</p:attrName>
                                        </p:attrNameLst>
                                      </p:cBhvr>
                                    </p:animMotion>
                                  </p:childTnLst>
                                </p:cTn>
                              </p:par>
                              <p:par>
                                <p:cTn id="601" presetID="0" presetClass="path" presetSubtype="0" accel="50000" decel="50000" fill="hold" grpId="1" nodeType="withEffect">
                                  <p:stCondLst>
                                    <p:cond delay="0"/>
                                  </p:stCondLst>
                                  <p:childTnLst>
                                    <p:animMotion origin="layout" path="M 0 0 L 0.10797 0.18394 " pathEditMode="relative" ptsTypes="AA">
                                      <p:cBhvr>
                                        <p:cTn id="602" dur="2000" fill="hold"/>
                                        <p:tgtEl>
                                          <p:spTgt spid="299"/>
                                        </p:tgtEl>
                                        <p:attrNameLst>
                                          <p:attrName>ppt_x</p:attrName>
                                          <p:attrName>ppt_y</p:attrName>
                                        </p:attrNameLst>
                                      </p:cBhvr>
                                    </p:animMotion>
                                  </p:childTnLst>
                                </p:cTn>
                              </p:par>
                              <p:par>
                                <p:cTn id="603" presetID="0" presetClass="path" presetSubtype="0" accel="50000" decel="50000" fill="hold" grpId="1" nodeType="withEffect">
                                  <p:stCondLst>
                                    <p:cond delay="0"/>
                                  </p:stCondLst>
                                  <p:childTnLst>
                                    <p:animMotion origin="layout" path="M 0 0 L 0.10797 0.18394 " pathEditMode="relative" ptsTypes="AA">
                                      <p:cBhvr>
                                        <p:cTn id="604" dur="2000" fill="hold"/>
                                        <p:tgtEl>
                                          <p:spTgt spid="300"/>
                                        </p:tgtEl>
                                        <p:attrNameLst>
                                          <p:attrName>ppt_x</p:attrName>
                                          <p:attrName>ppt_y</p:attrName>
                                        </p:attrNameLst>
                                      </p:cBhvr>
                                    </p:animMotion>
                                  </p:childTnLst>
                                </p:cTn>
                              </p:par>
                              <p:par>
                                <p:cTn id="605" presetID="0" presetClass="path" presetSubtype="0" accel="50000" decel="50000" fill="hold" grpId="1" nodeType="withEffect">
                                  <p:stCondLst>
                                    <p:cond delay="0"/>
                                  </p:stCondLst>
                                  <p:childTnLst>
                                    <p:animMotion origin="layout" path="M 0 0 L 0.10797 0.18394 " pathEditMode="relative" ptsTypes="AA">
                                      <p:cBhvr>
                                        <p:cTn id="606" dur="2000" fill="hold"/>
                                        <p:tgtEl>
                                          <p:spTgt spid="301"/>
                                        </p:tgtEl>
                                        <p:attrNameLst>
                                          <p:attrName>ppt_x</p:attrName>
                                          <p:attrName>ppt_y</p:attrName>
                                        </p:attrNameLst>
                                      </p:cBhvr>
                                    </p:animMotion>
                                  </p:childTnLst>
                                </p:cTn>
                              </p:par>
                              <p:par>
                                <p:cTn id="607" presetID="0" presetClass="path" presetSubtype="0" accel="50000" decel="50000" fill="hold" grpId="1" nodeType="withEffect">
                                  <p:stCondLst>
                                    <p:cond delay="0"/>
                                  </p:stCondLst>
                                  <p:childTnLst>
                                    <p:animMotion origin="layout" path="M 0 0 L 0.10797 0.18394 " pathEditMode="relative" ptsTypes="AA">
                                      <p:cBhvr>
                                        <p:cTn id="608" dur="2000" fill="hold"/>
                                        <p:tgtEl>
                                          <p:spTgt spid="302"/>
                                        </p:tgtEl>
                                        <p:attrNameLst>
                                          <p:attrName>ppt_x</p:attrName>
                                          <p:attrName>ppt_y</p:attrName>
                                        </p:attrNameLst>
                                      </p:cBhvr>
                                    </p:animMotion>
                                  </p:childTnLst>
                                </p:cTn>
                              </p:par>
                              <p:par>
                                <p:cTn id="609" presetID="0" presetClass="path" presetSubtype="0" accel="50000" decel="50000" fill="hold" grpId="1" nodeType="withEffect">
                                  <p:stCondLst>
                                    <p:cond delay="0"/>
                                  </p:stCondLst>
                                  <p:childTnLst>
                                    <p:animMotion origin="layout" path="M 0 0 L 0.10797 0.18394 " pathEditMode="relative" ptsTypes="AA">
                                      <p:cBhvr>
                                        <p:cTn id="610" dur="2000" fill="hold"/>
                                        <p:tgtEl>
                                          <p:spTgt spid="303"/>
                                        </p:tgtEl>
                                        <p:attrNameLst>
                                          <p:attrName>ppt_x</p:attrName>
                                          <p:attrName>ppt_y</p:attrName>
                                        </p:attrNameLst>
                                      </p:cBhvr>
                                    </p:animMotion>
                                  </p:childTnLst>
                                </p:cTn>
                              </p:par>
                              <p:par>
                                <p:cTn id="611" presetID="0" presetClass="path" presetSubtype="0" accel="50000" decel="50000" fill="hold" grpId="1" nodeType="withEffect">
                                  <p:stCondLst>
                                    <p:cond delay="0"/>
                                  </p:stCondLst>
                                  <p:childTnLst>
                                    <p:animMotion origin="layout" path="M 0 0 L 0.10797 0.18394 " pathEditMode="relative" ptsTypes="AA">
                                      <p:cBhvr>
                                        <p:cTn id="612" dur="2000" fill="hold"/>
                                        <p:tgtEl>
                                          <p:spTgt spid="304"/>
                                        </p:tgtEl>
                                        <p:attrNameLst>
                                          <p:attrName>ppt_x</p:attrName>
                                          <p:attrName>ppt_y</p:attrName>
                                        </p:attrNameLst>
                                      </p:cBhvr>
                                    </p:animMotion>
                                  </p:childTnLst>
                                </p:cTn>
                              </p:par>
                              <p:par>
                                <p:cTn id="613" presetID="0" presetClass="path" presetSubtype="0" accel="50000" decel="50000" fill="hold" grpId="1" nodeType="withEffect">
                                  <p:stCondLst>
                                    <p:cond delay="0"/>
                                  </p:stCondLst>
                                  <p:childTnLst>
                                    <p:animMotion origin="layout" path="M 0 0 L 0.14675 0.11896 " pathEditMode="relative" ptsTypes="AA">
                                      <p:cBhvr>
                                        <p:cTn id="614" dur="2000" fill="hold"/>
                                        <p:tgtEl>
                                          <p:spTgt spid="313"/>
                                        </p:tgtEl>
                                        <p:attrNameLst>
                                          <p:attrName>ppt_x</p:attrName>
                                          <p:attrName>ppt_y</p:attrName>
                                        </p:attrNameLst>
                                      </p:cBhvr>
                                    </p:animMotion>
                                  </p:childTnLst>
                                </p:cTn>
                              </p:par>
                              <p:par>
                                <p:cTn id="615" presetID="0" presetClass="path" presetSubtype="0" accel="50000" decel="50000" fill="hold" grpId="1" nodeType="withEffect">
                                  <p:stCondLst>
                                    <p:cond delay="0"/>
                                  </p:stCondLst>
                                  <p:childTnLst>
                                    <p:animMotion origin="layout" path="M 0 0 L 0.14675 0.11896 " pathEditMode="relative" ptsTypes="AA">
                                      <p:cBhvr>
                                        <p:cTn id="616" dur="2000" fill="hold"/>
                                        <p:tgtEl>
                                          <p:spTgt spid="314"/>
                                        </p:tgtEl>
                                        <p:attrNameLst>
                                          <p:attrName>ppt_x</p:attrName>
                                          <p:attrName>ppt_y</p:attrName>
                                        </p:attrNameLst>
                                      </p:cBhvr>
                                    </p:animMotion>
                                  </p:childTnLst>
                                </p:cTn>
                              </p:par>
                              <p:par>
                                <p:cTn id="617" presetID="0" presetClass="path" presetSubtype="0" accel="50000" decel="50000" fill="hold" grpId="1" nodeType="withEffect">
                                  <p:stCondLst>
                                    <p:cond delay="0"/>
                                  </p:stCondLst>
                                  <p:childTnLst>
                                    <p:animMotion origin="layout" path="M 0 0 L 0.14675 0.11896 " pathEditMode="relative" ptsTypes="AA">
                                      <p:cBhvr>
                                        <p:cTn id="618" dur="2000" fill="hold"/>
                                        <p:tgtEl>
                                          <p:spTgt spid="315"/>
                                        </p:tgtEl>
                                        <p:attrNameLst>
                                          <p:attrName>ppt_x</p:attrName>
                                          <p:attrName>ppt_y</p:attrName>
                                        </p:attrNameLst>
                                      </p:cBhvr>
                                    </p:animMotion>
                                  </p:childTnLst>
                                </p:cTn>
                              </p:par>
                              <p:par>
                                <p:cTn id="619" presetID="0" presetClass="path" presetSubtype="0" accel="50000" decel="50000" fill="hold" grpId="1" nodeType="withEffect">
                                  <p:stCondLst>
                                    <p:cond delay="0"/>
                                  </p:stCondLst>
                                  <p:childTnLst>
                                    <p:animMotion origin="layout" path="M 0 0 L 0.14675 0.11896 " pathEditMode="relative" ptsTypes="AA">
                                      <p:cBhvr>
                                        <p:cTn id="620" dur="2000" fill="hold"/>
                                        <p:tgtEl>
                                          <p:spTgt spid="316"/>
                                        </p:tgtEl>
                                        <p:attrNameLst>
                                          <p:attrName>ppt_x</p:attrName>
                                          <p:attrName>ppt_y</p:attrName>
                                        </p:attrNameLst>
                                      </p:cBhvr>
                                    </p:animMotion>
                                  </p:childTnLst>
                                </p:cTn>
                              </p:par>
                              <p:par>
                                <p:cTn id="621" presetID="0" presetClass="path" presetSubtype="0" accel="50000" decel="50000" fill="hold" grpId="1" nodeType="withEffect">
                                  <p:stCondLst>
                                    <p:cond delay="0"/>
                                  </p:stCondLst>
                                  <p:childTnLst>
                                    <p:animMotion origin="layout" path="M 0 0 L 0.14675 0.11896 " pathEditMode="relative" ptsTypes="AA">
                                      <p:cBhvr>
                                        <p:cTn id="622" dur="2000" fill="hold"/>
                                        <p:tgtEl>
                                          <p:spTgt spid="317"/>
                                        </p:tgtEl>
                                        <p:attrNameLst>
                                          <p:attrName>ppt_x</p:attrName>
                                          <p:attrName>ppt_y</p:attrName>
                                        </p:attrNameLst>
                                      </p:cBhvr>
                                    </p:animMotion>
                                  </p:childTnLst>
                                </p:cTn>
                              </p:par>
                              <p:par>
                                <p:cTn id="623" presetID="0" presetClass="path" presetSubtype="0" accel="50000" decel="50000" fill="hold" grpId="1" nodeType="withEffect">
                                  <p:stCondLst>
                                    <p:cond delay="0"/>
                                  </p:stCondLst>
                                  <p:childTnLst>
                                    <p:animMotion origin="layout" path="M 0 0 L 0.14675 0.11896 " pathEditMode="relative" ptsTypes="AA">
                                      <p:cBhvr>
                                        <p:cTn id="624" dur="2000" fill="hold"/>
                                        <p:tgtEl>
                                          <p:spTgt spid="318"/>
                                        </p:tgtEl>
                                        <p:attrNameLst>
                                          <p:attrName>ppt_x</p:attrName>
                                          <p:attrName>ppt_y</p:attrName>
                                        </p:attrNameLst>
                                      </p:cBhvr>
                                    </p:animMotion>
                                  </p:childTnLst>
                                </p:cTn>
                              </p:par>
                              <p:par>
                                <p:cTn id="625" presetID="0" presetClass="path" presetSubtype="0" accel="50000" decel="50000" fill="hold" grpId="1" nodeType="withEffect">
                                  <p:stCondLst>
                                    <p:cond delay="0"/>
                                  </p:stCondLst>
                                  <p:childTnLst>
                                    <p:animMotion origin="layout" path="M 0 0 L 0.14675 0.11896 " pathEditMode="relative" ptsTypes="AA">
                                      <p:cBhvr>
                                        <p:cTn id="626" dur="2000" fill="hold"/>
                                        <p:tgtEl>
                                          <p:spTgt spid="319"/>
                                        </p:tgtEl>
                                        <p:attrNameLst>
                                          <p:attrName>ppt_x</p:attrName>
                                          <p:attrName>ppt_y</p:attrName>
                                        </p:attrNameLst>
                                      </p:cBhvr>
                                    </p:animMotion>
                                  </p:childTnLst>
                                </p:cTn>
                              </p:par>
                              <p:par>
                                <p:cTn id="627" presetID="0" presetClass="path" presetSubtype="0" accel="50000" decel="50000" fill="hold" grpId="1" nodeType="withEffect">
                                  <p:stCondLst>
                                    <p:cond delay="0"/>
                                  </p:stCondLst>
                                  <p:childTnLst>
                                    <p:animMotion origin="layout" path="M 0 0 L 0.14675 0.11896 " pathEditMode="relative" ptsTypes="AA">
                                      <p:cBhvr>
                                        <p:cTn id="628" dur="2000" fill="hold"/>
                                        <p:tgtEl>
                                          <p:spTgt spid="320"/>
                                        </p:tgtEl>
                                        <p:attrNameLst>
                                          <p:attrName>ppt_x</p:attrName>
                                          <p:attrName>ppt_y</p:attrName>
                                        </p:attrNameLst>
                                      </p:cBhvr>
                                    </p:animMotion>
                                  </p:childTnLst>
                                </p:cTn>
                              </p:par>
                            </p:childTnLst>
                          </p:cTn>
                        </p:par>
                        <p:par>
                          <p:cTn id="629" fill="hold">
                            <p:stCondLst>
                              <p:cond delay="5500"/>
                            </p:stCondLst>
                            <p:childTnLst>
                              <p:par>
                                <p:cTn id="630" presetID="1" presetClass="exit" presetSubtype="0" fill="hold" grpId="2" nodeType="afterEffect">
                                  <p:stCondLst>
                                    <p:cond delay="0"/>
                                  </p:stCondLst>
                                  <p:childTnLst>
                                    <p:set>
                                      <p:cBhvr>
                                        <p:cTn id="631" dur="1" fill="hold">
                                          <p:stCondLst>
                                            <p:cond delay="0"/>
                                          </p:stCondLst>
                                        </p:cTn>
                                        <p:tgtEl>
                                          <p:spTgt spid="297"/>
                                        </p:tgtEl>
                                        <p:attrNameLst>
                                          <p:attrName>style.visibility</p:attrName>
                                        </p:attrNameLst>
                                      </p:cBhvr>
                                      <p:to>
                                        <p:strVal val="hidden"/>
                                      </p:to>
                                    </p:set>
                                  </p:childTnLst>
                                </p:cTn>
                              </p:par>
                              <p:par>
                                <p:cTn id="632" presetID="1" presetClass="exit" presetSubtype="0" fill="hold" grpId="2" nodeType="withEffect">
                                  <p:stCondLst>
                                    <p:cond delay="0"/>
                                  </p:stCondLst>
                                  <p:childTnLst>
                                    <p:set>
                                      <p:cBhvr>
                                        <p:cTn id="633" dur="1" fill="hold">
                                          <p:stCondLst>
                                            <p:cond delay="0"/>
                                          </p:stCondLst>
                                        </p:cTn>
                                        <p:tgtEl>
                                          <p:spTgt spid="298"/>
                                        </p:tgtEl>
                                        <p:attrNameLst>
                                          <p:attrName>style.visibility</p:attrName>
                                        </p:attrNameLst>
                                      </p:cBhvr>
                                      <p:to>
                                        <p:strVal val="hidden"/>
                                      </p:to>
                                    </p:set>
                                  </p:childTnLst>
                                </p:cTn>
                              </p:par>
                              <p:par>
                                <p:cTn id="634" presetID="1" presetClass="exit" presetSubtype="0" fill="hold" grpId="2" nodeType="withEffect">
                                  <p:stCondLst>
                                    <p:cond delay="0"/>
                                  </p:stCondLst>
                                  <p:childTnLst>
                                    <p:set>
                                      <p:cBhvr>
                                        <p:cTn id="635" dur="1" fill="hold">
                                          <p:stCondLst>
                                            <p:cond delay="0"/>
                                          </p:stCondLst>
                                        </p:cTn>
                                        <p:tgtEl>
                                          <p:spTgt spid="299"/>
                                        </p:tgtEl>
                                        <p:attrNameLst>
                                          <p:attrName>style.visibility</p:attrName>
                                        </p:attrNameLst>
                                      </p:cBhvr>
                                      <p:to>
                                        <p:strVal val="hidden"/>
                                      </p:to>
                                    </p:set>
                                  </p:childTnLst>
                                </p:cTn>
                              </p:par>
                              <p:par>
                                <p:cTn id="636" presetID="1" presetClass="exit" presetSubtype="0" fill="hold" grpId="2" nodeType="withEffect">
                                  <p:stCondLst>
                                    <p:cond delay="0"/>
                                  </p:stCondLst>
                                  <p:childTnLst>
                                    <p:set>
                                      <p:cBhvr>
                                        <p:cTn id="637" dur="1" fill="hold">
                                          <p:stCondLst>
                                            <p:cond delay="0"/>
                                          </p:stCondLst>
                                        </p:cTn>
                                        <p:tgtEl>
                                          <p:spTgt spid="300"/>
                                        </p:tgtEl>
                                        <p:attrNameLst>
                                          <p:attrName>style.visibility</p:attrName>
                                        </p:attrNameLst>
                                      </p:cBhvr>
                                      <p:to>
                                        <p:strVal val="hidden"/>
                                      </p:to>
                                    </p:set>
                                  </p:childTnLst>
                                </p:cTn>
                              </p:par>
                              <p:par>
                                <p:cTn id="638" presetID="1" presetClass="exit" presetSubtype="0" fill="hold" grpId="2" nodeType="withEffect">
                                  <p:stCondLst>
                                    <p:cond delay="0"/>
                                  </p:stCondLst>
                                  <p:childTnLst>
                                    <p:set>
                                      <p:cBhvr>
                                        <p:cTn id="639" dur="1" fill="hold">
                                          <p:stCondLst>
                                            <p:cond delay="0"/>
                                          </p:stCondLst>
                                        </p:cTn>
                                        <p:tgtEl>
                                          <p:spTgt spid="301"/>
                                        </p:tgtEl>
                                        <p:attrNameLst>
                                          <p:attrName>style.visibility</p:attrName>
                                        </p:attrNameLst>
                                      </p:cBhvr>
                                      <p:to>
                                        <p:strVal val="hidden"/>
                                      </p:to>
                                    </p:set>
                                  </p:childTnLst>
                                </p:cTn>
                              </p:par>
                              <p:par>
                                <p:cTn id="640" presetID="1" presetClass="exit" presetSubtype="0" fill="hold" grpId="2" nodeType="withEffect">
                                  <p:stCondLst>
                                    <p:cond delay="0"/>
                                  </p:stCondLst>
                                  <p:childTnLst>
                                    <p:set>
                                      <p:cBhvr>
                                        <p:cTn id="641" dur="1" fill="hold">
                                          <p:stCondLst>
                                            <p:cond delay="0"/>
                                          </p:stCondLst>
                                        </p:cTn>
                                        <p:tgtEl>
                                          <p:spTgt spid="302"/>
                                        </p:tgtEl>
                                        <p:attrNameLst>
                                          <p:attrName>style.visibility</p:attrName>
                                        </p:attrNameLst>
                                      </p:cBhvr>
                                      <p:to>
                                        <p:strVal val="hidden"/>
                                      </p:to>
                                    </p:set>
                                  </p:childTnLst>
                                </p:cTn>
                              </p:par>
                              <p:par>
                                <p:cTn id="642" presetID="1" presetClass="exit" presetSubtype="0" fill="hold" grpId="2" nodeType="withEffect">
                                  <p:stCondLst>
                                    <p:cond delay="0"/>
                                  </p:stCondLst>
                                  <p:childTnLst>
                                    <p:set>
                                      <p:cBhvr>
                                        <p:cTn id="643" dur="1" fill="hold">
                                          <p:stCondLst>
                                            <p:cond delay="0"/>
                                          </p:stCondLst>
                                        </p:cTn>
                                        <p:tgtEl>
                                          <p:spTgt spid="303"/>
                                        </p:tgtEl>
                                        <p:attrNameLst>
                                          <p:attrName>style.visibility</p:attrName>
                                        </p:attrNameLst>
                                      </p:cBhvr>
                                      <p:to>
                                        <p:strVal val="hidden"/>
                                      </p:to>
                                    </p:set>
                                  </p:childTnLst>
                                </p:cTn>
                              </p:par>
                              <p:par>
                                <p:cTn id="644" presetID="1" presetClass="exit" presetSubtype="0" fill="hold" grpId="2" nodeType="withEffect">
                                  <p:stCondLst>
                                    <p:cond delay="0"/>
                                  </p:stCondLst>
                                  <p:childTnLst>
                                    <p:set>
                                      <p:cBhvr>
                                        <p:cTn id="645" dur="1" fill="hold">
                                          <p:stCondLst>
                                            <p:cond delay="0"/>
                                          </p:stCondLst>
                                        </p:cTn>
                                        <p:tgtEl>
                                          <p:spTgt spid="304"/>
                                        </p:tgtEl>
                                        <p:attrNameLst>
                                          <p:attrName>style.visibility</p:attrName>
                                        </p:attrNameLst>
                                      </p:cBhvr>
                                      <p:to>
                                        <p:strVal val="hidden"/>
                                      </p:to>
                                    </p:set>
                                  </p:childTnLst>
                                </p:cTn>
                              </p:par>
                              <p:par>
                                <p:cTn id="646" presetID="1" presetClass="exit" presetSubtype="0" fill="hold" grpId="2" nodeType="withEffect">
                                  <p:stCondLst>
                                    <p:cond delay="0"/>
                                  </p:stCondLst>
                                  <p:childTnLst>
                                    <p:set>
                                      <p:cBhvr>
                                        <p:cTn id="647" dur="1" fill="hold">
                                          <p:stCondLst>
                                            <p:cond delay="0"/>
                                          </p:stCondLst>
                                        </p:cTn>
                                        <p:tgtEl>
                                          <p:spTgt spid="313"/>
                                        </p:tgtEl>
                                        <p:attrNameLst>
                                          <p:attrName>style.visibility</p:attrName>
                                        </p:attrNameLst>
                                      </p:cBhvr>
                                      <p:to>
                                        <p:strVal val="hidden"/>
                                      </p:to>
                                    </p:set>
                                  </p:childTnLst>
                                </p:cTn>
                              </p:par>
                              <p:par>
                                <p:cTn id="648" presetID="1" presetClass="exit" presetSubtype="0" fill="hold" grpId="2" nodeType="withEffect">
                                  <p:stCondLst>
                                    <p:cond delay="0"/>
                                  </p:stCondLst>
                                  <p:childTnLst>
                                    <p:set>
                                      <p:cBhvr>
                                        <p:cTn id="649" dur="1" fill="hold">
                                          <p:stCondLst>
                                            <p:cond delay="0"/>
                                          </p:stCondLst>
                                        </p:cTn>
                                        <p:tgtEl>
                                          <p:spTgt spid="314"/>
                                        </p:tgtEl>
                                        <p:attrNameLst>
                                          <p:attrName>style.visibility</p:attrName>
                                        </p:attrNameLst>
                                      </p:cBhvr>
                                      <p:to>
                                        <p:strVal val="hidden"/>
                                      </p:to>
                                    </p:set>
                                  </p:childTnLst>
                                </p:cTn>
                              </p:par>
                              <p:par>
                                <p:cTn id="650" presetID="1" presetClass="exit" presetSubtype="0" fill="hold" grpId="2" nodeType="withEffect">
                                  <p:stCondLst>
                                    <p:cond delay="0"/>
                                  </p:stCondLst>
                                  <p:childTnLst>
                                    <p:set>
                                      <p:cBhvr>
                                        <p:cTn id="651" dur="1" fill="hold">
                                          <p:stCondLst>
                                            <p:cond delay="0"/>
                                          </p:stCondLst>
                                        </p:cTn>
                                        <p:tgtEl>
                                          <p:spTgt spid="315"/>
                                        </p:tgtEl>
                                        <p:attrNameLst>
                                          <p:attrName>style.visibility</p:attrName>
                                        </p:attrNameLst>
                                      </p:cBhvr>
                                      <p:to>
                                        <p:strVal val="hidden"/>
                                      </p:to>
                                    </p:set>
                                  </p:childTnLst>
                                </p:cTn>
                              </p:par>
                              <p:par>
                                <p:cTn id="652" presetID="1" presetClass="exit" presetSubtype="0" fill="hold" grpId="2" nodeType="withEffect">
                                  <p:stCondLst>
                                    <p:cond delay="0"/>
                                  </p:stCondLst>
                                  <p:childTnLst>
                                    <p:set>
                                      <p:cBhvr>
                                        <p:cTn id="653" dur="1" fill="hold">
                                          <p:stCondLst>
                                            <p:cond delay="0"/>
                                          </p:stCondLst>
                                        </p:cTn>
                                        <p:tgtEl>
                                          <p:spTgt spid="316"/>
                                        </p:tgtEl>
                                        <p:attrNameLst>
                                          <p:attrName>style.visibility</p:attrName>
                                        </p:attrNameLst>
                                      </p:cBhvr>
                                      <p:to>
                                        <p:strVal val="hidden"/>
                                      </p:to>
                                    </p:set>
                                  </p:childTnLst>
                                </p:cTn>
                              </p:par>
                              <p:par>
                                <p:cTn id="654" presetID="1" presetClass="exit" presetSubtype="0" fill="hold" grpId="2" nodeType="withEffect">
                                  <p:stCondLst>
                                    <p:cond delay="0"/>
                                  </p:stCondLst>
                                  <p:childTnLst>
                                    <p:set>
                                      <p:cBhvr>
                                        <p:cTn id="655" dur="1" fill="hold">
                                          <p:stCondLst>
                                            <p:cond delay="0"/>
                                          </p:stCondLst>
                                        </p:cTn>
                                        <p:tgtEl>
                                          <p:spTgt spid="317"/>
                                        </p:tgtEl>
                                        <p:attrNameLst>
                                          <p:attrName>style.visibility</p:attrName>
                                        </p:attrNameLst>
                                      </p:cBhvr>
                                      <p:to>
                                        <p:strVal val="hidden"/>
                                      </p:to>
                                    </p:set>
                                  </p:childTnLst>
                                </p:cTn>
                              </p:par>
                              <p:par>
                                <p:cTn id="656" presetID="1" presetClass="exit" presetSubtype="0" fill="hold" grpId="2" nodeType="withEffect">
                                  <p:stCondLst>
                                    <p:cond delay="0"/>
                                  </p:stCondLst>
                                  <p:childTnLst>
                                    <p:set>
                                      <p:cBhvr>
                                        <p:cTn id="657" dur="1" fill="hold">
                                          <p:stCondLst>
                                            <p:cond delay="0"/>
                                          </p:stCondLst>
                                        </p:cTn>
                                        <p:tgtEl>
                                          <p:spTgt spid="318"/>
                                        </p:tgtEl>
                                        <p:attrNameLst>
                                          <p:attrName>style.visibility</p:attrName>
                                        </p:attrNameLst>
                                      </p:cBhvr>
                                      <p:to>
                                        <p:strVal val="hidden"/>
                                      </p:to>
                                    </p:set>
                                  </p:childTnLst>
                                </p:cTn>
                              </p:par>
                              <p:par>
                                <p:cTn id="658" presetID="1" presetClass="exit" presetSubtype="0" fill="hold" grpId="2" nodeType="withEffect">
                                  <p:stCondLst>
                                    <p:cond delay="0"/>
                                  </p:stCondLst>
                                  <p:childTnLst>
                                    <p:set>
                                      <p:cBhvr>
                                        <p:cTn id="659" dur="1" fill="hold">
                                          <p:stCondLst>
                                            <p:cond delay="0"/>
                                          </p:stCondLst>
                                        </p:cTn>
                                        <p:tgtEl>
                                          <p:spTgt spid="319"/>
                                        </p:tgtEl>
                                        <p:attrNameLst>
                                          <p:attrName>style.visibility</p:attrName>
                                        </p:attrNameLst>
                                      </p:cBhvr>
                                      <p:to>
                                        <p:strVal val="hidden"/>
                                      </p:to>
                                    </p:set>
                                  </p:childTnLst>
                                </p:cTn>
                              </p:par>
                              <p:par>
                                <p:cTn id="660" presetID="1" presetClass="exit" presetSubtype="0" fill="hold" grpId="2" nodeType="withEffect">
                                  <p:stCondLst>
                                    <p:cond delay="0"/>
                                  </p:stCondLst>
                                  <p:childTnLst>
                                    <p:set>
                                      <p:cBhvr>
                                        <p:cTn id="661" dur="1" fill="hold">
                                          <p:stCondLst>
                                            <p:cond delay="0"/>
                                          </p:stCondLst>
                                        </p:cTn>
                                        <p:tgtEl>
                                          <p:spTgt spid="320"/>
                                        </p:tgtEl>
                                        <p:attrNameLst>
                                          <p:attrName>style.visibility</p:attrName>
                                        </p:attrNameLst>
                                      </p:cBhvr>
                                      <p:to>
                                        <p:strVal val="hidden"/>
                                      </p:to>
                                    </p:set>
                                  </p:childTnLst>
                                </p:cTn>
                              </p:par>
                            </p:childTnLst>
                          </p:cTn>
                        </p:par>
                        <p:par>
                          <p:cTn id="662" fill="hold">
                            <p:stCondLst>
                              <p:cond delay="5500"/>
                            </p:stCondLst>
                            <p:childTnLst>
                              <p:par>
                                <p:cTn id="663" presetID="10" presetClass="entr" presetSubtype="0" fill="hold" grpId="0" nodeType="afterEffect">
                                  <p:stCondLst>
                                    <p:cond delay="0"/>
                                  </p:stCondLst>
                                  <p:childTnLst>
                                    <p:set>
                                      <p:cBhvr>
                                        <p:cTn id="664" dur="1" fill="hold">
                                          <p:stCondLst>
                                            <p:cond delay="0"/>
                                          </p:stCondLst>
                                        </p:cTn>
                                        <p:tgtEl>
                                          <p:spTgt spid="329"/>
                                        </p:tgtEl>
                                        <p:attrNameLst>
                                          <p:attrName>style.visibility</p:attrName>
                                        </p:attrNameLst>
                                      </p:cBhvr>
                                      <p:to>
                                        <p:strVal val="visible"/>
                                      </p:to>
                                    </p:set>
                                    <p:animEffect transition="in" filter="fade">
                                      <p:cBhvr>
                                        <p:cTn id="665" dur="500"/>
                                        <p:tgtEl>
                                          <p:spTgt spid="329"/>
                                        </p:tgtEl>
                                      </p:cBhvr>
                                    </p:animEffect>
                                  </p:childTnLst>
                                </p:cTn>
                              </p:par>
                              <p:par>
                                <p:cTn id="666" presetID="10" presetClass="entr" presetSubtype="0" fill="hold" grpId="0" nodeType="withEffect">
                                  <p:stCondLst>
                                    <p:cond delay="0"/>
                                  </p:stCondLst>
                                  <p:childTnLst>
                                    <p:set>
                                      <p:cBhvr>
                                        <p:cTn id="667" dur="1" fill="hold">
                                          <p:stCondLst>
                                            <p:cond delay="0"/>
                                          </p:stCondLst>
                                        </p:cTn>
                                        <p:tgtEl>
                                          <p:spTgt spid="330"/>
                                        </p:tgtEl>
                                        <p:attrNameLst>
                                          <p:attrName>style.visibility</p:attrName>
                                        </p:attrNameLst>
                                      </p:cBhvr>
                                      <p:to>
                                        <p:strVal val="visible"/>
                                      </p:to>
                                    </p:set>
                                    <p:animEffect transition="in" filter="fade">
                                      <p:cBhvr>
                                        <p:cTn id="668" dur="500"/>
                                        <p:tgtEl>
                                          <p:spTgt spid="330"/>
                                        </p:tgtEl>
                                      </p:cBhvr>
                                    </p:animEffect>
                                  </p:childTnLst>
                                </p:cTn>
                              </p:par>
                              <p:par>
                                <p:cTn id="669" presetID="10" presetClass="entr" presetSubtype="0" fill="hold" grpId="0" nodeType="withEffect">
                                  <p:stCondLst>
                                    <p:cond delay="0"/>
                                  </p:stCondLst>
                                  <p:childTnLst>
                                    <p:set>
                                      <p:cBhvr>
                                        <p:cTn id="670" dur="1" fill="hold">
                                          <p:stCondLst>
                                            <p:cond delay="0"/>
                                          </p:stCondLst>
                                        </p:cTn>
                                        <p:tgtEl>
                                          <p:spTgt spid="331"/>
                                        </p:tgtEl>
                                        <p:attrNameLst>
                                          <p:attrName>style.visibility</p:attrName>
                                        </p:attrNameLst>
                                      </p:cBhvr>
                                      <p:to>
                                        <p:strVal val="visible"/>
                                      </p:to>
                                    </p:set>
                                    <p:animEffect transition="in" filter="fade">
                                      <p:cBhvr>
                                        <p:cTn id="671" dur="500"/>
                                        <p:tgtEl>
                                          <p:spTgt spid="331"/>
                                        </p:tgtEl>
                                      </p:cBhvr>
                                    </p:animEffect>
                                  </p:childTnLst>
                                </p:cTn>
                              </p:par>
                              <p:par>
                                <p:cTn id="672" presetID="10" presetClass="entr" presetSubtype="0" fill="hold" grpId="0" nodeType="withEffect">
                                  <p:stCondLst>
                                    <p:cond delay="0"/>
                                  </p:stCondLst>
                                  <p:childTnLst>
                                    <p:set>
                                      <p:cBhvr>
                                        <p:cTn id="673" dur="1" fill="hold">
                                          <p:stCondLst>
                                            <p:cond delay="0"/>
                                          </p:stCondLst>
                                        </p:cTn>
                                        <p:tgtEl>
                                          <p:spTgt spid="332"/>
                                        </p:tgtEl>
                                        <p:attrNameLst>
                                          <p:attrName>style.visibility</p:attrName>
                                        </p:attrNameLst>
                                      </p:cBhvr>
                                      <p:to>
                                        <p:strVal val="visible"/>
                                      </p:to>
                                    </p:set>
                                    <p:animEffect transition="in" filter="fade">
                                      <p:cBhvr>
                                        <p:cTn id="674" dur="500"/>
                                        <p:tgtEl>
                                          <p:spTgt spid="332"/>
                                        </p:tgtEl>
                                      </p:cBhvr>
                                    </p:animEffect>
                                  </p:childTnLst>
                                </p:cTn>
                              </p:par>
                              <p:par>
                                <p:cTn id="675" presetID="10" presetClass="entr" presetSubtype="0" fill="hold" grpId="0" nodeType="withEffect">
                                  <p:stCondLst>
                                    <p:cond delay="0"/>
                                  </p:stCondLst>
                                  <p:childTnLst>
                                    <p:set>
                                      <p:cBhvr>
                                        <p:cTn id="676" dur="1" fill="hold">
                                          <p:stCondLst>
                                            <p:cond delay="0"/>
                                          </p:stCondLst>
                                        </p:cTn>
                                        <p:tgtEl>
                                          <p:spTgt spid="333"/>
                                        </p:tgtEl>
                                        <p:attrNameLst>
                                          <p:attrName>style.visibility</p:attrName>
                                        </p:attrNameLst>
                                      </p:cBhvr>
                                      <p:to>
                                        <p:strVal val="visible"/>
                                      </p:to>
                                    </p:set>
                                    <p:animEffect transition="in" filter="fade">
                                      <p:cBhvr>
                                        <p:cTn id="677" dur="500"/>
                                        <p:tgtEl>
                                          <p:spTgt spid="333"/>
                                        </p:tgtEl>
                                      </p:cBhvr>
                                    </p:animEffect>
                                  </p:childTnLst>
                                </p:cTn>
                              </p:par>
                              <p:par>
                                <p:cTn id="678" presetID="10" presetClass="entr" presetSubtype="0" fill="hold" grpId="0" nodeType="withEffect">
                                  <p:stCondLst>
                                    <p:cond delay="0"/>
                                  </p:stCondLst>
                                  <p:childTnLst>
                                    <p:set>
                                      <p:cBhvr>
                                        <p:cTn id="679" dur="1" fill="hold">
                                          <p:stCondLst>
                                            <p:cond delay="0"/>
                                          </p:stCondLst>
                                        </p:cTn>
                                        <p:tgtEl>
                                          <p:spTgt spid="334"/>
                                        </p:tgtEl>
                                        <p:attrNameLst>
                                          <p:attrName>style.visibility</p:attrName>
                                        </p:attrNameLst>
                                      </p:cBhvr>
                                      <p:to>
                                        <p:strVal val="visible"/>
                                      </p:to>
                                    </p:set>
                                    <p:animEffect transition="in" filter="fade">
                                      <p:cBhvr>
                                        <p:cTn id="680" dur="500"/>
                                        <p:tgtEl>
                                          <p:spTgt spid="334"/>
                                        </p:tgtEl>
                                      </p:cBhvr>
                                    </p:animEffect>
                                  </p:childTnLst>
                                </p:cTn>
                              </p:par>
                              <p:par>
                                <p:cTn id="681" presetID="10" presetClass="entr" presetSubtype="0" fill="hold" grpId="0" nodeType="withEffect">
                                  <p:stCondLst>
                                    <p:cond delay="0"/>
                                  </p:stCondLst>
                                  <p:childTnLst>
                                    <p:set>
                                      <p:cBhvr>
                                        <p:cTn id="682" dur="1" fill="hold">
                                          <p:stCondLst>
                                            <p:cond delay="0"/>
                                          </p:stCondLst>
                                        </p:cTn>
                                        <p:tgtEl>
                                          <p:spTgt spid="335"/>
                                        </p:tgtEl>
                                        <p:attrNameLst>
                                          <p:attrName>style.visibility</p:attrName>
                                        </p:attrNameLst>
                                      </p:cBhvr>
                                      <p:to>
                                        <p:strVal val="visible"/>
                                      </p:to>
                                    </p:set>
                                    <p:animEffect transition="in" filter="fade">
                                      <p:cBhvr>
                                        <p:cTn id="683" dur="500"/>
                                        <p:tgtEl>
                                          <p:spTgt spid="335"/>
                                        </p:tgtEl>
                                      </p:cBhvr>
                                    </p:animEffect>
                                  </p:childTnLst>
                                </p:cTn>
                              </p:par>
                              <p:par>
                                <p:cTn id="684" presetID="10" presetClass="entr" presetSubtype="0" fill="hold" grpId="0" nodeType="withEffect">
                                  <p:stCondLst>
                                    <p:cond delay="0"/>
                                  </p:stCondLst>
                                  <p:childTnLst>
                                    <p:set>
                                      <p:cBhvr>
                                        <p:cTn id="685" dur="1" fill="hold">
                                          <p:stCondLst>
                                            <p:cond delay="0"/>
                                          </p:stCondLst>
                                        </p:cTn>
                                        <p:tgtEl>
                                          <p:spTgt spid="336"/>
                                        </p:tgtEl>
                                        <p:attrNameLst>
                                          <p:attrName>style.visibility</p:attrName>
                                        </p:attrNameLst>
                                      </p:cBhvr>
                                      <p:to>
                                        <p:strVal val="visible"/>
                                      </p:to>
                                    </p:set>
                                    <p:animEffect transition="in" filter="fade">
                                      <p:cBhvr>
                                        <p:cTn id="686" dur="500"/>
                                        <p:tgtEl>
                                          <p:spTgt spid="336"/>
                                        </p:tgtEl>
                                      </p:cBhvr>
                                    </p:animEffect>
                                  </p:childTnLst>
                                </p:cTn>
                              </p:par>
                              <p:par>
                                <p:cTn id="687" presetID="10" presetClass="entr" presetSubtype="0" fill="hold" grpId="0" nodeType="withEffect">
                                  <p:stCondLst>
                                    <p:cond delay="0"/>
                                  </p:stCondLst>
                                  <p:childTnLst>
                                    <p:set>
                                      <p:cBhvr>
                                        <p:cTn id="688" dur="1" fill="hold">
                                          <p:stCondLst>
                                            <p:cond delay="0"/>
                                          </p:stCondLst>
                                        </p:cTn>
                                        <p:tgtEl>
                                          <p:spTgt spid="337"/>
                                        </p:tgtEl>
                                        <p:attrNameLst>
                                          <p:attrName>style.visibility</p:attrName>
                                        </p:attrNameLst>
                                      </p:cBhvr>
                                      <p:to>
                                        <p:strVal val="visible"/>
                                      </p:to>
                                    </p:set>
                                    <p:animEffect transition="in" filter="fade">
                                      <p:cBhvr>
                                        <p:cTn id="689" dur="500"/>
                                        <p:tgtEl>
                                          <p:spTgt spid="337"/>
                                        </p:tgtEl>
                                      </p:cBhvr>
                                    </p:animEffect>
                                  </p:childTnLst>
                                </p:cTn>
                              </p:par>
                              <p:par>
                                <p:cTn id="690" presetID="10" presetClass="entr" presetSubtype="0" fill="hold" grpId="0" nodeType="withEffect">
                                  <p:stCondLst>
                                    <p:cond delay="0"/>
                                  </p:stCondLst>
                                  <p:childTnLst>
                                    <p:set>
                                      <p:cBhvr>
                                        <p:cTn id="691" dur="1" fill="hold">
                                          <p:stCondLst>
                                            <p:cond delay="0"/>
                                          </p:stCondLst>
                                        </p:cTn>
                                        <p:tgtEl>
                                          <p:spTgt spid="338"/>
                                        </p:tgtEl>
                                        <p:attrNameLst>
                                          <p:attrName>style.visibility</p:attrName>
                                        </p:attrNameLst>
                                      </p:cBhvr>
                                      <p:to>
                                        <p:strVal val="visible"/>
                                      </p:to>
                                    </p:set>
                                    <p:animEffect transition="in" filter="fade">
                                      <p:cBhvr>
                                        <p:cTn id="692" dur="500"/>
                                        <p:tgtEl>
                                          <p:spTgt spid="338"/>
                                        </p:tgtEl>
                                      </p:cBhvr>
                                    </p:animEffect>
                                  </p:childTnLst>
                                </p:cTn>
                              </p:par>
                              <p:par>
                                <p:cTn id="693" presetID="10" presetClass="entr" presetSubtype="0" fill="hold" grpId="0" nodeType="withEffect">
                                  <p:stCondLst>
                                    <p:cond delay="0"/>
                                  </p:stCondLst>
                                  <p:childTnLst>
                                    <p:set>
                                      <p:cBhvr>
                                        <p:cTn id="694" dur="1" fill="hold">
                                          <p:stCondLst>
                                            <p:cond delay="0"/>
                                          </p:stCondLst>
                                        </p:cTn>
                                        <p:tgtEl>
                                          <p:spTgt spid="339"/>
                                        </p:tgtEl>
                                        <p:attrNameLst>
                                          <p:attrName>style.visibility</p:attrName>
                                        </p:attrNameLst>
                                      </p:cBhvr>
                                      <p:to>
                                        <p:strVal val="visible"/>
                                      </p:to>
                                    </p:set>
                                    <p:animEffect transition="in" filter="fade">
                                      <p:cBhvr>
                                        <p:cTn id="695" dur="500"/>
                                        <p:tgtEl>
                                          <p:spTgt spid="339"/>
                                        </p:tgtEl>
                                      </p:cBhvr>
                                    </p:animEffect>
                                  </p:childTnLst>
                                </p:cTn>
                              </p:par>
                              <p:par>
                                <p:cTn id="696" presetID="10" presetClass="entr" presetSubtype="0" fill="hold" grpId="0" nodeType="withEffect">
                                  <p:stCondLst>
                                    <p:cond delay="0"/>
                                  </p:stCondLst>
                                  <p:childTnLst>
                                    <p:set>
                                      <p:cBhvr>
                                        <p:cTn id="697" dur="1" fill="hold">
                                          <p:stCondLst>
                                            <p:cond delay="0"/>
                                          </p:stCondLst>
                                        </p:cTn>
                                        <p:tgtEl>
                                          <p:spTgt spid="340"/>
                                        </p:tgtEl>
                                        <p:attrNameLst>
                                          <p:attrName>style.visibility</p:attrName>
                                        </p:attrNameLst>
                                      </p:cBhvr>
                                      <p:to>
                                        <p:strVal val="visible"/>
                                      </p:to>
                                    </p:set>
                                    <p:animEffect transition="in" filter="fade">
                                      <p:cBhvr>
                                        <p:cTn id="698" dur="500"/>
                                        <p:tgtEl>
                                          <p:spTgt spid="340"/>
                                        </p:tgtEl>
                                      </p:cBhvr>
                                    </p:animEffect>
                                  </p:childTnLst>
                                </p:cTn>
                              </p:par>
                              <p:par>
                                <p:cTn id="699" presetID="10" presetClass="entr" presetSubtype="0" fill="hold" grpId="0" nodeType="withEffect">
                                  <p:stCondLst>
                                    <p:cond delay="0"/>
                                  </p:stCondLst>
                                  <p:childTnLst>
                                    <p:set>
                                      <p:cBhvr>
                                        <p:cTn id="700" dur="1" fill="hold">
                                          <p:stCondLst>
                                            <p:cond delay="0"/>
                                          </p:stCondLst>
                                        </p:cTn>
                                        <p:tgtEl>
                                          <p:spTgt spid="341"/>
                                        </p:tgtEl>
                                        <p:attrNameLst>
                                          <p:attrName>style.visibility</p:attrName>
                                        </p:attrNameLst>
                                      </p:cBhvr>
                                      <p:to>
                                        <p:strVal val="visible"/>
                                      </p:to>
                                    </p:set>
                                    <p:animEffect transition="in" filter="fade">
                                      <p:cBhvr>
                                        <p:cTn id="701" dur="500"/>
                                        <p:tgtEl>
                                          <p:spTgt spid="341"/>
                                        </p:tgtEl>
                                      </p:cBhvr>
                                    </p:animEffect>
                                  </p:childTnLst>
                                </p:cTn>
                              </p:par>
                              <p:par>
                                <p:cTn id="702" presetID="10" presetClass="entr" presetSubtype="0" fill="hold" grpId="0" nodeType="withEffect">
                                  <p:stCondLst>
                                    <p:cond delay="0"/>
                                  </p:stCondLst>
                                  <p:childTnLst>
                                    <p:set>
                                      <p:cBhvr>
                                        <p:cTn id="703" dur="1" fill="hold">
                                          <p:stCondLst>
                                            <p:cond delay="0"/>
                                          </p:stCondLst>
                                        </p:cTn>
                                        <p:tgtEl>
                                          <p:spTgt spid="342"/>
                                        </p:tgtEl>
                                        <p:attrNameLst>
                                          <p:attrName>style.visibility</p:attrName>
                                        </p:attrNameLst>
                                      </p:cBhvr>
                                      <p:to>
                                        <p:strVal val="visible"/>
                                      </p:to>
                                    </p:set>
                                    <p:animEffect transition="in" filter="fade">
                                      <p:cBhvr>
                                        <p:cTn id="704" dur="500"/>
                                        <p:tgtEl>
                                          <p:spTgt spid="342"/>
                                        </p:tgtEl>
                                      </p:cBhvr>
                                    </p:animEffect>
                                  </p:childTnLst>
                                </p:cTn>
                              </p:par>
                              <p:par>
                                <p:cTn id="705" presetID="10" presetClass="entr" presetSubtype="0" fill="hold" grpId="0" nodeType="withEffect">
                                  <p:stCondLst>
                                    <p:cond delay="0"/>
                                  </p:stCondLst>
                                  <p:childTnLst>
                                    <p:set>
                                      <p:cBhvr>
                                        <p:cTn id="706" dur="1" fill="hold">
                                          <p:stCondLst>
                                            <p:cond delay="0"/>
                                          </p:stCondLst>
                                        </p:cTn>
                                        <p:tgtEl>
                                          <p:spTgt spid="343"/>
                                        </p:tgtEl>
                                        <p:attrNameLst>
                                          <p:attrName>style.visibility</p:attrName>
                                        </p:attrNameLst>
                                      </p:cBhvr>
                                      <p:to>
                                        <p:strVal val="visible"/>
                                      </p:to>
                                    </p:set>
                                    <p:animEffect transition="in" filter="fade">
                                      <p:cBhvr>
                                        <p:cTn id="707" dur="500"/>
                                        <p:tgtEl>
                                          <p:spTgt spid="343"/>
                                        </p:tgtEl>
                                      </p:cBhvr>
                                    </p:animEffect>
                                  </p:childTnLst>
                                </p:cTn>
                              </p:par>
                              <p:par>
                                <p:cTn id="708" presetID="10" presetClass="entr" presetSubtype="0" fill="hold" grpId="0" nodeType="withEffect">
                                  <p:stCondLst>
                                    <p:cond delay="0"/>
                                  </p:stCondLst>
                                  <p:childTnLst>
                                    <p:set>
                                      <p:cBhvr>
                                        <p:cTn id="709" dur="1" fill="hold">
                                          <p:stCondLst>
                                            <p:cond delay="0"/>
                                          </p:stCondLst>
                                        </p:cTn>
                                        <p:tgtEl>
                                          <p:spTgt spid="344"/>
                                        </p:tgtEl>
                                        <p:attrNameLst>
                                          <p:attrName>style.visibility</p:attrName>
                                        </p:attrNameLst>
                                      </p:cBhvr>
                                      <p:to>
                                        <p:strVal val="visible"/>
                                      </p:to>
                                    </p:set>
                                    <p:animEffect transition="in" filter="fade">
                                      <p:cBhvr>
                                        <p:cTn id="710" dur="500"/>
                                        <p:tgtEl>
                                          <p:spTgt spid="344"/>
                                        </p:tgtEl>
                                      </p:cBhvr>
                                    </p:animEffect>
                                  </p:childTnLst>
                                </p:cTn>
                              </p:par>
                            </p:childTnLst>
                          </p:cTn>
                        </p:par>
                        <p:par>
                          <p:cTn id="711" fill="hold">
                            <p:stCondLst>
                              <p:cond delay="6000"/>
                            </p:stCondLst>
                            <p:childTnLst>
                              <p:par>
                                <p:cTn id="712" presetID="10" presetClass="entr" presetSubtype="0" fill="hold" grpId="0" nodeType="afterEffect">
                                  <p:stCondLst>
                                    <p:cond delay="0"/>
                                  </p:stCondLst>
                                  <p:childTnLst>
                                    <p:set>
                                      <p:cBhvr>
                                        <p:cTn id="713" dur="1" fill="hold">
                                          <p:stCondLst>
                                            <p:cond delay="0"/>
                                          </p:stCondLst>
                                        </p:cTn>
                                        <p:tgtEl>
                                          <p:spTgt spid="321"/>
                                        </p:tgtEl>
                                        <p:attrNameLst>
                                          <p:attrName>style.visibility</p:attrName>
                                        </p:attrNameLst>
                                      </p:cBhvr>
                                      <p:to>
                                        <p:strVal val="visible"/>
                                      </p:to>
                                    </p:set>
                                    <p:animEffect transition="in" filter="fade">
                                      <p:cBhvr>
                                        <p:cTn id="714" dur="500"/>
                                        <p:tgtEl>
                                          <p:spTgt spid="321"/>
                                        </p:tgtEl>
                                      </p:cBhvr>
                                    </p:animEffect>
                                  </p:childTnLst>
                                </p:cTn>
                              </p:par>
                              <p:par>
                                <p:cTn id="715" presetID="10" presetClass="entr" presetSubtype="0" fill="hold" grpId="0" nodeType="withEffect">
                                  <p:stCondLst>
                                    <p:cond delay="0"/>
                                  </p:stCondLst>
                                  <p:childTnLst>
                                    <p:set>
                                      <p:cBhvr>
                                        <p:cTn id="716" dur="1" fill="hold">
                                          <p:stCondLst>
                                            <p:cond delay="0"/>
                                          </p:stCondLst>
                                        </p:cTn>
                                        <p:tgtEl>
                                          <p:spTgt spid="322"/>
                                        </p:tgtEl>
                                        <p:attrNameLst>
                                          <p:attrName>style.visibility</p:attrName>
                                        </p:attrNameLst>
                                      </p:cBhvr>
                                      <p:to>
                                        <p:strVal val="visible"/>
                                      </p:to>
                                    </p:set>
                                    <p:animEffect transition="in" filter="fade">
                                      <p:cBhvr>
                                        <p:cTn id="717" dur="500"/>
                                        <p:tgtEl>
                                          <p:spTgt spid="322"/>
                                        </p:tgtEl>
                                      </p:cBhvr>
                                    </p:animEffect>
                                  </p:childTnLst>
                                </p:cTn>
                              </p:par>
                              <p:par>
                                <p:cTn id="718" presetID="10" presetClass="entr" presetSubtype="0" fill="hold" grpId="0" nodeType="withEffect">
                                  <p:stCondLst>
                                    <p:cond delay="0"/>
                                  </p:stCondLst>
                                  <p:childTnLst>
                                    <p:set>
                                      <p:cBhvr>
                                        <p:cTn id="719" dur="1" fill="hold">
                                          <p:stCondLst>
                                            <p:cond delay="0"/>
                                          </p:stCondLst>
                                        </p:cTn>
                                        <p:tgtEl>
                                          <p:spTgt spid="323"/>
                                        </p:tgtEl>
                                        <p:attrNameLst>
                                          <p:attrName>style.visibility</p:attrName>
                                        </p:attrNameLst>
                                      </p:cBhvr>
                                      <p:to>
                                        <p:strVal val="visible"/>
                                      </p:to>
                                    </p:set>
                                    <p:animEffect transition="in" filter="fade">
                                      <p:cBhvr>
                                        <p:cTn id="720" dur="500"/>
                                        <p:tgtEl>
                                          <p:spTgt spid="323"/>
                                        </p:tgtEl>
                                      </p:cBhvr>
                                    </p:animEffect>
                                  </p:childTnLst>
                                </p:cTn>
                              </p:par>
                              <p:par>
                                <p:cTn id="721" presetID="10" presetClass="entr" presetSubtype="0" fill="hold" grpId="0" nodeType="withEffect">
                                  <p:stCondLst>
                                    <p:cond delay="0"/>
                                  </p:stCondLst>
                                  <p:childTnLst>
                                    <p:set>
                                      <p:cBhvr>
                                        <p:cTn id="722" dur="1" fill="hold">
                                          <p:stCondLst>
                                            <p:cond delay="0"/>
                                          </p:stCondLst>
                                        </p:cTn>
                                        <p:tgtEl>
                                          <p:spTgt spid="324"/>
                                        </p:tgtEl>
                                        <p:attrNameLst>
                                          <p:attrName>style.visibility</p:attrName>
                                        </p:attrNameLst>
                                      </p:cBhvr>
                                      <p:to>
                                        <p:strVal val="visible"/>
                                      </p:to>
                                    </p:set>
                                    <p:animEffect transition="in" filter="fade">
                                      <p:cBhvr>
                                        <p:cTn id="723" dur="500"/>
                                        <p:tgtEl>
                                          <p:spTgt spid="324"/>
                                        </p:tgtEl>
                                      </p:cBhvr>
                                    </p:animEffect>
                                  </p:childTnLst>
                                </p:cTn>
                              </p:par>
                              <p:par>
                                <p:cTn id="724" presetID="10" presetClass="entr" presetSubtype="0" fill="hold" grpId="0" nodeType="withEffect">
                                  <p:stCondLst>
                                    <p:cond delay="0"/>
                                  </p:stCondLst>
                                  <p:childTnLst>
                                    <p:set>
                                      <p:cBhvr>
                                        <p:cTn id="725" dur="1" fill="hold">
                                          <p:stCondLst>
                                            <p:cond delay="0"/>
                                          </p:stCondLst>
                                        </p:cTn>
                                        <p:tgtEl>
                                          <p:spTgt spid="325"/>
                                        </p:tgtEl>
                                        <p:attrNameLst>
                                          <p:attrName>style.visibility</p:attrName>
                                        </p:attrNameLst>
                                      </p:cBhvr>
                                      <p:to>
                                        <p:strVal val="visible"/>
                                      </p:to>
                                    </p:set>
                                    <p:animEffect transition="in" filter="fade">
                                      <p:cBhvr>
                                        <p:cTn id="726" dur="500"/>
                                        <p:tgtEl>
                                          <p:spTgt spid="325"/>
                                        </p:tgtEl>
                                      </p:cBhvr>
                                    </p:animEffect>
                                  </p:childTnLst>
                                </p:cTn>
                              </p:par>
                              <p:par>
                                <p:cTn id="727" presetID="10" presetClass="entr" presetSubtype="0" fill="hold" grpId="0" nodeType="withEffect">
                                  <p:stCondLst>
                                    <p:cond delay="0"/>
                                  </p:stCondLst>
                                  <p:childTnLst>
                                    <p:set>
                                      <p:cBhvr>
                                        <p:cTn id="728" dur="1" fill="hold">
                                          <p:stCondLst>
                                            <p:cond delay="0"/>
                                          </p:stCondLst>
                                        </p:cTn>
                                        <p:tgtEl>
                                          <p:spTgt spid="326"/>
                                        </p:tgtEl>
                                        <p:attrNameLst>
                                          <p:attrName>style.visibility</p:attrName>
                                        </p:attrNameLst>
                                      </p:cBhvr>
                                      <p:to>
                                        <p:strVal val="visible"/>
                                      </p:to>
                                    </p:set>
                                    <p:animEffect transition="in" filter="fade">
                                      <p:cBhvr>
                                        <p:cTn id="729" dur="500"/>
                                        <p:tgtEl>
                                          <p:spTgt spid="326"/>
                                        </p:tgtEl>
                                      </p:cBhvr>
                                    </p:animEffect>
                                  </p:childTnLst>
                                </p:cTn>
                              </p:par>
                              <p:par>
                                <p:cTn id="730" presetID="10" presetClass="entr" presetSubtype="0" fill="hold" grpId="0" nodeType="withEffect">
                                  <p:stCondLst>
                                    <p:cond delay="0"/>
                                  </p:stCondLst>
                                  <p:childTnLst>
                                    <p:set>
                                      <p:cBhvr>
                                        <p:cTn id="731" dur="1" fill="hold">
                                          <p:stCondLst>
                                            <p:cond delay="0"/>
                                          </p:stCondLst>
                                        </p:cTn>
                                        <p:tgtEl>
                                          <p:spTgt spid="327"/>
                                        </p:tgtEl>
                                        <p:attrNameLst>
                                          <p:attrName>style.visibility</p:attrName>
                                        </p:attrNameLst>
                                      </p:cBhvr>
                                      <p:to>
                                        <p:strVal val="visible"/>
                                      </p:to>
                                    </p:set>
                                    <p:animEffect transition="in" filter="fade">
                                      <p:cBhvr>
                                        <p:cTn id="732" dur="500"/>
                                        <p:tgtEl>
                                          <p:spTgt spid="327"/>
                                        </p:tgtEl>
                                      </p:cBhvr>
                                    </p:animEffect>
                                  </p:childTnLst>
                                </p:cTn>
                              </p:par>
                              <p:par>
                                <p:cTn id="733" presetID="10" presetClass="entr" presetSubtype="0" fill="hold" grpId="0" nodeType="withEffect">
                                  <p:stCondLst>
                                    <p:cond delay="0"/>
                                  </p:stCondLst>
                                  <p:childTnLst>
                                    <p:set>
                                      <p:cBhvr>
                                        <p:cTn id="734" dur="1" fill="hold">
                                          <p:stCondLst>
                                            <p:cond delay="0"/>
                                          </p:stCondLst>
                                        </p:cTn>
                                        <p:tgtEl>
                                          <p:spTgt spid="328"/>
                                        </p:tgtEl>
                                        <p:attrNameLst>
                                          <p:attrName>style.visibility</p:attrName>
                                        </p:attrNameLst>
                                      </p:cBhvr>
                                      <p:to>
                                        <p:strVal val="visible"/>
                                      </p:to>
                                    </p:set>
                                    <p:animEffect transition="in" filter="fade">
                                      <p:cBhvr>
                                        <p:cTn id="735" dur="500"/>
                                        <p:tgtEl>
                                          <p:spTgt spid="328"/>
                                        </p:tgtEl>
                                      </p:cBhvr>
                                    </p:animEffect>
                                  </p:childTnLst>
                                </p:cTn>
                              </p:par>
                              <p:par>
                                <p:cTn id="736" presetID="10" presetClass="entr" presetSubtype="0" fill="hold" grpId="0" nodeType="withEffect">
                                  <p:stCondLst>
                                    <p:cond delay="0"/>
                                  </p:stCondLst>
                                  <p:childTnLst>
                                    <p:set>
                                      <p:cBhvr>
                                        <p:cTn id="737" dur="1" fill="hold">
                                          <p:stCondLst>
                                            <p:cond delay="0"/>
                                          </p:stCondLst>
                                        </p:cTn>
                                        <p:tgtEl>
                                          <p:spTgt spid="345"/>
                                        </p:tgtEl>
                                        <p:attrNameLst>
                                          <p:attrName>style.visibility</p:attrName>
                                        </p:attrNameLst>
                                      </p:cBhvr>
                                      <p:to>
                                        <p:strVal val="visible"/>
                                      </p:to>
                                    </p:set>
                                    <p:animEffect transition="in" filter="fade">
                                      <p:cBhvr>
                                        <p:cTn id="738" dur="500"/>
                                        <p:tgtEl>
                                          <p:spTgt spid="345"/>
                                        </p:tgtEl>
                                      </p:cBhvr>
                                    </p:animEffect>
                                  </p:childTnLst>
                                </p:cTn>
                              </p:par>
                              <p:par>
                                <p:cTn id="739" presetID="10" presetClass="entr" presetSubtype="0" fill="hold" grpId="0" nodeType="withEffect">
                                  <p:stCondLst>
                                    <p:cond delay="0"/>
                                  </p:stCondLst>
                                  <p:childTnLst>
                                    <p:set>
                                      <p:cBhvr>
                                        <p:cTn id="740" dur="1" fill="hold">
                                          <p:stCondLst>
                                            <p:cond delay="0"/>
                                          </p:stCondLst>
                                        </p:cTn>
                                        <p:tgtEl>
                                          <p:spTgt spid="346"/>
                                        </p:tgtEl>
                                        <p:attrNameLst>
                                          <p:attrName>style.visibility</p:attrName>
                                        </p:attrNameLst>
                                      </p:cBhvr>
                                      <p:to>
                                        <p:strVal val="visible"/>
                                      </p:to>
                                    </p:set>
                                    <p:animEffect transition="in" filter="fade">
                                      <p:cBhvr>
                                        <p:cTn id="741" dur="500"/>
                                        <p:tgtEl>
                                          <p:spTgt spid="346"/>
                                        </p:tgtEl>
                                      </p:cBhvr>
                                    </p:animEffect>
                                  </p:childTnLst>
                                </p:cTn>
                              </p:par>
                              <p:par>
                                <p:cTn id="742" presetID="10" presetClass="entr" presetSubtype="0" fill="hold" grpId="0" nodeType="withEffect">
                                  <p:stCondLst>
                                    <p:cond delay="0"/>
                                  </p:stCondLst>
                                  <p:childTnLst>
                                    <p:set>
                                      <p:cBhvr>
                                        <p:cTn id="743" dur="1" fill="hold">
                                          <p:stCondLst>
                                            <p:cond delay="0"/>
                                          </p:stCondLst>
                                        </p:cTn>
                                        <p:tgtEl>
                                          <p:spTgt spid="347"/>
                                        </p:tgtEl>
                                        <p:attrNameLst>
                                          <p:attrName>style.visibility</p:attrName>
                                        </p:attrNameLst>
                                      </p:cBhvr>
                                      <p:to>
                                        <p:strVal val="visible"/>
                                      </p:to>
                                    </p:set>
                                    <p:animEffect transition="in" filter="fade">
                                      <p:cBhvr>
                                        <p:cTn id="744" dur="500"/>
                                        <p:tgtEl>
                                          <p:spTgt spid="347"/>
                                        </p:tgtEl>
                                      </p:cBhvr>
                                    </p:animEffect>
                                  </p:childTnLst>
                                </p:cTn>
                              </p:par>
                              <p:par>
                                <p:cTn id="745" presetID="10" presetClass="entr" presetSubtype="0" fill="hold" grpId="0" nodeType="withEffect">
                                  <p:stCondLst>
                                    <p:cond delay="0"/>
                                  </p:stCondLst>
                                  <p:childTnLst>
                                    <p:set>
                                      <p:cBhvr>
                                        <p:cTn id="746" dur="1" fill="hold">
                                          <p:stCondLst>
                                            <p:cond delay="0"/>
                                          </p:stCondLst>
                                        </p:cTn>
                                        <p:tgtEl>
                                          <p:spTgt spid="348"/>
                                        </p:tgtEl>
                                        <p:attrNameLst>
                                          <p:attrName>style.visibility</p:attrName>
                                        </p:attrNameLst>
                                      </p:cBhvr>
                                      <p:to>
                                        <p:strVal val="visible"/>
                                      </p:to>
                                    </p:set>
                                    <p:animEffect transition="in" filter="fade">
                                      <p:cBhvr>
                                        <p:cTn id="747" dur="500"/>
                                        <p:tgtEl>
                                          <p:spTgt spid="348"/>
                                        </p:tgtEl>
                                      </p:cBhvr>
                                    </p:animEffect>
                                  </p:childTnLst>
                                </p:cTn>
                              </p:par>
                              <p:par>
                                <p:cTn id="748" presetID="10" presetClass="entr" presetSubtype="0" fill="hold" grpId="0" nodeType="withEffect">
                                  <p:stCondLst>
                                    <p:cond delay="0"/>
                                  </p:stCondLst>
                                  <p:childTnLst>
                                    <p:set>
                                      <p:cBhvr>
                                        <p:cTn id="749" dur="1" fill="hold">
                                          <p:stCondLst>
                                            <p:cond delay="0"/>
                                          </p:stCondLst>
                                        </p:cTn>
                                        <p:tgtEl>
                                          <p:spTgt spid="349"/>
                                        </p:tgtEl>
                                        <p:attrNameLst>
                                          <p:attrName>style.visibility</p:attrName>
                                        </p:attrNameLst>
                                      </p:cBhvr>
                                      <p:to>
                                        <p:strVal val="visible"/>
                                      </p:to>
                                    </p:set>
                                    <p:animEffect transition="in" filter="fade">
                                      <p:cBhvr>
                                        <p:cTn id="750" dur="500"/>
                                        <p:tgtEl>
                                          <p:spTgt spid="349"/>
                                        </p:tgtEl>
                                      </p:cBhvr>
                                    </p:animEffect>
                                  </p:childTnLst>
                                </p:cTn>
                              </p:par>
                              <p:par>
                                <p:cTn id="751" presetID="10" presetClass="entr" presetSubtype="0" fill="hold" grpId="0" nodeType="withEffect">
                                  <p:stCondLst>
                                    <p:cond delay="0"/>
                                  </p:stCondLst>
                                  <p:childTnLst>
                                    <p:set>
                                      <p:cBhvr>
                                        <p:cTn id="752" dur="1" fill="hold">
                                          <p:stCondLst>
                                            <p:cond delay="0"/>
                                          </p:stCondLst>
                                        </p:cTn>
                                        <p:tgtEl>
                                          <p:spTgt spid="350"/>
                                        </p:tgtEl>
                                        <p:attrNameLst>
                                          <p:attrName>style.visibility</p:attrName>
                                        </p:attrNameLst>
                                      </p:cBhvr>
                                      <p:to>
                                        <p:strVal val="visible"/>
                                      </p:to>
                                    </p:set>
                                    <p:animEffect transition="in" filter="fade">
                                      <p:cBhvr>
                                        <p:cTn id="753" dur="500"/>
                                        <p:tgtEl>
                                          <p:spTgt spid="350"/>
                                        </p:tgtEl>
                                      </p:cBhvr>
                                    </p:animEffect>
                                  </p:childTnLst>
                                </p:cTn>
                              </p:par>
                              <p:par>
                                <p:cTn id="754" presetID="10" presetClass="entr" presetSubtype="0" fill="hold" grpId="0" nodeType="withEffect">
                                  <p:stCondLst>
                                    <p:cond delay="0"/>
                                  </p:stCondLst>
                                  <p:childTnLst>
                                    <p:set>
                                      <p:cBhvr>
                                        <p:cTn id="755" dur="1" fill="hold">
                                          <p:stCondLst>
                                            <p:cond delay="0"/>
                                          </p:stCondLst>
                                        </p:cTn>
                                        <p:tgtEl>
                                          <p:spTgt spid="351"/>
                                        </p:tgtEl>
                                        <p:attrNameLst>
                                          <p:attrName>style.visibility</p:attrName>
                                        </p:attrNameLst>
                                      </p:cBhvr>
                                      <p:to>
                                        <p:strVal val="visible"/>
                                      </p:to>
                                    </p:set>
                                    <p:animEffect transition="in" filter="fade">
                                      <p:cBhvr>
                                        <p:cTn id="756" dur="500"/>
                                        <p:tgtEl>
                                          <p:spTgt spid="351"/>
                                        </p:tgtEl>
                                      </p:cBhvr>
                                    </p:animEffect>
                                  </p:childTnLst>
                                </p:cTn>
                              </p:par>
                              <p:par>
                                <p:cTn id="757" presetID="10" presetClass="entr" presetSubtype="0" fill="hold" grpId="0" nodeType="withEffect">
                                  <p:stCondLst>
                                    <p:cond delay="0"/>
                                  </p:stCondLst>
                                  <p:childTnLst>
                                    <p:set>
                                      <p:cBhvr>
                                        <p:cTn id="758" dur="1" fill="hold">
                                          <p:stCondLst>
                                            <p:cond delay="0"/>
                                          </p:stCondLst>
                                        </p:cTn>
                                        <p:tgtEl>
                                          <p:spTgt spid="352"/>
                                        </p:tgtEl>
                                        <p:attrNameLst>
                                          <p:attrName>style.visibility</p:attrName>
                                        </p:attrNameLst>
                                      </p:cBhvr>
                                      <p:to>
                                        <p:strVal val="visible"/>
                                      </p:to>
                                    </p:set>
                                    <p:animEffect transition="in" filter="fade">
                                      <p:cBhvr>
                                        <p:cTn id="759" dur="500"/>
                                        <p:tgtEl>
                                          <p:spTgt spid="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184" grpId="0" animBg="1"/>
      <p:bldP spid="190"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1" grpId="1" animBg="1"/>
      <p:bldP spid="201" grpId="2" animBg="1"/>
      <p:bldP spid="202" grpId="0" animBg="1"/>
      <p:bldP spid="202" grpId="1" animBg="1"/>
      <p:bldP spid="202" grpId="2" animBg="1"/>
      <p:bldP spid="203" grpId="0" animBg="1"/>
      <p:bldP spid="203" grpId="1" animBg="1"/>
      <p:bldP spid="203" grpId="2" animBg="1"/>
      <p:bldP spid="204" grpId="0" animBg="1"/>
      <p:bldP spid="204" grpId="1" animBg="1"/>
      <p:bldP spid="204" grpId="2" animBg="1"/>
      <p:bldP spid="205" grpId="0" animBg="1"/>
      <p:bldP spid="205" grpId="1" animBg="1"/>
      <p:bldP spid="205" grpId="2" animBg="1"/>
      <p:bldP spid="206" grpId="0" animBg="1"/>
      <p:bldP spid="206" grpId="1" animBg="1"/>
      <p:bldP spid="206" grpId="2" animBg="1"/>
      <p:bldP spid="207" grpId="0" animBg="1"/>
      <p:bldP spid="207" grpId="1" animBg="1"/>
      <p:bldP spid="207" grpId="2" animBg="1"/>
      <p:bldP spid="208" grpId="0" animBg="1"/>
      <p:bldP spid="208" grpId="1" animBg="1"/>
      <p:bldP spid="208" grpId="2" animBg="1"/>
      <p:bldP spid="209" grpId="0" animBg="1"/>
      <p:bldP spid="209" grpId="1" animBg="1"/>
      <p:bldP spid="209" grpId="2" animBg="1"/>
      <p:bldP spid="210" grpId="0" animBg="1"/>
      <p:bldP spid="210" grpId="1" animBg="1"/>
      <p:bldP spid="210" grpId="2" animBg="1"/>
      <p:bldP spid="211" grpId="0" animBg="1"/>
      <p:bldP spid="211" grpId="1" animBg="1"/>
      <p:bldP spid="211" grpId="2" animBg="1"/>
      <p:bldP spid="212" grpId="0" animBg="1"/>
      <p:bldP spid="212" grpId="1" animBg="1"/>
      <p:bldP spid="212" grpId="2" animBg="1"/>
      <p:bldP spid="213" grpId="0" animBg="1"/>
      <p:bldP spid="213" grpId="1" animBg="1"/>
      <p:bldP spid="213" grpId="2" animBg="1"/>
      <p:bldP spid="214" grpId="0" animBg="1"/>
      <p:bldP spid="214" grpId="1" animBg="1"/>
      <p:bldP spid="214" grpId="2" animBg="1"/>
      <p:bldP spid="215" grpId="0" animBg="1"/>
      <p:bldP spid="215" grpId="1" animBg="1"/>
      <p:bldP spid="215" grpId="2" animBg="1"/>
      <p:bldP spid="216" grpId="0" animBg="1"/>
      <p:bldP spid="216" grpId="1" animBg="1"/>
      <p:bldP spid="216" grpId="2" animBg="1"/>
      <p:bldP spid="217" grpId="0" animBg="1"/>
      <p:bldP spid="217" grpId="1" animBg="1"/>
      <p:bldP spid="217" grpId="2" animBg="1"/>
      <p:bldP spid="218" grpId="0" animBg="1"/>
      <p:bldP spid="218" grpId="1" animBg="1"/>
      <p:bldP spid="218" grpId="2" animBg="1"/>
      <p:bldP spid="219" grpId="0" animBg="1"/>
      <p:bldP spid="219" grpId="1" animBg="1"/>
      <p:bldP spid="219" grpId="2" animBg="1"/>
      <p:bldP spid="220" grpId="0" animBg="1"/>
      <p:bldP spid="220" grpId="1" animBg="1"/>
      <p:bldP spid="220" grpId="2" animBg="1"/>
      <p:bldP spid="221" grpId="0" animBg="1"/>
      <p:bldP spid="221" grpId="1" animBg="1"/>
      <p:bldP spid="221" grpId="2" animBg="1"/>
      <p:bldP spid="222" grpId="0" animBg="1"/>
      <p:bldP spid="222" grpId="1" animBg="1"/>
      <p:bldP spid="222" grpId="2" animBg="1"/>
      <p:bldP spid="223" grpId="0" animBg="1"/>
      <p:bldP spid="223" grpId="1" animBg="1"/>
      <p:bldP spid="223" grpId="2" animBg="1"/>
      <p:bldP spid="224" grpId="0" animBg="1"/>
      <p:bldP spid="224" grpId="1" animBg="1"/>
      <p:bldP spid="224" grpId="2"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49" grpId="1" animBg="1"/>
      <p:bldP spid="249" grpId="2" animBg="1"/>
      <p:bldP spid="250" grpId="0" animBg="1"/>
      <p:bldP spid="250" grpId="1" animBg="1"/>
      <p:bldP spid="250" grpId="2" animBg="1"/>
      <p:bldP spid="251" grpId="0" animBg="1"/>
      <p:bldP spid="251" grpId="1" animBg="1"/>
      <p:bldP spid="251" grpId="2" animBg="1"/>
      <p:bldP spid="252" grpId="0" animBg="1"/>
      <p:bldP spid="252" grpId="1" animBg="1"/>
      <p:bldP spid="252" grpId="2" animBg="1"/>
      <p:bldP spid="253" grpId="0" animBg="1"/>
      <p:bldP spid="253" grpId="1" animBg="1"/>
      <p:bldP spid="253" grpId="2" animBg="1"/>
      <p:bldP spid="254" grpId="0" animBg="1"/>
      <p:bldP spid="254" grpId="1" animBg="1"/>
      <p:bldP spid="254" grpId="2" animBg="1"/>
      <p:bldP spid="255" grpId="0" animBg="1"/>
      <p:bldP spid="255" grpId="1" animBg="1"/>
      <p:bldP spid="255" grpId="2" animBg="1"/>
      <p:bldP spid="256" grpId="0" animBg="1"/>
      <p:bldP spid="256" grpId="1" animBg="1"/>
      <p:bldP spid="256" grpId="2" animBg="1"/>
      <p:bldP spid="257" grpId="0" animBg="1"/>
      <p:bldP spid="257" grpId="1" animBg="1"/>
      <p:bldP spid="257" grpId="2" animBg="1"/>
      <p:bldP spid="258" grpId="0" animBg="1"/>
      <p:bldP spid="258" grpId="1" animBg="1"/>
      <p:bldP spid="258" grpId="2" animBg="1"/>
      <p:bldP spid="259" grpId="0" animBg="1"/>
      <p:bldP spid="259" grpId="1" animBg="1"/>
      <p:bldP spid="259" grpId="2" animBg="1"/>
      <p:bldP spid="260" grpId="0" animBg="1"/>
      <p:bldP spid="260" grpId="1" animBg="1"/>
      <p:bldP spid="260" grpId="2" animBg="1"/>
      <p:bldP spid="261" grpId="0" animBg="1"/>
      <p:bldP spid="261" grpId="1" animBg="1"/>
      <p:bldP spid="261" grpId="2" animBg="1"/>
      <p:bldP spid="262" grpId="0" animBg="1"/>
      <p:bldP spid="262" grpId="1" animBg="1"/>
      <p:bldP spid="262" grpId="2" animBg="1"/>
      <p:bldP spid="263" grpId="0" animBg="1"/>
      <p:bldP spid="263" grpId="1" animBg="1"/>
      <p:bldP spid="263" grpId="2" animBg="1"/>
      <p:bldP spid="264" grpId="0" animBg="1"/>
      <p:bldP spid="264" grpId="1" animBg="1"/>
      <p:bldP spid="264" grpId="2" animBg="1"/>
      <p:bldP spid="265" grpId="0" animBg="1"/>
      <p:bldP spid="265" grpId="1" animBg="1"/>
      <p:bldP spid="265" grpId="2" animBg="1"/>
      <p:bldP spid="266" grpId="0" animBg="1"/>
      <p:bldP spid="266" grpId="1" animBg="1"/>
      <p:bldP spid="266" grpId="2" animBg="1"/>
      <p:bldP spid="267" grpId="0" animBg="1"/>
      <p:bldP spid="267" grpId="1" animBg="1"/>
      <p:bldP spid="267" grpId="2" animBg="1"/>
      <p:bldP spid="268" grpId="0" animBg="1"/>
      <p:bldP spid="268" grpId="1" animBg="1"/>
      <p:bldP spid="268" grpId="2" animBg="1"/>
      <p:bldP spid="269" grpId="0" animBg="1"/>
      <p:bldP spid="269" grpId="1" animBg="1"/>
      <p:bldP spid="269" grpId="2" animBg="1"/>
      <p:bldP spid="270" grpId="0" animBg="1"/>
      <p:bldP spid="270" grpId="1" animBg="1"/>
      <p:bldP spid="270" grpId="2" animBg="1"/>
      <p:bldP spid="271" grpId="0" animBg="1"/>
      <p:bldP spid="271" grpId="1" animBg="1"/>
      <p:bldP spid="271" grpId="2" animBg="1"/>
      <p:bldP spid="272" grpId="0" animBg="1"/>
      <p:bldP spid="272" grpId="1" animBg="1"/>
      <p:bldP spid="272" grpId="2"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7" grpId="1" animBg="1"/>
      <p:bldP spid="297" grpId="2" animBg="1"/>
      <p:bldP spid="298" grpId="0" animBg="1"/>
      <p:bldP spid="298" grpId="1" animBg="1"/>
      <p:bldP spid="298" grpId="2" animBg="1"/>
      <p:bldP spid="299" grpId="0" animBg="1"/>
      <p:bldP spid="299" grpId="1" animBg="1"/>
      <p:bldP spid="299" grpId="2" animBg="1"/>
      <p:bldP spid="300" grpId="0" animBg="1"/>
      <p:bldP spid="300" grpId="1" animBg="1"/>
      <p:bldP spid="300" grpId="2" animBg="1"/>
      <p:bldP spid="301" grpId="0" animBg="1"/>
      <p:bldP spid="301" grpId="1" animBg="1"/>
      <p:bldP spid="301" grpId="2" animBg="1"/>
      <p:bldP spid="302" grpId="0" animBg="1"/>
      <p:bldP spid="302" grpId="1" animBg="1"/>
      <p:bldP spid="302" grpId="2" animBg="1"/>
      <p:bldP spid="303" grpId="0" animBg="1"/>
      <p:bldP spid="303" grpId="1" animBg="1"/>
      <p:bldP spid="303" grpId="2" animBg="1"/>
      <p:bldP spid="304" grpId="0" animBg="1"/>
      <p:bldP spid="304" grpId="1" animBg="1"/>
      <p:bldP spid="304" grpId="2"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13" grpId="0" animBg="1"/>
      <p:bldP spid="313" grpId="1" animBg="1"/>
      <p:bldP spid="313" grpId="2" animBg="1"/>
      <p:bldP spid="314" grpId="0" animBg="1"/>
      <p:bldP spid="314" grpId="1" animBg="1"/>
      <p:bldP spid="314" grpId="2" animBg="1"/>
      <p:bldP spid="315" grpId="0" animBg="1"/>
      <p:bldP spid="315" grpId="1" animBg="1"/>
      <p:bldP spid="315" grpId="2" animBg="1"/>
      <p:bldP spid="316" grpId="0" animBg="1"/>
      <p:bldP spid="316" grpId="1" animBg="1"/>
      <p:bldP spid="316" grpId="2" animBg="1"/>
      <p:bldP spid="317" grpId="0" animBg="1"/>
      <p:bldP spid="317" grpId="1" animBg="1"/>
      <p:bldP spid="317" grpId="2" animBg="1"/>
      <p:bldP spid="318" grpId="0" animBg="1"/>
      <p:bldP spid="318" grpId="1" animBg="1"/>
      <p:bldP spid="318" grpId="2" animBg="1"/>
      <p:bldP spid="319" grpId="0" animBg="1"/>
      <p:bldP spid="319" grpId="1" animBg="1"/>
      <p:bldP spid="319" grpId="2" animBg="1"/>
      <p:bldP spid="320" grpId="0" animBg="1"/>
      <p:bldP spid="320" grpId="1" animBg="1"/>
      <p:bldP spid="320" grpId="2" animBg="1"/>
      <p:bldP spid="321" grpId="0" animBg="1"/>
      <p:bldP spid="322" grpId="0" animBg="1"/>
      <p:bldP spid="323" grpId="0" animBg="1"/>
      <p:bldP spid="324" grpId="0" animBg="1"/>
      <p:bldP spid="325" grpId="0" animBg="1"/>
      <p:bldP spid="326" grpId="0" animBg="1"/>
      <p:bldP spid="327" grpId="0" animBg="1"/>
      <p:bldP spid="328" grpId="0" animBg="1"/>
      <p:bldP spid="345" grpId="0" animBg="1"/>
      <p:bldP spid="346" grpId="0" animBg="1"/>
      <p:bldP spid="347" grpId="0" animBg="1"/>
      <p:bldP spid="348" grpId="0" animBg="1"/>
      <p:bldP spid="349" grpId="0" animBg="1"/>
      <p:bldP spid="350" grpId="0" animBg="1"/>
      <p:bldP spid="351" grpId="0" animBg="1"/>
      <p:bldP spid="3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NetPlumber</a:t>
            </a:r>
            <a:r>
              <a:rPr lang="en-US" dirty="0"/>
              <a:t> </a:t>
            </a:r>
            <a:r>
              <a:rPr lang="en-US" dirty="0" smtClean="0"/>
              <a:t>– </a:t>
            </a:r>
            <a:r>
              <a:rPr lang="en-US" dirty="0" smtClean="0"/>
              <a:t>Computing Reachability with Updates</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18</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cxnSp>
        <p:nvCxnSpPr>
          <p:cNvPr id="14" name="Straight Connector 13"/>
          <p:cNvCxnSpPr>
            <a:stCxn id="10" idx="4"/>
            <a:endCxn id="11" idx="2"/>
          </p:cNvCxnSpPr>
          <p:nvPr/>
        </p:nvCxnSpPr>
        <p:spPr>
          <a:xfrm>
            <a:off x="6321717"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2"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0"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cxnSp>
        <p:nvCxnSpPr>
          <p:cNvPr id="44" name="Straight Arrow Connector 43"/>
          <p:cNvCxnSpPr>
            <a:stCxn id="30" idx="3"/>
            <a:endCxn id="33" idx="1"/>
          </p:cNvCxnSpPr>
          <p:nvPr/>
        </p:nvCxnSpPr>
        <p:spPr>
          <a:xfrm>
            <a:off x="3124200"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0" y="315132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0" y="369996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3"/>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18"/>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008711" y="268010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495806" y="2680103"/>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55" idx="1"/>
          </p:cNvCxnSpPr>
          <p:nvPr/>
        </p:nvCxnSpPr>
        <p:spPr>
          <a:xfrm flipV="1">
            <a:off x="2181980" y="2812846"/>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92085"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67436" y="3354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37195" y="3224326"/>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135706"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3"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64404" y="3776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41112"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489528" y="39156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64879" y="39163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41587" y="39168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98838" y="3777072"/>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15479"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90830" y="314577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767538" y="31462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24789" y="3006530"/>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942083"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419868"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595219" y="37002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29178" y="3561032"/>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867660" y="4368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044368" y="43690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214999" y="4369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692784" y="450808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044843"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215474" y="450978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7702094" y="4369541"/>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4"/>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30051" y="491888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200682" y="4919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6853818"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030526"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201157" y="505963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87777" y="4919384"/>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060471" y="4890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237179" y="48909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4407810" y="4891404"/>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3885595" y="502994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060946" y="50306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237654" y="50311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4408285" y="503165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4894905" y="489140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4063503" y="5586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240211" y="55874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4410842"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897462" y="5447728"/>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1" y="32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68232" y="3217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44940" y="321802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915571" y="3218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93356" y="33570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745415" y="33582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2916046" y="33587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8" name="Curved Connector 167"/>
          <p:cNvCxnSpPr/>
          <p:nvPr/>
        </p:nvCxnSpPr>
        <p:spPr>
          <a:xfrm rot="10800000">
            <a:off x="3777378" y="5037633"/>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5253860" y="1702594"/>
            <a:ext cx="464023"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8469415" y="2223749"/>
            <a:ext cx="449396"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8882" y="1469894"/>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031915"/>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5099972" y="1885195"/>
            <a:ext cx="303388" cy="338554"/>
          </a:xfrm>
          <a:prstGeom prst="rect">
            <a:avLst/>
          </a:prstGeom>
          <a:noFill/>
          <a:ln>
            <a:solidFill>
              <a:schemeClr val="tx1"/>
            </a:solidFill>
          </a:ln>
        </p:spPr>
        <p:txBody>
          <a:bodyPr wrap="none" rtlCol="0">
            <a:spAutoFit/>
          </a:bodyPr>
          <a:lstStyle/>
          <a:p>
            <a:r>
              <a:rPr lang="en-US" sz="1600" dirty="0" smtClean="0"/>
              <a:t>A</a:t>
            </a:r>
            <a:endParaRPr lang="en-US" sz="1600" dirty="0"/>
          </a:p>
        </p:txBody>
      </p:sp>
      <p:sp>
        <p:nvSpPr>
          <p:cNvPr id="183" name="TextBox 182"/>
          <p:cNvSpPr txBox="1"/>
          <p:nvPr/>
        </p:nvSpPr>
        <p:spPr>
          <a:xfrm>
            <a:off x="8742075" y="2443320"/>
            <a:ext cx="296275" cy="338554"/>
          </a:xfrm>
          <a:prstGeom prst="rect">
            <a:avLst/>
          </a:prstGeom>
          <a:noFill/>
          <a:ln>
            <a:solidFill>
              <a:schemeClr val="tx1"/>
            </a:solidFill>
          </a:ln>
        </p:spPr>
        <p:txBody>
          <a:bodyPr wrap="none" rtlCol="0">
            <a:spAutoFit/>
          </a:bodyPr>
          <a:lstStyle/>
          <a:p>
            <a:r>
              <a:rPr lang="en-US" sz="1600" dirty="0" smtClean="0"/>
              <a:t>B</a:t>
            </a:r>
            <a:endParaRPr lang="en-US" sz="1600" dirty="0"/>
          </a:p>
        </p:txBody>
      </p:sp>
      <p:sp>
        <p:nvSpPr>
          <p:cNvPr id="184" name="Oval 183"/>
          <p:cNvSpPr/>
          <p:nvPr/>
        </p:nvSpPr>
        <p:spPr>
          <a:xfrm>
            <a:off x="0" y="2945588"/>
            <a:ext cx="904578" cy="675893"/>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Arrow Connector 184"/>
          <p:cNvCxnSpPr>
            <a:stCxn id="184" idx="6"/>
          </p:cNvCxnSpPr>
          <p:nvPr/>
        </p:nvCxnSpPr>
        <p:spPr>
          <a:xfrm flipV="1">
            <a:off x="904578" y="2818337"/>
            <a:ext cx="505122" cy="465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904578" y="3283535"/>
            <a:ext cx="505122" cy="834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904578" y="3283535"/>
            <a:ext cx="505122" cy="6320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8267700" y="4508978"/>
            <a:ext cx="355109" cy="8715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7410450" y="5263358"/>
            <a:ext cx="887990" cy="4843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8298440" y="5380533"/>
            <a:ext cx="648738" cy="734395"/>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92" name="TextBox 191"/>
          <p:cNvSpPr txBox="1"/>
          <p:nvPr/>
        </p:nvSpPr>
        <p:spPr>
          <a:xfrm>
            <a:off x="57304" y="3669634"/>
            <a:ext cx="755335" cy="584776"/>
          </a:xfrm>
          <a:prstGeom prst="rect">
            <a:avLst/>
          </a:prstGeom>
          <a:noFill/>
          <a:ln>
            <a:solidFill>
              <a:schemeClr val="tx1"/>
            </a:solidFill>
          </a:ln>
        </p:spPr>
        <p:txBody>
          <a:bodyPr wrap="none" rtlCol="0">
            <a:spAutoFit/>
          </a:bodyPr>
          <a:lstStyle/>
          <a:p>
            <a:pPr algn="ctr"/>
            <a:r>
              <a:rPr lang="en-US" sz="1600" dirty="0" smtClean="0"/>
              <a:t>Source</a:t>
            </a:r>
          </a:p>
          <a:p>
            <a:pPr algn="ctr"/>
            <a:r>
              <a:rPr lang="en-US" sz="1600" dirty="0" smtClean="0"/>
              <a:t>Node</a:t>
            </a:r>
            <a:endParaRPr lang="en-US" sz="1600" dirty="0"/>
          </a:p>
        </p:txBody>
      </p:sp>
      <p:sp>
        <p:nvSpPr>
          <p:cNvPr id="193" name="Rectangle 192"/>
          <p:cNvSpPr/>
          <p:nvPr/>
        </p:nvSpPr>
        <p:spPr>
          <a:xfrm>
            <a:off x="84606" y="31317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259957" y="3132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436665" y="31329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607296" y="3133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85081" y="32720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260432" y="3272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437140" y="32732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607771" y="3273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84131" y="313244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259482" y="3133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436190" y="31336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606821" y="3134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84606" y="327269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259957" y="3273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436665" y="32738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607296" y="3274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3473369" y="321852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3648720" y="321922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3825428" y="32197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3996059" y="322022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3473844" y="335877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3649195" y="335947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3825903" y="335997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3996534" y="336047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2831337" y="244072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3006688" y="244143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3183396" y="244193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3354027" y="24424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2831812" y="258097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3007163" y="25816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3183871" y="25821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3354502" y="258268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5760283" y="300335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5935634" y="30040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6112342" y="30045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6282973" y="3005053"/>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5760758" y="31435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5936109" y="314430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6112817" y="3144801"/>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6283448" y="31453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5816304" y="355151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p:cNvSpPr/>
          <p:nvPr/>
        </p:nvSpPr>
        <p:spPr>
          <a:xfrm>
            <a:off x="5991655" y="3552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ectangle 282"/>
          <p:cNvSpPr/>
          <p:nvPr/>
        </p:nvSpPr>
        <p:spPr>
          <a:xfrm>
            <a:off x="6168363" y="355271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Rectangle 283"/>
          <p:cNvSpPr/>
          <p:nvPr/>
        </p:nvSpPr>
        <p:spPr>
          <a:xfrm>
            <a:off x="6338994" y="3553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Rectangle 284"/>
          <p:cNvSpPr/>
          <p:nvPr/>
        </p:nvSpPr>
        <p:spPr>
          <a:xfrm>
            <a:off x="5816779" y="369176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Rectangle 285"/>
          <p:cNvSpPr/>
          <p:nvPr/>
        </p:nvSpPr>
        <p:spPr>
          <a:xfrm>
            <a:off x="5992130" y="369246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Rectangle 286"/>
          <p:cNvSpPr/>
          <p:nvPr/>
        </p:nvSpPr>
        <p:spPr>
          <a:xfrm>
            <a:off x="6168838" y="369296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Rectangle 287"/>
          <p:cNvSpPr/>
          <p:nvPr/>
        </p:nvSpPr>
        <p:spPr>
          <a:xfrm>
            <a:off x="6339469" y="369346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a:off x="5207692" y="469195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Rectangle 289"/>
          <p:cNvSpPr/>
          <p:nvPr/>
        </p:nvSpPr>
        <p:spPr>
          <a:xfrm>
            <a:off x="5383043" y="4692659"/>
            <a:ext cx="172794" cy="139937"/>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p:cNvSpPr/>
          <p:nvPr/>
        </p:nvSpPr>
        <p:spPr>
          <a:xfrm>
            <a:off x="5559751" y="46931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5730382" y="46936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5208167" y="483220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5383518" y="48329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Rectangle 294"/>
          <p:cNvSpPr/>
          <p:nvPr/>
        </p:nvSpPr>
        <p:spPr>
          <a:xfrm>
            <a:off x="5560226" y="48334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a:off x="5730857" y="4833907"/>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Rectangle 328"/>
          <p:cNvSpPr/>
          <p:nvPr/>
        </p:nvSpPr>
        <p:spPr>
          <a:xfrm>
            <a:off x="8040689" y="43465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Rectangle 329"/>
          <p:cNvSpPr/>
          <p:nvPr/>
        </p:nvSpPr>
        <p:spPr>
          <a:xfrm>
            <a:off x="8216040" y="434725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Rectangle 330"/>
          <p:cNvSpPr/>
          <p:nvPr/>
        </p:nvSpPr>
        <p:spPr>
          <a:xfrm>
            <a:off x="8392748" y="434775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ectangle 331"/>
          <p:cNvSpPr/>
          <p:nvPr/>
        </p:nvSpPr>
        <p:spPr>
          <a:xfrm>
            <a:off x="8563379" y="434825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p:cNvSpPr/>
          <p:nvPr/>
        </p:nvSpPr>
        <p:spPr>
          <a:xfrm>
            <a:off x="8041164" y="44867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p:cNvSpPr/>
          <p:nvPr/>
        </p:nvSpPr>
        <p:spPr>
          <a:xfrm>
            <a:off x="8216515" y="448750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Rectangle 334"/>
          <p:cNvSpPr/>
          <p:nvPr/>
        </p:nvSpPr>
        <p:spPr>
          <a:xfrm>
            <a:off x="8393223" y="448800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p:cNvSpPr/>
          <p:nvPr/>
        </p:nvSpPr>
        <p:spPr>
          <a:xfrm>
            <a:off x="8563854" y="448850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p:cNvSpPr/>
          <p:nvPr/>
        </p:nvSpPr>
        <p:spPr>
          <a:xfrm>
            <a:off x="7616177" y="60176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Rectangle 321"/>
          <p:cNvSpPr/>
          <p:nvPr/>
        </p:nvSpPr>
        <p:spPr>
          <a:xfrm>
            <a:off x="7791528" y="601832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Rectangle 322"/>
          <p:cNvSpPr/>
          <p:nvPr/>
        </p:nvSpPr>
        <p:spPr>
          <a:xfrm>
            <a:off x="7968236" y="601882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Rectangle 323"/>
          <p:cNvSpPr/>
          <p:nvPr/>
        </p:nvSpPr>
        <p:spPr>
          <a:xfrm>
            <a:off x="8138867" y="601932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Rectangle 324"/>
          <p:cNvSpPr/>
          <p:nvPr/>
        </p:nvSpPr>
        <p:spPr>
          <a:xfrm>
            <a:off x="7616652" y="615786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Rectangle 325"/>
          <p:cNvSpPr/>
          <p:nvPr/>
        </p:nvSpPr>
        <p:spPr>
          <a:xfrm>
            <a:off x="7792003" y="615857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Rectangle 326"/>
          <p:cNvSpPr/>
          <p:nvPr/>
        </p:nvSpPr>
        <p:spPr>
          <a:xfrm>
            <a:off x="7968711" y="615907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Rectangle 327"/>
          <p:cNvSpPr/>
          <p:nvPr/>
        </p:nvSpPr>
        <p:spPr>
          <a:xfrm>
            <a:off x="8139342" y="615957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Rectangle 344"/>
          <p:cNvSpPr/>
          <p:nvPr/>
        </p:nvSpPr>
        <p:spPr>
          <a:xfrm>
            <a:off x="8364440" y="601963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Rectangle 345"/>
          <p:cNvSpPr/>
          <p:nvPr/>
        </p:nvSpPr>
        <p:spPr>
          <a:xfrm>
            <a:off x="8539791" y="602033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Rectangle 346"/>
          <p:cNvSpPr/>
          <p:nvPr/>
        </p:nvSpPr>
        <p:spPr>
          <a:xfrm>
            <a:off x="8716499" y="6020837"/>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Rectangle 347"/>
          <p:cNvSpPr/>
          <p:nvPr/>
        </p:nvSpPr>
        <p:spPr>
          <a:xfrm>
            <a:off x="8887130" y="602133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Rectangle 348"/>
          <p:cNvSpPr/>
          <p:nvPr/>
        </p:nvSpPr>
        <p:spPr>
          <a:xfrm>
            <a:off x="8364915" y="615988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a:xfrm>
            <a:off x="8540266" y="616058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Rectangle 350"/>
          <p:cNvSpPr/>
          <p:nvPr/>
        </p:nvSpPr>
        <p:spPr>
          <a:xfrm>
            <a:off x="8716974" y="616108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Rectangle 351"/>
          <p:cNvSpPr/>
          <p:nvPr/>
        </p:nvSpPr>
        <p:spPr>
          <a:xfrm>
            <a:off x="8887605" y="616158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4310433" y="2474363"/>
            <a:ext cx="2050272"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06" name="Rectangle 305"/>
          <p:cNvSpPr/>
          <p:nvPr/>
        </p:nvSpPr>
        <p:spPr>
          <a:xfrm>
            <a:off x="4392343" y="252717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p:cNvSpPr/>
          <p:nvPr/>
        </p:nvSpPr>
        <p:spPr>
          <a:xfrm>
            <a:off x="4567694" y="25278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p:cNvSpPr/>
          <p:nvPr/>
        </p:nvSpPr>
        <p:spPr>
          <a:xfrm>
            <a:off x="4744402" y="25283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p:cNvSpPr/>
          <p:nvPr/>
        </p:nvSpPr>
        <p:spPr>
          <a:xfrm>
            <a:off x="4392818" y="266741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4568169" y="266812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4744877" y="266862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p:cNvSpPr/>
          <p:nvPr/>
        </p:nvSpPr>
        <p:spPr>
          <a:xfrm>
            <a:off x="6037928" y="2537452"/>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3" name="Straight Arrow Connector 352"/>
          <p:cNvCxnSpPr/>
          <p:nvPr/>
        </p:nvCxnSpPr>
        <p:spPr>
          <a:xfrm flipV="1">
            <a:off x="5036439" y="2670195"/>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4" name="Rectangle 353"/>
          <p:cNvSpPr/>
          <p:nvPr/>
        </p:nvSpPr>
        <p:spPr>
          <a:xfrm>
            <a:off x="5293614" y="25299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p:cNvSpPr/>
          <p:nvPr/>
        </p:nvSpPr>
        <p:spPr>
          <a:xfrm>
            <a:off x="5468965" y="25306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Rectangle 355"/>
          <p:cNvSpPr/>
          <p:nvPr/>
        </p:nvSpPr>
        <p:spPr>
          <a:xfrm>
            <a:off x="5645673" y="2531150"/>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p:cNvSpPr/>
          <p:nvPr/>
        </p:nvSpPr>
        <p:spPr>
          <a:xfrm>
            <a:off x="5816304" y="25316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p:cNvSpPr/>
          <p:nvPr/>
        </p:nvSpPr>
        <p:spPr>
          <a:xfrm>
            <a:off x="5294089" y="267019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p:cNvSpPr/>
          <p:nvPr/>
        </p:nvSpPr>
        <p:spPr>
          <a:xfrm>
            <a:off x="5469440" y="26708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Rectangle 359"/>
          <p:cNvSpPr/>
          <p:nvPr/>
        </p:nvSpPr>
        <p:spPr>
          <a:xfrm>
            <a:off x="5646148" y="267139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Rectangle 360"/>
          <p:cNvSpPr/>
          <p:nvPr/>
        </p:nvSpPr>
        <p:spPr>
          <a:xfrm>
            <a:off x="5816779" y="267189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Rectangle 361"/>
          <p:cNvSpPr/>
          <p:nvPr/>
        </p:nvSpPr>
        <p:spPr>
          <a:xfrm>
            <a:off x="4915033" y="25288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Rectangle 362"/>
          <p:cNvSpPr/>
          <p:nvPr/>
        </p:nvSpPr>
        <p:spPr>
          <a:xfrm>
            <a:off x="4915508" y="26691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2861597" y="377026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3036948" y="37709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3213656" y="37714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3384287" y="37719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2862072" y="391051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3037423" y="3911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3214131" y="39117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3384762" y="391221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9" name="Oval 298"/>
          <p:cNvSpPr/>
          <p:nvPr/>
        </p:nvSpPr>
        <p:spPr>
          <a:xfrm>
            <a:off x="3032466" y="2481066"/>
            <a:ext cx="1350299" cy="483102"/>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364" name="Straight Arrow Connector 363"/>
          <p:cNvCxnSpPr>
            <a:stCxn id="30" idx="3"/>
            <a:endCxn id="305" idx="1"/>
          </p:cNvCxnSpPr>
          <p:nvPr/>
        </p:nvCxnSpPr>
        <p:spPr>
          <a:xfrm flipV="1">
            <a:off x="3124200" y="2680103"/>
            <a:ext cx="1186233" cy="1382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Freeform 7"/>
          <p:cNvSpPr/>
          <p:nvPr/>
        </p:nvSpPr>
        <p:spPr>
          <a:xfrm>
            <a:off x="5989573" y="2539539"/>
            <a:ext cx="1487270" cy="2698915"/>
          </a:xfrm>
          <a:custGeom>
            <a:avLst/>
            <a:gdLst>
              <a:gd name="connsiteX0" fmla="*/ 409417 w 1487270"/>
              <a:gd name="connsiteY0" fmla="*/ 0 h 2698915"/>
              <a:gd name="connsiteX1" fmla="*/ 1345228 w 1487270"/>
              <a:gd name="connsiteY1" fmla="*/ 200539 h 2698915"/>
              <a:gd name="connsiteX2" fmla="*/ 1487270 w 1487270"/>
              <a:gd name="connsiteY2" fmla="*/ 609972 h 2698915"/>
              <a:gd name="connsiteX3" fmla="*/ 250663 w 1487270"/>
              <a:gd name="connsiteY3" fmla="*/ 2172501 h 2698915"/>
              <a:gd name="connsiteX4" fmla="*/ 584881 w 1487270"/>
              <a:gd name="connsiteY4" fmla="*/ 2389751 h 2698915"/>
              <a:gd name="connsiteX5" fmla="*/ 668436 w 1487270"/>
              <a:gd name="connsiteY5" fmla="*/ 2581934 h 2698915"/>
              <a:gd name="connsiteX6" fmla="*/ 467905 w 1487270"/>
              <a:gd name="connsiteY6" fmla="*/ 2698915 h 2698915"/>
              <a:gd name="connsiteX7" fmla="*/ 25066 w 1487270"/>
              <a:gd name="connsiteY7" fmla="*/ 2347972 h 2698915"/>
              <a:gd name="connsiteX8" fmla="*/ 0 w 1487270"/>
              <a:gd name="connsiteY8" fmla="*/ 1963607 h 2698915"/>
              <a:gd name="connsiteX9" fmla="*/ 1111275 w 1487270"/>
              <a:gd name="connsiteY9" fmla="*/ 635039 h 2698915"/>
              <a:gd name="connsiteX10" fmla="*/ 1061142 w 1487270"/>
              <a:gd name="connsiteY10" fmla="*/ 409433 h 2698915"/>
              <a:gd name="connsiteX11" fmla="*/ 367640 w 1487270"/>
              <a:gd name="connsiteY11" fmla="*/ 242318 h 2698915"/>
              <a:gd name="connsiteX12" fmla="*/ 267374 w 1487270"/>
              <a:gd name="connsiteY12" fmla="*/ 66847 h 2698915"/>
              <a:gd name="connsiteX13" fmla="*/ 409417 w 1487270"/>
              <a:gd name="connsiteY13" fmla="*/ 0 h 2698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7270" h="2698915">
                <a:moveTo>
                  <a:pt x="409417" y="0"/>
                </a:moveTo>
                <a:lnTo>
                  <a:pt x="1345228" y="200539"/>
                </a:lnTo>
                <a:lnTo>
                  <a:pt x="1487270" y="609972"/>
                </a:lnTo>
                <a:lnTo>
                  <a:pt x="250663" y="2172501"/>
                </a:lnTo>
                <a:lnTo>
                  <a:pt x="584881" y="2389751"/>
                </a:lnTo>
                <a:lnTo>
                  <a:pt x="668436" y="2581934"/>
                </a:lnTo>
                <a:lnTo>
                  <a:pt x="467905" y="2698915"/>
                </a:lnTo>
                <a:lnTo>
                  <a:pt x="25066" y="2347972"/>
                </a:lnTo>
                <a:lnTo>
                  <a:pt x="0" y="1963607"/>
                </a:lnTo>
                <a:lnTo>
                  <a:pt x="1111275" y="635039"/>
                </a:lnTo>
                <a:lnTo>
                  <a:pt x="1061142" y="409433"/>
                </a:lnTo>
                <a:lnTo>
                  <a:pt x="367640" y="242318"/>
                </a:lnTo>
                <a:lnTo>
                  <a:pt x="267374" y="66847"/>
                </a:lnTo>
                <a:lnTo>
                  <a:pt x="409417" y="0"/>
                </a:lnTo>
                <a:close/>
              </a:path>
            </a:pathLst>
          </a:custGeom>
          <a:solidFill>
            <a:schemeClr val="bg2">
              <a:alpha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6091110" y="2665491"/>
            <a:ext cx="1180696" cy="2373040"/>
          </a:xfrm>
          <a:custGeom>
            <a:avLst/>
            <a:gdLst>
              <a:gd name="connsiteX0" fmla="*/ 267391 w 1180696"/>
              <a:gd name="connsiteY0" fmla="*/ 0 h 2373040"/>
              <a:gd name="connsiteX1" fmla="*/ 1178135 w 1180696"/>
              <a:gd name="connsiteY1" fmla="*/ 442856 h 2373040"/>
              <a:gd name="connsiteX2" fmla="*/ 16727 w 1180696"/>
              <a:gd name="connsiteY2" fmla="*/ 1971963 h 2373040"/>
              <a:gd name="connsiteX3" fmla="*/ 459566 w 1180696"/>
              <a:gd name="connsiteY3" fmla="*/ 2373040 h 2373040"/>
            </a:gdLst>
            <a:ahLst/>
            <a:cxnLst>
              <a:cxn ang="0">
                <a:pos x="connsiteX0" y="connsiteY0"/>
              </a:cxn>
              <a:cxn ang="0">
                <a:pos x="connsiteX1" y="connsiteY1"/>
              </a:cxn>
              <a:cxn ang="0">
                <a:pos x="connsiteX2" y="connsiteY2"/>
              </a:cxn>
              <a:cxn ang="0">
                <a:pos x="connsiteX3" y="connsiteY3"/>
              </a:cxn>
            </a:cxnLst>
            <a:rect l="l" t="t" r="r" b="b"/>
            <a:pathLst>
              <a:path w="1180696" h="2373040">
                <a:moveTo>
                  <a:pt x="267391" y="0"/>
                </a:moveTo>
                <a:cubicBezTo>
                  <a:pt x="743651" y="57098"/>
                  <a:pt x="1219912" y="114196"/>
                  <a:pt x="1178135" y="442856"/>
                </a:cubicBezTo>
                <a:cubicBezTo>
                  <a:pt x="1136358" y="771517"/>
                  <a:pt x="136488" y="1650266"/>
                  <a:pt x="16727" y="1971963"/>
                </a:cubicBezTo>
                <a:cubicBezTo>
                  <a:pt x="-103035" y="2293660"/>
                  <a:pt x="459566" y="2373040"/>
                  <a:pt x="459566" y="2373040"/>
                </a:cubicBezTo>
              </a:path>
            </a:pathLst>
          </a:custGeom>
          <a:ln>
            <a:solidFill>
              <a:srgbClr val="000000"/>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3" name="Rectangle 372"/>
          <p:cNvSpPr/>
          <p:nvPr/>
        </p:nvSpPr>
        <p:spPr>
          <a:xfrm>
            <a:off x="7449381" y="524109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Rectangle 373"/>
          <p:cNvSpPr/>
          <p:nvPr/>
        </p:nvSpPr>
        <p:spPr>
          <a:xfrm>
            <a:off x="7624732" y="5241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Rectangle 374"/>
          <p:cNvSpPr/>
          <p:nvPr/>
        </p:nvSpPr>
        <p:spPr>
          <a:xfrm>
            <a:off x="7801440" y="52422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Rectangle 375"/>
          <p:cNvSpPr/>
          <p:nvPr/>
        </p:nvSpPr>
        <p:spPr>
          <a:xfrm>
            <a:off x="7972071" y="5242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Rectangle 376"/>
          <p:cNvSpPr/>
          <p:nvPr/>
        </p:nvSpPr>
        <p:spPr>
          <a:xfrm>
            <a:off x="7449856" y="538134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Rectangle 377"/>
          <p:cNvSpPr/>
          <p:nvPr/>
        </p:nvSpPr>
        <p:spPr>
          <a:xfrm>
            <a:off x="7625207" y="538204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Rectangle 378"/>
          <p:cNvSpPr/>
          <p:nvPr/>
        </p:nvSpPr>
        <p:spPr>
          <a:xfrm>
            <a:off x="7801915" y="538254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p:cNvSpPr/>
          <p:nvPr/>
        </p:nvSpPr>
        <p:spPr>
          <a:xfrm>
            <a:off x="7972546" y="538304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7200" y="1417637"/>
            <a:ext cx="4283287" cy="369332"/>
          </a:xfrm>
          <a:prstGeom prst="rect">
            <a:avLst/>
          </a:prstGeom>
          <a:noFill/>
        </p:spPr>
        <p:txBody>
          <a:bodyPr wrap="square" rtlCol="0">
            <a:spAutoFit/>
          </a:bodyPr>
          <a:lstStyle/>
          <a:p>
            <a:pPr marL="342900" indent="-342900">
              <a:buAutoNum type="arabicParenR"/>
            </a:pPr>
            <a:r>
              <a:rPr lang="en-US" dirty="0" smtClean="0"/>
              <a:t>Create directed edges</a:t>
            </a:r>
          </a:p>
        </p:txBody>
      </p:sp>
      <p:sp>
        <p:nvSpPr>
          <p:cNvPr id="4" name="Date Placeholder 3"/>
          <p:cNvSpPr>
            <a:spLocks noGrp="1"/>
          </p:cNvSpPr>
          <p:nvPr>
            <p:ph type="dt" sz="half" idx="10"/>
          </p:nvPr>
        </p:nvSpPr>
        <p:spPr/>
        <p:txBody>
          <a:bodyPr/>
          <a:lstStyle/>
          <a:p>
            <a:r>
              <a:rPr lang="en-US" smtClean="0"/>
              <a:t>10/1/13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26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
        <p:nvSpPr>
          <p:cNvPr id="268" name="TextBox 267"/>
          <p:cNvSpPr txBox="1"/>
          <p:nvPr/>
        </p:nvSpPr>
        <p:spPr>
          <a:xfrm rot="621265">
            <a:off x="3141939" y="1931334"/>
            <a:ext cx="2020280" cy="369332"/>
          </a:xfrm>
          <a:prstGeom prst="rect">
            <a:avLst/>
          </a:prstGeom>
          <a:noFill/>
        </p:spPr>
        <p:txBody>
          <a:bodyPr wrap="none" rtlCol="0">
            <a:spAutoFit/>
          </a:bodyPr>
          <a:lstStyle/>
          <a:p>
            <a:r>
              <a:rPr lang="en-US" b="1" dirty="0" smtClean="0">
                <a:solidFill>
                  <a:srgbClr val="008000"/>
                </a:solidFill>
              </a:rPr>
              <a:t>New rules </a:t>
            </a:r>
            <a:r>
              <a:rPr lang="en-US" b="1" dirty="0">
                <a:solidFill>
                  <a:srgbClr val="008000"/>
                </a:solidFill>
              </a:rPr>
              <a:t>i</a:t>
            </a:r>
            <a:r>
              <a:rPr lang="en-US" b="1" dirty="0" smtClean="0">
                <a:solidFill>
                  <a:srgbClr val="008000"/>
                </a:solidFill>
              </a:rPr>
              <a:t>nstalled</a:t>
            </a:r>
            <a:endParaRPr lang="en-US" b="1" dirty="0">
              <a:solidFill>
                <a:srgbClr val="008000"/>
              </a:solidFill>
            </a:endParaRPr>
          </a:p>
        </p:txBody>
      </p:sp>
    </p:spTree>
    <p:custDataLst>
      <p:tags r:id="rId1"/>
    </p:custDataLst>
    <p:extLst>
      <p:ext uri="{BB962C8B-B14F-4D97-AF65-F5344CB8AC3E}">
        <p14:creationId xmlns:p14="http://schemas.microsoft.com/office/powerpoint/2010/main" val="277275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64"/>
                                        </p:tgtEl>
                                        <p:attrNameLst>
                                          <p:attrName>style.visibility</p:attrName>
                                        </p:attrNameLst>
                                      </p:cBhvr>
                                      <p:to>
                                        <p:strVal val="visible"/>
                                      </p:to>
                                    </p:set>
                                    <p:animEffect transition="in" filter="fade">
                                      <p:cBhvr>
                                        <p:cTn id="16" dur="500"/>
                                        <p:tgtEl>
                                          <p:spTgt spid="3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9"/>
                                        </p:tgtEl>
                                        <p:attrNameLst>
                                          <p:attrName>style.visibility</p:attrName>
                                        </p:attrNameLst>
                                      </p:cBhvr>
                                      <p:to>
                                        <p:strVal val="visible"/>
                                      </p:to>
                                    </p:set>
                                    <p:animEffect transition="in" filter="fade">
                                      <p:cBhvr>
                                        <p:cTn id="19" dur="500"/>
                                        <p:tgtEl>
                                          <p:spTgt spid="29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99"/>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p:bldP spid="299" grpId="1" animBg="1"/>
      <p:bldP spid="8" grpId="0" animBg="1"/>
      <p:bldP spid="8" grpId="1"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NetPlumber</a:t>
            </a:r>
            <a:r>
              <a:rPr lang="en-US" dirty="0"/>
              <a:t> </a:t>
            </a:r>
            <a:r>
              <a:rPr lang="en-US" dirty="0" smtClean="0"/>
              <a:t>– </a:t>
            </a:r>
            <a:r>
              <a:rPr lang="en-US" dirty="0"/>
              <a:t>Computing </a:t>
            </a:r>
            <a:r>
              <a:rPr lang="en-US" dirty="0"/>
              <a:t>Reachability</a:t>
            </a:r>
            <a:br>
              <a:rPr lang="en-US" dirty="0"/>
            </a:br>
            <a:r>
              <a:rPr lang="en-US" dirty="0"/>
              <a:t>with Updates</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19</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cxnSp>
        <p:nvCxnSpPr>
          <p:cNvPr id="14" name="Straight Connector 13"/>
          <p:cNvCxnSpPr>
            <a:stCxn id="10" idx="4"/>
            <a:endCxn id="11" idx="2"/>
          </p:cNvCxnSpPr>
          <p:nvPr/>
        </p:nvCxnSpPr>
        <p:spPr>
          <a:xfrm>
            <a:off x="6321717"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2"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0"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cxnSp>
        <p:nvCxnSpPr>
          <p:cNvPr id="44" name="Straight Arrow Connector 43"/>
          <p:cNvCxnSpPr>
            <a:stCxn id="30" idx="3"/>
            <a:endCxn id="33" idx="1"/>
          </p:cNvCxnSpPr>
          <p:nvPr/>
        </p:nvCxnSpPr>
        <p:spPr>
          <a:xfrm>
            <a:off x="3124200"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0" y="315132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0" y="369996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3"/>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18"/>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008711" y="268010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495806" y="2680103"/>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55" idx="1"/>
          </p:cNvCxnSpPr>
          <p:nvPr/>
        </p:nvCxnSpPr>
        <p:spPr>
          <a:xfrm flipV="1">
            <a:off x="2181980" y="2812846"/>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92085"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67436" y="3354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37195" y="3224326"/>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135706"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3"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64404" y="3776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41112"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489528" y="39156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64879" y="39163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41587" y="39168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98838" y="3777072"/>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15479"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90830" y="314577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767538" y="31462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24789" y="3006530"/>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942083"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419868"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595219" y="37002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29178" y="3561032"/>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867660" y="4368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044368" y="43690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214999" y="4369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692784" y="450808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044843"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215474" y="450978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7702094" y="4369541"/>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4"/>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30051" y="491888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200682" y="4919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6853818"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030526"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201157" y="505963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87777" y="4919384"/>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060471" y="4890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237179" y="48909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4407810" y="4891404"/>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3885595" y="502994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060946" y="50306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237654" y="50311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4408285" y="503165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4894905" y="489140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4063503" y="5586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240211" y="55874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4410842"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897462" y="5447728"/>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1" y="32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68232" y="3217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44940" y="321802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915571" y="3218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93356" y="33570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745415" y="33582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2916046" y="33587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8" name="Curved Connector 167"/>
          <p:cNvCxnSpPr/>
          <p:nvPr/>
        </p:nvCxnSpPr>
        <p:spPr>
          <a:xfrm rot="10800000">
            <a:off x="3777378" y="5037633"/>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5253860" y="1702594"/>
            <a:ext cx="464023"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8469415" y="2223749"/>
            <a:ext cx="449396"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8882" y="1469894"/>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031915"/>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5099972" y="1885195"/>
            <a:ext cx="303388" cy="338554"/>
          </a:xfrm>
          <a:prstGeom prst="rect">
            <a:avLst/>
          </a:prstGeom>
          <a:noFill/>
          <a:ln>
            <a:solidFill>
              <a:schemeClr val="tx1"/>
            </a:solidFill>
          </a:ln>
        </p:spPr>
        <p:txBody>
          <a:bodyPr wrap="none" rtlCol="0">
            <a:spAutoFit/>
          </a:bodyPr>
          <a:lstStyle/>
          <a:p>
            <a:r>
              <a:rPr lang="en-US" sz="1600" dirty="0" smtClean="0"/>
              <a:t>A</a:t>
            </a:r>
            <a:endParaRPr lang="en-US" sz="1600" dirty="0"/>
          </a:p>
        </p:txBody>
      </p:sp>
      <p:sp>
        <p:nvSpPr>
          <p:cNvPr id="183" name="TextBox 182"/>
          <p:cNvSpPr txBox="1"/>
          <p:nvPr/>
        </p:nvSpPr>
        <p:spPr>
          <a:xfrm>
            <a:off x="8742075" y="2443320"/>
            <a:ext cx="296275" cy="338554"/>
          </a:xfrm>
          <a:prstGeom prst="rect">
            <a:avLst/>
          </a:prstGeom>
          <a:noFill/>
          <a:ln>
            <a:solidFill>
              <a:schemeClr val="tx1"/>
            </a:solidFill>
          </a:ln>
        </p:spPr>
        <p:txBody>
          <a:bodyPr wrap="none" rtlCol="0">
            <a:spAutoFit/>
          </a:bodyPr>
          <a:lstStyle/>
          <a:p>
            <a:r>
              <a:rPr lang="en-US" sz="1600" dirty="0" smtClean="0"/>
              <a:t>B</a:t>
            </a:r>
            <a:endParaRPr lang="en-US" sz="1600" dirty="0"/>
          </a:p>
        </p:txBody>
      </p:sp>
      <p:sp>
        <p:nvSpPr>
          <p:cNvPr id="184" name="Oval 183"/>
          <p:cNvSpPr/>
          <p:nvPr/>
        </p:nvSpPr>
        <p:spPr>
          <a:xfrm>
            <a:off x="0" y="2945588"/>
            <a:ext cx="904578" cy="675893"/>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Arrow Connector 184"/>
          <p:cNvCxnSpPr>
            <a:stCxn id="184" idx="6"/>
          </p:cNvCxnSpPr>
          <p:nvPr/>
        </p:nvCxnSpPr>
        <p:spPr>
          <a:xfrm flipV="1">
            <a:off x="904578" y="2818337"/>
            <a:ext cx="505122" cy="465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904578" y="3283535"/>
            <a:ext cx="505122" cy="834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904578" y="3283535"/>
            <a:ext cx="505122" cy="6320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8267700" y="4508978"/>
            <a:ext cx="355109" cy="8715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7410450" y="5263358"/>
            <a:ext cx="887990" cy="4843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8298440" y="5380533"/>
            <a:ext cx="648738" cy="734395"/>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92" name="TextBox 191"/>
          <p:cNvSpPr txBox="1"/>
          <p:nvPr/>
        </p:nvSpPr>
        <p:spPr>
          <a:xfrm>
            <a:off x="57304" y="3669634"/>
            <a:ext cx="755335" cy="584776"/>
          </a:xfrm>
          <a:prstGeom prst="rect">
            <a:avLst/>
          </a:prstGeom>
          <a:noFill/>
          <a:ln>
            <a:solidFill>
              <a:schemeClr val="tx1"/>
            </a:solidFill>
          </a:ln>
        </p:spPr>
        <p:txBody>
          <a:bodyPr wrap="none" rtlCol="0">
            <a:spAutoFit/>
          </a:bodyPr>
          <a:lstStyle/>
          <a:p>
            <a:pPr algn="ctr"/>
            <a:r>
              <a:rPr lang="en-US" sz="1600" dirty="0" smtClean="0"/>
              <a:t>Source</a:t>
            </a:r>
          </a:p>
          <a:p>
            <a:pPr algn="ctr"/>
            <a:r>
              <a:rPr lang="en-US" sz="1600" dirty="0" smtClean="0"/>
              <a:t>Node</a:t>
            </a:r>
            <a:endParaRPr lang="en-US" sz="1600" dirty="0"/>
          </a:p>
        </p:txBody>
      </p:sp>
      <p:sp>
        <p:nvSpPr>
          <p:cNvPr id="193" name="Rectangle 192"/>
          <p:cNvSpPr/>
          <p:nvPr/>
        </p:nvSpPr>
        <p:spPr>
          <a:xfrm>
            <a:off x="84606" y="31317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259957" y="3132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436665" y="31329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607296" y="3133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85081" y="32720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260432" y="3272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437140" y="32732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607771" y="3273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84131" y="313244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259482" y="3133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436190" y="31336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606821" y="3134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84606" y="327269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259957" y="3273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436665" y="32738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607296" y="3274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3473369" y="321852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3648720" y="321922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3825428" y="32197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3996059" y="322022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3473844" y="335877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3649195" y="335947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3825903" y="335997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3996534" y="336047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2831337" y="244072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3006688" y="244143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3183396" y="244193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3354027" y="24424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2831812" y="258097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3007163" y="25816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3183871" y="25821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3354502" y="258268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a:off x="5207692" y="469195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Rectangle 289"/>
          <p:cNvSpPr/>
          <p:nvPr/>
        </p:nvSpPr>
        <p:spPr>
          <a:xfrm>
            <a:off x="5383043" y="4692659"/>
            <a:ext cx="172794" cy="139937"/>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p:cNvSpPr/>
          <p:nvPr/>
        </p:nvSpPr>
        <p:spPr>
          <a:xfrm>
            <a:off x="5559751" y="46931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5730382" y="46936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5208167" y="483220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5383518" y="48329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Rectangle 294"/>
          <p:cNvSpPr/>
          <p:nvPr/>
        </p:nvSpPr>
        <p:spPr>
          <a:xfrm>
            <a:off x="5560226" y="48334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a:off x="5730857" y="4833907"/>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Rectangle 328"/>
          <p:cNvSpPr/>
          <p:nvPr/>
        </p:nvSpPr>
        <p:spPr>
          <a:xfrm>
            <a:off x="8040689" y="43465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Rectangle 329"/>
          <p:cNvSpPr/>
          <p:nvPr/>
        </p:nvSpPr>
        <p:spPr>
          <a:xfrm>
            <a:off x="8216040" y="434725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Rectangle 330"/>
          <p:cNvSpPr/>
          <p:nvPr/>
        </p:nvSpPr>
        <p:spPr>
          <a:xfrm>
            <a:off x="8392748" y="434775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Rectangle 331"/>
          <p:cNvSpPr/>
          <p:nvPr/>
        </p:nvSpPr>
        <p:spPr>
          <a:xfrm>
            <a:off x="8563379" y="434825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Rectangle 332"/>
          <p:cNvSpPr/>
          <p:nvPr/>
        </p:nvSpPr>
        <p:spPr>
          <a:xfrm>
            <a:off x="8041164" y="44867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Rectangle 333"/>
          <p:cNvSpPr/>
          <p:nvPr/>
        </p:nvSpPr>
        <p:spPr>
          <a:xfrm>
            <a:off x="8216515" y="448750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Rectangle 334"/>
          <p:cNvSpPr/>
          <p:nvPr/>
        </p:nvSpPr>
        <p:spPr>
          <a:xfrm>
            <a:off x="8393223" y="448800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Rectangle 335"/>
          <p:cNvSpPr/>
          <p:nvPr/>
        </p:nvSpPr>
        <p:spPr>
          <a:xfrm>
            <a:off x="8563854" y="448850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p:cNvSpPr/>
          <p:nvPr/>
        </p:nvSpPr>
        <p:spPr>
          <a:xfrm>
            <a:off x="7449381" y="524109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a:off x="7624732" y="5241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p:cNvSpPr/>
          <p:nvPr/>
        </p:nvSpPr>
        <p:spPr>
          <a:xfrm>
            <a:off x="7801440" y="52422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p:cNvSpPr/>
          <p:nvPr/>
        </p:nvSpPr>
        <p:spPr>
          <a:xfrm>
            <a:off x="7972071" y="5242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p:cNvSpPr/>
          <p:nvPr/>
        </p:nvSpPr>
        <p:spPr>
          <a:xfrm>
            <a:off x="7449856" y="538134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Rectangle 341"/>
          <p:cNvSpPr/>
          <p:nvPr/>
        </p:nvSpPr>
        <p:spPr>
          <a:xfrm>
            <a:off x="7625207" y="538204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ectangle 342"/>
          <p:cNvSpPr/>
          <p:nvPr/>
        </p:nvSpPr>
        <p:spPr>
          <a:xfrm>
            <a:off x="7801915" y="538254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p:cNvSpPr/>
          <p:nvPr/>
        </p:nvSpPr>
        <p:spPr>
          <a:xfrm>
            <a:off x="7972546" y="538304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4310433" y="2474363"/>
            <a:ext cx="2050272"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06" name="Rectangle 305"/>
          <p:cNvSpPr/>
          <p:nvPr/>
        </p:nvSpPr>
        <p:spPr>
          <a:xfrm>
            <a:off x="4392343" y="252717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p:cNvSpPr/>
          <p:nvPr/>
        </p:nvSpPr>
        <p:spPr>
          <a:xfrm>
            <a:off x="4567694" y="25278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p:cNvSpPr/>
          <p:nvPr/>
        </p:nvSpPr>
        <p:spPr>
          <a:xfrm>
            <a:off x="4744402" y="25283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p:cNvSpPr/>
          <p:nvPr/>
        </p:nvSpPr>
        <p:spPr>
          <a:xfrm>
            <a:off x="4392818" y="266741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4568169" y="266812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4744877" y="266862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p:cNvSpPr/>
          <p:nvPr/>
        </p:nvSpPr>
        <p:spPr>
          <a:xfrm>
            <a:off x="6037928" y="2537452"/>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3" name="Straight Arrow Connector 352"/>
          <p:cNvCxnSpPr/>
          <p:nvPr/>
        </p:nvCxnSpPr>
        <p:spPr>
          <a:xfrm flipV="1">
            <a:off x="5036439" y="2670195"/>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4" name="Rectangle 353"/>
          <p:cNvSpPr/>
          <p:nvPr/>
        </p:nvSpPr>
        <p:spPr>
          <a:xfrm>
            <a:off x="5293614" y="25299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p:cNvSpPr/>
          <p:nvPr/>
        </p:nvSpPr>
        <p:spPr>
          <a:xfrm>
            <a:off x="5468965" y="25306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Rectangle 355"/>
          <p:cNvSpPr/>
          <p:nvPr/>
        </p:nvSpPr>
        <p:spPr>
          <a:xfrm>
            <a:off x="5645673" y="2531150"/>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p:cNvSpPr/>
          <p:nvPr/>
        </p:nvSpPr>
        <p:spPr>
          <a:xfrm>
            <a:off x="5816304" y="25316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p:cNvSpPr/>
          <p:nvPr/>
        </p:nvSpPr>
        <p:spPr>
          <a:xfrm>
            <a:off x="5294089" y="267019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p:cNvSpPr/>
          <p:nvPr/>
        </p:nvSpPr>
        <p:spPr>
          <a:xfrm>
            <a:off x="5469440" y="26708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Rectangle 359"/>
          <p:cNvSpPr/>
          <p:nvPr/>
        </p:nvSpPr>
        <p:spPr>
          <a:xfrm>
            <a:off x="5646148" y="267139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Rectangle 360"/>
          <p:cNvSpPr/>
          <p:nvPr/>
        </p:nvSpPr>
        <p:spPr>
          <a:xfrm>
            <a:off x="5816779" y="267189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Rectangle 361"/>
          <p:cNvSpPr/>
          <p:nvPr/>
        </p:nvSpPr>
        <p:spPr>
          <a:xfrm>
            <a:off x="4915033" y="25288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Rectangle 362"/>
          <p:cNvSpPr/>
          <p:nvPr/>
        </p:nvSpPr>
        <p:spPr>
          <a:xfrm>
            <a:off x="4915508" y="26691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2861597" y="377026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3036948" y="37709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3213656" y="37714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3384287" y="37719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2862072" y="391051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3037423" y="3911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3214131" y="39117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3384762" y="391221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4" name="Straight Arrow Connector 363"/>
          <p:cNvCxnSpPr>
            <a:stCxn id="30" idx="3"/>
            <a:endCxn id="305" idx="1"/>
          </p:cNvCxnSpPr>
          <p:nvPr/>
        </p:nvCxnSpPr>
        <p:spPr>
          <a:xfrm flipV="1">
            <a:off x="3124200" y="2680103"/>
            <a:ext cx="1186233" cy="1382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Freeform 15"/>
          <p:cNvSpPr/>
          <p:nvPr/>
        </p:nvSpPr>
        <p:spPr>
          <a:xfrm>
            <a:off x="6091110" y="2665491"/>
            <a:ext cx="1180696" cy="2373040"/>
          </a:xfrm>
          <a:custGeom>
            <a:avLst/>
            <a:gdLst>
              <a:gd name="connsiteX0" fmla="*/ 267391 w 1180696"/>
              <a:gd name="connsiteY0" fmla="*/ 0 h 2373040"/>
              <a:gd name="connsiteX1" fmla="*/ 1178135 w 1180696"/>
              <a:gd name="connsiteY1" fmla="*/ 442856 h 2373040"/>
              <a:gd name="connsiteX2" fmla="*/ 16727 w 1180696"/>
              <a:gd name="connsiteY2" fmla="*/ 1971963 h 2373040"/>
              <a:gd name="connsiteX3" fmla="*/ 459566 w 1180696"/>
              <a:gd name="connsiteY3" fmla="*/ 2373040 h 2373040"/>
            </a:gdLst>
            <a:ahLst/>
            <a:cxnLst>
              <a:cxn ang="0">
                <a:pos x="connsiteX0" y="connsiteY0"/>
              </a:cxn>
              <a:cxn ang="0">
                <a:pos x="connsiteX1" y="connsiteY1"/>
              </a:cxn>
              <a:cxn ang="0">
                <a:pos x="connsiteX2" y="connsiteY2"/>
              </a:cxn>
              <a:cxn ang="0">
                <a:pos x="connsiteX3" y="connsiteY3"/>
              </a:cxn>
            </a:cxnLst>
            <a:rect l="l" t="t" r="r" b="b"/>
            <a:pathLst>
              <a:path w="1180696" h="2373040">
                <a:moveTo>
                  <a:pt x="267391" y="0"/>
                </a:moveTo>
                <a:cubicBezTo>
                  <a:pt x="743651" y="57098"/>
                  <a:pt x="1219912" y="114196"/>
                  <a:pt x="1178135" y="442856"/>
                </a:cubicBezTo>
                <a:cubicBezTo>
                  <a:pt x="1136358" y="771517"/>
                  <a:pt x="136488" y="1650266"/>
                  <a:pt x="16727" y="1971963"/>
                </a:cubicBezTo>
                <a:cubicBezTo>
                  <a:pt x="-103035" y="2293660"/>
                  <a:pt x="459566" y="2373040"/>
                  <a:pt x="459566" y="2373040"/>
                </a:cubicBezTo>
              </a:path>
            </a:pathLst>
          </a:custGeom>
          <a:ln>
            <a:solidFill>
              <a:srgbClr val="000000"/>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2" name="Rectangle 271"/>
          <p:cNvSpPr/>
          <p:nvPr/>
        </p:nvSpPr>
        <p:spPr>
          <a:xfrm>
            <a:off x="2833044" y="244452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Rectangle 296"/>
          <p:cNvSpPr/>
          <p:nvPr/>
        </p:nvSpPr>
        <p:spPr>
          <a:xfrm>
            <a:off x="3008395" y="244522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Rectangle 297"/>
          <p:cNvSpPr/>
          <p:nvPr/>
        </p:nvSpPr>
        <p:spPr>
          <a:xfrm>
            <a:off x="3185103" y="244572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Rectangle 299"/>
          <p:cNvSpPr/>
          <p:nvPr/>
        </p:nvSpPr>
        <p:spPr>
          <a:xfrm>
            <a:off x="3355734" y="244622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Rectangle 319"/>
          <p:cNvSpPr/>
          <p:nvPr/>
        </p:nvSpPr>
        <p:spPr>
          <a:xfrm>
            <a:off x="2833519" y="258477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Rectangle 364"/>
          <p:cNvSpPr/>
          <p:nvPr/>
        </p:nvSpPr>
        <p:spPr>
          <a:xfrm>
            <a:off x="3008870" y="25854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Rectangle 365"/>
          <p:cNvSpPr/>
          <p:nvPr/>
        </p:nvSpPr>
        <p:spPr>
          <a:xfrm>
            <a:off x="3185578" y="2585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Rectangle 366"/>
          <p:cNvSpPr/>
          <p:nvPr/>
        </p:nvSpPr>
        <p:spPr>
          <a:xfrm>
            <a:off x="3356209" y="258647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Rectangle 367"/>
          <p:cNvSpPr/>
          <p:nvPr/>
        </p:nvSpPr>
        <p:spPr>
          <a:xfrm>
            <a:off x="6351114" y="252354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p:cNvSpPr/>
          <p:nvPr/>
        </p:nvSpPr>
        <p:spPr>
          <a:xfrm>
            <a:off x="6526465" y="252424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Rectangle 369"/>
          <p:cNvSpPr/>
          <p:nvPr/>
        </p:nvSpPr>
        <p:spPr>
          <a:xfrm>
            <a:off x="6703173" y="252474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Rectangle 370"/>
          <p:cNvSpPr/>
          <p:nvPr/>
        </p:nvSpPr>
        <p:spPr>
          <a:xfrm>
            <a:off x="6873804" y="252524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Rectangle 371"/>
          <p:cNvSpPr/>
          <p:nvPr/>
        </p:nvSpPr>
        <p:spPr>
          <a:xfrm>
            <a:off x="6351589" y="266379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Rectangle 372"/>
          <p:cNvSpPr/>
          <p:nvPr/>
        </p:nvSpPr>
        <p:spPr>
          <a:xfrm>
            <a:off x="6526940" y="2664493"/>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Rectangle 373"/>
          <p:cNvSpPr/>
          <p:nvPr/>
        </p:nvSpPr>
        <p:spPr>
          <a:xfrm>
            <a:off x="6703648" y="266499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Rectangle 374"/>
          <p:cNvSpPr/>
          <p:nvPr/>
        </p:nvSpPr>
        <p:spPr>
          <a:xfrm>
            <a:off x="6874279" y="266549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Rectangle 375"/>
          <p:cNvSpPr/>
          <p:nvPr/>
        </p:nvSpPr>
        <p:spPr>
          <a:xfrm>
            <a:off x="6353277" y="252260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Rectangle 376"/>
          <p:cNvSpPr/>
          <p:nvPr/>
        </p:nvSpPr>
        <p:spPr>
          <a:xfrm>
            <a:off x="6528628" y="252330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Rectangle 377"/>
          <p:cNvSpPr/>
          <p:nvPr/>
        </p:nvSpPr>
        <p:spPr>
          <a:xfrm>
            <a:off x="6705336" y="252380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Rectangle 378"/>
          <p:cNvSpPr/>
          <p:nvPr/>
        </p:nvSpPr>
        <p:spPr>
          <a:xfrm>
            <a:off x="6875967" y="252430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Rectangle 379"/>
          <p:cNvSpPr/>
          <p:nvPr/>
        </p:nvSpPr>
        <p:spPr>
          <a:xfrm>
            <a:off x="6353752" y="266285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Rectangle 380"/>
          <p:cNvSpPr/>
          <p:nvPr/>
        </p:nvSpPr>
        <p:spPr>
          <a:xfrm>
            <a:off x="6529103" y="2663553"/>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Rectangle 381"/>
          <p:cNvSpPr/>
          <p:nvPr/>
        </p:nvSpPr>
        <p:spPr>
          <a:xfrm>
            <a:off x="6705811" y="26640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Rectangle 382"/>
          <p:cNvSpPr/>
          <p:nvPr/>
        </p:nvSpPr>
        <p:spPr>
          <a:xfrm>
            <a:off x="6876442" y="266455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Rectangle 383"/>
          <p:cNvSpPr/>
          <p:nvPr/>
        </p:nvSpPr>
        <p:spPr>
          <a:xfrm>
            <a:off x="6715328" y="5242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Rectangle 384"/>
          <p:cNvSpPr/>
          <p:nvPr/>
        </p:nvSpPr>
        <p:spPr>
          <a:xfrm>
            <a:off x="6890679" y="52435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Rectangle 385"/>
          <p:cNvSpPr/>
          <p:nvPr/>
        </p:nvSpPr>
        <p:spPr>
          <a:xfrm>
            <a:off x="7067387" y="524400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Rectangle 386"/>
          <p:cNvSpPr/>
          <p:nvPr/>
        </p:nvSpPr>
        <p:spPr>
          <a:xfrm>
            <a:off x="7238018" y="52445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Rectangle 387"/>
          <p:cNvSpPr/>
          <p:nvPr/>
        </p:nvSpPr>
        <p:spPr>
          <a:xfrm>
            <a:off x="6715803" y="5383046"/>
            <a:ext cx="172794" cy="13993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Rectangle 388"/>
          <p:cNvSpPr/>
          <p:nvPr/>
        </p:nvSpPr>
        <p:spPr>
          <a:xfrm>
            <a:off x="6891154" y="538374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Rectangle 389"/>
          <p:cNvSpPr/>
          <p:nvPr/>
        </p:nvSpPr>
        <p:spPr>
          <a:xfrm>
            <a:off x="7067862" y="538424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Rectangle 390"/>
          <p:cNvSpPr/>
          <p:nvPr/>
        </p:nvSpPr>
        <p:spPr>
          <a:xfrm>
            <a:off x="7238493" y="5384749"/>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Rectangle 391"/>
          <p:cNvSpPr/>
          <p:nvPr/>
        </p:nvSpPr>
        <p:spPr>
          <a:xfrm>
            <a:off x="8383105" y="63528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Rectangle 392"/>
          <p:cNvSpPr/>
          <p:nvPr/>
        </p:nvSpPr>
        <p:spPr>
          <a:xfrm>
            <a:off x="8558456" y="635357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Rectangle 393"/>
          <p:cNvSpPr/>
          <p:nvPr/>
        </p:nvSpPr>
        <p:spPr>
          <a:xfrm>
            <a:off x="8735164" y="63540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Rectangle 394"/>
          <p:cNvSpPr/>
          <p:nvPr/>
        </p:nvSpPr>
        <p:spPr>
          <a:xfrm>
            <a:off x="8905795" y="635457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Rectangle 395"/>
          <p:cNvSpPr/>
          <p:nvPr/>
        </p:nvSpPr>
        <p:spPr>
          <a:xfrm>
            <a:off x="8383580" y="6493118"/>
            <a:ext cx="172794" cy="13993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Rectangle 396"/>
          <p:cNvSpPr/>
          <p:nvPr/>
        </p:nvSpPr>
        <p:spPr>
          <a:xfrm>
            <a:off x="8558931" y="649382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Rectangle 397"/>
          <p:cNvSpPr/>
          <p:nvPr/>
        </p:nvSpPr>
        <p:spPr>
          <a:xfrm>
            <a:off x="8735639" y="649432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Rectangle 398"/>
          <p:cNvSpPr/>
          <p:nvPr/>
        </p:nvSpPr>
        <p:spPr>
          <a:xfrm>
            <a:off x="8906270" y="6494821"/>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Rectangle 399"/>
          <p:cNvSpPr/>
          <p:nvPr/>
        </p:nvSpPr>
        <p:spPr>
          <a:xfrm>
            <a:off x="7616177" y="60176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Rectangle 400"/>
          <p:cNvSpPr/>
          <p:nvPr/>
        </p:nvSpPr>
        <p:spPr>
          <a:xfrm>
            <a:off x="7791528" y="601832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Rectangle 401"/>
          <p:cNvSpPr/>
          <p:nvPr/>
        </p:nvSpPr>
        <p:spPr>
          <a:xfrm>
            <a:off x="7968236" y="601882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Rectangle 402"/>
          <p:cNvSpPr/>
          <p:nvPr/>
        </p:nvSpPr>
        <p:spPr>
          <a:xfrm>
            <a:off x="8138867" y="601932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Rectangle 403"/>
          <p:cNvSpPr/>
          <p:nvPr/>
        </p:nvSpPr>
        <p:spPr>
          <a:xfrm>
            <a:off x="7616652" y="615786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Rectangle 404"/>
          <p:cNvSpPr/>
          <p:nvPr/>
        </p:nvSpPr>
        <p:spPr>
          <a:xfrm>
            <a:off x="7792003" y="615857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Rectangle 405"/>
          <p:cNvSpPr/>
          <p:nvPr/>
        </p:nvSpPr>
        <p:spPr>
          <a:xfrm>
            <a:off x="7968711" y="615907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Rectangle 406"/>
          <p:cNvSpPr/>
          <p:nvPr/>
        </p:nvSpPr>
        <p:spPr>
          <a:xfrm>
            <a:off x="8139342" y="615957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Rectangle 407"/>
          <p:cNvSpPr/>
          <p:nvPr/>
        </p:nvSpPr>
        <p:spPr>
          <a:xfrm>
            <a:off x="8364440" y="601963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Rectangle 408"/>
          <p:cNvSpPr/>
          <p:nvPr/>
        </p:nvSpPr>
        <p:spPr>
          <a:xfrm>
            <a:off x="8539791" y="602033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Rectangle 409"/>
          <p:cNvSpPr/>
          <p:nvPr/>
        </p:nvSpPr>
        <p:spPr>
          <a:xfrm>
            <a:off x="8716499" y="6020837"/>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Rectangle 410"/>
          <p:cNvSpPr/>
          <p:nvPr/>
        </p:nvSpPr>
        <p:spPr>
          <a:xfrm>
            <a:off x="8887130" y="602133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Rectangle 411"/>
          <p:cNvSpPr/>
          <p:nvPr/>
        </p:nvSpPr>
        <p:spPr>
          <a:xfrm>
            <a:off x="8364915" y="615988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Rectangle 412"/>
          <p:cNvSpPr/>
          <p:nvPr/>
        </p:nvSpPr>
        <p:spPr>
          <a:xfrm>
            <a:off x="8540266" y="616058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Rectangle 413"/>
          <p:cNvSpPr/>
          <p:nvPr/>
        </p:nvSpPr>
        <p:spPr>
          <a:xfrm>
            <a:off x="8716974" y="616108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Rectangle 414"/>
          <p:cNvSpPr/>
          <p:nvPr/>
        </p:nvSpPr>
        <p:spPr>
          <a:xfrm>
            <a:off x="8887605" y="616158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3945246" y="2611009"/>
            <a:ext cx="483651" cy="757618"/>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426" name="Curved Connector 425"/>
          <p:cNvCxnSpPr/>
          <p:nvPr/>
        </p:nvCxnSpPr>
        <p:spPr>
          <a:xfrm rot="10800000">
            <a:off x="4305300" y="2720914"/>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435" name="Rectangle 434"/>
          <p:cNvSpPr/>
          <p:nvPr/>
        </p:nvSpPr>
        <p:spPr>
          <a:xfrm>
            <a:off x="5816304" y="355151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Rectangle 435"/>
          <p:cNvSpPr/>
          <p:nvPr/>
        </p:nvSpPr>
        <p:spPr>
          <a:xfrm>
            <a:off x="5991655" y="3552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Rectangle 436"/>
          <p:cNvSpPr/>
          <p:nvPr/>
        </p:nvSpPr>
        <p:spPr>
          <a:xfrm>
            <a:off x="6168363" y="355271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Rectangle 437"/>
          <p:cNvSpPr/>
          <p:nvPr/>
        </p:nvSpPr>
        <p:spPr>
          <a:xfrm>
            <a:off x="6338994" y="3553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Rectangle 438"/>
          <p:cNvSpPr/>
          <p:nvPr/>
        </p:nvSpPr>
        <p:spPr>
          <a:xfrm>
            <a:off x="5816779" y="369176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Rectangle 439"/>
          <p:cNvSpPr/>
          <p:nvPr/>
        </p:nvSpPr>
        <p:spPr>
          <a:xfrm>
            <a:off x="5992130" y="369246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Rectangle 440"/>
          <p:cNvSpPr/>
          <p:nvPr/>
        </p:nvSpPr>
        <p:spPr>
          <a:xfrm>
            <a:off x="6168838" y="369296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Rectangle 441"/>
          <p:cNvSpPr/>
          <p:nvPr/>
        </p:nvSpPr>
        <p:spPr>
          <a:xfrm>
            <a:off x="6339469" y="369346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5675224" y="2690343"/>
            <a:ext cx="2026869" cy="931137"/>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8" name="Rectangle 427"/>
          <p:cNvSpPr/>
          <p:nvPr/>
        </p:nvSpPr>
        <p:spPr>
          <a:xfrm>
            <a:off x="6958888" y="29928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Rectangle 428"/>
          <p:cNvSpPr/>
          <p:nvPr/>
        </p:nvSpPr>
        <p:spPr>
          <a:xfrm>
            <a:off x="7135596" y="29933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Rectangle 430"/>
          <p:cNvSpPr/>
          <p:nvPr/>
        </p:nvSpPr>
        <p:spPr>
          <a:xfrm>
            <a:off x="6959363" y="31331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Rectangle 431"/>
          <p:cNvSpPr/>
          <p:nvPr/>
        </p:nvSpPr>
        <p:spPr>
          <a:xfrm>
            <a:off x="7136071" y="31336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Rectangle 432"/>
          <p:cNvSpPr/>
          <p:nvPr/>
        </p:nvSpPr>
        <p:spPr>
          <a:xfrm>
            <a:off x="7306227" y="29938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Rectangle 433"/>
          <p:cNvSpPr/>
          <p:nvPr/>
        </p:nvSpPr>
        <p:spPr>
          <a:xfrm>
            <a:off x="7306702" y="31341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5760283" y="300335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5935634" y="30040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6112342" y="30045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6282973" y="3005053"/>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5760758" y="31435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5936109" y="314430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6112817" y="3144801"/>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6283448" y="31453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Rectangle 426"/>
          <p:cNvSpPr/>
          <p:nvPr/>
        </p:nvSpPr>
        <p:spPr>
          <a:xfrm>
            <a:off x="6783537" y="29921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Rectangle 429"/>
          <p:cNvSpPr/>
          <p:nvPr/>
        </p:nvSpPr>
        <p:spPr>
          <a:xfrm>
            <a:off x="6784012" y="31324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6482133" y="2925739"/>
            <a:ext cx="255336" cy="369332"/>
          </a:xfrm>
          <a:prstGeom prst="rect">
            <a:avLst/>
          </a:prstGeom>
          <a:noFill/>
        </p:spPr>
        <p:txBody>
          <a:bodyPr wrap="none" rtlCol="0">
            <a:spAutoFit/>
          </a:bodyPr>
          <a:lstStyle/>
          <a:p>
            <a:r>
              <a:rPr lang="en-US" dirty="0" smtClean="0"/>
              <a:t>-</a:t>
            </a:r>
            <a:endParaRPr lang="en-US" dirty="0"/>
          </a:p>
        </p:txBody>
      </p:sp>
      <p:sp>
        <p:nvSpPr>
          <p:cNvPr id="443" name="TextBox 442"/>
          <p:cNvSpPr txBox="1"/>
          <p:nvPr/>
        </p:nvSpPr>
        <p:spPr>
          <a:xfrm>
            <a:off x="457200" y="1417637"/>
            <a:ext cx="4283287" cy="923330"/>
          </a:xfrm>
          <a:prstGeom prst="rect">
            <a:avLst/>
          </a:prstGeom>
          <a:noFill/>
        </p:spPr>
        <p:txBody>
          <a:bodyPr wrap="square" rtlCol="0">
            <a:spAutoFit/>
          </a:bodyPr>
          <a:lstStyle/>
          <a:p>
            <a:pPr marL="342900" indent="-342900">
              <a:buAutoNum type="arabicParenR"/>
            </a:pPr>
            <a:r>
              <a:rPr lang="en-US" dirty="0" smtClean="0"/>
              <a:t>Create directed </a:t>
            </a:r>
            <a:r>
              <a:rPr lang="en-US" dirty="0"/>
              <a:t>e</a:t>
            </a:r>
            <a:r>
              <a:rPr lang="en-US" dirty="0" smtClean="0"/>
              <a:t>dges</a:t>
            </a:r>
          </a:p>
          <a:p>
            <a:pPr marL="342900" indent="-342900">
              <a:buAutoNum type="arabicParenR"/>
            </a:pPr>
            <a:r>
              <a:rPr lang="en-US" dirty="0" smtClean="0"/>
              <a:t>Route flows </a:t>
            </a:r>
          </a:p>
          <a:p>
            <a:pPr marL="342900" indent="-342900">
              <a:buFontTx/>
              <a:buAutoNum type="arabicParenR"/>
            </a:pPr>
            <a:r>
              <a:rPr lang="en-US" dirty="0"/>
              <a:t>Update intra-table </a:t>
            </a:r>
            <a:r>
              <a:rPr lang="en-US" dirty="0" smtClean="0"/>
              <a:t>dependency</a:t>
            </a:r>
            <a:endParaRPr lang="en-US" dirty="0"/>
          </a:p>
        </p:txBody>
      </p:sp>
      <p:sp>
        <p:nvSpPr>
          <p:cNvPr id="7" name="Date Placeholder 6"/>
          <p:cNvSpPr>
            <a:spLocks noGrp="1"/>
          </p:cNvSpPr>
          <p:nvPr>
            <p:ph type="dt" sz="half" idx="10"/>
          </p:nvPr>
        </p:nvSpPr>
        <p:spPr/>
        <p:txBody>
          <a:bodyPr/>
          <a:lstStyle/>
          <a:p>
            <a:r>
              <a:rPr lang="en-US" smtClean="0"/>
              <a:t>10/1/13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313"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58587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L 0.13981 -0.03541 " pathEditMode="relative" ptsTypes="AA">
                                      <p:cBhvr>
                                        <p:cTn id="6" dur="2000" fill="hold"/>
                                        <p:tgtEl>
                                          <p:spTgt spid="27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13981 -0.03541 " pathEditMode="relative" ptsTypes="AA">
                                      <p:cBhvr>
                                        <p:cTn id="8" dur="2000" fill="hold"/>
                                        <p:tgtEl>
                                          <p:spTgt spid="29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13981 -0.03541 " pathEditMode="relative" ptsTypes="AA">
                                      <p:cBhvr>
                                        <p:cTn id="10" dur="2000" fill="hold"/>
                                        <p:tgtEl>
                                          <p:spTgt spid="298"/>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13981 -0.03541 " pathEditMode="relative" ptsTypes="AA">
                                      <p:cBhvr>
                                        <p:cTn id="12" dur="2000" fill="hold"/>
                                        <p:tgtEl>
                                          <p:spTgt spid="30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13981 -0.03541 " pathEditMode="relative" ptsTypes="AA">
                                      <p:cBhvr>
                                        <p:cTn id="14" dur="2000" fill="hold"/>
                                        <p:tgtEl>
                                          <p:spTgt spid="32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13981 -0.03541 " pathEditMode="relative" ptsTypes="AA">
                                      <p:cBhvr>
                                        <p:cTn id="16" dur="2000" fill="hold"/>
                                        <p:tgtEl>
                                          <p:spTgt spid="365"/>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13981 -0.03541 " pathEditMode="relative" ptsTypes="AA">
                                      <p:cBhvr>
                                        <p:cTn id="18" dur="2000" fill="hold"/>
                                        <p:tgtEl>
                                          <p:spTgt spid="366"/>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13981 -0.03541 " pathEditMode="relative" ptsTypes="AA">
                                      <p:cBhvr>
                                        <p:cTn id="20" dur="2000" fill="hold"/>
                                        <p:tgtEl>
                                          <p:spTgt spid="367"/>
                                        </p:tgtEl>
                                        <p:attrNameLst>
                                          <p:attrName>ppt_x</p:attrName>
                                          <p:attrName>ppt_y</p:attrName>
                                        </p:attrNameLst>
                                      </p:cBhvr>
                                    </p:animMotion>
                                  </p:childTnLst>
                                </p:cTn>
                              </p:par>
                            </p:childTnLst>
                          </p:cTn>
                        </p:par>
                        <p:par>
                          <p:cTn id="21" fill="hold">
                            <p:stCondLst>
                              <p:cond delay="2000"/>
                            </p:stCondLst>
                            <p:childTnLst>
                              <p:par>
                                <p:cTn id="22" presetID="1" presetClass="exit" presetSubtype="0" fill="hold" grpId="1" nodeType="afterEffect">
                                  <p:stCondLst>
                                    <p:cond delay="0"/>
                                  </p:stCondLst>
                                  <p:childTnLst>
                                    <p:set>
                                      <p:cBhvr>
                                        <p:cTn id="23" dur="1" fill="hold">
                                          <p:stCondLst>
                                            <p:cond delay="0"/>
                                          </p:stCondLst>
                                        </p:cTn>
                                        <p:tgtEl>
                                          <p:spTgt spid="272"/>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9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9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300"/>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32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365"/>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36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367"/>
                                        </p:tgtEl>
                                        <p:attrNameLst>
                                          <p:attrName>style.visibility</p:attrName>
                                        </p:attrNameLst>
                                      </p:cBhvr>
                                      <p:to>
                                        <p:strVal val="hidden"/>
                                      </p:to>
                                    </p:se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368"/>
                                        </p:tgtEl>
                                        <p:attrNameLst>
                                          <p:attrName>style.visibility</p:attrName>
                                        </p:attrNameLst>
                                      </p:cBhvr>
                                      <p:to>
                                        <p:strVal val="visible"/>
                                      </p:to>
                                    </p:set>
                                    <p:animEffect transition="in" filter="fade">
                                      <p:cBhvr>
                                        <p:cTn id="41" dur="500"/>
                                        <p:tgtEl>
                                          <p:spTgt spid="3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9"/>
                                        </p:tgtEl>
                                        <p:attrNameLst>
                                          <p:attrName>style.visibility</p:attrName>
                                        </p:attrNameLst>
                                      </p:cBhvr>
                                      <p:to>
                                        <p:strVal val="visible"/>
                                      </p:to>
                                    </p:set>
                                    <p:animEffect transition="in" filter="fade">
                                      <p:cBhvr>
                                        <p:cTn id="44" dur="500"/>
                                        <p:tgtEl>
                                          <p:spTgt spid="36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0"/>
                                        </p:tgtEl>
                                        <p:attrNameLst>
                                          <p:attrName>style.visibility</p:attrName>
                                        </p:attrNameLst>
                                      </p:cBhvr>
                                      <p:to>
                                        <p:strVal val="visible"/>
                                      </p:to>
                                    </p:set>
                                    <p:animEffect transition="in" filter="fade">
                                      <p:cBhvr>
                                        <p:cTn id="47" dur="500"/>
                                        <p:tgtEl>
                                          <p:spTgt spid="3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71"/>
                                        </p:tgtEl>
                                        <p:attrNameLst>
                                          <p:attrName>style.visibility</p:attrName>
                                        </p:attrNameLst>
                                      </p:cBhvr>
                                      <p:to>
                                        <p:strVal val="visible"/>
                                      </p:to>
                                    </p:set>
                                    <p:animEffect transition="in" filter="fade">
                                      <p:cBhvr>
                                        <p:cTn id="50" dur="500"/>
                                        <p:tgtEl>
                                          <p:spTgt spid="37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2"/>
                                        </p:tgtEl>
                                        <p:attrNameLst>
                                          <p:attrName>style.visibility</p:attrName>
                                        </p:attrNameLst>
                                      </p:cBhvr>
                                      <p:to>
                                        <p:strVal val="visible"/>
                                      </p:to>
                                    </p:set>
                                    <p:animEffect transition="in" filter="fade">
                                      <p:cBhvr>
                                        <p:cTn id="53" dur="500"/>
                                        <p:tgtEl>
                                          <p:spTgt spid="37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3"/>
                                        </p:tgtEl>
                                        <p:attrNameLst>
                                          <p:attrName>style.visibility</p:attrName>
                                        </p:attrNameLst>
                                      </p:cBhvr>
                                      <p:to>
                                        <p:strVal val="visible"/>
                                      </p:to>
                                    </p:set>
                                    <p:animEffect transition="in" filter="fade">
                                      <p:cBhvr>
                                        <p:cTn id="56" dur="500"/>
                                        <p:tgtEl>
                                          <p:spTgt spid="3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4"/>
                                        </p:tgtEl>
                                        <p:attrNameLst>
                                          <p:attrName>style.visibility</p:attrName>
                                        </p:attrNameLst>
                                      </p:cBhvr>
                                      <p:to>
                                        <p:strVal val="visible"/>
                                      </p:to>
                                    </p:set>
                                    <p:animEffect transition="in" filter="fade">
                                      <p:cBhvr>
                                        <p:cTn id="59" dur="500"/>
                                        <p:tgtEl>
                                          <p:spTgt spid="37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75"/>
                                        </p:tgtEl>
                                        <p:attrNameLst>
                                          <p:attrName>style.visibility</p:attrName>
                                        </p:attrNameLst>
                                      </p:cBhvr>
                                      <p:to>
                                        <p:strVal val="visible"/>
                                      </p:to>
                                    </p:set>
                                    <p:animEffect transition="in" filter="fade">
                                      <p:cBhvr>
                                        <p:cTn id="62" dur="500"/>
                                        <p:tgtEl>
                                          <p:spTgt spid="3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76"/>
                                        </p:tgtEl>
                                        <p:attrNameLst>
                                          <p:attrName>style.visibility</p:attrName>
                                        </p:attrNameLst>
                                      </p:cBhvr>
                                      <p:to>
                                        <p:strVal val="visible"/>
                                      </p:to>
                                    </p:set>
                                    <p:animEffect transition="in" filter="fade">
                                      <p:cBhvr>
                                        <p:cTn id="67" dur="500"/>
                                        <p:tgtEl>
                                          <p:spTgt spid="37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77"/>
                                        </p:tgtEl>
                                        <p:attrNameLst>
                                          <p:attrName>style.visibility</p:attrName>
                                        </p:attrNameLst>
                                      </p:cBhvr>
                                      <p:to>
                                        <p:strVal val="visible"/>
                                      </p:to>
                                    </p:set>
                                    <p:animEffect transition="in" filter="fade">
                                      <p:cBhvr>
                                        <p:cTn id="70" dur="500"/>
                                        <p:tgtEl>
                                          <p:spTgt spid="3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8"/>
                                        </p:tgtEl>
                                        <p:attrNameLst>
                                          <p:attrName>style.visibility</p:attrName>
                                        </p:attrNameLst>
                                      </p:cBhvr>
                                      <p:to>
                                        <p:strVal val="visible"/>
                                      </p:to>
                                    </p:set>
                                    <p:animEffect transition="in" filter="fade">
                                      <p:cBhvr>
                                        <p:cTn id="73" dur="500"/>
                                        <p:tgtEl>
                                          <p:spTgt spid="37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9"/>
                                        </p:tgtEl>
                                        <p:attrNameLst>
                                          <p:attrName>style.visibility</p:attrName>
                                        </p:attrNameLst>
                                      </p:cBhvr>
                                      <p:to>
                                        <p:strVal val="visible"/>
                                      </p:to>
                                    </p:set>
                                    <p:animEffect transition="in" filter="fade">
                                      <p:cBhvr>
                                        <p:cTn id="76" dur="500"/>
                                        <p:tgtEl>
                                          <p:spTgt spid="3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0"/>
                                        </p:tgtEl>
                                        <p:attrNameLst>
                                          <p:attrName>style.visibility</p:attrName>
                                        </p:attrNameLst>
                                      </p:cBhvr>
                                      <p:to>
                                        <p:strVal val="visible"/>
                                      </p:to>
                                    </p:set>
                                    <p:animEffect transition="in" filter="fade">
                                      <p:cBhvr>
                                        <p:cTn id="79" dur="500"/>
                                        <p:tgtEl>
                                          <p:spTgt spid="3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81"/>
                                        </p:tgtEl>
                                        <p:attrNameLst>
                                          <p:attrName>style.visibility</p:attrName>
                                        </p:attrNameLst>
                                      </p:cBhvr>
                                      <p:to>
                                        <p:strVal val="visible"/>
                                      </p:to>
                                    </p:set>
                                    <p:animEffect transition="in" filter="fade">
                                      <p:cBhvr>
                                        <p:cTn id="82" dur="500"/>
                                        <p:tgtEl>
                                          <p:spTgt spid="38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82"/>
                                        </p:tgtEl>
                                        <p:attrNameLst>
                                          <p:attrName>style.visibility</p:attrName>
                                        </p:attrNameLst>
                                      </p:cBhvr>
                                      <p:to>
                                        <p:strVal val="visible"/>
                                      </p:to>
                                    </p:set>
                                    <p:animEffect transition="in" filter="fade">
                                      <p:cBhvr>
                                        <p:cTn id="85" dur="500"/>
                                        <p:tgtEl>
                                          <p:spTgt spid="38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83"/>
                                        </p:tgtEl>
                                        <p:attrNameLst>
                                          <p:attrName>style.visibility</p:attrName>
                                        </p:attrNameLst>
                                      </p:cBhvr>
                                      <p:to>
                                        <p:strVal val="visible"/>
                                      </p:to>
                                    </p:set>
                                    <p:animEffect transition="in" filter="fade">
                                      <p:cBhvr>
                                        <p:cTn id="88" dur="500"/>
                                        <p:tgtEl>
                                          <p:spTgt spid="383"/>
                                        </p:tgtEl>
                                      </p:cBhvr>
                                    </p:animEffect>
                                  </p:childTnLst>
                                </p:cTn>
                              </p:par>
                            </p:childTnLst>
                          </p:cTn>
                        </p:par>
                        <p:par>
                          <p:cTn id="89" fill="hold">
                            <p:stCondLst>
                              <p:cond delay="500"/>
                            </p:stCondLst>
                            <p:childTnLst>
                              <p:par>
                                <p:cTn id="90" presetID="0" presetClass="path" presetSubtype="0" accel="50000" decel="50000" fill="hold" grpId="1" nodeType="afterEffect">
                                  <p:stCondLst>
                                    <p:cond delay="0"/>
                                  </p:stCondLst>
                                  <p:childTnLst>
                                    <p:animMotion origin="layout" path="M 0 0 C 0.01962 0.01296 0.03925 0.02592 0.02379 0.06827 C 0.00834 0.11062 -0.08927 0.1988 -0.09309 0.25457 C -0.09691 0.31035 -0.04793 0.35663 0.00104 0.40315 " pathEditMode="relative" ptsTypes="aaaA">
                                      <p:cBhvr>
                                        <p:cTn id="91" dur="2000" fill="hold"/>
                                        <p:tgtEl>
                                          <p:spTgt spid="376"/>
                                        </p:tgtEl>
                                        <p:attrNameLst>
                                          <p:attrName>ppt_x</p:attrName>
                                          <p:attrName>ppt_y</p:attrName>
                                        </p:attrNameLst>
                                      </p:cBhvr>
                                    </p:animMotion>
                                  </p:childTnLst>
                                </p:cTn>
                              </p:par>
                              <p:par>
                                <p:cTn id="92"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93" dur="2000" fill="hold"/>
                                        <p:tgtEl>
                                          <p:spTgt spid="377"/>
                                        </p:tgtEl>
                                        <p:attrNameLst>
                                          <p:attrName>ppt_x</p:attrName>
                                          <p:attrName>ppt_y</p:attrName>
                                        </p:attrNameLst>
                                      </p:cBhvr>
                                    </p:animMotion>
                                  </p:childTnLst>
                                </p:cTn>
                              </p:par>
                              <p:par>
                                <p:cTn id="94"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95" dur="2000" fill="hold"/>
                                        <p:tgtEl>
                                          <p:spTgt spid="378"/>
                                        </p:tgtEl>
                                        <p:attrNameLst>
                                          <p:attrName>ppt_x</p:attrName>
                                          <p:attrName>ppt_y</p:attrName>
                                        </p:attrNameLst>
                                      </p:cBhvr>
                                    </p:animMotion>
                                  </p:childTnLst>
                                </p:cTn>
                              </p:par>
                              <p:par>
                                <p:cTn id="96"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97" dur="2000" fill="hold"/>
                                        <p:tgtEl>
                                          <p:spTgt spid="379"/>
                                        </p:tgtEl>
                                        <p:attrNameLst>
                                          <p:attrName>ppt_x</p:attrName>
                                          <p:attrName>ppt_y</p:attrName>
                                        </p:attrNameLst>
                                      </p:cBhvr>
                                    </p:animMotion>
                                  </p:childTnLst>
                                </p:cTn>
                              </p:par>
                              <p:par>
                                <p:cTn id="98"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99" dur="2000" fill="hold"/>
                                        <p:tgtEl>
                                          <p:spTgt spid="380"/>
                                        </p:tgtEl>
                                        <p:attrNameLst>
                                          <p:attrName>ppt_x</p:attrName>
                                          <p:attrName>ppt_y</p:attrName>
                                        </p:attrNameLst>
                                      </p:cBhvr>
                                    </p:animMotion>
                                  </p:childTnLst>
                                </p:cTn>
                              </p:par>
                              <p:par>
                                <p:cTn id="100"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101" dur="2000" fill="hold"/>
                                        <p:tgtEl>
                                          <p:spTgt spid="381"/>
                                        </p:tgtEl>
                                        <p:attrNameLst>
                                          <p:attrName>ppt_x</p:attrName>
                                          <p:attrName>ppt_y</p:attrName>
                                        </p:attrNameLst>
                                      </p:cBhvr>
                                    </p:animMotion>
                                  </p:childTnLst>
                                </p:cTn>
                              </p:par>
                              <p:par>
                                <p:cTn id="102"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103" dur="2000" fill="hold"/>
                                        <p:tgtEl>
                                          <p:spTgt spid="382"/>
                                        </p:tgtEl>
                                        <p:attrNameLst>
                                          <p:attrName>ppt_x</p:attrName>
                                          <p:attrName>ppt_y</p:attrName>
                                        </p:attrNameLst>
                                      </p:cBhvr>
                                    </p:animMotion>
                                  </p:childTnLst>
                                </p:cTn>
                              </p:par>
                              <p:par>
                                <p:cTn id="104" presetID="0" presetClass="path" presetSubtype="0" accel="50000" decel="50000" fill="hold" grpId="1" nodeType="withEffect">
                                  <p:stCondLst>
                                    <p:cond delay="0"/>
                                  </p:stCondLst>
                                  <p:childTnLst>
                                    <p:animMotion origin="layout" path="M 0 0 C 0.01962 0.01296 0.03925 0.02592 0.02379 0.06827 C 0.00834 0.11062 -0.08927 0.1988 -0.09309 0.25457 C -0.09691 0.31035 -0.04793 0.35663 0.00104 0.40315 " pathEditMode="relative" ptsTypes="aaaA">
                                      <p:cBhvr>
                                        <p:cTn id="105" dur="2000" fill="hold"/>
                                        <p:tgtEl>
                                          <p:spTgt spid="383"/>
                                        </p:tgtEl>
                                        <p:attrNameLst>
                                          <p:attrName>ppt_x</p:attrName>
                                          <p:attrName>ppt_y</p:attrName>
                                        </p:attrNameLst>
                                      </p:cBhvr>
                                    </p:animMotion>
                                  </p:childTnLst>
                                </p:cTn>
                              </p:par>
                            </p:childTnLst>
                          </p:cTn>
                        </p:par>
                        <p:par>
                          <p:cTn id="106" fill="hold">
                            <p:stCondLst>
                              <p:cond delay="2500"/>
                            </p:stCondLst>
                            <p:childTnLst>
                              <p:par>
                                <p:cTn id="107" presetID="1" presetClass="exit" presetSubtype="0" fill="hold" grpId="2" nodeType="afterEffect">
                                  <p:stCondLst>
                                    <p:cond delay="0"/>
                                  </p:stCondLst>
                                  <p:childTnLst>
                                    <p:set>
                                      <p:cBhvr>
                                        <p:cTn id="108" dur="1" fill="hold">
                                          <p:stCondLst>
                                            <p:cond delay="0"/>
                                          </p:stCondLst>
                                        </p:cTn>
                                        <p:tgtEl>
                                          <p:spTgt spid="376"/>
                                        </p:tgtEl>
                                        <p:attrNameLst>
                                          <p:attrName>style.visibility</p:attrName>
                                        </p:attrNameLst>
                                      </p:cBhvr>
                                      <p:to>
                                        <p:strVal val="hidden"/>
                                      </p:to>
                                    </p:set>
                                  </p:childTnLst>
                                </p:cTn>
                              </p:par>
                              <p:par>
                                <p:cTn id="109" presetID="1" presetClass="exit" presetSubtype="0" fill="hold" grpId="2" nodeType="withEffect">
                                  <p:stCondLst>
                                    <p:cond delay="0"/>
                                  </p:stCondLst>
                                  <p:childTnLst>
                                    <p:set>
                                      <p:cBhvr>
                                        <p:cTn id="110" dur="1" fill="hold">
                                          <p:stCondLst>
                                            <p:cond delay="0"/>
                                          </p:stCondLst>
                                        </p:cTn>
                                        <p:tgtEl>
                                          <p:spTgt spid="377"/>
                                        </p:tgtEl>
                                        <p:attrNameLst>
                                          <p:attrName>style.visibility</p:attrName>
                                        </p:attrNameLst>
                                      </p:cBhvr>
                                      <p:to>
                                        <p:strVal val="hidden"/>
                                      </p:to>
                                    </p:set>
                                  </p:childTnLst>
                                </p:cTn>
                              </p:par>
                              <p:par>
                                <p:cTn id="111" presetID="1" presetClass="exit" presetSubtype="0" fill="hold" grpId="2" nodeType="withEffect">
                                  <p:stCondLst>
                                    <p:cond delay="0"/>
                                  </p:stCondLst>
                                  <p:childTnLst>
                                    <p:set>
                                      <p:cBhvr>
                                        <p:cTn id="112" dur="1" fill="hold">
                                          <p:stCondLst>
                                            <p:cond delay="0"/>
                                          </p:stCondLst>
                                        </p:cTn>
                                        <p:tgtEl>
                                          <p:spTgt spid="378"/>
                                        </p:tgtEl>
                                        <p:attrNameLst>
                                          <p:attrName>style.visibility</p:attrName>
                                        </p:attrNameLst>
                                      </p:cBhvr>
                                      <p:to>
                                        <p:strVal val="hidden"/>
                                      </p:to>
                                    </p:set>
                                  </p:childTnLst>
                                </p:cTn>
                              </p:par>
                              <p:par>
                                <p:cTn id="113" presetID="1" presetClass="exit" presetSubtype="0" fill="hold" grpId="2" nodeType="withEffect">
                                  <p:stCondLst>
                                    <p:cond delay="0"/>
                                  </p:stCondLst>
                                  <p:childTnLst>
                                    <p:set>
                                      <p:cBhvr>
                                        <p:cTn id="114" dur="1" fill="hold">
                                          <p:stCondLst>
                                            <p:cond delay="0"/>
                                          </p:stCondLst>
                                        </p:cTn>
                                        <p:tgtEl>
                                          <p:spTgt spid="379"/>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380"/>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381"/>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382"/>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383"/>
                                        </p:tgtEl>
                                        <p:attrNameLst>
                                          <p:attrName>style.visibility</p:attrName>
                                        </p:attrNameLst>
                                      </p:cBhvr>
                                      <p:to>
                                        <p:strVal val="hidden"/>
                                      </p:to>
                                    </p:set>
                                  </p:childTnLst>
                                </p:cTn>
                              </p:par>
                            </p:childTnLst>
                          </p:cTn>
                        </p:par>
                        <p:par>
                          <p:cTn id="123" fill="hold">
                            <p:stCondLst>
                              <p:cond delay="2500"/>
                            </p:stCondLst>
                            <p:childTnLst>
                              <p:par>
                                <p:cTn id="124" presetID="10" presetClass="entr" presetSubtype="0" fill="hold" grpId="0" nodeType="afterEffect">
                                  <p:stCondLst>
                                    <p:cond delay="0"/>
                                  </p:stCondLst>
                                  <p:childTnLst>
                                    <p:set>
                                      <p:cBhvr>
                                        <p:cTn id="125" dur="1" fill="hold">
                                          <p:stCondLst>
                                            <p:cond delay="0"/>
                                          </p:stCondLst>
                                        </p:cTn>
                                        <p:tgtEl>
                                          <p:spTgt spid="384"/>
                                        </p:tgtEl>
                                        <p:attrNameLst>
                                          <p:attrName>style.visibility</p:attrName>
                                        </p:attrNameLst>
                                      </p:cBhvr>
                                      <p:to>
                                        <p:strVal val="visible"/>
                                      </p:to>
                                    </p:set>
                                    <p:animEffect transition="in" filter="fade">
                                      <p:cBhvr>
                                        <p:cTn id="126" dur="500"/>
                                        <p:tgtEl>
                                          <p:spTgt spid="38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385"/>
                                        </p:tgtEl>
                                        <p:attrNameLst>
                                          <p:attrName>style.visibility</p:attrName>
                                        </p:attrNameLst>
                                      </p:cBhvr>
                                      <p:to>
                                        <p:strVal val="visible"/>
                                      </p:to>
                                    </p:set>
                                    <p:animEffect transition="in" filter="fade">
                                      <p:cBhvr>
                                        <p:cTn id="129" dur="500"/>
                                        <p:tgtEl>
                                          <p:spTgt spid="38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86"/>
                                        </p:tgtEl>
                                        <p:attrNameLst>
                                          <p:attrName>style.visibility</p:attrName>
                                        </p:attrNameLst>
                                      </p:cBhvr>
                                      <p:to>
                                        <p:strVal val="visible"/>
                                      </p:to>
                                    </p:set>
                                    <p:animEffect transition="in" filter="fade">
                                      <p:cBhvr>
                                        <p:cTn id="132" dur="500"/>
                                        <p:tgtEl>
                                          <p:spTgt spid="38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87"/>
                                        </p:tgtEl>
                                        <p:attrNameLst>
                                          <p:attrName>style.visibility</p:attrName>
                                        </p:attrNameLst>
                                      </p:cBhvr>
                                      <p:to>
                                        <p:strVal val="visible"/>
                                      </p:to>
                                    </p:set>
                                    <p:animEffect transition="in" filter="fade">
                                      <p:cBhvr>
                                        <p:cTn id="135" dur="500"/>
                                        <p:tgtEl>
                                          <p:spTgt spid="38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88"/>
                                        </p:tgtEl>
                                        <p:attrNameLst>
                                          <p:attrName>style.visibility</p:attrName>
                                        </p:attrNameLst>
                                      </p:cBhvr>
                                      <p:to>
                                        <p:strVal val="visible"/>
                                      </p:to>
                                    </p:set>
                                    <p:animEffect transition="in" filter="fade">
                                      <p:cBhvr>
                                        <p:cTn id="138" dur="500"/>
                                        <p:tgtEl>
                                          <p:spTgt spid="38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89"/>
                                        </p:tgtEl>
                                        <p:attrNameLst>
                                          <p:attrName>style.visibility</p:attrName>
                                        </p:attrNameLst>
                                      </p:cBhvr>
                                      <p:to>
                                        <p:strVal val="visible"/>
                                      </p:to>
                                    </p:set>
                                    <p:animEffect transition="in" filter="fade">
                                      <p:cBhvr>
                                        <p:cTn id="141" dur="500"/>
                                        <p:tgtEl>
                                          <p:spTgt spid="3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390"/>
                                        </p:tgtEl>
                                        <p:attrNameLst>
                                          <p:attrName>style.visibility</p:attrName>
                                        </p:attrNameLst>
                                      </p:cBhvr>
                                      <p:to>
                                        <p:strVal val="visible"/>
                                      </p:to>
                                    </p:set>
                                    <p:animEffect transition="in" filter="fade">
                                      <p:cBhvr>
                                        <p:cTn id="144" dur="500"/>
                                        <p:tgtEl>
                                          <p:spTgt spid="39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91"/>
                                        </p:tgtEl>
                                        <p:attrNameLst>
                                          <p:attrName>style.visibility</p:attrName>
                                        </p:attrNameLst>
                                      </p:cBhvr>
                                      <p:to>
                                        <p:strVal val="visible"/>
                                      </p:to>
                                    </p:set>
                                    <p:animEffect transition="in" filter="fade">
                                      <p:cBhvr>
                                        <p:cTn id="147" dur="500"/>
                                        <p:tgtEl>
                                          <p:spTgt spid="391"/>
                                        </p:tgtEl>
                                      </p:cBhvr>
                                    </p:animEffect>
                                  </p:childTnLst>
                                </p:cTn>
                              </p:par>
                            </p:childTnLst>
                          </p:cTn>
                        </p:par>
                        <p:par>
                          <p:cTn id="148" fill="hold">
                            <p:stCondLst>
                              <p:cond delay="3000"/>
                            </p:stCondLst>
                            <p:childTnLst>
                              <p:par>
                                <p:cTn id="149" presetID="10" presetClass="entr" presetSubtype="0" fill="hold" grpId="0" nodeType="afterEffect">
                                  <p:stCondLst>
                                    <p:cond delay="0"/>
                                  </p:stCondLst>
                                  <p:childTnLst>
                                    <p:set>
                                      <p:cBhvr>
                                        <p:cTn id="150" dur="1" fill="hold">
                                          <p:stCondLst>
                                            <p:cond delay="0"/>
                                          </p:stCondLst>
                                        </p:cTn>
                                        <p:tgtEl>
                                          <p:spTgt spid="392"/>
                                        </p:tgtEl>
                                        <p:attrNameLst>
                                          <p:attrName>style.visibility</p:attrName>
                                        </p:attrNameLst>
                                      </p:cBhvr>
                                      <p:to>
                                        <p:strVal val="visible"/>
                                      </p:to>
                                    </p:set>
                                    <p:animEffect transition="in" filter="fade">
                                      <p:cBhvr>
                                        <p:cTn id="151" dur="500"/>
                                        <p:tgtEl>
                                          <p:spTgt spid="392"/>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93"/>
                                        </p:tgtEl>
                                        <p:attrNameLst>
                                          <p:attrName>style.visibility</p:attrName>
                                        </p:attrNameLst>
                                      </p:cBhvr>
                                      <p:to>
                                        <p:strVal val="visible"/>
                                      </p:to>
                                    </p:set>
                                    <p:animEffect transition="in" filter="fade">
                                      <p:cBhvr>
                                        <p:cTn id="154" dur="500"/>
                                        <p:tgtEl>
                                          <p:spTgt spid="39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394"/>
                                        </p:tgtEl>
                                        <p:attrNameLst>
                                          <p:attrName>style.visibility</p:attrName>
                                        </p:attrNameLst>
                                      </p:cBhvr>
                                      <p:to>
                                        <p:strVal val="visible"/>
                                      </p:to>
                                    </p:set>
                                    <p:animEffect transition="in" filter="fade">
                                      <p:cBhvr>
                                        <p:cTn id="157" dur="500"/>
                                        <p:tgtEl>
                                          <p:spTgt spid="39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95"/>
                                        </p:tgtEl>
                                        <p:attrNameLst>
                                          <p:attrName>style.visibility</p:attrName>
                                        </p:attrNameLst>
                                      </p:cBhvr>
                                      <p:to>
                                        <p:strVal val="visible"/>
                                      </p:to>
                                    </p:set>
                                    <p:animEffect transition="in" filter="fade">
                                      <p:cBhvr>
                                        <p:cTn id="160" dur="500"/>
                                        <p:tgtEl>
                                          <p:spTgt spid="395"/>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96"/>
                                        </p:tgtEl>
                                        <p:attrNameLst>
                                          <p:attrName>style.visibility</p:attrName>
                                        </p:attrNameLst>
                                      </p:cBhvr>
                                      <p:to>
                                        <p:strVal val="visible"/>
                                      </p:to>
                                    </p:set>
                                    <p:animEffect transition="in" filter="fade">
                                      <p:cBhvr>
                                        <p:cTn id="163" dur="500"/>
                                        <p:tgtEl>
                                          <p:spTgt spid="39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97"/>
                                        </p:tgtEl>
                                        <p:attrNameLst>
                                          <p:attrName>style.visibility</p:attrName>
                                        </p:attrNameLst>
                                      </p:cBhvr>
                                      <p:to>
                                        <p:strVal val="visible"/>
                                      </p:to>
                                    </p:set>
                                    <p:animEffect transition="in" filter="fade">
                                      <p:cBhvr>
                                        <p:cTn id="166" dur="500"/>
                                        <p:tgtEl>
                                          <p:spTgt spid="397"/>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398"/>
                                        </p:tgtEl>
                                        <p:attrNameLst>
                                          <p:attrName>style.visibility</p:attrName>
                                        </p:attrNameLst>
                                      </p:cBhvr>
                                      <p:to>
                                        <p:strVal val="visible"/>
                                      </p:to>
                                    </p:set>
                                    <p:animEffect transition="in" filter="fade">
                                      <p:cBhvr>
                                        <p:cTn id="169" dur="500"/>
                                        <p:tgtEl>
                                          <p:spTgt spid="398"/>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99"/>
                                        </p:tgtEl>
                                        <p:attrNameLst>
                                          <p:attrName>style.visibility</p:attrName>
                                        </p:attrNameLst>
                                      </p:cBhvr>
                                      <p:to>
                                        <p:strVal val="visible"/>
                                      </p:to>
                                    </p:set>
                                    <p:animEffect transition="in" filter="fade">
                                      <p:cBhvr>
                                        <p:cTn id="172" dur="500"/>
                                        <p:tgtEl>
                                          <p:spTgt spid="399"/>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416"/>
                                        </p:tgtEl>
                                        <p:attrNameLst>
                                          <p:attrName>style.visibility</p:attrName>
                                        </p:attrNameLst>
                                      </p:cBhvr>
                                      <p:to>
                                        <p:strVal val="visible"/>
                                      </p:to>
                                    </p:set>
                                    <p:animEffect transition="in" filter="fade">
                                      <p:cBhvr>
                                        <p:cTn id="177" dur="500"/>
                                        <p:tgtEl>
                                          <p:spTgt spid="416"/>
                                        </p:tgtEl>
                                      </p:cBhvr>
                                    </p:animEffect>
                                  </p:childTnLst>
                                </p:cTn>
                              </p:par>
                              <p:par>
                                <p:cTn id="178" presetID="10" presetClass="entr" presetSubtype="0" fill="hold" nodeType="withEffect">
                                  <p:stCondLst>
                                    <p:cond delay="0"/>
                                  </p:stCondLst>
                                  <p:childTnLst>
                                    <p:set>
                                      <p:cBhvr>
                                        <p:cTn id="179" dur="1" fill="hold">
                                          <p:stCondLst>
                                            <p:cond delay="0"/>
                                          </p:stCondLst>
                                        </p:cTn>
                                        <p:tgtEl>
                                          <p:spTgt spid="426"/>
                                        </p:tgtEl>
                                        <p:attrNameLst>
                                          <p:attrName>style.visibility</p:attrName>
                                        </p:attrNameLst>
                                      </p:cBhvr>
                                      <p:to>
                                        <p:strVal val="visible"/>
                                      </p:to>
                                    </p:set>
                                    <p:animEffect transition="in" filter="fade">
                                      <p:cBhvr>
                                        <p:cTn id="180" dur="500"/>
                                        <p:tgtEl>
                                          <p:spTgt spid="426"/>
                                        </p:tgtEl>
                                      </p:cBhvr>
                                    </p:animEffect>
                                  </p:childTnLst>
                                </p:cTn>
                              </p:par>
                              <p:par>
                                <p:cTn id="181" presetID="10" presetClass="entr" presetSubtype="0" fill="hold" nodeType="withEffect">
                                  <p:stCondLst>
                                    <p:cond delay="0"/>
                                  </p:stCondLst>
                                  <p:childTnLst>
                                    <p:set>
                                      <p:cBhvr>
                                        <p:cTn id="182" dur="1" fill="hold">
                                          <p:stCondLst>
                                            <p:cond delay="0"/>
                                          </p:stCondLst>
                                        </p:cTn>
                                        <p:tgtEl>
                                          <p:spTgt spid="443">
                                            <p:txEl>
                                              <p:pRg st="2" end="2"/>
                                            </p:txEl>
                                          </p:spTgt>
                                        </p:tgtEl>
                                        <p:attrNameLst>
                                          <p:attrName>style.visibility</p:attrName>
                                        </p:attrNameLst>
                                      </p:cBhvr>
                                      <p:to>
                                        <p:strVal val="visible"/>
                                      </p:to>
                                    </p:set>
                                    <p:animEffect transition="in" filter="fade">
                                      <p:cBhvr>
                                        <p:cTn id="183" dur="500"/>
                                        <p:tgtEl>
                                          <p:spTgt spid="443">
                                            <p:txEl>
                                              <p:pRg st="2" end="2"/>
                                            </p:txEl>
                                          </p:spTgt>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425"/>
                                        </p:tgtEl>
                                        <p:attrNameLst>
                                          <p:attrName>style.visibility</p:attrName>
                                        </p:attrNameLst>
                                      </p:cBhvr>
                                      <p:to>
                                        <p:strVal val="visible"/>
                                      </p:to>
                                    </p:set>
                                    <p:animEffect transition="in" filter="fade">
                                      <p:cBhvr>
                                        <p:cTn id="186" dur="500"/>
                                        <p:tgtEl>
                                          <p:spTgt spid="425"/>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427"/>
                                        </p:tgtEl>
                                        <p:attrNameLst>
                                          <p:attrName>style.visibility</p:attrName>
                                        </p:attrNameLst>
                                      </p:cBhvr>
                                      <p:to>
                                        <p:strVal val="visible"/>
                                      </p:to>
                                    </p:set>
                                    <p:animEffect transition="in" filter="fade">
                                      <p:cBhvr>
                                        <p:cTn id="189" dur="500"/>
                                        <p:tgtEl>
                                          <p:spTgt spid="42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428"/>
                                        </p:tgtEl>
                                        <p:attrNameLst>
                                          <p:attrName>style.visibility</p:attrName>
                                        </p:attrNameLst>
                                      </p:cBhvr>
                                      <p:to>
                                        <p:strVal val="visible"/>
                                      </p:to>
                                    </p:set>
                                    <p:animEffect transition="in" filter="fade">
                                      <p:cBhvr>
                                        <p:cTn id="192" dur="500"/>
                                        <p:tgtEl>
                                          <p:spTgt spid="428"/>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429"/>
                                        </p:tgtEl>
                                        <p:attrNameLst>
                                          <p:attrName>style.visibility</p:attrName>
                                        </p:attrNameLst>
                                      </p:cBhvr>
                                      <p:to>
                                        <p:strVal val="visible"/>
                                      </p:to>
                                    </p:set>
                                    <p:animEffect transition="in" filter="fade">
                                      <p:cBhvr>
                                        <p:cTn id="195" dur="500"/>
                                        <p:tgtEl>
                                          <p:spTgt spid="429"/>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430"/>
                                        </p:tgtEl>
                                        <p:attrNameLst>
                                          <p:attrName>style.visibility</p:attrName>
                                        </p:attrNameLst>
                                      </p:cBhvr>
                                      <p:to>
                                        <p:strVal val="visible"/>
                                      </p:to>
                                    </p:set>
                                    <p:animEffect transition="in" filter="fade">
                                      <p:cBhvr>
                                        <p:cTn id="198" dur="500"/>
                                        <p:tgtEl>
                                          <p:spTgt spid="43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431"/>
                                        </p:tgtEl>
                                        <p:attrNameLst>
                                          <p:attrName>style.visibility</p:attrName>
                                        </p:attrNameLst>
                                      </p:cBhvr>
                                      <p:to>
                                        <p:strVal val="visible"/>
                                      </p:to>
                                    </p:set>
                                    <p:animEffect transition="in" filter="fade">
                                      <p:cBhvr>
                                        <p:cTn id="201" dur="500"/>
                                        <p:tgtEl>
                                          <p:spTgt spid="431"/>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432"/>
                                        </p:tgtEl>
                                        <p:attrNameLst>
                                          <p:attrName>style.visibility</p:attrName>
                                        </p:attrNameLst>
                                      </p:cBhvr>
                                      <p:to>
                                        <p:strVal val="visible"/>
                                      </p:to>
                                    </p:set>
                                    <p:animEffect transition="in" filter="fade">
                                      <p:cBhvr>
                                        <p:cTn id="204" dur="500"/>
                                        <p:tgtEl>
                                          <p:spTgt spid="43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433"/>
                                        </p:tgtEl>
                                        <p:attrNameLst>
                                          <p:attrName>style.visibility</p:attrName>
                                        </p:attrNameLst>
                                      </p:cBhvr>
                                      <p:to>
                                        <p:strVal val="visible"/>
                                      </p:to>
                                    </p:set>
                                    <p:animEffect transition="in" filter="fade">
                                      <p:cBhvr>
                                        <p:cTn id="207" dur="500"/>
                                        <p:tgtEl>
                                          <p:spTgt spid="433"/>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434"/>
                                        </p:tgtEl>
                                        <p:attrNameLst>
                                          <p:attrName>style.visibility</p:attrName>
                                        </p:attrNameLst>
                                      </p:cBhvr>
                                      <p:to>
                                        <p:strVal val="visible"/>
                                      </p:to>
                                    </p:set>
                                    <p:animEffect transition="in" filter="fade">
                                      <p:cBhvr>
                                        <p:cTn id="210" dur="500"/>
                                        <p:tgtEl>
                                          <p:spTgt spid="434"/>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4"/>
                                        </p:tgtEl>
                                        <p:attrNameLst>
                                          <p:attrName>style.visibility</p:attrName>
                                        </p:attrNameLst>
                                      </p:cBhvr>
                                      <p:to>
                                        <p:strVal val="visible"/>
                                      </p:to>
                                    </p:set>
                                    <p:animEffect transition="in" filter="fade">
                                      <p:cBhvr>
                                        <p:cTn id="213" dur="500"/>
                                        <p:tgtEl>
                                          <p:spTgt spid="4"/>
                                        </p:tgtEl>
                                      </p:cBhvr>
                                    </p:animEffect>
                                  </p:childTnLst>
                                </p:cTn>
                              </p:par>
                            </p:childTnLst>
                          </p:cTn>
                        </p:par>
                      </p:childTnLst>
                    </p:cTn>
                  </p:par>
                  <p:par>
                    <p:cTn id="214" fill="hold">
                      <p:stCondLst>
                        <p:cond delay="indefinite"/>
                      </p:stCondLst>
                      <p:childTnLst>
                        <p:par>
                          <p:cTn id="215" fill="hold">
                            <p:stCondLst>
                              <p:cond delay="0"/>
                            </p:stCondLst>
                            <p:childTnLst>
                              <p:par>
                                <p:cTn id="216" presetID="9" presetClass="exit" presetSubtype="0" fill="hold" grpId="1" nodeType="clickEffect">
                                  <p:stCondLst>
                                    <p:cond delay="0"/>
                                  </p:stCondLst>
                                  <p:childTnLst>
                                    <p:animEffect transition="out" filter="dissolve">
                                      <p:cBhvr>
                                        <p:cTn id="217" dur="500"/>
                                        <p:tgtEl>
                                          <p:spTgt spid="428"/>
                                        </p:tgtEl>
                                      </p:cBhvr>
                                    </p:animEffect>
                                    <p:set>
                                      <p:cBhvr>
                                        <p:cTn id="218" dur="1" fill="hold">
                                          <p:stCondLst>
                                            <p:cond delay="499"/>
                                          </p:stCondLst>
                                        </p:cTn>
                                        <p:tgtEl>
                                          <p:spTgt spid="428"/>
                                        </p:tgtEl>
                                        <p:attrNameLst>
                                          <p:attrName>style.visibility</p:attrName>
                                        </p:attrNameLst>
                                      </p:cBhvr>
                                      <p:to>
                                        <p:strVal val="hidden"/>
                                      </p:to>
                                    </p:set>
                                  </p:childTnLst>
                                </p:cTn>
                              </p:par>
                              <p:par>
                                <p:cTn id="219" presetID="9" presetClass="exit" presetSubtype="0" fill="hold" grpId="1" nodeType="withEffect">
                                  <p:stCondLst>
                                    <p:cond delay="0"/>
                                  </p:stCondLst>
                                  <p:childTnLst>
                                    <p:animEffect transition="out" filter="dissolve">
                                      <p:cBhvr>
                                        <p:cTn id="220" dur="500"/>
                                        <p:tgtEl>
                                          <p:spTgt spid="429"/>
                                        </p:tgtEl>
                                      </p:cBhvr>
                                    </p:animEffect>
                                    <p:set>
                                      <p:cBhvr>
                                        <p:cTn id="221" dur="1" fill="hold">
                                          <p:stCondLst>
                                            <p:cond delay="499"/>
                                          </p:stCondLst>
                                        </p:cTn>
                                        <p:tgtEl>
                                          <p:spTgt spid="429"/>
                                        </p:tgtEl>
                                        <p:attrNameLst>
                                          <p:attrName>style.visibility</p:attrName>
                                        </p:attrNameLst>
                                      </p:cBhvr>
                                      <p:to>
                                        <p:strVal val="hidden"/>
                                      </p:to>
                                    </p:set>
                                  </p:childTnLst>
                                </p:cTn>
                              </p:par>
                              <p:par>
                                <p:cTn id="222" presetID="9" presetClass="exit" presetSubtype="0" fill="hold" grpId="1" nodeType="withEffect">
                                  <p:stCondLst>
                                    <p:cond delay="0"/>
                                  </p:stCondLst>
                                  <p:childTnLst>
                                    <p:animEffect transition="out" filter="dissolve">
                                      <p:cBhvr>
                                        <p:cTn id="223" dur="500"/>
                                        <p:tgtEl>
                                          <p:spTgt spid="431"/>
                                        </p:tgtEl>
                                      </p:cBhvr>
                                    </p:animEffect>
                                    <p:set>
                                      <p:cBhvr>
                                        <p:cTn id="224" dur="1" fill="hold">
                                          <p:stCondLst>
                                            <p:cond delay="499"/>
                                          </p:stCondLst>
                                        </p:cTn>
                                        <p:tgtEl>
                                          <p:spTgt spid="431"/>
                                        </p:tgtEl>
                                        <p:attrNameLst>
                                          <p:attrName>style.visibility</p:attrName>
                                        </p:attrNameLst>
                                      </p:cBhvr>
                                      <p:to>
                                        <p:strVal val="hidden"/>
                                      </p:to>
                                    </p:set>
                                  </p:childTnLst>
                                </p:cTn>
                              </p:par>
                              <p:par>
                                <p:cTn id="225" presetID="9" presetClass="exit" presetSubtype="0" fill="hold" grpId="1" nodeType="withEffect">
                                  <p:stCondLst>
                                    <p:cond delay="0"/>
                                  </p:stCondLst>
                                  <p:childTnLst>
                                    <p:animEffect transition="out" filter="dissolve">
                                      <p:cBhvr>
                                        <p:cTn id="226" dur="500"/>
                                        <p:tgtEl>
                                          <p:spTgt spid="432"/>
                                        </p:tgtEl>
                                      </p:cBhvr>
                                    </p:animEffect>
                                    <p:set>
                                      <p:cBhvr>
                                        <p:cTn id="227" dur="1" fill="hold">
                                          <p:stCondLst>
                                            <p:cond delay="499"/>
                                          </p:stCondLst>
                                        </p:cTn>
                                        <p:tgtEl>
                                          <p:spTgt spid="432"/>
                                        </p:tgtEl>
                                        <p:attrNameLst>
                                          <p:attrName>style.visibility</p:attrName>
                                        </p:attrNameLst>
                                      </p:cBhvr>
                                      <p:to>
                                        <p:strVal val="hidden"/>
                                      </p:to>
                                    </p:set>
                                  </p:childTnLst>
                                </p:cTn>
                              </p:par>
                              <p:par>
                                <p:cTn id="228" presetID="9" presetClass="exit" presetSubtype="0" fill="hold" grpId="1" nodeType="withEffect">
                                  <p:stCondLst>
                                    <p:cond delay="0"/>
                                  </p:stCondLst>
                                  <p:childTnLst>
                                    <p:animEffect transition="out" filter="dissolve">
                                      <p:cBhvr>
                                        <p:cTn id="229" dur="500"/>
                                        <p:tgtEl>
                                          <p:spTgt spid="433"/>
                                        </p:tgtEl>
                                      </p:cBhvr>
                                    </p:animEffect>
                                    <p:set>
                                      <p:cBhvr>
                                        <p:cTn id="230" dur="1" fill="hold">
                                          <p:stCondLst>
                                            <p:cond delay="499"/>
                                          </p:stCondLst>
                                        </p:cTn>
                                        <p:tgtEl>
                                          <p:spTgt spid="433"/>
                                        </p:tgtEl>
                                        <p:attrNameLst>
                                          <p:attrName>style.visibility</p:attrName>
                                        </p:attrNameLst>
                                      </p:cBhvr>
                                      <p:to>
                                        <p:strVal val="hidden"/>
                                      </p:to>
                                    </p:set>
                                  </p:childTnLst>
                                </p:cTn>
                              </p:par>
                              <p:par>
                                <p:cTn id="231" presetID="9" presetClass="exit" presetSubtype="0" fill="hold" grpId="1" nodeType="withEffect">
                                  <p:stCondLst>
                                    <p:cond delay="0"/>
                                  </p:stCondLst>
                                  <p:childTnLst>
                                    <p:animEffect transition="out" filter="dissolve">
                                      <p:cBhvr>
                                        <p:cTn id="232" dur="500"/>
                                        <p:tgtEl>
                                          <p:spTgt spid="434"/>
                                        </p:tgtEl>
                                      </p:cBhvr>
                                    </p:animEffect>
                                    <p:set>
                                      <p:cBhvr>
                                        <p:cTn id="233" dur="1" fill="hold">
                                          <p:stCondLst>
                                            <p:cond delay="499"/>
                                          </p:stCondLst>
                                        </p:cTn>
                                        <p:tgtEl>
                                          <p:spTgt spid="434"/>
                                        </p:tgtEl>
                                        <p:attrNameLst>
                                          <p:attrName>style.visibility</p:attrName>
                                        </p:attrNameLst>
                                      </p:cBhvr>
                                      <p:to>
                                        <p:strVal val="hidden"/>
                                      </p:to>
                                    </p:set>
                                  </p:childTnLst>
                                </p:cTn>
                              </p:par>
                              <p:par>
                                <p:cTn id="234" presetID="9" presetClass="exit" presetSubtype="0" fill="hold" grpId="0" nodeType="withEffect">
                                  <p:stCondLst>
                                    <p:cond delay="0"/>
                                  </p:stCondLst>
                                  <p:childTnLst>
                                    <p:animEffect transition="out" filter="dissolve">
                                      <p:cBhvr>
                                        <p:cTn id="235" dur="500"/>
                                        <p:tgtEl>
                                          <p:spTgt spid="273"/>
                                        </p:tgtEl>
                                      </p:cBhvr>
                                    </p:animEffect>
                                    <p:set>
                                      <p:cBhvr>
                                        <p:cTn id="236" dur="1" fill="hold">
                                          <p:stCondLst>
                                            <p:cond delay="499"/>
                                          </p:stCondLst>
                                        </p:cTn>
                                        <p:tgtEl>
                                          <p:spTgt spid="273"/>
                                        </p:tgtEl>
                                        <p:attrNameLst>
                                          <p:attrName>style.visibility</p:attrName>
                                        </p:attrNameLst>
                                      </p:cBhvr>
                                      <p:to>
                                        <p:strVal val="hidden"/>
                                      </p:to>
                                    </p:set>
                                  </p:childTnLst>
                                </p:cTn>
                              </p:par>
                              <p:par>
                                <p:cTn id="237" presetID="9" presetClass="exit" presetSubtype="0" fill="hold" grpId="0" nodeType="withEffect">
                                  <p:stCondLst>
                                    <p:cond delay="0"/>
                                  </p:stCondLst>
                                  <p:childTnLst>
                                    <p:animEffect transition="out" filter="dissolve">
                                      <p:cBhvr>
                                        <p:cTn id="238" dur="500"/>
                                        <p:tgtEl>
                                          <p:spTgt spid="274"/>
                                        </p:tgtEl>
                                      </p:cBhvr>
                                    </p:animEffect>
                                    <p:set>
                                      <p:cBhvr>
                                        <p:cTn id="239" dur="1" fill="hold">
                                          <p:stCondLst>
                                            <p:cond delay="499"/>
                                          </p:stCondLst>
                                        </p:cTn>
                                        <p:tgtEl>
                                          <p:spTgt spid="274"/>
                                        </p:tgtEl>
                                        <p:attrNameLst>
                                          <p:attrName>style.visibility</p:attrName>
                                        </p:attrNameLst>
                                      </p:cBhvr>
                                      <p:to>
                                        <p:strVal val="hidden"/>
                                      </p:to>
                                    </p:set>
                                  </p:childTnLst>
                                </p:cTn>
                              </p:par>
                              <p:par>
                                <p:cTn id="240" presetID="9" presetClass="exit" presetSubtype="0" fill="hold" grpId="0" nodeType="withEffect">
                                  <p:stCondLst>
                                    <p:cond delay="0"/>
                                  </p:stCondLst>
                                  <p:childTnLst>
                                    <p:animEffect transition="out" filter="dissolve">
                                      <p:cBhvr>
                                        <p:cTn id="241" dur="500"/>
                                        <p:tgtEl>
                                          <p:spTgt spid="275"/>
                                        </p:tgtEl>
                                      </p:cBhvr>
                                    </p:animEffect>
                                    <p:set>
                                      <p:cBhvr>
                                        <p:cTn id="242" dur="1" fill="hold">
                                          <p:stCondLst>
                                            <p:cond delay="499"/>
                                          </p:stCondLst>
                                        </p:cTn>
                                        <p:tgtEl>
                                          <p:spTgt spid="275"/>
                                        </p:tgtEl>
                                        <p:attrNameLst>
                                          <p:attrName>style.visibility</p:attrName>
                                        </p:attrNameLst>
                                      </p:cBhvr>
                                      <p:to>
                                        <p:strVal val="hidden"/>
                                      </p:to>
                                    </p:set>
                                  </p:childTnLst>
                                </p:cTn>
                              </p:par>
                              <p:par>
                                <p:cTn id="243" presetID="9" presetClass="exit" presetSubtype="0" fill="hold" grpId="0" nodeType="withEffect">
                                  <p:stCondLst>
                                    <p:cond delay="0"/>
                                  </p:stCondLst>
                                  <p:childTnLst>
                                    <p:animEffect transition="out" filter="dissolve">
                                      <p:cBhvr>
                                        <p:cTn id="244" dur="500"/>
                                        <p:tgtEl>
                                          <p:spTgt spid="276"/>
                                        </p:tgtEl>
                                      </p:cBhvr>
                                    </p:animEffect>
                                    <p:set>
                                      <p:cBhvr>
                                        <p:cTn id="245" dur="1" fill="hold">
                                          <p:stCondLst>
                                            <p:cond delay="499"/>
                                          </p:stCondLst>
                                        </p:cTn>
                                        <p:tgtEl>
                                          <p:spTgt spid="276"/>
                                        </p:tgtEl>
                                        <p:attrNameLst>
                                          <p:attrName>style.visibility</p:attrName>
                                        </p:attrNameLst>
                                      </p:cBhvr>
                                      <p:to>
                                        <p:strVal val="hidden"/>
                                      </p:to>
                                    </p:set>
                                  </p:childTnLst>
                                </p:cTn>
                              </p:par>
                              <p:par>
                                <p:cTn id="246" presetID="9" presetClass="exit" presetSubtype="0" fill="hold" grpId="0" nodeType="withEffect">
                                  <p:stCondLst>
                                    <p:cond delay="0"/>
                                  </p:stCondLst>
                                  <p:childTnLst>
                                    <p:animEffect transition="out" filter="dissolve">
                                      <p:cBhvr>
                                        <p:cTn id="247" dur="500"/>
                                        <p:tgtEl>
                                          <p:spTgt spid="277"/>
                                        </p:tgtEl>
                                      </p:cBhvr>
                                    </p:animEffect>
                                    <p:set>
                                      <p:cBhvr>
                                        <p:cTn id="248" dur="1" fill="hold">
                                          <p:stCondLst>
                                            <p:cond delay="499"/>
                                          </p:stCondLst>
                                        </p:cTn>
                                        <p:tgtEl>
                                          <p:spTgt spid="277"/>
                                        </p:tgtEl>
                                        <p:attrNameLst>
                                          <p:attrName>style.visibility</p:attrName>
                                        </p:attrNameLst>
                                      </p:cBhvr>
                                      <p:to>
                                        <p:strVal val="hidden"/>
                                      </p:to>
                                    </p:set>
                                  </p:childTnLst>
                                </p:cTn>
                              </p:par>
                              <p:par>
                                <p:cTn id="249" presetID="9" presetClass="exit" presetSubtype="0" fill="hold" grpId="0" nodeType="withEffect">
                                  <p:stCondLst>
                                    <p:cond delay="0"/>
                                  </p:stCondLst>
                                  <p:childTnLst>
                                    <p:animEffect transition="out" filter="dissolve">
                                      <p:cBhvr>
                                        <p:cTn id="250" dur="500"/>
                                        <p:tgtEl>
                                          <p:spTgt spid="278"/>
                                        </p:tgtEl>
                                      </p:cBhvr>
                                    </p:animEffect>
                                    <p:set>
                                      <p:cBhvr>
                                        <p:cTn id="251" dur="1" fill="hold">
                                          <p:stCondLst>
                                            <p:cond delay="499"/>
                                          </p:stCondLst>
                                        </p:cTn>
                                        <p:tgtEl>
                                          <p:spTgt spid="278"/>
                                        </p:tgtEl>
                                        <p:attrNameLst>
                                          <p:attrName>style.visibility</p:attrName>
                                        </p:attrNameLst>
                                      </p:cBhvr>
                                      <p:to>
                                        <p:strVal val="hidden"/>
                                      </p:to>
                                    </p:set>
                                  </p:childTnLst>
                                </p:cTn>
                              </p:par>
                              <p:par>
                                <p:cTn id="252" presetID="9" presetClass="exit" presetSubtype="0" fill="hold" grpId="0" nodeType="withEffect">
                                  <p:stCondLst>
                                    <p:cond delay="0"/>
                                  </p:stCondLst>
                                  <p:childTnLst>
                                    <p:animEffect transition="out" filter="dissolve">
                                      <p:cBhvr>
                                        <p:cTn id="253" dur="500"/>
                                        <p:tgtEl>
                                          <p:spTgt spid="279"/>
                                        </p:tgtEl>
                                      </p:cBhvr>
                                    </p:animEffect>
                                    <p:set>
                                      <p:cBhvr>
                                        <p:cTn id="254" dur="1" fill="hold">
                                          <p:stCondLst>
                                            <p:cond delay="499"/>
                                          </p:stCondLst>
                                        </p:cTn>
                                        <p:tgtEl>
                                          <p:spTgt spid="279"/>
                                        </p:tgtEl>
                                        <p:attrNameLst>
                                          <p:attrName>style.visibility</p:attrName>
                                        </p:attrNameLst>
                                      </p:cBhvr>
                                      <p:to>
                                        <p:strVal val="hidden"/>
                                      </p:to>
                                    </p:set>
                                  </p:childTnLst>
                                </p:cTn>
                              </p:par>
                              <p:par>
                                <p:cTn id="255" presetID="9" presetClass="exit" presetSubtype="0" fill="hold" grpId="0" nodeType="withEffect">
                                  <p:stCondLst>
                                    <p:cond delay="0"/>
                                  </p:stCondLst>
                                  <p:childTnLst>
                                    <p:animEffect transition="out" filter="dissolve">
                                      <p:cBhvr>
                                        <p:cTn id="256" dur="500"/>
                                        <p:tgtEl>
                                          <p:spTgt spid="280"/>
                                        </p:tgtEl>
                                      </p:cBhvr>
                                    </p:animEffect>
                                    <p:set>
                                      <p:cBhvr>
                                        <p:cTn id="257" dur="1" fill="hold">
                                          <p:stCondLst>
                                            <p:cond delay="499"/>
                                          </p:stCondLst>
                                        </p:cTn>
                                        <p:tgtEl>
                                          <p:spTgt spid="280"/>
                                        </p:tgtEl>
                                        <p:attrNameLst>
                                          <p:attrName>style.visibility</p:attrName>
                                        </p:attrNameLst>
                                      </p:cBhvr>
                                      <p:to>
                                        <p:strVal val="hidden"/>
                                      </p:to>
                                    </p:set>
                                  </p:childTnLst>
                                </p:cTn>
                              </p:par>
                              <p:par>
                                <p:cTn id="258" presetID="9" presetClass="exit" presetSubtype="0" fill="hold" grpId="1" nodeType="withEffect">
                                  <p:stCondLst>
                                    <p:cond delay="0"/>
                                  </p:stCondLst>
                                  <p:childTnLst>
                                    <p:animEffect transition="out" filter="dissolve">
                                      <p:cBhvr>
                                        <p:cTn id="259" dur="500"/>
                                        <p:tgtEl>
                                          <p:spTgt spid="427"/>
                                        </p:tgtEl>
                                      </p:cBhvr>
                                    </p:animEffect>
                                    <p:set>
                                      <p:cBhvr>
                                        <p:cTn id="260" dur="1" fill="hold">
                                          <p:stCondLst>
                                            <p:cond delay="499"/>
                                          </p:stCondLst>
                                        </p:cTn>
                                        <p:tgtEl>
                                          <p:spTgt spid="427"/>
                                        </p:tgtEl>
                                        <p:attrNameLst>
                                          <p:attrName>style.visibility</p:attrName>
                                        </p:attrNameLst>
                                      </p:cBhvr>
                                      <p:to>
                                        <p:strVal val="hidden"/>
                                      </p:to>
                                    </p:set>
                                  </p:childTnLst>
                                </p:cTn>
                              </p:par>
                              <p:par>
                                <p:cTn id="261" presetID="9" presetClass="exit" presetSubtype="0" fill="hold" grpId="1" nodeType="withEffect">
                                  <p:stCondLst>
                                    <p:cond delay="0"/>
                                  </p:stCondLst>
                                  <p:childTnLst>
                                    <p:animEffect transition="out" filter="dissolve">
                                      <p:cBhvr>
                                        <p:cTn id="262" dur="500"/>
                                        <p:tgtEl>
                                          <p:spTgt spid="430"/>
                                        </p:tgtEl>
                                      </p:cBhvr>
                                    </p:animEffect>
                                    <p:set>
                                      <p:cBhvr>
                                        <p:cTn id="263" dur="1" fill="hold">
                                          <p:stCondLst>
                                            <p:cond delay="499"/>
                                          </p:stCondLst>
                                        </p:cTn>
                                        <p:tgtEl>
                                          <p:spTgt spid="430"/>
                                        </p:tgtEl>
                                        <p:attrNameLst>
                                          <p:attrName>style.visibility</p:attrName>
                                        </p:attrNameLst>
                                      </p:cBhvr>
                                      <p:to>
                                        <p:strVal val="hidden"/>
                                      </p:to>
                                    </p:set>
                                  </p:childTnLst>
                                </p:cTn>
                              </p:par>
                              <p:par>
                                <p:cTn id="264" presetID="9" presetClass="exit" presetSubtype="0" fill="hold" grpId="1" nodeType="withEffect">
                                  <p:stCondLst>
                                    <p:cond delay="0"/>
                                  </p:stCondLst>
                                  <p:childTnLst>
                                    <p:animEffect transition="out" filter="dissolve">
                                      <p:cBhvr>
                                        <p:cTn id="265" dur="500"/>
                                        <p:tgtEl>
                                          <p:spTgt spid="4"/>
                                        </p:tgtEl>
                                      </p:cBhvr>
                                    </p:animEffect>
                                    <p:set>
                                      <p:cBhvr>
                                        <p:cTn id="266" dur="1" fill="hold">
                                          <p:stCondLst>
                                            <p:cond delay="499"/>
                                          </p:stCondLst>
                                        </p:cTn>
                                        <p:tgtEl>
                                          <p:spTgt spid="4"/>
                                        </p:tgtEl>
                                        <p:attrNameLst>
                                          <p:attrName>style.visibility</p:attrName>
                                        </p:attrNameLst>
                                      </p:cBhvr>
                                      <p:to>
                                        <p:strVal val="hidden"/>
                                      </p:to>
                                    </p:set>
                                  </p:childTnLst>
                                </p:cTn>
                              </p:par>
                              <p:par>
                                <p:cTn id="267" presetID="9" presetClass="exit" presetSubtype="0" fill="hold" grpId="1" nodeType="withEffect">
                                  <p:stCondLst>
                                    <p:cond delay="0"/>
                                  </p:stCondLst>
                                  <p:childTnLst>
                                    <p:animEffect transition="out" filter="dissolve">
                                      <p:cBhvr>
                                        <p:cTn id="268" dur="500"/>
                                        <p:tgtEl>
                                          <p:spTgt spid="416"/>
                                        </p:tgtEl>
                                      </p:cBhvr>
                                    </p:animEffect>
                                    <p:set>
                                      <p:cBhvr>
                                        <p:cTn id="269" dur="1" fill="hold">
                                          <p:stCondLst>
                                            <p:cond delay="499"/>
                                          </p:stCondLst>
                                        </p:cTn>
                                        <p:tgtEl>
                                          <p:spTgt spid="416"/>
                                        </p:tgtEl>
                                        <p:attrNameLst>
                                          <p:attrName>style.visibility</p:attrName>
                                        </p:attrNameLst>
                                      </p:cBhvr>
                                      <p:to>
                                        <p:strVal val="hidden"/>
                                      </p:to>
                                    </p:set>
                                  </p:childTnLst>
                                </p:cTn>
                              </p:par>
                            </p:childTnLst>
                          </p:cTn>
                        </p:par>
                        <p:par>
                          <p:cTn id="270" fill="hold">
                            <p:stCondLst>
                              <p:cond delay="500"/>
                            </p:stCondLst>
                            <p:childTnLst>
                              <p:par>
                                <p:cTn id="271" presetID="9" presetClass="exit" presetSubtype="0" fill="hold" grpId="0" nodeType="afterEffect">
                                  <p:stCondLst>
                                    <p:cond delay="0"/>
                                  </p:stCondLst>
                                  <p:childTnLst>
                                    <p:animEffect transition="out" filter="dissolve">
                                      <p:cBhvr>
                                        <p:cTn id="272" dur="500"/>
                                        <p:tgtEl>
                                          <p:spTgt spid="329"/>
                                        </p:tgtEl>
                                      </p:cBhvr>
                                    </p:animEffect>
                                    <p:set>
                                      <p:cBhvr>
                                        <p:cTn id="273" dur="1" fill="hold">
                                          <p:stCondLst>
                                            <p:cond delay="499"/>
                                          </p:stCondLst>
                                        </p:cTn>
                                        <p:tgtEl>
                                          <p:spTgt spid="329"/>
                                        </p:tgtEl>
                                        <p:attrNameLst>
                                          <p:attrName>style.visibility</p:attrName>
                                        </p:attrNameLst>
                                      </p:cBhvr>
                                      <p:to>
                                        <p:strVal val="hidden"/>
                                      </p:to>
                                    </p:set>
                                  </p:childTnLst>
                                </p:cTn>
                              </p:par>
                              <p:par>
                                <p:cTn id="274" presetID="9" presetClass="exit" presetSubtype="0" fill="hold" grpId="0" nodeType="withEffect">
                                  <p:stCondLst>
                                    <p:cond delay="0"/>
                                  </p:stCondLst>
                                  <p:childTnLst>
                                    <p:animEffect transition="out" filter="dissolve">
                                      <p:cBhvr>
                                        <p:cTn id="275" dur="500"/>
                                        <p:tgtEl>
                                          <p:spTgt spid="330"/>
                                        </p:tgtEl>
                                      </p:cBhvr>
                                    </p:animEffect>
                                    <p:set>
                                      <p:cBhvr>
                                        <p:cTn id="276" dur="1" fill="hold">
                                          <p:stCondLst>
                                            <p:cond delay="499"/>
                                          </p:stCondLst>
                                        </p:cTn>
                                        <p:tgtEl>
                                          <p:spTgt spid="330"/>
                                        </p:tgtEl>
                                        <p:attrNameLst>
                                          <p:attrName>style.visibility</p:attrName>
                                        </p:attrNameLst>
                                      </p:cBhvr>
                                      <p:to>
                                        <p:strVal val="hidden"/>
                                      </p:to>
                                    </p:set>
                                  </p:childTnLst>
                                </p:cTn>
                              </p:par>
                              <p:par>
                                <p:cTn id="277" presetID="9" presetClass="exit" presetSubtype="0" fill="hold" grpId="0" nodeType="withEffect">
                                  <p:stCondLst>
                                    <p:cond delay="0"/>
                                  </p:stCondLst>
                                  <p:childTnLst>
                                    <p:animEffect transition="out" filter="dissolve">
                                      <p:cBhvr>
                                        <p:cTn id="278" dur="500"/>
                                        <p:tgtEl>
                                          <p:spTgt spid="331"/>
                                        </p:tgtEl>
                                      </p:cBhvr>
                                    </p:animEffect>
                                    <p:set>
                                      <p:cBhvr>
                                        <p:cTn id="279" dur="1" fill="hold">
                                          <p:stCondLst>
                                            <p:cond delay="499"/>
                                          </p:stCondLst>
                                        </p:cTn>
                                        <p:tgtEl>
                                          <p:spTgt spid="331"/>
                                        </p:tgtEl>
                                        <p:attrNameLst>
                                          <p:attrName>style.visibility</p:attrName>
                                        </p:attrNameLst>
                                      </p:cBhvr>
                                      <p:to>
                                        <p:strVal val="hidden"/>
                                      </p:to>
                                    </p:set>
                                  </p:childTnLst>
                                </p:cTn>
                              </p:par>
                              <p:par>
                                <p:cTn id="280" presetID="9" presetClass="exit" presetSubtype="0" fill="hold" grpId="0" nodeType="withEffect">
                                  <p:stCondLst>
                                    <p:cond delay="0"/>
                                  </p:stCondLst>
                                  <p:childTnLst>
                                    <p:animEffect transition="out" filter="dissolve">
                                      <p:cBhvr>
                                        <p:cTn id="281" dur="500"/>
                                        <p:tgtEl>
                                          <p:spTgt spid="332"/>
                                        </p:tgtEl>
                                      </p:cBhvr>
                                    </p:animEffect>
                                    <p:set>
                                      <p:cBhvr>
                                        <p:cTn id="282" dur="1" fill="hold">
                                          <p:stCondLst>
                                            <p:cond delay="499"/>
                                          </p:stCondLst>
                                        </p:cTn>
                                        <p:tgtEl>
                                          <p:spTgt spid="332"/>
                                        </p:tgtEl>
                                        <p:attrNameLst>
                                          <p:attrName>style.visibility</p:attrName>
                                        </p:attrNameLst>
                                      </p:cBhvr>
                                      <p:to>
                                        <p:strVal val="hidden"/>
                                      </p:to>
                                    </p:set>
                                  </p:childTnLst>
                                </p:cTn>
                              </p:par>
                              <p:par>
                                <p:cTn id="283" presetID="9" presetClass="exit" presetSubtype="0" fill="hold" grpId="0" nodeType="withEffect">
                                  <p:stCondLst>
                                    <p:cond delay="0"/>
                                  </p:stCondLst>
                                  <p:childTnLst>
                                    <p:animEffect transition="out" filter="dissolve">
                                      <p:cBhvr>
                                        <p:cTn id="284" dur="500"/>
                                        <p:tgtEl>
                                          <p:spTgt spid="333"/>
                                        </p:tgtEl>
                                      </p:cBhvr>
                                    </p:animEffect>
                                    <p:set>
                                      <p:cBhvr>
                                        <p:cTn id="285" dur="1" fill="hold">
                                          <p:stCondLst>
                                            <p:cond delay="499"/>
                                          </p:stCondLst>
                                        </p:cTn>
                                        <p:tgtEl>
                                          <p:spTgt spid="333"/>
                                        </p:tgtEl>
                                        <p:attrNameLst>
                                          <p:attrName>style.visibility</p:attrName>
                                        </p:attrNameLst>
                                      </p:cBhvr>
                                      <p:to>
                                        <p:strVal val="hidden"/>
                                      </p:to>
                                    </p:set>
                                  </p:childTnLst>
                                </p:cTn>
                              </p:par>
                              <p:par>
                                <p:cTn id="286" presetID="9" presetClass="exit" presetSubtype="0" fill="hold" grpId="0" nodeType="withEffect">
                                  <p:stCondLst>
                                    <p:cond delay="0"/>
                                  </p:stCondLst>
                                  <p:childTnLst>
                                    <p:animEffect transition="out" filter="dissolve">
                                      <p:cBhvr>
                                        <p:cTn id="287" dur="500"/>
                                        <p:tgtEl>
                                          <p:spTgt spid="334"/>
                                        </p:tgtEl>
                                      </p:cBhvr>
                                    </p:animEffect>
                                    <p:set>
                                      <p:cBhvr>
                                        <p:cTn id="288" dur="1" fill="hold">
                                          <p:stCondLst>
                                            <p:cond delay="499"/>
                                          </p:stCondLst>
                                        </p:cTn>
                                        <p:tgtEl>
                                          <p:spTgt spid="334"/>
                                        </p:tgtEl>
                                        <p:attrNameLst>
                                          <p:attrName>style.visibility</p:attrName>
                                        </p:attrNameLst>
                                      </p:cBhvr>
                                      <p:to>
                                        <p:strVal val="hidden"/>
                                      </p:to>
                                    </p:set>
                                  </p:childTnLst>
                                </p:cTn>
                              </p:par>
                              <p:par>
                                <p:cTn id="289" presetID="9" presetClass="exit" presetSubtype="0" fill="hold" grpId="0" nodeType="withEffect">
                                  <p:stCondLst>
                                    <p:cond delay="0"/>
                                  </p:stCondLst>
                                  <p:childTnLst>
                                    <p:animEffect transition="out" filter="dissolve">
                                      <p:cBhvr>
                                        <p:cTn id="290" dur="500"/>
                                        <p:tgtEl>
                                          <p:spTgt spid="335"/>
                                        </p:tgtEl>
                                      </p:cBhvr>
                                    </p:animEffect>
                                    <p:set>
                                      <p:cBhvr>
                                        <p:cTn id="291" dur="1" fill="hold">
                                          <p:stCondLst>
                                            <p:cond delay="499"/>
                                          </p:stCondLst>
                                        </p:cTn>
                                        <p:tgtEl>
                                          <p:spTgt spid="335"/>
                                        </p:tgtEl>
                                        <p:attrNameLst>
                                          <p:attrName>style.visibility</p:attrName>
                                        </p:attrNameLst>
                                      </p:cBhvr>
                                      <p:to>
                                        <p:strVal val="hidden"/>
                                      </p:to>
                                    </p:set>
                                  </p:childTnLst>
                                </p:cTn>
                              </p:par>
                              <p:par>
                                <p:cTn id="292" presetID="9" presetClass="exit" presetSubtype="0" fill="hold" grpId="0" nodeType="withEffect">
                                  <p:stCondLst>
                                    <p:cond delay="0"/>
                                  </p:stCondLst>
                                  <p:childTnLst>
                                    <p:animEffect transition="out" filter="dissolve">
                                      <p:cBhvr>
                                        <p:cTn id="293" dur="500"/>
                                        <p:tgtEl>
                                          <p:spTgt spid="336"/>
                                        </p:tgtEl>
                                      </p:cBhvr>
                                    </p:animEffect>
                                    <p:set>
                                      <p:cBhvr>
                                        <p:cTn id="294" dur="1" fill="hold">
                                          <p:stCondLst>
                                            <p:cond delay="499"/>
                                          </p:stCondLst>
                                        </p:cTn>
                                        <p:tgtEl>
                                          <p:spTgt spid="336"/>
                                        </p:tgtEl>
                                        <p:attrNameLst>
                                          <p:attrName>style.visibility</p:attrName>
                                        </p:attrNameLst>
                                      </p:cBhvr>
                                      <p:to>
                                        <p:strVal val="hidden"/>
                                      </p:to>
                                    </p:set>
                                  </p:childTnLst>
                                </p:cTn>
                              </p:par>
                            </p:childTnLst>
                          </p:cTn>
                        </p:par>
                        <p:par>
                          <p:cTn id="295" fill="hold">
                            <p:stCondLst>
                              <p:cond delay="1000"/>
                            </p:stCondLst>
                            <p:childTnLst>
                              <p:par>
                                <p:cTn id="296" presetID="1" presetClass="exit" presetSubtype="0" fill="hold" grpId="0" nodeType="afterEffect">
                                  <p:stCondLst>
                                    <p:cond delay="0"/>
                                  </p:stCondLst>
                                  <p:childTnLst>
                                    <p:set>
                                      <p:cBhvr>
                                        <p:cTn id="297" dur="1" fill="hold">
                                          <p:stCondLst>
                                            <p:cond delay="0"/>
                                          </p:stCondLst>
                                        </p:cTn>
                                        <p:tgtEl>
                                          <p:spTgt spid="400"/>
                                        </p:tgtEl>
                                        <p:attrNameLst>
                                          <p:attrName>style.visibility</p:attrName>
                                        </p:attrNameLst>
                                      </p:cBhvr>
                                      <p:to>
                                        <p:strVal val="hidden"/>
                                      </p:to>
                                    </p:set>
                                  </p:childTnLst>
                                </p:cTn>
                              </p:par>
                              <p:par>
                                <p:cTn id="298" presetID="9" presetClass="exit" presetSubtype="0" fill="hold" grpId="0" nodeType="withEffect">
                                  <p:stCondLst>
                                    <p:cond delay="0"/>
                                  </p:stCondLst>
                                  <p:childTnLst>
                                    <p:animEffect transition="out" filter="dissolve">
                                      <p:cBhvr>
                                        <p:cTn id="299" dur="500"/>
                                        <p:tgtEl>
                                          <p:spTgt spid="401"/>
                                        </p:tgtEl>
                                      </p:cBhvr>
                                    </p:animEffect>
                                    <p:set>
                                      <p:cBhvr>
                                        <p:cTn id="300" dur="1" fill="hold">
                                          <p:stCondLst>
                                            <p:cond delay="499"/>
                                          </p:stCondLst>
                                        </p:cTn>
                                        <p:tgtEl>
                                          <p:spTgt spid="401"/>
                                        </p:tgtEl>
                                        <p:attrNameLst>
                                          <p:attrName>style.visibility</p:attrName>
                                        </p:attrNameLst>
                                      </p:cBhvr>
                                      <p:to>
                                        <p:strVal val="hidden"/>
                                      </p:to>
                                    </p:set>
                                  </p:childTnLst>
                                </p:cTn>
                              </p:par>
                              <p:par>
                                <p:cTn id="301" presetID="9" presetClass="exit" presetSubtype="0" fill="hold" grpId="0" nodeType="withEffect">
                                  <p:stCondLst>
                                    <p:cond delay="0"/>
                                  </p:stCondLst>
                                  <p:childTnLst>
                                    <p:animEffect transition="out" filter="dissolve">
                                      <p:cBhvr>
                                        <p:cTn id="302" dur="500"/>
                                        <p:tgtEl>
                                          <p:spTgt spid="402"/>
                                        </p:tgtEl>
                                      </p:cBhvr>
                                    </p:animEffect>
                                    <p:set>
                                      <p:cBhvr>
                                        <p:cTn id="303" dur="1" fill="hold">
                                          <p:stCondLst>
                                            <p:cond delay="499"/>
                                          </p:stCondLst>
                                        </p:cTn>
                                        <p:tgtEl>
                                          <p:spTgt spid="402"/>
                                        </p:tgtEl>
                                        <p:attrNameLst>
                                          <p:attrName>style.visibility</p:attrName>
                                        </p:attrNameLst>
                                      </p:cBhvr>
                                      <p:to>
                                        <p:strVal val="hidden"/>
                                      </p:to>
                                    </p:set>
                                  </p:childTnLst>
                                </p:cTn>
                              </p:par>
                              <p:par>
                                <p:cTn id="304" presetID="9" presetClass="exit" presetSubtype="0" fill="hold" grpId="0" nodeType="withEffect">
                                  <p:stCondLst>
                                    <p:cond delay="0"/>
                                  </p:stCondLst>
                                  <p:childTnLst>
                                    <p:animEffect transition="out" filter="dissolve">
                                      <p:cBhvr>
                                        <p:cTn id="305" dur="500"/>
                                        <p:tgtEl>
                                          <p:spTgt spid="403"/>
                                        </p:tgtEl>
                                      </p:cBhvr>
                                    </p:animEffect>
                                    <p:set>
                                      <p:cBhvr>
                                        <p:cTn id="306" dur="1" fill="hold">
                                          <p:stCondLst>
                                            <p:cond delay="499"/>
                                          </p:stCondLst>
                                        </p:cTn>
                                        <p:tgtEl>
                                          <p:spTgt spid="403"/>
                                        </p:tgtEl>
                                        <p:attrNameLst>
                                          <p:attrName>style.visibility</p:attrName>
                                        </p:attrNameLst>
                                      </p:cBhvr>
                                      <p:to>
                                        <p:strVal val="hidden"/>
                                      </p:to>
                                    </p:set>
                                  </p:childTnLst>
                                </p:cTn>
                              </p:par>
                              <p:par>
                                <p:cTn id="307" presetID="9" presetClass="exit" presetSubtype="0" fill="hold" grpId="0" nodeType="withEffect">
                                  <p:stCondLst>
                                    <p:cond delay="0"/>
                                  </p:stCondLst>
                                  <p:childTnLst>
                                    <p:animEffect transition="out" filter="dissolve">
                                      <p:cBhvr>
                                        <p:cTn id="308" dur="500"/>
                                        <p:tgtEl>
                                          <p:spTgt spid="404"/>
                                        </p:tgtEl>
                                      </p:cBhvr>
                                    </p:animEffect>
                                    <p:set>
                                      <p:cBhvr>
                                        <p:cTn id="309" dur="1" fill="hold">
                                          <p:stCondLst>
                                            <p:cond delay="499"/>
                                          </p:stCondLst>
                                        </p:cTn>
                                        <p:tgtEl>
                                          <p:spTgt spid="404"/>
                                        </p:tgtEl>
                                        <p:attrNameLst>
                                          <p:attrName>style.visibility</p:attrName>
                                        </p:attrNameLst>
                                      </p:cBhvr>
                                      <p:to>
                                        <p:strVal val="hidden"/>
                                      </p:to>
                                    </p:set>
                                  </p:childTnLst>
                                </p:cTn>
                              </p:par>
                              <p:par>
                                <p:cTn id="310" presetID="9" presetClass="exit" presetSubtype="0" fill="hold" grpId="0" nodeType="withEffect">
                                  <p:stCondLst>
                                    <p:cond delay="0"/>
                                  </p:stCondLst>
                                  <p:childTnLst>
                                    <p:animEffect transition="out" filter="dissolve">
                                      <p:cBhvr>
                                        <p:cTn id="311" dur="500"/>
                                        <p:tgtEl>
                                          <p:spTgt spid="405"/>
                                        </p:tgtEl>
                                      </p:cBhvr>
                                    </p:animEffect>
                                    <p:set>
                                      <p:cBhvr>
                                        <p:cTn id="312" dur="1" fill="hold">
                                          <p:stCondLst>
                                            <p:cond delay="499"/>
                                          </p:stCondLst>
                                        </p:cTn>
                                        <p:tgtEl>
                                          <p:spTgt spid="405"/>
                                        </p:tgtEl>
                                        <p:attrNameLst>
                                          <p:attrName>style.visibility</p:attrName>
                                        </p:attrNameLst>
                                      </p:cBhvr>
                                      <p:to>
                                        <p:strVal val="hidden"/>
                                      </p:to>
                                    </p:set>
                                  </p:childTnLst>
                                </p:cTn>
                              </p:par>
                              <p:par>
                                <p:cTn id="313" presetID="9" presetClass="exit" presetSubtype="0" fill="hold" grpId="0" nodeType="withEffect">
                                  <p:stCondLst>
                                    <p:cond delay="0"/>
                                  </p:stCondLst>
                                  <p:childTnLst>
                                    <p:animEffect transition="out" filter="dissolve">
                                      <p:cBhvr>
                                        <p:cTn id="314" dur="500"/>
                                        <p:tgtEl>
                                          <p:spTgt spid="406"/>
                                        </p:tgtEl>
                                      </p:cBhvr>
                                    </p:animEffect>
                                    <p:set>
                                      <p:cBhvr>
                                        <p:cTn id="315" dur="1" fill="hold">
                                          <p:stCondLst>
                                            <p:cond delay="499"/>
                                          </p:stCondLst>
                                        </p:cTn>
                                        <p:tgtEl>
                                          <p:spTgt spid="406"/>
                                        </p:tgtEl>
                                        <p:attrNameLst>
                                          <p:attrName>style.visibility</p:attrName>
                                        </p:attrNameLst>
                                      </p:cBhvr>
                                      <p:to>
                                        <p:strVal val="hidden"/>
                                      </p:to>
                                    </p:set>
                                  </p:childTnLst>
                                </p:cTn>
                              </p:par>
                              <p:par>
                                <p:cTn id="316" presetID="9" presetClass="exit" presetSubtype="0" fill="hold" grpId="0" nodeType="withEffect">
                                  <p:stCondLst>
                                    <p:cond delay="0"/>
                                  </p:stCondLst>
                                  <p:childTnLst>
                                    <p:animEffect transition="out" filter="dissolve">
                                      <p:cBhvr>
                                        <p:cTn id="317" dur="500"/>
                                        <p:tgtEl>
                                          <p:spTgt spid="407"/>
                                        </p:tgtEl>
                                      </p:cBhvr>
                                    </p:animEffect>
                                    <p:set>
                                      <p:cBhvr>
                                        <p:cTn id="318" dur="1" fill="hold">
                                          <p:stCondLst>
                                            <p:cond delay="499"/>
                                          </p:stCondLst>
                                        </p:cTn>
                                        <p:tgtEl>
                                          <p:spTgt spid="407"/>
                                        </p:tgtEl>
                                        <p:attrNameLst>
                                          <p:attrName>style.visibility</p:attrName>
                                        </p:attrNameLst>
                                      </p:cBhvr>
                                      <p:to>
                                        <p:strVal val="hidden"/>
                                      </p:to>
                                    </p:set>
                                  </p:childTnLst>
                                </p:cTn>
                              </p:par>
                              <p:par>
                                <p:cTn id="319" presetID="9" presetClass="exit" presetSubtype="0" fill="hold" grpId="1" nodeType="withEffect">
                                  <p:stCondLst>
                                    <p:cond delay="0"/>
                                  </p:stCondLst>
                                  <p:childTnLst>
                                    <p:animEffect transition="out" filter="dissolve">
                                      <p:cBhvr>
                                        <p:cTn id="320" dur="500"/>
                                        <p:tgtEl>
                                          <p:spTgt spid="425"/>
                                        </p:tgtEl>
                                      </p:cBhvr>
                                    </p:animEffect>
                                    <p:set>
                                      <p:cBhvr>
                                        <p:cTn id="321" dur="1" fill="hold">
                                          <p:stCondLst>
                                            <p:cond delay="499"/>
                                          </p:stCondLst>
                                        </p:cTn>
                                        <p:tgtEl>
                                          <p:spTgt spid="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animBg="1"/>
      <p:bldP spid="330" grpId="0" animBg="1"/>
      <p:bldP spid="331" grpId="0" animBg="1"/>
      <p:bldP spid="332" grpId="0" animBg="1"/>
      <p:bldP spid="333" grpId="0" animBg="1"/>
      <p:bldP spid="334" grpId="0" animBg="1"/>
      <p:bldP spid="335" grpId="0" animBg="1"/>
      <p:bldP spid="336" grpId="0" animBg="1"/>
      <p:bldP spid="272" grpId="0" animBg="1"/>
      <p:bldP spid="272" grpId="1" animBg="1"/>
      <p:bldP spid="297" grpId="0" animBg="1"/>
      <p:bldP spid="297" grpId="1" animBg="1"/>
      <p:bldP spid="298" grpId="0" animBg="1"/>
      <p:bldP spid="298" grpId="1" animBg="1"/>
      <p:bldP spid="300" grpId="0" animBg="1"/>
      <p:bldP spid="300" grpId="1" animBg="1"/>
      <p:bldP spid="320" grpId="0" animBg="1"/>
      <p:bldP spid="320" grpId="1" animBg="1"/>
      <p:bldP spid="365" grpId="0" animBg="1"/>
      <p:bldP spid="365" grpId="1" animBg="1"/>
      <p:bldP spid="366" grpId="0" animBg="1"/>
      <p:bldP spid="366" grpId="1" animBg="1"/>
      <p:bldP spid="367" grpId="0" animBg="1"/>
      <p:bldP spid="367" grpId="1"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6" grpId="1" animBg="1"/>
      <p:bldP spid="376" grpId="2" animBg="1"/>
      <p:bldP spid="377" grpId="0" animBg="1"/>
      <p:bldP spid="377" grpId="1" animBg="1"/>
      <p:bldP spid="377" grpId="2" animBg="1"/>
      <p:bldP spid="378" grpId="0" animBg="1"/>
      <p:bldP spid="378" grpId="1" animBg="1"/>
      <p:bldP spid="378" grpId="2" animBg="1"/>
      <p:bldP spid="379" grpId="0" animBg="1"/>
      <p:bldP spid="379" grpId="1" animBg="1"/>
      <p:bldP spid="379" grpId="2" animBg="1"/>
      <p:bldP spid="380" grpId="0" animBg="1"/>
      <p:bldP spid="380" grpId="1" animBg="1"/>
      <p:bldP spid="380" grpId="2" animBg="1"/>
      <p:bldP spid="381" grpId="0" animBg="1"/>
      <p:bldP spid="381" grpId="1" animBg="1"/>
      <p:bldP spid="381" grpId="2" animBg="1"/>
      <p:bldP spid="382" grpId="0" animBg="1"/>
      <p:bldP spid="382" grpId="1" animBg="1"/>
      <p:bldP spid="382" grpId="2" animBg="1"/>
      <p:bldP spid="383" grpId="0" animBg="1"/>
      <p:bldP spid="383" grpId="1" animBg="1"/>
      <p:bldP spid="383" grpId="2"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25" grpId="0" animBg="1"/>
      <p:bldP spid="425" grpId="1" animBg="1"/>
      <p:bldP spid="416" grpId="0" animBg="1"/>
      <p:bldP spid="416" grpId="1" animBg="1"/>
      <p:bldP spid="428" grpId="0" animBg="1"/>
      <p:bldP spid="428" grpId="1" animBg="1"/>
      <p:bldP spid="429" grpId="0" animBg="1"/>
      <p:bldP spid="429" grpId="1" animBg="1"/>
      <p:bldP spid="431" grpId="0" animBg="1"/>
      <p:bldP spid="431" grpId="1" animBg="1"/>
      <p:bldP spid="432" grpId="0" animBg="1"/>
      <p:bldP spid="432" grpId="1" animBg="1"/>
      <p:bldP spid="433" grpId="0" animBg="1"/>
      <p:bldP spid="433" grpId="1" animBg="1"/>
      <p:bldP spid="434" grpId="0" animBg="1"/>
      <p:bldP spid="434" grpId="1" animBg="1"/>
      <p:bldP spid="273" grpId="0" animBg="1"/>
      <p:bldP spid="274" grpId="0" animBg="1"/>
      <p:bldP spid="275" grpId="0" animBg="1"/>
      <p:bldP spid="276" grpId="0" animBg="1"/>
      <p:bldP spid="277" grpId="0" animBg="1"/>
      <p:bldP spid="278" grpId="0" animBg="1"/>
      <p:bldP spid="279" grpId="0" animBg="1"/>
      <p:bldP spid="280" grpId="0" animBg="1"/>
      <p:bldP spid="427" grpId="0" animBg="1"/>
      <p:bldP spid="427" grpId="1" animBg="1"/>
      <p:bldP spid="430" grpId="0" animBg="1"/>
      <p:bldP spid="430" grpId="1" animBg="1"/>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SDN programming language</a:t>
            </a:r>
          </a:p>
          <a:p>
            <a:pPr lvl="1"/>
            <a:r>
              <a:rPr lang="en-US" dirty="0"/>
              <a:t>Maple: generic programming language syntax such as Java, </a:t>
            </a:r>
            <a:r>
              <a:rPr lang="en-US" dirty="0" smtClean="0"/>
              <a:t>Python (previous lecture)</a:t>
            </a:r>
            <a:endParaRPr lang="en-US" dirty="0"/>
          </a:p>
          <a:p>
            <a:pPr lvl="1"/>
            <a:r>
              <a:rPr lang="en-US" dirty="0" smtClean="0"/>
              <a:t>Frenetic </a:t>
            </a:r>
            <a:r>
              <a:rPr lang="en-US" dirty="0" err="1" smtClean="0"/>
              <a:t>NetCore</a:t>
            </a:r>
            <a:r>
              <a:rPr lang="en-US" dirty="0" smtClean="0"/>
              <a:t>/</a:t>
            </a:r>
            <a:r>
              <a:rPr lang="en-US" dirty="0" err="1" smtClean="0"/>
              <a:t>NetKAT</a:t>
            </a:r>
            <a:r>
              <a:rPr lang="en-US" dirty="0" smtClean="0"/>
              <a:t>: </a:t>
            </a:r>
            <a:r>
              <a:rPr lang="en-US" dirty="0"/>
              <a:t>domain specific programming </a:t>
            </a:r>
            <a:r>
              <a:rPr lang="en-US" dirty="0" smtClean="0"/>
              <a:t>language (previous lecture)</a:t>
            </a:r>
            <a:endParaRPr lang="en-US" dirty="0"/>
          </a:p>
          <a:p>
            <a:pPr lvl="1"/>
            <a:r>
              <a:rPr lang="en-US" dirty="0" smtClean="0">
                <a:solidFill>
                  <a:srgbClr val="FF0000"/>
                </a:solidFill>
              </a:rPr>
              <a:t>Pyretic by Josh Reich</a:t>
            </a:r>
          </a:p>
          <a:p>
            <a:r>
              <a:rPr lang="en-US" dirty="0" smtClean="0"/>
              <a:t>SDN Verification</a:t>
            </a:r>
          </a:p>
          <a:p>
            <a:pPr lvl="1"/>
            <a:r>
              <a:rPr lang="en-US" dirty="0" smtClean="0"/>
              <a:t>Verification of controller correctness (previous lecture)</a:t>
            </a:r>
          </a:p>
          <a:p>
            <a:pPr lvl="1"/>
            <a:r>
              <a:rPr lang="en-US" dirty="0" smtClean="0"/>
              <a:t>Verification of network properties</a:t>
            </a:r>
          </a:p>
        </p:txBody>
      </p:sp>
      <p:sp>
        <p:nvSpPr>
          <p:cNvPr id="5" name="Date Placeholder 4"/>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422" name="Oval 421"/>
          <p:cNvSpPr/>
          <p:nvPr/>
        </p:nvSpPr>
        <p:spPr>
          <a:xfrm>
            <a:off x="2764923" y="3704478"/>
            <a:ext cx="940851" cy="421656"/>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20" name="Oval 419"/>
          <p:cNvSpPr/>
          <p:nvPr/>
        </p:nvSpPr>
        <p:spPr>
          <a:xfrm>
            <a:off x="8221519" y="6323759"/>
            <a:ext cx="940851" cy="421656"/>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err="1" smtClean="0"/>
              <a:t>NetPlumber</a:t>
            </a:r>
            <a:r>
              <a:rPr lang="en-US" dirty="0"/>
              <a:t> </a:t>
            </a:r>
            <a:r>
              <a:rPr lang="en-US" dirty="0" smtClean="0"/>
              <a:t>– Checking Policy</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20</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cxnSp>
        <p:nvCxnSpPr>
          <p:cNvPr id="14" name="Straight Connector 13"/>
          <p:cNvCxnSpPr>
            <a:stCxn id="10" idx="4"/>
            <a:endCxn id="11" idx="2"/>
          </p:cNvCxnSpPr>
          <p:nvPr/>
        </p:nvCxnSpPr>
        <p:spPr>
          <a:xfrm>
            <a:off x="6321717"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2"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0"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cxnSp>
        <p:nvCxnSpPr>
          <p:cNvPr id="44" name="Straight Arrow Connector 43"/>
          <p:cNvCxnSpPr>
            <a:stCxn id="30" idx="3"/>
            <a:endCxn id="33" idx="1"/>
          </p:cNvCxnSpPr>
          <p:nvPr/>
        </p:nvCxnSpPr>
        <p:spPr>
          <a:xfrm>
            <a:off x="3124200"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0" y="315132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0" y="369996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3"/>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18"/>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008711" y="268010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495806" y="2680103"/>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55" idx="1"/>
          </p:cNvCxnSpPr>
          <p:nvPr/>
        </p:nvCxnSpPr>
        <p:spPr>
          <a:xfrm flipV="1">
            <a:off x="2181980" y="2812846"/>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92085"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67436" y="3354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37195" y="3224326"/>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135706"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3"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64404" y="3776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41112"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489528" y="39156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64879" y="39163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41587" y="39168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98838" y="3777072"/>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15479"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90830" y="314577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767538" y="31462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24789" y="3006530"/>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942083"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419868"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595219" y="37002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29178" y="3561032"/>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867660" y="4368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044368" y="43690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214999" y="4369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692784" y="450808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044843"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215474" y="450978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7702094" y="4369541"/>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4"/>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30051" y="491888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200682" y="4919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6853818"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030526"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201157" y="505963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87777" y="4919384"/>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060471" y="4890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237179" y="48909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4407810" y="4891404"/>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3885595" y="502994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060946" y="50306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237654" y="50311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4894905" y="489140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4408285" y="503165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4063503" y="5586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240211" y="55874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4410842"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897462" y="5447728"/>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1" y="32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68232" y="3217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44940" y="321802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915571" y="3218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93356" y="33570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745415" y="33582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2916046" y="33587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8" name="Curved Connector 167"/>
          <p:cNvCxnSpPr/>
          <p:nvPr/>
        </p:nvCxnSpPr>
        <p:spPr>
          <a:xfrm rot="10800000">
            <a:off x="3777378" y="5037633"/>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5253860" y="1702594"/>
            <a:ext cx="464023"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8469415" y="2223749"/>
            <a:ext cx="449396"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8882" y="1469894"/>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031915"/>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5099972" y="1885195"/>
            <a:ext cx="303388" cy="338554"/>
          </a:xfrm>
          <a:prstGeom prst="rect">
            <a:avLst/>
          </a:prstGeom>
          <a:noFill/>
          <a:ln>
            <a:solidFill>
              <a:schemeClr val="tx1"/>
            </a:solidFill>
          </a:ln>
        </p:spPr>
        <p:txBody>
          <a:bodyPr wrap="none" rtlCol="0">
            <a:spAutoFit/>
          </a:bodyPr>
          <a:lstStyle/>
          <a:p>
            <a:r>
              <a:rPr lang="en-US" sz="1600" dirty="0" smtClean="0"/>
              <a:t>A</a:t>
            </a:r>
            <a:endParaRPr lang="en-US" sz="1600" dirty="0"/>
          </a:p>
        </p:txBody>
      </p:sp>
      <p:sp>
        <p:nvSpPr>
          <p:cNvPr id="183" name="TextBox 182"/>
          <p:cNvSpPr txBox="1"/>
          <p:nvPr/>
        </p:nvSpPr>
        <p:spPr>
          <a:xfrm>
            <a:off x="8742075" y="2443320"/>
            <a:ext cx="296275" cy="338554"/>
          </a:xfrm>
          <a:prstGeom prst="rect">
            <a:avLst/>
          </a:prstGeom>
          <a:noFill/>
          <a:ln>
            <a:solidFill>
              <a:schemeClr val="tx1"/>
            </a:solidFill>
          </a:ln>
        </p:spPr>
        <p:txBody>
          <a:bodyPr wrap="none" rtlCol="0">
            <a:spAutoFit/>
          </a:bodyPr>
          <a:lstStyle/>
          <a:p>
            <a:r>
              <a:rPr lang="en-US" sz="1600" dirty="0" smtClean="0"/>
              <a:t>B</a:t>
            </a:r>
            <a:endParaRPr lang="en-US" sz="1600" dirty="0"/>
          </a:p>
        </p:txBody>
      </p:sp>
      <p:sp>
        <p:nvSpPr>
          <p:cNvPr id="184" name="Oval 183"/>
          <p:cNvSpPr/>
          <p:nvPr/>
        </p:nvSpPr>
        <p:spPr>
          <a:xfrm>
            <a:off x="0" y="2945588"/>
            <a:ext cx="904578" cy="675893"/>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Arrow Connector 184"/>
          <p:cNvCxnSpPr>
            <a:stCxn id="184" idx="6"/>
          </p:cNvCxnSpPr>
          <p:nvPr/>
        </p:nvCxnSpPr>
        <p:spPr>
          <a:xfrm flipV="1">
            <a:off x="904578" y="2818337"/>
            <a:ext cx="505122" cy="465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904578" y="3283535"/>
            <a:ext cx="505122" cy="834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904578" y="3283535"/>
            <a:ext cx="505122" cy="6320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8267700" y="4508978"/>
            <a:ext cx="355109" cy="8715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7410450" y="5263358"/>
            <a:ext cx="887990" cy="4843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8298440" y="5380533"/>
            <a:ext cx="648738" cy="734395"/>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92" name="TextBox 191"/>
          <p:cNvSpPr txBox="1"/>
          <p:nvPr/>
        </p:nvSpPr>
        <p:spPr>
          <a:xfrm>
            <a:off x="57304" y="3669634"/>
            <a:ext cx="755335" cy="584776"/>
          </a:xfrm>
          <a:prstGeom prst="rect">
            <a:avLst/>
          </a:prstGeom>
          <a:noFill/>
          <a:ln>
            <a:solidFill>
              <a:schemeClr val="tx1"/>
            </a:solidFill>
          </a:ln>
        </p:spPr>
        <p:txBody>
          <a:bodyPr wrap="none" rtlCol="0">
            <a:spAutoFit/>
          </a:bodyPr>
          <a:lstStyle/>
          <a:p>
            <a:pPr algn="ctr"/>
            <a:r>
              <a:rPr lang="en-US" sz="1600" dirty="0" smtClean="0"/>
              <a:t>Source</a:t>
            </a:r>
          </a:p>
          <a:p>
            <a:pPr algn="ctr"/>
            <a:r>
              <a:rPr lang="en-US" sz="1600" dirty="0" smtClean="0"/>
              <a:t>Node</a:t>
            </a:r>
            <a:endParaRPr lang="en-US" sz="1600" dirty="0"/>
          </a:p>
        </p:txBody>
      </p:sp>
      <p:sp>
        <p:nvSpPr>
          <p:cNvPr id="193" name="Rectangle 192"/>
          <p:cNvSpPr/>
          <p:nvPr/>
        </p:nvSpPr>
        <p:spPr>
          <a:xfrm>
            <a:off x="84606" y="31317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259957" y="3132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436665" y="31329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607296" y="3133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85081" y="32720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260432" y="3272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437140" y="32732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607771" y="3273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84131" y="313244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259482" y="3133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436190" y="31336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606821" y="3134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84606" y="327269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259957" y="3273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436665" y="32738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607296" y="3274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3473369" y="321852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3648720" y="321922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3825428" y="32197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3996059" y="322022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3473844" y="335877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3649195" y="335947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3825903" y="335997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3996534" y="336047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2831337" y="244072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3006688" y="244143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3183396" y="244193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3354027" y="24424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2831812" y="258097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3007163" y="25816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3183871" y="25821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3354502" y="258268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p:cNvSpPr/>
          <p:nvPr/>
        </p:nvSpPr>
        <p:spPr>
          <a:xfrm>
            <a:off x="7449381" y="524109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a:off x="7624732" y="5241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p:cNvSpPr/>
          <p:nvPr/>
        </p:nvSpPr>
        <p:spPr>
          <a:xfrm>
            <a:off x="7801440" y="52422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p:cNvSpPr/>
          <p:nvPr/>
        </p:nvSpPr>
        <p:spPr>
          <a:xfrm>
            <a:off x="7972071" y="5242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p:cNvSpPr/>
          <p:nvPr/>
        </p:nvSpPr>
        <p:spPr>
          <a:xfrm>
            <a:off x="7449856" y="538134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Rectangle 341"/>
          <p:cNvSpPr/>
          <p:nvPr/>
        </p:nvSpPr>
        <p:spPr>
          <a:xfrm>
            <a:off x="7625207" y="538204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ectangle 342"/>
          <p:cNvSpPr/>
          <p:nvPr/>
        </p:nvSpPr>
        <p:spPr>
          <a:xfrm>
            <a:off x="7801915" y="538254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p:cNvSpPr/>
          <p:nvPr/>
        </p:nvSpPr>
        <p:spPr>
          <a:xfrm>
            <a:off x="7972546" y="538304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4310433" y="2474363"/>
            <a:ext cx="2050272"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06" name="Rectangle 305"/>
          <p:cNvSpPr/>
          <p:nvPr/>
        </p:nvSpPr>
        <p:spPr>
          <a:xfrm>
            <a:off x="4392343" y="252717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p:cNvSpPr/>
          <p:nvPr/>
        </p:nvSpPr>
        <p:spPr>
          <a:xfrm>
            <a:off x="4567694" y="25278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p:cNvSpPr/>
          <p:nvPr/>
        </p:nvSpPr>
        <p:spPr>
          <a:xfrm>
            <a:off x="4744402" y="25283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p:cNvSpPr/>
          <p:nvPr/>
        </p:nvSpPr>
        <p:spPr>
          <a:xfrm>
            <a:off x="4392818" y="266741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4568169" y="266812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4744877" y="266862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p:cNvSpPr/>
          <p:nvPr/>
        </p:nvSpPr>
        <p:spPr>
          <a:xfrm>
            <a:off x="6037928" y="2537452"/>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3" name="Straight Arrow Connector 352"/>
          <p:cNvCxnSpPr/>
          <p:nvPr/>
        </p:nvCxnSpPr>
        <p:spPr>
          <a:xfrm flipV="1">
            <a:off x="5036439" y="2670195"/>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4" name="Rectangle 353"/>
          <p:cNvSpPr/>
          <p:nvPr/>
        </p:nvSpPr>
        <p:spPr>
          <a:xfrm>
            <a:off x="5293614" y="25299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p:cNvSpPr/>
          <p:nvPr/>
        </p:nvSpPr>
        <p:spPr>
          <a:xfrm>
            <a:off x="5468965" y="25306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Rectangle 355"/>
          <p:cNvSpPr/>
          <p:nvPr/>
        </p:nvSpPr>
        <p:spPr>
          <a:xfrm>
            <a:off x="5645673" y="2531150"/>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p:cNvSpPr/>
          <p:nvPr/>
        </p:nvSpPr>
        <p:spPr>
          <a:xfrm>
            <a:off x="5816304" y="25316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p:cNvSpPr/>
          <p:nvPr/>
        </p:nvSpPr>
        <p:spPr>
          <a:xfrm>
            <a:off x="5294089" y="267019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p:cNvSpPr/>
          <p:nvPr/>
        </p:nvSpPr>
        <p:spPr>
          <a:xfrm>
            <a:off x="5469440" y="26708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Rectangle 359"/>
          <p:cNvSpPr/>
          <p:nvPr/>
        </p:nvSpPr>
        <p:spPr>
          <a:xfrm>
            <a:off x="5646148" y="267139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Rectangle 360"/>
          <p:cNvSpPr/>
          <p:nvPr/>
        </p:nvSpPr>
        <p:spPr>
          <a:xfrm>
            <a:off x="5816779" y="267189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Rectangle 361"/>
          <p:cNvSpPr/>
          <p:nvPr/>
        </p:nvSpPr>
        <p:spPr>
          <a:xfrm>
            <a:off x="4915033" y="25288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Rectangle 362"/>
          <p:cNvSpPr/>
          <p:nvPr/>
        </p:nvSpPr>
        <p:spPr>
          <a:xfrm>
            <a:off x="4915508" y="26691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2861597" y="377026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3036948" y="37709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3213656" y="37714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3384287" y="37719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2862072" y="391051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3037423" y="3911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3214131" y="39117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3384762" y="391221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4" name="Straight Arrow Connector 363"/>
          <p:cNvCxnSpPr>
            <a:stCxn id="30" idx="3"/>
            <a:endCxn id="305" idx="1"/>
          </p:cNvCxnSpPr>
          <p:nvPr/>
        </p:nvCxnSpPr>
        <p:spPr>
          <a:xfrm flipV="1">
            <a:off x="3124200" y="2680103"/>
            <a:ext cx="1186233" cy="1382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Freeform 15"/>
          <p:cNvSpPr/>
          <p:nvPr/>
        </p:nvSpPr>
        <p:spPr>
          <a:xfrm>
            <a:off x="6091110" y="2665491"/>
            <a:ext cx="1180696" cy="2373040"/>
          </a:xfrm>
          <a:custGeom>
            <a:avLst/>
            <a:gdLst>
              <a:gd name="connsiteX0" fmla="*/ 267391 w 1180696"/>
              <a:gd name="connsiteY0" fmla="*/ 0 h 2373040"/>
              <a:gd name="connsiteX1" fmla="*/ 1178135 w 1180696"/>
              <a:gd name="connsiteY1" fmla="*/ 442856 h 2373040"/>
              <a:gd name="connsiteX2" fmla="*/ 16727 w 1180696"/>
              <a:gd name="connsiteY2" fmla="*/ 1971963 h 2373040"/>
              <a:gd name="connsiteX3" fmla="*/ 459566 w 1180696"/>
              <a:gd name="connsiteY3" fmla="*/ 2373040 h 2373040"/>
            </a:gdLst>
            <a:ahLst/>
            <a:cxnLst>
              <a:cxn ang="0">
                <a:pos x="connsiteX0" y="connsiteY0"/>
              </a:cxn>
              <a:cxn ang="0">
                <a:pos x="connsiteX1" y="connsiteY1"/>
              </a:cxn>
              <a:cxn ang="0">
                <a:pos x="connsiteX2" y="connsiteY2"/>
              </a:cxn>
              <a:cxn ang="0">
                <a:pos x="connsiteX3" y="connsiteY3"/>
              </a:cxn>
            </a:cxnLst>
            <a:rect l="l" t="t" r="r" b="b"/>
            <a:pathLst>
              <a:path w="1180696" h="2373040">
                <a:moveTo>
                  <a:pt x="267391" y="0"/>
                </a:moveTo>
                <a:cubicBezTo>
                  <a:pt x="743651" y="57098"/>
                  <a:pt x="1219912" y="114196"/>
                  <a:pt x="1178135" y="442856"/>
                </a:cubicBezTo>
                <a:cubicBezTo>
                  <a:pt x="1136358" y="771517"/>
                  <a:pt x="136488" y="1650266"/>
                  <a:pt x="16727" y="1971963"/>
                </a:cubicBezTo>
                <a:cubicBezTo>
                  <a:pt x="-103035" y="2293660"/>
                  <a:pt x="459566" y="2373040"/>
                  <a:pt x="459566" y="2373040"/>
                </a:cubicBezTo>
              </a:path>
            </a:pathLst>
          </a:custGeom>
          <a:ln>
            <a:solidFill>
              <a:srgbClr val="000000"/>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8" name="Rectangle 367"/>
          <p:cNvSpPr/>
          <p:nvPr/>
        </p:nvSpPr>
        <p:spPr>
          <a:xfrm>
            <a:off x="6351114" y="252354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p:cNvSpPr/>
          <p:nvPr/>
        </p:nvSpPr>
        <p:spPr>
          <a:xfrm>
            <a:off x="6526465" y="252424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Rectangle 369"/>
          <p:cNvSpPr/>
          <p:nvPr/>
        </p:nvSpPr>
        <p:spPr>
          <a:xfrm>
            <a:off x="6703173" y="252474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Rectangle 370"/>
          <p:cNvSpPr/>
          <p:nvPr/>
        </p:nvSpPr>
        <p:spPr>
          <a:xfrm>
            <a:off x="6873804" y="252524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Rectangle 371"/>
          <p:cNvSpPr/>
          <p:nvPr/>
        </p:nvSpPr>
        <p:spPr>
          <a:xfrm>
            <a:off x="6351589" y="266379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Rectangle 372"/>
          <p:cNvSpPr/>
          <p:nvPr/>
        </p:nvSpPr>
        <p:spPr>
          <a:xfrm>
            <a:off x="6526940" y="2664493"/>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Rectangle 373"/>
          <p:cNvSpPr/>
          <p:nvPr/>
        </p:nvSpPr>
        <p:spPr>
          <a:xfrm>
            <a:off x="6703648" y="266499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Rectangle 374"/>
          <p:cNvSpPr/>
          <p:nvPr/>
        </p:nvSpPr>
        <p:spPr>
          <a:xfrm>
            <a:off x="6874279" y="266549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Rectangle 383"/>
          <p:cNvSpPr/>
          <p:nvPr/>
        </p:nvSpPr>
        <p:spPr>
          <a:xfrm>
            <a:off x="6715328" y="5242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Rectangle 384"/>
          <p:cNvSpPr/>
          <p:nvPr/>
        </p:nvSpPr>
        <p:spPr>
          <a:xfrm>
            <a:off x="6890679" y="52435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Rectangle 385"/>
          <p:cNvSpPr/>
          <p:nvPr/>
        </p:nvSpPr>
        <p:spPr>
          <a:xfrm>
            <a:off x="7067387" y="524400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Rectangle 386"/>
          <p:cNvSpPr/>
          <p:nvPr/>
        </p:nvSpPr>
        <p:spPr>
          <a:xfrm>
            <a:off x="7238018" y="52445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Rectangle 387"/>
          <p:cNvSpPr/>
          <p:nvPr/>
        </p:nvSpPr>
        <p:spPr>
          <a:xfrm>
            <a:off x="6715803" y="5383046"/>
            <a:ext cx="172794" cy="13993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Rectangle 388"/>
          <p:cNvSpPr/>
          <p:nvPr/>
        </p:nvSpPr>
        <p:spPr>
          <a:xfrm>
            <a:off x="6891154" y="538374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Rectangle 389"/>
          <p:cNvSpPr/>
          <p:nvPr/>
        </p:nvSpPr>
        <p:spPr>
          <a:xfrm>
            <a:off x="7067862" y="538424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Rectangle 390"/>
          <p:cNvSpPr/>
          <p:nvPr/>
        </p:nvSpPr>
        <p:spPr>
          <a:xfrm>
            <a:off x="7238493" y="5384749"/>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Rectangle 391"/>
          <p:cNvSpPr/>
          <p:nvPr/>
        </p:nvSpPr>
        <p:spPr>
          <a:xfrm>
            <a:off x="8341330" y="639465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Rectangle 392"/>
          <p:cNvSpPr/>
          <p:nvPr/>
        </p:nvSpPr>
        <p:spPr>
          <a:xfrm>
            <a:off x="8516681" y="63953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Rectangle 393"/>
          <p:cNvSpPr/>
          <p:nvPr/>
        </p:nvSpPr>
        <p:spPr>
          <a:xfrm>
            <a:off x="8693389" y="639585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Rectangle 394"/>
          <p:cNvSpPr/>
          <p:nvPr/>
        </p:nvSpPr>
        <p:spPr>
          <a:xfrm>
            <a:off x="8864020" y="63963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Rectangle 395"/>
          <p:cNvSpPr/>
          <p:nvPr/>
        </p:nvSpPr>
        <p:spPr>
          <a:xfrm>
            <a:off x="8341805" y="6534898"/>
            <a:ext cx="172794" cy="13993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Rectangle 396"/>
          <p:cNvSpPr/>
          <p:nvPr/>
        </p:nvSpPr>
        <p:spPr>
          <a:xfrm>
            <a:off x="8517156" y="653560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Rectangle 397"/>
          <p:cNvSpPr/>
          <p:nvPr/>
        </p:nvSpPr>
        <p:spPr>
          <a:xfrm>
            <a:off x="8693864" y="65361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Rectangle 398"/>
          <p:cNvSpPr/>
          <p:nvPr/>
        </p:nvSpPr>
        <p:spPr>
          <a:xfrm>
            <a:off x="8864495" y="6536601"/>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Rectangle 407"/>
          <p:cNvSpPr/>
          <p:nvPr/>
        </p:nvSpPr>
        <p:spPr>
          <a:xfrm>
            <a:off x="8364440" y="601963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Rectangle 408"/>
          <p:cNvSpPr/>
          <p:nvPr/>
        </p:nvSpPr>
        <p:spPr>
          <a:xfrm>
            <a:off x="8539791" y="602033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Rectangle 409"/>
          <p:cNvSpPr/>
          <p:nvPr/>
        </p:nvSpPr>
        <p:spPr>
          <a:xfrm>
            <a:off x="8716499" y="6020837"/>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Rectangle 410"/>
          <p:cNvSpPr/>
          <p:nvPr/>
        </p:nvSpPr>
        <p:spPr>
          <a:xfrm>
            <a:off x="8887130" y="602133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Rectangle 411"/>
          <p:cNvSpPr/>
          <p:nvPr/>
        </p:nvSpPr>
        <p:spPr>
          <a:xfrm>
            <a:off x="8364915" y="615988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Rectangle 412"/>
          <p:cNvSpPr/>
          <p:nvPr/>
        </p:nvSpPr>
        <p:spPr>
          <a:xfrm>
            <a:off x="8540266" y="616058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Rectangle 413"/>
          <p:cNvSpPr/>
          <p:nvPr/>
        </p:nvSpPr>
        <p:spPr>
          <a:xfrm>
            <a:off x="8716974" y="616108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Rectangle 414"/>
          <p:cNvSpPr/>
          <p:nvPr/>
        </p:nvSpPr>
        <p:spPr>
          <a:xfrm>
            <a:off x="8887605" y="616158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6" name="Curved Connector 425"/>
          <p:cNvCxnSpPr/>
          <p:nvPr/>
        </p:nvCxnSpPr>
        <p:spPr>
          <a:xfrm rot="10800000">
            <a:off x="4305300" y="2720914"/>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313" name="Rectangle 312"/>
          <p:cNvSpPr/>
          <p:nvPr/>
        </p:nvSpPr>
        <p:spPr>
          <a:xfrm>
            <a:off x="5816304" y="355151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5991655" y="3552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6168363" y="355271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6338994" y="3553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p:cNvSpPr/>
          <p:nvPr/>
        </p:nvSpPr>
        <p:spPr>
          <a:xfrm>
            <a:off x="5816779" y="369176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p:cNvSpPr/>
          <p:nvPr/>
        </p:nvSpPr>
        <p:spPr>
          <a:xfrm>
            <a:off x="5992130" y="369246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p:cNvSpPr/>
          <p:nvPr/>
        </p:nvSpPr>
        <p:spPr>
          <a:xfrm>
            <a:off x="6168838" y="369296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p:cNvSpPr/>
          <p:nvPr/>
        </p:nvSpPr>
        <p:spPr>
          <a:xfrm>
            <a:off x="6339469" y="369346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TextBox 321"/>
          <p:cNvSpPr txBox="1"/>
          <p:nvPr/>
        </p:nvSpPr>
        <p:spPr>
          <a:xfrm>
            <a:off x="5670451" y="6085389"/>
            <a:ext cx="2528243" cy="523220"/>
          </a:xfrm>
          <a:prstGeom prst="rect">
            <a:avLst/>
          </a:prstGeom>
          <a:solidFill>
            <a:schemeClr val="bg2">
              <a:lumMod val="90000"/>
            </a:schemeClr>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solidFill>
                  <a:srgbClr val="008000"/>
                </a:solidFill>
              </a:rPr>
              <a:t>Policy</a:t>
            </a:r>
            <a:r>
              <a:rPr lang="en-US" sz="1400" dirty="0" smtClean="0">
                <a:solidFill>
                  <a:schemeClr val="tx1"/>
                </a:solidFill>
              </a:rPr>
              <a:t>:</a:t>
            </a:r>
            <a:r>
              <a:rPr lang="en-US" sz="1400" dirty="0" smtClean="0"/>
              <a:t> 		</a:t>
            </a:r>
            <a:r>
              <a:rPr lang="en-US" sz="1400" dirty="0" smtClean="0">
                <a:solidFill>
                  <a:schemeClr val="tx1"/>
                </a:solidFill>
              </a:rPr>
              <a:t>packets go through </a:t>
            </a:r>
            <a:r>
              <a:rPr lang="en-US" sz="1400" dirty="0" smtClean="0">
                <a:solidFill>
                  <a:srgbClr val="FF0000"/>
                </a:solidFill>
              </a:rPr>
              <a:t>RED</a:t>
            </a:r>
            <a:r>
              <a:rPr lang="en-US" sz="1400" dirty="0" smtClean="0">
                <a:solidFill>
                  <a:schemeClr val="tx1"/>
                </a:solidFill>
              </a:rPr>
              <a:t> box. 	</a:t>
            </a:r>
            <a:endParaRPr lang="en-US" sz="1400" dirty="0">
              <a:solidFill>
                <a:schemeClr val="tx1"/>
              </a:solidFill>
            </a:endParaRPr>
          </a:p>
        </p:txBody>
      </p:sp>
      <p:sp>
        <p:nvSpPr>
          <p:cNvPr id="323" name="L-Shape 322"/>
          <p:cNvSpPr/>
          <p:nvPr/>
        </p:nvSpPr>
        <p:spPr>
          <a:xfrm rot="19005218">
            <a:off x="5131429" y="6086215"/>
            <a:ext cx="505246" cy="272320"/>
          </a:xfrm>
          <a:prstGeom prst="corner">
            <a:avLst>
              <a:gd name="adj1" fmla="val 16633"/>
              <a:gd name="adj2" fmla="val 13316"/>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lstStyle/>
          <a:p>
            <a:endParaRPr lang="en-US"/>
          </a:p>
        </p:txBody>
      </p:sp>
      <p:sp>
        <p:nvSpPr>
          <p:cNvPr id="348" name="Rectangle 347"/>
          <p:cNvSpPr/>
          <p:nvPr/>
        </p:nvSpPr>
        <p:spPr>
          <a:xfrm>
            <a:off x="6272244" y="608243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Rectangle 348"/>
          <p:cNvSpPr/>
          <p:nvPr/>
        </p:nvSpPr>
        <p:spPr>
          <a:xfrm>
            <a:off x="6447595" y="608314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a:xfrm>
            <a:off x="6624303" y="608364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Rectangle 350"/>
          <p:cNvSpPr/>
          <p:nvPr/>
        </p:nvSpPr>
        <p:spPr>
          <a:xfrm>
            <a:off x="6794934" y="608414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Rectangle 351"/>
          <p:cNvSpPr/>
          <p:nvPr/>
        </p:nvSpPr>
        <p:spPr>
          <a:xfrm>
            <a:off x="6272719" y="6222687"/>
            <a:ext cx="172794" cy="13993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Rectangle 416"/>
          <p:cNvSpPr/>
          <p:nvPr/>
        </p:nvSpPr>
        <p:spPr>
          <a:xfrm>
            <a:off x="6448070" y="622339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Rectangle 417"/>
          <p:cNvSpPr/>
          <p:nvPr/>
        </p:nvSpPr>
        <p:spPr>
          <a:xfrm>
            <a:off x="6624778" y="622389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Rectangle 418"/>
          <p:cNvSpPr/>
          <p:nvPr/>
        </p:nvSpPr>
        <p:spPr>
          <a:xfrm>
            <a:off x="6795409" y="6224390"/>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Curved Connector 7"/>
          <p:cNvCxnSpPr>
            <a:stCxn id="420" idx="2"/>
            <a:endCxn id="421" idx="6"/>
          </p:cNvCxnSpPr>
          <p:nvPr/>
        </p:nvCxnSpPr>
        <p:spPr>
          <a:xfrm rot="10800000">
            <a:off x="6051319" y="4832057"/>
            <a:ext cx="2170200" cy="1702531"/>
          </a:xfrm>
          <a:prstGeom prst="curvedConnector3">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4" name="Curved Connector 423"/>
          <p:cNvCxnSpPr>
            <a:stCxn id="421" idx="2"/>
            <a:endCxn id="422" idx="6"/>
          </p:cNvCxnSpPr>
          <p:nvPr/>
        </p:nvCxnSpPr>
        <p:spPr>
          <a:xfrm rot="10800000">
            <a:off x="3705774" y="3915306"/>
            <a:ext cx="1404694" cy="916750"/>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21" name="Oval 420"/>
          <p:cNvSpPr/>
          <p:nvPr/>
        </p:nvSpPr>
        <p:spPr>
          <a:xfrm>
            <a:off x="5110468" y="4621228"/>
            <a:ext cx="940851" cy="421656"/>
          </a:xfrm>
          <a:prstGeom prst="ellipse">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a:ln w="25400">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9" name="Rectangle 288"/>
          <p:cNvSpPr/>
          <p:nvPr/>
        </p:nvSpPr>
        <p:spPr>
          <a:xfrm>
            <a:off x="5207692" y="469195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Rectangle 289"/>
          <p:cNvSpPr/>
          <p:nvPr/>
        </p:nvSpPr>
        <p:spPr>
          <a:xfrm>
            <a:off x="5383043" y="4692659"/>
            <a:ext cx="172794" cy="139937"/>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p:cNvSpPr/>
          <p:nvPr/>
        </p:nvSpPr>
        <p:spPr>
          <a:xfrm>
            <a:off x="5559751" y="46931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5730382" y="46936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5208167" y="483220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5383518" y="48329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Rectangle 294"/>
          <p:cNvSpPr/>
          <p:nvPr/>
        </p:nvSpPr>
        <p:spPr>
          <a:xfrm>
            <a:off x="5560226" y="48334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a:off x="5730857" y="4833907"/>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7" name="Footer Placeholder 6"/>
          <p:cNvSpPr>
            <a:spLocks noGrp="1"/>
          </p:cNvSpPr>
          <p:nvPr>
            <p:ph type="ftr" sz="quarter" idx="11"/>
          </p:nvPr>
        </p:nvSpPr>
        <p:spPr>
          <a:xfrm>
            <a:off x="2514600" y="6461125"/>
            <a:ext cx="3200400" cy="396875"/>
          </a:xfrm>
        </p:spPr>
        <p:txBody>
          <a:bodyPr/>
          <a:lstStyle/>
          <a:p>
            <a:r>
              <a:rPr lang="en-US" smtClean="0"/>
              <a:t>Software Defined Networking (COMS 6998-8)</a:t>
            </a:r>
            <a:endParaRPr lang="en-US"/>
          </a:p>
        </p:txBody>
      </p:sp>
      <p:sp>
        <p:nvSpPr>
          <p:cNvPr id="276" name="TextBox 275"/>
          <p:cNvSpPr txBox="1"/>
          <p:nvPr/>
        </p:nvSpPr>
        <p:spPr>
          <a:xfrm>
            <a:off x="457200" y="1417637"/>
            <a:ext cx="4283287" cy="646331"/>
          </a:xfrm>
          <a:prstGeom prst="rect">
            <a:avLst/>
          </a:prstGeom>
          <a:noFill/>
        </p:spPr>
        <p:txBody>
          <a:bodyPr wrap="square" rtlCol="0">
            <a:spAutoFit/>
          </a:bodyPr>
          <a:lstStyle/>
          <a:p>
            <a:pPr marL="342900" indent="-342900">
              <a:buAutoNum type="arabicParenR"/>
            </a:pPr>
            <a:r>
              <a:rPr lang="en-US" dirty="0" smtClean="0"/>
              <a:t>Back-tracing to check if 0010 packets go through RED box</a:t>
            </a:r>
          </a:p>
        </p:txBody>
      </p:sp>
    </p:spTree>
    <p:custDataLst>
      <p:tags r:id="rId1"/>
    </p:custDataLst>
    <p:extLst>
      <p:ext uri="{BB962C8B-B14F-4D97-AF65-F5344CB8AC3E}">
        <p14:creationId xmlns:p14="http://schemas.microsoft.com/office/powerpoint/2010/main" val="3082487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500"/>
                                        <p:tgtEl>
                                          <p:spTgt spid="27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2"/>
                                        </p:tgtEl>
                                        <p:attrNameLst>
                                          <p:attrName>style.visibility</p:attrName>
                                        </p:attrNameLst>
                                      </p:cBhvr>
                                      <p:to>
                                        <p:strVal val="visible"/>
                                      </p:to>
                                    </p:set>
                                    <p:animEffect transition="in" filter="fade">
                                      <p:cBhvr>
                                        <p:cTn id="10" dur="500"/>
                                        <p:tgtEl>
                                          <p:spTgt spid="3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8"/>
                                        </p:tgtEl>
                                        <p:attrNameLst>
                                          <p:attrName>style.visibility</p:attrName>
                                        </p:attrNameLst>
                                      </p:cBhvr>
                                      <p:to>
                                        <p:strVal val="visible"/>
                                      </p:to>
                                    </p:set>
                                    <p:animEffect transition="in" filter="fade">
                                      <p:cBhvr>
                                        <p:cTn id="13" dur="500"/>
                                        <p:tgtEl>
                                          <p:spTgt spid="3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9"/>
                                        </p:tgtEl>
                                        <p:attrNameLst>
                                          <p:attrName>style.visibility</p:attrName>
                                        </p:attrNameLst>
                                      </p:cBhvr>
                                      <p:to>
                                        <p:strVal val="visible"/>
                                      </p:to>
                                    </p:set>
                                    <p:animEffect transition="in" filter="fade">
                                      <p:cBhvr>
                                        <p:cTn id="16" dur="500"/>
                                        <p:tgtEl>
                                          <p:spTgt spid="3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0"/>
                                        </p:tgtEl>
                                        <p:attrNameLst>
                                          <p:attrName>style.visibility</p:attrName>
                                        </p:attrNameLst>
                                      </p:cBhvr>
                                      <p:to>
                                        <p:strVal val="visible"/>
                                      </p:to>
                                    </p:set>
                                    <p:animEffect transition="in" filter="fade">
                                      <p:cBhvr>
                                        <p:cTn id="19" dur="500"/>
                                        <p:tgtEl>
                                          <p:spTgt spid="3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1"/>
                                        </p:tgtEl>
                                        <p:attrNameLst>
                                          <p:attrName>style.visibility</p:attrName>
                                        </p:attrNameLst>
                                      </p:cBhvr>
                                      <p:to>
                                        <p:strVal val="visible"/>
                                      </p:to>
                                    </p:set>
                                    <p:animEffect transition="in" filter="fade">
                                      <p:cBhvr>
                                        <p:cTn id="22" dur="500"/>
                                        <p:tgtEl>
                                          <p:spTgt spid="3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2"/>
                                        </p:tgtEl>
                                        <p:attrNameLst>
                                          <p:attrName>style.visibility</p:attrName>
                                        </p:attrNameLst>
                                      </p:cBhvr>
                                      <p:to>
                                        <p:strVal val="visible"/>
                                      </p:to>
                                    </p:set>
                                    <p:animEffect transition="in" filter="fade">
                                      <p:cBhvr>
                                        <p:cTn id="25" dur="500"/>
                                        <p:tgtEl>
                                          <p:spTgt spid="3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7"/>
                                        </p:tgtEl>
                                        <p:attrNameLst>
                                          <p:attrName>style.visibility</p:attrName>
                                        </p:attrNameLst>
                                      </p:cBhvr>
                                      <p:to>
                                        <p:strVal val="visible"/>
                                      </p:to>
                                    </p:set>
                                    <p:animEffect transition="in" filter="fade">
                                      <p:cBhvr>
                                        <p:cTn id="28" dur="500"/>
                                        <p:tgtEl>
                                          <p:spTgt spid="4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8"/>
                                        </p:tgtEl>
                                        <p:attrNameLst>
                                          <p:attrName>style.visibility</p:attrName>
                                        </p:attrNameLst>
                                      </p:cBhvr>
                                      <p:to>
                                        <p:strVal val="visible"/>
                                      </p:to>
                                    </p:set>
                                    <p:animEffect transition="in" filter="fade">
                                      <p:cBhvr>
                                        <p:cTn id="31" dur="500"/>
                                        <p:tgtEl>
                                          <p:spTgt spid="4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9"/>
                                        </p:tgtEl>
                                        <p:attrNameLst>
                                          <p:attrName>style.visibility</p:attrName>
                                        </p:attrNameLst>
                                      </p:cBhvr>
                                      <p:to>
                                        <p:strVal val="visible"/>
                                      </p:to>
                                    </p:set>
                                    <p:animEffect transition="in" filter="fade">
                                      <p:cBhvr>
                                        <p:cTn id="34" dur="500"/>
                                        <p:tgtEl>
                                          <p:spTgt spid="4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20"/>
                                        </p:tgtEl>
                                        <p:attrNameLst>
                                          <p:attrName>style.visibility</p:attrName>
                                        </p:attrNameLst>
                                      </p:cBhvr>
                                      <p:to>
                                        <p:strVal val="visible"/>
                                      </p:to>
                                    </p:set>
                                    <p:animEffect transition="in" filter="fade">
                                      <p:cBhvr>
                                        <p:cTn id="39" dur="500"/>
                                        <p:tgtEl>
                                          <p:spTgt spid="420"/>
                                        </p:tgtEl>
                                      </p:cBhvr>
                                    </p:animEffec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1"/>
                                        </p:tgtEl>
                                        <p:attrNameLst>
                                          <p:attrName>style.visibility</p:attrName>
                                        </p:attrNameLst>
                                      </p:cBhvr>
                                      <p:to>
                                        <p:strVal val="visible"/>
                                      </p:to>
                                    </p:set>
                                    <p:animEffect transition="in" filter="fade">
                                      <p:cBhvr>
                                        <p:cTn id="45" dur="500"/>
                                        <p:tgtEl>
                                          <p:spTgt spid="421"/>
                                        </p:tgtEl>
                                      </p:cBhvr>
                                    </p:animEffect>
                                  </p:childTnLst>
                                </p:cTn>
                              </p:par>
                              <p:par>
                                <p:cTn id="46" presetID="10" presetClass="entr" presetSubtype="0" fill="hold" nodeType="withEffect">
                                  <p:stCondLst>
                                    <p:cond delay="0"/>
                                  </p:stCondLst>
                                  <p:childTnLst>
                                    <p:set>
                                      <p:cBhvr>
                                        <p:cTn id="47" dur="1" fill="hold">
                                          <p:stCondLst>
                                            <p:cond delay="0"/>
                                          </p:stCondLst>
                                        </p:cTn>
                                        <p:tgtEl>
                                          <p:spTgt spid="424"/>
                                        </p:tgtEl>
                                        <p:attrNameLst>
                                          <p:attrName>style.visibility</p:attrName>
                                        </p:attrNameLst>
                                      </p:cBhvr>
                                      <p:to>
                                        <p:strVal val="visible"/>
                                      </p:to>
                                    </p:set>
                                    <p:animEffect transition="in" filter="fade">
                                      <p:cBhvr>
                                        <p:cTn id="48" dur="500"/>
                                        <p:tgtEl>
                                          <p:spTgt spid="4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22"/>
                                        </p:tgtEl>
                                        <p:attrNameLst>
                                          <p:attrName>style.visibility</p:attrName>
                                        </p:attrNameLst>
                                      </p:cBhvr>
                                      <p:to>
                                        <p:strVal val="visible"/>
                                      </p:to>
                                    </p:set>
                                    <p:animEffect transition="in" filter="fade">
                                      <p:cBhvr>
                                        <p:cTn id="51" dur="500"/>
                                        <p:tgtEl>
                                          <p:spTgt spid="4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23"/>
                                        </p:tgtEl>
                                        <p:attrNameLst>
                                          <p:attrName>style.visibility</p:attrName>
                                        </p:attrNameLst>
                                      </p:cBhvr>
                                      <p:to>
                                        <p:strVal val="visible"/>
                                      </p:to>
                                    </p:set>
                                    <p:animEffect transition="in" filter="wipe(down)">
                                      <p:cBhvr>
                                        <p:cTn id="56"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animBg="1"/>
      <p:bldP spid="420" grpId="0" animBg="1"/>
      <p:bldP spid="322" grpId="0" animBg="1"/>
      <p:bldP spid="323" grpId="0" animBg="1"/>
      <p:bldP spid="348" grpId="0" animBg="1"/>
      <p:bldP spid="349" grpId="0" animBg="1"/>
      <p:bldP spid="350" grpId="0" animBg="1"/>
      <p:bldP spid="351" grpId="0" animBg="1"/>
      <p:bldP spid="352" grpId="0" animBg="1"/>
      <p:bldP spid="417" grpId="0" animBg="1"/>
      <p:bldP spid="418" grpId="0" animBg="1"/>
      <p:bldP spid="419" grpId="0" animBg="1"/>
      <p:bldP spid="4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2" name="Title 1"/>
          <p:cNvSpPr>
            <a:spLocks noGrp="1"/>
          </p:cNvSpPr>
          <p:nvPr>
            <p:ph type="title"/>
          </p:nvPr>
        </p:nvSpPr>
        <p:spPr/>
        <p:txBody>
          <a:bodyPr>
            <a:normAutofit/>
          </a:bodyPr>
          <a:lstStyle/>
          <a:p>
            <a:r>
              <a:rPr lang="en-US" dirty="0" err="1" smtClean="0"/>
              <a:t>NetPlumber</a:t>
            </a:r>
            <a:r>
              <a:rPr lang="en-US" dirty="0"/>
              <a:t> </a:t>
            </a:r>
            <a:r>
              <a:rPr lang="en-US" dirty="0" smtClean="0"/>
              <a:t>– Checking Policy</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21</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cxnSp>
        <p:nvCxnSpPr>
          <p:cNvPr id="14" name="Straight Connector 13"/>
          <p:cNvCxnSpPr>
            <a:stCxn id="10" idx="4"/>
            <a:endCxn id="11" idx="2"/>
          </p:cNvCxnSpPr>
          <p:nvPr/>
        </p:nvCxnSpPr>
        <p:spPr>
          <a:xfrm>
            <a:off x="6321717"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2"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0"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95" tIns="41148" rIns="82295" bIns="41148"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cxnSp>
        <p:nvCxnSpPr>
          <p:cNvPr id="44" name="Straight Arrow Connector 43"/>
          <p:cNvCxnSpPr>
            <a:stCxn id="30" idx="3"/>
            <a:endCxn id="33" idx="1"/>
          </p:cNvCxnSpPr>
          <p:nvPr/>
        </p:nvCxnSpPr>
        <p:spPr>
          <a:xfrm>
            <a:off x="3124200"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0" y="315132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0" y="3699969"/>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3"/>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18"/>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008711" y="268010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495806" y="2680103"/>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endCxn id="55" idx="1"/>
          </p:cNvCxnSpPr>
          <p:nvPr/>
        </p:nvCxnSpPr>
        <p:spPr>
          <a:xfrm flipV="1">
            <a:off x="2181980" y="2812846"/>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492085"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667436" y="3354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137195" y="3224326"/>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flipV="1">
            <a:off x="2135706"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3"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664404" y="3776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841112"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489528" y="391561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664879" y="39163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1841587" y="391682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2498838" y="3777072"/>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4415479"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p:cNvSpPr/>
          <p:nvPr/>
        </p:nvSpPr>
        <p:spPr>
          <a:xfrm>
            <a:off x="4590830" y="314577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4767538" y="31462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a:off x="5424789" y="3006530"/>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4942083"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4419868"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4595219" y="37002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ectangle 107"/>
          <p:cNvSpPr/>
          <p:nvPr/>
        </p:nvSpPr>
        <p:spPr>
          <a:xfrm>
            <a:off x="5429178" y="3561032"/>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a:off x="6867660" y="4368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a:off x="7044368" y="43690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p:nvPr/>
        </p:nvSpPr>
        <p:spPr>
          <a:xfrm>
            <a:off x="7214999" y="436954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p:nvPr/>
        </p:nvSpPr>
        <p:spPr>
          <a:xfrm>
            <a:off x="6692784" y="450808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7044843"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a:xfrm>
            <a:off x="7215474" y="450978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a:off x="7702094" y="4369541"/>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4"/>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7030051" y="491888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p:cNvSpPr/>
          <p:nvPr/>
        </p:nvSpPr>
        <p:spPr>
          <a:xfrm>
            <a:off x="7200682" y="4919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p:cNvSpPr/>
          <p:nvPr/>
        </p:nvSpPr>
        <p:spPr>
          <a:xfrm>
            <a:off x="6853818"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a:xfrm>
            <a:off x="7030526"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a:off x="7201157" y="505963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a:off x="7687777" y="4919384"/>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a:off x="4060471" y="48904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4237179" y="489090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4407810" y="4891404"/>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3885595" y="502994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4060946" y="50306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4237654" y="503115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4894905" y="489140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4408285" y="503165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4063503" y="558697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4240211" y="55874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4410842"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897462" y="5447728"/>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1" y="32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568232" y="3217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2744940" y="3218024"/>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915571" y="321852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2393356" y="33570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2745415" y="33582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2916046" y="33587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8" name="Curved Connector 167"/>
          <p:cNvCxnSpPr/>
          <p:nvPr/>
        </p:nvCxnSpPr>
        <p:spPr>
          <a:xfrm rot="10800000">
            <a:off x="3777378" y="5037633"/>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cxnSp>
        <p:nvCxnSpPr>
          <p:cNvPr id="178" name="Straight Connector 177"/>
          <p:cNvCxnSpPr/>
          <p:nvPr/>
        </p:nvCxnSpPr>
        <p:spPr>
          <a:xfrm>
            <a:off x="5253860" y="1702594"/>
            <a:ext cx="464023"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9" name="Straight Connector 178"/>
          <p:cNvCxnSpPr/>
          <p:nvPr/>
        </p:nvCxnSpPr>
        <p:spPr>
          <a:xfrm>
            <a:off x="8469415" y="2223749"/>
            <a:ext cx="449396"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pic>
        <p:nvPicPr>
          <p:cNvPr id="180"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8882" y="1469894"/>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031915"/>
            <a:ext cx="401172" cy="4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TextBox 181"/>
          <p:cNvSpPr txBox="1"/>
          <p:nvPr/>
        </p:nvSpPr>
        <p:spPr>
          <a:xfrm>
            <a:off x="5099972" y="1885195"/>
            <a:ext cx="303388" cy="338554"/>
          </a:xfrm>
          <a:prstGeom prst="rect">
            <a:avLst/>
          </a:prstGeom>
          <a:noFill/>
          <a:ln>
            <a:solidFill>
              <a:schemeClr val="tx1"/>
            </a:solidFill>
          </a:ln>
        </p:spPr>
        <p:txBody>
          <a:bodyPr wrap="none" rtlCol="0">
            <a:spAutoFit/>
          </a:bodyPr>
          <a:lstStyle/>
          <a:p>
            <a:r>
              <a:rPr lang="en-US" sz="1600" dirty="0" smtClean="0"/>
              <a:t>A</a:t>
            </a:r>
            <a:endParaRPr lang="en-US" sz="1600" dirty="0"/>
          </a:p>
        </p:txBody>
      </p:sp>
      <p:sp>
        <p:nvSpPr>
          <p:cNvPr id="183" name="TextBox 182"/>
          <p:cNvSpPr txBox="1"/>
          <p:nvPr/>
        </p:nvSpPr>
        <p:spPr>
          <a:xfrm>
            <a:off x="8742075" y="2443320"/>
            <a:ext cx="296275" cy="338554"/>
          </a:xfrm>
          <a:prstGeom prst="rect">
            <a:avLst/>
          </a:prstGeom>
          <a:noFill/>
          <a:ln>
            <a:solidFill>
              <a:schemeClr val="tx1"/>
            </a:solidFill>
          </a:ln>
        </p:spPr>
        <p:txBody>
          <a:bodyPr wrap="none" rtlCol="0">
            <a:spAutoFit/>
          </a:bodyPr>
          <a:lstStyle/>
          <a:p>
            <a:r>
              <a:rPr lang="en-US" sz="1600" dirty="0" smtClean="0"/>
              <a:t>B</a:t>
            </a:r>
            <a:endParaRPr lang="en-US" sz="1600" dirty="0"/>
          </a:p>
        </p:txBody>
      </p:sp>
      <p:sp>
        <p:nvSpPr>
          <p:cNvPr id="184" name="Oval 183"/>
          <p:cNvSpPr/>
          <p:nvPr/>
        </p:nvSpPr>
        <p:spPr>
          <a:xfrm>
            <a:off x="0" y="2945588"/>
            <a:ext cx="904578" cy="675893"/>
          </a:xfrm>
          <a:prstGeom prst="ellipse">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Arrow Connector 184"/>
          <p:cNvCxnSpPr>
            <a:stCxn id="184" idx="6"/>
          </p:cNvCxnSpPr>
          <p:nvPr/>
        </p:nvCxnSpPr>
        <p:spPr>
          <a:xfrm flipV="1">
            <a:off x="904578" y="2818337"/>
            <a:ext cx="505122" cy="4651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84" idx="6"/>
          </p:cNvCxnSpPr>
          <p:nvPr/>
        </p:nvCxnSpPr>
        <p:spPr>
          <a:xfrm>
            <a:off x="904578" y="3283535"/>
            <a:ext cx="505122" cy="834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7" name="Straight Arrow Connector 186"/>
          <p:cNvCxnSpPr>
            <a:stCxn id="184" idx="6"/>
          </p:cNvCxnSpPr>
          <p:nvPr/>
        </p:nvCxnSpPr>
        <p:spPr>
          <a:xfrm>
            <a:off x="904578" y="3283535"/>
            <a:ext cx="505122" cy="6320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8" name="Straight Arrow Connector 187"/>
          <p:cNvCxnSpPr>
            <a:endCxn id="190" idx="0"/>
          </p:cNvCxnSpPr>
          <p:nvPr/>
        </p:nvCxnSpPr>
        <p:spPr>
          <a:xfrm>
            <a:off x="8267700" y="4508978"/>
            <a:ext cx="355109" cy="8715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9" name="Straight Arrow Connector 188"/>
          <p:cNvCxnSpPr>
            <a:endCxn id="190" idx="1"/>
          </p:cNvCxnSpPr>
          <p:nvPr/>
        </p:nvCxnSpPr>
        <p:spPr>
          <a:xfrm>
            <a:off x="7410450" y="5263358"/>
            <a:ext cx="887990" cy="4843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0" name="Diamond 189"/>
          <p:cNvSpPr/>
          <p:nvPr/>
        </p:nvSpPr>
        <p:spPr>
          <a:xfrm>
            <a:off x="8298440" y="5380533"/>
            <a:ext cx="648738" cy="734395"/>
          </a:xfrm>
          <a:prstGeom prst="diamond">
            <a:avLst/>
          </a:prstGeom>
          <a:solidFill>
            <a:srgbClr val="D0209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92" name="TextBox 191"/>
          <p:cNvSpPr txBox="1"/>
          <p:nvPr/>
        </p:nvSpPr>
        <p:spPr>
          <a:xfrm>
            <a:off x="57304" y="3669634"/>
            <a:ext cx="755335" cy="584776"/>
          </a:xfrm>
          <a:prstGeom prst="rect">
            <a:avLst/>
          </a:prstGeom>
          <a:noFill/>
          <a:ln>
            <a:solidFill>
              <a:schemeClr val="tx1"/>
            </a:solidFill>
          </a:ln>
        </p:spPr>
        <p:txBody>
          <a:bodyPr wrap="none" rtlCol="0">
            <a:spAutoFit/>
          </a:bodyPr>
          <a:lstStyle/>
          <a:p>
            <a:pPr algn="ctr"/>
            <a:r>
              <a:rPr lang="en-US" sz="1600" dirty="0" smtClean="0"/>
              <a:t>Source</a:t>
            </a:r>
          </a:p>
          <a:p>
            <a:pPr algn="ctr"/>
            <a:r>
              <a:rPr lang="en-US" sz="1600" dirty="0" smtClean="0"/>
              <a:t>Node</a:t>
            </a:r>
            <a:endParaRPr lang="en-US" sz="1600" dirty="0"/>
          </a:p>
        </p:txBody>
      </p:sp>
      <p:sp>
        <p:nvSpPr>
          <p:cNvPr id="193" name="Rectangle 192"/>
          <p:cNvSpPr/>
          <p:nvPr/>
        </p:nvSpPr>
        <p:spPr>
          <a:xfrm>
            <a:off x="84606" y="31317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Rectangle 193"/>
          <p:cNvSpPr/>
          <p:nvPr/>
        </p:nvSpPr>
        <p:spPr>
          <a:xfrm>
            <a:off x="259957" y="3132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Rectangle 194"/>
          <p:cNvSpPr/>
          <p:nvPr/>
        </p:nvSpPr>
        <p:spPr>
          <a:xfrm>
            <a:off x="436665" y="31329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607296" y="313347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Rectangle 196"/>
          <p:cNvSpPr/>
          <p:nvPr/>
        </p:nvSpPr>
        <p:spPr>
          <a:xfrm>
            <a:off x="85081" y="32720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Rectangle 197"/>
          <p:cNvSpPr/>
          <p:nvPr/>
        </p:nvSpPr>
        <p:spPr>
          <a:xfrm>
            <a:off x="260432" y="3272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Rectangle 198"/>
          <p:cNvSpPr/>
          <p:nvPr/>
        </p:nvSpPr>
        <p:spPr>
          <a:xfrm>
            <a:off x="437140" y="32732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607771" y="327371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Rectangle 200"/>
          <p:cNvSpPr/>
          <p:nvPr/>
        </p:nvSpPr>
        <p:spPr>
          <a:xfrm>
            <a:off x="84131" y="313244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Rectangle 201"/>
          <p:cNvSpPr/>
          <p:nvPr/>
        </p:nvSpPr>
        <p:spPr>
          <a:xfrm>
            <a:off x="259482" y="3133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Rectangle 202"/>
          <p:cNvSpPr/>
          <p:nvPr/>
        </p:nvSpPr>
        <p:spPr>
          <a:xfrm>
            <a:off x="436190" y="31336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606821" y="31341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Rectangle 204"/>
          <p:cNvSpPr/>
          <p:nvPr/>
        </p:nvSpPr>
        <p:spPr>
          <a:xfrm>
            <a:off x="84606" y="327269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ectangle 205"/>
          <p:cNvSpPr/>
          <p:nvPr/>
        </p:nvSpPr>
        <p:spPr>
          <a:xfrm>
            <a:off x="259957" y="3273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ectangle 206"/>
          <p:cNvSpPr/>
          <p:nvPr/>
        </p:nvSpPr>
        <p:spPr>
          <a:xfrm>
            <a:off x="436665" y="32738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ectangle 207"/>
          <p:cNvSpPr/>
          <p:nvPr/>
        </p:nvSpPr>
        <p:spPr>
          <a:xfrm>
            <a:off x="607296" y="327439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Rectangle 224"/>
          <p:cNvSpPr/>
          <p:nvPr/>
        </p:nvSpPr>
        <p:spPr>
          <a:xfrm>
            <a:off x="3473369" y="321852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Rectangle 225"/>
          <p:cNvSpPr/>
          <p:nvPr/>
        </p:nvSpPr>
        <p:spPr>
          <a:xfrm>
            <a:off x="3648720" y="321922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Rectangle 226"/>
          <p:cNvSpPr/>
          <p:nvPr/>
        </p:nvSpPr>
        <p:spPr>
          <a:xfrm>
            <a:off x="3825428" y="32197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Rectangle 227"/>
          <p:cNvSpPr/>
          <p:nvPr/>
        </p:nvSpPr>
        <p:spPr>
          <a:xfrm>
            <a:off x="3996059" y="322022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Rectangle 228"/>
          <p:cNvSpPr/>
          <p:nvPr/>
        </p:nvSpPr>
        <p:spPr>
          <a:xfrm>
            <a:off x="3473844" y="335877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p:cNvSpPr/>
          <p:nvPr/>
        </p:nvSpPr>
        <p:spPr>
          <a:xfrm>
            <a:off x="3649195" y="335947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Rectangle 230"/>
          <p:cNvSpPr/>
          <p:nvPr/>
        </p:nvSpPr>
        <p:spPr>
          <a:xfrm>
            <a:off x="3825903" y="335997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Rectangle 231"/>
          <p:cNvSpPr/>
          <p:nvPr/>
        </p:nvSpPr>
        <p:spPr>
          <a:xfrm>
            <a:off x="3996534" y="336047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Rectangle 232"/>
          <p:cNvSpPr/>
          <p:nvPr/>
        </p:nvSpPr>
        <p:spPr>
          <a:xfrm>
            <a:off x="2831337" y="244072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3006688" y="244143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3183396" y="244193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3354027" y="24424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Rectangle 236"/>
          <p:cNvSpPr/>
          <p:nvPr/>
        </p:nvSpPr>
        <p:spPr>
          <a:xfrm>
            <a:off x="2831812" y="258097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Rectangle 237"/>
          <p:cNvSpPr/>
          <p:nvPr/>
        </p:nvSpPr>
        <p:spPr>
          <a:xfrm>
            <a:off x="3007163" y="25816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Rectangle 238"/>
          <p:cNvSpPr/>
          <p:nvPr/>
        </p:nvSpPr>
        <p:spPr>
          <a:xfrm>
            <a:off x="3183871" y="258218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Rectangle 239"/>
          <p:cNvSpPr/>
          <p:nvPr/>
        </p:nvSpPr>
        <p:spPr>
          <a:xfrm>
            <a:off x="3354502" y="258268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Rectangle 336"/>
          <p:cNvSpPr/>
          <p:nvPr/>
        </p:nvSpPr>
        <p:spPr>
          <a:xfrm>
            <a:off x="7449381" y="524109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Rectangle 337"/>
          <p:cNvSpPr/>
          <p:nvPr/>
        </p:nvSpPr>
        <p:spPr>
          <a:xfrm>
            <a:off x="7624732" y="5241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Rectangle 338"/>
          <p:cNvSpPr/>
          <p:nvPr/>
        </p:nvSpPr>
        <p:spPr>
          <a:xfrm>
            <a:off x="7801440" y="52422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p:cNvSpPr/>
          <p:nvPr/>
        </p:nvSpPr>
        <p:spPr>
          <a:xfrm>
            <a:off x="7972071" y="5242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Rectangle 340"/>
          <p:cNvSpPr/>
          <p:nvPr/>
        </p:nvSpPr>
        <p:spPr>
          <a:xfrm>
            <a:off x="7449856" y="538134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Rectangle 341"/>
          <p:cNvSpPr/>
          <p:nvPr/>
        </p:nvSpPr>
        <p:spPr>
          <a:xfrm>
            <a:off x="7625207" y="538204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Rectangle 342"/>
          <p:cNvSpPr/>
          <p:nvPr/>
        </p:nvSpPr>
        <p:spPr>
          <a:xfrm>
            <a:off x="7801915" y="538254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Rectangle 343"/>
          <p:cNvSpPr/>
          <p:nvPr/>
        </p:nvSpPr>
        <p:spPr>
          <a:xfrm>
            <a:off x="7972546" y="538304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Rectangle 304"/>
          <p:cNvSpPr/>
          <p:nvPr/>
        </p:nvSpPr>
        <p:spPr>
          <a:xfrm>
            <a:off x="4310433" y="2474363"/>
            <a:ext cx="2050272"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95" tIns="41148" rIns="82295" bIns="41148" rtlCol="0" anchor="ctr"/>
          <a:lstStyle/>
          <a:p>
            <a:pPr algn="ctr"/>
            <a:endParaRPr lang="en-US" sz="1300" dirty="0">
              <a:solidFill>
                <a:schemeClr val="bg1"/>
              </a:solidFill>
            </a:endParaRPr>
          </a:p>
        </p:txBody>
      </p:sp>
      <p:sp>
        <p:nvSpPr>
          <p:cNvPr id="306" name="Rectangle 305"/>
          <p:cNvSpPr/>
          <p:nvPr/>
        </p:nvSpPr>
        <p:spPr>
          <a:xfrm>
            <a:off x="4392343" y="252717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Rectangle 306"/>
          <p:cNvSpPr/>
          <p:nvPr/>
        </p:nvSpPr>
        <p:spPr>
          <a:xfrm>
            <a:off x="4567694" y="25278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Rectangle 307"/>
          <p:cNvSpPr/>
          <p:nvPr/>
        </p:nvSpPr>
        <p:spPr>
          <a:xfrm>
            <a:off x="4744402" y="25283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Rectangle 308"/>
          <p:cNvSpPr/>
          <p:nvPr/>
        </p:nvSpPr>
        <p:spPr>
          <a:xfrm>
            <a:off x="4392818" y="266741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Rectangle 309"/>
          <p:cNvSpPr/>
          <p:nvPr/>
        </p:nvSpPr>
        <p:spPr>
          <a:xfrm>
            <a:off x="4568169" y="266812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Rectangle 310"/>
          <p:cNvSpPr/>
          <p:nvPr/>
        </p:nvSpPr>
        <p:spPr>
          <a:xfrm>
            <a:off x="4744877" y="266862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Rectangle 311"/>
          <p:cNvSpPr/>
          <p:nvPr/>
        </p:nvSpPr>
        <p:spPr>
          <a:xfrm>
            <a:off x="6037928" y="2537452"/>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3" name="Straight Arrow Connector 352"/>
          <p:cNvCxnSpPr/>
          <p:nvPr/>
        </p:nvCxnSpPr>
        <p:spPr>
          <a:xfrm flipV="1">
            <a:off x="5036439" y="2670195"/>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4" name="Rectangle 353"/>
          <p:cNvSpPr/>
          <p:nvPr/>
        </p:nvSpPr>
        <p:spPr>
          <a:xfrm>
            <a:off x="5293614" y="25299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Rectangle 354"/>
          <p:cNvSpPr/>
          <p:nvPr/>
        </p:nvSpPr>
        <p:spPr>
          <a:xfrm>
            <a:off x="5468965" y="25306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Rectangle 355"/>
          <p:cNvSpPr/>
          <p:nvPr/>
        </p:nvSpPr>
        <p:spPr>
          <a:xfrm>
            <a:off x="5645673" y="2531150"/>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Rectangle 356"/>
          <p:cNvSpPr/>
          <p:nvPr/>
        </p:nvSpPr>
        <p:spPr>
          <a:xfrm>
            <a:off x="5816304" y="25316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Rectangle 357"/>
          <p:cNvSpPr/>
          <p:nvPr/>
        </p:nvSpPr>
        <p:spPr>
          <a:xfrm>
            <a:off x="5294089" y="267019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Rectangle 358"/>
          <p:cNvSpPr/>
          <p:nvPr/>
        </p:nvSpPr>
        <p:spPr>
          <a:xfrm>
            <a:off x="5469440" y="2670898"/>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Rectangle 359"/>
          <p:cNvSpPr/>
          <p:nvPr/>
        </p:nvSpPr>
        <p:spPr>
          <a:xfrm>
            <a:off x="5646148" y="267139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Rectangle 360"/>
          <p:cNvSpPr/>
          <p:nvPr/>
        </p:nvSpPr>
        <p:spPr>
          <a:xfrm>
            <a:off x="5816779" y="2671898"/>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Rectangle 361"/>
          <p:cNvSpPr/>
          <p:nvPr/>
        </p:nvSpPr>
        <p:spPr>
          <a:xfrm>
            <a:off x="4915033" y="25288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Rectangle 362"/>
          <p:cNvSpPr/>
          <p:nvPr/>
        </p:nvSpPr>
        <p:spPr>
          <a:xfrm>
            <a:off x="4915508" y="26691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4" name="Straight Arrow Connector 363"/>
          <p:cNvCxnSpPr>
            <a:stCxn id="30" idx="3"/>
            <a:endCxn id="305" idx="1"/>
          </p:cNvCxnSpPr>
          <p:nvPr/>
        </p:nvCxnSpPr>
        <p:spPr>
          <a:xfrm flipV="1">
            <a:off x="3124200" y="2680103"/>
            <a:ext cx="1186233" cy="1382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Freeform 15"/>
          <p:cNvSpPr/>
          <p:nvPr/>
        </p:nvSpPr>
        <p:spPr>
          <a:xfrm>
            <a:off x="6091110" y="2665491"/>
            <a:ext cx="1180696" cy="2373040"/>
          </a:xfrm>
          <a:custGeom>
            <a:avLst/>
            <a:gdLst>
              <a:gd name="connsiteX0" fmla="*/ 267391 w 1180696"/>
              <a:gd name="connsiteY0" fmla="*/ 0 h 2373040"/>
              <a:gd name="connsiteX1" fmla="*/ 1178135 w 1180696"/>
              <a:gd name="connsiteY1" fmla="*/ 442856 h 2373040"/>
              <a:gd name="connsiteX2" fmla="*/ 16727 w 1180696"/>
              <a:gd name="connsiteY2" fmla="*/ 1971963 h 2373040"/>
              <a:gd name="connsiteX3" fmla="*/ 459566 w 1180696"/>
              <a:gd name="connsiteY3" fmla="*/ 2373040 h 2373040"/>
            </a:gdLst>
            <a:ahLst/>
            <a:cxnLst>
              <a:cxn ang="0">
                <a:pos x="connsiteX0" y="connsiteY0"/>
              </a:cxn>
              <a:cxn ang="0">
                <a:pos x="connsiteX1" y="connsiteY1"/>
              </a:cxn>
              <a:cxn ang="0">
                <a:pos x="connsiteX2" y="connsiteY2"/>
              </a:cxn>
              <a:cxn ang="0">
                <a:pos x="connsiteX3" y="connsiteY3"/>
              </a:cxn>
            </a:cxnLst>
            <a:rect l="l" t="t" r="r" b="b"/>
            <a:pathLst>
              <a:path w="1180696" h="2373040">
                <a:moveTo>
                  <a:pt x="267391" y="0"/>
                </a:moveTo>
                <a:cubicBezTo>
                  <a:pt x="743651" y="57098"/>
                  <a:pt x="1219912" y="114196"/>
                  <a:pt x="1178135" y="442856"/>
                </a:cubicBezTo>
                <a:cubicBezTo>
                  <a:pt x="1136358" y="771517"/>
                  <a:pt x="136488" y="1650266"/>
                  <a:pt x="16727" y="1971963"/>
                </a:cubicBezTo>
                <a:cubicBezTo>
                  <a:pt x="-103035" y="2293660"/>
                  <a:pt x="459566" y="2373040"/>
                  <a:pt x="459566" y="2373040"/>
                </a:cubicBezTo>
              </a:path>
            </a:pathLst>
          </a:custGeom>
          <a:ln>
            <a:solidFill>
              <a:srgbClr val="000000"/>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8" name="Rectangle 367"/>
          <p:cNvSpPr/>
          <p:nvPr/>
        </p:nvSpPr>
        <p:spPr>
          <a:xfrm>
            <a:off x="6351114" y="252354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Rectangle 368"/>
          <p:cNvSpPr/>
          <p:nvPr/>
        </p:nvSpPr>
        <p:spPr>
          <a:xfrm>
            <a:off x="6526465" y="252424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Rectangle 369"/>
          <p:cNvSpPr/>
          <p:nvPr/>
        </p:nvSpPr>
        <p:spPr>
          <a:xfrm>
            <a:off x="6703173" y="252474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Rectangle 370"/>
          <p:cNvSpPr/>
          <p:nvPr/>
        </p:nvSpPr>
        <p:spPr>
          <a:xfrm>
            <a:off x="6873804" y="252524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Rectangle 371"/>
          <p:cNvSpPr/>
          <p:nvPr/>
        </p:nvSpPr>
        <p:spPr>
          <a:xfrm>
            <a:off x="6351589" y="266379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Rectangle 372"/>
          <p:cNvSpPr/>
          <p:nvPr/>
        </p:nvSpPr>
        <p:spPr>
          <a:xfrm>
            <a:off x="6526940" y="2664493"/>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Rectangle 373"/>
          <p:cNvSpPr/>
          <p:nvPr/>
        </p:nvSpPr>
        <p:spPr>
          <a:xfrm>
            <a:off x="6703648" y="266499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Rectangle 374"/>
          <p:cNvSpPr/>
          <p:nvPr/>
        </p:nvSpPr>
        <p:spPr>
          <a:xfrm>
            <a:off x="6874279" y="266549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Rectangle 407"/>
          <p:cNvSpPr/>
          <p:nvPr/>
        </p:nvSpPr>
        <p:spPr>
          <a:xfrm>
            <a:off x="8364440" y="601963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Rectangle 408"/>
          <p:cNvSpPr/>
          <p:nvPr/>
        </p:nvSpPr>
        <p:spPr>
          <a:xfrm>
            <a:off x="8539791" y="602033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Rectangle 409"/>
          <p:cNvSpPr/>
          <p:nvPr/>
        </p:nvSpPr>
        <p:spPr>
          <a:xfrm>
            <a:off x="8716499" y="6020837"/>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Rectangle 410"/>
          <p:cNvSpPr/>
          <p:nvPr/>
        </p:nvSpPr>
        <p:spPr>
          <a:xfrm>
            <a:off x="8887130" y="602133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Rectangle 411"/>
          <p:cNvSpPr/>
          <p:nvPr/>
        </p:nvSpPr>
        <p:spPr>
          <a:xfrm>
            <a:off x="8364915" y="615988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Rectangle 412"/>
          <p:cNvSpPr/>
          <p:nvPr/>
        </p:nvSpPr>
        <p:spPr>
          <a:xfrm>
            <a:off x="8540266" y="616058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Rectangle 413"/>
          <p:cNvSpPr/>
          <p:nvPr/>
        </p:nvSpPr>
        <p:spPr>
          <a:xfrm>
            <a:off x="8716974" y="616108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Rectangle 414"/>
          <p:cNvSpPr/>
          <p:nvPr/>
        </p:nvSpPr>
        <p:spPr>
          <a:xfrm>
            <a:off x="8887605" y="616158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6" name="Curved Connector 425"/>
          <p:cNvCxnSpPr/>
          <p:nvPr/>
        </p:nvCxnSpPr>
        <p:spPr>
          <a:xfrm rot="10800000">
            <a:off x="4305300" y="2720914"/>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313" name="Rectangle 312"/>
          <p:cNvSpPr/>
          <p:nvPr/>
        </p:nvSpPr>
        <p:spPr>
          <a:xfrm>
            <a:off x="5816304" y="355151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Rectangle 313"/>
          <p:cNvSpPr/>
          <p:nvPr/>
        </p:nvSpPr>
        <p:spPr>
          <a:xfrm>
            <a:off x="5991655" y="3552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Rectangle 314"/>
          <p:cNvSpPr/>
          <p:nvPr/>
        </p:nvSpPr>
        <p:spPr>
          <a:xfrm>
            <a:off x="6168363" y="355271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Rectangle 315"/>
          <p:cNvSpPr/>
          <p:nvPr/>
        </p:nvSpPr>
        <p:spPr>
          <a:xfrm>
            <a:off x="6338994" y="3553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Rectangle 316"/>
          <p:cNvSpPr/>
          <p:nvPr/>
        </p:nvSpPr>
        <p:spPr>
          <a:xfrm>
            <a:off x="5816779" y="369176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Rectangle 317"/>
          <p:cNvSpPr/>
          <p:nvPr/>
        </p:nvSpPr>
        <p:spPr>
          <a:xfrm>
            <a:off x="5992130" y="369246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Rectangle 318"/>
          <p:cNvSpPr/>
          <p:nvPr/>
        </p:nvSpPr>
        <p:spPr>
          <a:xfrm>
            <a:off x="6168838" y="369296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Rectangle 320"/>
          <p:cNvSpPr/>
          <p:nvPr/>
        </p:nvSpPr>
        <p:spPr>
          <a:xfrm>
            <a:off x="6339469" y="369346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TextBox 321"/>
          <p:cNvSpPr txBox="1"/>
          <p:nvPr/>
        </p:nvSpPr>
        <p:spPr>
          <a:xfrm>
            <a:off x="5670451" y="6085389"/>
            <a:ext cx="2528243" cy="523220"/>
          </a:xfrm>
          <a:prstGeom prst="rect">
            <a:avLst/>
          </a:prstGeom>
          <a:solidFill>
            <a:schemeClr val="bg2">
              <a:lumMod val="90000"/>
            </a:schemeClr>
          </a:solidFill>
          <a:ln>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400" dirty="0" smtClean="0">
                <a:solidFill>
                  <a:srgbClr val="008000"/>
                </a:solidFill>
              </a:rPr>
              <a:t>Policy</a:t>
            </a:r>
            <a:r>
              <a:rPr lang="en-US" sz="1400" dirty="0" smtClean="0">
                <a:solidFill>
                  <a:schemeClr val="tx1"/>
                </a:solidFill>
              </a:rPr>
              <a:t>:</a:t>
            </a:r>
            <a:r>
              <a:rPr lang="en-US" sz="1400" dirty="0" smtClean="0"/>
              <a:t> 		</a:t>
            </a:r>
            <a:r>
              <a:rPr lang="en-US" sz="1400" dirty="0" smtClean="0">
                <a:solidFill>
                  <a:schemeClr val="tx1"/>
                </a:solidFill>
              </a:rPr>
              <a:t>packets go through </a:t>
            </a:r>
            <a:r>
              <a:rPr lang="en-US" sz="1400" dirty="0" smtClean="0">
                <a:solidFill>
                  <a:srgbClr val="FF0000"/>
                </a:solidFill>
              </a:rPr>
              <a:t>RED</a:t>
            </a:r>
            <a:r>
              <a:rPr lang="en-US" sz="1400" dirty="0" smtClean="0">
                <a:solidFill>
                  <a:schemeClr val="tx1"/>
                </a:solidFill>
              </a:rPr>
              <a:t> box. 	</a:t>
            </a:r>
            <a:endParaRPr lang="en-US" sz="1400" dirty="0">
              <a:solidFill>
                <a:schemeClr val="tx1"/>
              </a:solidFill>
            </a:endParaRPr>
          </a:p>
        </p:txBody>
      </p:sp>
      <p:sp>
        <p:nvSpPr>
          <p:cNvPr id="323" name="L-Shape 322"/>
          <p:cNvSpPr/>
          <p:nvPr/>
        </p:nvSpPr>
        <p:spPr>
          <a:xfrm rot="19005218">
            <a:off x="5131429" y="6086215"/>
            <a:ext cx="505246" cy="272320"/>
          </a:xfrm>
          <a:prstGeom prst="corner">
            <a:avLst>
              <a:gd name="adj1" fmla="val 16633"/>
              <a:gd name="adj2" fmla="val 13316"/>
            </a:avLst>
          </a:prstGeom>
          <a:solidFill>
            <a:srgbClr val="FF0000"/>
          </a:solidFill>
          <a:ln/>
        </p:spPr>
        <p:style>
          <a:lnRef idx="1">
            <a:schemeClr val="accent3"/>
          </a:lnRef>
          <a:fillRef idx="3">
            <a:schemeClr val="accent3"/>
          </a:fillRef>
          <a:effectRef idx="2">
            <a:schemeClr val="accent3"/>
          </a:effectRef>
          <a:fontRef idx="minor">
            <a:schemeClr val="lt1"/>
          </a:fontRef>
        </p:style>
        <p:txBody>
          <a:bodyPr/>
          <a:lstStyle/>
          <a:p>
            <a:endParaRPr lang="en-US"/>
          </a:p>
        </p:txBody>
      </p:sp>
      <p:sp>
        <p:nvSpPr>
          <p:cNvPr id="348" name="Rectangle 347"/>
          <p:cNvSpPr/>
          <p:nvPr/>
        </p:nvSpPr>
        <p:spPr>
          <a:xfrm>
            <a:off x="6272244" y="608243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Rectangle 348"/>
          <p:cNvSpPr/>
          <p:nvPr/>
        </p:nvSpPr>
        <p:spPr>
          <a:xfrm>
            <a:off x="6447595" y="608314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a:xfrm>
            <a:off x="6624303" y="608364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Rectangle 350"/>
          <p:cNvSpPr/>
          <p:nvPr/>
        </p:nvSpPr>
        <p:spPr>
          <a:xfrm>
            <a:off x="6794934" y="608414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Rectangle 351"/>
          <p:cNvSpPr/>
          <p:nvPr/>
        </p:nvSpPr>
        <p:spPr>
          <a:xfrm>
            <a:off x="6272719" y="6222687"/>
            <a:ext cx="172794" cy="13993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Rectangle 416"/>
          <p:cNvSpPr/>
          <p:nvPr/>
        </p:nvSpPr>
        <p:spPr>
          <a:xfrm>
            <a:off x="6448070" y="622339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Rectangle 417"/>
          <p:cNvSpPr/>
          <p:nvPr/>
        </p:nvSpPr>
        <p:spPr>
          <a:xfrm>
            <a:off x="6624778" y="622389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Rectangle 418"/>
          <p:cNvSpPr/>
          <p:nvPr/>
        </p:nvSpPr>
        <p:spPr>
          <a:xfrm>
            <a:off x="6795409" y="6224390"/>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Multiply 273"/>
          <p:cNvSpPr/>
          <p:nvPr/>
        </p:nvSpPr>
        <p:spPr>
          <a:xfrm>
            <a:off x="1853555" y="3454515"/>
            <a:ext cx="914400" cy="914400"/>
          </a:xfrm>
          <a:prstGeom prst="mathMultiply">
            <a:avLst>
              <a:gd name="adj1" fmla="val 8532"/>
            </a:avLst>
          </a:prstGeom>
          <a:solidFill>
            <a:srgbClr val="FF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5" name="Oval 274"/>
          <p:cNvSpPr/>
          <p:nvPr/>
        </p:nvSpPr>
        <p:spPr>
          <a:xfrm>
            <a:off x="2706682" y="3618506"/>
            <a:ext cx="1083560"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2861597" y="377026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Rectangle 259"/>
          <p:cNvSpPr/>
          <p:nvPr/>
        </p:nvSpPr>
        <p:spPr>
          <a:xfrm>
            <a:off x="3036948" y="37709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Rectangle 260"/>
          <p:cNvSpPr/>
          <p:nvPr/>
        </p:nvSpPr>
        <p:spPr>
          <a:xfrm>
            <a:off x="3213656" y="37714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Rectangle 261"/>
          <p:cNvSpPr/>
          <p:nvPr/>
        </p:nvSpPr>
        <p:spPr>
          <a:xfrm>
            <a:off x="3384287" y="377196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Rectangle 262"/>
          <p:cNvSpPr/>
          <p:nvPr/>
        </p:nvSpPr>
        <p:spPr>
          <a:xfrm>
            <a:off x="2862072" y="3910512"/>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Rectangle 263"/>
          <p:cNvSpPr/>
          <p:nvPr/>
        </p:nvSpPr>
        <p:spPr>
          <a:xfrm>
            <a:off x="3037423" y="39112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Rectangle 264"/>
          <p:cNvSpPr/>
          <p:nvPr/>
        </p:nvSpPr>
        <p:spPr>
          <a:xfrm>
            <a:off x="3214131" y="391171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Rectangle 265"/>
          <p:cNvSpPr/>
          <p:nvPr/>
        </p:nvSpPr>
        <p:spPr>
          <a:xfrm>
            <a:off x="3384762" y="391221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4967386" y="4510472"/>
            <a:ext cx="1083560"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Rectangle 288"/>
          <p:cNvSpPr/>
          <p:nvPr/>
        </p:nvSpPr>
        <p:spPr>
          <a:xfrm>
            <a:off x="5207692" y="4691956"/>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Rectangle 289"/>
          <p:cNvSpPr/>
          <p:nvPr/>
        </p:nvSpPr>
        <p:spPr>
          <a:xfrm>
            <a:off x="5383043" y="4692659"/>
            <a:ext cx="172794" cy="139937"/>
          </a:xfrm>
          <a:prstGeom prst="rect">
            <a:avLst/>
          </a:prstGeom>
          <a:solidFill>
            <a:srgbClr val="6E84B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Rectangle 290"/>
          <p:cNvSpPr/>
          <p:nvPr/>
        </p:nvSpPr>
        <p:spPr>
          <a:xfrm>
            <a:off x="5559751" y="46931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Rectangle 291"/>
          <p:cNvSpPr/>
          <p:nvPr/>
        </p:nvSpPr>
        <p:spPr>
          <a:xfrm>
            <a:off x="5730382" y="469365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Rectangle 292"/>
          <p:cNvSpPr/>
          <p:nvPr/>
        </p:nvSpPr>
        <p:spPr>
          <a:xfrm>
            <a:off x="5208167" y="483220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Rectangle 293"/>
          <p:cNvSpPr/>
          <p:nvPr/>
        </p:nvSpPr>
        <p:spPr>
          <a:xfrm>
            <a:off x="5383518" y="48329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Rectangle 294"/>
          <p:cNvSpPr/>
          <p:nvPr/>
        </p:nvSpPr>
        <p:spPr>
          <a:xfrm>
            <a:off x="5560226" y="483340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Rectangle 295"/>
          <p:cNvSpPr/>
          <p:nvPr/>
        </p:nvSpPr>
        <p:spPr>
          <a:xfrm>
            <a:off x="5730857" y="4833907"/>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8188438" y="6230640"/>
            <a:ext cx="1083560"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505293" y="5069157"/>
            <a:ext cx="1083560"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Rectangle 383"/>
          <p:cNvSpPr/>
          <p:nvPr/>
        </p:nvSpPr>
        <p:spPr>
          <a:xfrm>
            <a:off x="6715328" y="5242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Rectangle 384"/>
          <p:cNvSpPr/>
          <p:nvPr/>
        </p:nvSpPr>
        <p:spPr>
          <a:xfrm>
            <a:off x="6890679" y="52435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Rectangle 385"/>
          <p:cNvSpPr/>
          <p:nvPr/>
        </p:nvSpPr>
        <p:spPr>
          <a:xfrm>
            <a:off x="7067387" y="524400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Rectangle 386"/>
          <p:cNvSpPr/>
          <p:nvPr/>
        </p:nvSpPr>
        <p:spPr>
          <a:xfrm>
            <a:off x="7238018" y="52445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Rectangle 387"/>
          <p:cNvSpPr/>
          <p:nvPr/>
        </p:nvSpPr>
        <p:spPr>
          <a:xfrm>
            <a:off x="6715803" y="5383046"/>
            <a:ext cx="172794" cy="13993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Rectangle 388"/>
          <p:cNvSpPr/>
          <p:nvPr/>
        </p:nvSpPr>
        <p:spPr>
          <a:xfrm>
            <a:off x="6891154" y="538374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Rectangle 389"/>
          <p:cNvSpPr/>
          <p:nvPr/>
        </p:nvSpPr>
        <p:spPr>
          <a:xfrm>
            <a:off x="7067862" y="538424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Rectangle 390"/>
          <p:cNvSpPr/>
          <p:nvPr/>
        </p:nvSpPr>
        <p:spPr>
          <a:xfrm>
            <a:off x="7238493" y="5384749"/>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Rectangle 391"/>
          <p:cNvSpPr/>
          <p:nvPr/>
        </p:nvSpPr>
        <p:spPr>
          <a:xfrm>
            <a:off x="8341330" y="639465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Rectangle 392"/>
          <p:cNvSpPr/>
          <p:nvPr/>
        </p:nvSpPr>
        <p:spPr>
          <a:xfrm>
            <a:off x="8516681" y="63953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Rectangle 393"/>
          <p:cNvSpPr/>
          <p:nvPr/>
        </p:nvSpPr>
        <p:spPr>
          <a:xfrm>
            <a:off x="8693389" y="639585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Rectangle 394"/>
          <p:cNvSpPr/>
          <p:nvPr/>
        </p:nvSpPr>
        <p:spPr>
          <a:xfrm>
            <a:off x="8864020" y="639635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Rectangle 395"/>
          <p:cNvSpPr/>
          <p:nvPr/>
        </p:nvSpPr>
        <p:spPr>
          <a:xfrm>
            <a:off x="8341805" y="6534898"/>
            <a:ext cx="172794" cy="139937"/>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Rectangle 396"/>
          <p:cNvSpPr/>
          <p:nvPr/>
        </p:nvSpPr>
        <p:spPr>
          <a:xfrm>
            <a:off x="8517156" y="653560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Rectangle 397"/>
          <p:cNvSpPr/>
          <p:nvPr/>
        </p:nvSpPr>
        <p:spPr>
          <a:xfrm>
            <a:off x="8693864" y="653610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Rectangle 398"/>
          <p:cNvSpPr/>
          <p:nvPr/>
        </p:nvSpPr>
        <p:spPr>
          <a:xfrm>
            <a:off x="8864495" y="6536601"/>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Multiply 278"/>
          <p:cNvSpPr/>
          <p:nvPr/>
        </p:nvSpPr>
        <p:spPr>
          <a:xfrm>
            <a:off x="5023964" y="6021337"/>
            <a:ext cx="758791" cy="671435"/>
          </a:xfrm>
          <a:prstGeom prst="mathMultiply">
            <a:avLst>
              <a:gd name="adj1" fmla="val 4470"/>
            </a:avLst>
          </a:prstGeom>
          <a:solidFill>
            <a:srgbClr val="FF000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7" name="Footer Placeholder 6"/>
          <p:cNvSpPr>
            <a:spLocks noGrp="1"/>
          </p:cNvSpPr>
          <p:nvPr>
            <p:ph type="ftr" sz="quarter" idx="11"/>
          </p:nvPr>
        </p:nvSpPr>
        <p:spPr>
          <a:xfrm>
            <a:off x="2362200" y="6452658"/>
            <a:ext cx="3200400" cy="396875"/>
          </a:xfrm>
        </p:spPr>
        <p:txBody>
          <a:bodyPr/>
          <a:lstStyle/>
          <a:p>
            <a:r>
              <a:rPr lang="en-US" dirty="0" smtClean="0"/>
              <a:t>Software Defined Networking (COMS 6998-8)</a:t>
            </a:r>
            <a:endParaRPr lang="en-US" dirty="0"/>
          </a:p>
        </p:txBody>
      </p:sp>
      <p:sp>
        <p:nvSpPr>
          <p:cNvPr id="280" name="TextBox 279"/>
          <p:cNvSpPr txBox="1"/>
          <p:nvPr/>
        </p:nvSpPr>
        <p:spPr>
          <a:xfrm>
            <a:off x="457200" y="1417637"/>
            <a:ext cx="4283287" cy="1477328"/>
          </a:xfrm>
          <a:prstGeom prst="rect">
            <a:avLst/>
          </a:prstGeom>
          <a:noFill/>
        </p:spPr>
        <p:txBody>
          <a:bodyPr wrap="square" rtlCol="0">
            <a:spAutoFit/>
          </a:bodyPr>
          <a:lstStyle/>
          <a:p>
            <a:pPr marL="342900" indent="-342900">
              <a:buAutoNum type="arabicParenR"/>
            </a:pPr>
            <a:r>
              <a:rPr lang="en-US" dirty="0" smtClean="0"/>
              <a:t>Back-tracing to check if 0010 packets go through RED box</a:t>
            </a:r>
          </a:p>
          <a:p>
            <a:pPr marL="342900" indent="-342900">
              <a:buAutoNum type="arabicParenR"/>
            </a:pPr>
            <a:r>
              <a:rPr lang="en-US" dirty="0" smtClean="0"/>
              <a:t>Update policy checking with rule deletion </a:t>
            </a:r>
            <a:endParaRPr lang="en-US" dirty="0" smtClean="0"/>
          </a:p>
          <a:p>
            <a:pPr marL="342900" indent="-342900">
              <a:buAutoNum type="arabicParenR"/>
            </a:pPr>
            <a:endParaRPr lang="en-US" dirty="0" smtClean="0"/>
          </a:p>
        </p:txBody>
      </p:sp>
    </p:spTree>
    <p:custDataLst>
      <p:tags r:id="rId1"/>
    </p:custDataLst>
    <p:extLst>
      <p:ext uri="{BB962C8B-B14F-4D97-AF65-F5344CB8AC3E}">
        <p14:creationId xmlns:p14="http://schemas.microsoft.com/office/powerpoint/2010/main" val="2542376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animEffect transition="in" filter="fade">
                                      <p:cBhvr>
                                        <p:cTn id="7" dur="500"/>
                                        <p:tgtEl>
                                          <p:spTgt spid="28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0">
                                            <p:txEl>
                                              <p:pRg st="1" end="1"/>
                                            </p:txEl>
                                          </p:spTgt>
                                        </p:tgtEl>
                                        <p:attrNameLst>
                                          <p:attrName>style.visibility</p:attrName>
                                        </p:attrNameLst>
                                      </p:cBhvr>
                                      <p:to>
                                        <p:strVal val="visible"/>
                                      </p:to>
                                    </p:set>
                                    <p:animEffect transition="in" filter="fade">
                                      <p:cBhvr>
                                        <p:cTn id="10" dur="500"/>
                                        <p:tgtEl>
                                          <p:spTgt spid="28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4"/>
                                        </p:tgtEl>
                                        <p:attrNameLst>
                                          <p:attrName>style.visibility</p:attrName>
                                        </p:attrNameLst>
                                      </p:cBhvr>
                                      <p:to>
                                        <p:strVal val="visible"/>
                                      </p:to>
                                    </p:set>
                                    <p:animEffect transition="in" filter="fade">
                                      <p:cBhvr>
                                        <p:cTn id="13" dur="500"/>
                                        <p:tgtEl>
                                          <p:spTgt spid="2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5"/>
                                        </p:tgtEl>
                                        <p:attrNameLst>
                                          <p:attrName>style.visibility</p:attrName>
                                        </p:attrNameLst>
                                      </p:cBhvr>
                                      <p:to>
                                        <p:strVal val="visible"/>
                                      </p:to>
                                    </p:set>
                                    <p:animEffect transition="in" filter="fade">
                                      <p:cBhvr>
                                        <p:cTn id="18" dur="500"/>
                                        <p:tgtEl>
                                          <p:spTgt spid="27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
                                        </p:tgtEl>
                                        <p:attrNameLst>
                                          <p:attrName>style.visibility</p:attrName>
                                        </p:attrNameLst>
                                      </p:cBhvr>
                                      <p:to>
                                        <p:strVal val="visible"/>
                                      </p:to>
                                    </p:set>
                                    <p:animEffect transition="in" filter="fade">
                                      <p:cBhvr>
                                        <p:cTn id="21" dur="500"/>
                                        <p:tgtEl>
                                          <p:spTgt spid="2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7"/>
                                        </p:tgtEl>
                                        <p:attrNameLst>
                                          <p:attrName>style.visibility</p:attrName>
                                        </p:attrNameLst>
                                      </p:cBhvr>
                                      <p:to>
                                        <p:strVal val="visible"/>
                                      </p:to>
                                    </p:set>
                                    <p:animEffect transition="in" filter="fade">
                                      <p:cBhvr>
                                        <p:cTn id="24" dur="500"/>
                                        <p:tgtEl>
                                          <p:spTgt spid="27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8"/>
                                        </p:tgtEl>
                                        <p:attrNameLst>
                                          <p:attrName>style.visibility</p:attrName>
                                        </p:attrNameLst>
                                      </p:cBhvr>
                                      <p:to>
                                        <p:strVal val="visible"/>
                                      </p:to>
                                    </p:set>
                                    <p:animEffect transition="in" filter="fade">
                                      <p:cBhvr>
                                        <p:cTn id="27" dur="500"/>
                                        <p:tgtEl>
                                          <p:spTgt spid="27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259"/>
                                        </p:tgtEl>
                                      </p:cBhvr>
                                    </p:animEffect>
                                    <p:set>
                                      <p:cBhvr>
                                        <p:cTn id="32" dur="1" fill="hold">
                                          <p:stCondLst>
                                            <p:cond delay="499"/>
                                          </p:stCondLst>
                                        </p:cTn>
                                        <p:tgtEl>
                                          <p:spTgt spid="259"/>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500"/>
                                        <p:tgtEl>
                                          <p:spTgt spid="260"/>
                                        </p:tgtEl>
                                      </p:cBhvr>
                                    </p:animEffect>
                                    <p:set>
                                      <p:cBhvr>
                                        <p:cTn id="35" dur="1" fill="hold">
                                          <p:stCondLst>
                                            <p:cond delay="499"/>
                                          </p:stCondLst>
                                        </p:cTn>
                                        <p:tgtEl>
                                          <p:spTgt spid="260"/>
                                        </p:tgtEl>
                                        <p:attrNameLst>
                                          <p:attrName>style.visibility</p:attrName>
                                        </p:attrNameLst>
                                      </p:cBhvr>
                                      <p:to>
                                        <p:strVal val="hidden"/>
                                      </p:to>
                                    </p:set>
                                  </p:childTnLst>
                                </p:cTn>
                              </p:par>
                              <p:par>
                                <p:cTn id="36" presetID="9" presetClass="exit" presetSubtype="0" fill="hold" grpId="0" nodeType="withEffect">
                                  <p:stCondLst>
                                    <p:cond delay="0"/>
                                  </p:stCondLst>
                                  <p:childTnLst>
                                    <p:animEffect transition="out" filter="dissolve">
                                      <p:cBhvr>
                                        <p:cTn id="37" dur="500"/>
                                        <p:tgtEl>
                                          <p:spTgt spid="261"/>
                                        </p:tgtEl>
                                      </p:cBhvr>
                                    </p:animEffect>
                                    <p:set>
                                      <p:cBhvr>
                                        <p:cTn id="38" dur="1" fill="hold">
                                          <p:stCondLst>
                                            <p:cond delay="499"/>
                                          </p:stCondLst>
                                        </p:cTn>
                                        <p:tgtEl>
                                          <p:spTgt spid="261"/>
                                        </p:tgtEl>
                                        <p:attrNameLst>
                                          <p:attrName>style.visibility</p:attrName>
                                        </p:attrNameLst>
                                      </p:cBhvr>
                                      <p:to>
                                        <p:strVal val="hidden"/>
                                      </p:to>
                                    </p:set>
                                  </p:childTnLst>
                                </p:cTn>
                              </p:par>
                              <p:par>
                                <p:cTn id="39" presetID="9" presetClass="exit" presetSubtype="0" fill="hold" grpId="0" nodeType="withEffect">
                                  <p:stCondLst>
                                    <p:cond delay="0"/>
                                  </p:stCondLst>
                                  <p:childTnLst>
                                    <p:animEffect transition="out" filter="dissolve">
                                      <p:cBhvr>
                                        <p:cTn id="40" dur="500"/>
                                        <p:tgtEl>
                                          <p:spTgt spid="262"/>
                                        </p:tgtEl>
                                      </p:cBhvr>
                                    </p:animEffect>
                                    <p:set>
                                      <p:cBhvr>
                                        <p:cTn id="41" dur="1" fill="hold">
                                          <p:stCondLst>
                                            <p:cond delay="499"/>
                                          </p:stCondLst>
                                        </p:cTn>
                                        <p:tgtEl>
                                          <p:spTgt spid="262"/>
                                        </p:tgtEl>
                                        <p:attrNameLst>
                                          <p:attrName>style.visibility</p:attrName>
                                        </p:attrNameLst>
                                      </p:cBhvr>
                                      <p:to>
                                        <p:strVal val="hidden"/>
                                      </p:to>
                                    </p:set>
                                  </p:childTnLst>
                                </p:cTn>
                              </p:par>
                              <p:par>
                                <p:cTn id="42" presetID="9" presetClass="exit" presetSubtype="0" fill="hold" grpId="0" nodeType="withEffect">
                                  <p:stCondLst>
                                    <p:cond delay="0"/>
                                  </p:stCondLst>
                                  <p:childTnLst>
                                    <p:animEffect transition="out" filter="dissolve">
                                      <p:cBhvr>
                                        <p:cTn id="43" dur="500"/>
                                        <p:tgtEl>
                                          <p:spTgt spid="263"/>
                                        </p:tgtEl>
                                      </p:cBhvr>
                                    </p:animEffect>
                                    <p:set>
                                      <p:cBhvr>
                                        <p:cTn id="44" dur="1" fill="hold">
                                          <p:stCondLst>
                                            <p:cond delay="499"/>
                                          </p:stCondLst>
                                        </p:cTn>
                                        <p:tgtEl>
                                          <p:spTgt spid="263"/>
                                        </p:tgtEl>
                                        <p:attrNameLst>
                                          <p:attrName>style.visibility</p:attrName>
                                        </p:attrNameLst>
                                      </p:cBhvr>
                                      <p:to>
                                        <p:strVal val="hidden"/>
                                      </p:to>
                                    </p:set>
                                  </p:childTnLst>
                                </p:cTn>
                              </p:par>
                              <p:par>
                                <p:cTn id="45" presetID="9" presetClass="exit" presetSubtype="0" fill="hold" grpId="0" nodeType="withEffect">
                                  <p:stCondLst>
                                    <p:cond delay="0"/>
                                  </p:stCondLst>
                                  <p:childTnLst>
                                    <p:animEffect transition="out" filter="dissolve">
                                      <p:cBhvr>
                                        <p:cTn id="46" dur="500"/>
                                        <p:tgtEl>
                                          <p:spTgt spid="264"/>
                                        </p:tgtEl>
                                      </p:cBhvr>
                                    </p:animEffect>
                                    <p:set>
                                      <p:cBhvr>
                                        <p:cTn id="47" dur="1" fill="hold">
                                          <p:stCondLst>
                                            <p:cond delay="499"/>
                                          </p:stCondLst>
                                        </p:cTn>
                                        <p:tgtEl>
                                          <p:spTgt spid="264"/>
                                        </p:tgtEl>
                                        <p:attrNameLst>
                                          <p:attrName>style.visibility</p:attrName>
                                        </p:attrNameLst>
                                      </p:cBhvr>
                                      <p:to>
                                        <p:strVal val="hidden"/>
                                      </p:to>
                                    </p:set>
                                  </p:childTnLst>
                                </p:cTn>
                              </p:par>
                              <p:par>
                                <p:cTn id="48" presetID="9" presetClass="exit" presetSubtype="0" fill="hold" grpId="0" nodeType="withEffect">
                                  <p:stCondLst>
                                    <p:cond delay="0"/>
                                  </p:stCondLst>
                                  <p:childTnLst>
                                    <p:animEffect transition="out" filter="dissolve">
                                      <p:cBhvr>
                                        <p:cTn id="49" dur="500"/>
                                        <p:tgtEl>
                                          <p:spTgt spid="265"/>
                                        </p:tgtEl>
                                      </p:cBhvr>
                                    </p:animEffect>
                                    <p:set>
                                      <p:cBhvr>
                                        <p:cTn id="50" dur="1" fill="hold">
                                          <p:stCondLst>
                                            <p:cond delay="499"/>
                                          </p:stCondLst>
                                        </p:cTn>
                                        <p:tgtEl>
                                          <p:spTgt spid="265"/>
                                        </p:tgtEl>
                                        <p:attrNameLst>
                                          <p:attrName>style.visibility</p:attrName>
                                        </p:attrNameLst>
                                      </p:cBhvr>
                                      <p:to>
                                        <p:strVal val="hidden"/>
                                      </p:to>
                                    </p:set>
                                  </p:childTnLst>
                                </p:cTn>
                              </p:par>
                              <p:par>
                                <p:cTn id="51" presetID="9" presetClass="exit" presetSubtype="0" fill="hold" grpId="0" nodeType="withEffect">
                                  <p:stCondLst>
                                    <p:cond delay="0"/>
                                  </p:stCondLst>
                                  <p:childTnLst>
                                    <p:animEffect transition="out" filter="dissolve">
                                      <p:cBhvr>
                                        <p:cTn id="52" dur="500"/>
                                        <p:tgtEl>
                                          <p:spTgt spid="266"/>
                                        </p:tgtEl>
                                      </p:cBhvr>
                                    </p:animEffect>
                                    <p:set>
                                      <p:cBhvr>
                                        <p:cTn id="53" dur="1" fill="hold">
                                          <p:stCondLst>
                                            <p:cond delay="499"/>
                                          </p:stCondLst>
                                        </p:cTn>
                                        <p:tgtEl>
                                          <p:spTgt spid="266"/>
                                        </p:tgtEl>
                                        <p:attrNameLst>
                                          <p:attrName>style.visibility</p:attrName>
                                        </p:attrNameLst>
                                      </p:cBhvr>
                                      <p:to>
                                        <p:strVal val="hidden"/>
                                      </p:to>
                                    </p:set>
                                  </p:childTnLst>
                                </p:cTn>
                              </p:par>
                            </p:childTnLst>
                          </p:cTn>
                        </p:par>
                        <p:par>
                          <p:cTn id="54" fill="hold">
                            <p:stCondLst>
                              <p:cond delay="500"/>
                            </p:stCondLst>
                            <p:childTnLst>
                              <p:par>
                                <p:cTn id="55" presetID="9" presetClass="exit" presetSubtype="0" fill="hold" grpId="0" nodeType="afterEffect">
                                  <p:stCondLst>
                                    <p:cond delay="0"/>
                                  </p:stCondLst>
                                  <p:childTnLst>
                                    <p:animEffect transition="out" filter="dissolve">
                                      <p:cBhvr>
                                        <p:cTn id="56" dur="500"/>
                                        <p:tgtEl>
                                          <p:spTgt spid="289"/>
                                        </p:tgtEl>
                                      </p:cBhvr>
                                    </p:animEffect>
                                    <p:set>
                                      <p:cBhvr>
                                        <p:cTn id="57" dur="1" fill="hold">
                                          <p:stCondLst>
                                            <p:cond delay="499"/>
                                          </p:stCondLst>
                                        </p:cTn>
                                        <p:tgtEl>
                                          <p:spTgt spid="289"/>
                                        </p:tgtEl>
                                        <p:attrNameLst>
                                          <p:attrName>style.visibility</p:attrName>
                                        </p:attrNameLst>
                                      </p:cBhvr>
                                      <p:to>
                                        <p:strVal val="hidden"/>
                                      </p:to>
                                    </p:set>
                                  </p:childTnLst>
                                </p:cTn>
                              </p:par>
                              <p:par>
                                <p:cTn id="58" presetID="9" presetClass="exit" presetSubtype="0" fill="hold" grpId="0" nodeType="withEffect">
                                  <p:stCondLst>
                                    <p:cond delay="0"/>
                                  </p:stCondLst>
                                  <p:childTnLst>
                                    <p:animEffect transition="out" filter="dissolve">
                                      <p:cBhvr>
                                        <p:cTn id="59" dur="500"/>
                                        <p:tgtEl>
                                          <p:spTgt spid="290"/>
                                        </p:tgtEl>
                                      </p:cBhvr>
                                    </p:animEffect>
                                    <p:set>
                                      <p:cBhvr>
                                        <p:cTn id="60" dur="1" fill="hold">
                                          <p:stCondLst>
                                            <p:cond delay="499"/>
                                          </p:stCondLst>
                                        </p:cTn>
                                        <p:tgtEl>
                                          <p:spTgt spid="290"/>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291"/>
                                        </p:tgtEl>
                                      </p:cBhvr>
                                    </p:animEffect>
                                    <p:set>
                                      <p:cBhvr>
                                        <p:cTn id="63" dur="1" fill="hold">
                                          <p:stCondLst>
                                            <p:cond delay="499"/>
                                          </p:stCondLst>
                                        </p:cTn>
                                        <p:tgtEl>
                                          <p:spTgt spid="291"/>
                                        </p:tgtEl>
                                        <p:attrNameLst>
                                          <p:attrName>style.visibility</p:attrName>
                                        </p:attrNameLst>
                                      </p:cBhvr>
                                      <p:to>
                                        <p:strVal val="hidden"/>
                                      </p:to>
                                    </p:set>
                                  </p:childTnLst>
                                </p:cTn>
                              </p:par>
                              <p:par>
                                <p:cTn id="64" presetID="9" presetClass="exit" presetSubtype="0" fill="hold" grpId="0" nodeType="withEffect">
                                  <p:stCondLst>
                                    <p:cond delay="0"/>
                                  </p:stCondLst>
                                  <p:childTnLst>
                                    <p:animEffect transition="out" filter="dissolve">
                                      <p:cBhvr>
                                        <p:cTn id="65" dur="500"/>
                                        <p:tgtEl>
                                          <p:spTgt spid="292"/>
                                        </p:tgtEl>
                                      </p:cBhvr>
                                    </p:animEffect>
                                    <p:set>
                                      <p:cBhvr>
                                        <p:cTn id="66" dur="1" fill="hold">
                                          <p:stCondLst>
                                            <p:cond delay="499"/>
                                          </p:stCondLst>
                                        </p:cTn>
                                        <p:tgtEl>
                                          <p:spTgt spid="292"/>
                                        </p:tgtEl>
                                        <p:attrNameLst>
                                          <p:attrName>style.visibility</p:attrName>
                                        </p:attrNameLst>
                                      </p:cBhvr>
                                      <p:to>
                                        <p:strVal val="hidden"/>
                                      </p:to>
                                    </p:set>
                                  </p:childTnLst>
                                </p:cTn>
                              </p:par>
                              <p:par>
                                <p:cTn id="67" presetID="9" presetClass="exit" presetSubtype="0" fill="hold" grpId="0" nodeType="withEffect">
                                  <p:stCondLst>
                                    <p:cond delay="0"/>
                                  </p:stCondLst>
                                  <p:childTnLst>
                                    <p:animEffect transition="out" filter="dissolve">
                                      <p:cBhvr>
                                        <p:cTn id="68" dur="500"/>
                                        <p:tgtEl>
                                          <p:spTgt spid="293"/>
                                        </p:tgtEl>
                                      </p:cBhvr>
                                    </p:animEffect>
                                    <p:set>
                                      <p:cBhvr>
                                        <p:cTn id="69" dur="1" fill="hold">
                                          <p:stCondLst>
                                            <p:cond delay="499"/>
                                          </p:stCondLst>
                                        </p:cTn>
                                        <p:tgtEl>
                                          <p:spTgt spid="293"/>
                                        </p:tgtEl>
                                        <p:attrNameLst>
                                          <p:attrName>style.visibility</p:attrName>
                                        </p:attrNameLst>
                                      </p:cBhvr>
                                      <p:to>
                                        <p:strVal val="hidden"/>
                                      </p:to>
                                    </p:set>
                                  </p:childTnLst>
                                </p:cTn>
                              </p:par>
                              <p:par>
                                <p:cTn id="70" presetID="9" presetClass="exit" presetSubtype="0" fill="hold" grpId="0" nodeType="withEffect">
                                  <p:stCondLst>
                                    <p:cond delay="0"/>
                                  </p:stCondLst>
                                  <p:childTnLst>
                                    <p:animEffect transition="out" filter="dissolve">
                                      <p:cBhvr>
                                        <p:cTn id="71" dur="500"/>
                                        <p:tgtEl>
                                          <p:spTgt spid="294"/>
                                        </p:tgtEl>
                                      </p:cBhvr>
                                    </p:animEffect>
                                    <p:set>
                                      <p:cBhvr>
                                        <p:cTn id="72" dur="1" fill="hold">
                                          <p:stCondLst>
                                            <p:cond delay="499"/>
                                          </p:stCondLst>
                                        </p:cTn>
                                        <p:tgtEl>
                                          <p:spTgt spid="294"/>
                                        </p:tgtEl>
                                        <p:attrNameLst>
                                          <p:attrName>style.visibility</p:attrName>
                                        </p:attrNameLst>
                                      </p:cBhvr>
                                      <p:to>
                                        <p:strVal val="hidden"/>
                                      </p:to>
                                    </p:set>
                                  </p:childTnLst>
                                </p:cTn>
                              </p:par>
                              <p:par>
                                <p:cTn id="73" presetID="9" presetClass="exit" presetSubtype="0" fill="hold" grpId="0" nodeType="withEffect">
                                  <p:stCondLst>
                                    <p:cond delay="0"/>
                                  </p:stCondLst>
                                  <p:childTnLst>
                                    <p:animEffect transition="out" filter="dissolve">
                                      <p:cBhvr>
                                        <p:cTn id="74" dur="500"/>
                                        <p:tgtEl>
                                          <p:spTgt spid="295"/>
                                        </p:tgtEl>
                                      </p:cBhvr>
                                    </p:animEffect>
                                    <p:set>
                                      <p:cBhvr>
                                        <p:cTn id="75" dur="1" fill="hold">
                                          <p:stCondLst>
                                            <p:cond delay="499"/>
                                          </p:stCondLst>
                                        </p:cTn>
                                        <p:tgtEl>
                                          <p:spTgt spid="295"/>
                                        </p:tgtEl>
                                        <p:attrNameLst>
                                          <p:attrName>style.visibility</p:attrName>
                                        </p:attrNameLst>
                                      </p:cBhvr>
                                      <p:to>
                                        <p:strVal val="hidden"/>
                                      </p:to>
                                    </p:set>
                                  </p:childTnLst>
                                </p:cTn>
                              </p:par>
                              <p:par>
                                <p:cTn id="76" presetID="9" presetClass="exit" presetSubtype="0" fill="hold" grpId="0" nodeType="withEffect">
                                  <p:stCondLst>
                                    <p:cond delay="0"/>
                                  </p:stCondLst>
                                  <p:childTnLst>
                                    <p:animEffect transition="out" filter="dissolve">
                                      <p:cBhvr>
                                        <p:cTn id="77" dur="500"/>
                                        <p:tgtEl>
                                          <p:spTgt spid="296"/>
                                        </p:tgtEl>
                                      </p:cBhvr>
                                    </p:animEffect>
                                    <p:set>
                                      <p:cBhvr>
                                        <p:cTn id="78" dur="1" fill="hold">
                                          <p:stCondLst>
                                            <p:cond delay="499"/>
                                          </p:stCondLst>
                                        </p:cTn>
                                        <p:tgtEl>
                                          <p:spTgt spid="296"/>
                                        </p:tgtEl>
                                        <p:attrNameLst>
                                          <p:attrName>style.visibility</p:attrName>
                                        </p:attrNameLst>
                                      </p:cBhvr>
                                      <p:to>
                                        <p:strVal val="hidden"/>
                                      </p:to>
                                    </p:set>
                                  </p:childTnLst>
                                </p:cTn>
                              </p:par>
                            </p:childTnLst>
                          </p:cTn>
                        </p:par>
                        <p:par>
                          <p:cTn id="79" fill="hold">
                            <p:stCondLst>
                              <p:cond delay="1000"/>
                            </p:stCondLst>
                            <p:childTnLst>
                              <p:par>
                                <p:cTn id="80" presetID="9" presetClass="exit" presetSubtype="0" fill="hold" grpId="0" nodeType="afterEffect">
                                  <p:stCondLst>
                                    <p:cond delay="0"/>
                                  </p:stCondLst>
                                  <p:childTnLst>
                                    <p:animEffect transition="out" filter="dissolve">
                                      <p:cBhvr>
                                        <p:cTn id="81" dur="500"/>
                                        <p:tgtEl>
                                          <p:spTgt spid="384"/>
                                        </p:tgtEl>
                                      </p:cBhvr>
                                    </p:animEffect>
                                    <p:set>
                                      <p:cBhvr>
                                        <p:cTn id="82" dur="1" fill="hold">
                                          <p:stCondLst>
                                            <p:cond delay="499"/>
                                          </p:stCondLst>
                                        </p:cTn>
                                        <p:tgtEl>
                                          <p:spTgt spid="384"/>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385"/>
                                        </p:tgtEl>
                                      </p:cBhvr>
                                    </p:animEffect>
                                    <p:set>
                                      <p:cBhvr>
                                        <p:cTn id="85" dur="1" fill="hold">
                                          <p:stCondLst>
                                            <p:cond delay="499"/>
                                          </p:stCondLst>
                                        </p:cTn>
                                        <p:tgtEl>
                                          <p:spTgt spid="385"/>
                                        </p:tgtEl>
                                        <p:attrNameLst>
                                          <p:attrName>style.visibility</p:attrName>
                                        </p:attrNameLst>
                                      </p:cBhvr>
                                      <p:to>
                                        <p:strVal val="hidden"/>
                                      </p:to>
                                    </p:set>
                                  </p:childTnLst>
                                </p:cTn>
                              </p:par>
                              <p:par>
                                <p:cTn id="86" presetID="9" presetClass="exit" presetSubtype="0" fill="hold" grpId="0" nodeType="withEffect">
                                  <p:stCondLst>
                                    <p:cond delay="0"/>
                                  </p:stCondLst>
                                  <p:childTnLst>
                                    <p:animEffect transition="out" filter="dissolve">
                                      <p:cBhvr>
                                        <p:cTn id="87" dur="500"/>
                                        <p:tgtEl>
                                          <p:spTgt spid="386"/>
                                        </p:tgtEl>
                                      </p:cBhvr>
                                    </p:animEffect>
                                    <p:set>
                                      <p:cBhvr>
                                        <p:cTn id="88" dur="1" fill="hold">
                                          <p:stCondLst>
                                            <p:cond delay="499"/>
                                          </p:stCondLst>
                                        </p:cTn>
                                        <p:tgtEl>
                                          <p:spTgt spid="386"/>
                                        </p:tgtEl>
                                        <p:attrNameLst>
                                          <p:attrName>style.visibility</p:attrName>
                                        </p:attrNameLst>
                                      </p:cBhvr>
                                      <p:to>
                                        <p:strVal val="hidden"/>
                                      </p:to>
                                    </p:set>
                                  </p:childTnLst>
                                </p:cTn>
                              </p:par>
                              <p:par>
                                <p:cTn id="89" presetID="9" presetClass="exit" presetSubtype="0" fill="hold" grpId="0" nodeType="withEffect">
                                  <p:stCondLst>
                                    <p:cond delay="0"/>
                                  </p:stCondLst>
                                  <p:childTnLst>
                                    <p:animEffect transition="out" filter="dissolve">
                                      <p:cBhvr>
                                        <p:cTn id="90" dur="500"/>
                                        <p:tgtEl>
                                          <p:spTgt spid="387"/>
                                        </p:tgtEl>
                                      </p:cBhvr>
                                    </p:animEffect>
                                    <p:set>
                                      <p:cBhvr>
                                        <p:cTn id="91" dur="1" fill="hold">
                                          <p:stCondLst>
                                            <p:cond delay="499"/>
                                          </p:stCondLst>
                                        </p:cTn>
                                        <p:tgtEl>
                                          <p:spTgt spid="387"/>
                                        </p:tgtEl>
                                        <p:attrNameLst>
                                          <p:attrName>style.visibility</p:attrName>
                                        </p:attrNameLst>
                                      </p:cBhvr>
                                      <p:to>
                                        <p:strVal val="hidden"/>
                                      </p:to>
                                    </p:set>
                                  </p:childTnLst>
                                </p:cTn>
                              </p:par>
                              <p:par>
                                <p:cTn id="92" presetID="9" presetClass="exit" presetSubtype="0" fill="hold" grpId="0" nodeType="withEffect">
                                  <p:stCondLst>
                                    <p:cond delay="0"/>
                                  </p:stCondLst>
                                  <p:childTnLst>
                                    <p:animEffect transition="out" filter="dissolve">
                                      <p:cBhvr>
                                        <p:cTn id="93" dur="500"/>
                                        <p:tgtEl>
                                          <p:spTgt spid="388"/>
                                        </p:tgtEl>
                                      </p:cBhvr>
                                    </p:animEffect>
                                    <p:set>
                                      <p:cBhvr>
                                        <p:cTn id="94" dur="1" fill="hold">
                                          <p:stCondLst>
                                            <p:cond delay="499"/>
                                          </p:stCondLst>
                                        </p:cTn>
                                        <p:tgtEl>
                                          <p:spTgt spid="388"/>
                                        </p:tgtEl>
                                        <p:attrNameLst>
                                          <p:attrName>style.visibility</p:attrName>
                                        </p:attrNameLst>
                                      </p:cBhvr>
                                      <p:to>
                                        <p:strVal val="hidden"/>
                                      </p:to>
                                    </p:set>
                                  </p:childTnLst>
                                </p:cTn>
                              </p:par>
                              <p:par>
                                <p:cTn id="95" presetID="9" presetClass="exit" presetSubtype="0" fill="hold" grpId="0" nodeType="withEffect">
                                  <p:stCondLst>
                                    <p:cond delay="0"/>
                                  </p:stCondLst>
                                  <p:childTnLst>
                                    <p:animEffect transition="out" filter="dissolve">
                                      <p:cBhvr>
                                        <p:cTn id="96" dur="500"/>
                                        <p:tgtEl>
                                          <p:spTgt spid="389"/>
                                        </p:tgtEl>
                                      </p:cBhvr>
                                    </p:animEffect>
                                    <p:set>
                                      <p:cBhvr>
                                        <p:cTn id="97" dur="1" fill="hold">
                                          <p:stCondLst>
                                            <p:cond delay="499"/>
                                          </p:stCondLst>
                                        </p:cTn>
                                        <p:tgtEl>
                                          <p:spTgt spid="389"/>
                                        </p:tgtEl>
                                        <p:attrNameLst>
                                          <p:attrName>style.visibility</p:attrName>
                                        </p:attrNameLst>
                                      </p:cBhvr>
                                      <p:to>
                                        <p:strVal val="hidden"/>
                                      </p:to>
                                    </p:set>
                                  </p:childTnLst>
                                </p:cTn>
                              </p:par>
                              <p:par>
                                <p:cTn id="98" presetID="9" presetClass="exit" presetSubtype="0" fill="hold" grpId="0" nodeType="withEffect">
                                  <p:stCondLst>
                                    <p:cond delay="0"/>
                                  </p:stCondLst>
                                  <p:childTnLst>
                                    <p:animEffect transition="out" filter="dissolve">
                                      <p:cBhvr>
                                        <p:cTn id="99" dur="500"/>
                                        <p:tgtEl>
                                          <p:spTgt spid="390"/>
                                        </p:tgtEl>
                                      </p:cBhvr>
                                    </p:animEffect>
                                    <p:set>
                                      <p:cBhvr>
                                        <p:cTn id="100" dur="1" fill="hold">
                                          <p:stCondLst>
                                            <p:cond delay="499"/>
                                          </p:stCondLst>
                                        </p:cTn>
                                        <p:tgtEl>
                                          <p:spTgt spid="390"/>
                                        </p:tgtEl>
                                        <p:attrNameLst>
                                          <p:attrName>style.visibility</p:attrName>
                                        </p:attrNameLst>
                                      </p:cBhvr>
                                      <p:to>
                                        <p:strVal val="hidden"/>
                                      </p:to>
                                    </p:set>
                                  </p:childTnLst>
                                </p:cTn>
                              </p:par>
                              <p:par>
                                <p:cTn id="101" presetID="9" presetClass="exit" presetSubtype="0" fill="hold" grpId="0" nodeType="withEffect">
                                  <p:stCondLst>
                                    <p:cond delay="0"/>
                                  </p:stCondLst>
                                  <p:childTnLst>
                                    <p:animEffect transition="out" filter="dissolve">
                                      <p:cBhvr>
                                        <p:cTn id="102" dur="500"/>
                                        <p:tgtEl>
                                          <p:spTgt spid="391"/>
                                        </p:tgtEl>
                                      </p:cBhvr>
                                    </p:animEffect>
                                    <p:set>
                                      <p:cBhvr>
                                        <p:cTn id="103" dur="1" fill="hold">
                                          <p:stCondLst>
                                            <p:cond delay="499"/>
                                          </p:stCondLst>
                                        </p:cTn>
                                        <p:tgtEl>
                                          <p:spTgt spid="391"/>
                                        </p:tgtEl>
                                        <p:attrNameLst>
                                          <p:attrName>style.visibility</p:attrName>
                                        </p:attrNameLst>
                                      </p:cBhvr>
                                      <p:to>
                                        <p:strVal val="hidden"/>
                                      </p:to>
                                    </p:set>
                                  </p:childTnLst>
                                </p:cTn>
                              </p:par>
                            </p:childTnLst>
                          </p:cTn>
                        </p:par>
                        <p:par>
                          <p:cTn id="104" fill="hold">
                            <p:stCondLst>
                              <p:cond delay="1500"/>
                            </p:stCondLst>
                            <p:childTnLst>
                              <p:par>
                                <p:cTn id="105" presetID="9" presetClass="exit" presetSubtype="0" fill="hold" grpId="0" nodeType="afterEffect">
                                  <p:stCondLst>
                                    <p:cond delay="0"/>
                                  </p:stCondLst>
                                  <p:childTnLst>
                                    <p:animEffect transition="out" filter="dissolve">
                                      <p:cBhvr>
                                        <p:cTn id="106" dur="500"/>
                                        <p:tgtEl>
                                          <p:spTgt spid="392"/>
                                        </p:tgtEl>
                                      </p:cBhvr>
                                    </p:animEffect>
                                    <p:set>
                                      <p:cBhvr>
                                        <p:cTn id="107" dur="1" fill="hold">
                                          <p:stCondLst>
                                            <p:cond delay="499"/>
                                          </p:stCondLst>
                                        </p:cTn>
                                        <p:tgtEl>
                                          <p:spTgt spid="392"/>
                                        </p:tgtEl>
                                        <p:attrNameLst>
                                          <p:attrName>style.visibility</p:attrName>
                                        </p:attrNameLst>
                                      </p:cBhvr>
                                      <p:to>
                                        <p:strVal val="hidden"/>
                                      </p:to>
                                    </p:set>
                                  </p:childTnLst>
                                </p:cTn>
                              </p:par>
                              <p:par>
                                <p:cTn id="108" presetID="9" presetClass="exit" presetSubtype="0" fill="hold" grpId="0" nodeType="withEffect">
                                  <p:stCondLst>
                                    <p:cond delay="0"/>
                                  </p:stCondLst>
                                  <p:childTnLst>
                                    <p:animEffect transition="out" filter="dissolve">
                                      <p:cBhvr>
                                        <p:cTn id="109" dur="500"/>
                                        <p:tgtEl>
                                          <p:spTgt spid="393"/>
                                        </p:tgtEl>
                                      </p:cBhvr>
                                    </p:animEffect>
                                    <p:set>
                                      <p:cBhvr>
                                        <p:cTn id="110" dur="1" fill="hold">
                                          <p:stCondLst>
                                            <p:cond delay="499"/>
                                          </p:stCondLst>
                                        </p:cTn>
                                        <p:tgtEl>
                                          <p:spTgt spid="393"/>
                                        </p:tgtEl>
                                        <p:attrNameLst>
                                          <p:attrName>style.visibility</p:attrName>
                                        </p:attrNameLst>
                                      </p:cBhvr>
                                      <p:to>
                                        <p:strVal val="hidden"/>
                                      </p:to>
                                    </p:set>
                                  </p:childTnLst>
                                </p:cTn>
                              </p:par>
                              <p:par>
                                <p:cTn id="111" presetID="9" presetClass="exit" presetSubtype="0" fill="hold" grpId="0" nodeType="withEffect">
                                  <p:stCondLst>
                                    <p:cond delay="0"/>
                                  </p:stCondLst>
                                  <p:childTnLst>
                                    <p:animEffect transition="out" filter="dissolve">
                                      <p:cBhvr>
                                        <p:cTn id="112" dur="500"/>
                                        <p:tgtEl>
                                          <p:spTgt spid="394"/>
                                        </p:tgtEl>
                                      </p:cBhvr>
                                    </p:animEffect>
                                    <p:set>
                                      <p:cBhvr>
                                        <p:cTn id="113" dur="1" fill="hold">
                                          <p:stCondLst>
                                            <p:cond delay="499"/>
                                          </p:stCondLst>
                                        </p:cTn>
                                        <p:tgtEl>
                                          <p:spTgt spid="394"/>
                                        </p:tgtEl>
                                        <p:attrNameLst>
                                          <p:attrName>style.visibility</p:attrName>
                                        </p:attrNameLst>
                                      </p:cBhvr>
                                      <p:to>
                                        <p:strVal val="hidden"/>
                                      </p:to>
                                    </p:set>
                                  </p:childTnLst>
                                </p:cTn>
                              </p:par>
                              <p:par>
                                <p:cTn id="114" presetID="9" presetClass="exit" presetSubtype="0" fill="hold" grpId="0" nodeType="withEffect">
                                  <p:stCondLst>
                                    <p:cond delay="0"/>
                                  </p:stCondLst>
                                  <p:childTnLst>
                                    <p:animEffect transition="out" filter="dissolve">
                                      <p:cBhvr>
                                        <p:cTn id="115" dur="500"/>
                                        <p:tgtEl>
                                          <p:spTgt spid="395"/>
                                        </p:tgtEl>
                                      </p:cBhvr>
                                    </p:animEffect>
                                    <p:set>
                                      <p:cBhvr>
                                        <p:cTn id="116" dur="1" fill="hold">
                                          <p:stCondLst>
                                            <p:cond delay="499"/>
                                          </p:stCondLst>
                                        </p:cTn>
                                        <p:tgtEl>
                                          <p:spTgt spid="395"/>
                                        </p:tgtEl>
                                        <p:attrNameLst>
                                          <p:attrName>style.visibility</p:attrName>
                                        </p:attrNameLst>
                                      </p:cBhvr>
                                      <p:to>
                                        <p:strVal val="hidden"/>
                                      </p:to>
                                    </p:set>
                                  </p:childTnLst>
                                </p:cTn>
                              </p:par>
                              <p:par>
                                <p:cTn id="117" presetID="9" presetClass="exit" presetSubtype="0" fill="hold" grpId="0" nodeType="withEffect">
                                  <p:stCondLst>
                                    <p:cond delay="0"/>
                                  </p:stCondLst>
                                  <p:childTnLst>
                                    <p:animEffect transition="out" filter="dissolve">
                                      <p:cBhvr>
                                        <p:cTn id="118" dur="500"/>
                                        <p:tgtEl>
                                          <p:spTgt spid="396"/>
                                        </p:tgtEl>
                                      </p:cBhvr>
                                    </p:animEffect>
                                    <p:set>
                                      <p:cBhvr>
                                        <p:cTn id="119" dur="1" fill="hold">
                                          <p:stCondLst>
                                            <p:cond delay="499"/>
                                          </p:stCondLst>
                                        </p:cTn>
                                        <p:tgtEl>
                                          <p:spTgt spid="396"/>
                                        </p:tgtEl>
                                        <p:attrNameLst>
                                          <p:attrName>style.visibility</p:attrName>
                                        </p:attrNameLst>
                                      </p:cBhvr>
                                      <p:to>
                                        <p:strVal val="hidden"/>
                                      </p:to>
                                    </p:set>
                                  </p:childTnLst>
                                </p:cTn>
                              </p:par>
                              <p:par>
                                <p:cTn id="120" presetID="9" presetClass="exit" presetSubtype="0" fill="hold" grpId="0" nodeType="withEffect">
                                  <p:stCondLst>
                                    <p:cond delay="0"/>
                                  </p:stCondLst>
                                  <p:childTnLst>
                                    <p:animEffect transition="out" filter="dissolve">
                                      <p:cBhvr>
                                        <p:cTn id="121" dur="500"/>
                                        <p:tgtEl>
                                          <p:spTgt spid="397"/>
                                        </p:tgtEl>
                                      </p:cBhvr>
                                    </p:animEffect>
                                    <p:set>
                                      <p:cBhvr>
                                        <p:cTn id="122" dur="1" fill="hold">
                                          <p:stCondLst>
                                            <p:cond delay="499"/>
                                          </p:stCondLst>
                                        </p:cTn>
                                        <p:tgtEl>
                                          <p:spTgt spid="397"/>
                                        </p:tgtEl>
                                        <p:attrNameLst>
                                          <p:attrName>style.visibility</p:attrName>
                                        </p:attrNameLst>
                                      </p:cBhvr>
                                      <p:to>
                                        <p:strVal val="hidden"/>
                                      </p:to>
                                    </p:set>
                                  </p:childTnLst>
                                </p:cTn>
                              </p:par>
                              <p:par>
                                <p:cTn id="123" presetID="9" presetClass="exit" presetSubtype="0" fill="hold" grpId="0" nodeType="withEffect">
                                  <p:stCondLst>
                                    <p:cond delay="0"/>
                                  </p:stCondLst>
                                  <p:childTnLst>
                                    <p:animEffect transition="out" filter="dissolve">
                                      <p:cBhvr>
                                        <p:cTn id="124" dur="500"/>
                                        <p:tgtEl>
                                          <p:spTgt spid="398"/>
                                        </p:tgtEl>
                                      </p:cBhvr>
                                    </p:animEffect>
                                    <p:set>
                                      <p:cBhvr>
                                        <p:cTn id="125" dur="1" fill="hold">
                                          <p:stCondLst>
                                            <p:cond delay="499"/>
                                          </p:stCondLst>
                                        </p:cTn>
                                        <p:tgtEl>
                                          <p:spTgt spid="398"/>
                                        </p:tgtEl>
                                        <p:attrNameLst>
                                          <p:attrName>style.visibility</p:attrName>
                                        </p:attrNameLst>
                                      </p:cBhvr>
                                      <p:to>
                                        <p:strVal val="hidden"/>
                                      </p:to>
                                    </p:set>
                                  </p:childTnLst>
                                </p:cTn>
                              </p:par>
                              <p:par>
                                <p:cTn id="126" presetID="9" presetClass="exit" presetSubtype="0" fill="hold" grpId="0" nodeType="withEffect">
                                  <p:stCondLst>
                                    <p:cond delay="0"/>
                                  </p:stCondLst>
                                  <p:childTnLst>
                                    <p:animEffect transition="out" filter="dissolve">
                                      <p:cBhvr>
                                        <p:cTn id="127" dur="500"/>
                                        <p:tgtEl>
                                          <p:spTgt spid="399"/>
                                        </p:tgtEl>
                                      </p:cBhvr>
                                    </p:animEffect>
                                    <p:set>
                                      <p:cBhvr>
                                        <p:cTn id="128" dur="1" fill="hold">
                                          <p:stCondLst>
                                            <p:cond delay="499"/>
                                          </p:stCondLst>
                                        </p:cTn>
                                        <p:tgtEl>
                                          <p:spTgt spid="399"/>
                                        </p:tgtEl>
                                        <p:attrNameLst>
                                          <p:attrName>style.visibility</p:attrName>
                                        </p:attrNameLst>
                                      </p:cBhvr>
                                      <p:to>
                                        <p:strVal val="hidden"/>
                                      </p:to>
                                    </p:set>
                                  </p:childTnLst>
                                </p:cTn>
                              </p:par>
                              <p:par>
                                <p:cTn id="129" presetID="9" presetClass="exit" presetSubtype="0" fill="hold" grpId="1" nodeType="withEffect">
                                  <p:stCondLst>
                                    <p:cond delay="0"/>
                                  </p:stCondLst>
                                  <p:childTnLst>
                                    <p:animEffect transition="out" filter="dissolve">
                                      <p:cBhvr>
                                        <p:cTn id="130" dur="500"/>
                                        <p:tgtEl>
                                          <p:spTgt spid="275"/>
                                        </p:tgtEl>
                                      </p:cBhvr>
                                    </p:animEffect>
                                    <p:set>
                                      <p:cBhvr>
                                        <p:cTn id="131" dur="1" fill="hold">
                                          <p:stCondLst>
                                            <p:cond delay="499"/>
                                          </p:stCondLst>
                                        </p:cTn>
                                        <p:tgtEl>
                                          <p:spTgt spid="275"/>
                                        </p:tgtEl>
                                        <p:attrNameLst>
                                          <p:attrName>style.visibility</p:attrName>
                                        </p:attrNameLst>
                                      </p:cBhvr>
                                      <p:to>
                                        <p:strVal val="hidden"/>
                                      </p:to>
                                    </p:set>
                                  </p:childTnLst>
                                </p:cTn>
                              </p:par>
                              <p:par>
                                <p:cTn id="132" presetID="9" presetClass="exit" presetSubtype="0" fill="hold" grpId="1" nodeType="withEffect">
                                  <p:stCondLst>
                                    <p:cond delay="0"/>
                                  </p:stCondLst>
                                  <p:childTnLst>
                                    <p:animEffect transition="out" filter="dissolve">
                                      <p:cBhvr>
                                        <p:cTn id="133" dur="500"/>
                                        <p:tgtEl>
                                          <p:spTgt spid="276"/>
                                        </p:tgtEl>
                                      </p:cBhvr>
                                    </p:animEffect>
                                    <p:set>
                                      <p:cBhvr>
                                        <p:cTn id="134" dur="1" fill="hold">
                                          <p:stCondLst>
                                            <p:cond delay="499"/>
                                          </p:stCondLst>
                                        </p:cTn>
                                        <p:tgtEl>
                                          <p:spTgt spid="276"/>
                                        </p:tgtEl>
                                        <p:attrNameLst>
                                          <p:attrName>style.visibility</p:attrName>
                                        </p:attrNameLst>
                                      </p:cBhvr>
                                      <p:to>
                                        <p:strVal val="hidden"/>
                                      </p:to>
                                    </p:set>
                                  </p:childTnLst>
                                </p:cTn>
                              </p:par>
                              <p:par>
                                <p:cTn id="135" presetID="9" presetClass="exit" presetSubtype="0" fill="hold" grpId="1" nodeType="withEffect">
                                  <p:stCondLst>
                                    <p:cond delay="0"/>
                                  </p:stCondLst>
                                  <p:childTnLst>
                                    <p:animEffect transition="out" filter="dissolve">
                                      <p:cBhvr>
                                        <p:cTn id="136" dur="500"/>
                                        <p:tgtEl>
                                          <p:spTgt spid="278"/>
                                        </p:tgtEl>
                                      </p:cBhvr>
                                    </p:animEffect>
                                    <p:set>
                                      <p:cBhvr>
                                        <p:cTn id="137" dur="1" fill="hold">
                                          <p:stCondLst>
                                            <p:cond delay="499"/>
                                          </p:stCondLst>
                                        </p:cTn>
                                        <p:tgtEl>
                                          <p:spTgt spid="278"/>
                                        </p:tgtEl>
                                        <p:attrNameLst>
                                          <p:attrName>style.visibility</p:attrName>
                                        </p:attrNameLst>
                                      </p:cBhvr>
                                      <p:to>
                                        <p:strVal val="hidden"/>
                                      </p:to>
                                    </p:set>
                                  </p:childTnLst>
                                </p:cTn>
                              </p:par>
                              <p:par>
                                <p:cTn id="138" presetID="9" presetClass="exit" presetSubtype="0" fill="hold" grpId="1" nodeType="withEffect">
                                  <p:stCondLst>
                                    <p:cond delay="0"/>
                                  </p:stCondLst>
                                  <p:childTnLst>
                                    <p:animEffect transition="out" filter="dissolve">
                                      <p:cBhvr>
                                        <p:cTn id="139" dur="500"/>
                                        <p:tgtEl>
                                          <p:spTgt spid="277"/>
                                        </p:tgtEl>
                                      </p:cBhvr>
                                    </p:animEffect>
                                    <p:set>
                                      <p:cBhvr>
                                        <p:cTn id="140" dur="1" fill="hold">
                                          <p:stCondLst>
                                            <p:cond delay="499"/>
                                          </p:stCondLst>
                                        </p:cTn>
                                        <p:tgtEl>
                                          <p:spTgt spid="277"/>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9" presetClass="exit" presetSubtype="0" fill="hold" grpId="0" nodeType="clickEffect">
                                  <p:stCondLst>
                                    <p:cond delay="0"/>
                                  </p:stCondLst>
                                  <p:childTnLst>
                                    <p:animEffect transition="out" filter="dissolve">
                                      <p:cBhvr>
                                        <p:cTn id="144" dur="500"/>
                                        <p:tgtEl>
                                          <p:spTgt spid="32"/>
                                        </p:tgtEl>
                                      </p:cBhvr>
                                    </p:animEffect>
                                    <p:set>
                                      <p:cBhvr>
                                        <p:cTn id="145" dur="1" fill="hold">
                                          <p:stCondLst>
                                            <p:cond delay="499"/>
                                          </p:stCondLst>
                                        </p:cTn>
                                        <p:tgtEl>
                                          <p:spTgt spid="32"/>
                                        </p:tgtEl>
                                        <p:attrNameLst>
                                          <p:attrName>style.visibility</p:attrName>
                                        </p:attrNameLst>
                                      </p:cBhvr>
                                      <p:to>
                                        <p:strVal val="hidden"/>
                                      </p:to>
                                    </p:set>
                                  </p:childTnLst>
                                </p:cTn>
                              </p:par>
                              <p:par>
                                <p:cTn id="146" presetID="9" presetClass="exit" presetSubtype="0" fill="hold" grpId="0" nodeType="withEffect">
                                  <p:stCondLst>
                                    <p:cond delay="0"/>
                                  </p:stCondLst>
                                  <p:childTnLst>
                                    <p:animEffect transition="out" filter="dissolve">
                                      <p:cBhvr>
                                        <p:cTn id="147" dur="500"/>
                                        <p:tgtEl>
                                          <p:spTgt spid="70"/>
                                        </p:tgtEl>
                                      </p:cBhvr>
                                    </p:animEffect>
                                    <p:set>
                                      <p:cBhvr>
                                        <p:cTn id="148" dur="1" fill="hold">
                                          <p:stCondLst>
                                            <p:cond delay="499"/>
                                          </p:stCondLst>
                                        </p:cTn>
                                        <p:tgtEl>
                                          <p:spTgt spid="70"/>
                                        </p:tgtEl>
                                        <p:attrNameLst>
                                          <p:attrName>style.visibility</p:attrName>
                                        </p:attrNameLst>
                                      </p:cBhvr>
                                      <p:to>
                                        <p:strVal val="hidden"/>
                                      </p:to>
                                    </p:set>
                                  </p:childTnLst>
                                </p:cTn>
                              </p:par>
                              <p:par>
                                <p:cTn id="149" presetID="9" presetClass="exit" presetSubtype="0" fill="hold" grpId="0" nodeType="withEffect">
                                  <p:stCondLst>
                                    <p:cond delay="0"/>
                                  </p:stCondLst>
                                  <p:childTnLst>
                                    <p:animEffect transition="out" filter="dissolve">
                                      <p:cBhvr>
                                        <p:cTn id="150" dur="500"/>
                                        <p:tgtEl>
                                          <p:spTgt spid="71"/>
                                        </p:tgtEl>
                                      </p:cBhvr>
                                    </p:animEffect>
                                    <p:set>
                                      <p:cBhvr>
                                        <p:cTn id="151" dur="1" fill="hold">
                                          <p:stCondLst>
                                            <p:cond delay="499"/>
                                          </p:stCondLst>
                                        </p:cTn>
                                        <p:tgtEl>
                                          <p:spTgt spid="71"/>
                                        </p:tgtEl>
                                        <p:attrNameLst>
                                          <p:attrName>style.visibility</p:attrName>
                                        </p:attrNameLst>
                                      </p:cBhvr>
                                      <p:to>
                                        <p:strVal val="hidden"/>
                                      </p:to>
                                    </p:set>
                                  </p:childTnLst>
                                </p:cTn>
                              </p:par>
                              <p:par>
                                <p:cTn id="152" presetID="9" presetClass="exit" presetSubtype="0" fill="hold" grpId="0" nodeType="withEffect">
                                  <p:stCondLst>
                                    <p:cond delay="0"/>
                                  </p:stCondLst>
                                  <p:childTnLst>
                                    <p:animEffect transition="out" filter="dissolve">
                                      <p:cBhvr>
                                        <p:cTn id="153" dur="500"/>
                                        <p:tgtEl>
                                          <p:spTgt spid="72"/>
                                        </p:tgtEl>
                                      </p:cBhvr>
                                    </p:animEffect>
                                    <p:set>
                                      <p:cBhvr>
                                        <p:cTn id="154" dur="1" fill="hold">
                                          <p:stCondLst>
                                            <p:cond delay="499"/>
                                          </p:stCondLst>
                                        </p:cTn>
                                        <p:tgtEl>
                                          <p:spTgt spid="72"/>
                                        </p:tgtEl>
                                        <p:attrNameLst>
                                          <p:attrName>style.visibility</p:attrName>
                                        </p:attrNameLst>
                                      </p:cBhvr>
                                      <p:to>
                                        <p:strVal val="hidden"/>
                                      </p:to>
                                    </p:set>
                                  </p:childTnLst>
                                </p:cTn>
                              </p:par>
                              <p:par>
                                <p:cTn id="155" presetID="9" presetClass="exit" presetSubtype="0" fill="hold" grpId="0" nodeType="withEffect">
                                  <p:stCondLst>
                                    <p:cond delay="0"/>
                                  </p:stCondLst>
                                  <p:childTnLst>
                                    <p:animEffect transition="out" filter="dissolve">
                                      <p:cBhvr>
                                        <p:cTn id="156" dur="500"/>
                                        <p:tgtEl>
                                          <p:spTgt spid="73"/>
                                        </p:tgtEl>
                                      </p:cBhvr>
                                    </p:animEffect>
                                    <p:set>
                                      <p:cBhvr>
                                        <p:cTn id="157" dur="1" fill="hold">
                                          <p:stCondLst>
                                            <p:cond delay="499"/>
                                          </p:stCondLst>
                                        </p:cTn>
                                        <p:tgtEl>
                                          <p:spTgt spid="73"/>
                                        </p:tgtEl>
                                        <p:attrNameLst>
                                          <p:attrName>style.visibility</p:attrName>
                                        </p:attrNameLst>
                                      </p:cBhvr>
                                      <p:to>
                                        <p:strVal val="hidden"/>
                                      </p:to>
                                    </p:set>
                                  </p:childTnLst>
                                </p:cTn>
                              </p:par>
                              <p:par>
                                <p:cTn id="158" presetID="9" presetClass="exit" presetSubtype="0" fill="hold" grpId="0" nodeType="withEffect">
                                  <p:stCondLst>
                                    <p:cond delay="0"/>
                                  </p:stCondLst>
                                  <p:childTnLst>
                                    <p:animEffect transition="out" filter="dissolve">
                                      <p:cBhvr>
                                        <p:cTn id="159" dur="500"/>
                                        <p:tgtEl>
                                          <p:spTgt spid="74"/>
                                        </p:tgtEl>
                                      </p:cBhvr>
                                    </p:animEffect>
                                    <p:set>
                                      <p:cBhvr>
                                        <p:cTn id="160" dur="1" fill="hold">
                                          <p:stCondLst>
                                            <p:cond delay="499"/>
                                          </p:stCondLst>
                                        </p:cTn>
                                        <p:tgtEl>
                                          <p:spTgt spid="74"/>
                                        </p:tgtEl>
                                        <p:attrNameLst>
                                          <p:attrName>style.visibility</p:attrName>
                                        </p:attrNameLst>
                                      </p:cBhvr>
                                      <p:to>
                                        <p:strVal val="hidden"/>
                                      </p:to>
                                    </p:set>
                                  </p:childTnLst>
                                </p:cTn>
                              </p:par>
                              <p:par>
                                <p:cTn id="161" presetID="9" presetClass="exit" presetSubtype="0" fill="hold" grpId="0" nodeType="withEffect">
                                  <p:stCondLst>
                                    <p:cond delay="0"/>
                                  </p:stCondLst>
                                  <p:childTnLst>
                                    <p:animEffect transition="out" filter="dissolve">
                                      <p:cBhvr>
                                        <p:cTn id="162" dur="500"/>
                                        <p:tgtEl>
                                          <p:spTgt spid="75"/>
                                        </p:tgtEl>
                                      </p:cBhvr>
                                    </p:animEffect>
                                    <p:set>
                                      <p:cBhvr>
                                        <p:cTn id="163" dur="1" fill="hold">
                                          <p:stCondLst>
                                            <p:cond delay="499"/>
                                          </p:stCondLst>
                                        </p:cTn>
                                        <p:tgtEl>
                                          <p:spTgt spid="75"/>
                                        </p:tgtEl>
                                        <p:attrNameLst>
                                          <p:attrName>style.visibility</p:attrName>
                                        </p:attrNameLst>
                                      </p:cBhvr>
                                      <p:to>
                                        <p:strVal val="hidden"/>
                                      </p:to>
                                    </p:set>
                                  </p:childTnLst>
                                </p:cTn>
                              </p:par>
                              <p:par>
                                <p:cTn id="164" presetID="9" presetClass="exit" presetSubtype="0" fill="hold" grpId="0" nodeType="withEffect">
                                  <p:stCondLst>
                                    <p:cond delay="0"/>
                                  </p:stCondLst>
                                  <p:childTnLst>
                                    <p:animEffect transition="out" filter="dissolve">
                                      <p:cBhvr>
                                        <p:cTn id="165" dur="500"/>
                                        <p:tgtEl>
                                          <p:spTgt spid="76"/>
                                        </p:tgtEl>
                                      </p:cBhvr>
                                    </p:animEffect>
                                    <p:set>
                                      <p:cBhvr>
                                        <p:cTn id="166" dur="1" fill="hold">
                                          <p:stCondLst>
                                            <p:cond delay="499"/>
                                          </p:stCondLst>
                                        </p:cTn>
                                        <p:tgtEl>
                                          <p:spTgt spid="76"/>
                                        </p:tgtEl>
                                        <p:attrNameLst>
                                          <p:attrName>style.visibility</p:attrName>
                                        </p:attrNameLst>
                                      </p:cBhvr>
                                      <p:to>
                                        <p:strVal val="hidden"/>
                                      </p:to>
                                    </p:set>
                                  </p:childTnLst>
                                </p:cTn>
                              </p:par>
                              <p:par>
                                <p:cTn id="167" presetID="9" presetClass="exit" presetSubtype="0" fill="hold" grpId="0" nodeType="withEffect">
                                  <p:stCondLst>
                                    <p:cond delay="0"/>
                                  </p:stCondLst>
                                  <p:childTnLst>
                                    <p:animEffect transition="out" filter="dissolve">
                                      <p:cBhvr>
                                        <p:cTn id="168" dur="500"/>
                                        <p:tgtEl>
                                          <p:spTgt spid="77"/>
                                        </p:tgtEl>
                                      </p:cBhvr>
                                    </p:animEffect>
                                    <p:set>
                                      <p:cBhvr>
                                        <p:cTn id="169" dur="1" fill="hold">
                                          <p:stCondLst>
                                            <p:cond delay="499"/>
                                          </p:stCondLst>
                                        </p:cTn>
                                        <p:tgtEl>
                                          <p:spTgt spid="77"/>
                                        </p:tgtEl>
                                        <p:attrNameLst>
                                          <p:attrName>style.visibility</p:attrName>
                                        </p:attrNameLst>
                                      </p:cBhvr>
                                      <p:to>
                                        <p:strVal val="hidden"/>
                                      </p:to>
                                    </p:set>
                                  </p:childTnLst>
                                </p:cTn>
                              </p:par>
                              <p:par>
                                <p:cTn id="170" presetID="9" presetClass="exit" presetSubtype="0" fill="hold" grpId="0" nodeType="withEffect">
                                  <p:stCondLst>
                                    <p:cond delay="0"/>
                                  </p:stCondLst>
                                  <p:childTnLst>
                                    <p:animEffect transition="out" filter="dissolve">
                                      <p:cBhvr>
                                        <p:cTn id="171" dur="500"/>
                                        <p:tgtEl>
                                          <p:spTgt spid="78"/>
                                        </p:tgtEl>
                                      </p:cBhvr>
                                    </p:animEffect>
                                    <p:set>
                                      <p:cBhvr>
                                        <p:cTn id="172" dur="1" fill="hold">
                                          <p:stCondLst>
                                            <p:cond delay="499"/>
                                          </p:stCondLst>
                                        </p:cTn>
                                        <p:tgtEl>
                                          <p:spTgt spid="78"/>
                                        </p:tgtEl>
                                        <p:attrNameLst>
                                          <p:attrName>style.visibility</p:attrName>
                                        </p:attrNameLst>
                                      </p:cBhvr>
                                      <p:to>
                                        <p:strVal val="hidden"/>
                                      </p:to>
                                    </p:set>
                                  </p:childTnLst>
                                </p:cTn>
                              </p:par>
                              <p:par>
                                <p:cTn id="173" presetID="9" presetClass="exit" presetSubtype="0" fill="hold" nodeType="withEffect">
                                  <p:stCondLst>
                                    <p:cond delay="0"/>
                                  </p:stCondLst>
                                  <p:childTnLst>
                                    <p:animEffect transition="out" filter="dissolve">
                                      <p:cBhvr>
                                        <p:cTn id="174" dur="500"/>
                                        <p:tgtEl>
                                          <p:spTgt spid="79"/>
                                        </p:tgtEl>
                                      </p:cBhvr>
                                    </p:animEffect>
                                    <p:set>
                                      <p:cBhvr>
                                        <p:cTn id="175" dur="1" fill="hold">
                                          <p:stCondLst>
                                            <p:cond delay="499"/>
                                          </p:stCondLst>
                                        </p:cTn>
                                        <p:tgtEl>
                                          <p:spTgt spid="79"/>
                                        </p:tgtEl>
                                        <p:attrNameLst>
                                          <p:attrName>style.visibility</p:attrName>
                                        </p:attrNameLst>
                                      </p:cBhvr>
                                      <p:to>
                                        <p:strVal val="hidden"/>
                                      </p:to>
                                    </p:set>
                                  </p:childTnLst>
                                </p:cTn>
                              </p:par>
                              <p:par>
                                <p:cTn id="176" presetID="9" presetClass="exit" presetSubtype="0" fill="hold" grpId="1" nodeType="withEffect">
                                  <p:stCondLst>
                                    <p:cond delay="0"/>
                                  </p:stCondLst>
                                  <p:childTnLst>
                                    <p:animEffect transition="out" filter="dissolve">
                                      <p:cBhvr>
                                        <p:cTn id="177" dur="500"/>
                                        <p:tgtEl>
                                          <p:spTgt spid="259"/>
                                        </p:tgtEl>
                                      </p:cBhvr>
                                    </p:animEffect>
                                    <p:set>
                                      <p:cBhvr>
                                        <p:cTn id="178" dur="1" fill="hold">
                                          <p:stCondLst>
                                            <p:cond delay="499"/>
                                          </p:stCondLst>
                                        </p:cTn>
                                        <p:tgtEl>
                                          <p:spTgt spid="259"/>
                                        </p:tgtEl>
                                        <p:attrNameLst>
                                          <p:attrName>style.visibility</p:attrName>
                                        </p:attrNameLst>
                                      </p:cBhvr>
                                      <p:to>
                                        <p:strVal val="hidden"/>
                                      </p:to>
                                    </p:set>
                                  </p:childTnLst>
                                </p:cTn>
                              </p:par>
                              <p:par>
                                <p:cTn id="179" presetID="9" presetClass="exit" presetSubtype="0" fill="hold" grpId="1" nodeType="withEffect">
                                  <p:stCondLst>
                                    <p:cond delay="0"/>
                                  </p:stCondLst>
                                  <p:childTnLst>
                                    <p:animEffect transition="out" filter="dissolve">
                                      <p:cBhvr>
                                        <p:cTn id="180" dur="500"/>
                                        <p:tgtEl>
                                          <p:spTgt spid="260"/>
                                        </p:tgtEl>
                                      </p:cBhvr>
                                    </p:animEffect>
                                    <p:set>
                                      <p:cBhvr>
                                        <p:cTn id="181" dur="1" fill="hold">
                                          <p:stCondLst>
                                            <p:cond delay="499"/>
                                          </p:stCondLst>
                                        </p:cTn>
                                        <p:tgtEl>
                                          <p:spTgt spid="260"/>
                                        </p:tgtEl>
                                        <p:attrNameLst>
                                          <p:attrName>style.visibility</p:attrName>
                                        </p:attrNameLst>
                                      </p:cBhvr>
                                      <p:to>
                                        <p:strVal val="hidden"/>
                                      </p:to>
                                    </p:set>
                                  </p:childTnLst>
                                </p:cTn>
                              </p:par>
                              <p:par>
                                <p:cTn id="182" presetID="9" presetClass="exit" presetSubtype="0" fill="hold" grpId="1" nodeType="withEffect">
                                  <p:stCondLst>
                                    <p:cond delay="0"/>
                                  </p:stCondLst>
                                  <p:childTnLst>
                                    <p:animEffect transition="out" filter="dissolve">
                                      <p:cBhvr>
                                        <p:cTn id="183" dur="500"/>
                                        <p:tgtEl>
                                          <p:spTgt spid="263"/>
                                        </p:tgtEl>
                                      </p:cBhvr>
                                    </p:animEffect>
                                    <p:set>
                                      <p:cBhvr>
                                        <p:cTn id="184" dur="1" fill="hold">
                                          <p:stCondLst>
                                            <p:cond delay="499"/>
                                          </p:stCondLst>
                                        </p:cTn>
                                        <p:tgtEl>
                                          <p:spTgt spid="263"/>
                                        </p:tgtEl>
                                        <p:attrNameLst>
                                          <p:attrName>style.visibility</p:attrName>
                                        </p:attrNameLst>
                                      </p:cBhvr>
                                      <p:to>
                                        <p:strVal val="hidden"/>
                                      </p:to>
                                    </p:set>
                                  </p:childTnLst>
                                </p:cTn>
                              </p:par>
                              <p:par>
                                <p:cTn id="185" presetID="9" presetClass="exit" presetSubtype="0" fill="hold" grpId="1" nodeType="withEffect">
                                  <p:stCondLst>
                                    <p:cond delay="0"/>
                                  </p:stCondLst>
                                  <p:childTnLst>
                                    <p:animEffect transition="out" filter="dissolve">
                                      <p:cBhvr>
                                        <p:cTn id="186" dur="500"/>
                                        <p:tgtEl>
                                          <p:spTgt spid="264"/>
                                        </p:tgtEl>
                                      </p:cBhvr>
                                    </p:animEffect>
                                    <p:set>
                                      <p:cBhvr>
                                        <p:cTn id="187" dur="1" fill="hold">
                                          <p:stCondLst>
                                            <p:cond delay="499"/>
                                          </p:stCondLst>
                                        </p:cTn>
                                        <p:tgtEl>
                                          <p:spTgt spid="264"/>
                                        </p:tgtEl>
                                        <p:attrNameLst>
                                          <p:attrName>style.visibility</p:attrName>
                                        </p:attrNameLst>
                                      </p:cBhvr>
                                      <p:to>
                                        <p:strVal val="hidden"/>
                                      </p:to>
                                    </p:set>
                                  </p:childTnLst>
                                </p:cTn>
                              </p:par>
                              <p:par>
                                <p:cTn id="188" presetID="9" presetClass="exit" presetSubtype="0" fill="hold" nodeType="withEffect">
                                  <p:stCondLst>
                                    <p:cond delay="0"/>
                                  </p:stCondLst>
                                  <p:childTnLst>
                                    <p:animEffect transition="out" filter="dissolve">
                                      <p:cBhvr>
                                        <p:cTn id="189" dur="500"/>
                                        <p:tgtEl>
                                          <p:spTgt spid="46"/>
                                        </p:tgtEl>
                                      </p:cBhvr>
                                    </p:animEffect>
                                    <p:set>
                                      <p:cBhvr>
                                        <p:cTn id="190" dur="1" fill="hold">
                                          <p:stCondLst>
                                            <p:cond delay="499"/>
                                          </p:stCondLst>
                                        </p:cTn>
                                        <p:tgtEl>
                                          <p:spTgt spid="46"/>
                                        </p:tgtEl>
                                        <p:attrNameLst>
                                          <p:attrName>style.visibility</p:attrName>
                                        </p:attrNameLst>
                                      </p:cBhvr>
                                      <p:to>
                                        <p:strVal val="hidden"/>
                                      </p:to>
                                    </p:set>
                                  </p:childTnLst>
                                </p:cTn>
                              </p:par>
                              <p:par>
                                <p:cTn id="191" presetID="9" presetClass="exit" presetSubtype="0" fill="hold" nodeType="withEffect">
                                  <p:stCondLst>
                                    <p:cond delay="0"/>
                                  </p:stCondLst>
                                  <p:childTnLst>
                                    <p:animEffect transition="out" filter="dissolve">
                                      <p:cBhvr>
                                        <p:cTn id="192" dur="500"/>
                                        <p:tgtEl>
                                          <p:spTgt spid="187"/>
                                        </p:tgtEl>
                                      </p:cBhvr>
                                    </p:animEffect>
                                    <p:set>
                                      <p:cBhvr>
                                        <p:cTn id="193" dur="1" fill="hold">
                                          <p:stCondLst>
                                            <p:cond delay="499"/>
                                          </p:stCondLst>
                                        </p:cTn>
                                        <p:tgtEl>
                                          <p:spTgt spid="187"/>
                                        </p:tgtEl>
                                        <p:attrNameLst>
                                          <p:attrName>style.visibility</p:attrName>
                                        </p:attrNameLst>
                                      </p:cBhvr>
                                      <p:to>
                                        <p:strVal val="hidden"/>
                                      </p:to>
                                    </p:set>
                                  </p:childTnLst>
                                </p:cTn>
                              </p:par>
                              <p:par>
                                <p:cTn id="194" presetID="9" presetClass="exit" presetSubtype="0" fill="hold" grpId="1" nodeType="withEffect">
                                  <p:stCondLst>
                                    <p:cond delay="0"/>
                                  </p:stCondLst>
                                  <p:childTnLst>
                                    <p:animEffect transition="out" filter="dissolve">
                                      <p:cBhvr>
                                        <p:cTn id="195" dur="500"/>
                                        <p:tgtEl>
                                          <p:spTgt spid="274"/>
                                        </p:tgtEl>
                                      </p:cBhvr>
                                    </p:animEffect>
                                    <p:set>
                                      <p:cBhvr>
                                        <p:cTn id="196" dur="1" fill="hold">
                                          <p:stCondLst>
                                            <p:cond delay="499"/>
                                          </p:stCondLst>
                                        </p:cTn>
                                        <p:tgtEl>
                                          <p:spTgt spid="274"/>
                                        </p:tgtEl>
                                        <p:attrNameLst>
                                          <p:attrName>style.visibility</p:attrName>
                                        </p:attrNameLst>
                                      </p:cBhvr>
                                      <p:to>
                                        <p:strVal val="hidden"/>
                                      </p:to>
                                    </p:set>
                                  </p:childTnLst>
                                </p:cTn>
                              </p:par>
                            </p:childTnLst>
                          </p:cTn>
                        </p:par>
                        <p:par>
                          <p:cTn id="197" fill="hold">
                            <p:stCondLst>
                              <p:cond delay="500"/>
                            </p:stCondLst>
                            <p:childTnLst>
                              <p:par>
                                <p:cTn id="198" presetID="9" presetClass="exit" presetSubtype="0" fill="hold" grpId="0" nodeType="afterEffect">
                                  <p:stCondLst>
                                    <p:cond delay="0"/>
                                  </p:stCondLst>
                                  <p:childTnLst>
                                    <p:animEffect transition="out" filter="dissolve">
                                      <p:cBhvr>
                                        <p:cTn id="199" dur="500"/>
                                        <p:tgtEl>
                                          <p:spTgt spid="323"/>
                                        </p:tgtEl>
                                      </p:cBhvr>
                                    </p:animEffect>
                                    <p:set>
                                      <p:cBhvr>
                                        <p:cTn id="200" dur="1" fill="hold">
                                          <p:stCondLst>
                                            <p:cond delay="499"/>
                                          </p:stCondLst>
                                        </p:cTn>
                                        <p:tgtEl>
                                          <p:spTgt spid="323"/>
                                        </p:tgtEl>
                                        <p:attrNameLst>
                                          <p:attrName>style.visibility</p:attrName>
                                        </p:attrNameLst>
                                      </p:cBhvr>
                                      <p:to>
                                        <p:strVal val="hidden"/>
                                      </p:to>
                                    </p:set>
                                  </p:childTnLst>
                                </p:cTn>
                              </p:par>
                            </p:childTnLst>
                          </p:cTn>
                        </p:par>
                        <p:par>
                          <p:cTn id="201" fill="hold">
                            <p:stCondLst>
                              <p:cond delay="1000"/>
                            </p:stCondLst>
                            <p:childTnLst>
                              <p:par>
                                <p:cTn id="202" presetID="10" presetClass="entr" presetSubtype="0" fill="hold" grpId="0" nodeType="afterEffect">
                                  <p:stCondLst>
                                    <p:cond delay="0"/>
                                  </p:stCondLst>
                                  <p:childTnLst>
                                    <p:set>
                                      <p:cBhvr>
                                        <p:cTn id="203" dur="1" fill="hold">
                                          <p:stCondLst>
                                            <p:cond delay="0"/>
                                          </p:stCondLst>
                                        </p:cTn>
                                        <p:tgtEl>
                                          <p:spTgt spid="279"/>
                                        </p:tgtEl>
                                        <p:attrNameLst>
                                          <p:attrName>style.visibility</p:attrName>
                                        </p:attrNameLst>
                                      </p:cBhvr>
                                      <p:to>
                                        <p:strVal val="visible"/>
                                      </p:to>
                                    </p:set>
                                    <p:animEffect transition="in" filter="fade">
                                      <p:cBhvr>
                                        <p:cTn id="204" dur="500"/>
                                        <p:tgtEl>
                                          <p:spTgt spid="279"/>
                                        </p:tgtEl>
                                      </p:cBhvr>
                                    </p:animEffect>
                                  </p:childTnLst>
                                </p:cTn>
                              </p:par>
                            </p:childTnLst>
                          </p:cTn>
                        </p:par>
                        <p:par>
                          <p:cTn id="205" fill="hold">
                            <p:stCondLst>
                              <p:cond delay="1500"/>
                            </p:stCondLst>
                            <p:childTnLst>
                              <p:par>
                                <p:cTn id="206" presetID="22" presetClass="emph" presetSubtype="0" repeatCount="indefinite" fill="hold" grpId="0" nodeType="afterEffect">
                                  <p:stCondLst>
                                    <p:cond delay="0"/>
                                  </p:stCondLst>
                                  <p:childTnLst>
                                    <p:animClr clrSpc="hsl" dir="cw">
                                      <p:cBhvr override="childStyle">
                                        <p:cTn id="207" dur="1000" fill="hold"/>
                                        <p:tgtEl>
                                          <p:spTgt spid="190"/>
                                        </p:tgtEl>
                                        <p:attrNameLst>
                                          <p:attrName>style.color</p:attrName>
                                        </p:attrNameLst>
                                      </p:cBhvr>
                                      <p:by>
                                        <p:hsl h="-7200000" s="0" l="0"/>
                                      </p:by>
                                    </p:animClr>
                                    <p:animClr clrSpc="hsl" dir="cw">
                                      <p:cBhvr>
                                        <p:cTn id="208" dur="1000" fill="hold"/>
                                        <p:tgtEl>
                                          <p:spTgt spid="190"/>
                                        </p:tgtEl>
                                        <p:attrNameLst>
                                          <p:attrName>fillcolor</p:attrName>
                                        </p:attrNameLst>
                                      </p:cBhvr>
                                      <p:by>
                                        <p:hsl h="-7200000" s="0" l="0"/>
                                      </p:by>
                                    </p:animClr>
                                    <p:animClr clrSpc="hsl" dir="cw">
                                      <p:cBhvr>
                                        <p:cTn id="209" dur="1000" fill="hold"/>
                                        <p:tgtEl>
                                          <p:spTgt spid="190"/>
                                        </p:tgtEl>
                                        <p:attrNameLst>
                                          <p:attrName>stroke.color</p:attrName>
                                        </p:attrNameLst>
                                      </p:cBhvr>
                                      <p:by>
                                        <p:hsl h="-7200000" s="0" l="0"/>
                                      </p:by>
                                    </p:animClr>
                                    <p:set>
                                      <p:cBhvr>
                                        <p:cTn id="210" dur="1000" fill="hold"/>
                                        <p:tgtEl>
                                          <p:spTgt spid="1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70" grpId="0" animBg="1"/>
      <p:bldP spid="71" grpId="0" animBg="1"/>
      <p:bldP spid="72" grpId="0" animBg="1"/>
      <p:bldP spid="73" grpId="0" animBg="1"/>
      <p:bldP spid="74" grpId="0" animBg="1"/>
      <p:bldP spid="75" grpId="0" animBg="1"/>
      <p:bldP spid="76" grpId="0" animBg="1"/>
      <p:bldP spid="77" grpId="0" animBg="1"/>
      <p:bldP spid="78" grpId="0" animBg="1"/>
      <p:bldP spid="190" grpId="0" animBg="1"/>
      <p:bldP spid="323" grpId="0" animBg="1"/>
      <p:bldP spid="274" grpId="0" animBg="1"/>
      <p:bldP spid="274" grpId="1" animBg="1"/>
      <p:bldP spid="275" grpId="0" animBg="1"/>
      <p:bldP spid="275" grpId="1" animBg="1"/>
      <p:bldP spid="259" grpId="0" animBg="1"/>
      <p:bldP spid="259" grpId="1" animBg="1"/>
      <p:bldP spid="260" grpId="0" animBg="1"/>
      <p:bldP spid="260" grpId="1" animBg="1"/>
      <p:bldP spid="261" grpId="0" animBg="1"/>
      <p:bldP spid="262" grpId="0" animBg="1"/>
      <p:bldP spid="263" grpId="0" animBg="1"/>
      <p:bldP spid="263" grpId="1" animBg="1"/>
      <p:bldP spid="264" grpId="0" animBg="1"/>
      <p:bldP spid="264" grpId="1" animBg="1"/>
      <p:bldP spid="265" grpId="0" animBg="1"/>
      <p:bldP spid="266" grpId="0" animBg="1"/>
      <p:bldP spid="276" grpId="0" animBg="1"/>
      <p:bldP spid="276" grpId="1" animBg="1"/>
      <p:bldP spid="289" grpId="0" animBg="1"/>
      <p:bldP spid="290" grpId="0" animBg="1"/>
      <p:bldP spid="291" grpId="0" animBg="1"/>
      <p:bldP spid="292" grpId="0" animBg="1"/>
      <p:bldP spid="293" grpId="0" animBg="1"/>
      <p:bldP spid="294" grpId="0" animBg="1"/>
      <p:bldP spid="295" grpId="0" animBg="1"/>
      <p:bldP spid="296" grpId="0" animBg="1"/>
      <p:bldP spid="277" grpId="0" animBg="1"/>
      <p:bldP spid="277" grpId="1" animBg="1"/>
      <p:bldP spid="278" grpId="0" animBg="1"/>
      <p:bldP spid="278" grpId="1"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2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6" name="Straight Connector 335"/>
          <p:cNvCxnSpPr/>
          <p:nvPr/>
        </p:nvCxnSpPr>
        <p:spPr>
          <a:xfrm flipH="1">
            <a:off x="4216501" y="2471958"/>
            <a:ext cx="617442" cy="1"/>
          </a:xfrm>
          <a:prstGeom prst="line">
            <a:avLst/>
          </a:prstGeom>
        </p:spPr>
        <p:style>
          <a:lnRef idx="2">
            <a:schemeClr val="dk1"/>
          </a:lnRef>
          <a:fillRef idx="0">
            <a:schemeClr val="dk1"/>
          </a:fillRef>
          <a:effectRef idx="1">
            <a:schemeClr val="dk1"/>
          </a:effectRef>
          <a:fontRef idx="minor">
            <a:schemeClr val="tx1"/>
          </a:fontRef>
        </p:style>
      </p:cxnSp>
      <p:cxnSp>
        <p:nvCxnSpPr>
          <p:cNvPr id="288" name="Straight Connector 287"/>
          <p:cNvCxnSpPr/>
          <p:nvPr/>
        </p:nvCxnSpPr>
        <p:spPr>
          <a:xfrm flipH="1" flipV="1">
            <a:off x="2527988" y="2374333"/>
            <a:ext cx="741180" cy="184578"/>
          </a:xfrm>
          <a:prstGeom prst="line">
            <a:avLst/>
          </a:prstGeom>
        </p:spPr>
        <p:style>
          <a:lnRef idx="2">
            <a:schemeClr val="dk1"/>
          </a:lnRef>
          <a:fillRef idx="0">
            <a:schemeClr val="dk1"/>
          </a:fillRef>
          <a:effectRef idx="1">
            <a:schemeClr val="dk1"/>
          </a:effectRef>
          <a:fontRef idx="minor">
            <a:schemeClr val="tx1"/>
          </a:fontRef>
        </p:style>
      </p:cxnSp>
      <p:cxnSp>
        <p:nvCxnSpPr>
          <p:cNvPr id="291" name="Straight Connector 290"/>
          <p:cNvCxnSpPr/>
          <p:nvPr/>
        </p:nvCxnSpPr>
        <p:spPr>
          <a:xfrm flipH="1">
            <a:off x="2527988" y="3337124"/>
            <a:ext cx="710138" cy="0"/>
          </a:xfrm>
          <a:prstGeom prst="line">
            <a:avLst/>
          </a:prstGeom>
        </p:spPr>
        <p:style>
          <a:lnRef idx="2">
            <a:schemeClr val="dk1"/>
          </a:lnRef>
          <a:fillRef idx="0">
            <a:schemeClr val="dk1"/>
          </a:fillRef>
          <a:effectRef idx="1">
            <a:schemeClr val="dk1"/>
          </a:effectRef>
          <a:fontRef idx="minor">
            <a:schemeClr val="tx1"/>
          </a:fontRef>
        </p:style>
      </p:cxnSp>
      <p:cxnSp>
        <p:nvCxnSpPr>
          <p:cNvPr id="283" name="Straight Connector 282"/>
          <p:cNvCxnSpPr/>
          <p:nvPr/>
        </p:nvCxnSpPr>
        <p:spPr>
          <a:xfrm flipH="1" flipV="1">
            <a:off x="5909900" y="2650275"/>
            <a:ext cx="522653" cy="152400"/>
          </a:xfrm>
          <a:prstGeom prst="line">
            <a:avLst/>
          </a:prstGeom>
        </p:spPr>
        <p:style>
          <a:lnRef idx="2">
            <a:schemeClr val="dk1"/>
          </a:lnRef>
          <a:fillRef idx="0">
            <a:schemeClr val="dk1"/>
          </a:fillRef>
          <a:effectRef idx="1">
            <a:schemeClr val="dk1"/>
          </a:effectRef>
          <a:fontRef idx="minor">
            <a:schemeClr val="tx1"/>
          </a:fontRef>
        </p:style>
      </p:cxnSp>
      <p:cxnSp>
        <p:nvCxnSpPr>
          <p:cNvPr id="256" name="Straight Connector 255"/>
          <p:cNvCxnSpPr/>
          <p:nvPr/>
        </p:nvCxnSpPr>
        <p:spPr>
          <a:xfrm flipH="1" flipV="1">
            <a:off x="5060050" y="2494545"/>
            <a:ext cx="849850" cy="15573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flipH="1">
            <a:off x="4548368" y="2494545"/>
            <a:ext cx="350716" cy="806107"/>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3917905" y="2558911"/>
            <a:ext cx="146195" cy="447683"/>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flipV="1">
            <a:off x="4000140" y="3079759"/>
            <a:ext cx="548228" cy="239093"/>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a:off x="4630604" y="3300652"/>
            <a:ext cx="906444" cy="1820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H="1" flipV="1">
            <a:off x="5060050" y="2558911"/>
            <a:ext cx="575639" cy="826842"/>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flipH="1">
            <a:off x="3269168" y="3079759"/>
            <a:ext cx="648737" cy="305994"/>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H="1" flipV="1">
            <a:off x="4064100" y="2558911"/>
            <a:ext cx="484269" cy="74174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H="1">
            <a:off x="5680086" y="2650275"/>
            <a:ext cx="195511" cy="668576"/>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flipH="1">
            <a:off x="3238126" y="2650275"/>
            <a:ext cx="31042" cy="686849"/>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H="1">
            <a:off x="3269168" y="2558911"/>
            <a:ext cx="730972" cy="91364"/>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smtClean="0"/>
              <a:t>Checking Policy with </a:t>
            </a:r>
            <a:r>
              <a:rPr lang="en-US" dirty="0" err="1" smtClean="0"/>
              <a:t>NetPlumber</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22</a:t>
            </a:fld>
            <a:endParaRPr lang="en-US"/>
          </a:p>
        </p:txBody>
      </p:sp>
      <p:pic>
        <p:nvPicPr>
          <p:cNvPr id="7" name="Picture 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690" y="3079759"/>
            <a:ext cx="485907" cy="496455"/>
          </a:xfrm>
          <a:prstGeom prst="rect">
            <a:avLst/>
          </a:prstGeom>
        </p:spPr>
      </p:pic>
      <p:pic>
        <p:nvPicPr>
          <p:cNvPr id="25" name="Picture 24"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498" y="2804197"/>
            <a:ext cx="485907" cy="496455"/>
          </a:xfrm>
          <a:prstGeom prst="rect">
            <a:avLst/>
          </a:prstGeom>
        </p:spPr>
      </p:pic>
      <p:pic>
        <p:nvPicPr>
          <p:cNvPr id="26" name="Picture 25"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766" y="2221932"/>
            <a:ext cx="485907" cy="496455"/>
          </a:xfrm>
          <a:prstGeom prst="rect">
            <a:avLst/>
          </a:prstGeom>
        </p:spPr>
      </p:pic>
      <p:pic>
        <p:nvPicPr>
          <p:cNvPr id="27" name="Picture 2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189" y="3079759"/>
            <a:ext cx="485907" cy="496455"/>
          </a:xfrm>
          <a:prstGeom prst="rect">
            <a:avLst/>
          </a:prstGeom>
        </p:spPr>
      </p:pic>
      <p:pic>
        <p:nvPicPr>
          <p:cNvPr id="28" name="Picture 27"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282" y="2221932"/>
            <a:ext cx="485907" cy="496455"/>
          </a:xfrm>
          <a:prstGeom prst="rect">
            <a:avLst/>
          </a:prstGeom>
        </p:spPr>
      </p:pic>
      <p:pic>
        <p:nvPicPr>
          <p:cNvPr id="29" name="Picture 28"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729" y="3113140"/>
            <a:ext cx="485907" cy="496455"/>
          </a:xfrm>
          <a:prstGeom prst="rect">
            <a:avLst/>
          </a:prstGeom>
        </p:spPr>
      </p:pic>
      <p:pic>
        <p:nvPicPr>
          <p:cNvPr id="53" name="Picture 52"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214" y="2325941"/>
            <a:ext cx="485907" cy="496455"/>
          </a:xfrm>
          <a:prstGeom prst="rect">
            <a:avLst/>
          </a:prstGeom>
        </p:spPr>
      </p:pic>
      <p:pic>
        <p:nvPicPr>
          <p:cNvPr id="54" name="Picture 53"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643" y="2374332"/>
            <a:ext cx="485907" cy="496455"/>
          </a:xfrm>
          <a:prstGeom prst="rect">
            <a:avLst/>
          </a:prstGeom>
        </p:spPr>
      </p:pic>
      <p:sp>
        <p:nvSpPr>
          <p:cNvPr id="69" name="Rectangle 68"/>
          <p:cNvSpPr/>
          <p:nvPr/>
        </p:nvSpPr>
        <p:spPr>
          <a:xfrm>
            <a:off x="1809084" y="389427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0" name="Rectangle 69"/>
          <p:cNvSpPr/>
          <p:nvPr/>
        </p:nvSpPr>
        <p:spPr>
          <a:xfrm>
            <a:off x="1809084" y="411977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2" name="Rectangle 71"/>
          <p:cNvSpPr/>
          <p:nvPr/>
        </p:nvSpPr>
        <p:spPr>
          <a:xfrm>
            <a:off x="1809084" y="476223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3" name="Rectangle 72"/>
          <p:cNvSpPr/>
          <p:nvPr/>
        </p:nvSpPr>
        <p:spPr>
          <a:xfrm>
            <a:off x="1809084" y="414870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75" name="Rectangle 74"/>
          <p:cNvSpPr/>
          <p:nvPr/>
        </p:nvSpPr>
        <p:spPr>
          <a:xfrm>
            <a:off x="1751930" y="380913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7" name="Rectangle 116"/>
          <p:cNvSpPr/>
          <p:nvPr/>
        </p:nvSpPr>
        <p:spPr>
          <a:xfrm>
            <a:off x="2527988" y="5316634"/>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8" name="Rectangle 117"/>
          <p:cNvSpPr/>
          <p:nvPr/>
        </p:nvSpPr>
        <p:spPr>
          <a:xfrm>
            <a:off x="2527988" y="554212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9" name="Rectangle 118"/>
          <p:cNvSpPr/>
          <p:nvPr/>
        </p:nvSpPr>
        <p:spPr>
          <a:xfrm>
            <a:off x="2527988" y="6184594"/>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0" name="Rectangle 119"/>
          <p:cNvSpPr/>
          <p:nvPr/>
        </p:nvSpPr>
        <p:spPr>
          <a:xfrm>
            <a:off x="2527988" y="5571064"/>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21" name="Rectangle 120"/>
          <p:cNvSpPr/>
          <p:nvPr/>
        </p:nvSpPr>
        <p:spPr>
          <a:xfrm>
            <a:off x="2470834" y="5231491"/>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2" name="Rectangle 121"/>
          <p:cNvSpPr/>
          <p:nvPr/>
        </p:nvSpPr>
        <p:spPr>
          <a:xfrm>
            <a:off x="2984271" y="381971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3" name="Rectangle 122"/>
          <p:cNvSpPr/>
          <p:nvPr/>
        </p:nvSpPr>
        <p:spPr>
          <a:xfrm>
            <a:off x="2984271" y="404521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4" name="Rectangle 123"/>
          <p:cNvSpPr/>
          <p:nvPr/>
        </p:nvSpPr>
        <p:spPr>
          <a:xfrm>
            <a:off x="2984271" y="468767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5" name="Rectangle 124"/>
          <p:cNvSpPr/>
          <p:nvPr/>
        </p:nvSpPr>
        <p:spPr>
          <a:xfrm>
            <a:off x="2984271" y="407414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26" name="Rectangle 125"/>
          <p:cNvSpPr/>
          <p:nvPr/>
        </p:nvSpPr>
        <p:spPr>
          <a:xfrm>
            <a:off x="2927117" y="373457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7" name="Rectangle 126"/>
          <p:cNvSpPr/>
          <p:nvPr/>
        </p:nvSpPr>
        <p:spPr>
          <a:xfrm>
            <a:off x="3594694" y="513828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8" name="Rectangle 127"/>
          <p:cNvSpPr/>
          <p:nvPr/>
        </p:nvSpPr>
        <p:spPr>
          <a:xfrm>
            <a:off x="3594694" y="536377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9" name="Rectangle 128"/>
          <p:cNvSpPr/>
          <p:nvPr/>
        </p:nvSpPr>
        <p:spPr>
          <a:xfrm>
            <a:off x="3594694" y="600624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0" name="Rectangle 129"/>
          <p:cNvSpPr/>
          <p:nvPr/>
        </p:nvSpPr>
        <p:spPr>
          <a:xfrm>
            <a:off x="3594694" y="5392711"/>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31" name="Rectangle 130"/>
          <p:cNvSpPr/>
          <p:nvPr/>
        </p:nvSpPr>
        <p:spPr>
          <a:xfrm>
            <a:off x="3537540" y="5053138"/>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2" name="Rectangle 131"/>
          <p:cNvSpPr/>
          <p:nvPr/>
        </p:nvSpPr>
        <p:spPr>
          <a:xfrm>
            <a:off x="4532418" y="517959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3" name="Rectangle 132"/>
          <p:cNvSpPr/>
          <p:nvPr/>
        </p:nvSpPr>
        <p:spPr>
          <a:xfrm>
            <a:off x="4532418" y="540508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Rectangle 133"/>
          <p:cNvSpPr/>
          <p:nvPr/>
        </p:nvSpPr>
        <p:spPr>
          <a:xfrm>
            <a:off x="4532418" y="604755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5" name="Rectangle 134"/>
          <p:cNvSpPr/>
          <p:nvPr/>
        </p:nvSpPr>
        <p:spPr>
          <a:xfrm>
            <a:off x="4532418" y="5434022"/>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36" name="Rectangle 135"/>
          <p:cNvSpPr/>
          <p:nvPr/>
        </p:nvSpPr>
        <p:spPr>
          <a:xfrm>
            <a:off x="4475264" y="509444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7" name="Rectangle 136"/>
          <p:cNvSpPr/>
          <p:nvPr/>
        </p:nvSpPr>
        <p:spPr>
          <a:xfrm>
            <a:off x="5235044" y="388659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8" name="Rectangle 137"/>
          <p:cNvSpPr/>
          <p:nvPr/>
        </p:nvSpPr>
        <p:spPr>
          <a:xfrm>
            <a:off x="5235044" y="411209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9" name="Rectangle 138"/>
          <p:cNvSpPr/>
          <p:nvPr/>
        </p:nvSpPr>
        <p:spPr>
          <a:xfrm>
            <a:off x="5235044" y="475455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0" name="Rectangle 139"/>
          <p:cNvSpPr/>
          <p:nvPr/>
        </p:nvSpPr>
        <p:spPr>
          <a:xfrm>
            <a:off x="5235044" y="414102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41" name="Rectangle 140"/>
          <p:cNvSpPr/>
          <p:nvPr/>
        </p:nvSpPr>
        <p:spPr>
          <a:xfrm>
            <a:off x="5177890" y="380145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Rectangle 141"/>
          <p:cNvSpPr/>
          <p:nvPr/>
        </p:nvSpPr>
        <p:spPr>
          <a:xfrm>
            <a:off x="5909899" y="536960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Rectangle 142"/>
          <p:cNvSpPr/>
          <p:nvPr/>
        </p:nvSpPr>
        <p:spPr>
          <a:xfrm>
            <a:off x="5909899" y="559510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Rectangle 143"/>
          <p:cNvSpPr/>
          <p:nvPr/>
        </p:nvSpPr>
        <p:spPr>
          <a:xfrm>
            <a:off x="5909899" y="623756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5" name="Rectangle 144"/>
          <p:cNvSpPr/>
          <p:nvPr/>
        </p:nvSpPr>
        <p:spPr>
          <a:xfrm>
            <a:off x="5909899" y="562403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46" name="Rectangle 145"/>
          <p:cNvSpPr/>
          <p:nvPr/>
        </p:nvSpPr>
        <p:spPr>
          <a:xfrm>
            <a:off x="5852745" y="528446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7" name="Rectangle 146"/>
          <p:cNvSpPr/>
          <p:nvPr/>
        </p:nvSpPr>
        <p:spPr>
          <a:xfrm>
            <a:off x="6996052" y="396405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8" name="Rectangle 147"/>
          <p:cNvSpPr/>
          <p:nvPr/>
        </p:nvSpPr>
        <p:spPr>
          <a:xfrm>
            <a:off x="6996052" y="418955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9" name="Rectangle 148"/>
          <p:cNvSpPr/>
          <p:nvPr/>
        </p:nvSpPr>
        <p:spPr>
          <a:xfrm>
            <a:off x="6996052" y="483201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0" name="Rectangle 149"/>
          <p:cNvSpPr/>
          <p:nvPr/>
        </p:nvSpPr>
        <p:spPr>
          <a:xfrm>
            <a:off x="6996052" y="4218489"/>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51" name="Rectangle 150"/>
          <p:cNvSpPr/>
          <p:nvPr/>
        </p:nvSpPr>
        <p:spPr>
          <a:xfrm>
            <a:off x="6938898" y="3878916"/>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52" name="Straight Connector 151"/>
          <p:cNvCxnSpPr>
            <a:stCxn id="122" idx="1"/>
            <a:endCxn id="69" idx="3"/>
          </p:cNvCxnSpPr>
          <p:nvPr/>
        </p:nvCxnSpPr>
        <p:spPr>
          <a:xfrm flipH="1">
            <a:off x="2110609" y="3892807"/>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155" name="Straight Connector 154"/>
          <p:cNvCxnSpPr>
            <a:stCxn id="122" idx="1"/>
            <a:endCxn id="70" idx="3"/>
          </p:cNvCxnSpPr>
          <p:nvPr/>
        </p:nvCxnSpPr>
        <p:spPr>
          <a:xfrm flipH="1">
            <a:off x="2110609" y="3892807"/>
            <a:ext cx="873662" cy="300054"/>
          </a:xfrm>
          <a:prstGeom prst="line">
            <a:avLst/>
          </a:prstGeom>
          <a:ln w="15875"/>
        </p:spPr>
        <p:style>
          <a:lnRef idx="2">
            <a:schemeClr val="dk1"/>
          </a:lnRef>
          <a:fillRef idx="0">
            <a:schemeClr val="dk1"/>
          </a:fillRef>
          <a:effectRef idx="1">
            <a:schemeClr val="dk1"/>
          </a:effectRef>
          <a:fontRef idx="minor">
            <a:schemeClr val="tx1"/>
          </a:fontRef>
        </p:style>
      </p:cxnSp>
      <p:cxnSp>
        <p:nvCxnSpPr>
          <p:cNvPr id="159" name="Straight Connector 158"/>
          <p:cNvCxnSpPr>
            <a:stCxn id="124" idx="1"/>
            <a:endCxn id="70" idx="3"/>
          </p:cNvCxnSpPr>
          <p:nvPr/>
        </p:nvCxnSpPr>
        <p:spPr>
          <a:xfrm flipH="1" flipV="1">
            <a:off x="2110609" y="4192861"/>
            <a:ext cx="873662" cy="567906"/>
          </a:xfrm>
          <a:prstGeom prst="line">
            <a:avLst/>
          </a:prstGeom>
          <a:ln w="15875"/>
        </p:spPr>
        <p:style>
          <a:lnRef idx="2">
            <a:schemeClr val="dk1"/>
          </a:lnRef>
          <a:fillRef idx="0">
            <a:schemeClr val="dk1"/>
          </a:fillRef>
          <a:effectRef idx="1">
            <a:schemeClr val="dk1"/>
          </a:effectRef>
          <a:fontRef idx="minor">
            <a:schemeClr val="tx1"/>
          </a:fontRef>
        </p:style>
      </p:cxnSp>
      <p:cxnSp>
        <p:nvCxnSpPr>
          <p:cNvPr id="162" name="Straight Connector 161"/>
          <p:cNvCxnSpPr>
            <a:stCxn id="123" idx="1"/>
            <a:endCxn id="72" idx="3"/>
          </p:cNvCxnSpPr>
          <p:nvPr/>
        </p:nvCxnSpPr>
        <p:spPr>
          <a:xfrm flipH="1">
            <a:off x="2110609" y="4118301"/>
            <a:ext cx="873662" cy="717026"/>
          </a:xfrm>
          <a:prstGeom prst="line">
            <a:avLst/>
          </a:prstGeom>
          <a:ln w="15875"/>
        </p:spPr>
        <p:style>
          <a:lnRef idx="2">
            <a:schemeClr val="dk1"/>
          </a:lnRef>
          <a:fillRef idx="0">
            <a:schemeClr val="dk1"/>
          </a:fillRef>
          <a:effectRef idx="1">
            <a:schemeClr val="dk1"/>
          </a:effectRef>
          <a:fontRef idx="minor">
            <a:schemeClr val="tx1"/>
          </a:fontRef>
        </p:style>
      </p:cxnSp>
      <p:cxnSp>
        <p:nvCxnSpPr>
          <p:cNvPr id="165" name="Straight Connector 164"/>
          <p:cNvCxnSpPr>
            <a:stCxn id="124" idx="1"/>
            <a:endCxn id="72" idx="3"/>
          </p:cNvCxnSpPr>
          <p:nvPr/>
        </p:nvCxnSpPr>
        <p:spPr>
          <a:xfrm flipH="1">
            <a:off x="2110609" y="4760767"/>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168" name="Straight Connector 167"/>
          <p:cNvCxnSpPr>
            <a:stCxn id="122" idx="1"/>
            <a:endCxn id="72" idx="3"/>
          </p:cNvCxnSpPr>
          <p:nvPr/>
        </p:nvCxnSpPr>
        <p:spPr>
          <a:xfrm flipH="1">
            <a:off x="2110609" y="3892807"/>
            <a:ext cx="873662" cy="942520"/>
          </a:xfrm>
          <a:prstGeom prst="line">
            <a:avLst/>
          </a:prstGeom>
          <a:ln w="15875"/>
        </p:spPr>
        <p:style>
          <a:lnRef idx="2">
            <a:schemeClr val="dk1"/>
          </a:lnRef>
          <a:fillRef idx="0">
            <a:schemeClr val="dk1"/>
          </a:fillRef>
          <a:effectRef idx="1">
            <a:schemeClr val="dk1"/>
          </a:effectRef>
          <a:fontRef idx="minor">
            <a:schemeClr val="tx1"/>
          </a:fontRef>
        </p:style>
      </p:cxnSp>
      <p:cxnSp>
        <p:nvCxnSpPr>
          <p:cNvPr id="171" name="Straight Connector 170"/>
          <p:cNvCxnSpPr>
            <a:stCxn id="117" idx="1"/>
            <a:endCxn id="69" idx="3"/>
          </p:cNvCxnSpPr>
          <p:nvPr/>
        </p:nvCxnSpPr>
        <p:spPr>
          <a:xfrm flipH="1" flipV="1">
            <a:off x="2110609" y="3967367"/>
            <a:ext cx="417379" cy="1422358"/>
          </a:xfrm>
          <a:prstGeom prst="line">
            <a:avLst/>
          </a:prstGeom>
          <a:ln w="15875"/>
        </p:spPr>
        <p:style>
          <a:lnRef idx="2">
            <a:schemeClr val="dk1"/>
          </a:lnRef>
          <a:fillRef idx="0">
            <a:schemeClr val="dk1"/>
          </a:fillRef>
          <a:effectRef idx="1">
            <a:schemeClr val="dk1"/>
          </a:effectRef>
          <a:fontRef idx="minor">
            <a:schemeClr val="tx1"/>
          </a:fontRef>
        </p:style>
      </p:cxnSp>
      <p:cxnSp>
        <p:nvCxnSpPr>
          <p:cNvPr id="174" name="Straight Connector 173"/>
          <p:cNvCxnSpPr>
            <a:stCxn id="118" idx="1"/>
            <a:endCxn id="72" idx="3"/>
          </p:cNvCxnSpPr>
          <p:nvPr/>
        </p:nvCxnSpPr>
        <p:spPr>
          <a:xfrm flipH="1" flipV="1">
            <a:off x="2110609" y="4835327"/>
            <a:ext cx="417379" cy="779892"/>
          </a:xfrm>
          <a:prstGeom prst="line">
            <a:avLst/>
          </a:prstGeom>
          <a:ln w="15875"/>
        </p:spPr>
        <p:style>
          <a:lnRef idx="2">
            <a:schemeClr val="dk1"/>
          </a:lnRef>
          <a:fillRef idx="0">
            <a:schemeClr val="dk1"/>
          </a:fillRef>
          <a:effectRef idx="1">
            <a:schemeClr val="dk1"/>
          </a:effectRef>
          <a:fontRef idx="minor">
            <a:schemeClr val="tx1"/>
          </a:fontRef>
        </p:style>
      </p:cxnSp>
      <p:cxnSp>
        <p:nvCxnSpPr>
          <p:cNvPr id="177" name="Straight Connector 176"/>
          <p:cNvCxnSpPr>
            <a:stCxn id="127" idx="1"/>
            <a:endCxn id="119" idx="3"/>
          </p:cNvCxnSpPr>
          <p:nvPr/>
        </p:nvCxnSpPr>
        <p:spPr>
          <a:xfrm flipH="1">
            <a:off x="2829513" y="5211372"/>
            <a:ext cx="765181" cy="1046313"/>
          </a:xfrm>
          <a:prstGeom prst="line">
            <a:avLst/>
          </a:prstGeom>
          <a:ln w="15875"/>
        </p:spPr>
        <p:style>
          <a:lnRef idx="2">
            <a:schemeClr val="dk1"/>
          </a:lnRef>
          <a:fillRef idx="0">
            <a:schemeClr val="dk1"/>
          </a:fillRef>
          <a:effectRef idx="1">
            <a:schemeClr val="dk1"/>
          </a:effectRef>
          <a:fontRef idx="minor">
            <a:schemeClr val="tx1"/>
          </a:fontRef>
        </p:style>
      </p:cxnSp>
      <p:cxnSp>
        <p:nvCxnSpPr>
          <p:cNvPr id="180" name="Straight Connector 179"/>
          <p:cNvCxnSpPr>
            <a:stCxn id="127" idx="1"/>
            <a:endCxn id="117" idx="3"/>
          </p:cNvCxnSpPr>
          <p:nvPr/>
        </p:nvCxnSpPr>
        <p:spPr>
          <a:xfrm flipH="1">
            <a:off x="2829513" y="5211372"/>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183" name="Straight Connector 182"/>
          <p:cNvCxnSpPr>
            <a:stCxn id="128" idx="1"/>
            <a:endCxn id="118" idx="3"/>
          </p:cNvCxnSpPr>
          <p:nvPr/>
        </p:nvCxnSpPr>
        <p:spPr>
          <a:xfrm flipH="1">
            <a:off x="2829513" y="5436866"/>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186" name="Straight Connector 185"/>
          <p:cNvCxnSpPr>
            <a:stCxn id="129" idx="1"/>
          </p:cNvCxnSpPr>
          <p:nvPr/>
        </p:nvCxnSpPr>
        <p:spPr>
          <a:xfrm flipH="1">
            <a:off x="2829513" y="6079332"/>
            <a:ext cx="765181" cy="205766"/>
          </a:xfrm>
          <a:prstGeom prst="line">
            <a:avLst/>
          </a:prstGeom>
          <a:ln w="15875"/>
        </p:spPr>
        <p:style>
          <a:lnRef idx="2">
            <a:schemeClr val="dk1"/>
          </a:lnRef>
          <a:fillRef idx="0">
            <a:schemeClr val="dk1"/>
          </a:fillRef>
          <a:effectRef idx="1">
            <a:schemeClr val="dk1"/>
          </a:effectRef>
          <a:fontRef idx="minor">
            <a:schemeClr val="tx1"/>
          </a:fontRef>
        </p:style>
      </p:cxnSp>
      <p:cxnSp>
        <p:nvCxnSpPr>
          <p:cNvPr id="189" name="Straight Connector 188"/>
          <p:cNvCxnSpPr>
            <a:stCxn id="129" idx="1"/>
            <a:endCxn id="118" idx="3"/>
          </p:cNvCxnSpPr>
          <p:nvPr/>
        </p:nvCxnSpPr>
        <p:spPr>
          <a:xfrm flipH="1" flipV="1">
            <a:off x="2829513" y="5615219"/>
            <a:ext cx="765181" cy="464113"/>
          </a:xfrm>
          <a:prstGeom prst="line">
            <a:avLst/>
          </a:prstGeom>
          <a:ln w="15875"/>
        </p:spPr>
        <p:style>
          <a:lnRef idx="2">
            <a:schemeClr val="dk1"/>
          </a:lnRef>
          <a:fillRef idx="0">
            <a:schemeClr val="dk1"/>
          </a:fillRef>
          <a:effectRef idx="1">
            <a:schemeClr val="dk1"/>
          </a:effectRef>
          <a:fontRef idx="minor">
            <a:schemeClr val="tx1"/>
          </a:fontRef>
        </p:style>
      </p:cxnSp>
      <p:cxnSp>
        <p:nvCxnSpPr>
          <p:cNvPr id="192" name="Straight Connector 191"/>
          <p:cNvCxnSpPr>
            <a:stCxn id="122" idx="3"/>
            <a:endCxn id="127" idx="1"/>
          </p:cNvCxnSpPr>
          <p:nvPr/>
        </p:nvCxnSpPr>
        <p:spPr>
          <a:xfrm>
            <a:off x="3285796" y="3892807"/>
            <a:ext cx="308898" cy="1318565"/>
          </a:xfrm>
          <a:prstGeom prst="line">
            <a:avLst/>
          </a:prstGeom>
          <a:ln w="15875"/>
        </p:spPr>
        <p:style>
          <a:lnRef idx="2">
            <a:schemeClr val="dk1"/>
          </a:lnRef>
          <a:fillRef idx="0">
            <a:schemeClr val="dk1"/>
          </a:fillRef>
          <a:effectRef idx="1">
            <a:schemeClr val="dk1"/>
          </a:effectRef>
          <a:fontRef idx="minor">
            <a:schemeClr val="tx1"/>
          </a:fontRef>
        </p:style>
      </p:cxnSp>
      <p:cxnSp>
        <p:nvCxnSpPr>
          <p:cNvPr id="195" name="Straight Connector 194"/>
          <p:cNvCxnSpPr>
            <a:endCxn id="124" idx="3"/>
          </p:cNvCxnSpPr>
          <p:nvPr/>
        </p:nvCxnSpPr>
        <p:spPr>
          <a:xfrm flipH="1" flipV="1">
            <a:off x="3285796" y="4760767"/>
            <a:ext cx="308898" cy="644320"/>
          </a:xfrm>
          <a:prstGeom prst="line">
            <a:avLst/>
          </a:prstGeom>
          <a:ln w="15875"/>
        </p:spPr>
        <p:style>
          <a:lnRef idx="2">
            <a:schemeClr val="dk1"/>
          </a:lnRef>
          <a:fillRef idx="0">
            <a:schemeClr val="dk1"/>
          </a:fillRef>
          <a:effectRef idx="1">
            <a:schemeClr val="dk1"/>
          </a:effectRef>
          <a:fontRef idx="minor">
            <a:schemeClr val="tx1"/>
          </a:fontRef>
        </p:style>
      </p:cxnSp>
      <p:cxnSp>
        <p:nvCxnSpPr>
          <p:cNvPr id="199" name="Straight Connector 198"/>
          <p:cNvCxnSpPr>
            <a:stCxn id="132" idx="1"/>
          </p:cNvCxnSpPr>
          <p:nvPr/>
        </p:nvCxnSpPr>
        <p:spPr>
          <a:xfrm flipH="1" flipV="1">
            <a:off x="3285796" y="4119770"/>
            <a:ext cx="1246622" cy="1132913"/>
          </a:xfrm>
          <a:prstGeom prst="line">
            <a:avLst/>
          </a:prstGeom>
          <a:ln w="15875"/>
        </p:spPr>
        <p:style>
          <a:lnRef idx="2">
            <a:schemeClr val="dk1"/>
          </a:lnRef>
          <a:fillRef idx="0">
            <a:schemeClr val="dk1"/>
          </a:fillRef>
          <a:effectRef idx="1">
            <a:schemeClr val="dk1"/>
          </a:effectRef>
          <a:fontRef idx="minor">
            <a:schemeClr val="tx1"/>
          </a:fontRef>
        </p:style>
      </p:cxnSp>
      <p:cxnSp>
        <p:nvCxnSpPr>
          <p:cNvPr id="202" name="Straight Connector 201"/>
          <p:cNvCxnSpPr>
            <a:stCxn id="133" idx="1"/>
            <a:endCxn id="124" idx="3"/>
          </p:cNvCxnSpPr>
          <p:nvPr/>
        </p:nvCxnSpPr>
        <p:spPr>
          <a:xfrm flipH="1" flipV="1">
            <a:off x="3285796" y="4760767"/>
            <a:ext cx="1246622" cy="717410"/>
          </a:xfrm>
          <a:prstGeom prst="line">
            <a:avLst/>
          </a:prstGeom>
          <a:ln w="15875"/>
        </p:spPr>
        <p:style>
          <a:lnRef idx="2">
            <a:schemeClr val="dk1"/>
          </a:lnRef>
          <a:fillRef idx="0">
            <a:schemeClr val="dk1"/>
          </a:fillRef>
          <a:effectRef idx="1">
            <a:schemeClr val="dk1"/>
          </a:effectRef>
          <a:fontRef idx="minor">
            <a:schemeClr val="tx1"/>
          </a:fontRef>
        </p:style>
      </p:cxnSp>
      <p:cxnSp>
        <p:nvCxnSpPr>
          <p:cNvPr id="206" name="Straight Connector 205"/>
          <p:cNvCxnSpPr>
            <a:stCxn id="134" idx="1"/>
            <a:endCxn id="122" idx="3"/>
          </p:cNvCxnSpPr>
          <p:nvPr/>
        </p:nvCxnSpPr>
        <p:spPr>
          <a:xfrm flipH="1" flipV="1">
            <a:off x="3285796" y="3892807"/>
            <a:ext cx="1246622" cy="2227836"/>
          </a:xfrm>
          <a:prstGeom prst="line">
            <a:avLst/>
          </a:prstGeom>
          <a:ln w="15875"/>
        </p:spPr>
        <p:style>
          <a:lnRef idx="2">
            <a:schemeClr val="dk1"/>
          </a:lnRef>
          <a:fillRef idx="0">
            <a:schemeClr val="dk1"/>
          </a:fillRef>
          <a:effectRef idx="1">
            <a:schemeClr val="dk1"/>
          </a:effectRef>
          <a:fontRef idx="minor">
            <a:schemeClr val="tx1"/>
          </a:fontRef>
        </p:style>
      </p:cxnSp>
      <p:cxnSp>
        <p:nvCxnSpPr>
          <p:cNvPr id="209" name="Straight Connector 208"/>
          <p:cNvCxnSpPr>
            <a:stCxn id="133" idx="1"/>
            <a:endCxn id="129" idx="3"/>
          </p:cNvCxnSpPr>
          <p:nvPr/>
        </p:nvCxnSpPr>
        <p:spPr>
          <a:xfrm flipH="1">
            <a:off x="3896219" y="5478177"/>
            <a:ext cx="636199" cy="601155"/>
          </a:xfrm>
          <a:prstGeom prst="line">
            <a:avLst/>
          </a:prstGeom>
          <a:ln w="15875"/>
        </p:spPr>
        <p:style>
          <a:lnRef idx="2">
            <a:schemeClr val="dk1"/>
          </a:lnRef>
          <a:fillRef idx="0">
            <a:schemeClr val="dk1"/>
          </a:fillRef>
          <a:effectRef idx="1">
            <a:schemeClr val="dk1"/>
          </a:effectRef>
          <a:fontRef idx="minor">
            <a:schemeClr val="tx1"/>
          </a:fontRef>
        </p:style>
      </p:cxnSp>
      <p:cxnSp>
        <p:nvCxnSpPr>
          <p:cNvPr id="213" name="Straight Connector 212"/>
          <p:cNvCxnSpPr>
            <a:stCxn id="134" idx="1"/>
            <a:endCxn id="128" idx="3"/>
          </p:cNvCxnSpPr>
          <p:nvPr/>
        </p:nvCxnSpPr>
        <p:spPr>
          <a:xfrm flipH="1" flipV="1">
            <a:off x="3896219" y="5436866"/>
            <a:ext cx="636199" cy="683777"/>
          </a:xfrm>
          <a:prstGeom prst="line">
            <a:avLst/>
          </a:prstGeom>
          <a:ln w="15875"/>
        </p:spPr>
        <p:style>
          <a:lnRef idx="2">
            <a:schemeClr val="dk1"/>
          </a:lnRef>
          <a:fillRef idx="0">
            <a:schemeClr val="dk1"/>
          </a:fillRef>
          <a:effectRef idx="1">
            <a:schemeClr val="dk1"/>
          </a:effectRef>
          <a:fontRef idx="minor">
            <a:schemeClr val="tx1"/>
          </a:fontRef>
        </p:style>
      </p:cxnSp>
      <p:cxnSp>
        <p:nvCxnSpPr>
          <p:cNvPr id="216" name="Straight Connector 215"/>
          <p:cNvCxnSpPr>
            <a:stCxn id="132" idx="1"/>
            <a:endCxn id="127" idx="3"/>
          </p:cNvCxnSpPr>
          <p:nvPr/>
        </p:nvCxnSpPr>
        <p:spPr>
          <a:xfrm flipH="1" flipV="1">
            <a:off x="3896219" y="5211372"/>
            <a:ext cx="636199" cy="41311"/>
          </a:xfrm>
          <a:prstGeom prst="line">
            <a:avLst/>
          </a:prstGeom>
          <a:ln w="15875"/>
        </p:spPr>
        <p:style>
          <a:lnRef idx="2">
            <a:schemeClr val="dk1"/>
          </a:lnRef>
          <a:fillRef idx="0">
            <a:schemeClr val="dk1"/>
          </a:fillRef>
          <a:effectRef idx="1">
            <a:schemeClr val="dk1"/>
          </a:effectRef>
          <a:fontRef idx="minor">
            <a:schemeClr val="tx1"/>
          </a:fontRef>
        </p:style>
      </p:cxnSp>
      <p:cxnSp>
        <p:nvCxnSpPr>
          <p:cNvPr id="219" name="Straight Connector 218"/>
          <p:cNvCxnSpPr>
            <a:stCxn id="133" idx="1"/>
            <a:endCxn id="127" idx="3"/>
          </p:cNvCxnSpPr>
          <p:nvPr/>
        </p:nvCxnSpPr>
        <p:spPr>
          <a:xfrm flipH="1" flipV="1">
            <a:off x="3896219" y="5211372"/>
            <a:ext cx="636199" cy="266805"/>
          </a:xfrm>
          <a:prstGeom prst="line">
            <a:avLst/>
          </a:prstGeom>
          <a:ln w="15875"/>
        </p:spPr>
        <p:style>
          <a:lnRef idx="2">
            <a:schemeClr val="dk1"/>
          </a:lnRef>
          <a:fillRef idx="0">
            <a:schemeClr val="dk1"/>
          </a:fillRef>
          <a:effectRef idx="1">
            <a:schemeClr val="dk1"/>
          </a:effectRef>
          <a:fontRef idx="minor">
            <a:schemeClr val="tx1"/>
          </a:fontRef>
        </p:style>
      </p:cxnSp>
      <p:cxnSp>
        <p:nvCxnSpPr>
          <p:cNvPr id="222" name="Straight Connector 221"/>
          <p:cNvCxnSpPr>
            <a:stCxn id="142" idx="1"/>
            <a:endCxn id="132" idx="3"/>
          </p:cNvCxnSpPr>
          <p:nvPr/>
        </p:nvCxnSpPr>
        <p:spPr>
          <a:xfrm flipH="1" flipV="1">
            <a:off x="4833943" y="5252683"/>
            <a:ext cx="1075956" cy="190014"/>
          </a:xfrm>
          <a:prstGeom prst="line">
            <a:avLst/>
          </a:prstGeom>
          <a:ln w="15875"/>
        </p:spPr>
        <p:style>
          <a:lnRef idx="2">
            <a:schemeClr val="dk1"/>
          </a:lnRef>
          <a:fillRef idx="0">
            <a:schemeClr val="dk1"/>
          </a:fillRef>
          <a:effectRef idx="1">
            <a:schemeClr val="dk1"/>
          </a:effectRef>
          <a:fontRef idx="minor">
            <a:schemeClr val="tx1"/>
          </a:fontRef>
        </p:style>
      </p:cxnSp>
      <p:cxnSp>
        <p:nvCxnSpPr>
          <p:cNvPr id="225" name="Straight Connector 224"/>
          <p:cNvCxnSpPr>
            <a:stCxn id="142" idx="1"/>
            <a:endCxn id="133" idx="3"/>
          </p:cNvCxnSpPr>
          <p:nvPr/>
        </p:nvCxnSpPr>
        <p:spPr>
          <a:xfrm flipH="1">
            <a:off x="4833943" y="5442697"/>
            <a:ext cx="1075956" cy="35480"/>
          </a:xfrm>
          <a:prstGeom prst="line">
            <a:avLst/>
          </a:prstGeom>
          <a:ln w="15875"/>
        </p:spPr>
        <p:style>
          <a:lnRef idx="2">
            <a:schemeClr val="dk1"/>
          </a:lnRef>
          <a:fillRef idx="0">
            <a:schemeClr val="dk1"/>
          </a:fillRef>
          <a:effectRef idx="1">
            <a:schemeClr val="dk1"/>
          </a:effectRef>
          <a:fontRef idx="minor">
            <a:schemeClr val="tx1"/>
          </a:fontRef>
        </p:style>
      </p:cxnSp>
      <p:cxnSp>
        <p:nvCxnSpPr>
          <p:cNvPr id="228" name="Straight Connector 227"/>
          <p:cNvCxnSpPr>
            <a:stCxn id="139" idx="1"/>
            <a:endCxn id="132" idx="3"/>
          </p:cNvCxnSpPr>
          <p:nvPr/>
        </p:nvCxnSpPr>
        <p:spPr>
          <a:xfrm flipH="1">
            <a:off x="4833943" y="4827647"/>
            <a:ext cx="401101" cy="425036"/>
          </a:xfrm>
          <a:prstGeom prst="line">
            <a:avLst/>
          </a:prstGeom>
          <a:ln w="15875"/>
        </p:spPr>
        <p:style>
          <a:lnRef idx="2">
            <a:schemeClr val="dk1"/>
          </a:lnRef>
          <a:fillRef idx="0">
            <a:schemeClr val="dk1"/>
          </a:fillRef>
          <a:effectRef idx="1">
            <a:schemeClr val="dk1"/>
          </a:effectRef>
          <a:fontRef idx="minor">
            <a:schemeClr val="tx1"/>
          </a:fontRef>
        </p:style>
      </p:cxnSp>
      <p:cxnSp>
        <p:nvCxnSpPr>
          <p:cNvPr id="231" name="Straight Connector 230"/>
          <p:cNvCxnSpPr>
            <a:stCxn id="137" idx="1"/>
            <a:endCxn id="132" idx="3"/>
          </p:cNvCxnSpPr>
          <p:nvPr/>
        </p:nvCxnSpPr>
        <p:spPr>
          <a:xfrm flipH="1">
            <a:off x="4833943" y="3959687"/>
            <a:ext cx="401101" cy="1292996"/>
          </a:xfrm>
          <a:prstGeom prst="line">
            <a:avLst/>
          </a:prstGeom>
          <a:ln w="15875"/>
        </p:spPr>
        <p:style>
          <a:lnRef idx="2">
            <a:schemeClr val="dk1"/>
          </a:lnRef>
          <a:fillRef idx="0">
            <a:schemeClr val="dk1"/>
          </a:fillRef>
          <a:effectRef idx="1">
            <a:schemeClr val="dk1"/>
          </a:effectRef>
          <a:fontRef idx="minor">
            <a:schemeClr val="tx1"/>
          </a:fontRef>
        </p:style>
      </p:cxnSp>
      <p:cxnSp>
        <p:nvCxnSpPr>
          <p:cNvPr id="235" name="Straight Connector 234"/>
          <p:cNvCxnSpPr>
            <a:stCxn id="138" idx="1"/>
            <a:endCxn id="133" idx="3"/>
          </p:cNvCxnSpPr>
          <p:nvPr/>
        </p:nvCxnSpPr>
        <p:spPr>
          <a:xfrm flipH="1">
            <a:off x="4833943" y="4185181"/>
            <a:ext cx="401101" cy="1292996"/>
          </a:xfrm>
          <a:prstGeom prst="line">
            <a:avLst/>
          </a:prstGeom>
          <a:ln w="15875"/>
        </p:spPr>
        <p:style>
          <a:lnRef idx="2">
            <a:schemeClr val="dk1"/>
          </a:lnRef>
          <a:fillRef idx="0">
            <a:schemeClr val="dk1"/>
          </a:fillRef>
          <a:effectRef idx="1">
            <a:schemeClr val="dk1"/>
          </a:effectRef>
          <a:fontRef idx="minor">
            <a:schemeClr val="tx1"/>
          </a:fontRef>
        </p:style>
      </p:cxnSp>
      <p:cxnSp>
        <p:nvCxnSpPr>
          <p:cNvPr id="238" name="Straight Connector 237"/>
          <p:cNvCxnSpPr>
            <a:stCxn id="143" idx="1"/>
            <a:endCxn id="134" idx="3"/>
          </p:cNvCxnSpPr>
          <p:nvPr/>
        </p:nvCxnSpPr>
        <p:spPr>
          <a:xfrm flipH="1">
            <a:off x="4833943" y="5668191"/>
            <a:ext cx="1075956" cy="452452"/>
          </a:xfrm>
          <a:prstGeom prst="line">
            <a:avLst/>
          </a:prstGeom>
          <a:ln w="15875"/>
        </p:spPr>
        <p:style>
          <a:lnRef idx="2">
            <a:schemeClr val="dk1"/>
          </a:lnRef>
          <a:fillRef idx="0">
            <a:schemeClr val="dk1"/>
          </a:fillRef>
          <a:effectRef idx="1">
            <a:schemeClr val="dk1"/>
          </a:effectRef>
          <a:fontRef idx="minor">
            <a:schemeClr val="tx1"/>
          </a:fontRef>
        </p:style>
      </p:cxnSp>
      <p:cxnSp>
        <p:nvCxnSpPr>
          <p:cNvPr id="241" name="Straight Connector 240"/>
          <p:cNvCxnSpPr>
            <a:stCxn id="144" idx="1"/>
            <a:endCxn id="133" idx="3"/>
          </p:cNvCxnSpPr>
          <p:nvPr/>
        </p:nvCxnSpPr>
        <p:spPr>
          <a:xfrm flipH="1" flipV="1">
            <a:off x="4833943" y="5478177"/>
            <a:ext cx="1075956" cy="832480"/>
          </a:xfrm>
          <a:prstGeom prst="line">
            <a:avLst/>
          </a:prstGeom>
          <a:ln w="15875"/>
        </p:spPr>
        <p:style>
          <a:lnRef idx="2">
            <a:schemeClr val="dk1"/>
          </a:lnRef>
          <a:fillRef idx="0">
            <a:schemeClr val="dk1"/>
          </a:fillRef>
          <a:effectRef idx="1">
            <a:schemeClr val="dk1"/>
          </a:effectRef>
          <a:fontRef idx="minor">
            <a:schemeClr val="tx1"/>
          </a:fontRef>
        </p:style>
      </p:cxnSp>
      <p:cxnSp>
        <p:nvCxnSpPr>
          <p:cNvPr id="244" name="Straight Connector 243"/>
          <p:cNvCxnSpPr>
            <a:stCxn id="142" idx="1"/>
          </p:cNvCxnSpPr>
          <p:nvPr/>
        </p:nvCxnSpPr>
        <p:spPr>
          <a:xfrm flipH="1">
            <a:off x="4833943" y="5442697"/>
            <a:ext cx="1075956" cy="705359"/>
          </a:xfrm>
          <a:prstGeom prst="line">
            <a:avLst/>
          </a:prstGeom>
          <a:ln w="15875"/>
        </p:spPr>
        <p:style>
          <a:lnRef idx="2">
            <a:schemeClr val="dk1"/>
          </a:lnRef>
          <a:fillRef idx="0">
            <a:schemeClr val="dk1"/>
          </a:fillRef>
          <a:effectRef idx="1">
            <a:schemeClr val="dk1"/>
          </a:effectRef>
          <a:fontRef idx="minor">
            <a:schemeClr val="tx1"/>
          </a:fontRef>
        </p:style>
      </p:cxnSp>
      <p:cxnSp>
        <p:nvCxnSpPr>
          <p:cNvPr id="247" name="Straight Connector 246"/>
          <p:cNvCxnSpPr>
            <a:stCxn id="142" idx="1"/>
          </p:cNvCxnSpPr>
          <p:nvPr/>
        </p:nvCxnSpPr>
        <p:spPr>
          <a:xfrm flipH="1" flipV="1">
            <a:off x="5536569" y="4835327"/>
            <a:ext cx="373330" cy="607370"/>
          </a:xfrm>
          <a:prstGeom prst="line">
            <a:avLst/>
          </a:prstGeom>
          <a:ln w="15875"/>
        </p:spPr>
        <p:style>
          <a:lnRef idx="2">
            <a:schemeClr val="dk1"/>
          </a:lnRef>
          <a:fillRef idx="0">
            <a:schemeClr val="dk1"/>
          </a:fillRef>
          <a:effectRef idx="1">
            <a:schemeClr val="dk1"/>
          </a:effectRef>
          <a:fontRef idx="minor">
            <a:schemeClr val="tx1"/>
          </a:fontRef>
        </p:style>
      </p:cxnSp>
      <p:cxnSp>
        <p:nvCxnSpPr>
          <p:cNvPr id="250" name="Straight Connector 249"/>
          <p:cNvCxnSpPr>
            <a:endCxn id="139" idx="3"/>
          </p:cNvCxnSpPr>
          <p:nvPr/>
        </p:nvCxnSpPr>
        <p:spPr>
          <a:xfrm flipH="1" flipV="1">
            <a:off x="5536569" y="4827647"/>
            <a:ext cx="373331" cy="1503130"/>
          </a:xfrm>
          <a:prstGeom prst="line">
            <a:avLst/>
          </a:prstGeom>
          <a:ln w="15875"/>
        </p:spPr>
        <p:style>
          <a:lnRef idx="2">
            <a:schemeClr val="dk1"/>
          </a:lnRef>
          <a:fillRef idx="0">
            <a:schemeClr val="dk1"/>
          </a:fillRef>
          <a:effectRef idx="1">
            <a:schemeClr val="dk1"/>
          </a:effectRef>
          <a:fontRef idx="minor">
            <a:schemeClr val="tx1"/>
          </a:fontRef>
        </p:style>
      </p:cxnSp>
      <p:cxnSp>
        <p:nvCxnSpPr>
          <p:cNvPr id="253" name="Straight Connector 252"/>
          <p:cNvCxnSpPr>
            <a:stCxn id="149" idx="1"/>
            <a:endCxn id="142" idx="3"/>
          </p:cNvCxnSpPr>
          <p:nvPr/>
        </p:nvCxnSpPr>
        <p:spPr>
          <a:xfrm flipH="1">
            <a:off x="6211424" y="4905110"/>
            <a:ext cx="784628" cy="537587"/>
          </a:xfrm>
          <a:prstGeom prst="line">
            <a:avLst/>
          </a:prstGeom>
          <a:ln w="15875"/>
        </p:spPr>
        <p:style>
          <a:lnRef idx="2">
            <a:schemeClr val="dk1"/>
          </a:lnRef>
          <a:fillRef idx="0">
            <a:schemeClr val="dk1"/>
          </a:fillRef>
          <a:effectRef idx="1">
            <a:schemeClr val="dk1"/>
          </a:effectRef>
          <a:fontRef idx="minor">
            <a:schemeClr val="tx1"/>
          </a:fontRef>
        </p:style>
      </p:cxnSp>
      <p:cxnSp>
        <p:nvCxnSpPr>
          <p:cNvPr id="259" name="Straight Connector 258"/>
          <p:cNvCxnSpPr>
            <a:stCxn id="148" idx="1"/>
            <a:endCxn id="138" idx="3"/>
          </p:cNvCxnSpPr>
          <p:nvPr/>
        </p:nvCxnSpPr>
        <p:spPr>
          <a:xfrm flipH="1" flipV="1">
            <a:off x="5536569" y="4185181"/>
            <a:ext cx="1459483" cy="77463"/>
          </a:xfrm>
          <a:prstGeom prst="line">
            <a:avLst/>
          </a:prstGeom>
          <a:ln w="15875"/>
        </p:spPr>
        <p:style>
          <a:lnRef idx="2">
            <a:schemeClr val="dk1"/>
          </a:lnRef>
          <a:fillRef idx="0">
            <a:schemeClr val="dk1"/>
          </a:fillRef>
          <a:effectRef idx="1">
            <a:schemeClr val="dk1"/>
          </a:effectRef>
          <a:fontRef idx="minor">
            <a:schemeClr val="tx1"/>
          </a:fontRef>
        </p:style>
      </p:cxnSp>
      <p:cxnSp>
        <p:nvCxnSpPr>
          <p:cNvPr id="262" name="Straight Connector 261"/>
          <p:cNvCxnSpPr>
            <a:stCxn id="147" idx="1"/>
            <a:endCxn id="138" idx="3"/>
          </p:cNvCxnSpPr>
          <p:nvPr/>
        </p:nvCxnSpPr>
        <p:spPr>
          <a:xfrm flipH="1">
            <a:off x="5536569" y="4037150"/>
            <a:ext cx="1459483" cy="148031"/>
          </a:xfrm>
          <a:prstGeom prst="line">
            <a:avLst/>
          </a:prstGeom>
          <a:ln w="15875"/>
        </p:spPr>
        <p:style>
          <a:lnRef idx="2">
            <a:schemeClr val="dk1"/>
          </a:lnRef>
          <a:fillRef idx="0">
            <a:schemeClr val="dk1"/>
          </a:fillRef>
          <a:effectRef idx="1">
            <a:schemeClr val="dk1"/>
          </a:effectRef>
          <a:fontRef idx="minor">
            <a:schemeClr val="tx1"/>
          </a:fontRef>
        </p:style>
      </p:cxnSp>
      <p:cxnSp>
        <p:nvCxnSpPr>
          <p:cNvPr id="265" name="Straight Connector 264"/>
          <p:cNvCxnSpPr>
            <a:stCxn id="149" idx="1"/>
            <a:endCxn id="137" idx="3"/>
          </p:cNvCxnSpPr>
          <p:nvPr/>
        </p:nvCxnSpPr>
        <p:spPr>
          <a:xfrm flipH="1" flipV="1">
            <a:off x="5536569" y="3959687"/>
            <a:ext cx="1459483" cy="945423"/>
          </a:xfrm>
          <a:prstGeom prst="line">
            <a:avLst/>
          </a:prstGeom>
          <a:ln w="15875"/>
        </p:spPr>
        <p:style>
          <a:lnRef idx="2">
            <a:schemeClr val="dk1"/>
          </a:lnRef>
          <a:fillRef idx="0">
            <a:schemeClr val="dk1"/>
          </a:fillRef>
          <a:effectRef idx="1">
            <a:schemeClr val="dk1"/>
          </a:effectRef>
          <a:fontRef idx="minor">
            <a:schemeClr val="tx1"/>
          </a:fontRef>
        </p:style>
      </p:cxnSp>
      <p:cxnSp>
        <p:nvCxnSpPr>
          <p:cNvPr id="268" name="Straight Connector 267"/>
          <p:cNvCxnSpPr>
            <a:stCxn id="148" idx="1"/>
            <a:endCxn id="139" idx="3"/>
          </p:cNvCxnSpPr>
          <p:nvPr/>
        </p:nvCxnSpPr>
        <p:spPr>
          <a:xfrm flipH="1">
            <a:off x="5536569" y="4262644"/>
            <a:ext cx="1459483" cy="565003"/>
          </a:xfrm>
          <a:prstGeom prst="line">
            <a:avLst/>
          </a:prstGeom>
          <a:ln w="15875"/>
        </p:spPr>
        <p:style>
          <a:lnRef idx="2">
            <a:schemeClr val="dk1"/>
          </a:lnRef>
          <a:fillRef idx="0">
            <a:schemeClr val="dk1"/>
          </a:fillRef>
          <a:effectRef idx="1">
            <a:schemeClr val="dk1"/>
          </a:effectRef>
          <a:fontRef idx="minor">
            <a:schemeClr val="tx1"/>
          </a:fontRef>
        </p:style>
      </p:cxnSp>
      <p:cxnSp>
        <p:nvCxnSpPr>
          <p:cNvPr id="272" name="Straight Connector 271"/>
          <p:cNvCxnSpPr>
            <a:stCxn id="148" idx="1"/>
            <a:endCxn id="144" idx="3"/>
          </p:cNvCxnSpPr>
          <p:nvPr/>
        </p:nvCxnSpPr>
        <p:spPr>
          <a:xfrm flipH="1">
            <a:off x="6211424" y="4262644"/>
            <a:ext cx="784628" cy="2048013"/>
          </a:xfrm>
          <a:prstGeom prst="line">
            <a:avLst/>
          </a:prstGeom>
          <a:ln w="15875"/>
        </p:spPr>
        <p:style>
          <a:lnRef idx="2">
            <a:schemeClr val="dk1"/>
          </a:lnRef>
          <a:fillRef idx="0">
            <a:schemeClr val="dk1"/>
          </a:fillRef>
          <a:effectRef idx="1">
            <a:schemeClr val="dk1"/>
          </a:effectRef>
          <a:fontRef idx="minor">
            <a:schemeClr val="tx1"/>
          </a:fontRef>
        </p:style>
      </p:cxnSp>
      <p:cxnSp>
        <p:nvCxnSpPr>
          <p:cNvPr id="275" name="Straight Connector 274"/>
          <p:cNvCxnSpPr>
            <a:stCxn id="149" idx="1"/>
            <a:endCxn id="143" idx="3"/>
          </p:cNvCxnSpPr>
          <p:nvPr/>
        </p:nvCxnSpPr>
        <p:spPr>
          <a:xfrm flipH="1">
            <a:off x="6211424" y="4905110"/>
            <a:ext cx="784628" cy="763081"/>
          </a:xfrm>
          <a:prstGeom prst="line">
            <a:avLst/>
          </a:prstGeom>
          <a:ln w="15875"/>
        </p:spPr>
        <p:style>
          <a:lnRef idx="2">
            <a:schemeClr val="dk1"/>
          </a:lnRef>
          <a:fillRef idx="0">
            <a:schemeClr val="dk1"/>
          </a:fillRef>
          <a:effectRef idx="1">
            <a:schemeClr val="dk1"/>
          </a:effectRef>
          <a:fontRef idx="minor">
            <a:schemeClr val="tx1"/>
          </a:fontRef>
        </p:style>
      </p:cxnSp>
      <p:cxnSp>
        <p:nvCxnSpPr>
          <p:cNvPr id="278" name="Straight Connector 277"/>
          <p:cNvCxnSpPr>
            <a:stCxn id="149" idx="1"/>
            <a:endCxn id="139" idx="3"/>
          </p:cNvCxnSpPr>
          <p:nvPr/>
        </p:nvCxnSpPr>
        <p:spPr>
          <a:xfrm flipH="1" flipV="1">
            <a:off x="5536569" y="4827647"/>
            <a:ext cx="1459483" cy="77463"/>
          </a:xfrm>
          <a:prstGeom prst="line">
            <a:avLst/>
          </a:prstGeom>
          <a:ln w="15875"/>
        </p:spPr>
        <p:style>
          <a:lnRef idx="2">
            <a:schemeClr val="dk1"/>
          </a:lnRef>
          <a:fillRef idx="0">
            <a:schemeClr val="dk1"/>
          </a:fillRef>
          <a:effectRef idx="1">
            <a:schemeClr val="dk1"/>
          </a:effectRef>
          <a:fontRef idx="minor">
            <a:schemeClr val="tx1"/>
          </a:fontRef>
        </p:style>
      </p:cxnSp>
      <p:sp>
        <p:nvSpPr>
          <p:cNvPr id="281" name="TextBox 280"/>
          <p:cNvSpPr txBox="1"/>
          <p:nvPr/>
        </p:nvSpPr>
        <p:spPr>
          <a:xfrm>
            <a:off x="2501763" y="1417638"/>
            <a:ext cx="3764485" cy="369332"/>
          </a:xfrm>
          <a:prstGeom prst="rect">
            <a:avLst/>
          </a:prstGeom>
          <a:noFill/>
        </p:spPr>
        <p:txBody>
          <a:bodyPr wrap="none" rtlCol="0">
            <a:spAutoFit/>
          </a:bodyPr>
          <a:lstStyle/>
          <a:p>
            <a:r>
              <a:rPr lang="en-US" dirty="0" smtClean="0"/>
              <a:t>Policy: Guests can not access Server S.</a:t>
            </a:r>
            <a:endParaRPr lang="en-US" dirty="0"/>
          </a:p>
        </p:txBody>
      </p:sp>
      <p:pic>
        <p:nvPicPr>
          <p:cNvPr id="282"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6248" y="2558911"/>
            <a:ext cx="385698" cy="38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5" descr="laptop_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0676" y="2184288"/>
            <a:ext cx="374623" cy="374623"/>
          </a:xfrm>
          <a:prstGeom prst="rect">
            <a:avLst/>
          </a:prstGeom>
        </p:spPr>
      </p:pic>
      <p:pic>
        <p:nvPicPr>
          <p:cNvPr id="287" name="Picture 286" descr="laptop_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5764" y="3131540"/>
            <a:ext cx="374623" cy="374623"/>
          </a:xfrm>
          <a:prstGeom prst="rect">
            <a:avLst/>
          </a:prstGeom>
        </p:spPr>
      </p:pic>
      <p:sp>
        <p:nvSpPr>
          <p:cNvPr id="294" name="TextBox 293"/>
          <p:cNvSpPr txBox="1"/>
          <p:nvPr/>
        </p:nvSpPr>
        <p:spPr>
          <a:xfrm>
            <a:off x="6377833" y="2886852"/>
            <a:ext cx="267158" cy="307777"/>
          </a:xfrm>
          <a:prstGeom prst="rect">
            <a:avLst/>
          </a:prstGeom>
          <a:noFill/>
        </p:spPr>
        <p:txBody>
          <a:bodyPr wrap="none" rtlCol="0">
            <a:spAutoFit/>
          </a:bodyPr>
          <a:lstStyle/>
          <a:p>
            <a:r>
              <a:rPr lang="en-US" sz="1400" dirty="0" smtClean="0"/>
              <a:t>S</a:t>
            </a:r>
            <a:endParaRPr lang="en-US" sz="1400" dirty="0"/>
          </a:p>
        </p:txBody>
      </p:sp>
      <p:sp>
        <p:nvSpPr>
          <p:cNvPr id="301" name="Oval 300"/>
          <p:cNvSpPr/>
          <p:nvPr/>
        </p:nvSpPr>
        <p:spPr>
          <a:xfrm>
            <a:off x="220120" y="4028920"/>
            <a:ext cx="1083560"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6" name="Straight Connector 305"/>
          <p:cNvCxnSpPr>
            <a:stCxn id="69" idx="1"/>
            <a:endCxn id="301" idx="6"/>
          </p:cNvCxnSpPr>
          <p:nvPr/>
        </p:nvCxnSpPr>
        <p:spPr>
          <a:xfrm flipH="1">
            <a:off x="1303680" y="3967367"/>
            <a:ext cx="505404" cy="390931"/>
          </a:xfrm>
          <a:prstGeom prst="line">
            <a:avLst/>
          </a:prstGeom>
          <a:ln w="15875"/>
        </p:spPr>
        <p:style>
          <a:lnRef idx="2">
            <a:schemeClr val="dk1"/>
          </a:lnRef>
          <a:fillRef idx="0">
            <a:schemeClr val="dk1"/>
          </a:fillRef>
          <a:effectRef idx="1">
            <a:schemeClr val="dk1"/>
          </a:effectRef>
          <a:fontRef idx="minor">
            <a:schemeClr val="tx1"/>
          </a:fontRef>
        </p:style>
      </p:cxnSp>
      <p:cxnSp>
        <p:nvCxnSpPr>
          <p:cNvPr id="309" name="Straight Connector 308"/>
          <p:cNvCxnSpPr>
            <a:stCxn id="70" idx="1"/>
            <a:endCxn id="301" idx="6"/>
          </p:cNvCxnSpPr>
          <p:nvPr/>
        </p:nvCxnSpPr>
        <p:spPr>
          <a:xfrm flipH="1">
            <a:off x="1303680" y="4192861"/>
            <a:ext cx="505404" cy="165437"/>
          </a:xfrm>
          <a:prstGeom prst="line">
            <a:avLst/>
          </a:prstGeom>
          <a:ln w="15875"/>
        </p:spPr>
        <p:style>
          <a:lnRef idx="2">
            <a:schemeClr val="dk1"/>
          </a:lnRef>
          <a:fillRef idx="0">
            <a:schemeClr val="dk1"/>
          </a:fillRef>
          <a:effectRef idx="1">
            <a:schemeClr val="dk1"/>
          </a:effectRef>
          <a:fontRef idx="minor">
            <a:schemeClr val="tx1"/>
          </a:fontRef>
        </p:style>
      </p:cxnSp>
      <p:cxnSp>
        <p:nvCxnSpPr>
          <p:cNvPr id="313" name="Straight Connector 312"/>
          <p:cNvCxnSpPr>
            <a:stCxn id="72" idx="1"/>
            <a:endCxn id="301" idx="6"/>
          </p:cNvCxnSpPr>
          <p:nvPr/>
        </p:nvCxnSpPr>
        <p:spPr>
          <a:xfrm flipH="1" flipV="1">
            <a:off x="1303680" y="4358298"/>
            <a:ext cx="505404" cy="477029"/>
          </a:xfrm>
          <a:prstGeom prst="line">
            <a:avLst/>
          </a:prstGeom>
          <a:ln w="15875"/>
        </p:spPr>
        <p:style>
          <a:lnRef idx="2">
            <a:schemeClr val="dk1"/>
          </a:lnRef>
          <a:fillRef idx="0">
            <a:schemeClr val="dk1"/>
          </a:fillRef>
          <a:effectRef idx="1">
            <a:schemeClr val="dk1"/>
          </a:effectRef>
          <a:fontRef idx="minor">
            <a:schemeClr val="tx1"/>
          </a:fontRef>
        </p:style>
      </p:cxnSp>
      <p:cxnSp>
        <p:nvCxnSpPr>
          <p:cNvPr id="316" name="Straight Connector 315"/>
          <p:cNvCxnSpPr>
            <a:stCxn id="117" idx="1"/>
          </p:cNvCxnSpPr>
          <p:nvPr/>
        </p:nvCxnSpPr>
        <p:spPr>
          <a:xfrm flipH="1">
            <a:off x="1988966" y="5389725"/>
            <a:ext cx="539022" cy="486710"/>
          </a:xfrm>
          <a:prstGeom prst="line">
            <a:avLst/>
          </a:prstGeom>
          <a:ln w="15875"/>
        </p:spPr>
        <p:style>
          <a:lnRef idx="2">
            <a:schemeClr val="dk1"/>
          </a:lnRef>
          <a:fillRef idx="0">
            <a:schemeClr val="dk1"/>
          </a:fillRef>
          <a:effectRef idx="1">
            <a:schemeClr val="dk1"/>
          </a:effectRef>
          <a:fontRef idx="minor">
            <a:schemeClr val="tx1"/>
          </a:fontRef>
        </p:style>
      </p:cxnSp>
      <p:cxnSp>
        <p:nvCxnSpPr>
          <p:cNvPr id="319" name="Straight Connector 318"/>
          <p:cNvCxnSpPr>
            <a:stCxn id="118" idx="1"/>
          </p:cNvCxnSpPr>
          <p:nvPr/>
        </p:nvCxnSpPr>
        <p:spPr>
          <a:xfrm flipH="1">
            <a:off x="1988966" y="5615219"/>
            <a:ext cx="539022" cy="261216"/>
          </a:xfrm>
          <a:prstGeom prst="line">
            <a:avLst/>
          </a:prstGeom>
          <a:ln w="15875"/>
        </p:spPr>
        <p:style>
          <a:lnRef idx="2">
            <a:schemeClr val="dk1"/>
          </a:lnRef>
          <a:fillRef idx="0">
            <a:schemeClr val="dk1"/>
          </a:fillRef>
          <a:effectRef idx="1">
            <a:schemeClr val="dk1"/>
          </a:effectRef>
          <a:fontRef idx="minor">
            <a:schemeClr val="tx1"/>
          </a:fontRef>
        </p:style>
      </p:cxnSp>
      <p:cxnSp>
        <p:nvCxnSpPr>
          <p:cNvPr id="323" name="Straight Connector 322"/>
          <p:cNvCxnSpPr>
            <a:stCxn id="119" idx="1"/>
          </p:cNvCxnSpPr>
          <p:nvPr/>
        </p:nvCxnSpPr>
        <p:spPr>
          <a:xfrm flipH="1" flipV="1">
            <a:off x="1988966" y="5876435"/>
            <a:ext cx="539022" cy="381250"/>
          </a:xfrm>
          <a:prstGeom prst="line">
            <a:avLst/>
          </a:prstGeom>
          <a:ln w="15875"/>
        </p:spPr>
        <p:style>
          <a:lnRef idx="2">
            <a:schemeClr val="dk1"/>
          </a:lnRef>
          <a:fillRef idx="0">
            <a:schemeClr val="dk1"/>
          </a:fillRef>
          <a:effectRef idx="1">
            <a:schemeClr val="dk1"/>
          </a:effectRef>
          <a:fontRef idx="minor">
            <a:schemeClr val="tx1"/>
          </a:fontRef>
        </p:style>
      </p:cxnSp>
      <p:sp>
        <p:nvSpPr>
          <p:cNvPr id="326" name="Diamond 325"/>
          <p:cNvSpPr/>
          <p:nvPr/>
        </p:nvSpPr>
        <p:spPr>
          <a:xfrm>
            <a:off x="8068101" y="4258272"/>
            <a:ext cx="539092" cy="569375"/>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cxnSp>
        <p:nvCxnSpPr>
          <p:cNvPr id="327" name="Straight Connector 326"/>
          <p:cNvCxnSpPr>
            <a:stCxn id="326" idx="1"/>
            <a:endCxn id="147" idx="3"/>
          </p:cNvCxnSpPr>
          <p:nvPr/>
        </p:nvCxnSpPr>
        <p:spPr>
          <a:xfrm flipH="1" flipV="1">
            <a:off x="7297577" y="4037150"/>
            <a:ext cx="770524" cy="505810"/>
          </a:xfrm>
          <a:prstGeom prst="line">
            <a:avLst/>
          </a:prstGeom>
          <a:ln w="15875"/>
        </p:spPr>
        <p:style>
          <a:lnRef idx="2">
            <a:schemeClr val="dk1"/>
          </a:lnRef>
          <a:fillRef idx="0">
            <a:schemeClr val="dk1"/>
          </a:fillRef>
          <a:effectRef idx="1">
            <a:schemeClr val="dk1"/>
          </a:effectRef>
          <a:fontRef idx="minor">
            <a:schemeClr val="tx1"/>
          </a:fontRef>
        </p:style>
      </p:cxnSp>
      <p:cxnSp>
        <p:nvCxnSpPr>
          <p:cNvPr id="330" name="Straight Connector 329"/>
          <p:cNvCxnSpPr>
            <a:stCxn id="326" idx="1"/>
            <a:endCxn id="148" idx="3"/>
          </p:cNvCxnSpPr>
          <p:nvPr/>
        </p:nvCxnSpPr>
        <p:spPr>
          <a:xfrm flipH="1" flipV="1">
            <a:off x="7297577" y="4262644"/>
            <a:ext cx="770524" cy="280316"/>
          </a:xfrm>
          <a:prstGeom prst="line">
            <a:avLst/>
          </a:prstGeom>
          <a:ln w="15875"/>
        </p:spPr>
        <p:style>
          <a:lnRef idx="2">
            <a:schemeClr val="dk1"/>
          </a:lnRef>
          <a:fillRef idx="0">
            <a:schemeClr val="dk1"/>
          </a:fillRef>
          <a:effectRef idx="1">
            <a:schemeClr val="dk1"/>
          </a:effectRef>
          <a:fontRef idx="minor">
            <a:schemeClr val="tx1"/>
          </a:fontRef>
        </p:style>
      </p:cxnSp>
      <p:cxnSp>
        <p:nvCxnSpPr>
          <p:cNvPr id="333" name="Straight Connector 332"/>
          <p:cNvCxnSpPr>
            <a:stCxn id="326" idx="1"/>
            <a:endCxn id="149" idx="3"/>
          </p:cNvCxnSpPr>
          <p:nvPr/>
        </p:nvCxnSpPr>
        <p:spPr>
          <a:xfrm flipH="1">
            <a:off x="7297577" y="4542960"/>
            <a:ext cx="770524" cy="362150"/>
          </a:xfrm>
          <a:prstGeom prst="line">
            <a:avLst/>
          </a:prstGeom>
          <a:ln w="15875"/>
        </p:spPr>
        <p:style>
          <a:lnRef idx="2">
            <a:schemeClr val="dk1"/>
          </a:lnRef>
          <a:fillRef idx="0">
            <a:schemeClr val="dk1"/>
          </a:fillRef>
          <a:effectRef idx="1">
            <a:schemeClr val="dk1"/>
          </a:effectRef>
          <a:fontRef idx="minor">
            <a:schemeClr val="tx1"/>
          </a:fontRef>
        </p:style>
      </p:cxnSp>
      <p:cxnSp>
        <p:nvCxnSpPr>
          <p:cNvPr id="338" name="Straight Connector 337"/>
          <p:cNvCxnSpPr>
            <a:stCxn id="122" idx="3"/>
            <a:endCxn id="137" idx="1"/>
          </p:cNvCxnSpPr>
          <p:nvPr/>
        </p:nvCxnSpPr>
        <p:spPr>
          <a:xfrm>
            <a:off x="3285796" y="3892807"/>
            <a:ext cx="1949248" cy="66880"/>
          </a:xfrm>
          <a:prstGeom prst="line">
            <a:avLst/>
          </a:prstGeom>
          <a:ln w="15875"/>
        </p:spPr>
        <p:style>
          <a:lnRef idx="2">
            <a:schemeClr val="dk1"/>
          </a:lnRef>
          <a:fillRef idx="0">
            <a:schemeClr val="dk1"/>
          </a:fillRef>
          <a:effectRef idx="1">
            <a:schemeClr val="dk1"/>
          </a:effectRef>
          <a:fontRef idx="minor">
            <a:schemeClr val="tx1"/>
          </a:fontRef>
        </p:style>
      </p:cxnSp>
      <p:cxnSp>
        <p:nvCxnSpPr>
          <p:cNvPr id="341" name="Straight Connector 340"/>
          <p:cNvCxnSpPr>
            <a:endCxn id="139" idx="1"/>
          </p:cNvCxnSpPr>
          <p:nvPr/>
        </p:nvCxnSpPr>
        <p:spPr>
          <a:xfrm>
            <a:off x="3340620" y="3959687"/>
            <a:ext cx="1894424" cy="867960"/>
          </a:xfrm>
          <a:prstGeom prst="line">
            <a:avLst/>
          </a:prstGeom>
          <a:ln w="15875"/>
        </p:spPr>
        <p:style>
          <a:lnRef idx="2">
            <a:schemeClr val="dk1"/>
          </a:lnRef>
          <a:fillRef idx="0">
            <a:schemeClr val="dk1"/>
          </a:fillRef>
          <a:effectRef idx="1">
            <a:schemeClr val="dk1"/>
          </a:effectRef>
          <a:fontRef idx="minor">
            <a:schemeClr val="tx1"/>
          </a:fontRef>
        </p:style>
      </p:cxnSp>
      <p:cxnSp>
        <p:nvCxnSpPr>
          <p:cNvPr id="345" name="Straight Connector 344"/>
          <p:cNvCxnSpPr>
            <a:stCxn id="124" idx="3"/>
          </p:cNvCxnSpPr>
          <p:nvPr/>
        </p:nvCxnSpPr>
        <p:spPr>
          <a:xfrm flipV="1">
            <a:off x="3285796" y="4192861"/>
            <a:ext cx="1949248" cy="567906"/>
          </a:xfrm>
          <a:prstGeom prst="line">
            <a:avLst/>
          </a:prstGeom>
          <a:ln w="15875"/>
        </p:spPr>
        <p:style>
          <a:lnRef idx="2">
            <a:schemeClr val="dk1"/>
          </a:lnRef>
          <a:fillRef idx="0">
            <a:schemeClr val="dk1"/>
          </a:fillRef>
          <a:effectRef idx="1">
            <a:schemeClr val="dk1"/>
          </a:effectRef>
          <a:fontRef idx="minor">
            <a:schemeClr val="tx1"/>
          </a:fontRef>
        </p:style>
      </p:cxnSp>
      <p:pic>
        <p:nvPicPr>
          <p:cNvPr id="153" name="Picture 152"/>
          <p:cNvPicPr>
            <a:picLocks noChangeAspect="1"/>
          </p:cNvPicPr>
          <p:nvPr/>
        </p:nvPicPr>
        <p:blipFill>
          <a:blip r:embed="rId6"/>
          <a:stretch>
            <a:fillRect/>
          </a:stretch>
        </p:blipFill>
        <p:spPr>
          <a:xfrm>
            <a:off x="220120" y="1417638"/>
            <a:ext cx="8650614" cy="579842"/>
          </a:xfrm>
          <a:prstGeom prst="roundRect">
            <a:avLst>
              <a:gd name="adj" fmla="val 8594"/>
            </a:avLst>
          </a:prstGeom>
          <a:solidFill>
            <a:srgbClr val="FFFFFF">
              <a:shade val="85000"/>
            </a:srgbClr>
          </a:solidFill>
          <a:ln>
            <a:noFill/>
          </a:ln>
          <a:effectLst/>
        </p:spPr>
      </p:pic>
      <p:sp>
        <p:nvSpPr>
          <p:cNvPr id="154" name="TextBox 153"/>
          <p:cNvSpPr txBox="1"/>
          <p:nvPr/>
        </p:nvSpPr>
        <p:spPr>
          <a:xfrm>
            <a:off x="2368184" y="2501784"/>
            <a:ext cx="358592" cy="307777"/>
          </a:xfrm>
          <a:prstGeom prst="rect">
            <a:avLst/>
          </a:prstGeom>
          <a:noFill/>
        </p:spPr>
        <p:txBody>
          <a:bodyPr wrap="none" rtlCol="0">
            <a:spAutoFit/>
          </a:bodyPr>
          <a:lstStyle/>
          <a:p>
            <a:r>
              <a:rPr lang="en-US" sz="1400" dirty="0" smtClean="0"/>
              <a:t>G</a:t>
            </a:r>
            <a:r>
              <a:rPr lang="en-US" sz="1400" baseline="-25000" dirty="0" smtClean="0"/>
              <a:t>1</a:t>
            </a:r>
            <a:endParaRPr lang="en-US" sz="1400" baseline="-25000" dirty="0"/>
          </a:p>
        </p:txBody>
      </p:sp>
      <p:sp>
        <p:nvSpPr>
          <p:cNvPr id="156" name="TextBox 155"/>
          <p:cNvSpPr txBox="1"/>
          <p:nvPr/>
        </p:nvSpPr>
        <p:spPr>
          <a:xfrm>
            <a:off x="2680387" y="3268437"/>
            <a:ext cx="364202" cy="307777"/>
          </a:xfrm>
          <a:prstGeom prst="rect">
            <a:avLst/>
          </a:prstGeom>
          <a:noFill/>
        </p:spPr>
        <p:txBody>
          <a:bodyPr wrap="none" rtlCol="0">
            <a:spAutoFit/>
          </a:bodyPr>
          <a:lstStyle/>
          <a:p>
            <a:r>
              <a:rPr lang="en-US" sz="1400" dirty="0" smtClean="0"/>
              <a:t>G</a:t>
            </a:r>
            <a:r>
              <a:rPr lang="en-US" sz="1400" baseline="-25000" dirty="0"/>
              <a:t>2</a:t>
            </a:r>
          </a:p>
        </p:txBody>
      </p:sp>
      <p:sp>
        <p:nvSpPr>
          <p:cNvPr id="157" name="Rectangle 156"/>
          <p:cNvSpPr/>
          <p:nvPr/>
        </p:nvSpPr>
        <p:spPr>
          <a:xfrm>
            <a:off x="437615" y="421566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612966" y="421636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789674" y="421686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960305" y="421736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438090" y="435591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613441" y="435661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790149" y="435711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960780" y="435761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437140" y="4216347"/>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612491" y="421705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789199" y="421755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959830" y="421805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437615" y="4356595"/>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612966" y="43572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789674" y="43577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a:off x="960305" y="435829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905406" y="5565686"/>
            <a:ext cx="1083560"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p:cNvSpPr/>
          <p:nvPr/>
        </p:nvSpPr>
        <p:spPr>
          <a:xfrm>
            <a:off x="1122426" y="575311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1297777" y="575381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1474485" y="575431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1645116" y="5754816"/>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1122901" y="589336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1298252" y="589406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1474960" y="589456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Rectangle 192"/>
          <p:cNvSpPr/>
          <p:nvPr/>
        </p:nvSpPr>
        <p:spPr>
          <a:xfrm>
            <a:off x="1645591" y="5895064"/>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10/1/13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Tree>
    <p:custDataLst>
      <p:tags r:id="rId1"/>
    </p:custDataLst>
    <p:extLst>
      <p:ext uri="{BB962C8B-B14F-4D97-AF65-F5344CB8AC3E}">
        <p14:creationId xmlns:p14="http://schemas.microsoft.com/office/powerpoint/2010/main" val="167155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36"/>
                                        </p:tgtEl>
                                        <p:attrNameLst>
                                          <p:attrName>style.visibility</p:attrName>
                                        </p:attrNameLst>
                                      </p:cBhvr>
                                      <p:to>
                                        <p:strVal val="visible"/>
                                      </p:to>
                                    </p:set>
                                    <p:animEffect transition="in" filter="fade">
                                      <p:cBhvr>
                                        <p:cTn id="19" dur="500"/>
                                        <p:tgtEl>
                                          <p:spTgt spid="336"/>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500"/>
                                        <p:tgtEl>
                                          <p:spTgt spid="7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fade">
                                      <p:cBhvr>
                                        <p:cTn id="78" dur="500"/>
                                        <p:tgtEl>
                                          <p:spTgt spid="7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17"/>
                                        </p:tgtEl>
                                        <p:attrNameLst>
                                          <p:attrName>style.visibility</p:attrName>
                                        </p:attrNameLst>
                                      </p:cBhvr>
                                      <p:to>
                                        <p:strVal val="visible"/>
                                      </p:to>
                                    </p:set>
                                    <p:animEffect transition="in" filter="fade">
                                      <p:cBhvr>
                                        <p:cTn id="84" dur="500"/>
                                        <p:tgtEl>
                                          <p:spTgt spid="11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fade">
                                      <p:cBhvr>
                                        <p:cTn id="87" dur="500"/>
                                        <p:tgtEl>
                                          <p:spTgt spid="1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500"/>
                                        <p:tgtEl>
                                          <p:spTgt spid="11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20"/>
                                        </p:tgtEl>
                                        <p:attrNameLst>
                                          <p:attrName>style.visibility</p:attrName>
                                        </p:attrNameLst>
                                      </p:cBhvr>
                                      <p:to>
                                        <p:strVal val="visible"/>
                                      </p:to>
                                    </p:set>
                                    <p:animEffect transition="in" filter="fade">
                                      <p:cBhvr>
                                        <p:cTn id="93" dur="500"/>
                                        <p:tgtEl>
                                          <p:spTgt spid="12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1"/>
                                        </p:tgtEl>
                                        <p:attrNameLst>
                                          <p:attrName>style.visibility</p:attrName>
                                        </p:attrNameLst>
                                      </p:cBhvr>
                                      <p:to>
                                        <p:strVal val="visible"/>
                                      </p:to>
                                    </p:set>
                                    <p:animEffect transition="in" filter="fade">
                                      <p:cBhvr>
                                        <p:cTn id="96" dur="500"/>
                                        <p:tgtEl>
                                          <p:spTgt spid="1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2"/>
                                        </p:tgtEl>
                                        <p:attrNameLst>
                                          <p:attrName>style.visibility</p:attrName>
                                        </p:attrNameLst>
                                      </p:cBhvr>
                                      <p:to>
                                        <p:strVal val="visible"/>
                                      </p:to>
                                    </p:set>
                                    <p:animEffect transition="in" filter="fade">
                                      <p:cBhvr>
                                        <p:cTn id="99" dur="500"/>
                                        <p:tgtEl>
                                          <p:spTgt spid="1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23"/>
                                        </p:tgtEl>
                                        <p:attrNameLst>
                                          <p:attrName>style.visibility</p:attrName>
                                        </p:attrNameLst>
                                      </p:cBhvr>
                                      <p:to>
                                        <p:strVal val="visible"/>
                                      </p:to>
                                    </p:set>
                                    <p:animEffect transition="in" filter="fade">
                                      <p:cBhvr>
                                        <p:cTn id="102" dur="500"/>
                                        <p:tgtEl>
                                          <p:spTgt spid="12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24"/>
                                        </p:tgtEl>
                                        <p:attrNameLst>
                                          <p:attrName>style.visibility</p:attrName>
                                        </p:attrNameLst>
                                      </p:cBhvr>
                                      <p:to>
                                        <p:strVal val="visible"/>
                                      </p:to>
                                    </p:set>
                                    <p:animEffect transition="in" filter="fade">
                                      <p:cBhvr>
                                        <p:cTn id="105" dur="500"/>
                                        <p:tgtEl>
                                          <p:spTgt spid="124"/>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25"/>
                                        </p:tgtEl>
                                        <p:attrNameLst>
                                          <p:attrName>style.visibility</p:attrName>
                                        </p:attrNameLst>
                                      </p:cBhvr>
                                      <p:to>
                                        <p:strVal val="visible"/>
                                      </p:to>
                                    </p:set>
                                    <p:animEffect transition="in" filter="fade">
                                      <p:cBhvr>
                                        <p:cTn id="108" dur="500"/>
                                        <p:tgtEl>
                                          <p:spTgt spid="12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fade">
                                      <p:cBhvr>
                                        <p:cTn id="111" dur="500"/>
                                        <p:tgtEl>
                                          <p:spTgt spid="12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27"/>
                                        </p:tgtEl>
                                        <p:attrNameLst>
                                          <p:attrName>style.visibility</p:attrName>
                                        </p:attrNameLst>
                                      </p:cBhvr>
                                      <p:to>
                                        <p:strVal val="visible"/>
                                      </p:to>
                                    </p:set>
                                    <p:animEffect transition="in" filter="fade">
                                      <p:cBhvr>
                                        <p:cTn id="114" dur="500"/>
                                        <p:tgtEl>
                                          <p:spTgt spid="12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fade">
                                      <p:cBhvr>
                                        <p:cTn id="117" dur="500"/>
                                        <p:tgtEl>
                                          <p:spTgt spid="12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9"/>
                                        </p:tgtEl>
                                        <p:attrNameLst>
                                          <p:attrName>style.visibility</p:attrName>
                                        </p:attrNameLst>
                                      </p:cBhvr>
                                      <p:to>
                                        <p:strVal val="visible"/>
                                      </p:to>
                                    </p:set>
                                    <p:animEffect transition="in" filter="fade">
                                      <p:cBhvr>
                                        <p:cTn id="120" dur="500"/>
                                        <p:tgtEl>
                                          <p:spTgt spid="129"/>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30"/>
                                        </p:tgtEl>
                                        <p:attrNameLst>
                                          <p:attrName>style.visibility</p:attrName>
                                        </p:attrNameLst>
                                      </p:cBhvr>
                                      <p:to>
                                        <p:strVal val="visible"/>
                                      </p:to>
                                    </p:set>
                                    <p:animEffect transition="in" filter="fade">
                                      <p:cBhvr>
                                        <p:cTn id="123" dur="500"/>
                                        <p:tgtEl>
                                          <p:spTgt spid="130"/>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31"/>
                                        </p:tgtEl>
                                        <p:attrNameLst>
                                          <p:attrName>style.visibility</p:attrName>
                                        </p:attrNameLst>
                                      </p:cBhvr>
                                      <p:to>
                                        <p:strVal val="visible"/>
                                      </p:to>
                                    </p:set>
                                    <p:animEffect transition="in" filter="fade">
                                      <p:cBhvr>
                                        <p:cTn id="126" dur="500"/>
                                        <p:tgtEl>
                                          <p:spTgt spid="131"/>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2"/>
                                        </p:tgtEl>
                                        <p:attrNameLst>
                                          <p:attrName>style.visibility</p:attrName>
                                        </p:attrNameLst>
                                      </p:cBhvr>
                                      <p:to>
                                        <p:strVal val="visible"/>
                                      </p:to>
                                    </p:set>
                                    <p:animEffect transition="in" filter="fade">
                                      <p:cBhvr>
                                        <p:cTn id="129" dur="500"/>
                                        <p:tgtEl>
                                          <p:spTgt spid="132"/>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33"/>
                                        </p:tgtEl>
                                        <p:attrNameLst>
                                          <p:attrName>style.visibility</p:attrName>
                                        </p:attrNameLst>
                                      </p:cBhvr>
                                      <p:to>
                                        <p:strVal val="visible"/>
                                      </p:to>
                                    </p:set>
                                    <p:animEffect transition="in" filter="fade">
                                      <p:cBhvr>
                                        <p:cTn id="132" dur="500"/>
                                        <p:tgtEl>
                                          <p:spTgt spid="1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4"/>
                                        </p:tgtEl>
                                        <p:attrNameLst>
                                          <p:attrName>style.visibility</p:attrName>
                                        </p:attrNameLst>
                                      </p:cBhvr>
                                      <p:to>
                                        <p:strVal val="visible"/>
                                      </p:to>
                                    </p:set>
                                    <p:animEffect transition="in" filter="fade">
                                      <p:cBhvr>
                                        <p:cTn id="135" dur="500"/>
                                        <p:tgtEl>
                                          <p:spTgt spid="134"/>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35"/>
                                        </p:tgtEl>
                                        <p:attrNameLst>
                                          <p:attrName>style.visibility</p:attrName>
                                        </p:attrNameLst>
                                      </p:cBhvr>
                                      <p:to>
                                        <p:strVal val="visible"/>
                                      </p:to>
                                    </p:set>
                                    <p:animEffect transition="in" filter="fade">
                                      <p:cBhvr>
                                        <p:cTn id="138" dur="500"/>
                                        <p:tgtEl>
                                          <p:spTgt spid="135"/>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36"/>
                                        </p:tgtEl>
                                        <p:attrNameLst>
                                          <p:attrName>style.visibility</p:attrName>
                                        </p:attrNameLst>
                                      </p:cBhvr>
                                      <p:to>
                                        <p:strVal val="visible"/>
                                      </p:to>
                                    </p:set>
                                    <p:animEffect transition="in" filter="fade">
                                      <p:cBhvr>
                                        <p:cTn id="141" dur="500"/>
                                        <p:tgtEl>
                                          <p:spTgt spid="136"/>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37"/>
                                        </p:tgtEl>
                                        <p:attrNameLst>
                                          <p:attrName>style.visibility</p:attrName>
                                        </p:attrNameLst>
                                      </p:cBhvr>
                                      <p:to>
                                        <p:strVal val="visible"/>
                                      </p:to>
                                    </p:set>
                                    <p:animEffect transition="in" filter="fade">
                                      <p:cBhvr>
                                        <p:cTn id="144" dur="500"/>
                                        <p:tgtEl>
                                          <p:spTgt spid="13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8"/>
                                        </p:tgtEl>
                                        <p:attrNameLst>
                                          <p:attrName>style.visibility</p:attrName>
                                        </p:attrNameLst>
                                      </p:cBhvr>
                                      <p:to>
                                        <p:strVal val="visible"/>
                                      </p:to>
                                    </p:set>
                                    <p:animEffect transition="in" filter="fade">
                                      <p:cBhvr>
                                        <p:cTn id="147" dur="500"/>
                                        <p:tgtEl>
                                          <p:spTgt spid="138"/>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39"/>
                                        </p:tgtEl>
                                        <p:attrNameLst>
                                          <p:attrName>style.visibility</p:attrName>
                                        </p:attrNameLst>
                                      </p:cBhvr>
                                      <p:to>
                                        <p:strVal val="visible"/>
                                      </p:to>
                                    </p:set>
                                    <p:animEffect transition="in" filter="fade">
                                      <p:cBhvr>
                                        <p:cTn id="150" dur="500"/>
                                        <p:tgtEl>
                                          <p:spTgt spid="13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40"/>
                                        </p:tgtEl>
                                        <p:attrNameLst>
                                          <p:attrName>style.visibility</p:attrName>
                                        </p:attrNameLst>
                                      </p:cBhvr>
                                      <p:to>
                                        <p:strVal val="visible"/>
                                      </p:to>
                                    </p:set>
                                    <p:animEffect transition="in" filter="fade">
                                      <p:cBhvr>
                                        <p:cTn id="153" dur="500"/>
                                        <p:tgtEl>
                                          <p:spTgt spid="140"/>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41"/>
                                        </p:tgtEl>
                                        <p:attrNameLst>
                                          <p:attrName>style.visibility</p:attrName>
                                        </p:attrNameLst>
                                      </p:cBhvr>
                                      <p:to>
                                        <p:strVal val="visible"/>
                                      </p:to>
                                    </p:set>
                                    <p:animEffect transition="in" filter="fade">
                                      <p:cBhvr>
                                        <p:cTn id="156" dur="500"/>
                                        <p:tgtEl>
                                          <p:spTgt spid="14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42"/>
                                        </p:tgtEl>
                                        <p:attrNameLst>
                                          <p:attrName>style.visibility</p:attrName>
                                        </p:attrNameLst>
                                      </p:cBhvr>
                                      <p:to>
                                        <p:strVal val="visible"/>
                                      </p:to>
                                    </p:set>
                                    <p:animEffect transition="in" filter="fade">
                                      <p:cBhvr>
                                        <p:cTn id="159" dur="500"/>
                                        <p:tgtEl>
                                          <p:spTgt spid="142"/>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43"/>
                                        </p:tgtEl>
                                        <p:attrNameLst>
                                          <p:attrName>style.visibility</p:attrName>
                                        </p:attrNameLst>
                                      </p:cBhvr>
                                      <p:to>
                                        <p:strVal val="visible"/>
                                      </p:to>
                                    </p:set>
                                    <p:animEffect transition="in" filter="fade">
                                      <p:cBhvr>
                                        <p:cTn id="162" dur="500"/>
                                        <p:tgtEl>
                                          <p:spTgt spid="143"/>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44"/>
                                        </p:tgtEl>
                                        <p:attrNameLst>
                                          <p:attrName>style.visibility</p:attrName>
                                        </p:attrNameLst>
                                      </p:cBhvr>
                                      <p:to>
                                        <p:strVal val="visible"/>
                                      </p:to>
                                    </p:set>
                                    <p:animEffect transition="in" filter="fade">
                                      <p:cBhvr>
                                        <p:cTn id="165" dur="500"/>
                                        <p:tgtEl>
                                          <p:spTgt spid="144"/>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45"/>
                                        </p:tgtEl>
                                        <p:attrNameLst>
                                          <p:attrName>style.visibility</p:attrName>
                                        </p:attrNameLst>
                                      </p:cBhvr>
                                      <p:to>
                                        <p:strVal val="visible"/>
                                      </p:to>
                                    </p:set>
                                    <p:animEffect transition="in" filter="fade">
                                      <p:cBhvr>
                                        <p:cTn id="168" dur="500"/>
                                        <p:tgtEl>
                                          <p:spTgt spid="145"/>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46"/>
                                        </p:tgtEl>
                                        <p:attrNameLst>
                                          <p:attrName>style.visibility</p:attrName>
                                        </p:attrNameLst>
                                      </p:cBhvr>
                                      <p:to>
                                        <p:strVal val="visible"/>
                                      </p:to>
                                    </p:set>
                                    <p:animEffect transition="in" filter="fade">
                                      <p:cBhvr>
                                        <p:cTn id="171" dur="500"/>
                                        <p:tgtEl>
                                          <p:spTgt spid="146"/>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47"/>
                                        </p:tgtEl>
                                        <p:attrNameLst>
                                          <p:attrName>style.visibility</p:attrName>
                                        </p:attrNameLst>
                                      </p:cBhvr>
                                      <p:to>
                                        <p:strVal val="visible"/>
                                      </p:to>
                                    </p:set>
                                    <p:animEffect transition="in" filter="fade">
                                      <p:cBhvr>
                                        <p:cTn id="174" dur="500"/>
                                        <p:tgtEl>
                                          <p:spTgt spid="147"/>
                                        </p:tgtEl>
                                      </p:cBhvr>
                                    </p:animEffect>
                                  </p:childTnLst>
                                </p:cTn>
                              </p:par>
                              <p:par>
                                <p:cTn id="175" presetID="10" presetClass="entr" presetSubtype="0" fill="hold" nodeType="withEffect">
                                  <p:stCondLst>
                                    <p:cond delay="0"/>
                                  </p:stCondLst>
                                  <p:childTnLst>
                                    <p:set>
                                      <p:cBhvr>
                                        <p:cTn id="176" dur="1" fill="hold">
                                          <p:stCondLst>
                                            <p:cond delay="0"/>
                                          </p:stCondLst>
                                        </p:cTn>
                                        <p:tgtEl>
                                          <p:spTgt spid="338"/>
                                        </p:tgtEl>
                                        <p:attrNameLst>
                                          <p:attrName>style.visibility</p:attrName>
                                        </p:attrNameLst>
                                      </p:cBhvr>
                                      <p:to>
                                        <p:strVal val="visible"/>
                                      </p:to>
                                    </p:set>
                                    <p:animEffect transition="in" filter="fade">
                                      <p:cBhvr>
                                        <p:cTn id="177" dur="500"/>
                                        <p:tgtEl>
                                          <p:spTgt spid="338"/>
                                        </p:tgtEl>
                                      </p:cBhvr>
                                    </p:animEffect>
                                  </p:childTnLst>
                                </p:cTn>
                              </p:par>
                              <p:par>
                                <p:cTn id="178" presetID="10" presetClass="entr" presetSubtype="0" fill="hold" nodeType="withEffect">
                                  <p:stCondLst>
                                    <p:cond delay="0"/>
                                  </p:stCondLst>
                                  <p:childTnLst>
                                    <p:set>
                                      <p:cBhvr>
                                        <p:cTn id="179" dur="1" fill="hold">
                                          <p:stCondLst>
                                            <p:cond delay="0"/>
                                          </p:stCondLst>
                                        </p:cTn>
                                        <p:tgtEl>
                                          <p:spTgt spid="341"/>
                                        </p:tgtEl>
                                        <p:attrNameLst>
                                          <p:attrName>style.visibility</p:attrName>
                                        </p:attrNameLst>
                                      </p:cBhvr>
                                      <p:to>
                                        <p:strVal val="visible"/>
                                      </p:to>
                                    </p:set>
                                    <p:animEffect transition="in" filter="fade">
                                      <p:cBhvr>
                                        <p:cTn id="180" dur="500"/>
                                        <p:tgtEl>
                                          <p:spTgt spid="341"/>
                                        </p:tgtEl>
                                      </p:cBhvr>
                                    </p:animEffect>
                                  </p:childTnLst>
                                </p:cTn>
                              </p:par>
                              <p:par>
                                <p:cTn id="181" presetID="10" presetClass="entr" presetSubtype="0" fill="hold" nodeType="withEffect">
                                  <p:stCondLst>
                                    <p:cond delay="0"/>
                                  </p:stCondLst>
                                  <p:childTnLst>
                                    <p:set>
                                      <p:cBhvr>
                                        <p:cTn id="182" dur="1" fill="hold">
                                          <p:stCondLst>
                                            <p:cond delay="0"/>
                                          </p:stCondLst>
                                        </p:cTn>
                                        <p:tgtEl>
                                          <p:spTgt spid="345"/>
                                        </p:tgtEl>
                                        <p:attrNameLst>
                                          <p:attrName>style.visibility</p:attrName>
                                        </p:attrNameLst>
                                      </p:cBhvr>
                                      <p:to>
                                        <p:strVal val="visible"/>
                                      </p:to>
                                    </p:set>
                                    <p:animEffect transition="in" filter="fade">
                                      <p:cBhvr>
                                        <p:cTn id="183" dur="500"/>
                                        <p:tgtEl>
                                          <p:spTgt spid="345"/>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48"/>
                                        </p:tgtEl>
                                        <p:attrNameLst>
                                          <p:attrName>style.visibility</p:attrName>
                                        </p:attrNameLst>
                                      </p:cBhvr>
                                      <p:to>
                                        <p:strVal val="visible"/>
                                      </p:to>
                                    </p:set>
                                    <p:animEffect transition="in" filter="fade">
                                      <p:cBhvr>
                                        <p:cTn id="186" dur="500"/>
                                        <p:tgtEl>
                                          <p:spTgt spid="148"/>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9"/>
                                        </p:tgtEl>
                                        <p:attrNameLst>
                                          <p:attrName>style.visibility</p:attrName>
                                        </p:attrNameLst>
                                      </p:cBhvr>
                                      <p:to>
                                        <p:strVal val="visible"/>
                                      </p:to>
                                    </p:set>
                                    <p:animEffect transition="in" filter="fade">
                                      <p:cBhvr>
                                        <p:cTn id="189" dur="500"/>
                                        <p:tgtEl>
                                          <p:spTgt spid="149"/>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50"/>
                                        </p:tgtEl>
                                        <p:attrNameLst>
                                          <p:attrName>style.visibility</p:attrName>
                                        </p:attrNameLst>
                                      </p:cBhvr>
                                      <p:to>
                                        <p:strVal val="visible"/>
                                      </p:to>
                                    </p:set>
                                    <p:animEffect transition="in" filter="fade">
                                      <p:cBhvr>
                                        <p:cTn id="192" dur="500"/>
                                        <p:tgtEl>
                                          <p:spTgt spid="150"/>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51"/>
                                        </p:tgtEl>
                                        <p:attrNameLst>
                                          <p:attrName>style.visibility</p:attrName>
                                        </p:attrNameLst>
                                      </p:cBhvr>
                                      <p:to>
                                        <p:strVal val="visible"/>
                                      </p:to>
                                    </p:set>
                                    <p:animEffect transition="in" filter="fade">
                                      <p:cBhvr>
                                        <p:cTn id="195" dur="500"/>
                                        <p:tgtEl>
                                          <p:spTgt spid="151"/>
                                        </p:tgtEl>
                                      </p:cBhvr>
                                    </p:animEffect>
                                  </p:childTnLst>
                                </p:cTn>
                              </p:par>
                              <p:par>
                                <p:cTn id="196" presetID="10" presetClass="entr" presetSubtype="0" fill="hold" nodeType="withEffect">
                                  <p:stCondLst>
                                    <p:cond delay="0"/>
                                  </p:stCondLst>
                                  <p:childTnLst>
                                    <p:set>
                                      <p:cBhvr>
                                        <p:cTn id="197" dur="1" fill="hold">
                                          <p:stCondLst>
                                            <p:cond delay="0"/>
                                          </p:stCondLst>
                                        </p:cTn>
                                        <p:tgtEl>
                                          <p:spTgt spid="152"/>
                                        </p:tgtEl>
                                        <p:attrNameLst>
                                          <p:attrName>style.visibility</p:attrName>
                                        </p:attrNameLst>
                                      </p:cBhvr>
                                      <p:to>
                                        <p:strVal val="visible"/>
                                      </p:to>
                                    </p:set>
                                    <p:animEffect transition="in" filter="fade">
                                      <p:cBhvr>
                                        <p:cTn id="198" dur="500"/>
                                        <p:tgtEl>
                                          <p:spTgt spid="152"/>
                                        </p:tgtEl>
                                      </p:cBhvr>
                                    </p:animEffect>
                                  </p:childTnLst>
                                </p:cTn>
                              </p:par>
                              <p:par>
                                <p:cTn id="199" presetID="10" presetClass="entr" presetSubtype="0" fill="hold" nodeType="withEffect">
                                  <p:stCondLst>
                                    <p:cond delay="0"/>
                                  </p:stCondLst>
                                  <p:childTnLst>
                                    <p:set>
                                      <p:cBhvr>
                                        <p:cTn id="200" dur="1" fill="hold">
                                          <p:stCondLst>
                                            <p:cond delay="0"/>
                                          </p:stCondLst>
                                        </p:cTn>
                                        <p:tgtEl>
                                          <p:spTgt spid="155"/>
                                        </p:tgtEl>
                                        <p:attrNameLst>
                                          <p:attrName>style.visibility</p:attrName>
                                        </p:attrNameLst>
                                      </p:cBhvr>
                                      <p:to>
                                        <p:strVal val="visible"/>
                                      </p:to>
                                    </p:set>
                                    <p:animEffect transition="in" filter="fade">
                                      <p:cBhvr>
                                        <p:cTn id="201" dur="500"/>
                                        <p:tgtEl>
                                          <p:spTgt spid="155"/>
                                        </p:tgtEl>
                                      </p:cBhvr>
                                    </p:animEffect>
                                  </p:childTnLst>
                                </p:cTn>
                              </p:par>
                              <p:par>
                                <p:cTn id="202" presetID="10" presetClass="entr" presetSubtype="0" fill="hold" nodeType="withEffect">
                                  <p:stCondLst>
                                    <p:cond delay="0"/>
                                  </p:stCondLst>
                                  <p:childTnLst>
                                    <p:set>
                                      <p:cBhvr>
                                        <p:cTn id="203" dur="1" fill="hold">
                                          <p:stCondLst>
                                            <p:cond delay="0"/>
                                          </p:stCondLst>
                                        </p:cTn>
                                        <p:tgtEl>
                                          <p:spTgt spid="159"/>
                                        </p:tgtEl>
                                        <p:attrNameLst>
                                          <p:attrName>style.visibility</p:attrName>
                                        </p:attrNameLst>
                                      </p:cBhvr>
                                      <p:to>
                                        <p:strVal val="visible"/>
                                      </p:to>
                                    </p:set>
                                    <p:animEffect transition="in" filter="fade">
                                      <p:cBhvr>
                                        <p:cTn id="204" dur="500"/>
                                        <p:tgtEl>
                                          <p:spTgt spid="159"/>
                                        </p:tgtEl>
                                      </p:cBhvr>
                                    </p:animEffect>
                                  </p:childTnLst>
                                </p:cTn>
                              </p:par>
                              <p:par>
                                <p:cTn id="205" presetID="10" presetClass="entr" presetSubtype="0" fill="hold" nodeType="withEffect">
                                  <p:stCondLst>
                                    <p:cond delay="0"/>
                                  </p:stCondLst>
                                  <p:childTnLst>
                                    <p:set>
                                      <p:cBhvr>
                                        <p:cTn id="206" dur="1" fill="hold">
                                          <p:stCondLst>
                                            <p:cond delay="0"/>
                                          </p:stCondLst>
                                        </p:cTn>
                                        <p:tgtEl>
                                          <p:spTgt spid="162"/>
                                        </p:tgtEl>
                                        <p:attrNameLst>
                                          <p:attrName>style.visibility</p:attrName>
                                        </p:attrNameLst>
                                      </p:cBhvr>
                                      <p:to>
                                        <p:strVal val="visible"/>
                                      </p:to>
                                    </p:set>
                                    <p:animEffect transition="in" filter="fade">
                                      <p:cBhvr>
                                        <p:cTn id="207" dur="500"/>
                                        <p:tgtEl>
                                          <p:spTgt spid="162"/>
                                        </p:tgtEl>
                                      </p:cBhvr>
                                    </p:animEffect>
                                  </p:childTnLst>
                                </p:cTn>
                              </p:par>
                              <p:par>
                                <p:cTn id="208" presetID="10" presetClass="entr" presetSubtype="0" fill="hold" nodeType="withEffect">
                                  <p:stCondLst>
                                    <p:cond delay="0"/>
                                  </p:stCondLst>
                                  <p:childTnLst>
                                    <p:set>
                                      <p:cBhvr>
                                        <p:cTn id="209" dur="1" fill="hold">
                                          <p:stCondLst>
                                            <p:cond delay="0"/>
                                          </p:stCondLst>
                                        </p:cTn>
                                        <p:tgtEl>
                                          <p:spTgt spid="165"/>
                                        </p:tgtEl>
                                        <p:attrNameLst>
                                          <p:attrName>style.visibility</p:attrName>
                                        </p:attrNameLst>
                                      </p:cBhvr>
                                      <p:to>
                                        <p:strVal val="visible"/>
                                      </p:to>
                                    </p:set>
                                    <p:animEffect transition="in" filter="fade">
                                      <p:cBhvr>
                                        <p:cTn id="210" dur="500"/>
                                        <p:tgtEl>
                                          <p:spTgt spid="165"/>
                                        </p:tgtEl>
                                      </p:cBhvr>
                                    </p:animEffect>
                                  </p:childTnLst>
                                </p:cTn>
                              </p:par>
                              <p:par>
                                <p:cTn id="211" presetID="10" presetClass="entr" presetSubtype="0" fill="hold" nodeType="withEffect">
                                  <p:stCondLst>
                                    <p:cond delay="0"/>
                                  </p:stCondLst>
                                  <p:childTnLst>
                                    <p:set>
                                      <p:cBhvr>
                                        <p:cTn id="212" dur="1" fill="hold">
                                          <p:stCondLst>
                                            <p:cond delay="0"/>
                                          </p:stCondLst>
                                        </p:cTn>
                                        <p:tgtEl>
                                          <p:spTgt spid="168"/>
                                        </p:tgtEl>
                                        <p:attrNameLst>
                                          <p:attrName>style.visibility</p:attrName>
                                        </p:attrNameLst>
                                      </p:cBhvr>
                                      <p:to>
                                        <p:strVal val="visible"/>
                                      </p:to>
                                    </p:set>
                                    <p:animEffect transition="in" filter="fade">
                                      <p:cBhvr>
                                        <p:cTn id="213" dur="500"/>
                                        <p:tgtEl>
                                          <p:spTgt spid="168"/>
                                        </p:tgtEl>
                                      </p:cBhvr>
                                    </p:animEffect>
                                  </p:childTnLst>
                                </p:cTn>
                              </p:par>
                              <p:par>
                                <p:cTn id="214" presetID="10" presetClass="entr" presetSubtype="0" fill="hold" nodeType="withEffect">
                                  <p:stCondLst>
                                    <p:cond delay="0"/>
                                  </p:stCondLst>
                                  <p:childTnLst>
                                    <p:set>
                                      <p:cBhvr>
                                        <p:cTn id="215" dur="1" fill="hold">
                                          <p:stCondLst>
                                            <p:cond delay="0"/>
                                          </p:stCondLst>
                                        </p:cTn>
                                        <p:tgtEl>
                                          <p:spTgt spid="171"/>
                                        </p:tgtEl>
                                        <p:attrNameLst>
                                          <p:attrName>style.visibility</p:attrName>
                                        </p:attrNameLst>
                                      </p:cBhvr>
                                      <p:to>
                                        <p:strVal val="visible"/>
                                      </p:to>
                                    </p:set>
                                    <p:animEffect transition="in" filter="fade">
                                      <p:cBhvr>
                                        <p:cTn id="216" dur="500"/>
                                        <p:tgtEl>
                                          <p:spTgt spid="171"/>
                                        </p:tgtEl>
                                      </p:cBhvr>
                                    </p:animEffect>
                                  </p:childTnLst>
                                </p:cTn>
                              </p:par>
                              <p:par>
                                <p:cTn id="217" presetID="10" presetClass="entr" presetSubtype="0" fill="hold" nodeType="withEffect">
                                  <p:stCondLst>
                                    <p:cond delay="0"/>
                                  </p:stCondLst>
                                  <p:childTnLst>
                                    <p:set>
                                      <p:cBhvr>
                                        <p:cTn id="218" dur="1" fill="hold">
                                          <p:stCondLst>
                                            <p:cond delay="0"/>
                                          </p:stCondLst>
                                        </p:cTn>
                                        <p:tgtEl>
                                          <p:spTgt spid="174"/>
                                        </p:tgtEl>
                                        <p:attrNameLst>
                                          <p:attrName>style.visibility</p:attrName>
                                        </p:attrNameLst>
                                      </p:cBhvr>
                                      <p:to>
                                        <p:strVal val="visible"/>
                                      </p:to>
                                    </p:set>
                                    <p:animEffect transition="in" filter="fade">
                                      <p:cBhvr>
                                        <p:cTn id="219" dur="500"/>
                                        <p:tgtEl>
                                          <p:spTgt spid="174"/>
                                        </p:tgtEl>
                                      </p:cBhvr>
                                    </p:animEffect>
                                  </p:childTnLst>
                                </p:cTn>
                              </p:par>
                              <p:par>
                                <p:cTn id="220" presetID="10" presetClass="entr" presetSubtype="0" fill="hold" nodeType="withEffect">
                                  <p:stCondLst>
                                    <p:cond delay="0"/>
                                  </p:stCondLst>
                                  <p:childTnLst>
                                    <p:set>
                                      <p:cBhvr>
                                        <p:cTn id="221" dur="1" fill="hold">
                                          <p:stCondLst>
                                            <p:cond delay="0"/>
                                          </p:stCondLst>
                                        </p:cTn>
                                        <p:tgtEl>
                                          <p:spTgt spid="177"/>
                                        </p:tgtEl>
                                        <p:attrNameLst>
                                          <p:attrName>style.visibility</p:attrName>
                                        </p:attrNameLst>
                                      </p:cBhvr>
                                      <p:to>
                                        <p:strVal val="visible"/>
                                      </p:to>
                                    </p:set>
                                    <p:animEffect transition="in" filter="fade">
                                      <p:cBhvr>
                                        <p:cTn id="222" dur="500"/>
                                        <p:tgtEl>
                                          <p:spTgt spid="177"/>
                                        </p:tgtEl>
                                      </p:cBhvr>
                                    </p:animEffect>
                                  </p:childTnLst>
                                </p:cTn>
                              </p:par>
                              <p:par>
                                <p:cTn id="223" presetID="10" presetClass="entr" presetSubtype="0" fill="hold" nodeType="withEffect">
                                  <p:stCondLst>
                                    <p:cond delay="0"/>
                                  </p:stCondLst>
                                  <p:childTnLst>
                                    <p:set>
                                      <p:cBhvr>
                                        <p:cTn id="224" dur="1" fill="hold">
                                          <p:stCondLst>
                                            <p:cond delay="0"/>
                                          </p:stCondLst>
                                        </p:cTn>
                                        <p:tgtEl>
                                          <p:spTgt spid="180"/>
                                        </p:tgtEl>
                                        <p:attrNameLst>
                                          <p:attrName>style.visibility</p:attrName>
                                        </p:attrNameLst>
                                      </p:cBhvr>
                                      <p:to>
                                        <p:strVal val="visible"/>
                                      </p:to>
                                    </p:set>
                                    <p:animEffect transition="in" filter="fade">
                                      <p:cBhvr>
                                        <p:cTn id="225" dur="500"/>
                                        <p:tgtEl>
                                          <p:spTgt spid="180"/>
                                        </p:tgtEl>
                                      </p:cBhvr>
                                    </p:animEffect>
                                  </p:childTnLst>
                                </p:cTn>
                              </p:par>
                              <p:par>
                                <p:cTn id="226" presetID="10" presetClass="entr" presetSubtype="0" fill="hold" nodeType="withEffect">
                                  <p:stCondLst>
                                    <p:cond delay="0"/>
                                  </p:stCondLst>
                                  <p:childTnLst>
                                    <p:set>
                                      <p:cBhvr>
                                        <p:cTn id="227" dur="1" fill="hold">
                                          <p:stCondLst>
                                            <p:cond delay="0"/>
                                          </p:stCondLst>
                                        </p:cTn>
                                        <p:tgtEl>
                                          <p:spTgt spid="183"/>
                                        </p:tgtEl>
                                        <p:attrNameLst>
                                          <p:attrName>style.visibility</p:attrName>
                                        </p:attrNameLst>
                                      </p:cBhvr>
                                      <p:to>
                                        <p:strVal val="visible"/>
                                      </p:to>
                                    </p:set>
                                    <p:animEffect transition="in" filter="fade">
                                      <p:cBhvr>
                                        <p:cTn id="228" dur="500"/>
                                        <p:tgtEl>
                                          <p:spTgt spid="183"/>
                                        </p:tgtEl>
                                      </p:cBhvr>
                                    </p:animEffect>
                                  </p:childTnLst>
                                </p:cTn>
                              </p:par>
                              <p:par>
                                <p:cTn id="229" presetID="10" presetClass="entr" presetSubtype="0" fill="hold" nodeType="withEffect">
                                  <p:stCondLst>
                                    <p:cond delay="0"/>
                                  </p:stCondLst>
                                  <p:childTnLst>
                                    <p:set>
                                      <p:cBhvr>
                                        <p:cTn id="230" dur="1" fill="hold">
                                          <p:stCondLst>
                                            <p:cond delay="0"/>
                                          </p:stCondLst>
                                        </p:cTn>
                                        <p:tgtEl>
                                          <p:spTgt spid="186"/>
                                        </p:tgtEl>
                                        <p:attrNameLst>
                                          <p:attrName>style.visibility</p:attrName>
                                        </p:attrNameLst>
                                      </p:cBhvr>
                                      <p:to>
                                        <p:strVal val="visible"/>
                                      </p:to>
                                    </p:set>
                                    <p:animEffect transition="in" filter="fade">
                                      <p:cBhvr>
                                        <p:cTn id="231" dur="500"/>
                                        <p:tgtEl>
                                          <p:spTgt spid="186"/>
                                        </p:tgtEl>
                                      </p:cBhvr>
                                    </p:animEffect>
                                  </p:childTnLst>
                                </p:cTn>
                              </p:par>
                              <p:par>
                                <p:cTn id="232" presetID="10" presetClass="entr" presetSubtype="0" fill="hold" nodeType="withEffect">
                                  <p:stCondLst>
                                    <p:cond delay="0"/>
                                  </p:stCondLst>
                                  <p:childTnLst>
                                    <p:set>
                                      <p:cBhvr>
                                        <p:cTn id="233" dur="1" fill="hold">
                                          <p:stCondLst>
                                            <p:cond delay="0"/>
                                          </p:stCondLst>
                                        </p:cTn>
                                        <p:tgtEl>
                                          <p:spTgt spid="189"/>
                                        </p:tgtEl>
                                        <p:attrNameLst>
                                          <p:attrName>style.visibility</p:attrName>
                                        </p:attrNameLst>
                                      </p:cBhvr>
                                      <p:to>
                                        <p:strVal val="visible"/>
                                      </p:to>
                                    </p:set>
                                    <p:animEffect transition="in" filter="fade">
                                      <p:cBhvr>
                                        <p:cTn id="234" dur="500"/>
                                        <p:tgtEl>
                                          <p:spTgt spid="189"/>
                                        </p:tgtEl>
                                      </p:cBhvr>
                                    </p:animEffect>
                                  </p:childTnLst>
                                </p:cTn>
                              </p:par>
                              <p:par>
                                <p:cTn id="235" presetID="10" presetClass="entr" presetSubtype="0" fill="hold" nodeType="withEffect">
                                  <p:stCondLst>
                                    <p:cond delay="0"/>
                                  </p:stCondLst>
                                  <p:childTnLst>
                                    <p:set>
                                      <p:cBhvr>
                                        <p:cTn id="236" dur="1" fill="hold">
                                          <p:stCondLst>
                                            <p:cond delay="0"/>
                                          </p:stCondLst>
                                        </p:cTn>
                                        <p:tgtEl>
                                          <p:spTgt spid="192"/>
                                        </p:tgtEl>
                                        <p:attrNameLst>
                                          <p:attrName>style.visibility</p:attrName>
                                        </p:attrNameLst>
                                      </p:cBhvr>
                                      <p:to>
                                        <p:strVal val="visible"/>
                                      </p:to>
                                    </p:set>
                                    <p:animEffect transition="in" filter="fade">
                                      <p:cBhvr>
                                        <p:cTn id="237" dur="500"/>
                                        <p:tgtEl>
                                          <p:spTgt spid="192"/>
                                        </p:tgtEl>
                                      </p:cBhvr>
                                    </p:animEffect>
                                  </p:childTnLst>
                                </p:cTn>
                              </p:par>
                              <p:par>
                                <p:cTn id="238" presetID="10" presetClass="entr" presetSubtype="0" fill="hold" nodeType="withEffect">
                                  <p:stCondLst>
                                    <p:cond delay="0"/>
                                  </p:stCondLst>
                                  <p:childTnLst>
                                    <p:set>
                                      <p:cBhvr>
                                        <p:cTn id="239" dur="1" fill="hold">
                                          <p:stCondLst>
                                            <p:cond delay="0"/>
                                          </p:stCondLst>
                                        </p:cTn>
                                        <p:tgtEl>
                                          <p:spTgt spid="195"/>
                                        </p:tgtEl>
                                        <p:attrNameLst>
                                          <p:attrName>style.visibility</p:attrName>
                                        </p:attrNameLst>
                                      </p:cBhvr>
                                      <p:to>
                                        <p:strVal val="visible"/>
                                      </p:to>
                                    </p:set>
                                    <p:animEffect transition="in" filter="fade">
                                      <p:cBhvr>
                                        <p:cTn id="240" dur="500"/>
                                        <p:tgtEl>
                                          <p:spTgt spid="195"/>
                                        </p:tgtEl>
                                      </p:cBhvr>
                                    </p:animEffect>
                                  </p:childTnLst>
                                </p:cTn>
                              </p:par>
                              <p:par>
                                <p:cTn id="241" presetID="10" presetClass="entr" presetSubtype="0" fill="hold" nodeType="withEffect">
                                  <p:stCondLst>
                                    <p:cond delay="0"/>
                                  </p:stCondLst>
                                  <p:childTnLst>
                                    <p:set>
                                      <p:cBhvr>
                                        <p:cTn id="242" dur="1" fill="hold">
                                          <p:stCondLst>
                                            <p:cond delay="0"/>
                                          </p:stCondLst>
                                        </p:cTn>
                                        <p:tgtEl>
                                          <p:spTgt spid="199"/>
                                        </p:tgtEl>
                                        <p:attrNameLst>
                                          <p:attrName>style.visibility</p:attrName>
                                        </p:attrNameLst>
                                      </p:cBhvr>
                                      <p:to>
                                        <p:strVal val="visible"/>
                                      </p:to>
                                    </p:set>
                                    <p:animEffect transition="in" filter="fade">
                                      <p:cBhvr>
                                        <p:cTn id="243" dur="500"/>
                                        <p:tgtEl>
                                          <p:spTgt spid="199"/>
                                        </p:tgtEl>
                                      </p:cBhvr>
                                    </p:animEffect>
                                  </p:childTnLst>
                                </p:cTn>
                              </p:par>
                              <p:par>
                                <p:cTn id="244" presetID="10" presetClass="entr" presetSubtype="0" fill="hold" nodeType="withEffect">
                                  <p:stCondLst>
                                    <p:cond delay="0"/>
                                  </p:stCondLst>
                                  <p:childTnLst>
                                    <p:set>
                                      <p:cBhvr>
                                        <p:cTn id="245" dur="1" fill="hold">
                                          <p:stCondLst>
                                            <p:cond delay="0"/>
                                          </p:stCondLst>
                                        </p:cTn>
                                        <p:tgtEl>
                                          <p:spTgt spid="202"/>
                                        </p:tgtEl>
                                        <p:attrNameLst>
                                          <p:attrName>style.visibility</p:attrName>
                                        </p:attrNameLst>
                                      </p:cBhvr>
                                      <p:to>
                                        <p:strVal val="visible"/>
                                      </p:to>
                                    </p:set>
                                    <p:animEffect transition="in" filter="fade">
                                      <p:cBhvr>
                                        <p:cTn id="246" dur="500"/>
                                        <p:tgtEl>
                                          <p:spTgt spid="202"/>
                                        </p:tgtEl>
                                      </p:cBhvr>
                                    </p:animEffect>
                                  </p:childTnLst>
                                </p:cTn>
                              </p:par>
                              <p:par>
                                <p:cTn id="247" presetID="10" presetClass="entr" presetSubtype="0" fill="hold" nodeType="withEffect">
                                  <p:stCondLst>
                                    <p:cond delay="0"/>
                                  </p:stCondLst>
                                  <p:childTnLst>
                                    <p:set>
                                      <p:cBhvr>
                                        <p:cTn id="248" dur="1" fill="hold">
                                          <p:stCondLst>
                                            <p:cond delay="0"/>
                                          </p:stCondLst>
                                        </p:cTn>
                                        <p:tgtEl>
                                          <p:spTgt spid="206"/>
                                        </p:tgtEl>
                                        <p:attrNameLst>
                                          <p:attrName>style.visibility</p:attrName>
                                        </p:attrNameLst>
                                      </p:cBhvr>
                                      <p:to>
                                        <p:strVal val="visible"/>
                                      </p:to>
                                    </p:set>
                                    <p:animEffect transition="in" filter="fade">
                                      <p:cBhvr>
                                        <p:cTn id="249" dur="500"/>
                                        <p:tgtEl>
                                          <p:spTgt spid="206"/>
                                        </p:tgtEl>
                                      </p:cBhvr>
                                    </p:animEffect>
                                  </p:childTnLst>
                                </p:cTn>
                              </p:par>
                              <p:par>
                                <p:cTn id="250" presetID="10" presetClass="entr" presetSubtype="0" fill="hold" nodeType="withEffect">
                                  <p:stCondLst>
                                    <p:cond delay="0"/>
                                  </p:stCondLst>
                                  <p:childTnLst>
                                    <p:set>
                                      <p:cBhvr>
                                        <p:cTn id="251" dur="1" fill="hold">
                                          <p:stCondLst>
                                            <p:cond delay="0"/>
                                          </p:stCondLst>
                                        </p:cTn>
                                        <p:tgtEl>
                                          <p:spTgt spid="209"/>
                                        </p:tgtEl>
                                        <p:attrNameLst>
                                          <p:attrName>style.visibility</p:attrName>
                                        </p:attrNameLst>
                                      </p:cBhvr>
                                      <p:to>
                                        <p:strVal val="visible"/>
                                      </p:to>
                                    </p:set>
                                    <p:animEffect transition="in" filter="fade">
                                      <p:cBhvr>
                                        <p:cTn id="252" dur="500"/>
                                        <p:tgtEl>
                                          <p:spTgt spid="209"/>
                                        </p:tgtEl>
                                      </p:cBhvr>
                                    </p:animEffect>
                                  </p:childTnLst>
                                </p:cTn>
                              </p:par>
                              <p:par>
                                <p:cTn id="253" presetID="10" presetClass="entr" presetSubtype="0" fill="hold" nodeType="withEffect">
                                  <p:stCondLst>
                                    <p:cond delay="0"/>
                                  </p:stCondLst>
                                  <p:childTnLst>
                                    <p:set>
                                      <p:cBhvr>
                                        <p:cTn id="254" dur="1" fill="hold">
                                          <p:stCondLst>
                                            <p:cond delay="0"/>
                                          </p:stCondLst>
                                        </p:cTn>
                                        <p:tgtEl>
                                          <p:spTgt spid="213"/>
                                        </p:tgtEl>
                                        <p:attrNameLst>
                                          <p:attrName>style.visibility</p:attrName>
                                        </p:attrNameLst>
                                      </p:cBhvr>
                                      <p:to>
                                        <p:strVal val="visible"/>
                                      </p:to>
                                    </p:set>
                                    <p:animEffect transition="in" filter="fade">
                                      <p:cBhvr>
                                        <p:cTn id="255" dur="500"/>
                                        <p:tgtEl>
                                          <p:spTgt spid="213"/>
                                        </p:tgtEl>
                                      </p:cBhvr>
                                    </p:animEffect>
                                  </p:childTnLst>
                                </p:cTn>
                              </p:par>
                              <p:par>
                                <p:cTn id="256" presetID="10" presetClass="entr" presetSubtype="0" fill="hold" nodeType="withEffect">
                                  <p:stCondLst>
                                    <p:cond delay="0"/>
                                  </p:stCondLst>
                                  <p:childTnLst>
                                    <p:set>
                                      <p:cBhvr>
                                        <p:cTn id="257" dur="1" fill="hold">
                                          <p:stCondLst>
                                            <p:cond delay="0"/>
                                          </p:stCondLst>
                                        </p:cTn>
                                        <p:tgtEl>
                                          <p:spTgt spid="216"/>
                                        </p:tgtEl>
                                        <p:attrNameLst>
                                          <p:attrName>style.visibility</p:attrName>
                                        </p:attrNameLst>
                                      </p:cBhvr>
                                      <p:to>
                                        <p:strVal val="visible"/>
                                      </p:to>
                                    </p:set>
                                    <p:animEffect transition="in" filter="fade">
                                      <p:cBhvr>
                                        <p:cTn id="258" dur="500"/>
                                        <p:tgtEl>
                                          <p:spTgt spid="216"/>
                                        </p:tgtEl>
                                      </p:cBhvr>
                                    </p:animEffect>
                                  </p:childTnLst>
                                </p:cTn>
                              </p:par>
                              <p:par>
                                <p:cTn id="259" presetID="10" presetClass="entr" presetSubtype="0" fill="hold" nodeType="withEffect">
                                  <p:stCondLst>
                                    <p:cond delay="0"/>
                                  </p:stCondLst>
                                  <p:childTnLst>
                                    <p:set>
                                      <p:cBhvr>
                                        <p:cTn id="260" dur="1" fill="hold">
                                          <p:stCondLst>
                                            <p:cond delay="0"/>
                                          </p:stCondLst>
                                        </p:cTn>
                                        <p:tgtEl>
                                          <p:spTgt spid="219"/>
                                        </p:tgtEl>
                                        <p:attrNameLst>
                                          <p:attrName>style.visibility</p:attrName>
                                        </p:attrNameLst>
                                      </p:cBhvr>
                                      <p:to>
                                        <p:strVal val="visible"/>
                                      </p:to>
                                    </p:set>
                                    <p:animEffect transition="in" filter="fade">
                                      <p:cBhvr>
                                        <p:cTn id="261" dur="500"/>
                                        <p:tgtEl>
                                          <p:spTgt spid="219"/>
                                        </p:tgtEl>
                                      </p:cBhvr>
                                    </p:animEffect>
                                  </p:childTnLst>
                                </p:cTn>
                              </p:par>
                              <p:par>
                                <p:cTn id="262" presetID="10" presetClass="entr" presetSubtype="0" fill="hold" nodeType="withEffect">
                                  <p:stCondLst>
                                    <p:cond delay="0"/>
                                  </p:stCondLst>
                                  <p:childTnLst>
                                    <p:set>
                                      <p:cBhvr>
                                        <p:cTn id="263" dur="1" fill="hold">
                                          <p:stCondLst>
                                            <p:cond delay="0"/>
                                          </p:stCondLst>
                                        </p:cTn>
                                        <p:tgtEl>
                                          <p:spTgt spid="222"/>
                                        </p:tgtEl>
                                        <p:attrNameLst>
                                          <p:attrName>style.visibility</p:attrName>
                                        </p:attrNameLst>
                                      </p:cBhvr>
                                      <p:to>
                                        <p:strVal val="visible"/>
                                      </p:to>
                                    </p:set>
                                    <p:animEffect transition="in" filter="fade">
                                      <p:cBhvr>
                                        <p:cTn id="264" dur="500"/>
                                        <p:tgtEl>
                                          <p:spTgt spid="222"/>
                                        </p:tgtEl>
                                      </p:cBhvr>
                                    </p:animEffect>
                                  </p:childTnLst>
                                </p:cTn>
                              </p:par>
                              <p:par>
                                <p:cTn id="265" presetID="10" presetClass="entr" presetSubtype="0" fill="hold" nodeType="withEffect">
                                  <p:stCondLst>
                                    <p:cond delay="0"/>
                                  </p:stCondLst>
                                  <p:childTnLst>
                                    <p:set>
                                      <p:cBhvr>
                                        <p:cTn id="266" dur="1" fill="hold">
                                          <p:stCondLst>
                                            <p:cond delay="0"/>
                                          </p:stCondLst>
                                        </p:cTn>
                                        <p:tgtEl>
                                          <p:spTgt spid="225"/>
                                        </p:tgtEl>
                                        <p:attrNameLst>
                                          <p:attrName>style.visibility</p:attrName>
                                        </p:attrNameLst>
                                      </p:cBhvr>
                                      <p:to>
                                        <p:strVal val="visible"/>
                                      </p:to>
                                    </p:set>
                                    <p:animEffect transition="in" filter="fade">
                                      <p:cBhvr>
                                        <p:cTn id="267" dur="500"/>
                                        <p:tgtEl>
                                          <p:spTgt spid="225"/>
                                        </p:tgtEl>
                                      </p:cBhvr>
                                    </p:animEffect>
                                  </p:childTnLst>
                                </p:cTn>
                              </p:par>
                              <p:par>
                                <p:cTn id="268" presetID="10" presetClass="entr" presetSubtype="0" fill="hold" nodeType="withEffect">
                                  <p:stCondLst>
                                    <p:cond delay="0"/>
                                  </p:stCondLst>
                                  <p:childTnLst>
                                    <p:set>
                                      <p:cBhvr>
                                        <p:cTn id="269" dur="1" fill="hold">
                                          <p:stCondLst>
                                            <p:cond delay="0"/>
                                          </p:stCondLst>
                                        </p:cTn>
                                        <p:tgtEl>
                                          <p:spTgt spid="228"/>
                                        </p:tgtEl>
                                        <p:attrNameLst>
                                          <p:attrName>style.visibility</p:attrName>
                                        </p:attrNameLst>
                                      </p:cBhvr>
                                      <p:to>
                                        <p:strVal val="visible"/>
                                      </p:to>
                                    </p:set>
                                    <p:animEffect transition="in" filter="fade">
                                      <p:cBhvr>
                                        <p:cTn id="270" dur="500"/>
                                        <p:tgtEl>
                                          <p:spTgt spid="228"/>
                                        </p:tgtEl>
                                      </p:cBhvr>
                                    </p:animEffect>
                                  </p:childTnLst>
                                </p:cTn>
                              </p:par>
                              <p:par>
                                <p:cTn id="271" presetID="10" presetClass="entr" presetSubtype="0" fill="hold" nodeType="withEffect">
                                  <p:stCondLst>
                                    <p:cond delay="0"/>
                                  </p:stCondLst>
                                  <p:childTnLst>
                                    <p:set>
                                      <p:cBhvr>
                                        <p:cTn id="272" dur="1" fill="hold">
                                          <p:stCondLst>
                                            <p:cond delay="0"/>
                                          </p:stCondLst>
                                        </p:cTn>
                                        <p:tgtEl>
                                          <p:spTgt spid="231"/>
                                        </p:tgtEl>
                                        <p:attrNameLst>
                                          <p:attrName>style.visibility</p:attrName>
                                        </p:attrNameLst>
                                      </p:cBhvr>
                                      <p:to>
                                        <p:strVal val="visible"/>
                                      </p:to>
                                    </p:set>
                                    <p:animEffect transition="in" filter="fade">
                                      <p:cBhvr>
                                        <p:cTn id="273" dur="500"/>
                                        <p:tgtEl>
                                          <p:spTgt spid="231"/>
                                        </p:tgtEl>
                                      </p:cBhvr>
                                    </p:animEffect>
                                  </p:childTnLst>
                                </p:cTn>
                              </p:par>
                              <p:par>
                                <p:cTn id="274" presetID="10" presetClass="entr" presetSubtype="0" fill="hold" nodeType="withEffect">
                                  <p:stCondLst>
                                    <p:cond delay="0"/>
                                  </p:stCondLst>
                                  <p:childTnLst>
                                    <p:set>
                                      <p:cBhvr>
                                        <p:cTn id="275" dur="1" fill="hold">
                                          <p:stCondLst>
                                            <p:cond delay="0"/>
                                          </p:stCondLst>
                                        </p:cTn>
                                        <p:tgtEl>
                                          <p:spTgt spid="235"/>
                                        </p:tgtEl>
                                        <p:attrNameLst>
                                          <p:attrName>style.visibility</p:attrName>
                                        </p:attrNameLst>
                                      </p:cBhvr>
                                      <p:to>
                                        <p:strVal val="visible"/>
                                      </p:to>
                                    </p:set>
                                    <p:animEffect transition="in" filter="fade">
                                      <p:cBhvr>
                                        <p:cTn id="276" dur="500"/>
                                        <p:tgtEl>
                                          <p:spTgt spid="235"/>
                                        </p:tgtEl>
                                      </p:cBhvr>
                                    </p:animEffect>
                                  </p:childTnLst>
                                </p:cTn>
                              </p:par>
                              <p:par>
                                <p:cTn id="277" presetID="10" presetClass="entr" presetSubtype="0" fill="hold" nodeType="withEffect">
                                  <p:stCondLst>
                                    <p:cond delay="0"/>
                                  </p:stCondLst>
                                  <p:childTnLst>
                                    <p:set>
                                      <p:cBhvr>
                                        <p:cTn id="278" dur="1" fill="hold">
                                          <p:stCondLst>
                                            <p:cond delay="0"/>
                                          </p:stCondLst>
                                        </p:cTn>
                                        <p:tgtEl>
                                          <p:spTgt spid="238"/>
                                        </p:tgtEl>
                                        <p:attrNameLst>
                                          <p:attrName>style.visibility</p:attrName>
                                        </p:attrNameLst>
                                      </p:cBhvr>
                                      <p:to>
                                        <p:strVal val="visible"/>
                                      </p:to>
                                    </p:set>
                                    <p:animEffect transition="in" filter="fade">
                                      <p:cBhvr>
                                        <p:cTn id="279" dur="500"/>
                                        <p:tgtEl>
                                          <p:spTgt spid="238"/>
                                        </p:tgtEl>
                                      </p:cBhvr>
                                    </p:animEffect>
                                  </p:childTnLst>
                                </p:cTn>
                              </p:par>
                              <p:par>
                                <p:cTn id="280" presetID="10" presetClass="entr" presetSubtype="0" fill="hold" nodeType="withEffect">
                                  <p:stCondLst>
                                    <p:cond delay="0"/>
                                  </p:stCondLst>
                                  <p:childTnLst>
                                    <p:set>
                                      <p:cBhvr>
                                        <p:cTn id="281" dur="1" fill="hold">
                                          <p:stCondLst>
                                            <p:cond delay="0"/>
                                          </p:stCondLst>
                                        </p:cTn>
                                        <p:tgtEl>
                                          <p:spTgt spid="241"/>
                                        </p:tgtEl>
                                        <p:attrNameLst>
                                          <p:attrName>style.visibility</p:attrName>
                                        </p:attrNameLst>
                                      </p:cBhvr>
                                      <p:to>
                                        <p:strVal val="visible"/>
                                      </p:to>
                                    </p:set>
                                    <p:animEffect transition="in" filter="fade">
                                      <p:cBhvr>
                                        <p:cTn id="282" dur="500"/>
                                        <p:tgtEl>
                                          <p:spTgt spid="241"/>
                                        </p:tgtEl>
                                      </p:cBhvr>
                                    </p:animEffect>
                                  </p:childTnLst>
                                </p:cTn>
                              </p:par>
                              <p:par>
                                <p:cTn id="283" presetID="10" presetClass="entr" presetSubtype="0" fill="hold" nodeType="withEffect">
                                  <p:stCondLst>
                                    <p:cond delay="0"/>
                                  </p:stCondLst>
                                  <p:childTnLst>
                                    <p:set>
                                      <p:cBhvr>
                                        <p:cTn id="284" dur="1" fill="hold">
                                          <p:stCondLst>
                                            <p:cond delay="0"/>
                                          </p:stCondLst>
                                        </p:cTn>
                                        <p:tgtEl>
                                          <p:spTgt spid="244"/>
                                        </p:tgtEl>
                                        <p:attrNameLst>
                                          <p:attrName>style.visibility</p:attrName>
                                        </p:attrNameLst>
                                      </p:cBhvr>
                                      <p:to>
                                        <p:strVal val="visible"/>
                                      </p:to>
                                    </p:set>
                                    <p:animEffect transition="in" filter="fade">
                                      <p:cBhvr>
                                        <p:cTn id="285" dur="500"/>
                                        <p:tgtEl>
                                          <p:spTgt spid="244"/>
                                        </p:tgtEl>
                                      </p:cBhvr>
                                    </p:animEffect>
                                  </p:childTnLst>
                                </p:cTn>
                              </p:par>
                              <p:par>
                                <p:cTn id="286" presetID="10" presetClass="entr" presetSubtype="0" fill="hold" nodeType="withEffect">
                                  <p:stCondLst>
                                    <p:cond delay="0"/>
                                  </p:stCondLst>
                                  <p:childTnLst>
                                    <p:set>
                                      <p:cBhvr>
                                        <p:cTn id="287" dur="1" fill="hold">
                                          <p:stCondLst>
                                            <p:cond delay="0"/>
                                          </p:stCondLst>
                                        </p:cTn>
                                        <p:tgtEl>
                                          <p:spTgt spid="247"/>
                                        </p:tgtEl>
                                        <p:attrNameLst>
                                          <p:attrName>style.visibility</p:attrName>
                                        </p:attrNameLst>
                                      </p:cBhvr>
                                      <p:to>
                                        <p:strVal val="visible"/>
                                      </p:to>
                                    </p:set>
                                    <p:animEffect transition="in" filter="fade">
                                      <p:cBhvr>
                                        <p:cTn id="288" dur="500"/>
                                        <p:tgtEl>
                                          <p:spTgt spid="247"/>
                                        </p:tgtEl>
                                      </p:cBhvr>
                                    </p:animEffect>
                                  </p:childTnLst>
                                </p:cTn>
                              </p:par>
                              <p:par>
                                <p:cTn id="289" presetID="10" presetClass="entr" presetSubtype="0" fill="hold" nodeType="withEffect">
                                  <p:stCondLst>
                                    <p:cond delay="0"/>
                                  </p:stCondLst>
                                  <p:childTnLst>
                                    <p:set>
                                      <p:cBhvr>
                                        <p:cTn id="290" dur="1" fill="hold">
                                          <p:stCondLst>
                                            <p:cond delay="0"/>
                                          </p:stCondLst>
                                        </p:cTn>
                                        <p:tgtEl>
                                          <p:spTgt spid="250"/>
                                        </p:tgtEl>
                                        <p:attrNameLst>
                                          <p:attrName>style.visibility</p:attrName>
                                        </p:attrNameLst>
                                      </p:cBhvr>
                                      <p:to>
                                        <p:strVal val="visible"/>
                                      </p:to>
                                    </p:set>
                                    <p:animEffect transition="in" filter="fade">
                                      <p:cBhvr>
                                        <p:cTn id="291" dur="500"/>
                                        <p:tgtEl>
                                          <p:spTgt spid="250"/>
                                        </p:tgtEl>
                                      </p:cBhvr>
                                    </p:animEffect>
                                  </p:childTnLst>
                                </p:cTn>
                              </p:par>
                              <p:par>
                                <p:cTn id="292" presetID="10" presetClass="entr" presetSubtype="0" fill="hold" nodeType="withEffect">
                                  <p:stCondLst>
                                    <p:cond delay="0"/>
                                  </p:stCondLst>
                                  <p:childTnLst>
                                    <p:set>
                                      <p:cBhvr>
                                        <p:cTn id="293" dur="1" fill="hold">
                                          <p:stCondLst>
                                            <p:cond delay="0"/>
                                          </p:stCondLst>
                                        </p:cTn>
                                        <p:tgtEl>
                                          <p:spTgt spid="253"/>
                                        </p:tgtEl>
                                        <p:attrNameLst>
                                          <p:attrName>style.visibility</p:attrName>
                                        </p:attrNameLst>
                                      </p:cBhvr>
                                      <p:to>
                                        <p:strVal val="visible"/>
                                      </p:to>
                                    </p:set>
                                    <p:animEffect transition="in" filter="fade">
                                      <p:cBhvr>
                                        <p:cTn id="294" dur="500"/>
                                        <p:tgtEl>
                                          <p:spTgt spid="253"/>
                                        </p:tgtEl>
                                      </p:cBhvr>
                                    </p:animEffect>
                                  </p:childTnLst>
                                </p:cTn>
                              </p:par>
                              <p:par>
                                <p:cTn id="295" presetID="10" presetClass="entr" presetSubtype="0" fill="hold" nodeType="withEffect">
                                  <p:stCondLst>
                                    <p:cond delay="0"/>
                                  </p:stCondLst>
                                  <p:childTnLst>
                                    <p:set>
                                      <p:cBhvr>
                                        <p:cTn id="296" dur="1" fill="hold">
                                          <p:stCondLst>
                                            <p:cond delay="0"/>
                                          </p:stCondLst>
                                        </p:cTn>
                                        <p:tgtEl>
                                          <p:spTgt spid="259"/>
                                        </p:tgtEl>
                                        <p:attrNameLst>
                                          <p:attrName>style.visibility</p:attrName>
                                        </p:attrNameLst>
                                      </p:cBhvr>
                                      <p:to>
                                        <p:strVal val="visible"/>
                                      </p:to>
                                    </p:set>
                                    <p:animEffect transition="in" filter="fade">
                                      <p:cBhvr>
                                        <p:cTn id="297" dur="500"/>
                                        <p:tgtEl>
                                          <p:spTgt spid="259"/>
                                        </p:tgtEl>
                                      </p:cBhvr>
                                    </p:animEffect>
                                  </p:childTnLst>
                                </p:cTn>
                              </p:par>
                              <p:par>
                                <p:cTn id="298" presetID="10" presetClass="entr" presetSubtype="0" fill="hold" nodeType="withEffect">
                                  <p:stCondLst>
                                    <p:cond delay="0"/>
                                  </p:stCondLst>
                                  <p:childTnLst>
                                    <p:set>
                                      <p:cBhvr>
                                        <p:cTn id="299" dur="1" fill="hold">
                                          <p:stCondLst>
                                            <p:cond delay="0"/>
                                          </p:stCondLst>
                                        </p:cTn>
                                        <p:tgtEl>
                                          <p:spTgt spid="262"/>
                                        </p:tgtEl>
                                        <p:attrNameLst>
                                          <p:attrName>style.visibility</p:attrName>
                                        </p:attrNameLst>
                                      </p:cBhvr>
                                      <p:to>
                                        <p:strVal val="visible"/>
                                      </p:to>
                                    </p:set>
                                    <p:animEffect transition="in" filter="fade">
                                      <p:cBhvr>
                                        <p:cTn id="300" dur="500"/>
                                        <p:tgtEl>
                                          <p:spTgt spid="262"/>
                                        </p:tgtEl>
                                      </p:cBhvr>
                                    </p:animEffect>
                                  </p:childTnLst>
                                </p:cTn>
                              </p:par>
                              <p:par>
                                <p:cTn id="301" presetID="10" presetClass="entr" presetSubtype="0" fill="hold" nodeType="withEffect">
                                  <p:stCondLst>
                                    <p:cond delay="0"/>
                                  </p:stCondLst>
                                  <p:childTnLst>
                                    <p:set>
                                      <p:cBhvr>
                                        <p:cTn id="302" dur="1" fill="hold">
                                          <p:stCondLst>
                                            <p:cond delay="0"/>
                                          </p:stCondLst>
                                        </p:cTn>
                                        <p:tgtEl>
                                          <p:spTgt spid="265"/>
                                        </p:tgtEl>
                                        <p:attrNameLst>
                                          <p:attrName>style.visibility</p:attrName>
                                        </p:attrNameLst>
                                      </p:cBhvr>
                                      <p:to>
                                        <p:strVal val="visible"/>
                                      </p:to>
                                    </p:set>
                                    <p:animEffect transition="in" filter="fade">
                                      <p:cBhvr>
                                        <p:cTn id="303" dur="500"/>
                                        <p:tgtEl>
                                          <p:spTgt spid="265"/>
                                        </p:tgtEl>
                                      </p:cBhvr>
                                    </p:animEffect>
                                  </p:childTnLst>
                                </p:cTn>
                              </p:par>
                              <p:par>
                                <p:cTn id="304" presetID="10" presetClass="entr" presetSubtype="0" fill="hold" nodeType="withEffect">
                                  <p:stCondLst>
                                    <p:cond delay="0"/>
                                  </p:stCondLst>
                                  <p:childTnLst>
                                    <p:set>
                                      <p:cBhvr>
                                        <p:cTn id="305" dur="1" fill="hold">
                                          <p:stCondLst>
                                            <p:cond delay="0"/>
                                          </p:stCondLst>
                                        </p:cTn>
                                        <p:tgtEl>
                                          <p:spTgt spid="268"/>
                                        </p:tgtEl>
                                        <p:attrNameLst>
                                          <p:attrName>style.visibility</p:attrName>
                                        </p:attrNameLst>
                                      </p:cBhvr>
                                      <p:to>
                                        <p:strVal val="visible"/>
                                      </p:to>
                                    </p:set>
                                    <p:animEffect transition="in" filter="fade">
                                      <p:cBhvr>
                                        <p:cTn id="306" dur="500"/>
                                        <p:tgtEl>
                                          <p:spTgt spid="268"/>
                                        </p:tgtEl>
                                      </p:cBhvr>
                                    </p:animEffect>
                                  </p:childTnLst>
                                </p:cTn>
                              </p:par>
                              <p:par>
                                <p:cTn id="307" presetID="10" presetClass="entr" presetSubtype="0" fill="hold" nodeType="withEffect">
                                  <p:stCondLst>
                                    <p:cond delay="0"/>
                                  </p:stCondLst>
                                  <p:childTnLst>
                                    <p:set>
                                      <p:cBhvr>
                                        <p:cTn id="308" dur="1" fill="hold">
                                          <p:stCondLst>
                                            <p:cond delay="0"/>
                                          </p:stCondLst>
                                        </p:cTn>
                                        <p:tgtEl>
                                          <p:spTgt spid="272"/>
                                        </p:tgtEl>
                                        <p:attrNameLst>
                                          <p:attrName>style.visibility</p:attrName>
                                        </p:attrNameLst>
                                      </p:cBhvr>
                                      <p:to>
                                        <p:strVal val="visible"/>
                                      </p:to>
                                    </p:set>
                                    <p:animEffect transition="in" filter="fade">
                                      <p:cBhvr>
                                        <p:cTn id="309" dur="500"/>
                                        <p:tgtEl>
                                          <p:spTgt spid="272"/>
                                        </p:tgtEl>
                                      </p:cBhvr>
                                    </p:animEffect>
                                  </p:childTnLst>
                                </p:cTn>
                              </p:par>
                              <p:par>
                                <p:cTn id="310" presetID="10" presetClass="entr" presetSubtype="0" fill="hold" nodeType="withEffect">
                                  <p:stCondLst>
                                    <p:cond delay="0"/>
                                  </p:stCondLst>
                                  <p:childTnLst>
                                    <p:set>
                                      <p:cBhvr>
                                        <p:cTn id="311" dur="1" fill="hold">
                                          <p:stCondLst>
                                            <p:cond delay="0"/>
                                          </p:stCondLst>
                                        </p:cTn>
                                        <p:tgtEl>
                                          <p:spTgt spid="275"/>
                                        </p:tgtEl>
                                        <p:attrNameLst>
                                          <p:attrName>style.visibility</p:attrName>
                                        </p:attrNameLst>
                                      </p:cBhvr>
                                      <p:to>
                                        <p:strVal val="visible"/>
                                      </p:to>
                                    </p:set>
                                    <p:animEffect transition="in" filter="fade">
                                      <p:cBhvr>
                                        <p:cTn id="312" dur="500"/>
                                        <p:tgtEl>
                                          <p:spTgt spid="275"/>
                                        </p:tgtEl>
                                      </p:cBhvr>
                                    </p:animEffect>
                                  </p:childTnLst>
                                </p:cTn>
                              </p:par>
                              <p:par>
                                <p:cTn id="313" presetID="10" presetClass="entr" presetSubtype="0" fill="hold" nodeType="withEffect">
                                  <p:stCondLst>
                                    <p:cond delay="0"/>
                                  </p:stCondLst>
                                  <p:childTnLst>
                                    <p:set>
                                      <p:cBhvr>
                                        <p:cTn id="314" dur="1" fill="hold">
                                          <p:stCondLst>
                                            <p:cond delay="0"/>
                                          </p:stCondLst>
                                        </p:cTn>
                                        <p:tgtEl>
                                          <p:spTgt spid="278"/>
                                        </p:tgtEl>
                                        <p:attrNameLst>
                                          <p:attrName>style.visibility</p:attrName>
                                        </p:attrNameLst>
                                      </p:cBhvr>
                                      <p:to>
                                        <p:strVal val="visible"/>
                                      </p:to>
                                    </p:set>
                                    <p:animEffect transition="in" filter="fade">
                                      <p:cBhvr>
                                        <p:cTn id="315" dur="500"/>
                                        <p:tgtEl>
                                          <p:spTgt spid="278"/>
                                        </p:tgtEl>
                                      </p:cBhvr>
                                    </p:animEffect>
                                  </p:childTnLst>
                                </p:cTn>
                              </p:par>
                            </p:childTnLst>
                          </p:cTn>
                        </p:par>
                      </p:childTnLst>
                    </p:cTn>
                  </p:par>
                  <p:par>
                    <p:cTn id="316" fill="hold">
                      <p:stCondLst>
                        <p:cond delay="indefinite"/>
                      </p:stCondLst>
                      <p:childTnLst>
                        <p:par>
                          <p:cTn id="317" fill="hold">
                            <p:stCondLst>
                              <p:cond delay="0"/>
                            </p:stCondLst>
                            <p:childTnLst>
                              <p:par>
                                <p:cTn id="318" presetID="10" presetClass="entr" presetSubtype="0" fill="hold" nodeType="clickEffect">
                                  <p:stCondLst>
                                    <p:cond delay="0"/>
                                  </p:stCondLst>
                                  <p:childTnLst>
                                    <p:set>
                                      <p:cBhvr>
                                        <p:cTn id="319" dur="1" fill="hold">
                                          <p:stCondLst>
                                            <p:cond delay="0"/>
                                          </p:stCondLst>
                                        </p:cTn>
                                        <p:tgtEl>
                                          <p:spTgt spid="282"/>
                                        </p:tgtEl>
                                        <p:attrNameLst>
                                          <p:attrName>style.visibility</p:attrName>
                                        </p:attrNameLst>
                                      </p:cBhvr>
                                      <p:to>
                                        <p:strVal val="visible"/>
                                      </p:to>
                                    </p:set>
                                    <p:animEffect transition="in" filter="fade">
                                      <p:cBhvr>
                                        <p:cTn id="320" dur="500"/>
                                        <p:tgtEl>
                                          <p:spTgt spid="282"/>
                                        </p:tgtEl>
                                      </p:cBhvr>
                                    </p:animEffect>
                                  </p:childTnLst>
                                </p:cTn>
                              </p:par>
                              <p:par>
                                <p:cTn id="321" presetID="10" presetClass="entr" presetSubtype="0" fill="hold" nodeType="withEffect">
                                  <p:stCondLst>
                                    <p:cond delay="0"/>
                                  </p:stCondLst>
                                  <p:childTnLst>
                                    <p:set>
                                      <p:cBhvr>
                                        <p:cTn id="322" dur="1" fill="hold">
                                          <p:stCondLst>
                                            <p:cond delay="0"/>
                                          </p:stCondLst>
                                        </p:cTn>
                                        <p:tgtEl>
                                          <p:spTgt spid="283"/>
                                        </p:tgtEl>
                                        <p:attrNameLst>
                                          <p:attrName>style.visibility</p:attrName>
                                        </p:attrNameLst>
                                      </p:cBhvr>
                                      <p:to>
                                        <p:strVal val="visible"/>
                                      </p:to>
                                    </p:set>
                                    <p:animEffect transition="in" filter="fade">
                                      <p:cBhvr>
                                        <p:cTn id="323" dur="500"/>
                                        <p:tgtEl>
                                          <p:spTgt spid="283"/>
                                        </p:tgtEl>
                                      </p:cBhvr>
                                    </p:animEffect>
                                  </p:childTnLst>
                                </p:cTn>
                              </p:par>
                              <p:par>
                                <p:cTn id="324" presetID="10" presetClass="entr" presetSubtype="0" fill="hold" nodeType="withEffect">
                                  <p:stCondLst>
                                    <p:cond delay="0"/>
                                  </p:stCondLst>
                                  <p:childTnLst>
                                    <p:set>
                                      <p:cBhvr>
                                        <p:cTn id="325" dur="1" fill="hold">
                                          <p:stCondLst>
                                            <p:cond delay="0"/>
                                          </p:stCondLst>
                                        </p:cTn>
                                        <p:tgtEl>
                                          <p:spTgt spid="288"/>
                                        </p:tgtEl>
                                        <p:attrNameLst>
                                          <p:attrName>style.visibility</p:attrName>
                                        </p:attrNameLst>
                                      </p:cBhvr>
                                      <p:to>
                                        <p:strVal val="visible"/>
                                      </p:to>
                                    </p:set>
                                    <p:animEffect transition="in" filter="fade">
                                      <p:cBhvr>
                                        <p:cTn id="326" dur="500"/>
                                        <p:tgtEl>
                                          <p:spTgt spid="288"/>
                                        </p:tgtEl>
                                      </p:cBhvr>
                                    </p:animEffect>
                                  </p:childTnLst>
                                </p:cTn>
                              </p:par>
                              <p:par>
                                <p:cTn id="327" presetID="10" presetClass="entr" presetSubtype="0" fill="hold" nodeType="withEffect">
                                  <p:stCondLst>
                                    <p:cond delay="0"/>
                                  </p:stCondLst>
                                  <p:childTnLst>
                                    <p:set>
                                      <p:cBhvr>
                                        <p:cTn id="328" dur="1" fill="hold">
                                          <p:stCondLst>
                                            <p:cond delay="0"/>
                                          </p:stCondLst>
                                        </p:cTn>
                                        <p:tgtEl>
                                          <p:spTgt spid="286"/>
                                        </p:tgtEl>
                                        <p:attrNameLst>
                                          <p:attrName>style.visibility</p:attrName>
                                        </p:attrNameLst>
                                      </p:cBhvr>
                                      <p:to>
                                        <p:strVal val="visible"/>
                                      </p:to>
                                    </p:set>
                                    <p:animEffect transition="in" filter="fade">
                                      <p:cBhvr>
                                        <p:cTn id="329" dur="500"/>
                                        <p:tgtEl>
                                          <p:spTgt spid="286"/>
                                        </p:tgtEl>
                                      </p:cBhvr>
                                    </p:animEffect>
                                  </p:childTnLst>
                                </p:cTn>
                              </p:par>
                              <p:par>
                                <p:cTn id="330" presetID="10" presetClass="entr" presetSubtype="0" fill="hold" nodeType="withEffect">
                                  <p:stCondLst>
                                    <p:cond delay="0"/>
                                  </p:stCondLst>
                                  <p:childTnLst>
                                    <p:set>
                                      <p:cBhvr>
                                        <p:cTn id="331" dur="1" fill="hold">
                                          <p:stCondLst>
                                            <p:cond delay="0"/>
                                          </p:stCondLst>
                                        </p:cTn>
                                        <p:tgtEl>
                                          <p:spTgt spid="291"/>
                                        </p:tgtEl>
                                        <p:attrNameLst>
                                          <p:attrName>style.visibility</p:attrName>
                                        </p:attrNameLst>
                                      </p:cBhvr>
                                      <p:to>
                                        <p:strVal val="visible"/>
                                      </p:to>
                                    </p:set>
                                    <p:animEffect transition="in" filter="fade">
                                      <p:cBhvr>
                                        <p:cTn id="332" dur="500"/>
                                        <p:tgtEl>
                                          <p:spTgt spid="291"/>
                                        </p:tgtEl>
                                      </p:cBhvr>
                                    </p:animEffect>
                                  </p:childTnLst>
                                </p:cTn>
                              </p:par>
                              <p:par>
                                <p:cTn id="333" presetID="10" presetClass="entr" presetSubtype="0" fill="hold" nodeType="withEffect">
                                  <p:stCondLst>
                                    <p:cond delay="0"/>
                                  </p:stCondLst>
                                  <p:childTnLst>
                                    <p:set>
                                      <p:cBhvr>
                                        <p:cTn id="334" dur="1" fill="hold">
                                          <p:stCondLst>
                                            <p:cond delay="0"/>
                                          </p:stCondLst>
                                        </p:cTn>
                                        <p:tgtEl>
                                          <p:spTgt spid="287"/>
                                        </p:tgtEl>
                                        <p:attrNameLst>
                                          <p:attrName>style.visibility</p:attrName>
                                        </p:attrNameLst>
                                      </p:cBhvr>
                                      <p:to>
                                        <p:strVal val="visible"/>
                                      </p:to>
                                    </p:set>
                                    <p:animEffect transition="in" filter="fade">
                                      <p:cBhvr>
                                        <p:cTn id="335" dur="500"/>
                                        <p:tgtEl>
                                          <p:spTgt spid="287"/>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281"/>
                                        </p:tgtEl>
                                        <p:attrNameLst>
                                          <p:attrName>style.visibility</p:attrName>
                                        </p:attrNameLst>
                                      </p:cBhvr>
                                      <p:to>
                                        <p:strVal val="visible"/>
                                      </p:to>
                                    </p:set>
                                    <p:animEffect transition="in" filter="fade">
                                      <p:cBhvr>
                                        <p:cTn id="338" dur="500"/>
                                        <p:tgtEl>
                                          <p:spTgt spid="281"/>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294"/>
                                        </p:tgtEl>
                                        <p:attrNameLst>
                                          <p:attrName>style.visibility</p:attrName>
                                        </p:attrNameLst>
                                      </p:cBhvr>
                                      <p:to>
                                        <p:strVal val="visible"/>
                                      </p:to>
                                    </p:set>
                                    <p:animEffect transition="in" filter="fade">
                                      <p:cBhvr>
                                        <p:cTn id="341" dur="500"/>
                                        <p:tgtEl>
                                          <p:spTgt spid="294"/>
                                        </p:tgtEl>
                                      </p:cBhvr>
                                    </p:animEffect>
                                  </p:childTnLst>
                                </p:cTn>
                              </p:par>
                            </p:childTnLst>
                          </p:cTn>
                        </p:par>
                      </p:childTnLst>
                    </p:cTn>
                  </p:par>
                  <p:par>
                    <p:cTn id="342" fill="hold">
                      <p:stCondLst>
                        <p:cond delay="indefinite"/>
                      </p:stCondLst>
                      <p:childTnLst>
                        <p:par>
                          <p:cTn id="343" fill="hold">
                            <p:stCondLst>
                              <p:cond delay="0"/>
                            </p:stCondLst>
                            <p:childTnLst>
                              <p:par>
                                <p:cTn id="344" presetID="10" presetClass="entr" presetSubtype="0" fill="hold" nodeType="clickEffect">
                                  <p:stCondLst>
                                    <p:cond delay="0"/>
                                  </p:stCondLst>
                                  <p:childTnLst>
                                    <p:set>
                                      <p:cBhvr>
                                        <p:cTn id="345" dur="1" fill="hold">
                                          <p:stCondLst>
                                            <p:cond delay="0"/>
                                          </p:stCondLst>
                                        </p:cTn>
                                        <p:tgtEl>
                                          <p:spTgt spid="306"/>
                                        </p:tgtEl>
                                        <p:attrNameLst>
                                          <p:attrName>style.visibility</p:attrName>
                                        </p:attrNameLst>
                                      </p:cBhvr>
                                      <p:to>
                                        <p:strVal val="visible"/>
                                      </p:to>
                                    </p:set>
                                    <p:animEffect transition="in" filter="fade">
                                      <p:cBhvr>
                                        <p:cTn id="346" dur="500"/>
                                        <p:tgtEl>
                                          <p:spTgt spid="306"/>
                                        </p:tgtEl>
                                      </p:cBhvr>
                                    </p:animEffect>
                                  </p:childTnLst>
                                </p:cTn>
                              </p:par>
                              <p:par>
                                <p:cTn id="347" presetID="10" presetClass="entr" presetSubtype="0" fill="hold" nodeType="withEffect">
                                  <p:stCondLst>
                                    <p:cond delay="0"/>
                                  </p:stCondLst>
                                  <p:childTnLst>
                                    <p:set>
                                      <p:cBhvr>
                                        <p:cTn id="348" dur="1" fill="hold">
                                          <p:stCondLst>
                                            <p:cond delay="0"/>
                                          </p:stCondLst>
                                        </p:cTn>
                                        <p:tgtEl>
                                          <p:spTgt spid="309"/>
                                        </p:tgtEl>
                                        <p:attrNameLst>
                                          <p:attrName>style.visibility</p:attrName>
                                        </p:attrNameLst>
                                      </p:cBhvr>
                                      <p:to>
                                        <p:strVal val="visible"/>
                                      </p:to>
                                    </p:set>
                                    <p:animEffect transition="in" filter="fade">
                                      <p:cBhvr>
                                        <p:cTn id="349" dur="500"/>
                                        <p:tgtEl>
                                          <p:spTgt spid="309"/>
                                        </p:tgtEl>
                                      </p:cBhvr>
                                    </p:animEffect>
                                  </p:childTnLst>
                                </p:cTn>
                              </p:par>
                              <p:par>
                                <p:cTn id="350" presetID="10" presetClass="entr" presetSubtype="0" fill="hold" nodeType="withEffect">
                                  <p:stCondLst>
                                    <p:cond delay="0"/>
                                  </p:stCondLst>
                                  <p:childTnLst>
                                    <p:set>
                                      <p:cBhvr>
                                        <p:cTn id="351" dur="1" fill="hold">
                                          <p:stCondLst>
                                            <p:cond delay="0"/>
                                          </p:stCondLst>
                                        </p:cTn>
                                        <p:tgtEl>
                                          <p:spTgt spid="313"/>
                                        </p:tgtEl>
                                        <p:attrNameLst>
                                          <p:attrName>style.visibility</p:attrName>
                                        </p:attrNameLst>
                                      </p:cBhvr>
                                      <p:to>
                                        <p:strVal val="visible"/>
                                      </p:to>
                                    </p:set>
                                    <p:animEffect transition="in" filter="fade">
                                      <p:cBhvr>
                                        <p:cTn id="352" dur="500"/>
                                        <p:tgtEl>
                                          <p:spTgt spid="313"/>
                                        </p:tgtEl>
                                      </p:cBhvr>
                                    </p:animEffect>
                                  </p:childTnLst>
                                </p:cTn>
                              </p:par>
                              <p:par>
                                <p:cTn id="353" presetID="10" presetClass="entr" presetSubtype="0" fill="hold" nodeType="withEffect">
                                  <p:stCondLst>
                                    <p:cond delay="0"/>
                                  </p:stCondLst>
                                  <p:childTnLst>
                                    <p:set>
                                      <p:cBhvr>
                                        <p:cTn id="354" dur="1" fill="hold">
                                          <p:stCondLst>
                                            <p:cond delay="0"/>
                                          </p:stCondLst>
                                        </p:cTn>
                                        <p:tgtEl>
                                          <p:spTgt spid="316"/>
                                        </p:tgtEl>
                                        <p:attrNameLst>
                                          <p:attrName>style.visibility</p:attrName>
                                        </p:attrNameLst>
                                      </p:cBhvr>
                                      <p:to>
                                        <p:strVal val="visible"/>
                                      </p:to>
                                    </p:set>
                                    <p:animEffect transition="in" filter="fade">
                                      <p:cBhvr>
                                        <p:cTn id="355" dur="500"/>
                                        <p:tgtEl>
                                          <p:spTgt spid="316"/>
                                        </p:tgtEl>
                                      </p:cBhvr>
                                    </p:animEffect>
                                  </p:childTnLst>
                                </p:cTn>
                              </p:par>
                              <p:par>
                                <p:cTn id="356" presetID="10" presetClass="entr" presetSubtype="0" fill="hold" nodeType="withEffect">
                                  <p:stCondLst>
                                    <p:cond delay="0"/>
                                  </p:stCondLst>
                                  <p:childTnLst>
                                    <p:set>
                                      <p:cBhvr>
                                        <p:cTn id="357" dur="1" fill="hold">
                                          <p:stCondLst>
                                            <p:cond delay="0"/>
                                          </p:stCondLst>
                                        </p:cTn>
                                        <p:tgtEl>
                                          <p:spTgt spid="319"/>
                                        </p:tgtEl>
                                        <p:attrNameLst>
                                          <p:attrName>style.visibility</p:attrName>
                                        </p:attrNameLst>
                                      </p:cBhvr>
                                      <p:to>
                                        <p:strVal val="visible"/>
                                      </p:to>
                                    </p:set>
                                    <p:animEffect transition="in" filter="fade">
                                      <p:cBhvr>
                                        <p:cTn id="358" dur="500"/>
                                        <p:tgtEl>
                                          <p:spTgt spid="319"/>
                                        </p:tgtEl>
                                      </p:cBhvr>
                                    </p:animEffect>
                                  </p:childTnLst>
                                </p:cTn>
                              </p:par>
                              <p:par>
                                <p:cTn id="359" presetID="10" presetClass="entr" presetSubtype="0" fill="hold" nodeType="withEffect">
                                  <p:stCondLst>
                                    <p:cond delay="0"/>
                                  </p:stCondLst>
                                  <p:childTnLst>
                                    <p:set>
                                      <p:cBhvr>
                                        <p:cTn id="360" dur="1" fill="hold">
                                          <p:stCondLst>
                                            <p:cond delay="0"/>
                                          </p:stCondLst>
                                        </p:cTn>
                                        <p:tgtEl>
                                          <p:spTgt spid="323"/>
                                        </p:tgtEl>
                                        <p:attrNameLst>
                                          <p:attrName>style.visibility</p:attrName>
                                        </p:attrNameLst>
                                      </p:cBhvr>
                                      <p:to>
                                        <p:strVal val="visible"/>
                                      </p:to>
                                    </p:set>
                                    <p:animEffect transition="in" filter="fade">
                                      <p:cBhvr>
                                        <p:cTn id="361" dur="500"/>
                                        <p:tgtEl>
                                          <p:spTgt spid="323"/>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301"/>
                                        </p:tgtEl>
                                        <p:attrNameLst>
                                          <p:attrName>style.visibility</p:attrName>
                                        </p:attrNameLst>
                                      </p:cBhvr>
                                      <p:to>
                                        <p:strVal val="visible"/>
                                      </p:to>
                                    </p:set>
                                    <p:animEffect transition="in" filter="fade">
                                      <p:cBhvr>
                                        <p:cTn id="364" dur="500"/>
                                        <p:tgtEl>
                                          <p:spTgt spid="301"/>
                                        </p:tgtEl>
                                      </p:cBhvr>
                                    </p:animEffect>
                                  </p:childTnLst>
                                </p:cTn>
                              </p:par>
                              <p:par>
                                <p:cTn id="365" presetID="10" presetClass="entr" presetSubtype="0" fill="hold" nodeType="withEffect">
                                  <p:stCondLst>
                                    <p:cond delay="0"/>
                                  </p:stCondLst>
                                  <p:childTnLst>
                                    <p:set>
                                      <p:cBhvr>
                                        <p:cTn id="366" dur="1" fill="hold">
                                          <p:stCondLst>
                                            <p:cond delay="0"/>
                                          </p:stCondLst>
                                        </p:cTn>
                                        <p:tgtEl>
                                          <p:spTgt spid="327"/>
                                        </p:tgtEl>
                                        <p:attrNameLst>
                                          <p:attrName>style.visibility</p:attrName>
                                        </p:attrNameLst>
                                      </p:cBhvr>
                                      <p:to>
                                        <p:strVal val="visible"/>
                                      </p:to>
                                    </p:set>
                                    <p:animEffect transition="in" filter="fade">
                                      <p:cBhvr>
                                        <p:cTn id="367" dur="500"/>
                                        <p:tgtEl>
                                          <p:spTgt spid="327"/>
                                        </p:tgtEl>
                                      </p:cBhvr>
                                    </p:animEffect>
                                  </p:childTnLst>
                                </p:cTn>
                              </p:par>
                              <p:par>
                                <p:cTn id="368" presetID="10" presetClass="entr" presetSubtype="0" fill="hold" nodeType="withEffect">
                                  <p:stCondLst>
                                    <p:cond delay="0"/>
                                  </p:stCondLst>
                                  <p:childTnLst>
                                    <p:set>
                                      <p:cBhvr>
                                        <p:cTn id="369" dur="1" fill="hold">
                                          <p:stCondLst>
                                            <p:cond delay="0"/>
                                          </p:stCondLst>
                                        </p:cTn>
                                        <p:tgtEl>
                                          <p:spTgt spid="330"/>
                                        </p:tgtEl>
                                        <p:attrNameLst>
                                          <p:attrName>style.visibility</p:attrName>
                                        </p:attrNameLst>
                                      </p:cBhvr>
                                      <p:to>
                                        <p:strVal val="visible"/>
                                      </p:to>
                                    </p:set>
                                    <p:animEffect transition="in" filter="fade">
                                      <p:cBhvr>
                                        <p:cTn id="370" dur="500"/>
                                        <p:tgtEl>
                                          <p:spTgt spid="330"/>
                                        </p:tgtEl>
                                      </p:cBhvr>
                                    </p:animEffect>
                                  </p:childTnLst>
                                </p:cTn>
                              </p:par>
                              <p:par>
                                <p:cTn id="371" presetID="10" presetClass="entr" presetSubtype="0" fill="hold" nodeType="withEffect">
                                  <p:stCondLst>
                                    <p:cond delay="0"/>
                                  </p:stCondLst>
                                  <p:childTnLst>
                                    <p:set>
                                      <p:cBhvr>
                                        <p:cTn id="372" dur="1" fill="hold">
                                          <p:stCondLst>
                                            <p:cond delay="0"/>
                                          </p:stCondLst>
                                        </p:cTn>
                                        <p:tgtEl>
                                          <p:spTgt spid="333"/>
                                        </p:tgtEl>
                                        <p:attrNameLst>
                                          <p:attrName>style.visibility</p:attrName>
                                        </p:attrNameLst>
                                      </p:cBhvr>
                                      <p:to>
                                        <p:strVal val="visible"/>
                                      </p:to>
                                    </p:set>
                                    <p:animEffect transition="in" filter="fade">
                                      <p:cBhvr>
                                        <p:cTn id="373" dur="500"/>
                                        <p:tgtEl>
                                          <p:spTgt spid="333"/>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326"/>
                                        </p:tgtEl>
                                        <p:attrNameLst>
                                          <p:attrName>style.visibility</p:attrName>
                                        </p:attrNameLst>
                                      </p:cBhvr>
                                      <p:to>
                                        <p:strVal val="visible"/>
                                      </p:to>
                                    </p:set>
                                    <p:animEffect transition="in" filter="fade">
                                      <p:cBhvr>
                                        <p:cTn id="376" dur="500"/>
                                        <p:tgtEl>
                                          <p:spTgt spid="326"/>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157"/>
                                        </p:tgtEl>
                                        <p:attrNameLst>
                                          <p:attrName>style.visibility</p:attrName>
                                        </p:attrNameLst>
                                      </p:cBhvr>
                                      <p:to>
                                        <p:strVal val="visible"/>
                                      </p:to>
                                    </p:set>
                                    <p:animEffect transition="in" filter="fade">
                                      <p:cBhvr>
                                        <p:cTn id="379" dur="500"/>
                                        <p:tgtEl>
                                          <p:spTgt spid="157"/>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158"/>
                                        </p:tgtEl>
                                        <p:attrNameLst>
                                          <p:attrName>style.visibility</p:attrName>
                                        </p:attrNameLst>
                                      </p:cBhvr>
                                      <p:to>
                                        <p:strVal val="visible"/>
                                      </p:to>
                                    </p:set>
                                    <p:animEffect transition="in" filter="fade">
                                      <p:cBhvr>
                                        <p:cTn id="382" dur="500"/>
                                        <p:tgtEl>
                                          <p:spTgt spid="158"/>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160"/>
                                        </p:tgtEl>
                                        <p:attrNameLst>
                                          <p:attrName>style.visibility</p:attrName>
                                        </p:attrNameLst>
                                      </p:cBhvr>
                                      <p:to>
                                        <p:strVal val="visible"/>
                                      </p:to>
                                    </p:set>
                                    <p:animEffect transition="in" filter="fade">
                                      <p:cBhvr>
                                        <p:cTn id="385" dur="500"/>
                                        <p:tgtEl>
                                          <p:spTgt spid="160"/>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161"/>
                                        </p:tgtEl>
                                        <p:attrNameLst>
                                          <p:attrName>style.visibility</p:attrName>
                                        </p:attrNameLst>
                                      </p:cBhvr>
                                      <p:to>
                                        <p:strVal val="visible"/>
                                      </p:to>
                                    </p:set>
                                    <p:animEffect transition="in" filter="fade">
                                      <p:cBhvr>
                                        <p:cTn id="388" dur="500"/>
                                        <p:tgtEl>
                                          <p:spTgt spid="161"/>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163"/>
                                        </p:tgtEl>
                                        <p:attrNameLst>
                                          <p:attrName>style.visibility</p:attrName>
                                        </p:attrNameLst>
                                      </p:cBhvr>
                                      <p:to>
                                        <p:strVal val="visible"/>
                                      </p:to>
                                    </p:set>
                                    <p:animEffect transition="in" filter="fade">
                                      <p:cBhvr>
                                        <p:cTn id="391" dur="500"/>
                                        <p:tgtEl>
                                          <p:spTgt spid="163"/>
                                        </p:tgtEl>
                                      </p:cBhvr>
                                    </p:animEffect>
                                  </p:childTnLst>
                                </p:cTn>
                              </p:par>
                              <p:par>
                                <p:cTn id="392" presetID="10" presetClass="entr" presetSubtype="0" fill="hold" grpId="0" nodeType="withEffect">
                                  <p:stCondLst>
                                    <p:cond delay="0"/>
                                  </p:stCondLst>
                                  <p:childTnLst>
                                    <p:set>
                                      <p:cBhvr>
                                        <p:cTn id="393" dur="1" fill="hold">
                                          <p:stCondLst>
                                            <p:cond delay="0"/>
                                          </p:stCondLst>
                                        </p:cTn>
                                        <p:tgtEl>
                                          <p:spTgt spid="164"/>
                                        </p:tgtEl>
                                        <p:attrNameLst>
                                          <p:attrName>style.visibility</p:attrName>
                                        </p:attrNameLst>
                                      </p:cBhvr>
                                      <p:to>
                                        <p:strVal val="visible"/>
                                      </p:to>
                                    </p:set>
                                    <p:animEffect transition="in" filter="fade">
                                      <p:cBhvr>
                                        <p:cTn id="394" dur="500"/>
                                        <p:tgtEl>
                                          <p:spTgt spid="164"/>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166"/>
                                        </p:tgtEl>
                                        <p:attrNameLst>
                                          <p:attrName>style.visibility</p:attrName>
                                        </p:attrNameLst>
                                      </p:cBhvr>
                                      <p:to>
                                        <p:strVal val="visible"/>
                                      </p:to>
                                    </p:set>
                                    <p:animEffect transition="in" filter="fade">
                                      <p:cBhvr>
                                        <p:cTn id="397" dur="500"/>
                                        <p:tgtEl>
                                          <p:spTgt spid="166"/>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167"/>
                                        </p:tgtEl>
                                        <p:attrNameLst>
                                          <p:attrName>style.visibility</p:attrName>
                                        </p:attrNameLst>
                                      </p:cBhvr>
                                      <p:to>
                                        <p:strVal val="visible"/>
                                      </p:to>
                                    </p:set>
                                    <p:animEffect transition="in" filter="fade">
                                      <p:cBhvr>
                                        <p:cTn id="400" dur="500"/>
                                        <p:tgtEl>
                                          <p:spTgt spid="167"/>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169"/>
                                        </p:tgtEl>
                                        <p:attrNameLst>
                                          <p:attrName>style.visibility</p:attrName>
                                        </p:attrNameLst>
                                      </p:cBhvr>
                                      <p:to>
                                        <p:strVal val="visible"/>
                                      </p:to>
                                    </p:set>
                                    <p:animEffect transition="in" filter="fade">
                                      <p:cBhvr>
                                        <p:cTn id="403" dur="500"/>
                                        <p:tgtEl>
                                          <p:spTgt spid="169"/>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170"/>
                                        </p:tgtEl>
                                        <p:attrNameLst>
                                          <p:attrName>style.visibility</p:attrName>
                                        </p:attrNameLst>
                                      </p:cBhvr>
                                      <p:to>
                                        <p:strVal val="visible"/>
                                      </p:to>
                                    </p:set>
                                    <p:animEffect transition="in" filter="fade">
                                      <p:cBhvr>
                                        <p:cTn id="406" dur="500"/>
                                        <p:tgtEl>
                                          <p:spTgt spid="170"/>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172"/>
                                        </p:tgtEl>
                                        <p:attrNameLst>
                                          <p:attrName>style.visibility</p:attrName>
                                        </p:attrNameLst>
                                      </p:cBhvr>
                                      <p:to>
                                        <p:strVal val="visible"/>
                                      </p:to>
                                    </p:set>
                                    <p:animEffect transition="in" filter="fade">
                                      <p:cBhvr>
                                        <p:cTn id="409" dur="500"/>
                                        <p:tgtEl>
                                          <p:spTgt spid="172"/>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173"/>
                                        </p:tgtEl>
                                        <p:attrNameLst>
                                          <p:attrName>style.visibility</p:attrName>
                                        </p:attrNameLst>
                                      </p:cBhvr>
                                      <p:to>
                                        <p:strVal val="visible"/>
                                      </p:to>
                                    </p:set>
                                    <p:animEffect transition="in" filter="fade">
                                      <p:cBhvr>
                                        <p:cTn id="412" dur="500"/>
                                        <p:tgtEl>
                                          <p:spTgt spid="173"/>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175"/>
                                        </p:tgtEl>
                                        <p:attrNameLst>
                                          <p:attrName>style.visibility</p:attrName>
                                        </p:attrNameLst>
                                      </p:cBhvr>
                                      <p:to>
                                        <p:strVal val="visible"/>
                                      </p:to>
                                    </p:set>
                                    <p:animEffect transition="in" filter="fade">
                                      <p:cBhvr>
                                        <p:cTn id="415" dur="500"/>
                                        <p:tgtEl>
                                          <p:spTgt spid="175"/>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176"/>
                                        </p:tgtEl>
                                        <p:attrNameLst>
                                          <p:attrName>style.visibility</p:attrName>
                                        </p:attrNameLst>
                                      </p:cBhvr>
                                      <p:to>
                                        <p:strVal val="visible"/>
                                      </p:to>
                                    </p:set>
                                    <p:animEffect transition="in" filter="fade">
                                      <p:cBhvr>
                                        <p:cTn id="418" dur="500"/>
                                        <p:tgtEl>
                                          <p:spTgt spid="176"/>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178"/>
                                        </p:tgtEl>
                                        <p:attrNameLst>
                                          <p:attrName>style.visibility</p:attrName>
                                        </p:attrNameLst>
                                      </p:cBhvr>
                                      <p:to>
                                        <p:strVal val="visible"/>
                                      </p:to>
                                    </p:set>
                                    <p:animEffect transition="in" filter="fade">
                                      <p:cBhvr>
                                        <p:cTn id="421" dur="500"/>
                                        <p:tgtEl>
                                          <p:spTgt spid="178"/>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179"/>
                                        </p:tgtEl>
                                        <p:attrNameLst>
                                          <p:attrName>style.visibility</p:attrName>
                                        </p:attrNameLst>
                                      </p:cBhvr>
                                      <p:to>
                                        <p:strVal val="visible"/>
                                      </p:to>
                                    </p:set>
                                    <p:animEffect transition="in" filter="fade">
                                      <p:cBhvr>
                                        <p:cTn id="424" dur="500"/>
                                        <p:tgtEl>
                                          <p:spTgt spid="179"/>
                                        </p:tgtEl>
                                      </p:cBhvr>
                                    </p:animEffect>
                                  </p:childTnLst>
                                </p:cTn>
                              </p:par>
                              <p:par>
                                <p:cTn id="425" presetID="10" presetClass="entr" presetSubtype="0" fill="hold" grpId="0" nodeType="withEffect">
                                  <p:stCondLst>
                                    <p:cond delay="0"/>
                                  </p:stCondLst>
                                  <p:childTnLst>
                                    <p:set>
                                      <p:cBhvr>
                                        <p:cTn id="426" dur="1" fill="hold">
                                          <p:stCondLst>
                                            <p:cond delay="0"/>
                                          </p:stCondLst>
                                        </p:cTn>
                                        <p:tgtEl>
                                          <p:spTgt spid="181"/>
                                        </p:tgtEl>
                                        <p:attrNameLst>
                                          <p:attrName>style.visibility</p:attrName>
                                        </p:attrNameLst>
                                      </p:cBhvr>
                                      <p:to>
                                        <p:strVal val="visible"/>
                                      </p:to>
                                    </p:set>
                                    <p:animEffect transition="in" filter="fade">
                                      <p:cBhvr>
                                        <p:cTn id="427" dur="500"/>
                                        <p:tgtEl>
                                          <p:spTgt spid="181"/>
                                        </p:tgtEl>
                                      </p:cBhvr>
                                    </p:animEffect>
                                  </p:childTnLst>
                                </p:cTn>
                              </p:par>
                              <p:par>
                                <p:cTn id="428" presetID="10" presetClass="entr" presetSubtype="0" fill="hold" grpId="0" nodeType="withEffect">
                                  <p:stCondLst>
                                    <p:cond delay="0"/>
                                  </p:stCondLst>
                                  <p:childTnLst>
                                    <p:set>
                                      <p:cBhvr>
                                        <p:cTn id="429" dur="1" fill="hold">
                                          <p:stCondLst>
                                            <p:cond delay="0"/>
                                          </p:stCondLst>
                                        </p:cTn>
                                        <p:tgtEl>
                                          <p:spTgt spid="182"/>
                                        </p:tgtEl>
                                        <p:attrNameLst>
                                          <p:attrName>style.visibility</p:attrName>
                                        </p:attrNameLst>
                                      </p:cBhvr>
                                      <p:to>
                                        <p:strVal val="visible"/>
                                      </p:to>
                                    </p:set>
                                    <p:animEffect transition="in" filter="fade">
                                      <p:cBhvr>
                                        <p:cTn id="430" dur="500"/>
                                        <p:tgtEl>
                                          <p:spTgt spid="182"/>
                                        </p:tgtEl>
                                      </p:cBhvr>
                                    </p:animEffect>
                                  </p:childTnLst>
                                </p:cTn>
                              </p:par>
                              <p:par>
                                <p:cTn id="431" presetID="10" presetClass="entr" presetSubtype="0" fill="hold" grpId="0" nodeType="withEffect">
                                  <p:stCondLst>
                                    <p:cond delay="0"/>
                                  </p:stCondLst>
                                  <p:childTnLst>
                                    <p:set>
                                      <p:cBhvr>
                                        <p:cTn id="432" dur="1" fill="hold">
                                          <p:stCondLst>
                                            <p:cond delay="0"/>
                                          </p:stCondLst>
                                        </p:cTn>
                                        <p:tgtEl>
                                          <p:spTgt spid="184"/>
                                        </p:tgtEl>
                                        <p:attrNameLst>
                                          <p:attrName>style.visibility</p:attrName>
                                        </p:attrNameLst>
                                      </p:cBhvr>
                                      <p:to>
                                        <p:strVal val="visible"/>
                                      </p:to>
                                    </p:set>
                                    <p:animEffect transition="in" filter="fade">
                                      <p:cBhvr>
                                        <p:cTn id="433" dur="500"/>
                                        <p:tgtEl>
                                          <p:spTgt spid="184"/>
                                        </p:tgtEl>
                                      </p:cBhvr>
                                    </p:animEffect>
                                  </p:childTnLst>
                                </p:cTn>
                              </p:par>
                              <p:par>
                                <p:cTn id="434" presetID="10" presetClass="entr" presetSubtype="0" fill="hold" grpId="0" nodeType="withEffect">
                                  <p:stCondLst>
                                    <p:cond delay="0"/>
                                  </p:stCondLst>
                                  <p:childTnLst>
                                    <p:set>
                                      <p:cBhvr>
                                        <p:cTn id="435" dur="1" fill="hold">
                                          <p:stCondLst>
                                            <p:cond delay="0"/>
                                          </p:stCondLst>
                                        </p:cTn>
                                        <p:tgtEl>
                                          <p:spTgt spid="185"/>
                                        </p:tgtEl>
                                        <p:attrNameLst>
                                          <p:attrName>style.visibility</p:attrName>
                                        </p:attrNameLst>
                                      </p:cBhvr>
                                      <p:to>
                                        <p:strVal val="visible"/>
                                      </p:to>
                                    </p:set>
                                    <p:animEffect transition="in" filter="fade">
                                      <p:cBhvr>
                                        <p:cTn id="436" dur="500"/>
                                        <p:tgtEl>
                                          <p:spTgt spid="185"/>
                                        </p:tgtEl>
                                      </p:cBhvr>
                                    </p:animEffect>
                                  </p:childTnLst>
                                </p:cTn>
                              </p:par>
                              <p:par>
                                <p:cTn id="437" presetID="10" presetClass="entr" presetSubtype="0" fill="hold" grpId="0" nodeType="withEffect">
                                  <p:stCondLst>
                                    <p:cond delay="0"/>
                                  </p:stCondLst>
                                  <p:childTnLst>
                                    <p:set>
                                      <p:cBhvr>
                                        <p:cTn id="438" dur="1" fill="hold">
                                          <p:stCondLst>
                                            <p:cond delay="0"/>
                                          </p:stCondLst>
                                        </p:cTn>
                                        <p:tgtEl>
                                          <p:spTgt spid="187"/>
                                        </p:tgtEl>
                                        <p:attrNameLst>
                                          <p:attrName>style.visibility</p:attrName>
                                        </p:attrNameLst>
                                      </p:cBhvr>
                                      <p:to>
                                        <p:strVal val="visible"/>
                                      </p:to>
                                    </p:set>
                                    <p:animEffect transition="in" filter="fade">
                                      <p:cBhvr>
                                        <p:cTn id="439" dur="500"/>
                                        <p:tgtEl>
                                          <p:spTgt spid="187"/>
                                        </p:tgtEl>
                                      </p:cBhvr>
                                    </p:animEffect>
                                  </p:childTnLst>
                                </p:cTn>
                              </p:par>
                              <p:par>
                                <p:cTn id="440" presetID="10" presetClass="entr" presetSubtype="0" fill="hold" grpId="0" nodeType="withEffect">
                                  <p:stCondLst>
                                    <p:cond delay="0"/>
                                  </p:stCondLst>
                                  <p:childTnLst>
                                    <p:set>
                                      <p:cBhvr>
                                        <p:cTn id="441" dur="1" fill="hold">
                                          <p:stCondLst>
                                            <p:cond delay="0"/>
                                          </p:stCondLst>
                                        </p:cTn>
                                        <p:tgtEl>
                                          <p:spTgt spid="188"/>
                                        </p:tgtEl>
                                        <p:attrNameLst>
                                          <p:attrName>style.visibility</p:attrName>
                                        </p:attrNameLst>
                                      </p:cBhvr>
                                      <p:to>
                                        <p:strVal val="visible"/>
                                      </p:to>
                                    </p:set>
                                    <p:animEffect transition="in" filter="fade">
                                      <p:cBhvr>
                                        <p:cTn id="442" dur="500"/>
                                        <p:tgtEl>
                                          <p:spTgt spid="188"/>
                                        </p:tgtEl>
                                      </p:cBhvr>
                                    </p:animEffect>
                                  </p:childTnLst>
                                </p:cTn>
                              </p:par>
                              <p:par>
                                <p:cTn id="443" presetID="10" presetClass="entr" presetSubtype="0" fill="hold" grpId="0" nodeType="withEffect">
                                  <p:stCondLst>
                                    <p:cond delay="0"/>
                                  </p:stCondLst>
                                  <p:childTnLst>
                                    <p:set>
                                      <p:cBhvr>
                                        <p:cTn id="444" dur="1" fill="hold">
                                          <p:stCondLst>
                                            <p:cond delay="0"/>
                                          </p:stCondLst>
                                        </p:cTn>
                                        <p:tgtEl>
                                          <p:spTgt spid="190"/>
                                        </p:tgtEl>
                                        <p:attrNameLst>
                                          <p:attrName>style.visibility</p:attrName>
                                        </p:attrNameLst>
                                      </p:cBhvr>
                                      <p:to>
                                        <p:strVal val="visible"/>
                                      </p:to>
                                    </p:set>
                                    <p:animEffect transition="in" filter="fade">
                                      <p:cBhvr>
                                        <p:cTn id="445" dur="500"/>
                                        <p:tgtEl>
                                          <p:spTgt spid="190"/>
                                        </p:tgtEl>
                                      </p:cBhvr>
                                    </p:animEffect>
                                  </p:childTnLst>
                                </p:cTn>
                              </p:par>
                              <p:par>
                                <p:cTn id="446" presetID="10" presetClass="entr" presetSubtype="0" fill="hold" grpId="0" nodeType="withEffect">
                                  <p:stCondLst>
                                    <p:cond delay="0"/>
                                  </p:stCondLst>
                                  <p:childTnLst>
                                    <p:set>
                                      <p:cBhvr>
                                        <p:cTn id="447" dur="1" fill="hold">
                                          <p:stCondLst>
                                            <p:cond delay="0"/>
                                          </p:stCondLst>
                                        </p:cTn>
                                        <p:tgtEl>
                                          <p:spTgt spid="191"/>
                                        </p:tgtEl>
                                        <p:attrNameLst>
                                          <p:attrName>style.visibility</p:attrName>
                                        </p:attrNameLst>
                                      </p:cBhvr>
                                      <p:to>
                                        <p:strVal val="visible"/>
                                      </p:to>
                                    </p:set>
                                    <p:animEffect transition="in" filter="fade">
                                      <p:cBhvr>
                                        <p:cTn id="448" dur="500"/>
                                        <p:tgtEl>
                                          <p:spTgt spid="191"/>
                                        </p:tgtEl>
                                      </p:cBhvr>
                                    </p:animEffect>
                                  </p:childTnLst>
                                </p:cTn>
                              </p:par>
                              <p:par>
                                <p:cTn id="449" presetID="10" presetClass="entr" presetSubtype="0" fill="hold" grpId="0" nodeType="withEffect">
                                  <p:stCondLst>
                                    <p:cond delay="0"/>
                                  </p:stCondLst>
                                  <p:childTnLst>
                                    <p:set>
                                      <p:cBhvr>
                                        <p:cTn id="450" dur="1" fill="hold">
                                          <p:stCondLst>
                                            <p:cond delay="0"/>
                                          </p:stCondLst>
                                        </p:cTn>
                                        <p:tgtEl>
                                          <p:spTgt spid="193"/>
                                        </p:tgtEl>
                                        <p:attrNameLst>
                                          <p:attrName>style.visibility</p:attrName>
                                        </p:attrNameLst>
                                      </p:cBhvr>
                                      <p:to>
                                        <p:strVal val="visible"/>
                                      </p:to>
                                    </p:set>
                                    <p:animEffect transition="in" filter="fade">
                                      <p:cBhvr>
                                        <p:cTn id="451" dur="500"/>
                                        <p:tgtEl>
                                          <p:spTgt spid="193"/>
                                        </p:tgtEl>
                                      </p:cBhvr>
                                    </p:animEffect>
                                  </p:childTnLst>
                                </p:cTn>
                              </p:par>
                            </p:childTnLst>
                          </p:cTn>
                        </p:par>
                      </p:childTnLst>
                    </p:cTn>
                  </p:par>
                  <p:par>
                    <p:cTn id="452" fill="hold">
                      <p:stCondLst>
                        <p:cond delay="indefinite"/>
                      </p:stCondLst>
                      <p:childTnLst>
                        <p:par>
                          <p:cTn id="453" fill="hold">
                            <p:stCondLst>
                              <p:cond delay="0"/>
                            </p:stCondLst>
                            <p:childTnLst>
                              <p:par>
                                <p:cTn id="454" presetID="10" presetClass="entr" presetSubtype="0" fill="hold" nodeType="clickEffect">
                                  <p:stCondLst>
                                    <p:cond delay="0"/>
                                  </p:stCondLst>
                                  <p:childTnLst>
                                    <p:set>
                                      <p:cBhvr>
                                        <p:cTn id="455" dur="1" fill="hold">
                                          <p:stCondLst>
                                            <p:cond delay="0"/>
                                          </p:stCondLst>
                                        </p:cTn>
                                        <p:tgtEl>
                                          <p:spTgt spid="153"/>
                                        </p:tgtEl>
                                        <p:attrNameLst>
                                          <p:attrName>style.visibility</p:attrName>
                                        </p:attrNameLst>
                                      </p:cBhvr>
                                      <p:to>
                                        <p:strVal val="visible"/>
                                      </p:to>
                                    </p:set>
                                    <p:animEffect transition="in" filter="fade">
                                      <p:cBhvr>
                                        <p:cTn id="456" dur="500"/>
                                        <p:tgtEl>
                                          <p:spTgt spid="153"/>
                                        </p:tgtEl>
                                      </p:cBhvr>
                                    </p:animEffect>
                                  </p:childTnLst>
                                </p:cTn>
                              </p:par>
                              <p:par>
                                <p:cTn id="457" presetID="10" presetClass="entr" presetSubtype="0" fill="hold" grpId="0" nodeType="withEffect">
                                  <p:stCondLst>
                                    <p:cond delay="0"/>
                                  </p:stCondLst>
                                  <p:childTnLst>
                                    <p:set>
                                      <p:cBhvr>
                                        <p:cTn id="458" dur="1" fill="hold">
                                          <p:stCondLst>
                                            <p:cond delay="0"/>
                                          </p:stCondLst>
                                        </p:cTn>
                                        <p:tgtEl>
                                          <p:spTgt spid="154"/>
                                        </p:tgtEl>
                                        <p:attrNameLst>
                                          <p:attrName>style.visibility</p:attrName>
                                        </p:attrNameLst>
                                      </p:cBhvr>
                                      <p:to>
                                        <p:strVal val="visible"/>
                                      </p:to>
                                    </p:set>
                                    <p:animEffect transition="in" filter="fade">
                                      <p:cBhvr>
                                        <p:cTn id="459" dur="500"/>
                                        <p:tgtEl>
                                          <p:spTgt spid="154"/>
                                        </p:tgtEl>
                                      </p:cBhvr>
                                    </p:animEffect>
                                  </p:childTnLst>
                                </p:cTn>
                              </p:par>
                              <p:par>
                                <p:cTn id="460" presetID="10" presetClass="entr" presetSubtype="0" fill="hold" grpId="0" nodeType="withEffect">
                                  <p:stCondLst>
                                    <p:cond delay="0"/>
                                  </p:stCondLst>
                                  <p:childTnLst>
                                    <p:set>
                                      <p:cBhvr>
                                        <p:cTn id="461" dur="1" fill="hold">
                                          <p:stCondLst>
                                            <p:cond delay="0"/>
                                          </p:stCondLst>
                                        </p:cTn>
                                        <p:tgtEl>
                                          <p:spTgt spid="156"/>
                                        </p:tgtEl>
                                        <p:attrNameLst>
                                          <p:attrName>style.visibility</p:attrName>
                                        </p:attrNameLst>
                                      </p:cBhvr>
                                      <p:to>
                                        <p:strVal val="visible"/>
                                      </p:to>
                                    </p:set>
                                    <p:animEffect transition="in" filter="fade">
                                      <p:cBhvr>
                                        <p:cTn id="462"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2" grpId="0" animBg="1"/>
      <p:bldP spid="73" grpId="0"/>
      <p:bldP spid="75" grpId="0" animBg="1"/>
      <p:bldP spid="117" grpId="0" animBg="1"/>
      <p:bldP spid="118" grpId="0" animBg="1"/>
      <p:bldP spid="119" grpId="0" animBg="1"/>
      <p:bldP spid="120" grpId="0"/>
      <p:bldP spid="121" grpId="0" animBg="1"/>
      <p:bldP spid="122" grpId="0" animBg="1"/>
      <p:bldP spid="123" grpId="0" animBg="1"/>
      <p:bldP spid="124" grpId="0" animBg="1"/>
      <p:bldP spid="125" grpId="0"/>
      <p:bldP spid="126" grpId="0" animBg="1"/>
      <p:bldP spid="127" grpId="0" animBg="1"/>
      <p:bldP spid="128" grpId="0" animBg="1"/>
      <p:bldP spid="129" grpId="0" animBg="1"/>
      <p:bldP spid="130" grpId="0"/>
      <p:bldP spid="131" grpId="0" animBg="1"/>
      <p:bldP spid="132" grpId="0" animBg="1"/>
      <p:bldP spid="133" grpId="0" animBg="1"/>
      <p:bldP spid="134" grpId="0" animBg="1"/>
      <p:bldP spid="135" grpId="0"/>
      <p:bldP spid="136" grpId="0" animBg="1"/>
      <p:bldP spid="137" grpId="0" animBg="1"/>
      <p:bldP spid="138" grpId="0" animBg="1"/>
      <p:bldP spid="139" grpId="0" animBg="1"/>
      <p:bldP spid="140" grpId="0"/>
      <p:bldP spid="141" grpId="0" animBg="1"/>
      <p:bldP spid="142" grpId="0" animBg="1"/>
      <p:bldP spid="143" grpId="0" animBg="1"/>
      <p:bldP spid="144" grpId="0" animBg="1"/>
      <p:bldP spid="145" grpId="0"/>
      <p:bldP spid="146" grpId="0" animBg="1"/>
      <p:bldP spid="147" grpId="0" animBg="1"/>
      <p:bldP spid="148" grpId="0" animBg="1"/>
      <p:bldP spid="149" grpId="0" animBg="1"/>
      <p:bldP spid="150" grpId="0"/>
      <p:bldP spid="151" grpId="0" animBg="1"/>
      <p:bldP spid="281" grpId="0"/>
      <p:bldP spid="294" grpId="0"/>
      <p:bldP spid="301" grpId="0" animBg="1"/>
      <p:bldP spid="326" grpId="0" animBg="1"/>
      <p:bldP spid="154" grpId="0"/>
      <p:bldP spid="156" grpId="0"/>
      <p:bldP spid="157" grpId="0" animBg="1"/>
      <p:bldP spid="158" grpId="0" animBg="1"/>
      <p:bldP spid="160" grpId="0" animBg="1"/>
      <p:bldP spid="161" grpId="0" animBg="1"/>
      <p:bldP spid="163" grpId="0" animBg="1"/>
      <p:bldP spid="164" grpId="0" animBg="1"/>
      <p:bldP spid="166" grpId="0" animBg="1"/>
      <p:bldP spid="167" grpId="0" animBg="1"/>
      <p:bldP spid="169" grpId="0" animBg="1"/>
      <p:bldP spid="170" grpId="0" animBg="1"/>
      <p:bldP spid="172" grpId="0" animBg="1"/>
      <p:bldP spid="173" grpId="0" animBg="1"/>
      <p:bldP spid="175" grpId="0" animBg="1"/>
      <p:bldP spid="176" grpId="0" animBg="1"/>
      <p:bldP spid="178" grpId="0" animBg="1"/>
      <p:bldP spid="179" grpId="0" animBg="1"/>
      <p:bldP spid="181" grpId="0" animBg="1"/>
      <p:bldP spid="182" grpId="0" animBg="1"/>
      <p:bldP spid="184" grpId="0" animBg="1"/>
      <p:bldP spid="185" grpId="0" animBg="1"/>
      <p:bldP spid="187" grpId="0" animBg="1"/>
      <p:bldP spid="188" grpId="0" animBg="1"/>
      <p:bldP spid="190" grpId="0" animBg="1"/>
      <p:bldP spid="191" grpId="0" animBg="1"/>
      <p:bldP spid="1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6" name="Straight Connector 335"/>
          <p:cNvCxnSpPr/>
          <p:nvPr/>
        </p:nvCxnSpPr>
        <p:spPr>
          <a:xfrm flipH="1">
            <a:off x="4216501" y="2471958"/>
            <a:ext cx="617442" cy="1"/>
          </a:xfrm>
          <a:prstGeom prst="line">
            <a:avLst/>
          </a:prstGeom>
        </p:spPr>
        <p:style>
          <a:lnRef idx="2">
            <a:schemeClr val="dk1"/>
          </a:lnRef>
          <a:fillRef idx="0">
            <a:schemeClr val="dk1"/>
          </a:fillRef>
          <a:effectRef idx="1">
            <a:schemeClr val="dk1"/>
          </a:effectRef>
          <a:fontRef idx="minor">
            <a:schemeClr val="tx1"/>
          </a:fontRef>
        </p:style>
      </p:cxnSp>
      <p:cxnSp>
        <p:nvCxnSpPr>
          <p:cNvPr id="288" name="Straight Connector 287"/>
          <p:cNvCxnSpPr/>
          <p:nvPr/>
        </p:nvCxnSpPr>
        <p:spPr>
          <a:xfrm flipH="1" flipV="1">
            <a:off x="2527988" y="2374333"/>
            <a:ext cx="741180" cy="184578"/>
          </a:xfrm>
          <a:prstGeom prst="line">
            <a:avLst/>
          </a:prstGeom>
        </p:spPr>
        <p:style>
          <a:lnRef idx="2">
            <a:schemeClr val="dk1"/>
          </a:lnRef>
          <a:fillRef idx="0">
            <a:schemeClr val="dk1"/>
          </a:fillRef>
          <a:effectRef idx="1">
            <a:schemeClr val="dk1"/>
          </a:effectRef>
          <a:fontRef idx="minor">
            <a:schemeClr val="tx1"/>
          </a:fontRef>
        </p:style>
      </p:cxnSp>
      <p:cxnSp>
        <p:nvCxnSpPr>
          <p:cNvPr id="283" name="Straight Connector 282"/>
          <p:cNvCxnSpPr/>
          <p:nvPr/>
        </p:nvCxnSpPr>
        <p:spPr>
          <a:xfrm flipH="1" flipV="1">
            <a:off x="5909900" y="2650275"/>
            <a:ext cx="522653" cy="152400"/>
          </a:xfrm>
          <a:prstGeom prst="line">
            <a:avLst/>
          </a:prstGeom>
        </p:spPr>
        <p:style>
          <a:lnRef idx="2">
            <a:schemeClr val="dk1"/>
          </a:lnRef>
          <a:fillRef idx="0">
            <a:schemeClr val="dk1"/>
          </a:fillRef>
          <a:effectRef idx="1">
            <a:schemeClr val="dk1"/>
          </a:effectRef>
          <a:fontRef idx="minor">
            <a:schemeClr val="tx1"/>
          </a:fontRef>
        </p:style>
      </p:cxnSp>
      <p:cxnSp>
        <p:nvCxnSpPr>
          <p:cNvPr id="256" name="Straight Connector 255"/>
          <p:cNvCxnSpPr/>
          <p:nvPr/>
        </p:nvCxnSpPr>
        <p:spPr>
          <a:xfrm flipH="1" flipV="1">
            <a:off x="5060050" y="2494545"/>
            <a:ext cx="849850" cy="15573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flipH="1">
            <a:off x="4548368" y="2494545"/>
            <a:ext cx="350716" cy="806107"/>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3917905" y="2558911"/>
            <a:ext cx="146195" cy="447683"/>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flipV="1">
            <a:off x="4000140" y="3079759"/>
            <a:ext cx="548228" cy="239093"/>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a:off x="4630604" y="3300652"/>
            <a:ext cx="906444" cy="1820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H="1" flipV="1">
            <a:off x="5060050" y="2558911"/>
            <a:ext cx="575639" cy="826842"/>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flipH="1">
            <a:off x="3269168" y="3079759"/>
            <a:ext cx="648737" cy="305994"/>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H="1" flipV="1">
            <a:off x="4064100" y="2558911"/>
            <a:ext cx="484269" cy="74174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H="1">
            <a:off x="5680086" y="2650275"/>
            <a:ext cx="195511" cy="668576"/>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flipH="1">
            <a:off x="3238126" y="2650275"/>
            <a:ext cx="31042" cy="686849"/>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H="1">
            <a:off x="3269168" y="2558911"/>
            <a:ext cx="730972" cy="91364"/>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smtClean="0"/>
              <a:t>Checking Policy with </a:t>
            </a:r>
            <a:r>
              <a:rPr lang="en-US" dirty="0" err="1" smtClean="0"/>
              <a:t>NetPlumber</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23</a:t>
            </a:fld>
            <a:endParaRPr lang="en-US"/>
          </a:p>
        </p:txBody>
      </p:sp>
      <p:pic>
        <p:nvPicPr>
          <p:cNvPr id="7" name="Picture 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690" y="3079759"/>
            <a:ext cx="485907" cy="496455"/>
          </a:xfrm>
          <a:prstGeom prst="rect">
            <a:avLst/>
          </a:prstGeom>
        </p:spPr>
      </p:pic>
      <p:pic>
        <p:nvPicPr>
          <p:cNvPr id="25" name="Picture 24"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498" y="2804197"/>
            <a:ext cx="485907" cy="496455"/>
          </a:xfrm>
          <a:prstGeom prst="rect">
            <a:avLst/>
          </a:prstGeom>
        </p:spPr>
      </p:pic>
      <p:pic>
        <p:nvPicPr>
          <p:cNvPr id="26" name="Picture 25"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766" y="2221932"/>
            <a:ext cx="485907" cy="496455"/>
          </a:xfrm>
          <a:prstGeom prst="rect">
            <a:avLst/>
          </a:prstGeom>
        </p:spPr>
      </p:pic>
      <p:pic>
        <p:nvPicPr>
          <p:cNvPr id="27" name="Picture 2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189" y="3079759"/>
            <a:ext cx="485907" cy="496455"/>
          </a:xfrm>
          <a:prstGeom prst="rect">
            <a:avLst/>
          </a:prstGeom>
        </p:spPr>
      </p:pic>
      <p:pic>
        <p:nvPicPr>
          <p:cNvPr id="28" name="Picture 27"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282" y="2221932"/>
            <a:ext cx="485907" cy="496455"/>
          </a:xfrm>
          <a:prstGeom prst="rect">
            <a:avLst/>
          </a:prstGeom>
        </p:spPr>
      </p:pic>
      <p:pic>
        <p:nvPicPr>
          <p:cNvPr id="29" name="Picture 28"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729" y="3113140"/>
            <a:ext cx="485907" cy="496455"/>
          </a:xfrm>
          <a:prstGeom prst="rect">
            <a:avLst/>
          </a:prstGeom>
        </p:spPr>
      </p:pic>
      <p:pic>
        <p:nvPicPr>
          <p:cNvPr id="53" name="Picture 52"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214" y="2325941"/>
            <a:ext cx="485907" cy="496455"/>
          </a:xfrm>
          <a:prstGeom prst="rect">
            <a:avLst/>
          </a:prstGeom>
        </p:spPr>
      </p:pic>
      <p:pic>
        <p:nvPicPr>
          <p:cNvPr id="54" name="Picture 53"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643" y="2374332"/>
            <a:ext cx="485907" cy="496455"/>
          </a:xfrm>
          <a:prstGeom prst="rect">
            <a:avLst/>
          </a:prstGeom>
        </p:spPr>
      </p:pic>
      <p:sp>
        <p:nvSpPr>
          <p:cNvPr id="69" name="Rectangle 68"/>
          <p:cNvSpPr/>
          <p:nvPr/>
        </p:nvSpPr>
        <p:spPr>
          <a:xfrm>
            <a:off x="1809084" y="389427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0" name="Rectangle 69"/>
          <p:cNvSpPr/>
          <p:nvPr/>
        </p:nvSpPr>
        <p:spPr>
          <a:xfrm>
            <a:off x="1809084" y="411977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2" name="Rectangle 71"/>
          <p:cNvSpPr/>
          <p:nvPr/>
        </p:nvSpPr>
        <p:spPr>
          <a:xfrm>
            <a:off x="1809084" y="476223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3" name="Rectangle 72"/>
          <p:cNvSpPr/>
          <p:nvPr/>
        </p:nvSpPr>
        <p:spPr>
          <a:xfrm>
            <a:off x="1809084" y="414870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75" name="Rectangle 74"/>
          <p:cNvSpPr/>
          <p:nvPr/>
        </p:nvSpPr>
        <p:spPr>
          <a:xfrm>
            <a:off x="1751930" y="380913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7" name="Rectangle 116"/>
          <p:cNvSpPr/>
          <p:nvPr/>
        </p:nvSpPr>
        <p:spPr>
          <a:xfrm>
            <a:off x="2527988" y="5316634"/>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8" name="Rectangle 117"/>
          <p:cNvSpPr/>
          <p:nvPr/>
        </p:nvSpPr>
        <p:spPr>
          <a:xfrm>
            <a:off x="2527988" y="554212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9" name="Rectangle 118"/>
          <p:cNvSpPr/>
          <p:nvPr/>
        </p:nvSpPr>
        <p:spPr>
          <a:xfrm>
            <a:off x="2527988" y="6184594"/>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0" name="Rectangle 119"/>
          <p:cNvSpPr/>
          <p:nvPr/>
        </p:nvSpPr>
        <p:spPr>
          <a:xfrm>
            <a:off x="2527988" y="5571064"/>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21" name="Rectangle 120"/>
          <p:cNvSpPr/>
          <p:nvPr/>
        </p:nvSpPr>
        <p:spPr>
          <a:xfrm>
            <a:off x="2470834" y="5231491"/>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2" name="Rectangle 121"/>
          <p:cNvSpPr/>
          <p:nvPr/>
        </p:nvSpPr>
        <p:spPr>
          <a:xfrm>
            <a:off x="2984271" y="381971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3" name="Rectangle 122"/>
          <p:cNvSpPr/>
          <p:nvPr/>
        </p:nvSpPr>
        <p:spPr>
          <a:xfrm>
            <a:off x="2984271" y="404521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4" name="Rectangle 123"/>
          <p:cNvSpPr/>
          <p:nvPr/>
        </p:nvSpPr>
        <p:spPr>
          <a:xfrm>
            <a:off x="2984271" y="468767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5" name="Rectangle 124"/>
          <p:cNvSpPr/>
          <p:nvPr/>
        </p:nvSpPr>
        <p:spPr>
          <a:xfrm>
            <a:off x="2984271" y="407414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26" name="Rectangle 125"/>
          <p:cNvSpPr/>
          <p:nvPr/>
        </p:nvSpPr>
        <p:spPr>
          <a:xfrm>
            <a:off x="2927117" y="373457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7" name="Rectangle 126"/>
          <p:cNvSpPr/>
          <p:nvPr/>
        </p:nvSpPr>
        <p:spPr>
          <a:xfrm>
            <a:off x="3594694" y="513828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8" name="Rectangle 127"/>
          <p:cNvSpPr/>
          <p:nvPr/>
        </p:nvSpPr>
        <p:spPr>
          <a:xfrm>
            <a:off x="3594694" y="536377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9" name="Rectangle 128"/>
          <p:cNvSpPr/>
          <p:nvPr/>
        </p:nvSpPr>
        <p:spPr>
          <a:xfrm>
            <a:off x="3594694" y="600624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0" name="Rectangle 129"/>
          <p:cNvSpPr/>
          <p:nvPr/>
        </p:nvSpPr>
        <p:spPr>
          <a:xfrm>
            <a:off x="3594694" y="5392711"/>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31" name="Rectangle 130"/>
          <p:cNvSpPr/>
          <p:nvPr/>
        </p:nvSpPr>
        <p:spPr>
          <a:xfrm>
            <a:off x="3537540" y="5053138"/>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2" name="Rectangle 131"/>
          <p:cNvSpPr/>
          <p:nvPr/>
        </p:nvSpPr>
        <p:spPr>
          <a:xfrm>
            <a:off x="4532418" y="517959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3" name="Rectangle 132"/>
          <p:cNvSpPr/>
          <p:nvPr/>
        </p:nvSpPr>
        <p:spPr>
          <a:xfrm>
            <a:off x="4532418" y="540508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Rectangle 133"/>
          <p:cNvSpPr/>
          <p:nvPr/>
        </p:nvSpPr>
        <p:spPr>
          <a:xfrm>
            <a:off x="4532418" y="604755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5" name="Rectangle 134"/>
          <p:cNvSpPr/>
          <p:nvPr/>
        </p:nvSpPr>
        <p:spPr>
          <a:xfrm>
            <a:off x="4532418" y="5434022"/>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36" name="Rectangle 135"/>
          <p:cNvSpPr/>
          <p:nvPr/>
        </p:nvSpPr>
        <p:spPr>
          <a:xfrm>
            <a:off x="4475264" y="509444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7" name="Rectangle 136"/>
          <p:cNvSpPr/>
          <p:nvPr/>
        </p:nvSpPr>
        <p:spPr>
          <a:xfrm>
            <a:off x="5235044" y="388659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8" name="Rectangle 137"/>
          <p:cNvSpPr/>
          <p:nvPr/>
        </p:nvSpPr>
        <p:spPr>
          <a:xfrm>
            <a:off x="5235044" y="411209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9" name="Rectangle 138"/>
          <p:cNvSpPr/>
          <p:nvPr/>
        </p:nvSpPr>
        <p:spPr>
          <a:xfrm>
            <a:off x="5235044" y="475455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0" name="Rectangle 139"/>
          <p:cNvSpPr/>
          <p:nvPr/>
        </p:nvSpPr>
        <p:spPr>
          <a:xfrm>
            <a:off x="5235044" y="414102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41" name="Rectangle 140"/>
          <p:cNvSpPr/>
          <p:nvPr/>
        </p:nvSpPr>
        <p:spPr>
          <a:xfrm>
            <a:off x="5177890" y="380145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Rectangle 141"/>
          <p:cNvSpPr/>
          <p:nvPr/>
        </p:nvSpPr>
        <p:spPr>
          <a:xfrm>
            <a:off x="5909899" y="536960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Rectangle 142"/>
          <p:cNvSpPr/>
          <p:nvPr/>
        </p:nvSpPr>
        <p:spPr>
          <a:xfrm>
            <a:off x="5909899" y="559510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Rectangle 143"/>
          <p:cNvSpPr/>
          <p:nvPr/>
        </p:nvSpPr>
        <p:spPr>
          <a:xfrm>
            <a:off x="5909899" y="623756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5" name="Rectangle 144"/>
          <p:cNvSpPr/>
          <p:nvPr/>
        </p:nvSpPr>
        <p:spPr>
          <a:xfrm>
            <a:off x="5909899" y="562403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46" name="Rectangle 145"/>
          <p:cNvSpPr/>
          <p:nvPr/>
        </p:nvSpPr>
        <p:spPr>
          <a:xfrm>
            <a:off x="5852745" y="528446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7" name="Rectangle 146"/>
          <p:cNvSpPr/>
          <p:nvPr/>
        </p:nvSpPr>
        <p:spPr>
          <a:xfrm>
            <a:off x="6996052" y="396405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8" name="Rectangle 147"/>
          <p:cNvSpPr/>
          <p:nvPr/>
        </p:nvSpPr>
        <p:spPr>
          <a:xfrm>
            <a:off x="6996052" y="418955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9" name="Rectangle 148"/>
          <p:cNvSpPr/>
          <p:nvPr/>
        </p:nvSpPr>
        <p:spPr>
          <a:xfrm>
            <a:off x="6996052" y="483201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0" name="Rectangle 149"/>
          <p:cNvSpPr/>
          <p:nvPr/>
        </p:nvSpPr>
        <p:spPr>
          <a:xfrm>
            <a:off x="6996052" y="4218489"/>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51" name="Rectangle 150"/>
          <p:cNvSpPr/>
          <p:nvPr/>
        </p:nvSpPr>
        <p:spPr>
          <a:xfrm>
            <a:off x="6938898" y="3878916"/>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52" name="Straight Connector 151"/>
          <p:cNvCxnSpPr>
            <a:stCxn id="122" idx="1"/>
            <a:endCxn id="69" idx="3"/>
          </p:cNvCxnSpPr>
          <p:nvPr/>
        </p:nvCxnSpPr>
        <p:spPr>
          <a:xfrm flipH="1">
            <a:off x="2110609" y="3892807"/>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155" name="Straight Connector 154"/>
          <p:cNvCxnSpPr>
            <a:stCxn id="122" idx="1"/>
            <a:endCxn id="70" idx="3"/>
          </p:cNvCxnSpPr>
          <p:nvPr/>
        </p:nvCxnSpPr>
        <p:spPr>
          <a:xfrm flipH="1">
            <a:off x="2110609" y="3892807"/>
            <a:ext cx="873662" cy="300054"/>
          </a:xfrm>
          <a:prstGeom prst="line">
            <a:avLst/>
          </a:prstGeom>
          <a:ln w="15875"/>
        </p:spPr>
        <p:style>
          <a:lnRef idx="2">
            <a:schemeClr val="dk1"/>
          </a:lnRef>
          <a:fillRef idx="0">
            <a:schemeClr val="dk1"/>
          </a:fillRef>
          <a:effectRef idx="1">
            <a:schemeClr val="dk1"/>
          </a:effectRef>
          <a:fontRef idx="minor">
            <a:schemeClr val="tx1"/>
          </a:fontRef>
        </p:style>
      </p:cxnSp>
      <p:cxnSp>
        <p:nvCxnSpPr>
          <p:cNvPr id="159" name="Straight Connector 158"/>
          <p:cNvCxnSpPr>
            <a:stCxn id="124" idx="1"/>
            <a:endCxn id="70" idx="3"/>
          </p:cNvCxnSpPr>
          <p:nvPr/>
        </p:nvCxnSpPr>
        <p:spPr>
          <a:xfrm flipH="1" flipV="1">
            <a:off x="2110609" y="4192861"/>
            <a:ext cx="873662" cy="567906"/>
          </a:xfrm>
          <a:prstGeom prst="line">
            <a:avLst/>
          </a:prstGeom>
          <a:ln w="15875"/>
        </p:spPr>
        <p:style>
          <a:lnRef idx="2">
            <a:schemeClr val="dk1"/>
          </a:lnRef>
          <a:fillRef idx="0">
            <a:schemeClr val="dk1"/>
          </a:fillRef>
          <a:effectRef idx="1">
            <a:schemeClr val="dk1"/>
          </a:effectRef>
          <a:fontRef idx="minor">
            <a:schemeClr val="tx1"/>
          </a:fontRef>
        </p:style>
      </p:cxnSp>
      <p:cxnSp>
        <p:nvCxnSpPr>
          <p:cNvPr id="162" name="Straight Connector 161"/>
          <p:cNvCxnSpPr>
            <a:stCxn id="123" idx="1"/>
            <a:endCxn id="72" idx="3"/>
          </p:cNvCxnSpPr>
          <p:nvPr/>
        </p:nvCxnSpPr>
        <p:spPr>
          <a:xfrm flipH="1">
            <a:off x="2110609" y="4118301"/>
            <a:ext cx="873662" cy="717026"/>
          </a:xfrm>
          <a:prstGeom prst="line">
            <a:avLst/>
          </a:prstGeom>
          <a:ln w="15875"/>
        </p:spPr>
        <p:style>
          <a:lnRef idx="2">
            <a:schemeClr val="dk1"/>
          </a:lnRef>
          <a:fillRef idx="0">
            <a:schemeClr val="dk1"/>
          </a:fillRef>
          <a:effectRef idx="1">
            <a:schemeClr val="dk1"/>
          </a:effectRef>
          <a:fontRef idx="minor">
            <a:schemeClr val="tx1"/>
          </a:fontRef>
        </p:style>
      </p:cxnSp>
      <p:cxnSp>
        <p:nvCxnSpPr>
          <p:cNvPr id="165" name="Straight Connector 164"/>
          <p:cNvCxnSpPr>
            <a:stCxn id="124" idx="1"/>
            <a:endCxn id="72" idx="3"/>
          </p:cNvCxnSpPr>
          <p:nvPr/>
        </p:nvCxnSpPr>
        <p:spPr>
          <a:xfrm flipH="1">
            <a:off x="2110609" y="4760767"/>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168" name="Straight Connector 167"/>
          <p:cNvCxnSpPr>
            <a:stCxn id="122" idx="1"/>
            <a:endCxn id="72" idx="3"/>
          </p:cNvCxnSpPr>
          <p:nvPr/>
        </p:nvCxnSpPr>
        <p:spPr>
          <a:xfrm flipH="1">
            <a:off x="2110609" y="3892807"/>
            <a:ext cx="873662" cy="942520"/>
          </a:xfrm>
          <a:prstGeom prst="line">
            <a:avLst/>
          </a:prstGeom>
          <a:ln w="15875"/>
        </p:spPr>
        <p:style>
          <a:lnRef idx="2">
            <a:schemeClr val="dk1"/>
          </a:lnRef>
          <a:fillRef idx="0">
            <a:schemeClr val="dk1"/>
          </a:fillRef>
          <a:effectRef idx="1">
            <a:schemeClr val="dk1"/>
          </a:effectRef>
          <a:fontRef idx="minor">
            <a:schemeClr val="tx1"/>
          </a:fontRef>
        </p:style>
      </p:cxnSp>
      <p:cxnSp>
        <p:nvCxnSpPr>
          <p:cNvPr id="171" name="Straight Connector 170"/>
          <p:cNvCxnSpPr>
            <a:stCxn id="117" idx="1"/>
            <a:endCxn id="69" idx="3"/>
          </p:cNvCxnSpPr>
          <p:nvPr/>
        </p:nvCxnSpPr>
        <p:spPr>
          <a:xfrm flipH="1" flipV="1">
            <a:off x="2110609" y="3967367"/>
            <a:ext cx="417379" cy="1422358"/>
          </a:xfrm>
          <a:prstGeom prst="line">
            <a:avLst/>
          </a:prstGeom>
          <a:ln w="15875"/>
        </p:spPr>
        <p:style>
          <a:lnRef idx="2">
            <a:schemeClr val="dk1"/>
          </a:lnRef>
          <a:fillRef idx="0">
            <a:schemeClr val="dk1"/>
          </a:fillRef>
          <a:effectRef idx="1">
            <a:schemeClr val="dk1"/>
          </a:effectRef>
          <a:fontRef idx="minor">
            <a:schemeClr val="tx1"/>
          </a:fontRef>
        </p:style>
      </p:cxnSp>
      <p:cxnSp>
        <p:nvCxnSpPr>
          <p:cNvPr id="174" name="Straight Connector 173"/>
          <p:cNvCxnSpPr>
            <a:stCxn id="118" idx="1"/>
            <a:endCxn id="72" idx="3"/>
          </p:cNvCxnSpPr>
          <p:nvPr/>
        </p:nvCxnSpPr>
        <p:spPr>
          <a:xfrm flipH="1" flipV="1">
            <a:off x="2110609" y="4835327"/>
            <a:ext cx="417379" cy="779892"/>
          </a:xfrm>
          <a:prstGeom prst="line">
            <a:avLst/>
          </a:prstGeom>
          <a:ln w="15875"/>
        </p:spPr>
        <p:style>
          <a:lnRef idx="2">
            <a:schemeClr val="dk1"/>
          </a:lnRef>
          <a:fillRef idx="0">
            <a:schemeClr val="dk1"/>
          </a:fillRef>
          <a:effectRef idx="1">
            <a:schemeClr val="dk1"/>
          </a:effectRef>
          <a:fontRef idx="minor">
            <a:schemeClr val="tx1"/>
          </a:fontRef>
        </p:style>
      </p:cxnSp>
      <p:cxnSp>
        <p:nvCxnSpPr>
          <p:cNvPr id="177" name="Straight Connector 176"/>
          <p:cNvCxnSpPr>
            <a:stCxn id="127" idx="1"/>
            <a:endCxn id="119" idx="3"/>
          </p:cNvCxnSpPr>
          <p:nvPr/>
        </p:nvCxnSpPr>
        <p:spPr>
          <a:xfrm flipH="1">
            <a:off x="2829513" y="5211372"/>
            <a:ext cx="765181" cy="1046313"/>
          </a:xfrm>
          <a:prstGeom prst="line">
            <a:avLst/>
          </a:prstGeom>
          <a:ln w="15875"/>
        </p:spPr>
        <p:style>
          <a:lnRef idx="2">
            <a:schemeClr val="dk1"/>
          </a:lnRef>
          <a:fillRef idx="0">
            <a:schemeClr val="dk1"/>
          </a:fillRef>
          <a:effectRef idx="1">
            <a:schemeClr val="dk1"/>
          </a:effectRef>
          <a:fontRef idx="minor">
            <a:schemeClr val="tx1"/>
          </a:fontRef>
        </p:style>
      </p:cxnSp>
      <p:cxnSp>
        <p:nvCxnSpPr>
          <p:cNvPr id="180" name="Straight Connector 179"/>
          <p:cNvCxnSpPr>
            <a:stCxn id="127" idx="1"/>
            <a:endCxn id="117" idx="3"/>
          </p:cNvCxnSpPr>
          <p:nvPr/>
        </p:nvCxnSpPr>
        <p:spPr>
          <a:xfrm flipH="1">
            <a:off x="2829513" y="5211372"/>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183" name="Straight Connector 182"/>
          <p:cNvCxnSpPr>
            <a:stCxn id="128" idx="1"/>
            <a:endCxn id="118" idx="3"/>
          </p:cNvCxnSpPr>
          <p:nvPr/>
        </p:nvCxnSpPr>
        <p:spPr>
          <a:xfrm flipH="1">
            <a:off x="2829513" y="5436866"/>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186" name="Straight Connector 185"/>
          <p:cNvCxnSpPr>
            <a:stCxn id="129" idx="1"/>
          </p:cNvCxnSpPr>
          <p:nvPr/>
        </p:nvCxnSpPr>
        <p:spPr>
          <a:xfrm flipH="1">
            <a:off x="2829513" y="6079332"/>
            <a:ext cx="765181" cy="205766"/>
          </a:xfrm>
          <a:prstGeom prst="line">
            <a:avLst/>
          </a:prstGeom>
          <a:ln w="15875"/>
        </p:spPr>
        <p:style>
          <a:lnRef idx="2">
            <a:schemeClr val="dk1"/>
          </a:lnRef>
          <a:fillRef idx="0">
            <a:schemeClr val="dk1"/>
          </a:fillRef>
          <a:effectRef idx="1">
            <a:schemeClr val="dk1"/>
          </a:effectRef>
          <a:fontRef idx="minor">
            <a:schemeClr val="tx1"/>
          </a:fontRef>
        </p:style>
      </p:cxnSp>
      <p:cxnSp>
        <p:nvCxnSpPr>
          <p:cNvPr id="189" name="Straight Connector 188"/>
          <p:cNvCxnSpPr>
            <a:stCxn id="129" idx="1"/>
            <a:endCxn id="118" idx="3"/>
          </p:cNvCxnSpPr>
          <p:nvPr/>
        </p:nvCxnSpPr>
        <p:spPr>
          <a:xfrm flipH="1" flipV="1">
            <a:off x="2829513" y="5615219"/>
            <a:ext cx="765181" cy="464113"/>
          </a:xfrm>
          <a:prstGeom prst="line">
            <a:avLst/>
          </a:prstGeom>
          <a:ln w="15875"/>
        </p:spPr>
        <p:style>
          <a:lnRef idx="2">
            <a:schemeClr val="dk1"/>
          </a:lnRef>
          <a:fillRef idx="0">
            <a:schemeClr val="dk1"/>
          </a:fillRef>
          <a:effectRef idx="1">
            <a:schemeClr val="dk1"/>
          </a:effectRef>
          <a:fontRef idx="minor">
            <a:schemeClr val="tx1"/>
          </a:fontRef>
        </p:style>
      </p:cxnSp>
      <p:cxnSp>
        <p:nvCxnSpPr>
          <p:cNvPr id="192" name="Straight Connector 191"/>
          <p:cNvCxnSpPr>
            <a:stCxn id="122" idx="3"/>
            <a:endCxn id="127" idx="1"/>
          </p:cNvCxnSpPr>
          <p:nvPr/>
        </p:nvCxnSpPr>
        <p:spPr>
          <a:xfrm>
            <a:off x="3285796" y="3892807"/>
            <a:ext cx="308898" cy="1318565"/>
          </a:xfrm>
          <a:prstGeom prst="line">
            <a:avLst/>
          </a:prstGeom>
          <a:ln w="15875"/>
        </p:spPr>
        <p:style>
          <a:lnRef idx="2">
            <a:schemeClr val="dk1"/>
          </a:lnRef>
          <a:fillRef idx="0">
            <a:schemeClr val="dk1"/>
          </a:fillRef>
          <a:effectRef idx="1">
            <a:schemeClr val="dk1"/>
          </a:effectRef>
          <a:fontRef idx="minor">
            <a:schemeClr val="tx1"/>
          </a:fontRef>
        </p:style>
      </p:cxnSp>
      <p:cxnSp>
        <p:nvCxnSpPr>
          <p:cNvPr id="195" name="Straight Connector 194"/>
          <p:cNvCxnSpPr>
            <a:endCxn id="124" idx="3"/>
          </p:cNvCxnSpPr>
          <p:nvPr/>
        </p:nvCxnSpPr>
        <p:spPr>
          <a:xfrm flipH="1" flipV="1">
            <a:off x="3285796" y="4760767"/>
            <a:ext cx="308898" cy="644320"/>
          </a:xfrm>
          <a:prstGeom prst="line">
            <a:avLst/>
          </a:prstGeom>
          <a:ln w="15875"/>
        </p:spPr>
        <p:style>
          <a:lnRef idx="2">
            <a:schemeClr val="dk1"/>
          </a:lnRef>
          <a:fillRef idx="0">
            <a:schemeClr val="dk1"/>
          </a:fillRef>
          <a:effectRef idx="1">
            <a:schemeClr val="dk1"/>
          </a:effectRef>
          <a:fontRef idx="minor">
            <a:schemeClr val="tx1"/>
          </a:fontRef>
        </p:style>
      </p:cxnSp>
      <p:cxnSp>
        <p:nvCxnSpPr>
          <p:cNvPr id="199" name="Straight Connector 198"/>
          <p:cNvCxnSpPr>
            <a:stCxn id="132" idx="1"/>
          </p:cNvCxnSpPr>
          <p:nvPr/>
        </p:nvCxnSpPr>
        <p:spPr>
          <a:xfrm flipH="1" flipV="1">
            <a:off x="3285796" y="4119770"/>
            <a:ext cx="1246622" cy="1132913"/>
          </a:xfrm>
          <a:prstGeom prst="line">
            <a:avLst/>
          </a:prstGeom>
          <a:ln w="15875"/>
        </p:spPr>
        <p:style>
          <a:lnRef idx="2">
            <a:schemeClr val="dk1"/>
          </a:lnRef>
          <a:fillRef idx="0">
            <a:schemeClr val="dk1"/>
          </a:fillRef>
          <a:effectRef idx="1">
            <a:schemeClr val="dk1"/>
          </a:effectRef>
          <a:fontRef idx="minor">
            <a:schemeClr val="tx1"/>
          </a:fontRef>
        </p:style>
      </p:cxnSp>
      <p:cxnSp>
        <p:nvCxnSpPr>
          <p:cNvPr id="202" name="Straight Connector 201"/>
          <p:cNvCxnSpPr>
            <a:stCxn id="133" idx="1"/>
            <a:endCxn id="124" idx="3"/>
          </p:cNvCxnSpPr>
          <p:nvPr/>
        </p:nvCxnSpPr>
        <p:spPr>
          <a:xfrm flipH="1" flipV="1">
            <a:off x="3285796" y="4760767"/>
            <a:ext cx="1246622" cy="717410"/>
          </a:xfrm>
          <a:prstGeom prst="line">
            <a:avLst/>
          </a:prstGeom>
          <a:ln w="15875"/>
        </p:spPr>
        <p:style>
          <a:lnRef idx="2">
            <a:schemeClr val="dk1"/>
          </a:lnRef>
          <a:fillRef idx="0">
            <a:schemeClr val="dk1"/>
          </a:fillRef>
          <a:effectRef idx="1">
            <a:schemeClr val="dk1"/>
          </a:effectRef>
          <a:fontRef idx="minor">
            <a:schemeClr val="tx1"/>
          </a:fontRef>
        </p:style>
      </p:cxnSp>
      <p:cxnSp>
        <p:nvCxnSpPr>
          <p:cNvPr id="206" name="Straight Connector 205"/>
          <p:cNvCxnSpPr>
            <a:stCxn id="134" idx="1"/>
            <a:endCxn id="122" idx="3"/>
          </p:cNvCxnSpPr>
          <p:nvPr/>
        </p:nvCxnSpPr>
        <p:spPr>
          <a:xfrm flipH="1" flipV="1">
            <a:off x="3285796" y="3892807"/>
            <a:ext cx="1246622" cy="2227836"/>
          </a:xfrm>
          <a:prstGeom prst="line">
            <a:avLst/>
          </a:prstGeom>
          <a:ln w="15875"/>
        </p:spPr>
        <p:style>
          <a:lnRef idx="2">
            <a:schemeClr val="dk1"/>
          </a:lnRef>
          <a:fillRef idx="0">
            <a:schemeClr val="dk1"/>
          </a:fillRef>
          <a:effectRef idx="1">
            <a:schemeClr val="dk1"/>
          </a:effectRef>
          <a:fontRef idx="minor">
            <a:schemeClr val="tx1"/>
          </a:fontRef>
        </p:style>
      </p:cxnSp>
      <p:cxnSp>
        <p:nvCxnSpPr>
          <p:cNvPr id="209" name="Straight Connector 208"/>
          <p:cNvCxnSpPr>
            <a:stCxn id="133" idx="1"/>
            <a:endCxn id="129" idx="3"/>
          </p:cNvCxnSpPr>
          <p:nvPr/>
        </p:nvCxnSpPr>
        <p:spPr>
          <a:xfrm flipH="1">
            <a:off x="3896219" y="5478177"/>
            <a:ext cx="636199" cy="601155"/>
          </a:xfrm>
          <a:prstGeom prst="line">
            <a:avLst/>
          </a:prstGeom>
          <a:ln w="15875"/>
        </p:spPr>
        <p:style>
          <a:lnRef idx="2">
            <a:schemeClr val="dk1"/>
          </a:lnRef>
          <a:fillRef idx="0">
            <a:schemeClr val="dk1"/>
          </a:fillRef>
          <a:effectRef idx="1">
            <a:schemeClr val="dk1"/>
          </a:effectRef>
          <a:fontRef idx="minor">
            <a:schemeClr val="tx1"/>
          </a:fontRef>
        </p:style>
      </p:cxnSp>
      <p:cxnSp>
        <p:nvCxnSpPr>
          <p:cNvPr id="213" name="Straight Connector 212"/>
          <p:cNvCxnSpPr>
            <a:stCxn id="134" idx="1"/>
            <a:endCxn id="128" idx="3"/>
          </p:cNvCxnSpPr>
          <p:nvPr/>
        </p:nvCxnSpPr>
        <p:spPr>
          <a:xfrm flipH="1" flipV="1">
            <a:off x="3896219" y="5436866"/>
            <a:ext cx="636199" cy="683777"/>
          </a:xfrm>
          <a:prstGeom prst="line">
            <a:avLst/>
          </a:prstGeom>
          <a:ln w="15875"/>
        </p:spPr>
        <p:style>
          <a:lnRef idx="2">
            <a:schemeClr val="dk1"/>
          </a:lnRef>
          <a:fillRef idx="0">
            <a:schemeClr val="dk1"/>
          </a:fillRef>
          <a:effectRef idx="1">
            <a:schemeClr val="dk1"/>
          </a:effectRef>
          <a:fontRef idx="minor">
            <a:schemeClr val="tx1"/>
          </a:fontRef>
        </p:style>
      </p:cxnSp>
      <p:cxnSp>
        <p:nvCxnSpPr>
          <p:cNvPr id="216" name="Straight Connector 215"/>
          <p:cNvCxnSpPr>
            <a:stCxn id="132" idx="1"/>
            <a:endCxn id="127" idx="3"/>
          </p:cNvCxnSpPr>
          <p:nvPr/>
        </p:nvCxnSpPr>
        <p:spPr>
          <a:xfrm flipH="1" flipV="1">
            <a:off x="3896219" y="5211372"/>
            <a:ext cx="636199" cy="41311"/>
          </a:xfrm>
          <a:prstGeom prst="line">
            <a:avLst/>
          </a:prstGeom>
          <a:ln w="15875"/>
        </p:spPr>
        <p:style>
          <a:lnRef idx="2">
            <a:schemeClr val="dk1"/>
          </a:lnRef>
          <a:fillRef idx="0">
            <a:schemeClr val="dk1"/>
          </a:fillRef>
          <a:effectRef idx="1">
            <a:schemeClr val="dk1"/>
          </a:effectRef>
          <a:fontRef idx="minor">
            <a:schemeClr val="tx1"/>
          </a:fontRef>
        </p:style>
      </p:cxnSp>
      <p:cxnSp>
        <p:nvCxnSpPr>
          <p:cNvPr id="219" name="Straight Connector 218"/>
          <p:cNvCxnSpPr>
            <a:stCxn id="133" idx="1"/>
            <a:endCxn id="127" idx="3"/>
          </p:cNvCxnSpPr>
          <p:nvPr/>
        </p:nvCxnSpPr>
        <p:spPr>
          <a:xfrm flipH="1" flipV="1">
            <a:off x="3896219" y="5211372"/>
            <a:ext cx="636199" cy="266805"/>
          </a:xfrm>
          <a:prstGeom prst="line">
            <a:avLst/>
          </a:prstGeom>
          <a:ln w="15875"/>
        </p:spPr>
        <p:style>
          <a:lnRef idx="2">
            <a:schemeClr val="dk1"/>
          </a:lnRef>
          <a:fillRef idx="0">
            <a:schemeClr val="dk1"/>
          </a:fillRef>
          <a:effectRef idx="1">
            <a:schemeClr val="dk1"/>
          </a:effectRef>
          <a:fontRef idx="minor">
            <a:schemeClr val="tx1"/>
          </a:fontRef>
        </p:style>
      </p:cxnSp>
      <p:cxnSp>
        <p:nvCxnSpPr>
          <p:cNvPr id="222" name="Straight Connector 221"/>
          <p:cNvCxnSpPr>
            <a:stCxn id="142" idx="1"/>
            <a:endCxn id="132" idx="3"/>
          </p:cNvCxnSpPr>
          <p:nvPr/>
        </p:nvCxnSpPr>
        <p:spPr>
          <a:xfrm flipH="1" flipV="1">
            <a:off x="4833943" y="5252683"/>
            <a:ext cx="1075956" cy="190014"/>
          </a:xfrm>
          <a:prstGeom prst="line">
            <a:avLst/>
          </a:prstGeom>
          <a:ln w="15875"/>
        </p:spPr>
        <p:style>
          <a:lnRef idx="2">
            <a:schemeClr val="dk1"/>
          </a:lnRef>
          <a:fillRef idx="0">
            <a:schemeClr val="dk1"/>
          </a:fillRef>
          <a:effectRef idx="1">
            <a:schemeClr val="dk1"/>
          </a:effectRef>
          <a:fontRef idx="minor">
            <a:schemeClr val="tx1"/>
          </a:fontRef>
        </p:style>
      </p:cxnSp>
      <p:cxnSp>
        <p:nvCxnSpPr>
          <p:cNvPr id="225" name="Straight Connector 224"/>
          <p:cNvCxnSpPr>
            <a:stCxn id="142" idx="1"/>
            <a:endCxn id="133" idx="3"/>
          </p:cNvCxnSpPr>
          <p:nvPr/>
        </p:nvCxnSpPr>
        <p:spPr>
          <a:xfrm flipH="1">
            <a:off x="4833943" y="5442697"/>
            <a:ext cx="1075956" cy="35480"/>
          </a:xfrm>
          <a:prstGeom prst="line">
            <a:avLst/>
          </a:prstGeom>
          <a:ln w="15875"/>
        </p:spPr>
        <p:style>
          <a:lnRef idx="2">
            <a:schemeClr val="dk1"/>
          </a:lnRef>
          <a:fillRef idx="0">
            <a:schemeClr val="dk1"/>
          </a:fillRef>
          <a:effectRef idx="1">
            <a:schemeClr val="dk1"/>
          </a:effectRef>
          <a:fontRef idx="minor">
            <a:schemeClr val="tx1"/>
          </a:fontRef>
        </p:style>
      </p:cxnSp>
      <p:cxnSp>
        <p:nvCxnSpPr>
          <p:cNvPr id="228" name="Straight Connector 227"/>
          <p:cNvCxnSpPr>
            <a:stCxn id="139" idx="1"/>
            <a:endCxn id="132" idx="3"/>
          </p:cNvCxnSpPr>
          <p:nvPr/>
        </p:nvCxnSpPr>
        <p:spPr>
          <a:xfrm flipH="1">
            <a:off x="4833943" y="4827647"/>
            <a:ext cx="401101" cy="425036"/>
          </a:xfrm>
          <a:prstGeom prst="line">
            <a:avLst/>
          </a:prstGeom>
          <a:ln w="15875"/>
        </p:spPr>
        <p:style>
          <a:lnRef idx="2">
            <a:schemeClr val="dk1"/>
          </a:lnRef>
          <a:fillRef idx="0">
            <a:schemeClr val="dk1"/>
          </a:fillRef>
          <a:effectRef idx="1">
            <a:schemeClr val="dk1"/>
          </a:effectRef>
          <a:fontRef idx="minor">
            <a:schemeClr val="tx1"/>
          </a:fontRef>
        </p:style>
      </p:cxnSp>
      <p:cxnSp>
        <p:nvCxnSpPr>
          <p:cNvPr id="231" name="Straight Connector 230"/>
          <p:cNvCxnSpPr>
            <a:stCxn id="137" idx="1"/>
            <a:endCxn id="132" idx="3"/>
          </p:cNvCxnSpPr>
          <p:nvPr/>
        </p:nvCxnSpPr>
        <p:spPr>
          <a:xfrm flipH="1">
            <a:off x="4833943" y="3959687"/>
            <a:ext cx="401101" cy="1292996"/>
          </a:xfrm>
          <a:prstGeom prst="line">
            <a:avLst/>
          </a:prstGeom>
          <a:ln w="15875"/>
        </p:spPr>
        <p:style>
          <a:lnRef idx="2">
            <a:schemeClr val="dk1"/>
          </a:lnRef>
          <a:fillRef idx="0">
            <a:schemeClr val="dk1"/>
          </a:fillRef>
          <a:effectRef idx="1">
            <a:schemeClr val="dk1"/>
          </a:effectRef>
          <a:fontRef idx="minor">
            <a:schemeClr val="tx1"/>
          </a:fontRef>
        </p:style>
      </p:cxnSp>
      <p:cxnSp>
        <p:nvCxnSpPr>
          <p:cNvPr id="235" name="Straight Connector 234"/>
          <p:cNvCxnSpPr>
            <a:stCxn id="138" idx="1"/>
            <a:endCxn id="133" idx="3"/>
          </p:cNvCxnSpPr>
          <p:nvPr/>
        </p:nvCxnSpPr>
        <p:spPr>
          <a:xfrm flipH="1">
            <a:off x="4833943" y="4185181"/>
            <a:ext cx="401101" cy="1292996"/>
          </a:xfrm>
          <a:prstGeom prst="line">
            <a:avLst/>
          </a:prstGeom>
          <a:ln w="15875"/>
        </p:spPr>
        <p:style>
          <a:lnRef idx="2">
            <a:schemeClr val="dk1"/>
          </a:lnRef>
          <a:fillRef idx="0">
            <a:schemeClr val="dk1"/>
          </a:fillRef>
          <a:effectRef idx="1">
            <a:schemeClr val="dk1"/>
          </a:effectRef>
          <a:fontRef idx="minor">
            <a:schemeClr val="tx1"/>
          </a:fontRef>
        </p:style>
      </p:cxnSp>
      <p:cxnSp>
        <p:nvCxnSpPr>
          <p:cNvPr id="238" name="Straight Connector 237"/>
          <p:cNvCxnSpPr>
            <a:stCxn id="143" idx="1"/>
            <a:endCxn id="134" idx="3"/>
          </p:cNvCxnSpPr>
          <p:nvPr/>
        </p:nvCxnSpPr>
        <p:spPr>
          <a:xfrm flipH="1">
            <a:off x="4833943" y="5668191"/>
            <a:ext cx="1075956" cy="452452"/>
          </a:xfrm>
          <a:prstGeom prst="line">
            <a:avLst/>
          </a:prstGeom>
          <a:ln w="15875"/>
        </p:spPr>
        <p:style>
          <a:lnRef idx="2">
            <a:schemeClr val="dk1"/>
          </a:lnRef>
          <a:fillRef idx="0">
            <a:schemeClr val="dk1"/>
          </a:fillRef>
          <a:effectRef idx="1">
            <a:schemeClr val="dk1"/>
          </a:effectRef>
          <a:fontRef idx="minor">
            <a:schemeClr val="tx1"/>
          </a:fontRef>
        </p:style>
      </p:cxnSp>
      <p:cxnSp>
        <p:nvCxnSpPr>
          <p:cNvPr id="241" name="Straight Connector 240"/>
          <p:cNvCxnSpPr>
            <a:stCxn id="144" idx="1"/>
            <a:endCxn id="133" idx="3"/>
          </p:cNvCxnSpPr>
          <p:nvPr/>
        </p:nvCxnSpPr>
        <p:spPr>
          <a:xfrm flipH="1" flipV="1">
            <a:off x="4833943" y="5478177"/>
            <a:ext cx="1075956" cy="832480"/>
          </a:xfrm>
          <a:prstGeom prst="line">
            <a:avLst/>
          </a:prstGeom>
          <a:ln w="15875"/>
        </p:spPr>
        <p:style>
          <a:lnRef idx="2">
            <a:schemeClr val="dk1"/>
          </a:lnRef>
          <a:fillRef idx="0">
            <a:schemeClr val="dk1"/>
          </a:fillRef>
          <a:effectRef idx="1">
            <a:schemeClr val="dk1"/>
          </a:effectRef>
          <a:fontRef idx="minor">
            <a:schemeClr val="tx1"/>
          </a:fontRef>
        </p:style>
      </p:cxnSp>
      <p:cxnSp>
        <p:nvCxnSpPr>
          <p:cNvPr id="244" name="Straight Connector 243"/>
          <p:cNvCxnSpPr>
            <a:stCxn id="142" idx="1"/>
          </p:cNvCxnSpPr>
          <p:nvPr/>
        </p:nvCxnSpPr>
        <p:spPr>
          <a:xfrm flipH="1">
            <a:off x="4833943" y="5442697"/>
            <a:ext cx="1075956" cy="705359"/>
          </a:xfrm>
          <a:prstGeom prst="line">
            <a:avLst/>
          </a:prstGeom>
          <a:ln w="15875"/>
        </p:spPr>
        <p:style>
          <a:lnRef idx="2">
            <a:schemeClr val="dk1"/>
          </a:lnRef>
          <a:fillRef idx="0">
            <a:schemeClr val="dk1"/>
          </a:fillRef>
          <a:effectRef idx="1">
            <a:schemeClr val="dk1"/>
          </a:effectRef>
          <a:fontRef idx="minor">
            <a:schemeClr val="tx1"/>
          </a:fontRef>
        </p:style>
      </p:cxnSp>
      <p:cxnSp>
        <p:nvCxnSpPr>
          <p:cNvPr id="247" name="Straight Connector 246"/>
          <p:cNvCxnSpPr>
            <a:stCxn id="142" idx="1"/>
          </p:cNvCxnSpPr>
          <p:nvPr/>
        </p:nvCxnSpPr>
        <p:spPr>
          <a:xfrm flipH="1" flipV="1">
            <a:off x="5536569" y="4835327"/>
            <a:ext cx="373330" cy="607370"/>
          </a:xfrm>
          <a:prstGeom prst="line">
            <a:avLst/>
          </a:prstGeom>
          <a:ln w="15875"/>
        </p:spPr>
        <p:style>
          <a:lnRef idx="2">
            <a:schemeClr val="dk1"/>
          </a:lnRef>
          <a:fillRef idx="0">
            <a:schemeClr val="dk1"/>
          </a:fillRef>
          <a:effectRef idx="1">
            <a:schemeClr val="dk1"/>
          </a:effectRef>
          <a:fontRef idx="minor">
            <a:schemeClr val="tx1"/>
          </a:fontRef>
        </p:style>
      </p:cxnSp>
      <p:cxnSp>
        <p:nvCxnSpPr>
          <p:cNvPr id="250" name="Straight Connector 249"/>
          <p:cNvCxnSpPr>
            <a:endCxn id="139" idx="3"/>
          </p:cNvCxnSpPr>
          <p:nvPr/>
        </p:nvCxnSpPr>
        <p:spPr>
          <a:xfrm flipH="1" flipV="1">
            <a:off x="5536569" y="4827647"/>
            <a:ext cx="373331" cy="1503130"/>
          </a:xfrm>
          <a:prstGeom prst="line">
            <a:avLst/>
          </a:prstGeom>
          <a:ln w="15875"/>
        </p:spPr>
        <p:style>
          <a:lnRef idx="2">
            <a:schemeClr val="dk1"/>
          </a:lnRef>
          <a:fillRef idx="0">
            <a:schemeClr val="dk1"/>
          </a:fillRef>
          <a:effectRef idx="1">
            <a:schemeClr val="dk1"/>
          </a:effectRef>
          <a:fontRef idx="minor">
            <a:schemeClr val="tx1"/>
          </a:fontRef>
        </p:style>
      </p:cxnSp>
      <p:cxnSp>
        <p:nvCxnSpPr>
          <p:cNvPr id="253" name="Straight Connector 252"/>
          <p:cNvCxnSpPr>
            <a:stCxn id="149" idx="1"/>
            <a:endCxn id="142" idx="3"/>
          </p:cNvCxnSpPr>
          <p:nvPr/>
        </p:nvCxnSpPr>
        <p:spPr>
          <a:xfrm flipH="1">
            <a:off x="6211424" y="4905110"/>
            <a:ext cx="784628" cy="537587"/>
          </a:xfrm>
          <a:prstGeom prst="line">
            <a:avLst/>
          </a:prstGeom>
          <a:ln w="15875"/>
        </p:spPr>
        <p:style>
          <a:lnRef idx="2">
            <a:schemeClr val="dk1"/>
          </a:lnRef>
          <a:fillRef idx="0">
            <a:schemeClr val="dk1"/>
          </a:fillRef>
          <a:effectRef idx="1">
            <a:schemeClr val="dk1"/>
          </a:effectRef>
          <a:fontRef idx="minor">
            <a:schemeClr val="tx1"/>
          </a:fontRef>
        </p:style>
      </p:cxnSp>
      <p:cxnSp>
        <p:nvCxnSpPr>
          <p:cNvPr id="259" name="Straight Connector 258"/>
          <p:cNvCxnSpPr>
            <a:stCxn id="148" idx="1"/>
            <a:endCxn id="138" idx="3"/>
          </p:cNvCxnSpPr>
          <p:nvPr/>
        </p:nvCxnSpPr>
        <p:spPr>
          <a:xfrm flipH="1" flipV="1">
            <a:off x="5536569" y="4185181"/>
            <a:ext cx="1459483" cy="77463"/>
          </a:xfrm>
          <a:prstGeom prst="line">
            <a:avLst/>
          </a:prstGeom>
          <a:ln w="15875"/>
        </p:spPr>
        <p:style>
          <a:lnRef idx="2">
            <a:schemeClr val="dk1"/>
          </a:lnRef>
          <a:fillRef idx="0">
            <a:schemeClr val="dk1"/>
          </a:fillRef>
          <a:effectRef idx="1">
            <a:schemeClr val="dk1"/>
          </a:effectRef>
          <a:fontRef idx="minor">
            <a:schemeClr val="tx1"/>
          </a:fontRef>
        </p:style>
      </p:cxnSp>
      <p:cxnSp>
        <p:nvCxnSpPr>
          <p:cNvPr id="262" name="Straight Connector 261"/>
          <p:cNvCxnSpPr>
            <a:stCxn id="147" idx="1"/>
            <a:endCxn id="138" idx="3"/>
          </p:cNvCxnSpPr>
          <p:nvPr/>
        </p:nvCxnSpPr>
        <p:spPr>
          <a:xfrm flipH="1">
            <a:off x="5536569" y="4037150"/>
            <a:ext cx="1459483" cy="148031"/>
          </a:xfrm>
          <a:prstGeom prst="line">
            <a:avLst/>
          </a:prstGeom>
          <a:ln w="15875"/>
        </p:spPr>
        <p:style>
          <a:lnRef idx="2">
            <a:schemeClr val="dk1"/>
          </a:lnRef>
          <a:fillRef idx="0">
            <a:schemeClr val="dk1"/>
          </a:fillRef>
          <a:effectRef idx="1">
            <a:schemeClr val="dk1"/>
          </a:effectRef>
          <a:fontRef idx="minor">
            <a:schemeClr val="tx1"/>
          </a:fontRef>
        </p:style>
      </p:cxnSp>
      <p:cxnSp>
        <p:nvCxnSpPr>
          <p:cNvPr id="265" name="Straight Connector 264"/>
          <p:cNvCxnSpPr>
            <a:stCxn id="149" idx="1"/>
            <a:endCxn id="137" idx="3"/>
          </p:cNvCxnSpPr>
          <p:nvPr/>
        </p:nvCxnSpPr>
        <p:spPr>
          <a:xfrm flipH="1" flipV="1">
            <a:off x="5536569" y="3959687"/>
            <a:ext cx="1459483" cy="945423"/>
          </a:xfrm>
          <a:prstGeom prst="line">
            <a:avLst/>
          </a:prstGeom>
          <a:ln w="15875"/>
        </p:spPr>
        <p:style>
          <a:lnRef idx="2">
            <a:schemeClr val="dk1"/>
          </a:lnRef>
          <a:fillRef idx="0">
            <a:schemeClr val="dk1"/>
          </a:fillRef>
          <a:effectRef idx="1">
            <a:schemeClr val="dk1"/>
          </a:effectRef>
          <a:fontRef idx="minor">
            <a:schemeClr val="tx1"/>
          </a:fontRef>
        </p:style>
      </p:cxnSp>
      <p:cxnSp>
        <p:nvCxnSpPr>
          <p:cNvPr id="268" name="Straight Connector 267"/>
          <p:cNvCxnSpPr>
            <a:stCxn id="148" idx="1"/>
            <a:endCxn id="139" idx="3"/>
          </p:cNvCxnSpPr>
          <p:nvPr/>
        </p:nvCxnSpPr>
        <p:spPr>
          <a:xfrm flipH="1">
            <a:off x="5536569" y="4262644"/>
            <a:ext cx="1459483" cy="565003"/>
          </a:xfrm>
          <a:prstGeom prst="line">
            <a:avLst/>
          </a:prstGeom>
          <a:ln w="15875"/>
        </p:spPr>
        <p:style>
          <a:lnRef idx="2">
            <a:schemeClr val="dk1"/>
          </a:lnRef>
          <a:fillRef idx="0">
            <a:schemeClr val="dk1"/>
          </a:fillRef>
          <a:effectRef idx="1">
            <a:schemeClr val="dk1"/>
          </a:effectRef>
          <a:fontRef idx="minor">
            <a:schemeClr val="tx1"/>
          </a:fontRef>
        </p:style>
      </p:cxnSp>
      <p:cxnSp>
        <p:nvCxnSpPr>
          <p:cNvPr id="272" name="Straight Connector 271"/>
          <p:cNvCxnSpPr>
            <a:stCxn id="148" idx="1"/>
            <a:endCxn id="144" idx="3"/>
          </p:cNvCxnSpPr>
          <p:nvPr/>
        </p:nvCxnSpPr>
        <p:spPr>
          <a:xfrm flipH="1">
            <a:off x="6211424" y="4262644"/>
            <a:ext cx="784628" cy="2048013"/>
          </a:xfrm>
          <a:prstGeom prst="line">
            <a:avLst/>
          </a:prstGeom>
          <a:ln w="15875"/>
        </p:spPr>
        <p:style>
          <a:lnRef idx="2">
            <a:schemeClr val="dk1"/>
          </a:lnRef>
          <a:fillRef idx="0">
            <a:schemeClr val="dk1"/>
          </a:fillRef>
          <a:effectRef idx="1">
            <a:schemeClr val="dk1"/>
          </a:effectRef>
          <a:fontRef idx="minor">
            <a:schemeClr val="tx1"/>
          </a:fontRef>
        </p:style>
      </p:cxnSp>
      <p:cxnSp>
        <p:nvCxnSpPr>
          <p:cNvPr id="275" name="Straight Connector 274"/>
          <p:cNvCxnSpPr>
            <a:stCxn id="149" idx="1"/>
            <a:endCxn id="143" idx="3"/>
          </p:cNvCxnSpPr>
          <p:nvPr/>
        </p:nvCxnSpPr>
        <p:spPr>
          <a:xfrm flipH="1">
            <a:off x="6211424" y="4905110"/>
            <a:ext cx="784628" cy="763081"/>
          </a:xfrm>
          <a:prstGeom prst="line">
            <a:avLst/>
          </a:prstGeom>
          <a:ln w="15875"/>
        </p:spPr>
        <p:style>
          <a:lnRef idx="2">
            <a:schemeClr val="dk1"/>
          </a:lnRef>
          <a:fillRef idx="0">
            <a:schemeClr val="dk1"/>
          </a:fillRef>
          <a:effectRef idx="1">
            <a:schemeClr val="dk1"/>
          </a:effectRef>
          <a:fontRef idx="minor">
            <a:schemeClr val="tx1"/>
          </a:fontRef>
        </p:style>
      </p:cxnSp>
      <p:cxnSp>
        <p:nvCxnSpPr>
          <p:cNvPr id="278" name="Straight Connector 277"/>
          <p:cNvCxnSpPr>
            <a:stCxn id="149" idx="1"/>
            <a:endCxn id="139" idx="3"/>
          </p:cNvCxnSpPr>
          <p:nvPr/>
        </p:nvCxnSpPr>
        <p:spPr>
          <a:xfrm flipH="1" flipV="1">
            <a:off x="5536569" y="4827647"/>
            <a:ext cx="1459483" cy="77463"/>
          </a:xfrm>
          <a:prstGeom prst="line">
            <a:avLst/>
          </a:prstGeom>
          <a:ln w="15875"/>
        </p:spPr>
        <p:style>
          <a:lnRef idx="2">
            <a:schemeClr val="dk1"/>
          </a:lnRef>
          <a:fillRef idx="0">
            <a:schemeClr val="dk1"/>
          </a:fillRef>
          <a:effectRef idx="1">
            <a:schemeClr val="dk1"/>
          </a:effectRef>
          <a:fontRef idx="minor">
            <a:schemeClr val="tx1"/>
          </a:fontRef>
        </p:style>
      </p:cxnSp>
      <p:sp>
        <p:nvSpPr>
          <p:cNvPr id="281" name="TextBox 280"/>
          <p:cNvSpPr txBox="1"/>
          <p:nvPr/>
        </p:nvSpPr>
        <p:spPr>
          <a:xfrm>
            <a:off x="584522" y="1434800"/>
            <a:ext cx="7755474" cy="369332"/>
          </a:xfrm>
          <a:prstGeom prst="rect">
            <a:avLst/>
          </a:prstGeom>
          <a:noFill/>
        </p:spPr>
        <p:txBody>
          <a:bodyPr wrap="none" rtlCol="0">
            <a:spAutoFit/>
          </a:bodyPr>
          <a:lstStyle/>
          <a:p>
            <a:r>
              <a:rPr lang="en-US" dirty="0"/>
              <a:t>Policy: http </a:t>
            </a:r>
            <a:r>
              <a:rPr lang="en-US" dirty="0" smtClean="0"/>
              <a:t>traffic </a:t>
            </a:r>
            <a:r>
              <a:rPr lang="en-US" dirty="0"/>
              <a:t>from </a:t>
            </a:r>
            <a:r>
              <a:rPr lang="en-US" dirty="0" smtClean="0"/>
              <a:t>client C to server S doesn’t go through more than 4 hops. </a:t>
            </a:r>
            <a:endParaRPr lang="en-US" dirty="0"/>
          </a:p>
        </p:txBody>
      </p:sp>
      <p:pic>
        <p:nvPicPr>
          <p:cNvPr id="282"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6248" y="2620316"/>
            <a:ext cx="385698" cy="38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5" descr="laptop_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3522" y="2187021"/>
            <a:ext cx="374623" cy="374623"/>
          </a:xfrm>
          <a:prstGeom prst="rect">
            <a:avLst/>
          </a:prstGeom>
        </p:spPr>
      </p:pic>
      <p:sp>
        <p:nvSpPr>
          <p:cNvPr id="294" name="TextBox 293"/>
          <p:cNvSpPr txBox="1"/>
          <p:nvPr/>
        </p:nvSpPr>
        <p:spPr>
          <a:xfrm>
            <a:off x="2384184" y="2438167"/>
            <a:ext cx="280395" cy="307777"/>
          </a:xfrm>
          <a:prstGeom prst="rect">
            <a:avLst/>
          </a:prstGeom>
          <a:noFill/>
        </p:spPr>
        <p:txBody>
          <a:bodyPr wrap="none" rtlCol="0">
            <a:spAutoFit/>
          </a:bodyPr>
          <a:lstStyle/>
          <a:p>
            <a:r>
              <a:rPr lang="en-US" sz="1400" dirty="0" smtClean="0"/>
              <a:t>C</a:t>
            </a:r>
            <a:endParaRPr lang="en-US" sz="1400" dirty="0"/>
          </a:p>
        </p:txBody>
      </p:sp>
      <p:cxnSp>
        <p:nvCxnSpPr>
          <p:cNvPr id="306" name="Straight Connector 305"/>
          <p:cNvCxnSpPr>
            <a:stCxn id="69" idx="1"/>
          </p:cNvCxnSpPr>
          <p:nvPr/>
        </p:nvCxnSpPr>
        <p:spPr>
          <a:xfrm flipH="1">
            <a:off x="1146897" y="3967367"/>
            <a:ext cx="662187" cy="106779"/>
          </a:xfrm>
          <a:prstGeom prst="line">
            <a:avLst/>
          </a:prstGeom>
          <a:ln w="15875"/>
        </p:spPr>
        <p:style>
          <a:lnRef idx="2">
            <a:schemeClr val="dk1"/>
          </a:lnRef>
          <a:fillRef idx="0">
            <a:schemeClr val="dk1"/>
          </a:fillRef>
          <a:effectRef idx="1">
            <a:schemeClr val="dk1"/>
          </a:effectRef>
          <a:fontRef idx="minor">
            <a:schemeClr val="tx1"/>
          </a:fontRef>
        </p:style>
      </p:cxnSp>
      <p:cxnSp>
        <p:nvCxnSpPr>
          <p:cNvPr id="309" name="Straight Connector 308"/>
          <p:cNvCxnSpPr>
            <a:stCxn id="70" idx="1"/>
          </p:cNvCxnSpPr>
          <p:nvPr/>
        </p:nvCxnSpPr>
        <p:spPr>
          <a:xfrm flipH="1" flipV="1">
            <a:off x="1146897" y="4074146"/>
            <a:ext cx="662187" cy="118715"/>
          </a:xfrm>
          <a:prstGeom prst="line">
            <a:avLst/>
          </a:prstGeom>
          <a:ln w="15875"/>
        </p:spPr>
        <p:style>
          <a:lnRef idx="2">
            <a:schemeClr val="dk1"/>
          </a:lnRef>
          <a:fillRef idx="0">
            <a:schemeClr val="dk1"/>
          </a:fillRef>
          <a:effectRef idx="1">
            <a:schemeClr val="dk1"/>
          </a:effectRef>
          <a:fontRef idx="minor">
            <a:schemeClr val="tx1"/>
          </a:fontRef>
        </p:style>
      </p:cxnSp>
      <p:cxnSp>
        <p:nvCxnSpPr>
          <p:cNvPr id="313" name="Straight Connector 312"/>
          <p:cNvCxnSpPr>
            <a:stCxn id="72" idx="1"/>
          </p:cNvCxnSpPr>
          <p:nvPr/>
        </p:nvCxnSpPr>
        <p:spPr>
          <a:xfrm flipH="1" flipV="1">
            <a:off x="1146897" y="4074146"/>
            <a:ext cx="662187" cy="761181"/>
          </a:xfrm>
          <a:prstGeom prst="line">
            <a:avLst/>
          </a:prstGeom>
          <a:ln w="15875"/>
        </p:spPr>
        <p:style>
          <a:lnRef idx="2">
            <a:schemeClr val="dk1"/>
          </a:lnRef>
          <a:fillRef idx="0">
            <a:schemeClr val="dk1"/>
          </a:fillRef>
          <a:effectRef idx="1">
            <a:schemeClr val="dk1"/>
          </a:effectRef>
          <a:fontRef idx="minor">
            <a:schemeClr val="tx1"/>
          </a:fontRef>
        </p:style>
      </p:cxnSp>
      <p:sp>
        <p:nvSpPr>
          <p:cNvPr id="326" name="Diamond 325"/>
          <p:cNvSpPr/>
          <p:nvPr/>
        </p:nvSpPr>
        <p:spPr>
          <a:xfrm>
            <a:off x="8068101" y="4258272"/>
            <a:ext cx="539092" cy="569375"/>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cxnSp>
        <p:nvCxnSpPr>
          <p:cNvPr id="327" name="Straight Connector 326"/>
          <p:cNvCxnSpPr>
            <a:stCxn id="326" idx="1"/>
            <a:endCxn id="147" idx="3"/>
          </p:cNvCxnSpPr>
          <p:nvPr/>
        </p:nvCxnSpPr>
        <p:spPr>
          <a:xfrm flipH="1" flipV="1">
            <a:off x="7297577" y="4037150"/>
            <a:ext cx="770524" cy="505810"/>
          </a:xfrm>
          <a:prstGeom prst="line">
            <a:avLst/>
          </a:prstGeom>
          <a:ln w="15875"/>
        </p:spPr>
        <p:style>
          <a:lnRef idx="2">
            <a:schemeClr val="dk1"/>
          </a:lnRef>
          <a:fillRef idx="0">
            <a:schemeClr val="dk1"/>
          </a:fillRef>
          <a:effectRef idx="1">
            <a:schemeClr val="dk1"/>
          </a:effectRef>
          <a:fontRef idx="minor">
            <a:schemeClr val="tx1"/>
          </a:fontRef>
        </p:style>
      </p:cxnSp>
      <p:cxnSp>
        <p:nvCxnSpPr>
          <p:cNvPr id="330" name="Straight Connector 329"/>
          <p:cNvCxnSpPr>
            <a:stCxn id="326" idx="1"/>
            <a:endCxn id="148" idx="3"/>
          </p:cNvCxnSpPr>
          <p:nvPr/>
        </p:nvCxnSpPr>
        <p:spPr>
          <a:xfrm flipH="1" flipV="1">
            <a:off x="7297577" y="4262644"/>
            <a:ext cx="770524" cy="280316"/>
          </a:xfrm>
          <a:prstGeom prst="line">
            <a:avLst/>
          </a:prstGeom>
          <a:ln w="15875"/>
        </p:spPr>
        <p:style>
          <a:lnRef idx="2">
            <a:schemeClr val="dk1"/>
          </a:lnRef>
          <a:fillRef idx="0">
            <a:schemeClr val="dk1"/>
          </a:fillRef>
          <a:effectRef idx="1">
            <a:schemeClr val="dk1"/>
          </a:effectRef>
          <a:fontRef idx="minor">
            <a:schemeClr val="tx1"/>
          </a:fontRef>
        </p:style>
      </p:cxnSp>
      <p:cxnSp>
        <p:nvCxnSpPr>
          <p:cNvPr id="333" name="Straight Connector 332"/>
          <p:cNvCxnSpPr>
            <a:stCxn id="326" idx="1"/>
            <a:endCxn id="149" idx="3"/>
          </p:cNvCxnSpPr>
          <p:nvPr/>
        </p:nvCxnSpPr>
        <p:spPr>
          <a:xfrm flipH="1">
            <a:off x="7297577" y="4542960"/>
            <a:ext cx="770524" cy="362150"/>
          </a:xfrm>
          <a:prstGeom prst="line">
            <a:avLst/>
          </a:prstGeom>
          <a:ln w="15875"/>
        </p:spPr>
        <p:style>
          <a:lnRef idx="2">
            <a:schemeClr val="dk1"/>
          </a:lnRef>
          <a:fillRef idx="0">
            <a:schemeClr val="dk1"/>
          </a:fillRef>
          <a:effectRef idx="1">
            <a:schemeClr val="dk1"/>
          </a:effectRef>
          <a:fontRef idx="minor">
            <a:schemeClr val="tx1"/>
          </a:fontRef>
        </p:style>
      </p:cxnSp>
      <p:cxnSp>
        <p:nvCxnSpPr>
          <p:cNvPr id="338" name="Straight Connector 337"/>
          <p:cNvCxnSpPr>
            <a:stCxn id="122" idx="3"/>
            <a:endCxn id="137" idx="1"/>
          </p:cNvCxnSpPr>
          <p:nvPr/>
        </p:nvCxnSpPr>
        <p:spPr>
          <a:xfrm>
            <a:off x="3285796" y="3892807"/>
            <a:ext cx="1949248" cy="66880"/>
          </a:xfrm>
          <a:prstGeom prst="line">
            <a:avLst/>
          </a:prstGeom>
          <a:ln w="15875"/>
        </p:spPr>
        <p:style>
          <a:lnRef idx="2">
            <a:schemeClr val="dk1"/>
          </a:lnRef>
          <a:fillRef idx="0">
            <a:schemeClr val="dk1"/>
          </a:fillRef>
          <a:effectRef idx="1">
            <a:schemeClr val="dk1"/>
          </a:effectRef>
          <a:fontRef idx="minor">
            <a:schemeClr val="tx1"/>
          </a:fontRef>
        </p:style>
      </p:cxnSp>
      <p:cxnSp>
        <p:nvCxnSpPr>
          <p:cNvPr id="341" name="Straight Connector 340"/>
          <p:cNvCxnSpPr>
            <a:endCxn id="139" idx="1"/>
          </p:cNvCxnSpPr>
          <p:nvPr/>
        </p:nvCxnSpPr>
        <p:spPr>
          <a:xfrm>
            <a:off x="3340620" y="3959687"/>
            <a:ext cx="1894424" cy="867960"/>
          </a:xfrm>
          <a:prstGeom prst="line">
            <a:avLst/>
          </a:prstGeom>
          <a:ln w="15875"/>
        </p:spPr>
        <p:style>
          <a:lnRef idx="2">
            <a:schemeClr val="dk1"/>
          </a:lnRef>
          <a:fillRef idx="0">
            <a:schemeClr val="dk1"/>
          </a:fillRef>
          <a:effectRef idx="1">
            <a:schemeClr val="dk1"/>
          </a:effectRef>
          <a:fontRef idx="minor">
            <a:schemeClr val="tx1"/>
          </a:fontRef>
        </p:style>
      </p:cxnSp>
      <p:cxnSp>
        <p:nvCxnSpPr>
          <p:cNvPr id="345" name="Straight Connector 344"/>
          <p:cNvCxnSpPr>
            <a:stCxn id="124" idx="3"/>
          </p:cNvCxnSpPr>
          <p:nvPr/>
        </p:nvCxnSpPr>
        <p:spPr>
          <a:xfrm flipV="1">
            <a:off x="3285796" y="4192861"/>
            <a:ext cx="1949248" cy="567906"/>
          </a:xfrm>
          <a:prstGeom prst="line">
            <a:avLst/>
          </a:prstGeom>
          <a:ln w="15875"/>
        </p:spPr>
        <p:style>
          <a:lnRef idx="2">
            <a:schemeClr val="dk1"/>
          </a:lnRef>
          <a:fillRef idx="0">
            <a:schemeClr val="dk1"/>
          </a:fillRef>
          <a:effectRef idx="1">
            <a:schemeClr val="dk1"/>
          </a:effectRef>
          <a:fontRef idx="minor">
            <a:schemeClr val="tx1"/>
          </a:fontRef>
        </p:style>
      </p:cxnSp>
      <p:sp>
        <p:nvSpPr>
          <p:cNvPr id="153" name="TextBox 152"/>
          <p:cNvSpPr txBox="1"/>
          <p:nvPr/>
        </p:nvSpPr>
        <p:spPr>
          <a:xfrm>
            <a:off x="6371551" y="2989298"/>
            <a:ext cx="267158" cy="307777"/>
          </a:xfrm>
          <a:prstGeom prst="rect">
            <a:avLst/>
          </a:prstGeom>
          <a:noFill/>
        </p:spPr>
        <p:txBody>
          <a:bodyPr wrap="none" rtlCol="0">
            <a:spAutoFit/>
          </a:bodyPr>
          <a:lstStyle/>
          <a:p>
            <a:r>
              <a:rPr lang="en-US" sz="1400" dirty="0" smtClean="0"/>
              <a:t>S</a:t>
            </a:r>
            <a:endParaRPr lang="en-US" sz="1400" dirty="0"/>
          </a:p>
        </p:txBody>
      </p:sp>
      <p:sp>
        <p:nvSpPr>
          <p:cNvPr id="154" name="TextBox 153"/>
          <p:cNvSpPr txBox="1"/>
          <p:nvPr/>
        </p:nvSpPr>
        <p:spPr>
          <a:xfrm>
            <a:off x="329215" y="4355647"/>
            <a:ext cx="564252" cy="307777"/>
          </a:xfrm>
          <a:prstGeom prst="rect">
            <a:avLst/>
          </a:prstGeom>
          <a:noFill/>
        </p:spPr>
        <p:txBody>
          <a:bodyPr wrap="none" rtlCol="0">
            <a:spAutoFit/>
          </a:bodyPr>
          <a:lstStyle/>
          <a:p>
            <a:r>
              <a:rPr lang="en-US" sz="1400" dirty="0" smtClean="0"/>
              <a:t>HTTP</a:t>
            </a:r>
            <a:endParaRPr lang="en-US" sz="1400" dirty="0"/>
          </a:p>
        </p:txBody>
      </p:sp>
      <p:pic>
        <p:nvPicPr>
          <p:cNvPr id="3" name="Picture 2"/>
          <p:cNvPicPr>
            <a:picLocks noChangeAspect="1"/>
          </p:cNvPicPr>
          <p:nvPr/>
        </p:nvPicPr>
        <p:blipFill>
          <a:blip r:embed="rId6"/>
          <a:stretch>
            <a:fillRect/>
          </a:stretch>
        </p:blipFill>
        <p:spPr>
          <a:xfrm>
            <a:off x="12107" y="1434800"/>
            <a:ext cx="8994354" cy="396652"/>
          </a:xfrm>
          <a:prstGeom prst="roundRect">
            <a:avLst>
              <a:gd name="adj" fmla="val 8594"/>
            </a:avLst>
          </a:prstGeom>
          <a:solidFill>
            <a:srgbClr val="FFFFFF">
              <a:shade val="85000"/>
            </a:srgbClr>
          </a:solidFill>
          <a:ln>
            <a:noFill/>
          </a:ln>
          <a:effectLst/>
        </p:spPr>
      </p:pic>
      <p:sp>
        <p:nvSpPr>
          <p:cNvPr id="156" name="Oval 155"/>
          <p:cNvSpPr/>
          <p:nvPr/>
        </p:nvSpPr>
        <p:spPr>
          <a:xfrm>
            <a:off x="63337" y="3717861"/>
            <a:ext cx="1083560"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280357" y="390528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55708" y="390599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632416" y="390649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803047" y="390699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80832" y="4045536"/>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456183" y="404623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632891" y="404673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803522" y="4047239"/>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16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26910223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fade">
                                      <p:cBhvr>
                                        <p:cTn id="10" dur="500"/>
                                        <p:tgtEl>
                                          <p:spTgt spid="309"/>
                                        </p:tgtEl>
                                      </p:cBhvr>
                                    </p:animEffect>
                                  </p:childTnLst>
                                </p:cTn>
                              </p:par>
                              <p:par>
                                <p:cTn id="11" presetID="10" presetClass="entr" presetSubtype="0" fill="hold" nodeType="withEffect">
                                  <p:stCondLst>
                                    <p:cond delay="0"/>
                                  </p:stCondLst>
                                  <p:childTnLst>
                                    <p:set>
                                      <p:cBhvr>
                                        <p:cTn id="12" dur="1" fill="hold">
                                          <p:stCondLst>
                                            <p:cond delay="0"/>
                                          </p:stCondLst>
                                        </p:cTn>
                                        <p:tgtEl>
                                          <p:spTgt spid="313"/>
                                        </p:tgtEl>
                                        <p:attrNameLst>
                                          <p:attrName>style.visibility</p:attrName>
                                        </p:attrNameLst>
                                      </p:cBhvr>
                                      <p:to>
                                        <p:strVal val="visible"/>
                                      </p:to>
                                    </p:set>
                                    <p:animEffect transition="in" filter="fade">
                                      <p:cBhvr>
                                        <p:cTn id="13" dur="500"/>
                                        <p:tgtEl>
                                          <p:spTgt spid="3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6"/>
                                        </p:tgtEl>
                                        <p:attrNameLst>
                                          <p:attrName>style.visibility</p:attrName>
                                        </p:attrNameLst>
                                      </p:cBhvr>
                                      <p:to>
                                        <p:strVal val="visible"/>
                                      </p:to>
                                    </p:set>
                                    <p:animEffect transition="in" filter="fade">
                                      <p:cBhvr>
                                        <p:cTn id="16" dur="500"/>
                                        <p:tgtEl>
                                          <p:spTgt spid="326"/>
                                        </p:tgtEl>
                                      </p:cBhvr>
                                    </p:animEffect>
                                  </p:childTnLst>
                                </p:cTn>
                              </p:par>
                              <p:par>
                                <p:cTn id="17" presetID="10" presetClass="entr" presetSubtype="0" fill="hold" nodeType="withEffect">
                                  <p:stCondLst>
                                    <p:cond delay="0"/>
                                  </p:stCondLst>
                                  <p:childTnLst>
                                    <p:set>
                                      <p:cBhvr>
                                        <p:cTn id="18" dur="1" fill="hold">
                                          <p:stCondLst>
                                            <p:cond delay="0"/>
                                          </p:stCondLst>
                                        </p:cTn>
                                        <p:tgtEl>
                                          <p:spTgt spid="327"/>
                                        </p:tgtEl>
                                        <p:attrNameLst>
                                          <p:attrName>style.visibility</p:attrName>
                                        </p:attrNameLst>
                                      </p:cBhvr>
                                      <p:to>
                                        <p:strVal val="visible"/>
                                      </p:to>
                                    </p:set>
                                    <p:animEffect transition="in" filter="fade">
                                      <p:cBhvr>
                                        <p:cTn id="19" dur="500"/>
                                        <p:tgtEl>
                                          <p:spTgt spid="327"/>
                                        </p:tgtEl>
                                      </p:cBhvr>
                                    </p:animEffect>
                                  </p:childTnLst>
                                </p:cTn>
                              </p:par>
                              <p:par>
                                <p:cTn id="20" presetID="10" presetClass="entr" presetSubtype="0" fill="hold" nodeType="withEffect">
                                  <p:stCondLst>
                                    <p:cond delay="0"/>
                                  </p:stCondLst>
                                  <p:childTnLst>
                                    <p:set>
                                      <p:cBhvr>
                                        <p:cTn id="21" dur="1" fill="hold">
                                          <p:stCondLst>
                                            <p:cond delay="0"/>
                                          </p:stCondLst>
                                        </p:cTn>
                                        <p:tgtEl>
                                          <p:spTgt spid="330"/>
                                        </p:tgtEl>
                                        <p:attrNameLst>
                                          <p:attrName>style.visibility</p:attrName>
                                        </p:attrNameLst>
                                      </p:cBhvr>
                                      <p:to>
                                        <p:strVal val="visible"/>
                                      </p:to>
                                    </p:set>
                                    <p:animEffect transition="in" filter="fade">
                                      <p:cBhvr>
                                        <p:cTn id="22" dur="500"/>
                                        <p:tgtEl>
                                          <p:spTgt spid="330"/>
                                        </p:tgtEl>
                                      </p:cBhvr>
                                    </p:animEffect>
                                  </p:childTnLst>
                                </p:cTn>
                              </p:par>
                              <p:par>
                                <p:cTn id="23" presetID="10" presetClass="entr" presetSubtype="0" fill="hold" nodeType="withEffect">
                                  <p:stCondLst>
                                    <p:cond delay="0"/>
                                  </p:stCondLst>
                                  <p:childTnLst>
                                    <p:set>
                                      <p:cBhvr>
                                        <p:cTn id="24" dur="1" fill="hold">
                                          <p:stCondLst>
                                            <p:cond delay="0"/>
                                          </p:stCondLst>
                                        </p:cTn>
                                        <p:tgtEl>
                                          <p:spTgt spid="333"/>
                                        </p:tgtEl>
                                        <p:attrNameLst>
                                          <p:attrName>style.visibility</p:attrName>
                                        </p:attrNameLst>
                                      </p:cBhvr>
                                      <p:to>
                                        <p:strVal val="visible"/>
                                      </p:to>
                                    </p:set>
                                    <p:animEffect transition="in" filter="fade">
                                      <p:cBhvr>
                                        <p:cTn id="25" dur="500"/>
                                        <p:tgtEl>
                                          <p:spTgt spid="3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6"/>
                                        </p:tgtEl>
                                        <p:attrNameLst>
                                          <p:attrName>style.visibility</p:attrName>
                                        </p:attrNameLst>
                                      </p:cBhvr>
                                      <p:to>
                                        <p:strVal val="visible"/>
                                      </p:to>
                                    </p:set>
                                    <p:animEffect transition="in" filter="fade">
                                      <p:cBhvr>
                                        <p:cTn id="31" dur="500"/>
                                        <p:tgtEl>
                                          <p:spTgt spid="1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7"/>
                                        </p:tgtEl>
                                        <p:attrNameLst>
                                          <p:attrName>style.visibility</p:attrName>
                                        </p:attrNameLst>
                                      </p:cBhvr>
                                      <p:to>
                                        <p:strVal val="visible"/>
                                      </p:to>
                                    </p:set>
                                    <p:animEffect transition="in" filter="fade">
                                      <p:cBhvr>
                                        <p:cTn id="34" dur="500"/>
                                        <p:tgtEl>
                                          <p:spTgt spid="1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8"/>
                                        </p:tgtEl>
                                        <p:attrNameLst>
                                          <p:attrName>style.visibility</p:attrName>
                                        </p:attrNameLst>
                                      </p:cBhvr>
                                      <p:to>
                                        <p:strVal val="visible"/>
                                      </p:to>
                                    </p:set>
                                    <p:animEffect transition="in" filter="fade">
                                      <p:cBhvr>
                                        <p:cTn id="37" dur="500"/>
                                        <p:tgtEl>
                                          <p:spTgt spid="1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fade">
                                      <p:cBhvr>
                                        <p:cTn id="40" dur="500"/>
                                        <p:tgtEl>
                                          <p:spTgt spid="1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1"/>
                                        </p:tgtEl>
                                        <p:attrNameLst>
                                          <p:attrName>style.visibility</p:attrName>
                                        </p:attrNameLst>
                                      </p:cBhvr>
                                      <p:to>
                                        <p:strVal val="visible"/>
                                      </p:to>
                                    </p:set>
                                    <p:animEffect transition="in" filter="fade">
                                      <p:cBhvr>
                                        <p:cTn id="43" dur="500"/>
                                        <p:tgtEl>
                                          <p:spTgt spid="1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3"/>
                                        </p:tgtEl>
                                        <p:attrNameLst>
                                          <p:attrName>style.visibility</p:attrName>
                                        </p:attrNameLst>
                                      </p:cBhvr>
                                      <p:to>
                                        <p:strVal val="visible"/>
                                      </p:to>
                                    </p:set>
                                    <p:animEffect transition="in" filter="fade">
                                      <p:cBhvr>
                                        <p:cTn id="46" dur="500"/>
                                        <p:tgtEl>
                                          <p:spTgt spid="1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4"/>
                                        </p:tgtEl>
                                        <p:attrNameLst>
                                          <p:attrName>style.visibility</p:attrName>
                                        </p:attrNameLst>
                                      </p:cBhvr>
                                      <p:to>
                                        <p:strVal val="visible"/>
                                      </p:to>
                                    </p:set>
                                    <p:animEffect transition="in" filter="fade">
                                      <p:cBhvr>
                                        <p:cTn id="49" dur="500"/>
                                        <p:tgtEl>
                                          <p:spTgt spid="1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6"/>
                                        </p:tgtEl>
                                        <p:attrNameLst>
                                          <p:attrName>style.visibility</p:attrName>
                                        </p:attrNameLst>
                                      </p:cBhvr>
                                      <p:to>
                                        <p:strVal val="visible"/>
                                      </p:to>
                                    </p:set>
                                    <p:animEffect transition="in" filter="fade">
                                      <p:cBhvr>
                                        <p:cTn id="52" dur="500"/>
                                        <p:tgtEl>
                                          <p:spTgt spid="16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7"/>
                                        </p:tgtEl>
                                        <p:attrNameLst>
                                          <p:attrName>style.visibility</p:attrName>
                                        </p:attrNameLst>
                                      </p:cBhvr>
                                      <p:to>
                                        <p:strVal val="visible"/>
                                      </p:to>
                                    </p:set>
                                    <p:animEffect transition="in" filter="fade">
                                      <p:cBhvr>
                                        <p:cTn id="55" dur="500"/>
                                        <p:tgtEl>
                                          <p:spTgt spid="16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154" grpId="0"/>
      <p:bldP spid="156" grpId="0" animBg="1"/>
      <p:bldP spid="157" grpId="0" animBg="1"/>
      <p:bldP spid="158" grpId="0" animBg="1"/>
      <p:bldP spid="160" grpId="0" animBg="1"/>
      <p:bldP spid="161" grpId="0" animBg="1"/>
      <p:bldP spid="163" grpId="0" animBg="1"/>
      <p:bldP spid="164" grpId="0" animBg="1"/>
      <p:bldP spid="166" grpId="0" animBg="1"/>
      <p:bldP spid="1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6" name="Straight Connector 335"/>
          <p:cNvCxnSpPr/>
          <p:nvPr/>
        </p:nvCxnSpPr>
        <p:spPr>
          <a:xfrm flipH="1">
            <a:off x="4216501" y="2471958"/>
            <a:ext cx="617442" cy="1"/>
          </a:xfrm>
          <a:prstGeom prst="line">
            <a:avLst/>
          </a:prstGeom>
        </p:spPr>
        <p:style>
          <a:lnRef idx="2">
            <a:schemeClr val="dk1"/>
          </a:lnRef>
          <a:fillRef idx="0">
            <a:schemeClr val="dk1"/>
          </a:fillRef>
          <a:effectRef idx="1">
            <a:schemeClr val="dk1"/>
          </a:effectRef>
          <a:fontRef idx="minor">
            <a:schemeClr val="tx1"/>
          </a:fontRef>
        </p:style>
      </p:cxnSp>
      <p:cxnSp>
        <p:nvCxnSpPr>
          <p:cNvPr id="288" name="Straight Connector 287"/>
          <p:cNvCxnSpPr/>
          <p:nvPr/>
        </p:nvCxnSpPr>
        <p:spPr>
          <a:xfrm flipH="1" flipV="1">
            <a:off x="2527988" y="2374333"/>
            <a:ext cx="741180" cy="184578"/>
          </a:xfrm>
          <a:prstGeom prst="line">
            <a:avLst/>
          </a:prstGeom>
        </p:spPr>
        <p:style>
          <a:lnRef idx="2">
            <a:schemeClr val="dk1"/>
          </a:lnRef>
          <a:fillRef idx="0">
            <a:schemeClr val="dk1"/>
          </a:fillRef>
          <a:effectRef idx="1">
            <a:schemeClr val="dk1"/>
          </a:effectRef>
          <a:fontRef idx="minor">
            <a:schemeClr val="tx1"/>
          </a:fontRef>
        </p:style>
      </p:cxnSp>
      <p:cxnSp>
        <p:nvCxnSpPr>
          <p:cNvPr id="283" name="Straight Connector 282"/>
          <p:cNvCxnSpPr/>
          <p:nvPr/>
        </p:nvCxnSpPr>
        <p:spPr>
          <a:xfrm flipH="1" flipV="1">
            <a:off x="5909900" y="2650275"/>
            <a:ext cx="522653" cy="152400"/>
          </a:xfrm>
          <a:prstGeom prst="line">
            <a:avLst/>
          </a:prstGeom>
        </p:spPr>
        <p:style>
          <a:lnRef idx="2">
            <a:schemeClr val="dk1"/>
          </a:lnRef>
          <a:fillRef idx="0">
            <a:schemeClr val="dk1"/>
          </a:fillRef>
          <a:effectRef idx="1">
            <a:schemeClr val="dk1"/>
          </a:effectRef>
          <a:fontRef idx="minor">
            <a:schemeClr val="tx1"/>
          </a:fontRef>
        </p:style>
      </p:cxnSp>
      <p:cxnSp>
        <p:nvCxnSpPr>
          <p:cNvPr id="256" name="Straight Connector 255"/>
          <p:cNvCxnSpPr/>
          <p:nvPr/>
        </p:nvCxnSpPr>
        <p:spPr>
          <a:xfrm flipH="1" flipV="1">
            <a:off x="5060050" y="2494545"/>
            <a:ext cx="849850" cy="15573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flipH="1">
            <a:off x="4548368" y="2494545"/>
            <a:ext cx="350716" cy="806107"/>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3917905" y="2558911"/>
            <a:ext cx="146195" cy="447683"/>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flipH="1" flipV="1">
            <a:off x="4000140" y="3079759"/>
            <a:ext cx="548228" cy="239093"/>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flipH="1">
            <a:off x="4630604" y="3300652"/>
            <a:ext cx="906444" cy="18200"/>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H="1" flipV="1">
            <a:off x="5060050" y="2558911"/>
            <a:ext cx="575639" cy="826842"/>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a:xfrm flipH="1">
            <a:off x="3269168" y="3079759"/>
            <a:ext cx="648737" cy="305994"/>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flipH="1" flipV="1">
            <a:off x="4064100" y="2558911"/>
            <a:ext cx="484269" cy="741741"/>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H="1">
            <a:off x="5680086" y="2650275"/>
            <a:ext cx="195511" cy="668576"/>
          </a:xfrm>
          <a:prstGeom prst="line">
            <a:avLst/>
          </a:prstGeom>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flipH="1">
            <a:off x="3238126" y="2650275"/>
            <a:ext cx="31042" cy="686849"/>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H="1">
            <a:off x="3269168" y="2558911"/>
            <a:ext cx="730972" cy="91364"/>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smtClean="0"/>
              <a:t>Checking Policy with </a:t>
            </a:r>
            <a:r>
              <a:rPr lang="en-US" dirty="0" err="1" smtClean="0"/>
              <a:t>NetPlumber</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24</a:t>
            </a:fld>
            <a:endParaRPr lang="en-US"/>
          </a:p>
        </p:txBody>
      </p:sp>
      <p:pic>
        <p:nvPicPr>
          <p:cNvPr id="7" name="Picture 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690" y="3079759"/>
            <a:ext cx="485907" cy="496455"/>
          </a:xfrm>
          <a:prstGeom prst="rect">
            <a:avLst/>
          </a:prstGeom>
        </p:spPr>
      </p:pic>
      <p:pic>
        <p:nvPicPr>
          <p:cNvPr id="25" name="Picture 24"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498" y="2804197"/>
            <a:ext cx="485907" cy="496455"/>
          </a:xfrm>
          <a:prstGeom prst="rect">
            <a:avLst/>
          </a:prstGeom>
        </p:spPr>
      </p:pic>
      <p:pic>
        <p:nvPicPr>
          <p:cNvPr id="26" name="Picture 25" descr="router.png"/>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02766" y="2221932"/>
            <a:ext cx="485907" cy="496455"/>
          </a:xfrm>
          <a:prstGeom prst="rect">
            <a:avLst/>
          </a:prstGeom>
        </p:spPr>
      </p:pic>
      <p:pic>
        <p:nvPicPr>
          <p:cNvPr id="27" name="Picture 26"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189" y="3079759"/>
            <a:ext cx="485907" cy="496455"/>
          </a:xfrm>
          <a:prstGeom prst="rect">
            <a:avLst/>
          </a:prstGeom>
        </p:spPr>
      </p:pic>
      <p:pic>
        <p:nvPicPr>
          <p:cNvPr id="28" name="Picture 27"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282" y="2221932"/>
            <a:ext cx="485907" cy="496455"/>
          </a:xfrm>
          <a:prstGeom prst="rect">
            <a:avLst/>
          </a:prstGeom>
        </p:spPr>
      </p:pic>
      <p:pic>
        <p:nvPicPr>
          <p:cNvPr id="29" name="Picture 28"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729" y="3113140"/>
            <a:ext cx="485907" cy="496455"/>
          </a:xfrm>
          <a:prstGeom prst="rect">
            <a:avLst/>
          </a:prstGeom>
        </p:spPr>
      </p:pic>
      <p:pic>
        <p:nvPicPr>
          <p:cNvPr id="53" name="Picture 52"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214" y="2325941"/>
            <a:ext cx="485907" cy="496455"/>
          </a:xfrm>
          <a:prstGeom prst="rect">
            <a:avLst/>
          </a:prstGeom>
        </p:spPr>
      </p:pic>
      <p:pic>
        <p:nvPicPr>
          <p:cNvPr id="54" name="Picture 53"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643" y="2374332"/>
            <a:ext cx="485907" cy="496455"/>
          </a:xfrm>
          <a:prstGeom prst="rect">
            <a:avLst/>
          </a:prstGeom>
        </p:spPr>
      </p:pic>
      <p:sp>
        <p:nvSpPr>
          <p:cNvPr id="69" name="Rectangle 68"/>
          <p:cNvSpPr/>
          <p:nvPr/>
        </p:nvSpPr>
        <p:spPr>
          <a:xfrm>
            <a:off x="1809084" y="389427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0" name="Rectangle 69"/>
          <p:cNvSpPr/>
          <p:nvPr/>
        </p:nvSpPr>
        <p:spPr>
          <a:xfrm>
            <a:off x="1809084" y="411977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2" name="Rectangle 71"/>
          <p:cNvSpPr/>
          <p:nvPr/>
        </p:nvSpPr>
        <p:spPr>
          <a:xfrm>
            <a:off x="1809084" y="476223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3" name="Rectangle 72"/>
          <p:cNvSpPr/>
          <p:nvPr/>
        </p:nvSpPr>
        <p:spPr>
          <a:xfrm>
            <a:off x="1809084" y="414870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75" name="Rectangle 74"/>
          <p:cNvSpPr/>
          <p:nvPr/>
        </p:nvSpPr>
        <p:spPr>
          <a:xfrm>
            <a:off x="1751930" y="380913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7" name="Rectangle 116"/>
          <p:cNvSpPr/>
          <p:nvPr/>
        </p:nvSpPr>
        <p:spPr>
          <a:xfrm>
            <a:off x="2527988" y="5316634"/>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8" name="Rectangle 117"/>
          <p:cNvSpPr/>
          <p:nvPr/>
        </p:nvSpPr>
        <p:spPr>
          <a:xfrm>
            <a:off x="2527988" y="554212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9" name="Rectangle 118"/>
          <p:cNvSpPr/>
          <p:nvPr/>
        </p:nvSpPr>
        <p:spPr>
          <a:xfrm>
            <a:off x="2527988" y="6184594"/>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0" name="Rectangle 119"/>
          <p:cNvSpPr/>
          <p:nvPr/>
        </p:nvSpPr>
        <p:spPr>
          <a:xfrm>
            <a:off x="2527988" y="5571064"/>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21" name="Rectangle 120"/>
          <p:cNvSpPr/>
          <p:nvPr/>
        </p:nvSpPr>
        <p:spPr>
          <a:xfrm>
            <a:off x="2470834" y="5231491"/>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2" name="Rectangle 121"/>
          <p:cNvSpPr/>
          <p:nvPr/>
        </p:nvSpPr>
        <p:spPr>
          <a:xfrm>
            <a:off x="2984271" y="381971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3" name="Rectangle 122"/>
          <p:cNvSpPr/>
          <p:nvPr/>
        </p:nvSpPr>
        <p:spPr>
          <a:xfrm>
            <a:off x="2984271" y="404521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4" name="Rectangle 123"/>
          <p:cNvSpPr/>
          <p:nvPr/>
        </p:nvSpPr>
        <p:spPr>
          <a:xfrm>
            <a:off x="2984271" y="468767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5" name="Rectangle 124"/>
          <p:cNvSpPr/>
          <p:nvPr/>
        </p:nvSpPr>
        <p:spPr>
          <a:xfrm>
            <a:off x="2984271" y="407414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26" name="Rectangle 125"/>
          <p:cNvSpPr/>
          <p:nvPr/>
        </p:nvSpPr>
        <p:spPr>
          <a:xfrm>
            <a:off x="2927117" y="373457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7" name="Rectangle 126"/>
          <p:cNvSpPr/>
          <p:nvPr/>
        </p:nvSpPr>
        <p:spPr>
          <a:xfrm>
            <a:off x="3594694" y="513828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8" name="Rectangle 127"/>
          <p:cNvSpPr/>
          <p:nvPr/>
        </p:nvSpPr>
        <p:spPr>
          <a:xfrm>
            <a:off x="3594694" y="536377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9" name="Rectangle 128"/>
          <p:cNvSpPr/>
          <p:nvPr/>
        </p:nvSpPr>
        <p:spPr>
          <a:xfrm>
            <a:off x="3594694" y="600624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0" name="Rectangle 129"/>
          <p:cNvSpPr/>
          <p:nvPr/>
        </p:nvSpPr>
        <p:spPr>
          <a:xfrm>
            <a:off x="3594694" y="5392711"/>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31" name="Rectangle 130"/>
          <p:cNvSpPr/>
          <p:nvPr/>
        </p:nvSpPr>
        <p:spPr>
          <a:xfrm>
            <a:off x="3537540" y="5053138"/>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2" name="Rectangle 131"/>
          <p:cNvSpPr/>
          <p:nvPr/>
        </p:nvSpPr>
        <p:spPr>
          <a:xfrm>
            <a:off x="4532418" y="517959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3" name="Rectangle 132"/>
          <p:cNvSpPr/>
          <p:nvPr/>
        </p:nvSpPr>
        <p:spPr>
          <a:xfrm>
            <a:off x="4532418" y="540508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Rectangle 133"/>
          <p:cNvSpPr/>
          <p:nvPr/>
        </p:nvSpPr>
        <p:spPr>
          <a:xfrm>
            <a:off x="4532418" y="604755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5" name="Rectangle 134"/>
          <p:cNvSpPr/>
          <p:nvPr/>
        </p:nvSpPr>
        <p:spPr>
          <a:xfrm>
            <a:off x="4532418" y="5434022"/>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36" name="Rectangle 135"/>
          <p:cNvSpPr/>
          <p:nvPr/>
        </p:nvSpPr>
        <p:spPr>
          <a:xfrm>
            <a:off x="4475264" y="509444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7" name="Rectangle 136"/>
          <p:cNvSpPr/>
          <p:nvPr/>
        </p:nvSpPr>
        <p:spPr>
          <a:xfrm>
            <a:off x="5235044" y="388659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8" name="Rectangle 137"/>
          <p:cNvSpPr/>
          <p:nvPr/>
        </p:nvSpPr>
        <p:spPr>
          <a:xfrm>
            <a:off x="5235044" y="411209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9" name="Rectangle 138"/>
          <p:cNvSpPr/>
          <p:nvPr/>
        </p:nvSpPr>
        <p:spPr>
          <a:xfrm>
            <a:off x="5235044" y="475455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0" name="Rectangle 139"/>
          <p:cNvSpPr/>
          <p:nvPr/>
        </p:nvSpPr>
        <p:spPr>
          <a:xfrm>
            <a:off x="5235044" y="414102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41" name="Rectangle 140"/>
          <p:cNvSpPr/>
          <p:nvPr/>
        </p:nvSpPr>
        <p:spPr>
          <a:xfrm>
            <a:off x="5177890" y="380145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Rectangle 141"/>
          <p:cNvSpPr/>
          <p:nvPr/>
        </p:nvSpPr>
        <p:spPr>
          <a:xfrm>
            <a:off x="5909899" y="536960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Rectangle 142"/>
          <p:cNvSpPr/>
          <p:nvPr/>
        </p:nvSpPr>
        <p:spPr>
          <a:xfrm>
            <a:off x="5909899" y="559510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Rectangle 143"/>
          <p:cNvSpPr/>
          <p:nvPr/>
        </p:nvSpPr>
        <p:spPr>
          <a:xfrm>
            <a:off x="5909899" y="623756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5" name="Rectangle 144"/>
          <p:cNvSpPr/>
          <p:nvPr/>
        </p:nvSpPr>
        <p:spPr>
          <a:xfrm>
            <a:off x="5909899" y="5624036"/>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46" name="Rectangle 145"/>
          <p:cNvSpPr/>
          <p:nvPr/>
        </p:nvSpPr>
        <p:spPr>
          <a:xfrm>
            <a:off x="5852745" y="5284463"/>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7" name="Rectangle 146"/>
          <p:cNvSpPr/>
          <p:nvPr/>
        </p:nvSpPr>
        <p:spPr>
          <a:xfrm>
            <a:off x="6996052" y="396405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8" name="Rectangle 147"/>
          <p:cNvSpPr/>
          <p:nvPr/>
        </p:nvSpPr>
        <p:spPr>
          <a:xfrm>
            <a:off x="6996052" y="418955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9" name="Rectangle 148"/>
          <p:cNvSpPr/>
          <p:nvPr/>
        </p:nvSpPr>
        <p:spPr>
          <a:xfrm>
            <a:off x="6996052" y="483201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0" name="Rectangle 149"/>
          <p:cNvSpPr/>
          <p:nvPr/>
        </p:nvSpPr>
        <p:spPr>
          <a:xfrm>
            <a:off x="6996052" y="4218489"/>
            <a:ext cx="301525" cy="714034"/>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lnSpc>
                <a:spcPct val="50000"/>
              </a:lnSpc>
            </a:pPr>
            <a:r>
              <a:rPr lang="en-US" dirty="0" smtClean="0">
                <a:solidFill>
                  <a:srgbClr val="000000"/>
                </a:solidFill>
              </a:rPr>
              <a:t>.</a:t>
            </a:r>
          </a:p>
          <a:p>
            <a:pPr algn="ctr">
              <a:lnSpc>
                <a:spcPct val="50000"/>
              </a:lnSpc>
            </a:pPr>
            <a:r>
              <a:rPr lang="en-US" dirty="0" smtClean="0">
                <a:solidFill>
                  <a:srgbClr val="000000"/>
                </a:solidFill>
              </a:rPr>
              <a:t>.</a:t>
            </a:r>
          </a:p>
          <a:p>
            <a:pPr algn="ctr">
              <a:lnSpc>
                <a:spcPct val="50000"/>
              </a:lnSpc>
            </a:pPr>
            <a:r>
              <a:rPr lang="en-US" dirty="0">
                <a:solidFill>
                  <a:srgbClr val="000000"/>
                </a:solidFill>
              </a:rPr>
              <a:t>.</a:t>
            </a:r>
          </a:p>
        </p:txBody>
      </p:sp>
      <p:sp>
        <p:nvSpPr>
          <p:cNvPr id="151" name="Rectangle 150"/>
          <p:cNvSpPr/>
          <p:nvPr/>
        </p:nvSpPr>
        <p:spPr>
          <a:xfrm>
            <a:off x="6938898" y="3878916"/>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52" name="Straight Connector 151"/>
          <p:cNvCxnSpPr>
            <a:stCxn id="122" idx="1"/>
            <a:endCxn id="69" idx="3"/>
          </p:cNvCxnSpPr>
          <p:nvPr/>
        </p:nvCxnSpPr>
        <p:spPr>
          <a:xfrm flipH="1">
            <a:off x="2110609" y="3892807"/>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155" name="Straight Connector 154"/>
          <p:cNvCxnSpPr>
            <a:stCxn id="122" idx="1"/>
            <a:endCxn id="70" idx="3"/>
          </p:cNvCxnSpPr>
          <p:nvPr/>
        </p:nvCxnSpPr>
        <p:spPr>
          <a:xfrm flipH="1">
            <a:off x="2110609" y="3892807"/>
            <a:ext cx="873662" cy="300054"/>
          </a:xfrm>
          <a:prstGeom prst="line">
            <a:avLst/>
          </a:prstGeom>
          <a:ln w="15875"/>
        </p:spPr>
        <p:style>
          <a:lnRef idx="2">
            <a:schemeClr val="dk1"/>
          </a:lnRef>
          <a:fillRef idx="0">
            <a:schemeClr val="dk1"/>
          </a:fillRef>
          <a:effectRef idx="1">
            <a:schemeClr val="dk1"/>
          </a:effectRef>
          <a:fontRef idx="minor">
            <a:schemeClr val="tx1"/>
          </a:fontRef>
        </p:style>
      </p:cxnSp>
      <p:cxnSp>
        <p:nvCxnSpPr>
          <p:cNvPr id="159" name="Straight Connector 158"/>
          <p:cNvCxnSpPr>
            <a:stCxn id="124" idx="1"/>
            <a:endCxn id="70" idx="3"/>
          </p:cNvCxnSpPr>
          <p:nvPr/>
        </p:nvCxnSpPr>
        <p:spPr>
          <a:xfrm flipH="1" flipV="1">
            <a:off x="2110609" y="4192861"/>
            <a:ext cx="873662" cy="567906"/>
          </a:xfrm>
          <a:prstGeom prst="line">
            <a:avLst/>
          </a:prstGeom>
          <a:ln w="15875"/>
        </p:spPr>
        <p:style>
          <a:lnRef idx="2">
            <a:schemeClr val="dk1"/>
          </a:lnRef>
          <a:fillRef idx="0">
            <a:schemeClr val="dk1"/>
          </a:fillRef>
          <a:effectRef idx="1">
            <a:schemeClr val="dk1"/>
          </a:effectRef>
          <a:fontRef idx="minor">
            <a:schemeClr val="tx1"/>
          </a:fontRef>
        </p:style>
      </p:cxnSp>
      <p:cxnSp>
        <p:nvCxnSpPr>
          <p:cNvPr id="162" name="Straight Connector 161"/>
          <p:cNvCxnSpPr>
            <a:stCxn id="123" idx="1"/>
            <a:endCxn id="72" idx="3"/>
          </p:cNvCxnSpPr>
          <p:nvPr/>
        </p:nvCxnSpPr>
        <p:spPr>
          <a:xfrm flipH="1">
            <a:off x="2110609" y="4118301"/>
            <a:ext cx="873662" cy="717026"/>
          </a:xfrm>
          <a:prstGeom prst="line">
            <a:avLst/>
          </a:prstGeom>
          <a:ln w="15875"/>
        </p:spPr>
        <p:style>
          <a:lnRef idx="2">
            <a:schemeClr val="dk1"/>
          </a:lnRef>
          <a:fillRef idx="0">
            <a:schemeClr val="dk1"/>
          </a:fillRef>
          <a:effectRef idx="1">
            <a:schemeClr val="dk1"/>
          </a:effectRef>
          <a:fontRef idx="minor">
            <a:schemeClr val="tx1"/>
          </a:fontRef>
        </p:style>
      </p:cxnSp>
      <p:cxnSp>
        <p:nvCxnSpPr>
          <p:cNvPr id="165" name="Straight Connector 164"/>
          <p:cNvCxnSpPr>
            <a:stCxn id="124" idx="1"/>
            <a:endCxn id="72" idx="3"/>
          </p:cNvCxnSpPr>
          <p:nvPr/>
        </p:nvCxnSpPr>
        <p:spPr>
          <a:xfrm flipH="1">
            <a:off x="2110609" y="4760767"/>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168" name="Straight Connector 167"/>
          <p:cNvCxnSpPr>
            <a:stCxn id="122" idx="1"/>
            <a:endCxn id="72" idx="3"/>
          </p:cNvCxnSpPr>
          <p:nvPr/>
        </p:nvCxnSpPr>
        <p:spPr>
          <a:xfrm flipH="1">
            <a:off x="2110609" y="3892807"/>
            <a:ext cx="873662" cy="942520"/>
          </a:xfrm>
          <a:prstGeom prst="line">
            <a:avLst/>
          </a:prstGeom>
          <a:ln w="15875"/>
        </p:spPr>
        <p:style>
          <a:lnRef idx="2">
            <a:schemeClr val="dk1"/>
          </a:lnRef>
          <a:fillRef idx="0">
            <a:schemeClr val="dk1"/>
          </a:fillRef>
          <a:effectRef idx="1">
            <a:schemeClr val="dk1"/>
          </a:effectRef>
          <a:fontRef idx="minor">
            <a:schemeClr val="tx1"/>
          </a:fontRef>
        </p:style>
      </p:cxnSp>
      <p:cxnSp>
        <p:nvCxnSpPr>
          <p:cNvPr id="171" name="Straight Connector 170"/>
          <p:cNvCxnSpPr>
            <a:stCxn id="117" idx="1"/>
            <a:endCxn id="69" idx="3"/>
          </p:cNvCxnSpPr>
          <p:nvPr/>
        </p:nvCxnSpPr>
        <p:spPr>
          <a:xfrm flipH="1" flipV="1">
            <a:off x="2110609" y="3967367"/>
            <a:ext cx="417379" cy="1422358"/>
          </a:xfrm>
          <a:prstGeom prst="line">
            <a:avLst/>
          </a:prstGeom>
          <a:ln w="15875"/>
        </p:spPr>
        <p:style>
          <a:lnRef idx="2">
            <a:schemeClr val="dk1"/>
          </a:lnRef>
          <a:fillRef idx="0">
            <a:schemeClr val="dk1"/>
          </a:fillRef>
          <a:effectRef idx="1">
            <a:schemeClr val="dk1"/>
          </a:effectRef>
          <a:fontRef idx="minor">
            <a:schemeClr val="tx1"/>
          </a:fontRef>
        </p:style>
      </p:cxnSp>
      <p:cxnSp>
        <p:nvCxnSpPr>
          <p:cNvPr id="174" name="Straight Connector 173"/>
          <p:cNvCxnSpPr>
            <a:stCxn id="118" idx="1"/>
            <a:endCxn id="72" idx="3"/>
          </p:cNvCxnSpPr>
          <p:nvPr/>
        </p:nvCxnSpPr>
        <p:spPr>
          <a:xfrm flipH="1" flipV="1">
            <a:off x="2110609" y="4835327"/>
            <a:ext cx="417379" cy="779892"/>
          </a:xfrm>
          <a:prstGeom prst="line">
            <a:avLst/>
          </a:prstGeom>
          <a:ln w="15875"/>
        </p:spPr>
        <p:style>
          <a:lnRef idx="2">
            <a:schemeClr val="dk1"/>
          </a:lnRef>
          <a:fillRef idx="0">
            <a:schemeClr val="dk1"/>
          </a:fillRef>
          <a:effectRef idx="1">
            <a:schemeClr val="dk1"/>
          </a:effectRef>
          <a:fontRef idx="minor">
            <a:schemeClr val="tx1"/>
          </a:fontRef>
        </p:style>
      </p:cxnSp>
      <p:cxnSp>
        <p:nvCxnSpPr>
          <p:cNvPr id="177" name="Straight Connector 176"/>
          <p:cNvCxnSpPr>
            <a:stCxn id="127" idx="1"/>
            <a:endCxn id="119" idx="3"/>
          </p:cNvCxnSpPr>
          <p:nvPr/>
        </p:nvCxnSpPr>
        <p:spPr>
          <a:xfrm flipH="1">
            <a:off x="2829513" y="5211372"/>
            <a:ext cx="765181" cy="1046313"/>
          </a:xfrm>
          <a:prstGeom prst="line">
            <a:avLst/>
          </a:prstGeom>
          <a:ln w="15875"/>
        </p:spPr>
        <p:style>
          <a:lnRef idx="2">
            <a:schemeClr val="dk1"/>
          </a:lnRef>
          <a:fillRef idx="0">
            <a:schemeClr val="dk1"/>
          </a:fillRef>
          <a:effectRef idx="1">
            <a:schemeClr val="dk1"/>
          </a:effectRef>
          <a:fontRef idx="minor">
            <a:schemeClr val="tx1"/>
          </a:fontRef>
        </p:style>
      </p:cxnSp>
      <p:cxnSp>
        <p:nvCxnSpPr>
          <p:cNvPr id="180" name="Straight Connector 179"/>
          <p:cNvCxnSpPr>
            <a:stCxn id="127" idx="1"/>
            <a:endCxn id="117" idx="3"/>
          </p:cNvCxnSpPr>
          <p:nvPr/>
        </p:nvCxnSpPr>
        <p:spPr>
          <a:xfrm flipH="1">
            <a:off x="2829513" y="5211372"/>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183" name="Straight Connector 182"/>
          <p:cNvCxnSpPr>
            <a:stCxn id="128" idx="1"/>
            <a:endCxn id="118" idx="3"/>
          </p:cNvCxnSpPr>
          <p:nvPr/>
        </p:nvCxnSpPr>
        <p:spPr>
          <a:xfrm flipH="1">
            <a:off x="2829513" y="5436866"/>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186" name="Straight Connector 185"/>
          <p:cNvCxnSpPr>
            <a:stCxn id="129" idx="1"/>
          </p:cNvCxnSpPr>
          <p:nvPr/>
        </p:nvCxnSpPr>
        <p:spPr>
          <a:xfrm flipH="1">
            <a:off x="2829513" y="6079332"/>
            <a:ext cx="765181" cy="205766"/>
          </a:xfrm>
          <a:prstGeom prst="line">
            <a:avLst/>
          </a:prstGeom>
          <a:ln w="15875"/>
        </p:spPr>
        <p:style>
          <a:lnRef idx="2">
            <a:schemeClr val="dk1"/>
          </a:lnRef>
          <a:fillRef idx="0">
            <a:schemeClr val="dk1"/>
          </a:fillRef>
          <a:effectRef idx="1">
            <a:schemeClr val="dk1"/>
          </a:effectRef>
          <a:fontRef idx="minor">
            <a:schemeClr val="tx1"/>
          </a:fontRef>
        </p:style>
      </p:cxnSp>
      <p:cxnSp>
        <p:nvCxnSpPr>
          <p:cNvPr id="189" name="Straight Connector 188"/>
          <p:cNvCxnSpPr>
            <a:stCxn id="129" idx="1"/>
            <a:endCxn id="118" idx="3"/>
          </p:cNvCxnSpPr>
          <p:nvPr/>
        </p:nvCxnSpPr>
        <p:spPr>
          <a:xfrm flipH="1" flipV="1">
            <a:off x="2829513" y="5615219"/>
            <a:ext cx="765181" cy="464113"/>
          </a:xfrm>
          <a:prstGeom prst="line">
            <a:avLst/>
          </a:prstGeom>
          <a:ln w="15875"/>
        </p:spPr>
        <p:style>
          <a:lnRef idx="2">
            <a:schemeClr val="dk1"/>
          </a:lnRef>
          <a:fillRef idx="0">
            <a:schemeClr val="dk1"/>
          </a:fillRef>
          <a:effectRef idx="1">
            <a:schemeClr val="dk1"/>
          </a:effectRef>
          <a:fontRef idx="minor">
            <a:schemeClr val="tx1"/>
          </a:fontRef>
        </p:style>
      </p:cxnSp>
      <p:cxnSp>
        <p:nvCxnSpPr>
          <p:cNvPr id="192" name="Straight Connector 191"/>
          <p:cNvCxnSpPr>
            <a:stCxn id="122" idx="3"/>
            <a:endCxn id="127" idx="1"/>
          </p:cNvCxnSpPr>
          <p:nvPr/>
        </p:nvCxnSpPr>
        <p:spPr>
          <a:xfrm>
            <a:off x="3285796" y="3892807"/>
            <a:ext cx="308898" cy="1318565"/>
          </a:xfrm>
          <a:prstGeom prst="line">
            <a:avLst/>
          </a:prstGeom>
          <a:ln w="15875"/>
        </p:spPr>
        <p:style>
          <a:lnRef idx="2">
            <a:schemeClr val="dk1"/>
          </a:lnRef>
          <a:fillRef idx="0">
            <a:schemeClr val="dk1"/>
          </a:fillRef>
          <a:effectRef idx="1">
            <a:schemeClr val="dk1"/>
          </a:effectRef>
          <a:fontRef idx="minor">
            <a:schemeClr val="tx1"/>
          </a:fontRef>
        </p:style>
      </p:cxnSp>
      <p:cxnSp>
        <p:nvCxnSpPr>
          <p:cNvPr id="195" name="Straight Connector 194"/>
          <p:cNvCxnSpPr>
            <a:endCxn id="124" idx="3"/>
          </p:cNvCxnSpPr>
          <p:nvPr/>
        </p:nvCxnSpPr>
        <p:spPr>
          <a:xfrm flipH="1" flipV="1">
            <a:off x="3285796" y="4760767"/>
            <a:ext cx="308898" cy="644320"/>
          </a:xfrm>
          <a:prstGeom prst="line">
            <a:avLst/>
          </a:prstGeom>
          <a:ln w="15875"/>
        </p:spPr>
        <p:style>
          <a:lnRef idx="2">
            <a:schemeClr val="dk1"/>
          </a:lnRef>
          <a:fillRef idx="0">
            <a:schemeClr val="dk1"/>
          </a:fillRef>
          <a:effectRef idx="1">
            <a:schemeClr val="dk1"/>
          </a:effectRef>
          <a:fontRef idx="minor">
            <a:schemeClr val="tx1"/>
          </a:fontRef>
        </p:style>
      </p:cxnSp>
      <p:cxnSp>
        <p:nvCxnSpPr>
          <p:cNvPr id="199" name="Straight Connector 198"/>
          <p:cNvCxnSpPr>
            <a:stCxn id="132" idx="1"/>
          </p:cNvCxnSpPr>
          <p:nvPr/>
        </p:nvCxnSpPr>
        <p:spPr>
          <a:xfrm flipH="1" flipV="1">
            <a:off x="3285796" y="4119770"/>
            <a:ext cx="1246622" cy="1132913"/>
          </a:xfrm>
          <a:prstGeom prst="line">
            <a:avLst/>
          </a:prstGeom>
          <a:ln w="15875"/>
        </p:spPr>
        <p:style>
          <a:lnRef idx="2">
            <a:schemeClr val="dk1"/>
          </a:lnRef>
          <a:fillRef idx="0">
            <a:schemeClr val="dk1"/>
          </a:fillRef>
          <a:effectRef idx="1">
            <a:schemeClr val="dk1"/>
          </a:effectRef>
          <a:fontRef idx="minor">
            <a:schemeClr val="tx1"/>
          </a:fontRef>
        </p:style>
      </p:cxnSp>
      <p:cxnSp>
        <p:nvCxnSpPr>
          <p:cNvPr id="202" name="Straight Connector 201"/>
          <p:cNvCxnSpPr>
            <a:stCxn id="133" idx="1"/>
            <a:endCxn id="124" idx="3"/>
          </p:cNvCxnSpPr>
          <p:nvPr/>
        </p:nvCxnSpPr>
        <p:spPr>
          <a:xfrm flipH="1" flipV="1">
            <a:off x="3285796" y="4760767"/>
            <a:ext cx="1246622" cy="717410"/>
          </a:xfrm>
          <a:prstGeom prst="line">
            <a:avLst/>
          </a:prstGeom>
          <a:ln w="15875"/>
        </p:spPr>
        <p:style>
          <a:lnRef idx="2">
            <a:schemeClr val="dk1"/>
          </a:lnRef>
          <a:fillRef idx="0">
            <a:schemeClr val="dk1"/>
          </a:fillRef>
          <a:effectRef idx="1">
            <a:schemeClr val="dk1"/>
          </a:effectRef>
          <a:fontRef idx="minor">
            <a:schemeClr val="tx1"/>
          </a:fontRef>
        </p:style>
      </p:cxnSp>
      <p:cxnSp>
        <p:nvCxnSpPr>
          <p:cNvPr id="206" name="Straight Connector 205"/>
          <p:cNvCxnSpPr>
            <a:stCxn id="134" idx="1"/>
            <a:endCxn id="122" idx="3"/>
          </p:cNvCxnSpPr>
          <p:nvPr/>
        </p:nvCxnSpPr>
        <p:spPr>
          <a:xfrm flipH="1" flipV="1">
            <a:off x="3285796" y="3892807"/>
            <a:ext cx="1246622" cy="2227836"/>
          </a:xfrm>
          <a:prstGeom prst="line">
            <a:avLst/>
          </a:prstGeom>
          <a:ln w="15875"/>
        </p:spPr>
        <p:style>
          <a:lnRef idx="2">
            <a:schemeClr val="dk1"/>
          </a:lnRef>
          <a:fillRef idx="0">
            <a:schemeClr val="dk1"/>
          </a:fillRef>
          <a:effectRef idx="1">
            <a:schemeClr val="dk1"/>
          </a:effectRef>
          <a:fontRef idx="minor">
            <a:schemeClr val="tx1"/>
          </a:fontRef>
        </p:style>
      </p:cxnSp>
      <p:cxnSp>
        <p:nvCxnSpPr>
          <p:cNvPr id="209" name="Straight Connector 208"/>
          <p:cNvCxnSpPr>
            <a:stCxn id="133" idx="1"/>
            <a:endCxn id="129" idx="3"/>
          </p:cNvCxnSpPr>
          <p:nvPr/>
        </p:nvCxnSpPr>
        <p:spPr>
          <a:xfrm flipH="1">
            <a:off x="3896219" y="5478177"/>
            <a:ext cx="636199" cy="601155"/>
          </a:xfrm>
          <a:prstGeom prst="line">
            <a:avLst/>
          </a:prstGeom>
          <a:ln w="15875"/>
        </p:spPr>
        <p:style>
          <a:lnRef idx="2">
            <a:schemeClr val="dk1"/>
          </a:lnRef>
          <a:fillRef idx="0">
            <a:schemeClr val="dk1"/>
          </a:fillRef>
          <a:effectRef idx="1">
            <a:schemeClr val="dk1"/>
          </a:effectRef>
          <a:fontRef idx="minor">
            <a:schemeClr val="tx1"/>
          </a:fontRef>
        </p:style>
      </p:cxnSp>
      <p:cxnSp>
        <p:nvCxnSpPr>
          <p:cNvPr id="213" name="Straight Connector 212"/>
          <p:cNvCxnSpPr>
            <a:stCxn id="134" idx="1"/>
            <a:endCxn id="128" idx="3"/>
          </p:cNvCxnSpPr>
          <p:nvPr/>
        </p:nvCxnSpPr>
        <p:spPr>
          <a:xfrm flipH="1" flipV="1">
            <a:off x="3896219" y="5436866"/>
            <a:ext cx="636199" cy="683777"/>
          </a:xfrm>
          <a:prstGeom prst="line">
            <a:avLst/>
          </a:prstGeom>
          <a:ln w="15875"/>
        </p:spPr>
        <p:style>
          <a:lnRef idx="2">
            <a:schemeClr val="dk1"/>
          </a:lnRef>
          <a:fillRef idx="0">
            <a:schemeClr val="dk1"/>
          </a:fillRef>
          <a:effectRef idx="1">
            <a:schemeClr val="dk1"/>
          </a:effectRef>
          <a:fontRef idx="minor">
            <a:schemeClr val="tx1"/>
          </a:fontRef>
        </p:style>
      </p:cxnSp>
      <p:cxnSp>
        <p:nvCxnSpPr>
          <p:cNvPr id="216" name="Straight Connector 215"/>
          <p:cNvCxnSpPr>
            <a:stCxn id="132" idx="1"/>
            <a:endCxn id="127" idx="3"/>
          </p:cNvCxnSpPr>
          <p:nvPr/>
        </p:nvCxnSpPr>
        <p:spPr>
          <a:xfrm flipH="1" flipV="1">
            <a:off x="3896219" y="5211372"/>
            <a:ext cx="636199" cy="41311"/>
          </a:xfrm>
          <a:prstGeom prst="line">
            <a:avLst/>
          </a:prstGeom>
          <a:ln w="15875"/>
        </p:spPr>
        <p:style>
          <a:lnRef idx="2">
            <a:schemeClr val="dk1"/>
          </a:lnRef>
          <a:fillRef idx="0">
            <a:schemeClr val="dk1"/>
          </a:fillRef>
          <a:effectRef idx="1">
            <a:schemeClr val="dk1"/>
          </a:effectRef>
          <a:fontRef idx="minor">
            <a:schemeClr val="tx1"/>
          </a:fontRef>
        </p:style>
      </p:cxnSp>
      <p:cxnSp>
        <p:nvCxnSpPr>
          <p:cNvPr id="219" name="Straight Connector 218"/>
          <p:cNvCxnSpPr>
            <a:stCxn id="133" idx="1"/>
            <a:endCxn id="127" idx="3"/>
          </p:cNvCxnSpPr>
          <p:nvPr/>
        </p:nvCxnSpPr>
        <p:spPr>
          <a:xfrm flipH="1" flipV="1">
            <a:off x="3896219" y="5211372"/>
            <a:ext cx="636199" cy="266805"/>
          </a:xfrm>
          <a:prstGeom prst="line">
            <a:avLst/>
          </a:prstGeom>
          <a:ln w="15875"/>
        </p:spPr>
        <p:style>
          <a:lnRef idx="2">
            <a:schemeClr val="dk1"/>
          </a:lnRef>
          <a:fillRef idx="0">
            <a:schemeClr val="dk1"/>
          </a:fillRef>
          <a:effectRef idx="1">
            <a:schemeClr val="dk1"/>
          </a:effectRef>
          <a:fontRef idx="minor">
            <a:schemeClr val="tx1"/>
          </a:fontRef>
        </p:style>
      </p:cxnSp>
      <p:cxnSp>
        <p:nvCxnSpPr>
          <p:cNvPr id="222" name="Straight Connector 221"/>
          <p:cNvCxnSpPr>
            <a:stCxn id="142" idx="1"/>
            <a:endCxn id="132" idx="3"/>
          </p:cNvCxnSpPr>
          <p:nvPr/>
        </p:nvCxnSpPr>
        <p:spPr>
          <a:xfrm flipH="1" flipV="1">
            <a:off x="4833943" y="5252683"/>
            <a:ext cx="1075956" cy="190014"/>
          </a:xfrm>
          <a:prstGeom prst="line">
            <a:avLst/>
          </a:prstGeom>
          <a:ln w="15875"/>
        </p:spPr>
        <p:style>
          <a:lnRef idx="2">
            <a:schemeClr val="dk1"/>
          </a:lnRef>
          <a:fillRef idx="0">
            <a:schemeClr val="dk1"/>
          </a:fillRef>
          <a:effectRef idx="1">
            <a:schemeClr val="dk1"/>
          </a:effectRef>
          <a:fontRef idx="minor">
            <a:schemeClr val="tx1"/>
          </a:fontRef>
        </p:style>
      </p:cxnSp>
      <p:cxnSp>
        <p:nvCxnSpPr>
          <p:cNvPr id="225" name="Straight Connector 224"/>
          <p:cNvCxnSpPr>
            <a:stCxn id="142" idx="1"/>
            <a:endCxn id="133" idx="3"/>
          </p:cNvCxnSpPr>
          <p:nvPr/>
        </p:nvCxnSpPr>
        <p:spPr>
          <a:xfrm flipH="1">
            <a:off x="4833943" y="5442697"/>
            <a:ext cx="1075956" cy="35480"/>
          </a:xfrm>
          <a:prstGeom prst="line">
            <a:avLst/>
          </a:prstGeom>
          <a:ln w="15875"/>
        </p:spPr>
        <p:style>
          <a:lnRef idx="2">
            <a:schemeClr val="dk1"/>
          </a:lnRef>
          <a:fillRef idx="0">
            <a:schemeClr val="dk1"/>
          </a:fillRef>
          <a:effectRef idx="1">
            <a:schemeClr val="dk1"/>
          </a:effectRef>
          <a:fontRef idx="minor">
            <a:schemeClr val="tx1"/>
          </a:fontRef>
        </p:style>
      </p:cxnSp>
      <p:cxnSp>
        <p:nvCxnSpPr>
          <p:cNvPr id="228" name="Straight Connector 227"/>
          <p:cNvCxnSpPr>
            <a:stCxn id="139" idx="1"/>
            <a:endCxn id="132" idx="3"/>
          </p:cNvCxnSpPr>
          <p:nvPr/>
        </p:nvCxnSpPr>
        <p:spPr>
          <a:xfrm flipH="1">
            <a:off x="4833943" y="4827647"/>
            <a:ext cx="401101" cy="425036"/>
          </a:xfrm>
          <a:prstGeom prst="line">
            <a:avLst/>
          </a:prstGeom>
          <a:ln w="15875"/>
        </p:spPr>
        <p:style>
          <a:lnRef idx="2">
            <a:schemeClr val="dk1"/>
          </a:lnRef>
          <a:fillRef idx="0">
            <a:schemeClr val="dk1"/>
          </a:fillRef>
          <a:effectRef idx="1">
            <a:schemeClr val="dk1"/>
          </a:effectRef>
          <a:fontRef idx="minor">
            <a:schemeClr val="tx1"/>
          </a:fontRef>
        </p:style>
      </p:cxnSp>
      <p:cxnSp>
        <p:nvCxnSpPr>
          <p:cNvPr id="231" name="Straight Connector 230"/>
          <p:cNvCxnSpPr>
            <a:stCxn id="137" idx="1"/>
            <a:endCxn id="132" idx="3"/>
          </p:cNvCxnSpPr>
          <p:nvPr/>
        </p:nvCxnSpPr>
        <p:spPr>
          <a:xfrm flipH="1">
            <a:off x="4833943" y="3959687"/>
            <a:ext cx="401101" cy="1292996"/>
          </a:xfrm>
          <a:prstGeom prst="line">
            <a:avLst/>
          </a:prstGeom>
          <a:ln w="15875"/>
        </p:spPr>
        <p:style>
          <a:lnRef idx="2">
            <a:schemeClr val="dk1"/>
          </a:lnRef>
          <a:fillRef idx="0">
            <a:schemeClr val="dk1"/>
          </a:fillRef>
          <a:effectRef idx="1">
            <a:schemeClr val="dk1"/>
          </a:effectRef>
          <a:fontRef idx="minor">
            <a:schemeClr val="tx1"/>
          </a:fontRef>
        </p:style>
      </p:cxnSp>
      <p:cxnSp>
        <p:nvCxnSpPr>
          <p:cNvPr id="235" name="Straight Connector 234"/>
          <p:cNvCxnSpPr>
            <a:stCxn id="138" idx="1"/>
            <a:endCxn id="133" idx="3"/>
          </p:cNvCxnSpPr>
          <p:nvPr/>
        </p:nvCxnSpPr>
        <p:spPr>
          <a:xfrm flipH="1">
            <a:off x="4833943" y="4185181"/>
            <a:ext cx="401101" cy="1292996"/>
          </a:xfrm>
          <a:prstGeom prst="line">
            <a:avLst/>
          </a:prstGeom>
          <a:ln w="15875"/>
        </p:spPr>
        <p:style>
          <a:lnRef idx="2">
            <a:schemeClr val="dk1"/>
          </a:lnRef>
          <a:fillRef idx="0">
            <a:schemeClr val="dk1"/>
          </a:fillRef>
          <a:effectRef idx="1">
            <a:schemeClr val="dk1"/>
          </a:effectRef>
          <a:fontRef idx="minor">
            <a:schemeClr val="tx1"/>
          </a:fontRef>
        </p:style>
      </p:cxnSp>
      <p:cxnSp>
        <p:nvCxnSpPr>
          <p:cNvPr id="238" name="Straight Connector 237"/>
          <p:cNvCxnSpPr>
            <a:stCxn id="143" idx="1"/>
            <a:endCxn id="134" idx="3"/>
          </p:cNvCxnSpPr>
          <p:nvPr/>
        </p:nvCxnSpPr>
        <p:spPr>
          <a:xfrm flipH="1">
            <a:off x="4833943" y="5668191"/>
            <a:ext cx="1075956" cy="452452"/>
          </a:xfrm>
          <a:prstGeom prst="line">
            <a:avLst/>
          </a:prstGeom>
          <a:ln w="15875"/>
        </p:spPr>
        <p:style>
          <a:lnRef idx="2">
            <a:schemeClr val="dk1"/>
          </a:lnRef>
          <a:fillRef idx="0">
            <a:schemeClr val="dk1"/>
          </a:fillRef>
          <a:effectRef idx="1">
            <a:schemeClr val="dk1"/>
          </a:effectRef>
          <a:fontRef idx="minor">
            <a:schemeClr val="tx1"/>
          </a:fontRef>
        </p:style>
      </p:cxnSp>
      <p:cxnSp>
        <p:nvCxnSpPr>
          <p:cNvPr id="241" name="Straight Connector 240"/>
          <p:cNvCxnSpPr>
            <a:stCxn id="144" idx="1"/>
            <a:endCxn id="133" idx="3"/>
          </p:cNvCxnSpPr>
          <p:nvPr/>
        </p:nvCxnSpPr>
        <p:spPr>
          <a:xfrm flipH="1" flipV="1">
            <a:off x="4833943" y="5478177"/>
            <a:ext cx="1075956" cy="832480"/>
          </a:xfrm>
          <a:prstGeom prst="line">
            <a:avLst/>
          </a:prstGeom>
          <a:ln w="15875"/>
        </p:spPr>
        <p:style>
          <a:lnRef idx="2">
            <a:schemeClr val="dk1"/>
          </a:lnRef>
          <a:fillRef idx="0">
            <a:schemeClr val="dk1"/>
          </a:fillRef>
          <a:effectRef idx="1">
            <a:schemeClr val="dk1"/>
          </a:effectRef>
          <a:fontRef idx="minor">
            <a:schemeClr val="tx1"/>
          </a:fontRef>
        </p:style>
      </p:cxnSp>
      <p:cxnSp>
        <p:nvCxnSpPr>
          <p:cNvPr id="244" name="Straight Connector 243"/>
          <p:cNvCxnSpPr>
            <a:stCxn id="142" idx="1"/>
          </p:cNvCxnSpPr>
          <p:nvPr/>
        </p:nvCxnSpPr>
        <p:spPr>
          <a:xfrm flipH="1">
            <a:off x="4833943" y="5442697"/>
            <a:ext cx="1075956" cy="705359"/>
          </a:xfrm>
          <a:prstGeom prst="line">
            <a:avLst/>
          </a:prstGeom>
          <a:ln w="15875"/>
        </p:spPr>
        <p:style>
          <a:lnRef idx="2">
            <a:schemeClr val="dk1"/>
          </a:lnRef>
          <a:fillRef idx="0">
            <a:schemeClr val="dk1"/>
          </a:fillRef>
          <a:effectRef idx="1">
            <a:schemeClr val="dk1"/>
          </a:effectRef>
          <a:fontRef idx="minor">
            <a:schemeClr val="tx1"/>
          </a:fontRef>
        </p:style>
      </p:cxnSp>
      <p:cxnSp>
        <p:nvCxnSpPr>
          <p:cNvPr id="247" name="Straight Connector 246"/>
          <p:cNvCxnSpPr>
            <a:stCxn id="142" idx="1"/>
          </p:cNvCxnSpPr>
          <p:nvPr/>
        </p:nvCxnSpPr>
        <p:spPr>
          <a:xfrm flipH="1" flipV="1">
            <a:off x="5536569" y="4835327"/>
            <a:ext cx="373330" cy="607370"/>
          </a:xfrm>
          <a:prstGeom prst="line">
            <a:avLst/>
          </a:prstGeom>
          <a:ln w="15875"/>
        </p:spPr>
        <p:style>
          <a:lnRef idx="2">
            <a:schemeClr val="dk1"/>
          </a:lnRef>
          <a:fillRef idx="0">
            <a:schemeClr val="dk1"/>
          </a:fillRef>
          <a:effectRef idx="1">
            <a:schemeClr val="dk1"/>
          </a:effectRef>
          <a:fontRef idx="minor">
            <a:schemeClr val="tx1"/>
          </a:fontRef>
        </p:style>
      </p:cxnSp>
      <p:cxnSp>
        <p:nvCxnSpPr>
          <p:cNvPr id="250" name="Straight Connector 249"/>
          <p:cNvCxnSpPr>
            <a:endCxn id="139" idx="3"/>
          </p:cNvCxnSpPr>
          <p:nvPr/>
        </p:nvCxnSpPr>
        <p:spPr>
          <a:xfrm flipH="1" flipV="1">
            <a:off x="5536569" y="4827647"/>
            <a:ext cx="373331" cy="1503130"/>
          </a:xfrm>
          <a:prstGeom prst="line">
            <a:avLst/>
          </a:prstGeom>
          <a:ln w="15875"/>
        </p:spPr>
        <p:style>
          <a:lnRef idx="2">
            <a:schemeClr val="dk1"/>
          </a:lnRef>
          <a:fillRef idx="0">
            <a:schemeClr val="dk1"/>
          </a:fillRef>
          <a:effectRef idx="1">
            <a:schemeClr val="dk1"/>
          </a:effectRef>
          <a:fontRef idx="minor">
            <a:schemeClr val="tx1"/>
          </a:fontRef>
        </p:style>
      </p:cxnSp>
      <p:cxnSp>
        <p:nvCxnSpPr>
          <p:cNvPr id="253" name="Straight Connector 252"/>
          <p:cNvCxnSpPr>
            <a:stCxn id="149" idx="1"/>
            <a:endCxn id="142" idx="3"/>
          </p:cNvCxnSpPr>
          <p:nvPr/>
        </p:nvCxnSpPr>
        <p:spPr>
          <a:xfrm flipH="1">
            <a:off x="6211424" y="4905110"/>
            <a:ext cx="784628" cy="537587"/>
          </a:xfrm>
          <a:prstGeom prst="line">
            <a:avLst/>
          </a:prstGeom>
          <a:ln w="15875"/>
        </p:spPr>
        <p:style>
          <a:lnRef idx="2">
            <a:schemeClr val="dk1"/>
          </a:lnRef>
          <a:fillRef idx="0">
            <a:schemeClr val="dk1"/>
          </a:fillRef>
          <a:effectRef idx="1">
            <a:schemeClr val="dk1"/>
          </a:effectRef>
          <a:fontRef idx="minor">
            <a:schemeClr val="tx1"/>
          </a:fontRef>
        </p:style>
      </p:cxnSp>
      <p:cxnSp>
        <p:nvCxnSpPr>
          <p:cNvPr id="259" name="Straight Connector 258"/>
          <p:cNvCxnSpPr>
            <a:stCxn id="148" idx="1"/>
            <a:endCxn id="138" idx="3"/>
          </p:cNvCxnSpPr>
          <p:nvPr/>
        </p:nvCxnSpPr>
        <p:spPr>
          <a:xfrm flipH="1" flipV="1">
            <a:off x="5536569" y="4185181"/>
            <a:ext cx="1459483" cy="77463"/>
          </a:xfrm>
          <a:prstGeom prst="line">
            <a:avLst/>
          </a:prstGeom>
          <a:ln w="15875"/>
        </p:spPr>
        <p:style>
          <a:lnRef idx="2">
            <a:schemeClr val="dk1"/>
          </a:lnRef>
          <a:fillRef idx="0">
            <a:schemeClr val="dk1"/>
          </a:fillRef>
          <a:effectRef idx="1">
            <a:schemeClr val="dk1"/>
          </a:effectRef>
          <a:fontRef idx="minor">
            <a:schemeClr val="tx1"/>
          </a:fontRef>
        </p:style>
      </p:cxnSp>
      <p:cxnSp>
        <p:nvCxnSpPr>
          <p:cNvPr id="262" name="Straight Connector 261"/>
          <p:cNvCxnSpPr>
            <a:stCxn id="147" idx="1"/>
            <a:endCxn id="138" idx="3"/>
          </p:cNvCxnSpPr>
          <p:nvPr/>
        </p:nvCxnSpPr>
        <p:spPr>
          <a:xfrm flipH="1">
            <a:off x="5536569" y="4037150"/>
            <a:ext cx="1459483" cy="148031"/>
          </a:xfrm>
          <a:prstGeom prst="line">
            <a:avLst/>
          </a:prstGeom>
          <a:ln w="15875"/>
        </p:spPr>
        <p:style>
          <a:lnRef idx="2">
            <a:schemeClr val="dk1"/>
          </a:lnRef>
          <a:fillRef idx="0">
            <a:schemeClr val="dk1"/>
          </a:fillRef>
          <a:effectRef idx="1">
            <a:schemeClr val="dk1"/>
          </a:effectRef>
          <a:fontRef idx="minor">
            <a:schemeClr val="tx1"/>
          </a:fontRef>
        </p:style>
      </p:cxnSp>
      <p:cxnSp>
        <p:nvCxnSpPr>
          <p:cNvPr id="265" name="Straight Connector 264"/>
          <p:cNvCxnSpPr>
            <a:stCxn id="149" idx="1"/>
            <a:endCxn id="137" idx="3"/>
          </p:cNvCxnSpPr>
          <p:nvPr/>
        </p:nvCxnSpPr>
        <p:spPr>
          <a:xfrm flipH="1" flipV="1">
            <a:off x="5536569" y="3959687"/>
            <a:ext cx="1459483" cy="945423"/>
          </a:xfrm>
          <a:prstGeom prst="line">
            <a:avLst/>
          </a:prstGeom>
          <a:ln w="15875"/>
        </p:spPr>
        <p:style>
          <a:lnRef idx="2">
            <a:schemeClr val="dk1"/>
          </a:lnRef>
          <a:fillRef idx="0">
            <a:schemeClr val="dk1"/>
          </a:fillRef>
          <a:effectRef idx="1">
            <a:schemeClr val="dk1"/>
          </a:effectRef>
          <a:fontRef idx="minor">
            <a:schemeClr val="tx1"/>
          </a:fontRef>
        </p:style>
      </p:cxnSp>
      <p:cxnSp>
        <p:nvCxnSpPr>
          <p:cNvPr id="268" name="Straight Connector 267"/>
          <p:cNvCxnSpPr>
            <a:stCxn id="148" idx="1"/>
            <a:endCxn id="139" idx="3"/>
          </p:cNvCxnSpPr>
          <p:nvPr/>
        </p:nvCxnSpPr>
        <p:spPr>
          <a:xfrm flipH="1">
            <a:off x="5536569" y="4262644"/>
            <a:ext cx="1459483" cy="565003"/>
          </a:xfrm>
          <a:prstGeom prst="line">
            <a:avLst/>
          </a:prstGeom>
          <a:ln w="15875"/>
        </p:spPr>
        <p:style>
          <a:lnRef idx="2">
            <a:schemeClr val="dk1"/>
          </a:lnRef>
          <a:fillRef idx="0">
            <a:schemeClr val="dk1"/>
          </a:fillRef>
          <a:effectRef idx="1">
            <a:schemeClr val="dk1"/>
          </a:effectRef>
          <a:fontRef idx="minor">
            <a:schemeClr val="tx1"/>
          </a:fontRef>
        </p:style>
      </p:cxnSp>
      <p:cxnSp>
        <p:nvCxnSpPr>
          <p:cNvPr id="272" name="Straight Connector 271"/>
          <p:cNvCxnSpPr>
            <a:stCxn id="148" idx="1"/>
            <a:endCxn id="144" idx="3"/>
          </p:cNvCxnSpPr>
          <p:nvPr/>
        </p:nvCxnSpPr>
        <p:spPr>
          <a:xfrm flipH="1">
            <a:off x="6211424" y="4262644"/>
            <a:ext cx="784628" cy="2048013"/>
          </a:xfrm>
          <a:prstGeom prst="line">
            <a:avLst/>
          </a:prstGeom>
          <a:ln w="15875"/>
        </p:spPr>
        <p:style>
          <a:lnRef idx="2">
            <a:schemeClr val="dk1"/>
          </a:lnRef>
          <a:fillRef idx="0">
            <a:schemeClr val="dk1"/>
          </a:fillRef>
          <a:effectRef idx="1">
            <a:schemeClr val="dk1"/>
          </a:effectRef>
          <a:fontRef idx="minor">
            <a:schemeClr val="tx1"/>
          </a:fontRef>
        </p:style>
      </p:cxnSp>
      <p:cxnSp>
        <p:nvCxnSpPr>
          <p:cNvPr id="275" name="Straight Connector 274"/>
          <p:cNvCxnSpPr>
            <a:stCxn id="149" idx="1"/>
            <a:endCxn id="143" idx="3"/>
          </p:cNvCxnSpPr>
          <p:nvPr/>
        </p:nvCxnSpPr>
        <p:spPr>
          <a:xfrm flipH="1">
            <a:off x="6211424" y="4905110"/>
            <a:ext cx="784628" cy="763081"/>
          </a:xfrm>
          <a:prstGeom prst="line">
            <a:avLst/>
          </a:prstGeom>
          <a:ln w="15875"/>
        </p:spPr>
        <p:style>
          <a:lnRef idx="2">
            <a:schemeClr val="dk1"/>
          </a:lnRef>
          <a:fillRef idx="0">
            <a:schemeClr val="dk1"/>
          </a:fillRef>
          <a:effectRef idx="1">
            <a:schemeClr val="dk1"/>
          </a:effectRef>
          <a:fontRef idx="minor">
            <a:schemeClr val="tx1"/>
          </a:fontRef>
        </p:style>
      </p:cxnSp>
      <p:cxnSp>
        <p:nvCxnSpPr>
          <p:cNvPr id="278" name="Straight Connector 277"/>
          <p:cNvCxnSpPr>
            <a:stCxn id="149" idx="1"/>
            <a:endCxn id="139" idx="3"/>
          </p:cNvCxnSpPr>
          <p:nvPr/>
        </p:nvCxnSpPr>
        <p:spPr>
          <a:xfrm flipH="1" flipV="1">
            <a:off x="5536569" y="4827647"/>
            <a:ext cx="1459483" cy="77463"/>
          </a:xfrm>
          <a:prstGeom prst="line">
            <a:avLst/>
          </a:prstGeom>
          <a:ln w="15875"/>
        </p:spPr>
        <p:style>
          <a:lnRef idx="2">
            <a:schemeClr val="dk1"/>
          </a:lnRef>
          <a:fillRef idx="0">
            <a:schemeClr val="dk1"/>
          </a:fillRef>
          <a:effectRef idx="1">
            <a:schemeClr val="dk1"/>
          </a:effectRef>
          <a:fontRef idx="minor">
            <a:schemeClr val="tx1"/>
          </a:fontRef>
        </p:style>
      </p:cxnSp>
      <p:sp>
        <p:nvSpPr>
          <p:cNvPr id="281" name="TextBox 280"/>
          <p:cNvSpPr txBox="1"/>
          <p:nvPr/>
        </p:nvSpPr>
        <p:spPr>
          <a:xfrm>
            <a:off x="975841" y="1434800"/>
            <a:ext cx="6819069" cy="369332"/>
          </a:xfrm>
          <a:prstGeom prst="rect">
            <a:avLst/>
          </a:prstGeom>
          <a:noFill/>
        </p:spPr>
        <p:txBody>
          <a:bodyPr wrap="none" rtlCol="0">
            <a:spAutoFit/>
          </a:bodyPr>
          <a:lstStyle/>
          <a:p>
            <a:r>
              <a:rPr lang="en-US" dirty="0"/>
              <a:t>Policy: </a:t>
            </a:r>
            <a:r>
              <a:rPr lang="en-US" dirty="0" smtClean="0"/>
              <a:t>traffic from client C to server S should go through middle box M. </a:t>
            </a:r>
            <a:endParaRPr lang="en-US" dirty="0"/>
          </a:p>
        </p:txBody>
      </p:sp>
      <p:pic>
        <p:nvPicPr>
          <p:cNvPr id="282" name="Picture 56" descr="black-server-ico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60351" y="2629257"/>
            <a:ext cx="385698" cy="38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5" descr="laptop_25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8113" y="2176135"/>
            <a:ext cx="374623" cy="374623"/>
          </a:xfrm>
          <a:prstGeom prst="rect">
            <a:avLst/>
          </a:prstGeom>
        </p:spPr>
      </p:pic>
      <p:sp>
        <p:nvSpPr>
          <p:cNvPr id="294" name="TextBox 293"/>
          <p:cNvSpPr txBox="1"/>
          <p:nvPr/>
        </p:nvSpPr>
        <p:spPr>
          <a:xfrm>
            <a:off x="2288775" y="2427281"/>
            <a:ext cx="280395" cy="307777"/>
          </a:xfrm>
          <a:prstGeom prst="rect">
            <a:avLst/>
          </a:prstGeom>
          <a:noFill/>
        </p:spPr>
        <p:txBody>
          <a:bodyPr wrap="none" rtlCol="0">
            <a:spAutoFit/>
          </a:bodyPr>
          <a:lstStyle/>
          <a:p>
            <a:r>
              <a:rPr lang="en-US" sz="1400" dirty="0" smtClean="0"/>
              <a:t>C</a:t>
            </a:r>
            <a:endParaRPr lang="en-US" sz="1400" dirty="0"/>
          </a:p>
        </p:txBody>
      </p:sp>
      <p:cxnSp>
        <p:nvCxnSpPr>
          <p:cNvPr id="306" name="Straight Connector 305"/>
          <p:cNvCxnSpPr>
            <a:stCxn id="69" idx="1"/>
          </p:cNvCxnSpPr>
          <p:nvPr/>
        </p:nvCxnSpPr>
        <p:spPr>
          <a:xfrm flipH="1">
            <a:off x="1146897" y="3967367"/>
            <a:ext cx="662187" cy="106779"/>
          </a:xfrm>
          <a:prstGeom prst="line">
            <a:avLst/>
          </a:prstGeom>
          <a:ln w="15875"/>
        </p:spPr>
        <p:style>
          <a:lnRef idx="2">
            <a:schemeClr val="dk1"/>
          </a:lnRef>
          <a:fillRef idx="0">
            <a:schemeClr val="dk1"/>
          </a:fillRef>
          <a:effectRef idx="1">
            <a:schemeClr val="dk1"/>
          </a:effectRef>
          <a:fontRef idx="minor">
            <a:schemeClr val="tx1"/>
          </a:fontRef>
        </p:style>
      </p:cxnSp>
      <p:cxnSp>
        <p:nvCxnSpPr>
          <p:cNvPr id="309" name="Straight Connector 308"/>
          <p:cNvCxnSpPr>
            <a:stCxn id="70" idx="1"/>
          </p:cNvCxnSpPr>
          <p:nvPr/>
        </p:nvCxnSpPr>
        <p:spPr>
          <a:xfrm flipH="1" flipV="1">
            <a:off x="1146897" y="4074146"/>
            <a:ext cx="662187" cy="118715"/>
          </a:xfrm>
          <a:prstGeom prst="line">
            <a:avLst/>
          </a:prstGeom>
          <a:ln w="15875"/>
        </p:spPr>
        <p:style>
          <a:lnRef idx="2">
            <a:schemeClr val="dk1"/>
          </a:lnRef>
          <a:fillRef idx="0">
            <a:schemeClr val="dk1"/>
          </a:fillRef>
          <a:effectRef idx="1">
            <a:schemeClr val="dk1"/>
          </a:effectRef>
          <a:fontRef idx="minor">
            <a:schemeClr val="tx1"/>
          </a:fontRef>
        </p:style>
      </p:cxnSp>
      <p:cxnSp>
        <p:nvCxnSpPr>
          <p:cNvPr id="313" name="Straight Connector 312"/>
          <p:cNvCxnSpPr>
            <a:stCxn id="72" idx="1"/>
          </p:cNvCxnSpPr>
          <p:nvPr/>
        </p:nvCxnSpPr>
        <p:spPr>
          <a:xfrm flipH="1" flipV="1">
            <a:off x="1146897" y="4074146"/>
            <a:ext cx="662187" cy="761181"/>
          </a:xfrm>
          <a:prstGeom prst="line">
            <a:avLst/>
          </a:prstGeom>
          <a:ln w="15875"/>
        </p:spPr>
        <p:style>
          <a:lnRef idx="2">
            <a:schemeClr val="dk1"/>
          </a:lnRef>
          <a:fillRef idx="0">
            <a:schemeClr val="dk1"/>
          </a:fillRef>
          <a:effectRef idx="1">
            <a:schemeClr val="dk1"/>
          </a:effectRef>
          <a:fontRef idx="minor">
            <a:schemeClr val="tx1"/>
          </a:fontRef>
        </p:style>
      </p:cxnSp>
      <p:sp>
        <p:nvSpPr>
          <p:cNvPr id="326" name="Diamond 325"/>
          <p:cNvSpPr/>
          <p:nvPr/>
        </p:nvSpPr>
        <p:spPr>
          <a:xfrm>
            <a:off x="8068101" y="4258272"/>
            <a:ext cx="539092" cy="569375"/>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cxnSp>
        <p:nvCxnSpPr>
          <p:cNvPr id="327" name="Straight Connector 326"/>
          <p:cNvCxnSpPr>
            <a:stCxn id="326" idx="1"/>
            <a:endCxn id="147" idx="3"/>
          </p:cNvCxnSpPr>
          <p:nvPr/>
        </p:nvCxnSpPr>
        <p:spPr>
          <a:xfrm flipH="1" flipV="1">
            <a:off x="7297577" y="4037150"/>
            <a:ext cx="770524" cy="505810"/>
          </a:xfrm>
          <a:prstGeom prst="line">
            <a:avLst/>
          </a:prstGeom>
          <a:ln w="15875"/>
        </p:spPr>
        <p:style>
          <a:lnRef idx="2">
            <a:schemeClr val="dk1"/>
          </a:lnRef>
          <a:fillRef idx="0">
            <a:schemeClr val="dk1"/>
          </a:fillRef>
          <a:effectRef idx="1">
            <a:schemeClr val="dk1"/>
          </a:effectRef>
          <a:fontRef idx="minor">
            <a:schemeClr val="tx1"/>
          </a:fontRef>
        </p:style>
      </p:cxnSp>
      <p:cxnSp>
        <p:nvCxnSpPr>
          <p:cNvPr id="330" name="Straight Connector 329"/>
          <p:cNvCxnSpPr>
            <a:stCxn id="326" idx="1"/>
            <a:endCxn id="148" idx="3"/>
          </p:cNvCxnSpPr>
          <p:nvPr/>
        </p:nvCxnSpPr>
        <p:spPr>
          <a:xfrm flipH="1" flipV="1">
            <a:off x="7297577" y="4262644"/>
            <a:ext cx="770524" cy="280316"/>
          </a:xfrm>
          <a:prstGeom prst="line">
            <a:avLst/>
          </a:prstGeom>
          <a:ln w="15875"/>
        </p:spPr>
        <p:style>
          <a:lnRef idx="2">
            <a:schemeClr val="dk1"/>
          </a:lnRef>
          <a:fillRef idx="0">
            <a:schemeClr val="dk1"/>
          </a:fillRef>
          <a:effectRef idx="1">
            <a:schemeClr val="dk1"/>
          </a:effectRef>
          <a:fontRef idx="minor">
            <a:schemeClr val="tx1"/>
          </a:fontRef>
        </p:style>
      </p:cxnSp>
      <p:cxnSp>
        <p:nvCxnSpPr>
          <p:cNvPr id="333" name="Straight Connector 332"/>
          <p:cNvCxnSpPr>
            <a:stCxn id="326" idx="1"/>
            <a:endCxn id="149" idx="3"/>
          </p:cNvCxnSpPr>
          <p:nvPr/>
        </p:nvCxnSpPr>
        <p:spPr>
          <a:xfrm flipH="1">
            <a:off x="7297577" y="4542960"/>
            <a:ext cx="770524" cy="362150"/>
          </a:xfrm>
          <a:prstGeom prst="line">
            <a:avLst/>
          </a:prstGeom>
          <a:ln w="15875"/>
        </p:spPr>
        <p:style>
          <a:lnRef idx="2">
            <a:schemeClr val="dk1"/>
          </a:lnRef>
          <a:fillRef idx="0">
            <a:schemeClr val="dk1"/>
          </a:fillRef>
          <a:effectRef idx="1">
            <a:schemeClr val="dk1"/>
          </a:effectRef>
          <a:fontRef idx="minor">
            <a:schemeClr val="tx1"/>
          </a:fontRef>
        </p:style>
      </p:cxnSp>
      <p:cxnSp>
        <p:nvCxnSpPr>
          <p:cNvPr id="338" name="Straight Connector 337"/>
          <p:cNvCxnSpPr>
            <a:stCxn id="122" idx="3"/>
            <a:endCxn id="137" idx="1"/>
          </p:cNvCxnSpPr>
          <p:nvPr/>
        </p:nvCxnSpPr>
        <p:spPr>
          <a:xfrm>
            <a:off x="3285796" y="3892807"/>
            <a:ext cx="1949248" cy="66880"/>
          </a:xfrm>
          <a:prstGeom prst="line">
            <a:avLst/>
          </a:prstGeom>
          <a:ln w="15875"/>
        </p:spPr>
        <p:style>
          <a:lnRef idx="2">
            <a:schemeClr val="dk1"/>
          </a:lnRef>
          <a:fillRef idx="0">
            <a:schemeClr val="dk1"/>
          </a:fillRef>
          <a:effectRef idx="1">
            <a:schemeClr val="dk1"/>
          </a:effectRef>
          <a:fontRef idx="minor">
            <a:schemeClr val="tx1"/>
          </a:fontRef>
        </p:style>
      </p:cxnSp>
      <p:cxnSp>
        <p:nvCxnSpPr>
          <p:cNvPr id="341" name="Straight Connector 340"/>
          <p:cNvCxnSpPr>
            <a:endCxn id="139" idx="1"/>
          </p:cNvCxnSpPr>
          <p:nvPr/>
        </p:nvCxnSpPr>
        <p:spPr>
          <a:xfrm>
            <a:off x="3340620" y="3959687"/>
            <a:ext cx="1894424" cy="867960"/>
          </a:xfrm>
          <a:prstGeom prst="line">
            <a:avLst/>
          </a:prstGeom>
          <a:ln w="15875"/>
        </p:spPr>
        <p:style>
          <a:lnRef idx="2">
            <a:schemeClr val="dk1"/>
          </a:lnRef>
          <a:fillRef idx="0">
            <a:schemeClr val="dk1"/>
          </a:fillRef>
          <a:effectRef idx="1">
            <a:schemeClr val="dk1"/>
          </a:effectRef>
          <a:fontRef idx="minor">
            <a:schemeClr val="tx1"/>
          </a:fontRef>
        </p:style>
      </p:cxnSp>
      <p:cxnSp>
        <p:nvCxnSpPr>
          <p:cNvPr id="345" name="Straight Connector 344"/>
          <p:cNvCxnSpPr>
            <a:stCxn id="124" idx="3"/>
          </p:cNvCxnSpPr>
          <p:nvPr/>
        </p:nvCxnSpPr>
        <p:spPr>
          <a:xfrm flipV="1">
            <a:off x="3285796" y="4192861"/>
            <a:ext cx="1949248" cy="567906"/>
          </a:xfrm>
          <a:prstGeom prst="line">
            <a:avLst/>
          </a:prstGeom>
          <a:ln w="15875"/>
        </p:spPr>
        <p:style>
          <a:lnRef idx="2">
            <a:schemeClr val="dk1"/>
          </a:lnRef>
          <a:fillRef idx="0">
            <a:schemeClr val="dk1"/>
          </a:fillRef>
          <a:effectRef idx="1">
            <a:schemeClr val="dk1"/>
          </a:effectRef>
          <a:fontRef idx="minor">
            <a:schemeClr val="tx1"/>
          </a:fontRef>
        </p:style>
      </p:cxnSp>
      <p:sp>
        <p:nvSpPr>
          <p:cNvPr id="153" name="TextBox 152"/>
          <p:cNvSpPr txBox="1"/>
          <p:nvPr/>
        </p:nvSpPr>
        <p:spPr>
          <a:xfrm>
            <a:off x="6465654" y="2998239"/>
            <a:ext cx="267158" cy="307777"/>
          </a:xfrm>
          <a:prstGeom prst="rect">
            <a:avLst/>
          </a:prstGeom>
          <a:noFill/>
        </p:spPr>
        <p:txBody>
          <a:bodyPr wrap="none" rtlCol="0">
            <a:spAutoFit/>
          </a:bodyPr>
          <a:lstStyle/>
          <a:p>
            <a:r>
              <a:rPr lang="en-US" sz="1400" dirty="0" smtClean="0"/>
              <a:t>S</a:t>
            </a:r>
            <a:endParaRPr lang="en-US" sz="1400" dirty="0"/>
          </a:p>
        </p:txBody>
      </p:sp>
      <p:sp>
        <p:nvSpPr>
          <p:cNvPr id="156" name="TextBox 155"/>
          <p:cNvSpPr txBox="1"/>
          <p:nvPr/>
        </p:nvSpPr>
        <p:spPr>
          <a:xfrm>
            <a:off x="4805164" y="2550758"/>
            <a:ext cx="338166" cy="307777"/>
          </a:xfrm>
          <a:prstGeom prst="rect">
            <a:avLst/>
          </a:prstGeom>
          <a:noFill/>
        </p:spPr>
        <p:txBody>
          <a:bodyPr wrap="none" rtlCol="0">
            <a:spAutoFit/>
          </a:bodyPr>
          <a:lstStyle/>
          <a:p>
            <a:r>
              <a:rPr lang="en-US" sz="1400" dirty="0" smtClean="0"/>
              <a:t>M</a:t>
            </a:r>
            <a:endParaRPr lang="en-US" sz="1400" dirty="0"/>
          </a:p>
        </p:txBody>
      </p:sp>
      <p:pic>
        <p:nvPicPr>
          <p:cNvPr id="4" name="Picture 3"/>
          <p:cNvPicPr>
            <a:picLocks noChangeAspect="1"/>
          </p:cNvPicPr>
          <p:nvPr/>
        </p:nvPicPr>
        <p:blipFill>
          <a:blip r:embed="rId6"/>
          <a:stretch>
            <a:fillRect/>
          </a:stretch>
        </p:blipFill>
        <p:spPr>
          <a:xfrm>
            <a:off x="63337" y="1412120"/>
            <a:ext cx="8866167" cy="389246"/>
          </a:xfrm>
          <a:prstGeom prst="rect">
            <a:avLst/>
          </a:prstGeom>
          <a:solidFill>
            <a:schemeClr val="bg1">
              <a:lumMod val="95000"/>
            </a:schemeClr>
          </a:solidFill>
        </p:spPr>
      </p:pic>
      <p:sp>
        <p:nvSpPr>
          <p:cNvPr id="154" name="Oval 153"/>
          <p:cNvSpPr/>
          <p:nvPr/>
        </p:nvSpPr>
        <p:spPr>
          <a:xfrm>
            <a:off x="63337" y="3734573"/>
            <a:ext cx="1083560"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280357" y="392200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455708" y="392270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632416" y="392320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803047" y="392370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280832" y="406224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456183" y="40629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632891" y="40634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803522" y="406395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16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35885697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par>
                                <p:cTn id="8" presetID="10" presetClass="entr" presetSubtype="0" fill="hold" nodeType="withEffect">
                                  <p:stCondLst>
                                    <p:cond delay="0"/>
                                  </p:stCondLst>
                                  <p:childTnLst>
                                    <p:set>
                                      <p:cBhvr>
                                        <p:cTn id="9" dur="1" fill="hold">
                                          <p:stCondLst>
                                            <p:cond delay="0"/>
                                          </p:stCondLst>
                                        </p:cTn>
                                        <p:tgtEl>
                                          <p:spTgt spid="309"/>
                                        </p:tgtEl>
                                        <p:attrNameLst>
                                          <p:attrName>style.visibility</p:attrName>
                                        </p:attrNameLst>
                                      </p:cBhvr>
                                      <p:to>
                                        <p:strVal val="visible"/>
                                      </p:to>
                                    </p:set>
                                    <p:animEffect transition="in" filter="fade">
                                      <p:cBhvr>
                                        <p:cTn id="10" dur="500"/>
                                        <p:tgtEl>
                                          <p:spTgt spid="309"/>
                                        </p:tgtEl>
                                      </p:cBhvr>
                                    </p:animEffect>
                                  </p:childTnLst>
                                </p:cTn>
                              </p:par>
                              <p:par>
                                <p:cTn id="11" presetID="10" presetClass="entr" presetSubtype="0" fill="hold" nodeType="withEffect">
                                  <p:stCondLst>
                                    <p:cond delay="0"/>
                                  </p:stCondLst>
                                  <p:childTnLst>
                                    <p:set>
                                      <p:cBhvr>
                                        <p:cTn id="12" dur="1" fill="hold">
                                          <p:stCondLst>
                                            <p:cond delay="0"/>
                                          </p:stCondLst>
                                        </p:cTn>
                                        <p:tgtEl>
                                          <p:spTgt spid="313"/>
                                        </p:tgtEl>
                                        <p:attrNameLst>
                                          <p:attrName>style.visibility</p:attrName>
                                        </p:attrNameLst>
                                      </p:cBhvr>
                                      <p:to>
                                        <p:strVal val="visible"/>
                                      </p:to>
                                    </p:set>
                                    <p:animEffect transition="in" filter="fade">
                                      <p:cBhvr>
                                        <p:cTn id="13" dur="500"/>
                                        <p:tgtEl>
                                          <p:spTgt spid="3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6"/>
                                        </p:tgtEl>
                                        <p:attrNameLst>
                                          <p:attrName>style.visibility</p:attrName>
                                        </p:attrNameLst>
                                      </p:cBhvr>
                                      <p:to>
                                        <p:strVal val="visible"/>
                                      </p:to>
                                    </p:set>
                                    <p:animEffect transition="in" filter="fade">
                                      <p:cBhvr>
                                        <p:cTn id="16" dur="500"/>
                                        <p:tgtEl>
                                          <p:spTgt spid="326"/>
                                        </p:tgtEl>
                                      </p:cBhvr>
                                    </p:animEffect>
                                  </p:childTnLst>
                                </p:cTn>
                              </p:par>
                              <p:par>
                                <p:cTn id="17" presetID="10" presetClass="entr" presetSubtype="0" fill="hold" nodeType="withEffect">
                                  <p:stCondLst>
                                    <p:cond delay="0"/>
                                  </p:stCondLst>
                                  <p:childTnLst>
                                    <p:set>
                                      <p:cBhvr>
                                        <p:cTn id="18" dur="1" fill="hold">
                                          <p:stCondLst>
                                            <p:cond delay="0"/>
                                          </p:stCondLst>
                                        </p:cTn>
                                        <p:tgtEl>
                                          <p:spTgt spid="327"/>
                                        </p:tgtEl>
                                        <p:attrNameLst>
                                          <p:attrName>style.visibility</p:attrName>
                                        </p:attrNameLst>
                                      </p:cBhvr>
                                      <p:to>
                                        <p:strVal val="visible"/>
                                      </p:to>
                                    </p:set>
                                    <p:animEffect transition="in" filter="fade">
                                      <p:cBhvr>
                                        <p:cTn id="19" dur="500"/>
                                        <p:tgtEl>
                                          <p:spTgt spid="327"/>
                                        </p:tgtEl>
                                      </p:cBhvr>
                                    </p:animEffect>
                                  </p:childTnLst>
                                </p:cTn>
                              </p:par>
                              <p:par>
                                <p:cTn id="20" presetID="10" presetClass="entr" presetSubtype="0" fill="hold" nodeType="withEffect">
                                  <p:stCondLst>
                                    <p:cond delay="0"/>
                                  </p:stCondLst>
                                  <p:childTnLst>
                                    <p:set>
                                      <p:cBhvr>
                                        <p:cTn id="21" dur="1" fill="hold">
                                          <p:stCondLst>
                                            <p:cond delay="0"/>
                                          </p:stCondLst>
                                        </p:cTn>
                                        <p:tgtEl>
                                          <p:spTgt spid="330"/>
                                        </p:tgtEl>
                                        <p:attrNameLst>
                                          <p:attrName>style.visibility</p:attrName>
                                        </p:attrNameLst>
                                      </p:cBhvr>
                                      <p:to>
                                        <p:strVal val="visible"/>
                                      </p:to>
                                    </p:set>
                                    <p:animEffect transition="in" filter="fade">
                                      <p:cBhvr>
                                        <p:cTn id="22" dur="500"/>
                                        <p:tgtEl>
                                          <p:spTgt spid="330"/>
                                        </p:tgtEl>
                                      </p:cBhvr>
                                    </p:animEffect>
                                  </p:childTnLst>
                                </p:cTn>
                              </p:par>
                              <p:par>
                                <p:cTn id="23" presetID="10" presetClass="entr" presetSubtype="0" fill="hold" nodeType="withEffect">
                                  <p:stCondLst>
                                    <p:cond delay="0"/>
                                  </p:stCondLst>
                                  <p:childTnLst>
                                    <p:set>
                                      <p:cBhvr>
                                        <p:cTn id="24" dur="1" fill="hold">
                                          <p:stCondLst>
                                            <p:cond delay="0"/>
                                          </p:stCondLst>
                                        </p:cTn>
                                        <p:tgtEl>
                                          <p:spTgt spid="333"/>
                                        </p:tgtEl>
                                        <p:attrNameLst>
                                          <p:attrName>style.visibility</p:attrName>
                                        </p:attrNameLst>
                                      </p:cBhvr>
                                      <p:to>
                                        <p:strVal val="visible"/>
                                      </p:to>
                                    </p:set>
                                    <p:animEffect transition="in" filter="fade">
                                      <p:cBhvr>
                                        <p:cTn id="25" dur="500"/>
                                        <p:tgtEl>
                                          <p:spTgt spid="3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500"/>
                                        <p:tgtEl>
                                          <p:spTgt spid="15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8"/>
                                        </p:tgtEl>
                                        <p:attrNameLst>
                                          <p:attrName>style.visibility</p:attrName>
                                        </p:attrNameLst>
                                      </p:cBhvr>
                                      <p:to>
                                        <p:strVal val="visible"/>
                                      </p:to>
                                    </p:set>
                                    <p:animEffect transition="in" filter="fade">
                                      <p:cBhvr>
                                        <p:cTn id="34" dur="500"/>
                                        <p:tgtEl>
                                          <p:spTgt spid="1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500"/>
                                        <p:tgtEl>
                                          <p:spTgt spid="1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1"/>
                                        </p:tgtEl>
                                        <p:attrNameLst>
                                          <p:attrName>style.visibility</p:attrName>
                                        </p:attrNameLst>
                                      </p:cBhvr>
                                      <p:to>
                                        <p:strVal val="visible"/>
                                      </p:to>
                                    </p:set>
                                    <p:animEffect transition="in" filter="fade">
                                      <p:cBhvr>
                                        <p:cTn id="40" dur="500"/>
                                        <p:tgtEl>
                                          <p:spTgt spid="1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3"/>
                                        </p:tgtEl>
                                        <p:attrNameLst>
                                          <p:attrName>style.visibility</p:attrName>
                                        </p:attrNameLst>
                                      </p:cBhvr>
                                      <p:to>
                                        <p:strVal val="visible"/>
                                      </p:to>
                                    </p:set>
                                    <p:animEffect transition="in" filter="fade">
                                      <p:cBhvr>
                                        <p:cTn id="43" dur="500"/>
                                        <p:tgtEl>
                                          <p:spTgt spid="1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4"/>
                                        </p:tgtEl>
                                        <p:attrNameLst>
                                          <p:attrName>style.visibility</p:attrName>
                                        </p:attrNameLst>
                                      </p:cBhvr>
                                      <p:to>
                                        <p:strVal val="visible"/>
                                      </p:to>
                                    </p:set>
                                    <p:animEffect transition="in" filter="fade">
                                      <p:cBhvr>
                                        <p:cTn id="46" dur="500"/>
                                        <p:tgtEl>
                                          <p:spTgt spid="16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6"/>
                                        </p:tgtEl>
                                        <p:attrNameLst>
                                          <p:attrName>style.visibility</p:attrName>
                                        </p:attrNameLst>
                                      </p:cBhvr>
                                      <p:to>
                                        <p:strVal val="visible"/>
                                      </p:to>
                                    </p:set>
                                    <p:animEffect transition="in" filter="fade">
                                      <p:cBhvr>
                                        <p:cTn id="49" dur="500"/>
                                        <p:tgtEl>
                                          <p:spTgt spid="16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7"/>
                                        </p:tgtEl>
                                        <p:attrNameLst>
                                          <p:attrName>style.visibility</p:attrName>
                                        </p:attrNameLst>
                                      </p:cBhvr>
                                      <p:to>
                                        <p:strVal val="visible"/>
                                      </p:to>
                                    </p:set>
                                    <p:animEffect transition="in" filter="fade">
                                      <p:cBhvr>
                                        <p:cTn id="52" dur="500"/>
                                        <p:tgtEl>
                                          <p:spTgt spid="16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154" grpId="0" animBg="1"/>
      <p:bldP spid="157" grpId="0" animBg="1"/>
      <p:bldP spid="158" grpId="0" animBg="1"/>
      <p:bldP spid="160" grpId="0" animBg="1"/>
      <p:bldP spid="161" grpId="0" animBg="1"/>
      <p:bldP spid="163" grpId="0" animBg="1"/>
      <p:bldP spid="164" grpId="0" animBg="1"/>
      <p:bldP spid="166" grpId="0" animBg="1"/>
      <p:bldP spid="1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dependency graph helps</a:t>
            </a:r>
            <a:endParaRPr lang="en-US" dirty="0"/>
          </a:p>
        </p:txBody>
      </p:sp>
      <p:sp>
        <p:nvSpPr>
          <p:cNvPr id="3" name="Content Placeholder 2"/>
          <p:cNvSpPr>
            <a:spLocks noGrp="1"/>
          </p:cNvSpPr>
          <p:nvPr>
            <p:ph idx="1"/>
          </p:nvPr>
        </p:nvSpPr>
        <p:spPr/>
        <p:txBody>
          <a:bodyPr>
            <a:normAutofit lnSpcReduction="10000"/>
          </a:bodyPr>
          <a:lstStyle/>
          <a:p>
            <a:r>
              <a:rPr lang="en-US" dirty="0" smtClean="0"/>
              <a:t>Incremental update</a:t>
            </a:r>
          </a:p>
          <a:p>
            <a:pPr lvl="1"/>
            <a:r>
              <a:rPr lang="en-US" dirty="0" smtClean="0"/>
              <a:t>Only have to trace through dependency sub-graph affected by an update</a:t>
            </a:r>
          </a:p>
          <a:p>
            <a:r>
              <a:rPr lang="en-US" dirty="0" smtClean="0"/>
              <a:t>Flexible policy expression</a:t>
            </a:r>
          </a:p>
          <a:p>
            <a:pPr lvl="1"/>
            <a:r>
              <a:rPr lang="en-US" dirty="0" smtClean="0"/>
              <a:t>Probe and source nodes are flexible to place and configure</a:t>
            </a:r>
          </a:p>
          <a:p>
            <a:r>
              <a:rPr lang="en-US" dirty="0" smtClean="0"/>
              <a:t>Parallelization</a:t>
            </a:r>
          </a:p>
          <a:p>
            <a:pPr lvl="1"/>
            <a:r>
              <a:rPr lang="en-US" dirty="0" smtClean="0"/>
              <a:t>Can partition dependency graph into clusters to minimize inter-cluster dependences</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25</a:t>
            </a:fld>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Tree>
    <p:custDataLst>
      <p:tags r:id="rId1"/>
    </p:custDataLst>
    <p:extLst>
      <p:ext uri="{BB962C8B-B14F-4D97-AF65-F5344CB8AC3E}">
        <p14:creationId xmlns:p14="http://schemas.microsoft.com/office/powerpoint/2010/main" val="3427696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a:t>
            </a:r>
            <a:r>
              <a:rPr lang="en-US" dirty="0" err="1" smtClean="0"/>
              <a:t>NetPlumber</a:t>
            </a:r>
            <a:endParaRPr lang="en-US" dirty="0"/>
          </a:p>
        </p:txBody>
      </p:sp>
      <p:cxnSp>
        <p:nvCxnSpPr>
          <p:cNvPr id="4" name="Straight Connector 3"/>
          <p:cNvCxnSpPr/>
          <p:nvPr/>
        </p:nvCxnSpPr>
        <p:spPr>
          <a:xfrm flipH="1">
            <a:off x="4237113" y="1931304"/>
            <a:ext cx="617442" cy="1"/>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flipH="1" flipV="1">
            <a:off x="2548600" y="1833679"/>
            <a:ext cx="741180" cy="18457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flipV="1">
            <a:off x="5930512" y="2109621"/>
            <a:ext cx="522653" cy="1524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H="1" flipV="1">
            <a:off x="5080662" y="1953891"/>
            <a:ext cx="849850" cy="15573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4568980" y="1953891"/>
            <a:ext cx="350716" cy="806107"/>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a:off x="3938517" y="2018257"/>
            <a:ext cx="146195" cy="447683"/>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flipV="1">
            <a:off x="4020752" y="2539105"/>
            <a:ext cx="548228" cy="239093"/>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4651216" y="2759998"/>
            <a:ext cx="906444" cy="1820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5080662" y="2018257"/>
            <a:ext cx="575639" cy="82684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H="1">
            <a:off x="3289780" y="2539105"/>
            <a:ext cx="648737" cy="305994"/>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4084712" y="2018257"/>
            <a:ext cx="484269" cy="741741"/>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5700698" y="2109621"/>
            <a:ext cx="195511" cy="668576"/>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3258738" y="2109621"/>
            <a:ext cx="31042" cy="686849"/>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H="1">
            <a:off x="3289780" y="2018257"/>
            <a:ext cx="730972" cy="91364"/>
          </a:xfrm>
          <a:prstGeom prst="line">
            <a:avLst/>
          </a:prstGeom>
        </p:spPr>
        <p:style>
          <a:lnRef idx="2">
            <a:schemeClr val="dk1"/>
          </a:lnRef>
          <a:fillRef idx="0">
            <a:schemeClr val="dk1"/>
          </a:fillRef>
          <a:effectRef idx="1">
            <a:schemeClr val="dk1"/>
          </a:effectRef>
          <a:fontRef idx="minor">
            <a:schemeClr val="tx1"/>
          </a:fontRef>
        </p:style>
      </p:cxnSp>
      <p:sp>
        <p:nvSpPr>
          <p:cNvPr id="19" name="Slide Number Placeholder 4"/>
          <p:cNvSpPr>
            <a:spLocks noGrp="1"/>
          </p:cNvSpPr>
          <p:nvPr>
            <p:ph type="sldNum" sz="quarter" idx="12"/>
          </p:nvPr>
        </p:nvSpPr>
        <p:spPr>
          <a:xfrm>
            <a:off x="6553200" y="6356350"/>
            <a:ext cx="2133600" cy="365125"/>
          </a:xfrm>
        </p:spPr>
        <p:txBody>
          <a:bodyPr/>
          <a:lstStyle/>
          <a:p>
            <a:fld id="{57D92C16-8AE8-1B4F-9331-F4A89351A681}" type="slidenum">
              <a:rPr lang="en-US" smtClean="0"/>
              <a:t>26</a:t>
            </a:fld>
            <a:endParaRPr lang="en-US"/>
          </a:p>
        </p:txBody>
      </p:sp>
      <p:pic>
        <p:nvPicPr>
          <p:cNvPr id="20" name="Picture 19"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302" y="2539105"/>
            <a:ext cx="485907" cy="496455"/>
          </a:xfrm>
          <a:prstGeom prst="rect">
            <a:avLst/>
          </a:prstGeom>
        </p:spPr>
      </p:pic>
      <p:pic>
        <p:nvPicPr>
          <p:cNvPr id="21" name="Picture 20"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110" y="2263543"/>
            <a:ext cx="485907" cy="496455"/>
          </a:xfrm>
          <a:prstGeom prst="rect">
            <a:avLst/>
          </a:prstGeom>
        </p:spPr>
      </p:pic>
      <p:pic>
        <p:nvPicPr>
          <p:cNvPr id="22" name="Picture 21"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378" y="1681278"/>
            <a:ext cx="485907" cy="496455"/>
          </a:xfrm>
          <a:prstGeom prst="rect">
            <a:avLst/>
          </a:prstGeom>
        </p:spPr>
      </p:pic>
      <p:pic>
        <p:nvPicPr>
          <p:cNvPr id="23" name="Picture 22"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801" y="2539105"/>
            <a:ext cx="485907" cy="496455"/>
          </a:xfrm>
          <a:prstGeom prst="rect">
            <a:avLst/>
          </a:prstGeom>
        </p:spPr>
      </p:pic>
      <p:pic>
        <p:nvPicPr>
          <p:cNvPr id="24" name="Picture 23"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94" y="1681278"/>
            <a:ext cx="485907" cy="496455"/>
          </a:xfrm>
          <a:prstGeom prst="rect">
            <a:avLst/>
          </a:prstGeom>
        </p:spPr>
      </p:pic>
      <p:pic>
        <p:nvPicPr>
          <p:cNvPr id="25" name="Picture 24"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341" y="2572486"/>
            <a:ext cx="485907" cy="496455"/>
          </a:xfrm>
          <a:prstGeom prst="rect">
            <a:avLst/>
          </a:prstGeom>
        </p:spPr>
      </p:pic>
      <p:pic>
        <p:nvPicPr>
          <p:cNvPr id="26" name="Picture 25"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826" y="1785287"/>
            <a:ext cx="485907" cy="496455"/>
          </a:xfrm>
          <a:prstGeom prst="rect">
            <a:avLst/>
          </a:prstGeom>
        </p:spPr>
      </p:pic>
      <p:pic>
        <p:nvPicPr>
          <p:cNvPr id="27" name="Picture 26"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255" y="1833678"/>
            <a:ext cx="485907" cy="496455"/>
          </a:xfrm>
          <a:prstGeom prst="rect">
            <a:avLst/>
          </a:prstGeom>
        </p:spPr>
      </p:pic>
      <p:sp>
        <p:nvSpPr>
          <p:cNvPr id="28" name="Rectangle 27"/>
          <p:cNvSpPr/>
          <p:nvPr/>
        </p:nvSpPr>
        <p:spPr>
          <a:xfrm>
            <a:off x="1829696" y="335362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Rectangle 28"/>
          <p:cNvSpPr/>
          <p:nvPr/>
        </p:nvSpPr>
        <p:spPr>
          <a:xfrm>
            <a:off x="1829696" y="357911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ectangle 29"/>
          <p:cNvSpPr/>
          <p:nvPr/>
        </p:nvSpPr>
        <p:spPr>
          <a:xfrm>
            <a:off x="1829696" y="422158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Rectangle 31"/>
          <p:cNvSpPr/>
          <p:nvPr/>
        </p:nvSpPr>
        <p:spPr>
          <a:xfrm>
            <a:off x="1772542" y="326847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Rectangle 32"/>
          <p:cNvSpPr/>
          <p:nvPr/>
        </p:nvSpPr>
        <p:spPr>
          <a:xfrm>
            <a:off x="2548600" y="477598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p:nvSpPr>
        <p:spPr>
          <a:xfrm>
            <a:off x="2548600" y="5001474"/>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Rectangle 34"/>
          <p:cNvSpPr/>
          <p:nvPr/>
        </p:nvSpPr>
        <p:spPr>
          <a:xfrm>
            <a:off x="2548600" y="5643940"/>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Rectangle 36"/>
          <p:cNvSpPr/>
          <p:nvPr/>
        </p:nvSpPr>
        <p:spPr>
          <a:xfrm>
            <a:off x="2491446" y="4690837"/>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Rectangle 37"/>
          <p:cNvSpPr/>
          <p:nvPr/>
        </p:nvSpPr>
        <p:spPr>
          <a:xfrm>
            <a:off x="3004883" y="327906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Rectangle 38"/>
          <p:cNvSpPr/>
          <p:nvPr/>
        </p:nvSpPr>
        <p:spPr>
          <a:xfrm>
            <a:off x="3004883" y="350455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Rectangle 39"/>
          <p:cNvSpPr/>
          <p:nvPr/>
        </p:nvSpPr>
        <p:spPr>
          <a:xfrm>
            <a:off x="3004883" y="414702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2" name="Rectangle 41"/>
          <p:cNvSpPr/>
          <p:nvPr/>
        </p:nvSpPr>
        <p:spPr>
          <a:xfrm>
            <a:off x="2947729" y="319391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42"/>
          <p:cNvSpPr/>
          <p:nvPr/>
        </p:nvSpPr>
        <p:spPr>
          <a:xfrm>
            <a:off x="3615306" y="4597627"/>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4" name="Rectangle 43"/>
          <p:cNvSpPr/>
          <p:nvPr/>
        </p:nvSpPr>
        <p:spPr>
          <a:xfrm>
            <a:off x="3615306" y="482312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5" name="Rectangle 44"/>
          <p:cNvSpPr/>
          <p:nvPr/>
        </p:nvSpPr>
        <p:spPr>
          <a:xfrm>
            <a:off x="3615306" y="5465587"/>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7" name="Rectangle 46"/>
          <p:cNvSpPr/>
          <p:nvPr/>
        </p:nvSpPr>
        <p:spPr>
          <a:xfrm>
            <a:off x="3558152" y="4512484"/>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8" name="Rectangle 47"/>
          <p:cNvSpPr/>
          <p:nvPr/>
        </p:nvSpPr>
        <p:spPr>
          <a:xfrm>
            <a:off x="4553030" y="463893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Rectangle 48"/>
          <p:cNvSpPr/>
          <p:nvPr/>
        </p:nvSpPr>
        <p:spPr>
          <a:xfrm>
            <a:off x="4553030" y="486443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0" name="Rectangle 49"/>
          <p:cNvSpPr/>
          <p:nvPr/>
        </p:nvSpPr>
        <p:spPr>
          <a:xfrm>
            <a:off x="4553030" y="550689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2" name="Rectangle 51"/>
          <p:cNvSpPr/>
          <p:nvPr/>
        </p:nvSpPr>
        <p:spPr>
          <a:xfrm>
            <a:off x="4495876" y="4553795"/>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Rectangle 52"/>
          <p:cNvSpPr/>
          <p:nvPr/>
        </p:nvSpPr>
        <p:spPr>
          <a:xfrm>
            <a:off x="5255656" y="334594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4" name="Rectangle 53"/>
          <p:cNvSpPr/>
          <p:nvPr/>
        </p:nvSpPr>
        <p:spPr>
          <a:xfrm>
            <a:off x="5255656" y="357143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5" name="Rectangle 54"/>
          <p:cNvSpPr/>
          <p:nvPr/>
        </p:nvSpPr>
        <p:spPr>
          <a:xfrm>
            <a:off x="5255656" y="421390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7" name="Rectangle 56"/>
          <p:cNvSpPr/>
          <p:nvPr/>
        </p:nvSpPr>
        <p:spPr>
          <a:xfrm>
            <a:off x="5198502" y="326079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8" name="Rectangle 57"/>
          <p:cNvSpPr/>
          <p:nvPr/>
        </p:nvSpPr>
        <p:spPr>
          <a:xfrm>
            <a:off x="5930511" y="482895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9" name="Rectangle 58"/>
          <p:cNvSpPr/>
          <p:nvPr/>
        </p:nvSpPr>
        <p:spPr>
          <a:xfrm>
            <a:off x="5930511" y="505444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Rectangle 59"/>
          <p:cNvSpPr/>
          <p:nvPr/>
        </p:nvSpPr>
        <p:spPr>
          <a:xfrm>
            <a:off x="5930511" y="569691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2" name="Rectangle 61"/>
          <p:cNvSpPr/>
          <p:nvPr/>
        </p:nvSpPr>
        <p:spPr>
          <a:xfrm>
            <a:off x="5873357" y="474380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3" name="Rectangle 62"/>
          <p:cNvSpPr/>
          <p:nvPr/>
        </p:nvSpPr>
        <p:spPr>
          <a:xfrm>
            <a:off x="7016664" y="342340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4" name="Rectangle 63"/>
          <p:cNvSpPr/>
          <p:nvPr/>
        </p:nvSpPr>
        <p:spPr>
          <a:xfrm>
            <a:off x="7016664" y="364889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5" name="Rectangle 64"/>
          <p:cNvSpPr/>
          <p:nvPr/>
        </p:nvSpPr>
        <p:spPr>
          <a:xfrm>
            <a:off x="7016664" y="429136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7" name="Rectangle 66"/>
          <p:cNvSpPr/>
          <p:nvPr/>
        </p:nvSpPr>
        <p:spPr>
          <a:xfrm>
            <a:off x="6959510" y="3338262"/>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68" name="Straight Connector 67"/>
          <p:cNvCxnSpPr>
            <a:stCxn id="38" idx="1"/>
            <a:endCxn id="28" idx="3"/>
          </p:cNvCxnSpPr>
          <p:nvPr/>
        </p:nvCxnSpPr>
        <p:spPr>
          <a:xfrm flipH="1">
            <a:off x="2131221" y="3352153"/>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69" name="Straight Connector 68"/>
          <p:cNvCxnSpPr>
            <a:stCxn id="38" idx="1"/>
            <a:endCxn id="29" idx="3"/>
          </p:cNvCxnSpPr>
          <p:nvPr/>
        </p:nvCxnSpPr>
        <p:spPr>
          <a:xfrm flipH="1">
            <a:off x="2131221" y="3352153"/>
            <a:ext cx="873662" cy="300054"/>
          </a:xfrm>
          <a:prstGeom prst="line">
            <a:avLst/>
          </a:prstGeom>
          <a:ln w="15875"/>
        </p:spPr>
        <p:style>
          <a:lnRef idx="2">
            <a:schemeClr val="dk1"/>
          </a:lnRef>
          <a:fillRef idx="0">
            <a:schemeClr val="dk1"/>
          </a:fillRef>
          <a:effectRef idx="1">
            <a:schemeClr val="dk1"/>
          </a:effectRef>
          <a:fontRef idx="minor">
            <a:schemeClr val="tx1"/>
          </a:fontRef>
        </p:style>
      </p:cxnSp>
      <p:cxnSp>
        <p:nvCxnSpPr>
          <p:cNvPr id="70" name="Straight Connector 69"/>
          <p:cNvCxnSpPr>
            <a:stCxn id="40" idx="1"/>
            <a:endCxn id="29" idx="3"/>
          </p:cNvCxnSpPr>
          <p:nvPr/>
        </p:nvCxnSpPr>
        <p:spPr>
          <a:xfrm flipH="1" flipV="1">
            <a:off x="2131221" y="3652207"/>
            <a:ext cx="873662" cy="567906"/>
          </a:xfrm>
          <a:prstGeom prst="line">
            <a:avLst/>
          </a:prstGeom>
          <a:ln w="15875"/>
        </p:spPr>
        <p:style>
          <a:lnRef idx="2">
            <a:schemeClr val="dk1"/>
          </a:lnRef>
          <a:fillRef idx="0">
            <a:schemeClr val="dk1"/>
          </a:fillRef>
          <a:effectRef idx="1">
            <a:schemeClr val="dk1"/>
          </a:effectRef>
          <a:fontRef idx="minor">
            <a:schemeClr val="tx1"/>
          </a:fontRef>
        </p:style>
      </p:cxnSp>
      <p:cxnSp>
        <p:nvCxnSpPr>
          <p:cNvPr id="71" name="Straight Connector 70"/>
          <p:cNvCxnSpPr>
            <a:stCxn id="39" idx="1"/>
            <a:endCxn id="30" idx="3"/>
          </p:cNvCxnSpPr>
          <p:nvPr/>
        </p:nvCxnSpPr>
        <p:spPr>
          <a:xfrm flipH="1">
            <a:off x="2131221" y="3577647"/>
            <a:ext cx="873662" cy="717026"/>
          </a:xfrm>
          <a:prstGeom prst="line">
            <a:avLst/>
          </a:prstGeom>
          <a:ln w="15875"/>
        </p:spPr>
        <p:style>
          <a:lnRef idx="2">
            <a:schemeClr val="dk1"/>
          </a:lnRef>
          <a:fillRef idx="0">
            <a:schemeClr val="dk1"/>
          </a:fillRef>
          <a:effectRef idx="1">
            <a:schemeClr val="dk1"/>
          </a:effectRef>
          <a:fontRef idx="minor">
            <a:schemeClr val="tx1"/>
          </a:fontRef>
        </p:style>
      </p:cxnSp>
      <p:cxnSp>
        <p:nvCxnSpPr>
          <p:cNvPr id="72" name="Straight Connector 71"/>
          <p:cNvCxnSpPr>
            <a:stCxn id="40" idx="1"/>
            <a:endCxn id="30" idx="3"/>
          </p:cNvCxnSpPr>
          <p:nvPr/>
        </p:nvCxnSpPr>
        <p:spPr>
          <a:xfrm flipH="1">
            <a:off x="2131221" y="4220113"/>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73" name="Straight Connector 72"/>
          <p:cNvCxnSpPr>
            <a:stCxn id="38" idx="1"/>
            <a:endCxn id="30" idx="3"/>
          </p:cNvCxnSpPr>
          <p:nvPr/>
        </p:nvCxnSpPr>
        <p:spPr>
          <a:xfrm flipH="1">
            <a:off x="2131221" y="3352153"/>
            <a:ext cx="873662" cy="942520"/>
          </a:xfrm>
          <a:prstGeom prst="line">
            <a:avLst/>
          </a:prstGeom>
          <a:ln w="15875"/>
        </p:spPr>
        <p:style>
          <a:lnRef idx="2">
            <a:schemeClr val="dk1"/>
          </a:lnRef>
          <a:fillRef idx="0">
            <a:schemeClr val="dk1"/>
          </a:fillRef>
          <a:effectRef idx="1">
            <a:schemeClr val="dk1"/>
          </a:effectRef>
          <a:fontRef idx="minor">
            <a:schemeClr val="tx1"/>
          </a:fontRef>
        </p:style>
      </p:cxnSp>
      <p:cxnSp>
        <p:nvCxnSpPr>
          <p:cNvPr id="74" name="Straight Connector 73"/>
          <p:cNvCxnSpPr>
            <a:stCxn id="33" idx="1"/>
            <a:endCxn id="28" idx="3"/>
          </p:cNvCxnSpPr>
          <p:nvPr/>
        </p:nvCxnSpPr>
        <p:spPr>
          <a:xfrm flipH="1" flipV="1">
            <a:off x="2131221" y="3426713"/>
            <a:ext cx="417379" cy="1422358"/>
          </a:xfrm>
          <a:prstGeom prst="line">
            <a:avLst/>
          </a:prstGeom>
          <a:ln w="15875"/>
        </p:spPr>
        <p:style>
          <a:lnRef idx="2">
            <a:schemeClr val="dk1"/>
          </a:lnRef>
          <a:fillRef idx="0">
            <a:schemeClr val="dk1"/>
          </a:fillRef>
          <a:effectRef idx="1">
            <a:schemeClr val="dk1"/>
          </a:effectRef>
          <a:fontRef idx="minor">
            <a:schemeClr val="tx1"/>
          </a:fontRef>
        </p:style>
      </p:cxnSp>
      <p:cxnSp>
        <p:nvCxnSpPr>
          <p:cNvPr id="75" name="Straight Connector 74"/>
          <p:cNvCxnSpPr>
            <a:stCxn id="135" idx="1"/>
            <a:endCxn id="30" idx="3"/>
          </p:cNvCxnSpPr>
          <p:nvPr/>
        </p:nvCxnSpPr>
        <p:spPr>
          <a:xfrm flipH="1">
            <a:off x="2131221" y="3790709"/>
            <a:ext cx="875299" cy="503964"/>
          </a:xfrm>
          <a:prstGeom prst="line">
            <a:avLst/>
          </a:prstGeom>
          <a:ln w="15875"/>
        </p:spPr>
        <p:style>
          <a:lnRef idx="2">
            <a:schemeClr val="dk1"/>
          </a:lnRef>
          <a:fillRef idx="0">
            <a:schemeClr val="dk1"/>
          </a:fillRef>
          <a:effectRef idx="1">
            <a:schemeClr val="dk1"/>
          </a:effectRef>
          <a:fontRef idx="minor">
            <a:schemeClr val="tx1"/>
          </a:fontRef>
        </p:style>
      </p:cxnSp>
      <p:cxnSp>
        <p:nvCxnSpPr>
          <p:cNvPr id="76" name="Straight Connector 75"/>
          <p:cNvCxnSpPr>
            <a:stCxn id="43" idx="1"/>
            <a:endCxn id="35" idx="3"/>
          </p:cNvCxnSpPr>
          <p:nvPr/>
        </p:nvCxnSpPr>
        <p:spPr>
          <a:xfrm flipH="1">
            <a:off x="2850125" y="4670718"/>
            <a:ext cx="765181" cy="1046313"/>
          </a:xfrm>
          <a:prstGeom prst="line">
            <a:avLst/>
          </a:prstGeom>
          <a:ln w="15875"/>
        </p:spPr>
        <p:style>
          <a:lnRef idx="2">
            <a:schemeClr val="dk1"/>
          </a:lnRef>
          <a:fillRef idx="0">
            <a:schemeClr val="dk1"/>
          </a:fillRef>
          <a:effectRef idx="1">
            <a:schemeClr val="dk1"/>
          </a:effectRef>
          <a:fontRef idx="minor">
            <a:schemeClr val="tx1"/>
          </a:fontRef>
        </p:style>
      </p:cxnSp>
      <p:cxnSp>
        <p:nvCxnSpPr>
          <p:cNvPr id="77" name="Straight Connector 76"/>
          <p:cNvCxnSpPr>
            <a:stCxn id="43" idx="1"/>
            <a:endCxn id="33" idx="3"/>
          </p:cNvCxnSpPr>
          <p:nvPr/>
        </p:nvCxnSpPr>
        <p:spPr>
          <a:xfrm flipH="1">
            <a:off x="2850125" y="4670718"/>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78" name="Straight Connector 77"/>
          <p:cNvCxnSpPr>
            <a:stCxn id="44" idx="1"/>
            <a:endCxn id="34" idx="3"/>
          </p:cNvCxnSpPr>
          <p:nvPr/>
        </p:nvCxnSpPr>
        <p:spPr>
          <a:xfrm flipH="1">
            <a:off x="2850125" y="4896212"/>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79" name="Straight Connector 78"/>
          <p:cNvCxnSpPr>
            <a:stCxn id="45" idx="1"/>
            <a:endCxn id="35" idx="3"/>
          </p:cNvCxnSpPr>
          <p:nvPr/>
        </p:nvCxnSpPr>
        <p:spPr>
          <a:xfrm flipH="1">
            <a:off x="2850125" y="5538678"/>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80" name="Straight Connector 79"/>
          <p:cNvCxnSpPr>
            <a:stCxn id="45" idx="1"/>
            <a:endCxn id="34" idx="3"/>
          </p:cNvCxnSpPr>
          <p:nvPr/>
        </p:nvCxnSpPr>
        <p:spPr>
          <a:xfrm flipH="1" flipV="1">
            <a:off x="2850125" y="5074565"/>
            <a:ext cx="765181" cy="464113"/>
          </a:xfrm>
          <a:prstGeom prst="line">
            <a:avLst/>
          </a:prstGeom>
          <a:ln w="15875"/>
        </p:spPr>
        <p:style>
          <a:lnRef idx="2">
            <a:schemeClr val="dk1"/>
          </a:lnRef>
          <a:fillRef idx="0">
            <a:schemeClr val="dk1"/>
          </a:fillRef>
          <a:effectRef idx="1">
            <a:schemeClr val="dk1"/>
          </a:effectRef>
          <a:fontRef idx="minor">
            <a:schemeClr val="tx1"/>
          </a:fontRef>
        </p:style>
      </p:cxnSp>
      <p:cxnSp>
        <p:nvCxnSpPr>
          <p:cNvPr id="81" name="Straight Connector 80"/>
          <p:cNvCxnSpPr>
            <a:stCxn id="38" idx="3"/>
            <a:endCxn id="43" idx="1"/>
          </p:cNvCxnSpPr>
          <p:nvPr/>
        </p:nvCxnSpPr>
        <p:spPr>
          <a:xfrm>
            <a:off x="3306408" y="3352153"/>
            <a:ext cx="308898" cy="1318565"/>
          </a:xfrm>
          <a:prstGeom prst="line">
            <a:avLst/>
          </a:prstGeom>
          <a:ln w="15875"/>
        </p:spPr>
        <p:style>
          <a:lnRef idx="2">
            <a:schemeClr val="dk1"/>
          </a:lnRef>
          <a:fillRef idx="0">
            <a:schemeClr val="dk1"/>
          </a:fillRef>
          <a:effectRef idx="1">
            <a:schemeClr val="dk1"/>
          </a:effectRef>
          <a:fontRef idx="minor">
            <a:schemeClr val="tx1"/>
          </a:fontRef>
        </p:style>
      </p:cxnSp>
      <p:cxnSp>
        <p:nvCxnSpPr>
          <p:cNvPr id="82" name="Straight Connector 81"/>
          <p:cNvCxnSpPr>
            <a:endCxn id="40" idx="3"/>
          </p:cNvCxnSpPr>
          <p:nvPr/>
        </p:nvCxnSpPr>
        <p:spPr>
          <a:xfrm flipH="1" flipV="1">
            <a:off x="3306408" y="4220113"/>
            <a:ext cx="308898" cy="644320"/>
          </a:xfrm>
          <a:prstGeom prst="line">
            <a:avLst/>
          </a:prstGeom>
          <a:ln w="15875"/>
        </p:spPr>
        <p:style>
          <a:lnRef idx="2">
            <a:schemeClr val="dk1"/>
          </a:lnRef>
          <a:fillRef idx="0">
            <a:schemeClr val="dk1"/>
          </a:fillRef>
          <a:effectRef idx="1">
            <a:schemeClr val="dk1"/>
          </a:effectRef>
          <a:fontRef idx="minor">
            <a:schemeClr val="tx1"/>
          </a:fontRef>
        </p:style>
      </p:cxnSp>
      <p:cxnSp>
        <p:nvCxnSpPr>
          <p:cNvPr id="83" name="Straight Connector 82"/>
          <p:cNvCxnSpPr>
            <a:stCxn id="48" idx="1"/>
          </p:cNvCxnSpPr>
          <p:nvPr/>
        </p:nvCxnSpPr>
        <p:spPr>
          <a:xfrm flipH="1" flipV="1">
            <a:off x="3306408" y="3579116"/>
            <a:ext cx="1246622" cy="1132913"/>
          </a:xfrm>
          <a:prstGeom prst="line">
            <a:avLst/>
          </a:prstGeom>
          <a:ln w="15875"/>
        </p:spPr>
        <p:style>
          <a:lnRef idx="2">
            <a:schemeClr val="dk1"/>
          </a:lnRef>
          <a:fillRef idx="0">
            <a:schemeClr val="dk1"/>
          </a:fillRef>
          <a:effectRef idx="1">
            <a:schemeClr val="dk1"/>
          </a:effectRef>
          <a:fontRef idx="minor">
            <a:schemeClr val="tx1"/>
          </a:fontRef>
        </p:style>
      </p:cxnSp>
      <p:cxnSp>
        <p:nvCxnSpPr>
          <p:cNvPr id="84" name="Straight Connector 83"/>
          <p:cNvCxnSpPr>
            <a:stCxn id="49" idx="1"/>
            <a:endCxn id="40" idx="3"/>
          </p:cNvCxnSpPr>
          <p:nvPr/>
        </p:nvCxnSpPr>
        <p:spPr>
          <a:xfrm flipH="1" flipV="1">
            <a:off x="3306408" y="4220113"/>
            <a:ext cx="1246622" cy="717410"/>
          </a:xfrm>
          <a:prstGeom prst="line">
            <a:avLst/>
          </a:prstGeom>
          <a:ln w="15875"/>
        </p:spPr>
        <p:style>
          <a:lnRef idx="2">
            <a:schemeClr val="dk1"/>
          </a:lnRef>
          <a:fillRef idx="0">
            <a:schemeClr val="dk1"/>
          </a:fillRef>
          <a:effectRef idx="1">
            <a:schemeClr val="dk1"/>
          </a:effectRef>
          <a:fontRef idx="minor">
            <a:schemeClr val="tx1"/>
          </a:fontRef>
        </p:style>
      </p:cxnSp>
      <p:cxnSp>
        <p:nvCxnSpPr>
          <p:cNvPr id="85" name="Straight Connector 84"/>
          <p:cNvCxnSpPr>
            <a:stCxn id="50" idx="1"/>
            <a:endCxn id="38" idx="3"/>
          </p:cNvCxnSpPr>
          <p:nvPr/>
        </p:nvCxnSpPr>
        <p:spPr>
          <a:xfrm flipH="1" flipV="1">
            <a:off x="3306408" y="3352153"/>
            <a:ext cx="1246622" cy="2227836"/>
          </a:xfrm>
          <a:prstGeom prst="line">
            <a:avLst/>
          </a:prstGeom>
          <a:ln w="15875"/>
        </p:spPr>
        <p:style>
          <a:lnRef idx="2">
            <a:schemeClr val="dk1"/>
          </a:lnRef>
          <a:fillRef idx="0">
            <a:schemeClr val="dk1"/>
          </a:fillRef>
          <a:effectRef idx="1">
            <a:schemeClr val="dk1"/>
          </a:effectRef>
          <a:fontRef idx="minor">
            <a:schemeClr val="tx1"/>
          </a:fontRef>
        </p:style>
      </p:cxnSp>
      <p:cxnSp>
        <p:nvCxnSpPr>
          <p:cNvPr id="86" name="Straight Connector 85"/>
          <p:cNvCxnSpPr>
            <a:stCxn id="49" idx="1"/>
            <a:endCxn id="45" idx="3"/>
          </p:cNvCxnSpPr>
          <p:nvPr/>
        </p:nvCxnSpPr>
        <p:spPr>
          <a:xfrm flipH="1">
            <a:off x="3916831" y="4937523"/>
            <a:ext cx="636199" cy="601155"/>
          </a:xfrm>
          <a:prstGeom prst="line">
            <a:avLst/>
          </a:prstGeom>
          <a:ln w="15875"/>
        </p:spPr>
        <p:style>
          <a:lnRef idx="2">
            <a:schemeClr val="dk1"/>
          </a:lnRef>
          <a:fillRef idx="0">
            <a:schemeClr val="dk1"/>
          </a:fillRef>
          <a:effectRef idx="1">
            <a:schemeClr val="dk1"/>
          </a:effectRef>
          <a:fontRef idx="minor">
            <a:schemeClr val="tx1"/>
          </a:fontRef>
        </p:style>
      </p:cxnSp>
      <p:cxnSp>
        <p:nvCxnSpPr>
          <p:cNvPr id="87" name="Straight Connector 86"/>
          <p:cNvCxnSpPr>
            <a:stCxn id="50" idx="1"/>
            <a:endCxn id="44" idx="3"/>
          </p:cNvCxnSpPr>
          <p:nvPr/>
        </p:nvCxnSpPr>
        <p:spPr>
          <a:xfrm flipH="1" flipV="1">
            <a:off x="3916831" y="4896212"/>
            <a:ext cx="636199" cy="683777"/>
          </a:xfrm>
          <a:prstGeom prst="line">
            <a:avLst/>
          </a:prstGeom>
          <a:ln w="15875"/>
        </p:spPr>
        <p:style>
          <a:lnRef idx="2">
            <a:schemeClr val="dk1"/>
          </a:lnRef>
          <a:fillRef idx="0">
            <a:schemeClr val="dk1"/>
          </a:fillRef>
          <a:effectRef idx="1">
            <a:schemeClr val="dk1"/>
          </a:effectRef>
          <a:fontRef idx="minor">
            <a:schemeClr val="tx1"/>
          </a:fontRef>
        </p:style>
      </p:cxnSp>
      <p:cxnSp>
        <p:nvCxnSpPr>
          <p:cNvPr id="88" name="Straight Connector 87"/>
          <p:cNvCxnSpPr>
            <a:stCxn id="48" idx="1"/>
            <a:endCxn id="43" idx="3"/>
          </p:cNvCxnSpPr>
          <p:nvPr/>
        </p:nvCxnSpPr>
        <p:spPr>
          <a:xfrm flipH="1" flipV="1">
            <a:off x="3916831" y="4670718"/>
            <a:ext cx="636199" cy="41311"/>
          </a:xfrm>
          <a:prstGeom prst="line">
            <a:avLst/>
          </a:prstGeom>
          <a:ln w="15875"/>
        </p:spPr>
        <p:style>
          <a:lnRef idx="2">
            <a:schemeClr val="dk1"/>
          </a:lnRef>
          <a:fillRef idx="0">
            <a:schemeClr val="dk1"/>
          </a:fillRef>
          <a:effectRef idx="1">
            <a:schemeClr val="dk1"/>
          </a:effectRef>
          <a:fontRef idx="minor">
            <a:schemeClr val="tx1"/>
          </a:fontRef>
        </p:style>
      </p:cxnSp>
      <p:cxnSp>
        <p:nvCxnSpPr>
          <p:cNvPr id="89" name="Straight Connector 88"/>
          <p:cNvCxnSpPr>
            <a:stCxn id="49" idx="1"/>
            <a:endCxn id="43" idx="3"/>
          </p:cNvCxnSpPr>
          <p:nvPr/>
        </p:nvCxnSpPr>
        <p:spPr>
          <a:xfrm flipH="1" flipV="1">
            <a:off x="3916831" y="4670718"/>
            <a:ext cx="636199" cy="266805"/>
          </a:xfrm>
          <a:prstGeom prst="line">
            <a:avLst/>
          </a:prstGeom>
          <a:ln w="15875"/>
        </p:spPr>
        <p:style>
          <a:lnRef idx="2">
            <a:schemeClr val="dk1"/>
          </a:lnRef>
          <a:fillRef idx="0">
            <a:schemeClr val="dk1"/>
          </a:fillRef>
          <a:effectRef idx="1">
            <a:schemeClr val="dk1"/>
          </a:effectRef>
          <a:fontRef idx="minor">
            <a:schemeClr val="tx1"/>
          </a:fontRef>
        </p:style>
      </p:cxnSp>
      <p:cxnSp>
        <p:nvCxnSpPr>
          <p:cNvPr id="90" name="Straight Connector 89"/>
          <p:cNvCxnSpPr>
            <a:stCxn id="58" idx="1"/>
            <a:endCxn id="48" idx="3"/>
          </p:cNvCxnSpPr>
          <p:nvPr/>
        </p:nvCxnSpPr>
        <p:spPr>
          <a:xfrm flipH="1" flipV="1">
            <a:off x="4854555" y="4712029"/>
            <a:ext cx="1075956" cy="190014"/>
          </a:xfrm>
          <a:prstGeom prst="line">
            <a:avLst/>
          </a:prstGeom>
          <a:ln w="15875"/>
        </p:spPr>
        <p:style>
          <a:lnRef idx="2">
            <a:schemeClr val="dk1"/>
          </a:lnRef>
          <a:fillRef idx="0">
            <a:schemeClr val="dk1"/>
          </a:fillRef>
          <a:effectRef idx="1">
            <a:schemeClr val="dk1"/>
          </a:effectRef>
          <a:fontRef idx="minor">
            <a:schemeClr val="tx1"/>
          </a:fontRef>
        </p:style>
      </p:cxnSp>
      <p:cxnSp>
        <p:nvCxnSpPr>
          <p:cNvPr id="91" name="Straight Connector 90"/>
          <p:cNvCxnSpPr>
            <a:stCxn id="58" idx="1"/>
            <a:endCxn id="49" idx="3"/>
          </p:cNvCxnSpPr>
          <p:nvPr/>
        </p:nvCxnSpPr>
        <p:spPr>
          <a:xfrm flipH="1">
            <a:off x="4854555" y="4902043"/>
            <a:ext cx="1075956" cy="35480"/>
          </a:xfrm>
          <a:prstGeom prst="line">
            <a:avLst/>
          </a:prstGeom>
          <a:ln w="15875"/>
        </p:spPr>
        <p:style>
          <a:lnRef idx="2">
            <a:schemeClr val="dk1"/>
          </a:lnRef>
          <a:fillRef idx="0">
            <a:schemeClr val="dk1"/>
          </a:fillRef>
          <a:effectRef idx="1">
            <a:schemeClr val="dk1"/>
          </a:effectRef>
          <a:fontRef idx="minor">
            <a:schemeClr val="tx1"/>
          </a:fontRef>
        </p:style>
      </p:cxnSp>
      <p:cxnSp>
        <p:nvCxnSpPr>
          <p:cNvPr id="92" name="Straight Connector 91"/>
          <p:cNvCxnSpPr>
            <a:stCxn id="55" idx="1"/>
            <a:endCxn id="48" idx="3"/>
          </p:cNvCxnSpPr>
          <p:nvPr/>
        </p:nvCxnSpPr>
        <p:spPr>
          <a:xfrm flipH="1">
            <a:off x="4854555" y="4286993"/>
            <a:ext cx="401101" cy="425036"/>
          </a:xfrm>
          <a:prstGeom prst="line">
            <a:avLst/>
          </a:prstGeom>
          <a:ln w="15875"/>
        </p:spPr>
        <p:style>
          <a:lnRef idx="2">
            <a:schemeClr val="dk1"/>
          </a:lnRef>
          <a:fillRef idx="0">
            <a:schemeClr val="dk1"/>
          </a:fillRef>
          <a:effectRef idx="1">
            <a:schemeClr val="dk1"/>
          </a:effectRef>
          <a:fontRef idx="minor">
            <a:schemeClr val="tx1"/>
          </a:fontRef>
        </p:style>
      </p:cxnSp>
      <p:cxnSp>
        <p:nvCxnSpPr>
          <p:cNvPr id="93" name="Straight Connector 92"/>
          <p:cNvCxnSpPr>
            <a:stCxn id="53" idx="1"/>
            <a:endCxn id="48" idx="3"/>
          </p:cNvCxnSpPr>
          <p:nvPr/>
        </p:nvCxnSpPr>
        <p:spPr>
          <a:xfrm flipH="1">
            <a:off x="4854555" y="3419033"/>
            <a:ext cx="401101" cy="1292996"/>
          </a:xfrm>
          <a:prstGeom prst="line">
            <a:avLst/>
          </a:prstGeom>
          <a:ln w="15875"/>
        </p:spPr>
        <p:style>
          <a:lnRef idx="2">
            <a:schemeClr val="dk1"/>
          </a:lnRef>
          <a:fillRef idx="0">
            <a:schemeClr val="dk1"/>
          </a:fillRef>
          <a:effectRef idx="1">
            <a:schemeClr val="dk1"/>
          </a:effectRef>
          <a:fontRef idx="minor">
            <a:schemeClr val="tx1"/>
          </a:fontRef>
        </p:style>
      </p:cxnSp>
      <p:cxnSp>
        <p:nvCxnSpPr>
          <p:cNvPr id="94" name="Straight Connector 93"/>
          <p:cNvCxnSpPr>
            <a:stCxn id="54" idx="1"/>
            <a:endCxn id="49" idx="3"/>
          </p:cNvCxnSpPr>
          <p:nvPr/>
        </p:nvCxnSpPr>
        <p:spPr>
          <a:xfrm flipH="1">
            <a:off x="4854555" y="3644527"/>
            <a:ext cx="401101" cy="1292996"/>
          </a:xfrm>
          <a:prstGeom prst="line">
            <a:avLst/>
          </a:prstGeom>
          <a:ln w="15875"/>
        </p:spPr>
        <p:style>
          <a:lnRef idx="2">
            <a:schemeClr val="dk1"/>
          </a:lnRef>
          <a:fillRef idx="0">
            <a:schemeClr val="dk1"/>
          </a:fillRef>
          <a:effectRef idx="1">
            <a:schemeClr val="dk1"/>
          </a:effectRef>
          <a:fontRef idx="minor">
            <a:schemeClr val="tx1"/>
          </a:fontRef>
        </p:style>
      </p:cxnSp>
      <p:cxnSp>
        <p:nvCxnSpPr>
          <p:cNvPr id="95" name="Straight Connector 94"/>
          <p:cNvCxnSpPr>
            <a:stCxn id="59" idx="1"/>
            <a:endCxn id="50" idx="3"/>
          </p:cNvCxnSpPr>
          <p:nvPr/>
        </p:nvCxnSpPr>
        <p:spPr>
          <a:xfrm flipH="1">
            <a:off x="4854555" y="5127537"/>
            <a:ext cx="1075956" cy="452452"/>
          </a:xfrm>
          <a:prstGeom prst="line">
            <a:avLst/>
          </a:prstGeom>
          <a:ln w="15875"/>
        </p:spPr>
        <p:style>
          <a:lnRef idx="2">
            <a:schemeClr val="dk1"/>
          </a:lnRef>
          <a:fillRef idx="0">
            <a:schemeClr val="dk1"/>
          </a:fillRef>
          <a:effectRef idx="1">
            <a:schemeClr val="dk1"/>
          </a:effectRef>
          <a:fontRef idx="minor">
            <a:schemeClr val="tx1"/>
          </a:fontRef>
        </p:style>
      </p:cxnSp>
      <p:cxnSp>
        <p:nvCxnSpPr>
          <p:cNvPr id="96" name="Straight Connector 95"/>
          <p:cNvCxnSpPr>
            <a:stCxn id="60" idx="1"/>
            <a:endCxn id="49" idx="3"/>
          </p:cNvCxnSpPr>
          <p:nvPr/>
        </p:nvCxnSpPr>
        <p:spPr>
          <a:xfrm flipH="1" flipV="1">
            <a:off x="4854555" y="4937523"/>
            <a:ext cx="1075956" cy="832480"/>
          </a:xfrm>
          <a:prstGeom prst="line">
            <a:avLst/>
          </a:prstGeom>
          <a:ln w="15875"/>
        </p:spPr>
        <p:style>
          <a:lnRef idx="2">
            <a:schemeClr val="dk1"/>
          </a:lnRef>
          <a:fillRef idx="0">
            <a:schemeClr val="dk1"/>
          </a:fillRef>
          <a:effectRef idx="1">
            <a:schemeClr val="dk1"/>
          </a:effectRef>
          <a:fontRef idx="minor">
            <a:schemeClr val="tx1"/>
          </a:fontRef>
        </p:style>
      </p:cxnSp>
      <p:cxnSp>
        <p:nvCxnSpPr>
          <p:cNvPr id="97" name="Straight Connector 96"/>
          <p:cNvCxnSpPr>
            <a:stCxn id="58" idx="1"/>
            <a:endCxn id="50" idx="3"/>
          </p:cNvCxnSpPr>
          <p:nvPr/>
        </p:nvCxnSpPr>
        <p:spPr>
          <a:xfrm flipH="1">
            <a:off x="4854555" y="4902043"/>
            <a:ext cx="1075956" cy="677946"/>
          </a:xfrm>
          <a:prstGeom prst="line">
            <a:avLst/>
          </a:prstGeom>
          <a:ln w="15875"/>
        </p:spPr>
        <p:style>
          <a:lnRef idx="2">
            <a:schemeClr val="dk1"/>
          </a:lnRef>
          <a:fillRef idx="0">
            <a:schemeClr val="dk1"/>
          </a:fillRef>
          <a:effectRef idx="1">
            <a:schemeClr val="dk1"/>
          </a:effectRef>
          <a:fontRef idx="minor">
            <a:schemeClr val="tx1"/>
          </a:fontRef>
        </p:style>
      </p:cxnSp>
      <p:cxnSp>
        <p:nvCxnSpPr>
          <p:cNvPr id="98" name="Straight Connector 97"/>
          <p:cNvCxnSpPr>
            <a:stCxn id="58" idx="1"/>
          </p:cNvCxnSpPr>
          <p:nvPr/>
        </p:nvCxnSpPr>
        <p:spPr>
          <a:xfrm flipH="1" flipV="1">
            <a:off x="5557181" y="4294673"/>
            <a:ext cx="373330" cy="607370"/>
          </a:xfrm>
          <a:prstGeom prst="line">
            <a:avLst/>
          </a:prstGeom>
          <a:ln w="15875"/>
        </p:spPr>
        <p:style>
          <a:lnRef idx="2">
            <a:schemeClr val="dk1"/>
          </a:lnRef>
          <a:fillRef idx="0">
            <a:schemeClr val="dk1"/>
          </a:fillRef>
          <a:effectRef idx="1">
            <a:schemeClr val="dk1"/>
          </a:effectRef>
          <a:fontRef idx="minor">
            <a:schemeClr val="tx1"/>
          </a:fontRef>
        </p:style>
      </p:cxnSp>
      <p:cxnSp>
        <p:nvCxnSpPr>
          <p:cNvPr id="99" name="Straight Connector 98"/>
          <p:cNvCxnSpPr>
            <a:endCxn id="55" idx="3"/>
          </p:cNvCxnSpPr>
          <p:nvPr/>
        </p:nvCxnSpPr>
        <p:spPr>
          <a:xfrm flipH="1" flipV="1">
            <a:off x="5557181" y="4286993"/>
            <a:ext cx="373331" cy="1503130"/>
          </a:xfrm>
          <a:prstGeom prst="line">
            <a:avLst/>
          </a:prstGeom>
          <a:ln w="15875"/>
        </p:spPr>
        <p:style>
          <a:lnRef idx="2">
            <a:schemeClr val="dk1"/>
          </a:lnRef>
          <a:fillRef idx="0">
            <a:schemeClr val="dk1"/>
          </a:fillRef>
          <a:effectRef idx="1">
            <a:schemeClr val="dk1"/>
          </a:effectRef>
          <a:fontRef idx="minor">
            <a:schemeClr val="tx1"/>
          </a:fontRef>
        </p:style>
      </p:cxnSp>
      <p:cxnSp>
        <p:nvCxnSpPr>
          <p:cNvPr id="100" name="Straight Connector 99"/>
          <p:cNvCxnSpPr>
            <a:stCxn id="65" idx="1"/>
            <a:endCxn id="58" idx="3"/>
          </p:cNvCxnSpPr>
          <p:nvPr/>
        </p:nvCxnSpPr>
        <p:spPr>
          <a:xfrm flipH="1">
            <a:off x="6232036" y="4364456"/>
            <a:ext cx="784628" cy="537587"/>
          </a:xfrm>
          <a:prstGeom prst="line">
            <a:avLst/>
          </a:prstGeom>
          <a:ln w="15875"/>
        </p:spPr>
        <p:style>
          <a:lnRef idx="2">
            <a:schemeClr val="dk1"/>
          </a:lnRef>
          <a:fillRef idx="0">
            <a:schemeClr val="dk1"/>
          </a:fillRef>
          <a:effectRef idx="1">
            <a:schemeClr val="dk1"/>
          </a:effectRef>
          <a:fontRef idx="minor">
            <a:schemeClr val="tx1"/>
          </a:fontRef>
        </p:style>
      </p:cxnSp>
      <p:cxnSp>
        <p:nvCxnSpPr>
          <p:cNvPr id="101" name="Straight Connector 100"/>
          <p:cNvCxnSpPr>
            <a:stCxn id="64" idx="1"/>
            <a:endCxn id="54" idx="3"/>
          </p:cNvCxnSpPr>
          <p:nvPr/>
        </p:nvCxnSpPr>
        <p:spPr>
          <a:xfrm flipH="1" flipV="1">
            <a:off x="5557181" y="3644527"/>
            <a:ext cx="1459483" cy="77463"/>
          </a:xfrm>
          <a:prstGeom prst="line">
            <a:avLst/>
          </a:prstGeom>
          <a:ln w="15875"/>
        </p:spPr>
        <p:style>
          <a:lnRef idx="2">
            <a:schemeClr val="dk1"/>
          </a:lnRef>
          <a:fillRef idx="0">
            <a:schemeClr val="dk1"/>
          </a:fillRef>
          <a:effectRef idx="1">
            <a:schemeClr val="dk1"/>
          </a:effectRef>
          <a:fontRef idx="minor">
            <a:schemeClr val="tx1"/>
          </a:fontRef>
        </p:style>
      </p:cxnSp>
      <p:cxnSp>
        <p:nvCxnSpPr>
          <p:cNvPr id="102" name="Straight Connector 101"/>
          <p:cNvCxnSpPr>
            <a:stCxn id="63" idx="1"/>
            <a:endCxn id="54" idx="3"/>
          </p:cNvCxnSpPr>
          <p:nvPr/>
        </p:nvCxnSpPr>
        <p:spPr>
          <a:xfrm flipH="1">
            <a:off x="5557181" y="3496496"/>
            <a:ext cx="1459483" cy="148031"/>
          </a:xfrm>
          <a:prstGeom prst="line">
            <a:avLst/>
          </a:prstGeom>
          <a:ln w="15875"/>
        </p:spPr>
        <p:style>
          <a:lnRef idx="2">
            <a:schemeClr val="dk1"/>
          </a:lnRef>
          <a:fillRef idx="0">
            <a:schemeClr val="dk1"/>
          </a:fillRef>
          <a:effectRef idx="1">
            <a:schemeClr val="dk1"/>
          </a:effectRef>
          <a:fontRef idx="minor">
            <a:schemeClr val="tx1"/>
          </a:fontRef>
        </p:style>
      </p:cxnSp>
      <p:cxnSp>
        <p:nvCxnSpPr>
          <p:cNvPr id="103" name="Straight Connector 102"/>
          <p:cNvCxnSpPr>
            <a:stCxn id="65" idx="1"/>
            <a:endCxn id="53" idx="3"/>
          </p:cNvCxnSpPr>
          <p:nvPr/>
        </p:nvCxnSpPr>
        <p:spPr>
          <a:xfrm flipH="1" flipV="1">
            <a:off x="5557181" y="3419033"/>
            <a:ext cx="1459483" cy="945423"/>
          </a:xfrm>
          <a:prstGeom prst="line">
            <a:avLst/>
          </a:prstGeom>
          <a:ln w="15875"/>
        </p:spPr>
        <p:style>
          <a:lnRef idx="2">
            <a:schemeClr val="dk1"/>
          </a:lnRef>
          <a:fillRef idx="0">
            <a:schemeClr val="dk1"/>
          </a:fillRef>
          <a:effectRef idx="1">
            <a:schemeClr val="dk1"/>
          </a:effectRef>
          <a:fontRef idx="minor">
            <a:schemeClr val="tx1"/>
          </a:fontRef>
        </p:style>
      </p:cxnSp>
      <p:cxnSp>
        <p:nvCxnSpPr>
          <p:cNvPr id="104" name="Straight Connector 103"/>
          <p:cNvCxnSpPr>
            <a:stCxn id="64" idx="1"/>
            <a:endCxn id="55" idx="3"/>
          </p:cNvCxnSpPr>
          <p:nvPr/>
        </p:nvCxnSpPr>
        <p:spPr>
          <a:xfrm flipH="1">
            <a:off x="5557181" y="3721990"/>
            <a:ext cx="1459483" cy="565003"/>
          </a:xfrm>
          <a:prstGeom prst="line">
            <a:avLst/>
          </a:prstGeom>
          <a:ln w="15875"/>
        </p:spPr>
        <p:style>
          <a:lnRef idx="2">
            <a:schemeClr val="dk1"/>
          </a:lnRef>
          <a:fillRef idx="0">
            <a:schemeClr val="dk1"/>
          </a:fillRef>
          <a:effectRef idx="1">
            <a:schemeClr val="dk1"/>
          </a:effectRef>
          <a:fontRef idx="minor">
            <a:schemeClr val="tx1"/>
          </a:fontRef>
        </p:style>
      </p:cxnSp>
      <p:cxnSp>
        <p:nvCxnSpPr>
          <p:cNvPr id="105" name="Straight Connector 104"/>
          <p:cNvCxnSpPr>
            <a:stCxn id="64" idx="1"/>
            <a:endCxn id="60" idx="3"/>
          </p:cNvCxnSpPr>
          <p:nvPr/>
        </p:nvCxnSpPr>
        <p:spPr>
          <a:xfrm flipH="1">
            <a:off x="6232036" y="3721990"/>
            <a:ext cx="784628" cy="2048013"/>
          </a:xfrm>
          <a:prstGeom prst="line">
            <a:avLst/>
          </a:prstGeom>
          <a:ln w="15875"/>
        </p:spPr>
        <p:style>
          <a:lnRef idx="2">
            <a:schemeClr val="dk1"/>
          </a:lnRef>
          <a:fillRef idx="0">
            <a:schemeClr val="dk1"/>
          </a:fillRef>
          <a:effectRef idx="1">
            <a:schemeClr val="dk1"/>
          </a:effectRef>
          <a:fontRef idx="minor">
            <a:schemeClr val="tx1"/>
          </a:fontRef>
        </p:style>
      </p:cxnSp>
      <p:cxnSp>
        <p:nvCxnSpPr>
          <p:cNvPr id="106" name="Straight Connector 105"/>
          <p:cNvCxnSpPr>
            <a:stCxn id="65" idx="1"/>
            <a:endCxn id="59" idx="3"/>
          </p:cNvCxnSpPr>
          <p:nvPr/>
        </p:nvCxnSpPr>
        <p:spPr>
          <a:xfrm flipH="1">
            <a:off x="6232036" y="4364456"/>
            <a:ext cx="784628" cy="763081"/>
          </a:xfrm>
          <a:prstGeom prst="line">
            <a:avLst/>
          </a:prstGeom>
          <a:ln w="15875"/>
        </p:spPr>
        <p:style>
          <a:lnRef idx="2">
            <a:schemeClr val="dk1"/>
          </a:lnRef>
          <a:fillRef idx="0">
            <a:schemeClr val="dk1"/>
          </a:fillRef>
          <a:effectRef idx="1">
            <a:schemeClr val="dk1"/>
          </a:effectRef>
          <a:fontRef idx="minor">
            <a:schemeClr val="tx1"/>
          </a:fontRef>
        </p:style>
      </p:cxnSp>
      <p:cxnSp>
        <p:nvCxnSpPr>
          <p:cNvPr id="107" name="Straight Connector 106"/>
          <p:cNvCxnSpPr>
            <a:stCxn id="65" idx="1"/>
            <a:endCxn id="55" idx="3"/>
          </p:cNvCxnSpPr>
          <p:nvPr/>
        </p:nvCxnSpPr>
        <p:spPr>
          <a:xfrm flipH="1" flipV="1">
            <a:off x="5557181" y="4286993"/>
            <a:ext cx="1459483" cy="77463"/>
          </a:xfrm>
          <a:prstGeom prst="line">
            <a:avLst/>
          </a:prstGeom>
          <a:ln w="15875"/>
        </p:spPr>
        <p:style>
          <a:lnRef idx="2">
            <a:schemeClr val="dk1"/>
          </a:lnRef>
          <a:fillRef idx="0">
            <a:schemeClr val="dk1"/>
          </a:fillRef>
          <a:effectRef idx="1">
            <a:schemeClr val="dk1"/>
          </a:effectRef>
          <a:fontRef idx="minor">
            <a:schemeClr val="tx1"/>
          </a:fontRef>
        </p:style>
      </p:cxnSp>
      <p:pic>
        <p:nvPicPr>
          <p:cNvPr id="108" name="Picture 56" descr="black-server-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860" y="2018257"/>
            <a:ext cx="385698" cy="38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08" descr="laptop_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1288" y="1643634"/>
            <a:ext cx="374623" cy="374623"/>
          </a:xfrm>
          <a:prstGeom prst="rect">
            <a:avLst/>
          </a:prstGeom>
        </p:spPr>
      </p:pic>
      <p:sp>
        <p:nvSpPr>
          <p:cNvPr id="111" name="TextBox 110"/>
          <p:cNvSpPr txBox="1"/>
          <p:nvPr/>
        </p:nvSpPr>
        <p:spPr>
          <a:xfrm>
            <a:off x="6398445" y="2346198"/>
            <a:ext cx="267158" cy="307777"/>
          </a:xfrm>
          <a:prstGeom prst="rect">
            <a:avLst/>
          </a:prstGeom>
          <a:noFill/>
        </p:spPr>
        <p:txBody>
          <a:bodyPr wrap="none" rtlCol="0">
            <a:spAutoFit/>
          </a:bodyPr>
          <a:lstStyle/>
          <a:p>
            <a:r>
              <a:rPr lang="en-US" sz="1400" dirty="0" smtClean="0"/>
              <a:t>S</a:t>
            </a:r>
            <a:endParaRPr lang="en-US" sz="1400" dirty="0"/>
          </a:p>
        </p:txBody>
      </p:sp>
      <p:sp>
        <p:nvSpPr>
          <p:cNvPr id="115" name="Oval 114"/>
          <p:cNvSpPr/>
          <p:nvPr/>
        </p:nvSpPr>
        <p:spPr>
          <a:xfrm>
            <a:off x="249472" y="3488266"/>
            <a:ext cx="918037"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28" idx="1"/>
            <a:endCxn id="115" idx="6"/>
          </p:cNvCxnSpPr>
          <p:nvPr/>
        </p:nvCxnSpPr>
        <p:spPr>
          <a:xfrm flipH="1">
            <a:off x="1167509" y="3426713"/>
            <a:ext cx="662187" cy="390931"/>
          </a:xfrm>
          <a:prstGeom prst="line">
            <a:avLst/>
          </a:prstGeom>
          <a:ln w="15875"/>
        </p:spPr>
        <p:style>
          <a:lnRef idx="2">
            <a:schemeClr val="dk1"/>
          </a:lnRef>
          <a:fillRef idx="0">
            <a:schemeClr val="dk1"/>
          </a:fillRef>
          <a:effectRef idx="1">
            <a:schemeClr val="dk1"/>
          </a:effectRef>
          <a:fontRef idx="minor">
            <a:schemeClr val="tx1"/>
          </a:fontRef>
        </p:style>
      </p:cxnSp>
      <p:cxnSp>
        <p:nvCxnSpPr>
          <p:cNvPr id="121" name="Straight Connector 120"/>
          <p:cNvCxnSpPr>
            <a:stCxn id="29" idx="1"/>
            <a:endCxn id="115" idx="6"/>
          </p:cNvCxnSpPr>
          <p:nvPr/>
        </p:nvCxnSpPr>
        <p:spPr>
          <a:xfrm flipH="1">
            <a:off x="1167509" y="3652207"/>
            <a:ext cx="662187" cy="165437"/>
          </a:xfrm>
          <a:prstGeom prst="line">
            <a:avLst/>
          </a:prstGeom>
          <a:ln w="15875"/>
        </p:spPr>
        <p:style>
          <a:lnRef idx="2">
            <a:schemeClr val="dk1"/>
          </a:lnRef>
          <a:fillRef idx="0">
            <a:schemeClr val="dk1"/>
          </a:fillRef>
          <a:effectRef idx="1">
            <a:schemeClr val="dk1"/>
          </a:effectRef>
          <a:fontRef idx="minor">
            <a:schemeClr val="tx1"/>
          </a:fontRef>
        </p:style>
      </p:cxnSp>
      <p:cxnSp>
        <p:nvCxnSpPr>
          <p:cNvPr id="122" name="Straight Connector 121"/>
          <p:cNvCxnSpPr>
            <a:stCxn id="30" idx="1"/>
            <a:endCxn id="115" idx="6"/>
          </p:cNvCxnSpPr>
          <p:nvPr/>
        </p:nvCxnSpPr>
        <p:spPr>
          <a:xfrm flipH="1" flipV="1">
            <a:off x="1167509" y="3817644"/>
            <a:ext cx="662187" cy="477029"/>
          </a:xfrm>
          <a:prstGeom prst="line">
            <a:avLst/>
          </a:prstGeom>
          <a:ln w="15875"/>
        </p:spPr>
        <p:style>
          <a:lnRef idx="2">
            <a:schemeClr val="dk1"/>
          </a:lnRef>
          <a:fillRef idx="0">
            <a:schemeClr val="dk1"/>
          </a:fillRef>
          <a:effectRef idx="1">
            <a:schemeClr val="dk1"/>
          </a:effectRef>
          <a:fontRef idx="minor">
            <a:schemeClr val="tx1"/>
          </a:fontRef>
        </p:style>
      </p:cxnSp>
      <p:sp>
        <p:nvSpPr>
          <p:cNvPr id="126" name="Diamond 125"/>
          <p:cNvSpPr/>
          <p:nvPr/>
        </p:nvSpPr>
        <p:spPr>
          <a:xfrm>
            <a:off x="8088713" y="3717618"/>
            <a:ext cx="539092" cy="569375"/>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cxnSp>
        <p:nvCxnSpPr>
          <p:cNvPr id="127" name="Straight Connector 126"/>
          <p:cNvCxnSpPr>
            <a:stCxn id="126" idx="1"/>
            <a:endCxn id="63" idx="3"/>
          </p:cNvCxnSpPr>
          <p:nvPr/>
        </p:nvCxnSpPr>
        <p:spPr>
          <a:xfrm flipH="1" flipV="1">
            <a:off x="7318189" y="3496496"/>
            <a:ext cx="770524" cy="505810"/>
          </a:xfrm>
          <a:prstGeom prst="line">
            <a:avLst/>
          </a:prstGeom>
          <a:ln w="15875"/>
        </p:spPr>
        <p:style>
          <a:lnRef idx="2">
            <a:schemeClr val="dk1"/>
          </a:lnRef>
          <a:fillRef idx="0">
            <a:schemeClr val="dk1"/>
          </a:fillRef>
          <a:effectRef idx="1">
            <a:schemeClr val="dk1"/>
          </a:effectRef>
          <a:fontRef idx="minor">
            <a:schemeClr val="tx1"/>
          </a:fontRef>
        </p:style>
      </p:cxnSp>
      <p:cxnSp>
        <p:nvCxnSpPr>
          <p:cNvPr id="128" name="Straight Connector 127"/>
          <p:cNvCxnSpPr>
            <a:stCxn id="126" idx="1"/>
            <a:endCxn id="64" idx="3"/>
          </p:cNvCxnSpPr>
          <p:nvPr/>
        </p:nvCxnSpPr>
        <p:spPr>
          <a:xfrm flipH="1" flipV="1">
            <a:off x="7318189" y="3721990"/>
            <a:ext cx="770524" cy="280316"/>
          </a:xfrm>
          <a:prstGeom prst="line">
            <a:avLst/>
          </a:prstGeom>
          <a:ln w="15875"/>
        </p:spPr>
        <p:style>
          <a:lnRef idx="2">
            <a:schemeClr val="dk1"/>
          </a:lnRef>
          <a:fillRef idx="0">
            <a:schemeClr val="dk1"/>
          </a:fillRef>
          <a:effectRef idx="1">
            <a:schemeClr val="dk1"/>
          </a:effectRef>
          <a:fontRef idx="minor">
            <a:schemeClr val="tx1"/>
          </a:fontRef>
        </p:style>
      </p:cxnSp>
      <p:cxnSp>
        <p:nvCxnSpPr>
          <p:cNvPr id="129" name="Straight Connector 128"/>
          <p:cNvCxnSpPr>
            <a:stCxn id="126" idx="1"/>
            <a:endCxn id="65" idx="3"/>
          </p:cNvCxnSpPr>
          <p:nvPr/>
        </p:nvCxnSpPr>
        <p:spPr>
          <a:xfrm flipH="1">
            <a:off x="7318189" y="4002306"/>
            <a:ext cx="770524" cy="362150"/>
          </a:xfrm>
          <a:prstGeom prst="line">
            <a:avLst/>
          </a:prstGeom>
          <a:ln w="15875"/>
        </p:spPr>
        <p:style>
          <a:lnRef idx="2">
            <a:schemeClr val="dk1"/>
          </a:lnRef>
          <a:fillRef idx="0">
            <a:schemeClr val="dk1"/>
          </a:fillRef>
          <a:effectRef idx="1">
            <a:schemeClr val="dk1"/>
          </a:effectRef>
          <a:fontRef idx="minor">
            <a:schemeClr val="tx1"/>
          </a:fontRef>
        </p:style>
      </p:cxnSp>
      <p:cxnSp>
        <p:nvCxnSpPr>
          <p:cNvPr id="130" name="Straight Connector 129"/>
          <p:cNvCxnSpPr>
            <a:stCxn id="38" idx="3"/>
            <a:endCxn id="53" idx="1"/>
          </p:cNvCxnSpPr>
          <p:nvPr/>
        </p:nvCxnSpPr>
        <p:spPr>
          <a:xfrm>
            <a:off x="3306408" y="3352153"/>
            <a:ext cx="1949248" cy="66880"/>
          </a:xfrm>
          <a:prstGeom prst="line">
            <a:avLst/>
          </a:prstGeom>
          <a:ln w="15875"/>
        </p:spPr>
        <p:style>
          <a:lnRef idx="2">
            <a:schemeClr val="dk1"/>
          </a:lnRef>
          <a:fillRef idx="0">
            <a:schemeClr val="dk1"/>
          </a:fillRef>
          <a:effectRef idx="1">
            <a:schemeClr val="dk1"/>
          </a:effectRef>
          <a:fontRef idx="minor">
            <a:schemeClr val="tx1"/>
          </a:fontRef>
        </p:style>
      </p:cxnSp>
      <p:cxnSp>
        <p:nvCxnSpPr>
          <p:cNvPr id="131" name="Straight Connector 130"/>
          <p:cNvCxnSpPr>
            <a:stCxn id="38" idx="3"/>
            <a:endCxn id="55" idx="1"/>
          </p:cNvCxnSpPr>
          <p:nvPr/>
        </p:nvCxnSpPr>
        <p:spPr>
          <a:xfrm>
            <a:off x="3306408" y="3352153"/>
            <a:ext cx="1949248" cy="934840"/>
          </a:xfrm>
          <a:prstGeom prst="line">
            <a:avLst/>
          </a:prstGeom>
          <a:ln w="15875"/>
        </p:spPr>
        <p:style>
          <a:lnRef idx="2">
            <a:schemeClr val="dk1"/>
          </a:lnRef>
          <a:fillRef idx="0">
            <a:schemeClr val="dk1"/>
          </a:fillRef>
          <a:effectRef idx="1">
            <a:schemeClr val="dk1"/>
          </a:effectRef>
          <a:fontRef idx="minor">
            <a:schemeClr val="tx1"/>
          </a:fontRef>
        </p:style>
      </p:cxnSp>
      <p:cxnSp>
        <p:nvCxnSpPr>
          <p:cNvPr id="132" name="Straight Connector 131"/>
          <p:cNvCxnSpPr>
            <a:stCxn id="40" idx="3"/>
          </p:cNvCxnSpPr>
          <p:nvPr/>
        </p:nvCxnSpPr>
        <p:spPr>
          <a:xfrm flipV="1">
            <a:off x="3306408" y="3652207"/>
            <a:ext cx="1949248" cy="567906"/>
          </a:xfrm>
          <a:prstGeom prst="line">
            <a:avLst/>
          </a:prstGeom>
          <a:ln w="15875"/>
        </p:spPr>
        <p:style>
          <a:lnRef idx="2">
            <a:schemeClr val="dk1"/>
          </a:lnRef>
          <a:fillRef idx="0">
            <a:schemeClr val="dk1"/>
          </a:fillRef>
          <a:effectRef idx="1">
            <a:schemeClr val="dk1"/>
          </a:effectRef>
          <a:fontRef idx="minor">
            <a:schemeClr val="tx1"/>
          </a:fontRef>
        </p:style>
      </p:cxnSp>
      <p:sp>
        <p:nvSpPr>
          <p:cNvPr id="133" name="Rectangle 132"/>
          <p:cNvSpPr/>
          <p:nvPr/>
        </p:nvSpPr>
        <p:spPr>
          <a:xfrm>
            <a:off x="1831333" y="379508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Rectangle 133"/>
          <p:cNvSpPr/>
          <p:nvPr/>
        </p:nvSpPr>
        <p:spPr>
          <a:xfrm>
            <a:off x="1829696" y="402057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5" name="Rectangle 134"/>
          <p:cNvSpPr/>
          <p:nvPr/>
        </p:nvSpPr>
        <p:spPr>
          <a:xfrm>
            <a:off x="3006520" y="371761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6" name="Rectangle 135"/>
          <p:cNvSpPr/>
          <p:nvPr/>
        </p:nvSpPr>
        <p:spPr>
          <a:xfrm>
            <a:off x="3008157" y="394748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7" name="Rectangle 136"/>
          <p:cNvSpPr/>
          <p:nvPr/>
        </p:nvSpPr>
        <p:spPr>
          <a:xfrm>
            <a:off x="5255656" y="379070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8" name="Rectangle 137"/>
          <p:cNvSpPr/>
          <p:nvPr/>
        </p:nvSpPr>
        <p:spPr>
          <a:xfrm>
            <a:off x="5259539" y="400230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9" name="Rectangle 138"/>
          <p:cNvSpPr/>
          <p:nvPr/>
        </p:nvSpPr>
        <p:spPr>
          <a:xfrm>
            <a:off x="7018301" y="386879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0" name="Rectangle 139"/>
          <p:cNvSpPr/>
          <p:nvPr/>
        </p:nvSpPr>
        <p:spPr>
          <a:xfrm>
            <a:off x="7016664" y="408328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1" name="Rectangle 140"/>
          <p:cNvSpPr/>
          <p:nvPr/>
        </p:nvSpPr>
        <p:spPr>
          <a:xfrm>
            <a:off x="2550237" y="522696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Rectangle 141"/>
          <p:cNvSpPr/>
          <p:nvPr/>
        </p:nvSpPr>
        <p:spPr>
          <a:xfrm>
            <a:off x="2550237" y="544069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Rectangle 142"/>
          <p:cNvSpPr/>
          <p:nvPr/>
        </p:nvSpPr>
        <p:spPr>
          <a:xfrm>
            <a:off x="3604588" y="504861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Rectangle 143"/>
          <p:cNvSpPr/>
          <p:nvPr/>
        </p:nvSpPr>
        <p:spPr>
          <a:xfrm>
            <a:off x="3615306" y="525731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5" name="Rectangle 144"/>
          <p:cNvSpPr/>
          <p:nvPr/>
        </p:nvSpPr>
        <p:spPr>
          <a:xfrm>
            <a:off x="4563385" y="507356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6" name="Rectangle 145"/>
          <p:cNvSpPr/>
          <p:nvPr/>
        </p:nvSpPr>
        <p:spPr>
          <a:xfrm>
            <a:off x="4558625" y="529702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7" name="Rectangle 146"/>
          <p:cNvSpPr/>
          <p:nvPr/>
        </p:nvSpPr>
        <p:spPr>
          <a:xfrm>
            <a:off x="5930511" y="526712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8" name="Rectangle 147"/>
          <p:cNvSpPr/>
          <p:nvPr/>
        </p:nvSpPr>
        <p:spPr>
          <a:xfrm>
            <a:off x="5932148" y="549775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49" name="Straight Connector 148"/>
          <p:cNvCxnSpPr>
            <a:stCxn id="135" idx="1"/>
            <a:endCxn id="133" idx="3"/>
          </p:cNvCxnSpPr>
          <p:nvPr/>
        </p:nvCxnSpPr>
        <p:spPr>
          <a:xfrm flipH="1">
            <a:off x="2132858" y="3790709"/>
            <a:ext cx="873662" cy="77463"/>
          </a:xfrm>
          <a:prstGeom prst="line">
            <a:avLst/>
          </a:prstGeom>
          <a:ln w="15875"/>
        </p:spPr>
        <p:style>
          <a:lnRef idx="2">
            <a:schemeClr val="dk1"/>
          </a:lnRef>
          <a:fillRef idx="0">
            <a:schemeClr val="dk1"/>
          </a:fillRef>
          <a:effectRef idx="1">
            <a:schemeClr val="dk1"/>
          </a:effectRef>
          <a:fontRef idx="minor">
            <a:schemeClr val="tx1"/>
          </a:fontRef>
        </p:style>
      </p:cxnSp>
      <p:cxnSp>
        <p:nvCxnSpPr>
          <p:cNvPr id="152" name="Straight Connector 151"/>
          <p:cNvCxnSpPr>
            <a:stCxn id="136" idx="1"/>
            <a:endCxn id="134" idx="3"/>
          </p:cNvCxnSpPr>
          <p:nvPr/>
        </p:nvCxnSpPr>
        <p:spPr>
          <a:xfrm flipH="1">
            <a:off x="2131221" y="4020572"/>
            <a:ext cx="876936" cy="73091"/>
          </a:xfrm>
          <a:prstGeom prst="line">
            <a:avLst/>
          </a:prstGeom>
          <a:ln w="15875"/>
        </p:spPr>
        <p:style>
          <a:lnRef idx="2">
            <a:schemeClr val="dk1"/>
          </a:lnRef>
          <a:fillRef idx="0">
            <a:schemeClr val="dk1"/>
          </a:fillRef>
          <a:effectRef idx="1">
            <a:schemeClr val="dk1"/>
          </a:effectRef>
          <a:fontRef idx="minor">
            <a:schemeClr val="tx1"/>
          </a:fontRef>
        </p:style>
      </p:cxnSp>
      <p:cxnSp>
        <p:nvCxnSpPr>
          <p:cNvPr id="155" name="Straight Connector 154"/>
          <p:cNvCxnSpPr>
            <a:stCxn id="141" idx="1"/>
            <a:endCxn id="134" idx="3"/>
          </p:cNvCxnSpPr>
          <p:nvPr/>
        </p:nvCxnSpPr>
        <p:spPr>
          <a:xfrm flipH="1" flipV="1">
            <a:off x="2131221" y="4093663"/>
            <a:ext cx="419016" cy="1206393"/>
          </a:xfrm>
          <a:prstGeom prst="line">
            <a:avLst/>
          </a:prstGeom>
          <a:ln w="15875"/>
        </p:spPr>
        <p:style>
          <a:lnRef idx="2">
            <a:schemeClr val="dk1"/>
          </a:lnRef>
          <a:fillRef idx="0">
            <a:schemeClr val="dk1"/>
          </a:fillRef>
          <a:effectRef idx="1">
            <a:schemeClr val="dk1"/>
          </a:effectRef>
          <a:fontRef idx="minor">
            <a:schemeClr val="tx1"/>
          </a:fontRef>
        </p:style>
      </p:cxnSp>
      <p:cxnSp>
        <p:nvCxnSpPr>
          <p:cNvPr id="159" name="Straight Connector 158"/>
          <p:cNvCxnSpPr>
            <a:stCxn id="142" idx="1"/>
            <a:endCxn id="133" idx="3"/>
          </p:cNvCxnSpPr>
          <p:nvPr/>
        </p:nvCxnSpPr>
        <p:spPr>
          <a:xfrm flipH="1" flipV="1">
            <a:off x="2132858" y="3868172"/>
            <a:ext cx="417379" cy="1645610"/>
          </a:xfrm>
          <a:prstGeom prst="line">
            <a:avLst/>
          </a:prstGeom>
          <a:ln w="15875"/>
        </p:spPr>
        <p:style>
          <a:lnRef idx="2">
            <a:schemeClr val="dk1"/>
          </a:lnRef>
          <a:fillRef idx="0">
            <a:schemeClr val="dk1"/>
          </a:fillRef>
          <a:effectRef idx="1">
            <a:schemeClr val="dk1"/>
          </a:effectRef>
          <a:fontRef idx="minor">
            <a:schemeClr val="tx1"/>
          </a:fontRef>
        </p:style>
      </p:cxnSp>
      <p:cxnSp>
        <p:nvCxnSpPr>
          <p:cNvPr id="163" name="Straight Connector 162"/>
          <p:cNvCxnSpPr>
            <a:stCxn id="135" idx="3"/>
            <a:endCxn id="137" idx="1"/>
          </p:cNvCxnSpPr>
          <p:nvPr/>
        </p:nvCxnSpPr>
        <p:spPr>
          <a:xfrm>
            <a:off x="3308045" y="3790709"/>
            <a:ext cx="1947611" cy="73091"/>
          </a:xfrm>
          <a:prstGeom prst="line">
            <a:avLst/>
          </a:prstGeom>
          <a:ln w="15875"/>
        </p:spPr>
        <p:style>
          <a:lnRef idx="2">
            <a:schemeClr val="dk1"/>
          </a:lnRef>
          <a:fillRef idx="0">
            <a:schemeClr val="dk1"/>
          </a:fillRef>
          <a:effectRef idx="1">
            <a:schemeClr val="dk1"/>
          </a:effectRef>
          <a:fontRef idx="minor">
            <a:schemeClr val="tx1"/>
          </a:fontRef>
        </p:style>
      </p:cxnSp>
      <p:cxnSp>
        <p:nvCxnSpPr>
          <p:cNvPr id="166" name="Straight Connector 165"/>
          <p:cNvCxnSpPr>
            <a:stCxn id="135" idx="3"/>
            <a:endCxn id="138" idx="1"/>
          </p:cNvCxnSpPr>
          <p:nvPr/>
        </p:nvCxnSpPr>
        <p:spPr>
          <a:xfrm>
            <a:off x="3308045" y="3790709"/>
            <a:ext cx="1951494" cy="284688"/>
          </a:xfrm>
          <a:prstGeom prst="line">
            <a:avLst/>
          </a:prstGeom>
          <a:ln w="15875"/>
        </p:spPr>
        <p:style>
          <a:lnRef idx="2">
            <a:schemeClr val="dk1"/>
          </a:lnRef>
          <a:fillRef idx="0">
            <a:schemeClr val="dk1"/>
          </a:fillRef>
          <a:effectRef idx="1">
            <a:schemeClr val="dk1"/>
          </a:effectRef>
          <a:fontRef idx="minor">
            <a:schemeClr val="tx1"/>
          </a:fontRef>
        </p:style>
      </p:cxnSp>
      <p:cxnSp>
        <p:nvCxnSpPr>
          <p:cNvPr id="169" name="Straight Connector 168"/>
          <p:cNvCxnSpPr>
            <a:stCxn id="136" idx="3"/>
            <a:endCxn id="138" idx="1"/>
          </p:cNvCxnSpPr>
          <p:nvPr/>
        </p:nvCxnSpPr>
        <p:spPr>
          <a:xfrm>
            <a:off x="3309682" y="4020572"/>
            <a:ext cx="1949857" cy="54825"/>
          </a:xfrm>
          <a:prstGeom prst="line">
            <a:avLst/>
          </a:prstGeom>
          <a:ln w="15875"/>
        </p:spPr>
        <p:style>
          <a:lnRef idx="2">
            <a:schemeClr val="dk1"/>
          </a:lnRef>
          <a:fillRef idx="0">
            <a:schemeClr val="dk1"/>
          </a:fillRef>
          <a:effectRef idx="1">
            <a:schemeClr val="dk1"/>
          </a:effectRef>
          <a:fontRef idx="minor">
            <a:schemeClr val="tx1"/>
          </a:fontRef>
        </p:style>
      </p:cxnSp>
      <p:cxnSp>
        <p:nvCxnSpPr>
          <p:cNvPr id="172" name="Straight Connector 171"/>
          <p:cNvCxnSpPr>
            <a:stCxn id="136" idx="3"/>
            <a:endCxn id="145" idx="1"/>
          </p:cNvCxnSpPr>
          <p:nvPr/>
        </p:nvCxnSpPr>
        <p:spPr>
          <a:xfrm>
            <a:off x="3309682" y="4020572"/>
            <a:ext cx="1253703" cy="1126081"/>
          </a:xfrm>
          <a:prstGeom prst="line">
            <a:avLst/>
          </a:prstGeom>
          <a:ln w="15875"/>
        </p:spPr>
        <p:style>
          <a:lnRef idx="2">
            <a:schemeClr val="dk1"/>
          </a:lnRef>
          <a:fillRef idx="0">
            <a:schemeClr val="dk1"/>
          </a:fillRef>
          <a:effectRef idx="1">
            <a:schemeClr val="dk1"/>
          </a:effectRef>
          <a:fontRef idx="minor">
            <a:schemeClr val="tx1"/>
          </a:fontRef>
        </p:style>
      </p:cxnSp>
      <p:cxnSp>
        <p:nvCxnSpPr>
          <p:cNvPr id="175" name="Straight Connector 174"/>
          <p:cNvCxnSpPr>
            <a:stCxn id="143" idx="3"/>
            <a:endCxn id="145" idx="1"/>
          </p:cNvCxnSpPr>
          <p:nvPr/>
        </p:nvCxnSpPr>
        <p:spPr>
          <a:xfrm>
            <a:off x="3906113" y="5121703"/>
            <a:ext cx="657272" cy="24950"/>
          </a:xfrm>
          <a:prstGeom prst="line">
            <a:avLst/>
          </a:prstGeom>
          <a:ln w="15875"/>
        </p:spPr>
        <p:style>
          <a:lnRef idx="2">
            <a:schemeClr val="dk1"/>
          </a:lnRef>
          <a:fillRef idx="0">
            <a:schemeClr val="dk1"/>
          </a:fillRef>
          <a:effectRef idx="1">
            <a:schemeClr val="dk1"/>
          </a:effectRef>
          <a:fontRef idx="minor">
            <a:schemeClr val="tx1"/>
          </a:fontRef>
        </p:style>
      </p:cxnSp>
      <p:cxnSp>
        <p:nvCxnSpPr>
          <p:cNvPr id="178" name="Straight Connector 177"/>
          <p:cNvCxnSpPr>
            <a:stCxn id="144" idx="3"/>
            <a:endCxn id="146" idx="1"/>
          </p:cNvCxnSpPr>
          <p:nvPr/>
        </p:nvCxnSpPr>
        <p:spPr>
          <a:xfrm>
            <a:off x="3916831" y="5330409"/>
            <a:ext cx="641794" cy="39707"/>
          </a:xfrm>
          <a:prstGeom prst="line">
            <a:avLst/>
          </a:prstGeom>
          <a:ln w="15875"/>
        </p:spPr>
        <p:style>
          <a:lnRef idx="2">
            <a:schemeClr val="dk1"/>
          </a:lnRef>
          <a:fillRef idx="0">
            <a:schemeClr val="dk1"/>
          </a:fillRef>
          <a:effectRef idx="1">
            <a:schemeClr val="dk1"/>
          </a:effectRef>
          <a:fontRef idx="minor">
            <a:schemeClr val="tx1"/>
          </a:fontRef>
        </p:style>
      </p:cxnSp>
      <p:cxnSp>
        <p:nvCxnSpPr>
          <p:cNvPr id="181" name="Straight Connector 180"/>
          <p:cNvCxnSpPr>
            <a:stCxn id="144" idx="1"/>
            <a:endCxn id="136" idx="3"/>
          </p:cNvCxnSpPr>
          <p:nvPr/>
        </p:nvCxnSpPr>
        <p:spPr>
          <a:xfrm flipH="1" flipV="1">
            <a:off x="3309682" y="4020572"/>
            <a:ext cx="305624" cy="1309837"/>
          </a:xfrm>
          <a:prstGeom prst="line">
            <a:avLst/>
          </a:prstGeom>
          <a:ln w="15875"/>
        </p:spPr>
        <p:style>
          <a:lnRef idx="2">
            <a:schemeClr val="dk1"/>
          </a:lnRef>
          <a:fillRef idx="0">
            <a:schemeClr val="dk1"/>
          </a:fillRef>
          <a:effectRef idx="1">
            <a:schemeClr val="dk1"/>
          </a:effectRef>
          <a:fontRef idx="minor">
            <a:schemeClr val="tx1"/>
          </a:fontRef>
        </p:style>
      </p:cxnSp>
      <p:cxnSp>
        <p:nvCxnSpPr>
          <p:cNvPr id="184" name="Straight Connector 183"/>
          <p:cNvCxnSpPr>
            <a:stCxn id="144" idx="1"/>
            <a:endCxn id="35" idx="3"/>
          </p:cNvCxnSpPr>
          <p:nvPr/>
        </p:nvCxnSpPr>
        <p:spPr>
          <a:xfrm flipH="1">
            <a:off x="2850125" y="5330409"/>
            <a:ext cx="765181" cy="386622"/>
          </a:xfrm>
          <a:prstGeom prst="line">
            <a:avLst/>
          </a:prstGeom>
          <a:ln w="15875"/>
        </p:spPr>
        <p:style>
          <a:lnRef idx="2">
            <a:schemeClr val="dk1"/>
          </a:lnRef>
          <a:fillRef idx="0">
            <a:schemeClr val="dk1"/>
          </a:fillRef>
          <a:effectRef idx="1">
            <a:schemeClr val="dk1"/>
          </a:effectRef>
          <a:fontRef idx="minor">
            <a:schemeClr val="tx1"/>
          </a:fontRef>
        </p:style>
      </p:cxnSp>
      <p:cxnSp>
        <p:nvCxnSpPr>
          <p:cNvPr id="187" name="Straight Connector 186"/>
          <p:cNvCxnSpPr>
            <a:stCxn id="143" idx="1"/>
            <a:endCxn id="141" idx="3"/>
          </p:cNvCxnSpPr>
          <p:nvPr/>
        </p:nvCxnSpPr>
        <p:spPr>
          <a:xfrm flipH="1">
            <a:off x="2851762" y="5121703"/>
            <a:ext cx="752826"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190" name="Straight Connector 189"/>
          <p:cNvCxnSpPr>
            <a:stCxn id="143" idx="1"/>
            <a:endCxn id="142" idx="3"/>
          </p:cNvCxnSpPr>
          <p:nvPr/>
        </p:nvCxnSpPr>
        <p:spPr>
          <a:xfrm flipH="1">
            <a:off x="2851762" y="5121703"/>
            <a:ext cx="752826" cy="392079"/>
          </a:xfrm>
          <a:prstGeom prst="line">
            <a:avLst/>
          </a:prstGeom>
          <a:ln w="15875"/>
        </p:spPr>
        <p:style>
          <a:lnRef idx="2">
            <a:schemeClr val="dk1"/>
          </a:lnRef>
          <a:fillRef idx="0">
            <a:schemeClr val="dk1"/>
          </a:fillRef>
          <a:effectRef idx="1">
            <a:schemeClr val="dk1"/>
          </a:effectRef>
          <a:fontRef idx="minor">
            <a:schemeClr val="tx1"/>
          </a:fontRef>
        </p:style>
      </p:cxnSp>
      <p:cxnSp>
        <p:nvCxnSpPr>
          <p:cNvPr id="195" name="Straight Connector 194"/>
          <p:cNvCxnSpPr>
            <a:stCxn id="148" idx="1"/>
            <a:endCxn id="145" idx="3"/>
          </p:cNvCxnSpPr>
          <p:nvPr/>
        </p:nvCxnSpPr>
        <p:spPr>
          <a:xfrm flipH="1" flipV="1">
            <a:off x="4864910" y="5146653"/>
            <a:ext cx="1067238" cy="424196"/>
          </a:xfrm>
          <a:prstGeom prst="line">
            <a:avLst/>
          </a:prstGeom>
          <a:ln w="15875"/>
        </p:spPr>
        <p:style>
          <a:lnRef idx="2">
            <a:schemeClr val="dk1"/>
          </a:lnRef>
          <a:fillRef idx="0">
            <a:schemeClr val="dk1"/>
          </a:fillRef>
          <a:effectRef idx="1">
            <a:schemeClr val="dk1"/>
          </a:effectRef>
          <a:fontRef idx="minor">
            <a:schemeClr val="tx1"/>
          </a:fontRef>
        </p:style>
      </p:cxnSp>
      <p:cxnSp>
        <p:nvCxnSpPr>
          <p:cNvPr id="198" name="Straight Connector 197"/>
          <p:cNvCxnSpPr>
            <a:stCxn id="60" idx="1"/>
            <a:endCxn id="145" idx="3"/>
          </p:cNvCxnSpPr>
          <p:nvPr/>
        </p:nvCxnSpPr>
        <p:spPr>
          <a:xfrm flipH="1" flipV="1">
            <a:off x="4864910" y="5146653"/>
            <a:ext cx="1065601" cy="623350"/>
          </a:xfrm>
          <a:prstGeom prst="line">
            <a:avLst/>
          </a:prstGeom>
          <a:ln w="15875"/>
        </p:spPr>
        <p:style>
          <a:lnRef idx="2">
            <a:schemeClr val="dk1"/>
          </a:lnRef>
          <a:fillRef idx="0">
            <a:schemeClr val="dk1"/>
          </a:fillRef>
          <a:effectRef idx="1">
            <a:schemeClr val="dk1"/>
          </a:effectRef>
          <a:fontRef idx="minor">
            <a:schemeClr val="tx1"/>
          </a:fontRef>
        </p:style>
      </p:cxnSp>
      <p:cxnSp>
        <p:nvCxnSpPr>
          <p:cNvPr id="201" name="Straight Connector 200"/>
          <p:cNvCxnSpPr>
            <a:stCxn id="147" idx="1"/>
            <a:endCxn id="146" idx="3"/>
          </p:cNvCxnSpPr>
          <p:nvPr/>
        </p:nvCxnSpPr>
        <p:spPr>
          <a:xfrm flipH="1">
            <a:off x="4860150" y="5340214"/>
            <a:ext cx="1070361" cy="29902"/>
          </a:xfrm>
          <a:prstGeom prst="line">
            <a:avLst/>
          </a:prstGeom>
          <a:ln w="15875"/>
        </p:spPr>
        <p:style>
          <a:lnRef idx="2">
            <a:schemeClr val="dk1"/>
          </a:lnRef>
          <a:fillRef idx="0">
            <a:schemeClr val="dk1"/>
          </a:fillRef>
          <a:effectRef idx="1">
            <a:schemeClr val="dk1"/>
          </a:effectRef>
          <a:fontRef idx="minor">
            <a:schemeClr val="tx1"/>
          </a:fontRef>
        </p:style>
      </p:cxnSp>
      <p:cxnSp>
        <p:nvCxnSpPr>
          <p:cNvPr id="204" name="Straight Connector 203"/>
          <p:cNvCxnSpPr>
            <a:stCxn id="138" idx="1"/>
            <a:endCxn id="146" idx="3"/>
          </p:cNvCxnSpPr>
          <p:nvPr/>
        </p:nvCxnSpPr>
        <p:spPr>
          <a:xfrm flipH="1">
            <a:off x="4860150" y="4075397"/>
            <a:ext cx="399389" cy="1294719"/>
          </a:xfrm>
          <a:prstGeom prst="line">
            <a:avLst/>
          </a:prstGeom>
          <a:ln w="15875"/>
        </p:spPr>
        <p:style>
          <a:lnRef idx="2">
            <a:schemeClr val="dk1"/>
          </a:lnRef>
          <a:fillRef idx="0">
            <a:schemeClr val="dk1"/>
          </a:fillRef>
          <a:effectRef idx="1">
            <a:schemeClr val="dk1"/>
          </a:effectRef>
          <a:fontRef idx="minor">
            <a:schemeClr val="tx1"/>
          </a:fontRef>
        </p:style>
      </p:cxnSp>
      <p:cxnSp>
        <p:nvCxnSpPr>
          <p:cNvPr id="207" name="Straight Connector 206"/>
          <p:cNvCxnSpPr>
            <a:stCxn id="139" idx="1"/>
            <a:endCxn id="137" idx="3"/>
          </p:cNvCxnSpPr>
          <p:nvPr/>
        </p:nvCxnSpPr>
        <p:spPr>
          <a:xfrm flipH="1" flipV="1">
            <a:off x="5557181" y="3863800"/>
            <a:ext cx="1461120" cy="78086"/>
          </a:xfrm>
          <a:prstGeom prst="line">
            <a:avLst/>
          </a:prstGeom>
          <a:ln w="15875"/>
        </p:spPr>
        <p:style>
          <a:lnRef idx="2">
            <a:schemeClr val="dk1"/>
          </a:lnRef>
          <a:fillRef idx="0">
            <a:schemeClr val="dk1"/>
          </a:fillRef>
          <a:effectRef idx="1">
            <a:schemeClr val="dk1"/>
          </a:effectRef>
          <a:fontRef idx="minor">
            <a:schemeClr val="tx1"/>
          </a:fontRef>
        </p:style>
      </p:cxnSp>
      <p:cxnSp>
        <p:nvCxnSpPr>
          <p:cNvPr id="210" name="Straight Connector 209"/>
          <p:cNvCxnSpPr>
            <a:stCxn id="140" idx="1"/>
            <a:endCxn id="138" idx="3"/>
          </p:cNvCxnSpPr>
          <p:nvPr/>
        </p:nvCxnSpPr>
        <p:spPr>
          <a:xfrm flipH="1" flipV="1">
            <a:off x="5561064" y="4075397"/>
            <a:ext cx="1455600" cy="80980"/>
          </a:xfrm>
          <a:prstGeom prst="line">
            <a:avLst/>
          </a:prstGeom>
          <a:ln w="15875"/>
        </p:spPr>
        <p:style>
          <a:lnRef idx="2">
            <a:schemeClr val="dk1"/>
          </a:lnRef>
          <a:fillRef idx="0">
            <a:schemeClr val="dk1"/>
          </a:fillRef>
          <a:effectRef idx="1">
            <a:schemeClr val="dk1"/>
          </a:effectRef>
          <a:fontRef idx="minor">
            <a:schemeClr val="tx1"/>
          </a:fontRef>
        </p:style>
      </p:cxnSp>
      <p:cxnSp>
        <p:nvCxnSpPr>
          <p:cNvPr id="213" name="Straight Connector 212"/>
          <p:cNvCxnSpPr>
            <a:stCxn id="65" idx="1"/>
            <a:endCxn id="138" idx="3"/>
          </p:cNvCxnSpPr>
          <p:nvPr/>
        </p:nvCxnSpPr>
        <p:spPr>
          <a:xfrm flipH="1" flipV="1">
            <a:off x="5561064" y="4075397"/>
            <a:ext cx="1455600" cy="289059"/>
          </a:xfrm>
          <a:prstGeom prst="line">
            <a:avLst/>
          </a:prstGeom>
          <a:ln w="15875"/>
        </p:spPr>
        <p:style>
          <a:lnRef idx="2">
            <a:schemeClr val="dk1"/>
          </a:lnRef>
          <a:fillRef idx="0">
            <a:schemeClr val="dk1"/>
          </a:fillRef>
          <a:effectRef idx="1">
            <a:schemeClr val="dk1"/>
          </a:effectRef>
          <a:fontRef idx="minor">
            <a:schemeClr val="tx1"/>
          </a:fontRef>
        </p:style>
      </p:cxnSp>
      <p:cxnSp>
        <p:nvCxnSpPr>
          <p:cNvPr id="216" name="Straight Connector 215"/>
          <p:cNvCxnSpPr>
            <a:stCxn id="139" idx="1"/>
            <a:endCxn id="147" idx="3"/>
          </p:cNvCxnSpPr>
          <p:nvPr/>
        </p:nvCxnSpPr>
        <p:spPr>
          <a:xfrm flipH="1">
            <a:off x="6232036" y="3941886"/>
            <a:ext cx="786265" cy="1398328"/>
          </a:xfrm>
          <a:prstGeom prst="line">
            <a:avLst/>
          </a:prstGeom>
          <a:ln w="15875"/>
        </p:spPr>
        <p:style>
          <a:lnRef idx="2">
            <a:schemeClr val="dk1"/>
          </a:lnRef>
          <a:fillRef idx="0">
            <a:schemeClr val="dk1"/>
          </a:fillRef>
          <a:effectRef idx="1">
            <a:schemeClr val="dk1"/>
          </a:effectRef>
          <a:fontRef idx="minor">
            <a:schemeClr val="tx1"/>
          </a:fontRef>
        </p:style>
      </p:cxnSp>
      <p:cxnSp>
        <p:nvCxnSpPr>
          <p:cNvPr id="219" name="Straight Connector 218"/>
          <p:cNvCxnSpPr>
            <a:stCxn id="140" idx="1"/>
            <a:endCxn id="148" idx="3"/>
          </p:cNvCxnSpPr>
          <p:nvPr/>
        </p:nvCxnSpPr>
        <p:spPr>
          <a:xfrm flipH="1">
            <a:off x="6233673" y="4156377"/>
            <a:ext cx="782991" cy="1414472"/>
          </a:xfrm>
          <a:prstGeom prst="line">
            <a:avLst/>
          </a:prstGeom>
          <a:ln w="15875"/>
        </p:spPr>
        <p:style>
          <a:lnRef idx="2">
            <a:schemeClr val="dk1"/>
          </a:lnRef>
          <a:fillRef idx="0">
            <a:schemeClr val="dk1"/>
          </a:fillRef>
          <a:effectRef idx="1">
            <a:schemeClr val="dk1"/>
          </a:effectRef>
          <a:fontRef idx="minor">
            <a:schemeClr val="tx1"/>
          </a:fontRef>
        </p:style>
      </p:cxnSp>
      <p:cxnSp>
        <p:nvCxnSpPr>
          <p:cNvPr id="222" name="Straight Connector 221"/>
          <p:cNvCxnSpPr>
            <a:stCxn id="126" idx="1"/>
            <a:endCxn id="139" idx="3"/>
          </p:cNvCxnSpPr>
          <p:nvPr/>
        </p:nvCxnSpPr>
        <p:spPr>
          <a:xfrm flipH="1" flipV="1">
            <a:off x="7319826" y="3941886"/>
            <a:ext cx="768887" cy="60420"/>
          </a:xfrm>
          <a:prstGeom prst="line">
            <a:avLst/>
          </a:prstGeom>
          <a:ln w="15875"/>
        </p:spPr>
        <p:style>
          <a:lnRef idx="2">
            <a:schemeClr val="dk1"/>
          </a:lnRef>
          <a:fillRef idx="0">
            <a:schemeClr val="dk1"/>
          </a:fillRef>
          <a:effectRef idx="1">
            <a:schemeClr val="dk1"/>
          </a:effectRef>
          <a:fontRef idx="minor">
            <a:schemeClr val="tx1"/>
          </a:fontRef>
        </p:style>
      </p:cxnSp>
      <p:cxnSp>
        <p:nvCxnSpPr>
          <p:cNvPr id="225" name="Straight Connector 224"/>
          <p:cNvCxnSpPr>
            <a:stCxn id="126" idx="1"/>
            <a:endCxn id="140" idx="3"/>
          </p:cNvCxnSpPr>
          <p:nvPr/>
        </p:nvCxnSpPr>
        <p:spPr>
          <a:xfrm flipH="1">
            <a:off x="7318189" y="4002306"/>
            <a:ext cx="770524" cy="154071"/>
          </a:xfrm>
          <a:prstGeom prst="line">
            <a:avLst/>
          </a:prstGeom>
          <a:ln w="15875"/>
        </p:spPr>
        <p:style>
          <a:lnRef idx="2">
            <a:schemeClr val="dk1"/>
          </a:lnRef>
          <a:fillRef idx="0">
            <a:schemeClr val="dk1"/>
          </a:fillRef>
          <a:effectRef idx="1">
            <a:schemeClr val="dk1"/>
          </a:effectRef>
          <a:fontRef idx="minor">
            <a:schemeClr val="tx1"/>
          </a:fontRef>
        </p:style>
      </p:cxnSp>
      <p:cxnSp>
        <p:nvCxnSpPr>
          <p:cNvPr id="229" name="Straight Connector 228"/>
          <p:cNvCxnSpPr>
            <a:stCxn id="65" idx="1"/>
            <a:endCxn id="60" idx="3"/>
          </p:cNvCxnSpPr>
          <p:nvPr/>
        </p:nvCxnSpPr>
        <p:spPr>
          <a:xfrm flipH="1">
            <a:off x="6232036" y="4364456"/>
            <a:ext cx="784628" cy="1405547"/>
          </a:xfrm>
          <a:prstGeom prst="line">
            <a:avLst/>
          </a:prstGeom>
          <a:ln w="15875"/>
        </p:spPr>
        <p:style>
          <a:lnRef idx="2">
            <a:schemeClr val="dk1"/>
          </a:lnRef>
          <a:fillRef idx="0">
            <a:schemeClr val="dk1"/>
          </a:fillRef>
          <a:effectRef idx="1">
            <a:schemeClr val="dk1"/>
          </a:effectRef>
          <a:fontRef idx="minor">
            <a:schemeClr val="tx1"/>
          </a:fontRef>
        </p:style>
      </p:cxnSp>
      <p:sp>
        <p:nvSpPr>
          <p:cNvPr id="3" name="Date Placeholder 2"/>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15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extLst>
      <p:ext uri="{BB962C8B-B14F-4D97-AF65-F5344CB8AC3E}">
        <p14:creationId xmlns:p14="http://schemas.microsoft.com/office/powerpoint/2010/main" val="51919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Graph Clustering</a:t>
            </a:r>
            <a:endParaRPr lang="en-US" dirty="0"/>
          </a:p>
        </p:txBody>
      </p:sp>
      <p:cxnSp>
        <p:nvCxnSpPr>
          <p:cNvPr id="4" name="Straight Connector 3"/>
          <p:cNvCxnSpPr/>
          <p:nvPr/>
        </p:nvCxnSpPr>
        <p:spPr>
          <a:xfrm flipH="1">
            <a:off x="4237113" y="1931304"/>
            <a:ext cx="617442" cy="1"/>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flipH="1" flipV="1">
            <a:off x="2548600" y="1833679"/>
            <a:ext cx="741180" cy="18457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flipH="1" flipV="1">
            <a:off x="5930512" y="2109621"/>
            <a:ext cx="522653" cy="152400"/>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flipH="1" flipV="1">
            <a:off x="5080662" y="1953891"/>
            <a:ext cx="849850" cy="15573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4568980" y="1953891"/>
            <a:ext cx="350716" cy="806107"/>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flipH="1">
            <a:off x="3938517" y="2018257"/>
            <a:ext cx="146195" cy="447683"/>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flipH="1" flipV="1">
            <a:off x="4020752" y="2539105"/>
            <a:ext cx="548228" cy="239093"/>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H="1">
            <a:off x="4651216" y="2759998"/>
            <a:ext cx="906444" cy="1820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H="1" flipV="1">
            <a:off x="5080662" y="2018257"/>
            <a:ext cx="575639" cy="82684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H="1">
            <a:off x="3289780" y="2539105"/>
            <a:ext cx="648737" cy="305994"/>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flipV="1">
            <a:off x="4084712" y="2018257"/>
            <a:ext cx="484269" cy="741741"/>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5700698" y="2109621"/>
            <a:ext cx="195511" cy="668576"/>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flipH="1">
            <a:off x="3258738" y="2109621"/>
            <a:ext cx="31042" cy="686849"/>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flipH="1">
            <a:off x="3289780" y="2018257"/>
            <a:ext cx="730972" cy="91364"/>
          </a:xfrm>
          <a:prstGeom prst="line">
            <a:avLst/>
          </a:prstGeom>
        </p:spPr>
        <p:style>
          <a:lnRef idx="2">
            <a:schemeClr val="dk1"/>
          </a:lnRef>
          <a:fillRef idx="0">
            <a:schemeClr val="dk1"/>
          </a:fillRef>
          <a:effectRef idx="1">
            <a:schemeClr val="dk1"/>
          </a:effectRef>
          <a:fontRef idx="minor">
            <a:schemeClr val="tx1"/>
          </a:fontRef>
        </p:style>
      </p:cxnSp>
      <p:sp>
        <p:nvSpPr>
          <p:cNvPr id="19" name="Slide Number Placeholder 4"/>
          <p:cNvSpPr>
            <a:spLocks noGrp="1"/>
          </p:cNvSpPr>
          <p:nvPr>
            <p:ph type="sldNum" sz="quarter" idx="12"/>
          </p:nvPr>
        </p:nvSpPr>
        <p:spPr>
          <a:xfrm>
            <a:off x="6553200" y="6356350"/>
            <a:ext cx="2133600" cy="365125"/>
          </a:xfrm>
        </p:spPr>
        <p:txBody>
          <a:bodyPr/>
          <a:lstStyle/>
          <a:p>
            <a:fld id="{57D92C16-8AE8-1B4F-9331-F4A89351A681}" type="slidenum">
              <a:rPr lang="en-US" smtClean="0"/>
              <a:t>27</a:t>
            </a:fld>
            <a:endParaRPr lang="en-US"/>
          </a:p>
        </p:txBody>
      </p:sp>
      <p:pic>
        <p:nvPicPr>
          <p:cNvPr id="20" name="Picture 19"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302" y="2539105"/>
            <a:ext cx="485907" cy="496455"/>
          </a:xfrm>
          <a:prstGeom prst="rect">
            <a:avLst/>
          </a:prstGeom>
        </p:spPr>
      </p:pic>
      <p:pic>
        <p:nvPicPr>
          <p:cNvPr id="21" name="Picture 20"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1110" y="2263543"/>
            <a:ext cx="485907" cy="496455"/>
          </a:xfrm>
          <a:prstGeom prst="rect">
            <a:avLst/>
          </a:prstGeom>
        </p:spPr>
      </p:pic>
      <p:pic>
        <p:nvPicPr>
          <p:cNvPr id="22" name="Picture 21"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378" y="1681278"/>
            <a:ext cx="485907" cy="496455"/>
          </a:xfrm>
          <a:prstGeom prst="rect">
            <a:avLst/>
          </a:prstGeom>
        </p:spPr>
      </p:pic>
      <p:pic>
        <p:nvPicPr>
          <p:cNvPr id="23" name="Picture 22"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801" y="2539105"/>
            <a:ext cx="485907" cy="496455"/>
          </a:xfrm>
          <a:prstGeom prst="rect">
            <a:avLst/>
          </a:prstGeom>
        </p:spPr>
      </p:pic>
      <p:pic>
        <p:nvPicPr>
          <p:cNvPr id="24" name="Picture 23"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0894" y="1681278"/>
            <a:ext cx="485907" cy="496455"/>
          </a:xfrm>
          <a:prstGeom prst="rect">
            <a:avLst/>
          </a:prstGeom>
        </p:spPr>
      </p:pic>
      <p:pic>
        <p:nvPicPr>
          <p:cNvPr id="25" name="Picture 24"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341" y="2572486"/>
            <a:ext cx="485907" cy="496455"/>
          </a:xfrm>
          <a:prstGeom prst="rect">
            <a:avLst/>
          </a:prstGeom>
        </p:spPr>
      </p:pic>
      <p:pic>
        <p:nvPicPr>
          <p:cNvPr id="26" name="Picture 25"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826" y="1785287"/>
            <a:ext cx="485907" cy="496455"/>
          </a:xfrm>
          <a:prstGeom prst="rect">
            <a:avLst/>
          </a:prstGeom>
        </p:spPr>
      </p:pic>
      <p:pic>
        <p:nvPicPr>
          <p:cNvPr id="27" name="Picture 26" descr="rout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255" y="1833678"/>
            <a:ext cx="485907" cy="496455"/>
          </a:xfrm>
          <a:prstGeom prst="rect">
            <a:avLst/>
          </a:prstGeom>
        </p:spPr>
      </p:pic>
      <p:sp>
        <p:nvSpPr>
          <p:cNvPr id="28" name="Rectangle 27"/>
          <p:cNvSpPr/>
          <p:nvPr/>
        </p:nvSpPr>
        <p:spPr>
          <a:xfrm>
            <a:off x="1829696" y="335362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Rectangle 28"/>
          <p:cNvSpPr/>
          <p:nvPr/>
        </p:nvSpPr>
        <p:spPr>
          <a:xfrm>
            <a:off x="1829696" y="3579116"/>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ectangle 29"/>
          <p:cNvSpPr/>
          <p:nvPr/>
        </p:nvSpPr>
        <p:spPr>
          <a:xfrm>
            <a:off x="1829696" y="4221582"/>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Rectangle 31"/>
          <p:cNvSpPr/>
          <p:nvPr/>
        </p:nvSpPr>
        <p:spPr>
          <a:xfrm>
            <a:off x="1772542" y="326847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Rectangle 32"/>
          <p:cNvSpPr/>
          <p:nvPr/>
        </p:nvSpPr>
        <p:spPr>
          <a:xfrm>
            <a:off x="2548600" y="4775980"/>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p:nvSpPr>
        <p:spPr>
          <a:xfrm>
            <a:off x="2548600" y="5001474"/>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Rectangle 34"/>
          <p:cNvSpPr/>
          <p:nvPr/>
        </p:nvSpPr>
        <p:spPr>
          <a:xfrm>
            <a:off x="2548600" y="5643940"/>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7" name="Rectangle 36"/>
          <p:cNvSpPr/>
          <p:nvPr/>
        </p:nvSpPr>
        <p:spPr>
          <a:xfrm>
            <a:off x="2491446" y="4690837"/>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Rectangle 37"/>
          <p:cNvSpPr/>
          <p:nvPr/>
        </p:nvSpPr>
        <p:spPr>
          <a:xfrm>
            <a:off x="3004883" y="327906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Rectangle 38"/>
          <p:cNvSpPr/>
          <p:nvPr/>
        </p:nvSpPr>
        <p:spPr>
          <a:xfrm>
            <a:off x="3004883" y="3504556"/>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Rectangle 39"/>
          <p:cNvSpPr/>
          <p:nvPr/>
        </p:nvSpPr>
        <p:spPr>
          <a:xfrm>
            <a:off x="3004883" y="4147022"/>
            <a:ext cx="301525" cy="146182"/>
          </a:xfrm>
          <a:prstGeom prst="rect">
            <a:avLst/>
          </a:prstGeom>
          <a:solidFill>
            <a:srgbClr val="660066"/>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2" name="Rectangle 41"/>
          <p:cNvSpPr/>
          <p:nvPr/>
        </p:nvSpPr>
        <p:spPr>
          <a:xfrm>
            <a:off x="2947729" y="319391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42"/>
          <p:cNvSpPr/>
          <p:nvPr/>
        </p:nvSpPr>
        <p:spPr>
          <a:xfrm>
            <a:off x="3615306" y="4597627"/>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4" name="Rectangle 43"/>
          <p:cNvSpPr/>
          <p:nvPr/>
        </p:nvSpPr>
        <p:spPr>
          <a:xfrm>
            <a:off x="3615306" y="4823121"/>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5" name="Rectangle 44"/>
          <p:cNvSpPr/>
          <p:nvPr/>
        </p:nvSpPr>
        <p:spPr>
          <a:xfrm>
            <a:off x="3615306" y="5465587"/>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7" name="Rectangle 46"/>
          <p:cNvSpPr/>
          <p:nvPr/>
        </p:nvSpPr>
        <p:spPr>
          <a:xfrm>
            <a:off x="3558152" y="4512484"/>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8" name="Rectangle 47"/>
          <p:cNvSpPr/>
          <p:nvPr/>
        </p:nvSpPr>
        <p:spPr>
          <a:xfrm>
            <a:off x="4553030" y="4638938"/>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Rectangle 48"/>
          <p:cNvSpPr/>
          <p:nvPr/>
        </p:nvSpPr>
        <p:spPr>
          <a:xfrm>
            <a:off x="4553030" y="486443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0" name="Rectangle 49"/>
          <p:cNvSpPr/>
          <p:nvPr/>
        </p:nvSpPr>
        <p:spPr>
          <a:xfrm>
            <a:off x="4553030" y="5506898"/>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2" name="Rectangle 51"/>
          <p:cNvSpPr/>
          <p:nvPr/>
        </p:nvSpPr>
        <p:spPr>
          <a:xfrm>
            <a:off x="4495876" y="4553795"/>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Rectangle 52"/>
          <p:cNvSpPr/>
          <p:nvPr/>
        </p:nvSpPr>
        <p:spPr>
          <a:xfrm>
            <a:off x="5255656" y="334594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4" name="Rectangle 53"/>
          <p:cNvSpPr/>
          <p:nvPr/>
        </p:nvSpPr>
        <p:spPr>
          <a:xfrm>
            <a:off x="5255656" y="3571436"/>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5" name="Rectangle 54"/>
          <p:cNvSpPr/>
          <p:nvPr/>
        </p:nvSpPr>
        <p:spPr>
          <a:xfrm>
            <a:off x="5255656" y="4213902"/>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7" name="Rectangle 56"/>
          <p:cNvSpPr/>
          <p:nvPr/>
        </p:nvSpPr>
        <p:spPr>
          <a:xfrm>
            <a:off x="5198502" y="326079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8" name="Rectangle 57"/>
          <p:cNvSpPr/>
          <p:nvPr/>
        </p:nvSpPr>
        <p:spPr>
          <a:xfrm>
            <a:off x="5930511" y="482895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9" name="Rectangle 58"/>
          <p:cNvSpPr/>
          <p:nvPr/>
        </p:nvSpPr>
        <p:spPr>
          <a:xfrm>
            <a:off x="5930511" y="5054446"/>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Rectangle 59"/>
          <p:cNvSpPr/>
          <p:nvPr/>
        </p:nvSpPr>
        <p:spPr>
          <a:xfrm>
            <a:off x="5930511" y="5696912"/>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2" name="Rectangle 61"/>
          <p:cNvSpPr/>
          <p:nvPr/>
        </p:nvSpPr>
        <p:spPr>
          <a:xfrm>
            <a:off x="5873357" y="4743809"/>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3" name="Rectangle 62"/>
          <p:cNvSpPr/>
          <p:nvPr/>
        </p:nvSpPr>
        <p:spPr>
          <a:xfrm>
            <a:off x="7016664" y="3423405"/>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4" name="Rectangle 63"/>
          <p:cNvSpPr/>
          <p:nvPr/>
        </p:nvSpPr>
        <p:spPr>
          <a:xfrm>
            <a:off x="7016664" y="3648899"/>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5" name="Rectangle 64"/>
          <p:cNvSpPr/>
          <p:nvPr/>
        </p:nvSpPr>
        <p:spPr>
          <a:xfrm>
            <a:off x="7016664" y="4291365"/>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7" name="Rectangle 66"/>
          <p:cNvSpPr/>
          <p:nvPr/>
        </p:nvSpPr>
        <p:spPr>
          <a:xfrm>
            <a:off x="6959510" y="3338262"/>
            <a:ext cx="413503" cy="1190649"/>
          </a:xfrm>
          <a:prstGeom prst="rect">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68" name="Straight Connector 67"/>
          <p:cNvCxnSpPr>
            <a:stCxn id="38" idx="1"/>
            <a:endCxn id="28" idx="3"/>
          </p:cNvCxnSpPr>
          <p:nvPr/>
        </p:nvCxnSpPr>
        <p:spPr>
          <a:xfrm flipH="1">
            <a:off x="2131221" y="3352153"/>
            <a:ext cx="873662" cy="7456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69" name="Straight Connector 68"/>
          <p:cNvCxnSpPr>
            <a:stCxn id="38" idx="1"/>
            <a:endCxn id="29" idx="3"/>
          </p:cNvCxnSpPr>
          <p:nvPr/>
        </p:nvCxnSpPr>
        <p:spPr>
          <a:xfrm flipH="1">
            <a:off x="2131221" y="3352153"/>
            <a:ext cx="873662" cy="300054"/>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0" name="Straight Connector 69"/>
          <p:cNvCxnSpPr>
            <a:stCxn id="40" idx="1"/>
            <a:endCxn id="29" idx="3"/>
          </p:cNvCxnSpPr>
          <p:nvPr/>
        </p:nvCxnSpPr>
        <p:spPr>
          <a:xfrm flipH="1" flipV="1">
            <a:off x="2131221" y="3652207"/>
            <a:ext cx="873662" cy="567906"/>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1" name="Straight Connector 70"/>
          <p:cNvCxnSpPr>
            <a:stCxn id="39" idx="1"/>
            <a:endCxn id="30" idx="3"/>
          </p:cNvCxnSpPr>
          <p:nvPr/>
        </p:nvCxnSpPr>
        <p:spPr>
          <a:xfrm flipH="1">
            <a:off x="2131221" y="3577647"/>
            <a:ext cx="873662" cy="717026"/>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2" name="Straight Connector 71"/>
          <p:cNvCxnSpPr>
            <a:stCxn id="40" idx="1"/>
            <a:endCxn id="30" idx="3"/>
          </p:cNvCxnSpPr>
          <p:nvPr/>
        </p:nvCxnSpPr>
        <p:spPr>
          <a:xfrm flipH="1">
            <a:off x="2131221" y="4220113"/>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73" name="Straight Connector 72"/>
          <p:cNvCxnSpPr>
            <a:stCxn id="38" idx="1"/>
            <a:endCxn id="30" idx="3"/>
          </p:cNvCxnSpPr>
          <p:nvPr/>
        </p:nvCxnSpPr>
        <p:spPr>
          <a:xfrm flipH="1">
            <a:off x="2131221" y="3352153"/>
            <a:ext cx="873662" cy="94252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4" name="Straight Connector 73"/>
          <p:cNvCxnSpPr>
            <a:stCxn id="33" idx="1"/>
            <a:endCxn id="28" idx="3"/>
          </p:cNvCxnSpPr>
          <p:nvPr/>
        </p:nvCxnSpPr>
        <p:spPr>
          <a:xfrm flipH="1" flipV="1">
            <a:off x="2131221" y="3426713"/>
            <a:ext cx="417379" cy="1422358"/>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5" name="Straight Connector 74"/>
          <p:cNvCxnSpPr>
            <a:stCxn id="135" idx="1"/>
            <a:endCxn id="30" idx="3"/>
          </p:cNvCxnSpPr>
          <p:nvPr/>
        </p:nvCxnSpPr>
        <p:spPr>
          <a:xfrm flipH="1">
            <a:off x="2131221" y="3790709"/>
            <a:ext cx="875299" cy="50396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76" name="Straight Connector 75"/>
          <p:cNvCxnSpPr>
            <a:stCxn id="43" idx="1"/>
            <a:endCxn id="35" idx="3"/>
          </p:cNvCxnSpPr>
          <p:nvPr/>
        </p:nvCxnSpPr>
        <p:spPr>
          <a:xfrm flipH="1">
            <a:off x="2850125" y="4670718"/>
            <a:ext cx="765181" cy="104631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7" name="Straight Connector 76"/>
          <p:cNvCxnSpPr>
            <a:stCxn id="43" idx="1"/>
            <a:endCxn id="33" idx="3"/>
          </p:cNvCxnSpPr>
          <p:nvPr/>
        </p:nvCxnSpPr>
        <p:spPr>
          <a:xfrm flipH="1">
            <a:off x="2850125" y="4670718"/>
            <a:ext cx="765181" cy="17835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8" name="Straight Connector 77"/>
          <p:cNvCxnSpPr>
            <a:stCxn id="44" idx="1"/>
            <a:endCxn id="34" idx="3"/>
          </p:cNvCxnSpPr>
          <p:nvPr/>
        </p:nvCxnSpPr>
        <p:spPr>
          <a:xfrm flipH="1">
            <a:off x="2850125" y="4896212"/>
            <a:ext cx="765181" cy="17835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9" name="Straight Connector 78"/>
          <p:cNvCxnSpPr>
            <a:stCxn id="45" idx="1"/>
            <a:endCxn id="35" idx="3"/>
          </p:cNvCxnSpPr>
          <p:nvPr/>
        </p:nvCxnSpPr>
        <p:spPr>
          <a:xfrm flipH="1">
            <a:off x="2850125" y="5538678"/>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80" name="Straight Connector 79"/>
          <p:cNvCxnSpPr>
            <a:stCxn id="45" idx="1"/>
            <a:endCxn id="34" idx="3"/>
          </p:cNvCxnSpPr>
          <p:nvPr/>
        </p:nvCxnSpPr>
        <p:spPr>
          <a:xfrm flipH="1" flipV="1">
            <a:off x="2850125" y="5074565"/>
            <a:ext cx="765181" cy="46411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1" name="Straight Connector 80"/>
          <p:cNvCxnSpPr>
            <a:stCxn id="38" idx="3"/>
            <a:endCxn id="43" idx="1"/>
          </p:cNvCxnSpPr>
          <p:nvPr/>
        </p:nvCxnSpPr>
        <p:spPr>
          <a:xfrm>
            <a:off x="3306408" y="3352153"/>
            <a:ext cx="308898" cy="1318565"/>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2" name="Straight Connector 81"/>
          <p:cNvCxnSpPr>
            <a:endCxn id="40" idx="3"/>
          </p:cNvCxnSpPr>
          <p:nvPr/>
        </p:nvCxnSpPr>
        <p:spPr>
          <a:xfrm flipH="1" flipV="1">
            <a:off x="3306408" y="4220113"/>
            <a:ext cx="308898" cy="64432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3" name="Straight Connector 82"/>
          <p:cNvCxnSpPr>
            <a:stCxn id="48" idx="1"/>
          </p:cNvCxnSpPr>
          <p:nvPr/>
        </p:nvCxnSpPr>
        <p:spPr>
          <a:xfrm flipH="1" flipV="1">
            <a:off x="3306408" y="3579116"/>
            <a:ext cx="1246622" cy="113291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4" name="Straight Connector 83"/>
          <p:cNvCxnSpPr>
            <a:stCxn id="49" idx="1"/>
            <a:endCxn id="40" idx="3"/>
          </p:cNvCxnSpPr>
          <p:nvPr/>
        </p:nvCxnSpPr>
        <p:spPr>
          <a:xfrm flipH="1" flipV="1">
            <a:off x="3306408" y="4220113"/>
            <a:ext cx="1246622" cy="71741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5" name="Straight Connector 84"/>
          <p:cNvCxnSpPr>
            <a:stCxn id="50" idx="1"/>
            <a:endCxn id="38" idx="3"/>
          </p:cNvCxnSpPr>
          <p:nvPr/>
        </p:nvCxnSpPr>
        <p:spPr>
          <a:xfrm flipH="1" flipV="1">
            <a:off x="3306408" y="3352153"/>
            <a:ext cx="1246622" cy="222783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6" name="Straight Connector 85"/>
          <p:cNvCxnSpPr>
            <a:stCxn id="49" idx="1"/>
            <a:endCxn id="45" idx="3"/>
          </p:cNvCxnSpPr>
          <p:nvPr/>
        </p:nvCxnSpPr>
        <p:spPr>
          <a:xfrm flipH="1">
            <a:off x="3916831" y="4937523"/>
            <a:ext cx="636199" cy="601155"/>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87" name="Straight Connector 86"/>
          <p:cNvCxnSpPr>
            <a:stCxn id="50" idx="1"/>
            <a:endCxn id="44" idx="3"/>
          </p:cNvCxnSpPr>
          <p:nvPr/>
        </p:nvCxnSpPr>
        <p:spPr>
          <a:xfrm flipH="1" flipV="1">
            <a:off x="3916831" y="4896212"/>
            <a:ext cx="636199" cy="683777"/>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8" name="Straight Connector 87"/>
          <p:cNvCxnSpPr>
            <a:stCxn id="48" idx="1"/>
            <a:endCxn id="43" idx="3"/>
          </p:cNvCxnSpPr>
          <p:nvPr/>
        </p:nvCxnSpPr>
        <p:spPr>
          <a:xfrm flipH="1" flipV="1">
            <a:off x="3916831" y="4670718"/>
            <a:ext cx="636199" cy="4131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9" name="Straight Connector 88"/>
          <p:cNvCxnSpPr>
            <a:stCxn id="49" idx="1"/>
            <a:endCxn id="43" idx="3"/>
          </p:cNvCxnSpPr>
          <p:nvPr/>
        </p:nvCxnSpPr>
        <p:spPr>
          <a:xfrm flipH="1" flipV="1">
            <a:off x="3916831" y="4670718"/>
            <a:ext cx="636199" cy="266805"/>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0" name="Straight Connector 89"/>
          <p:cNvCxnSpPr>
            <a:stCxn id="58" idx="1"/>
            <a:endCxn id="48" idx="3"/>
          </p:cNvCxnSpPr>
          <p:nvPr/>
        </p:nvCxnSpPr>
        <p:spPr>
          <a:xfrm flipH="1" flipV="1">
            <a:off x="4854555" y="4712029"/>
            <a:ext cx="1075956" cy="190014"/>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1" name="Straight Connector 90"/>
          <p:cNvCxnSpPr>
            <a:stCxn id="58" idx="1"/>
            <a:endCxn id="49" idx="3"/>
          </p:cNvCxnSpPr>
          <p:nvPr/>
        </p:nvCxnSpPr>
        <p:spPr>
          <a:xfrm flipH="1">
            <a:off x="4854555" y="4902043"/>
            <a:ext cx="1075956" cy="3548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2" name="Straight Connector 91"/>
          <p:cNvCxnSpPr>
            <a:stCxn id="55" idx="1"/>
            <a:endCxn id="48" idx="3"/>
          </p:cNvCxnSpPr>
          <p:nvPr/>
        </p:nvCxnSpPr>
        <p:spPr>
          <a:xfrm flipH="1">
            <a:off x="4854555" y="4286993"/>
            <a:ext cx="401101" cy="42503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3" name="Straight Connector 92"/>
          <p:cNvCxnSpPr>
            <a:stCxn id="53" idx="1"/>
            <a:endCxn id="48" idx="3"/>
          </p:cNvCxnSpPr>
          <p:nvPr/>
        </p:nvCxnSpPr>
        <p:spPr>
          <a:xfrm flipH="1">
            <a:off x="4854555" y="3419033"/>
            <a:ext cx="401101" cy="129299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4" name="Straight Connector 93"/>
          <p:cNvCxnSpPr>
            <a:stCxn id="54" idx="1"/>
            <a:endCxn id="49" idx="3"/>
          </p:cNvCxnSpPr>
          <p:nvPr/>
        </p:nvCxnSpPr>
        <p:spPr>
          <a:xfrm flipH="1">
            <a:off x="4854555" y="3644527"/>
            <a:ext cx="401101" cy="129299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5" name="Straight Connector 94"/>
          <p:cNvCxnSpPr>
            <a:stCxn id="59" idx="1"/>
            <a:endCxn id="50" idx="3"/>
          </p:cNvCxnSpPr>
          <p:nvPr/>
        </p:nvCxnSpPr>
        <p:spPr>
          <a:xfrm flipH="1">
            <a:off x="4854555" y="5127537"/>
            <a:ext cx="1075956" cy="45245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6" name="Straight Connector 95"/>
          <p:cNvCxnSpPr>
            <a:stCxn id="60" idx="1"/>
            <a:endCxn id="49" idx="3"/>
          </p:cNvCxnSpPr>
          <p:nvPr/>
        </p:nvCxnSpPr>
        <p:spPr>
          <a:xfrm flipH="1" flipV="1">
            <a:off x="4854555" y="4937523"/>
            <a:ext cx="1075956" cy="83248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97" name="Straight Connector 96"/>
          <p:cNvCxnSpPr>
            <a:stCxn id="58" idx="1"/>
            <a:endCxn id="50" idx="3"/>
          </p:cNvCxnSpPr>
          <p:nvPr/>
        </p:nvCxnSpPr>
        <p:spPr>
          <a:xfrm flipH="1">
            <a:off x="4854555" y="4902043"/>
            <a:ext cx="1075956" cy="67794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8" name="Straight Connector 97"/>
          <p:cNvCxnSpPr>
            <a:stCxn id="58" idx="1"/>
          </p:cNvCxnSpPr>
          <p:nvPr/>
        </p:nvCxnSpPr>
        <p:spPr>
          <a:xfrm flipH="1" flipV="1">
            <a:off x="5557181" y="4294673"/>
            <a:ext cx="373330" cy="60737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99" name="Straight Connector 98"/>
          <p:cNvCxnSpPr>
            <a:endCxn id="55" idx="3"/>
          </p:cNvCxnSpPr>
          <p:nvPr/>
        </p:nvCxnSpPr>
        <p:spPr>
          <a:xfrm flipH="1" flipV="1">
            <a:off x="5557181" y="4286993"/>
            <a:ext cx="373331" cy="1503130"/>
          </a:xfrm>
          <a:prstGeom prst="line">
            <a:avLst/>
          </a:prstGeom>
          <a:ln w="15875"/>
        </p:spPr>
        <p:style>
          <a:lnRef idx="2">
            <a:schemeClr val="dk1"/>
          </a:lnRef>
          <a:fillRef idx="0">
            <a:schemeClr val="dk1"/>
          </a:fillRef>
          <a:effectRef idx="1">
            <a:schemeClr val="dk1"/>
          </a:effectRef>
          <a:fontRef idx="minor">
            <a:schemeClr val="tx1"/>
          </a:fontRef>
        </p:style>
      </p:cxnSp>
      <p:cxnSp>
        <p:nvCxnSpPr>
          <p:cNvPr id="100" name="Straight Connector 99"/>
          <p:cNvCxnSpPr>
            <a:stCxn id="65" idx="1"/>
            <a:endCxn id="58" idx="3"/>
          </p:cNvCxnSpPr>
          <p:nvPr/>
        </p:nvCxnSpPr>
        <p:spPr>
          <a:xfrm flipH="1">
            <a:off x="6232036" y="4364456"/>
            <a:ext cx="784628" cy="537587"/>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1" name="Straight Connector 100"/>
          <p:cNvCxnSpPr>
            <a:stCxn id="64" idx="1"/>
            <a:endCxn id="54" idx="3"/>
          </p:cNvCxnSpPr>
          <p:nvPr/>
        </p:nvCxnSpPr>
        <p:spPr>
          <a:xfrm flipH="1" flipV="1">
            <a:off x="5557181" y="3644527"/>
            <a:ext cx="1459483" cy="7746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2" name="Straight Connector 101"/>
          <p:cNvCxnSpPr>
            <a:stCxn id="63" idx="1"/>
            <a:endCxn id="54" idx="3"/>
          </p:cNvCxnSpPr>
          <p:nvPr/>
        </p:nvCxnSpPr>
        <p:spPr>
          <a:xfrm flipH="1">
            <a:off x="5557181" y="3496496"/>
            <a:ext cx="1459483" cy="14803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a:stCxn id="65" idx="1"/>
            <a:endCxn id="53" idx="3"/>
          </p:cNvCxnSpPr>
          <p:nvPr/>
        </p:nvCxnSpPr>
        <p:spPr>
          <a:xfrm flipH="1" flipV="1">
            <a:off x="5557181" y="3419033"/>
            <a:ext cx="1459483" cy="94542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4" name="Straight Connector 103"/>
          <p:cNvCxnSpPr>
            <a:stCxn id="64" idx="1"/>
            <a:endCxn id="55" idx="3"/>
          </p:cNvCxnSpPr>
          <p:nvPr/>
        </p:nvCxnSpPr>
        <p:spPr>
          <a:xfrm flipH="1">
            <a:off x="5557181" y="3721990"/>
            <a:ext cx="1459483" cy="56500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5" name="Straight Connector 104"/>
          <p:cNvCxnSpPr>
            <a:stCxn id="64" idx="1"/>
            <a:endCxn id="60" idx="3"/>
          </p:cNvCxnSpPr>
          <p:nvPr/>
        </p:nvCxnSpPr>
        <p:spPr>
          <a:xfrm flipH="1">
            <a:off x="6232036" y="3721990"/>
            <a:ext cx="784628" cy="204801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6" name="Straight Connector 105"/>
          <p:cNvCxnSpPr>
            <a:stCxn id="65" idx="1"/>
            <a:endCxn id="59" idx="3"/>
          </p:cNvCxnSpPr>
          <p:nvPr/>
        </p:nvCxnSpPr>
        <p:spPr>
          <a:xfrm flipH="1">
            <a:off x="6232036" y="4364456"/>
            <a:ext cx="784628" cy="76308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7" name="Straight Connector 106"/>
          <p:cNvCxnSpPr>
            <a:stCxn id="65" idx="1"/>
            <a:endCxn id="55" idx="3"/>
          </p:cNvCxnSpPr>
          <p:nvPr/>
        </p:nvCxnSpPr>
        <p:spPr>
          <a:xfrm flipH="1" flipV="1">
            <a:off x="5557181" y="4286993"/>
            <a:ext cx="1459483" cy="77463"/>
          </a:xfrm>
          <a:prstGeom prst="line">
            <a:avLst/>
          </a:prstGeom>
          <a:ln w="15875"/>
        </p:spPr>
        <p:style>
          <a:lnRef idx="2">
            <a:schemeClr val="dk1"/>
          </a:lnRef>
          <a:fillRef idx="0">
            <a:schemeClr val="dk1"/>
          </a:fillRef>
          <a:effectRef idx="1">
            <a:schemeClr val="dk1"/>
          </a:effectRef>
          <a:fontRef idx="minor">
            <a:schemeClr val="tx1"/>
          </a:fontRef>
        </p:style>
      </p:cxnSp>
      <p:pic>
        <p:nvPicPr>
          <p:cNvPr id="108" name="Picture 56" descr="black-server-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860" y="2018257"/>
            <a:ext cx="385698" cy="38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08" descr="laptop_2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1288" y="1643634"/>
            <a:ext cx="374623" cy="374623"/>
          </a:xfrm>
          <a:prstGeom prst="rect">
            <a:avLst/>
          </a:prstGeom>
        </p:spPr>
      </p:pic>
      <p:sp>
        <p:nvSpPr>
          <p:cNvPr id="111" name="TextBox 110"/>
          <p:cNvSpPr txBox="1"/>
          <p:nvPr/>
        </p:nvSpPr>
        <p:spPr>
          <a:xfrm>
            <a:off x="6398445" y="2346198"/>
            <a:ext cx="267158" cy="307777"/>
          </a:xfrm>
          <a:prstGeom prst="rect">
            <a:avLst/>
          </a:prstGeom>
          <a:noFill/>
        </p:spPr>
        <p:txBody>
          <a:bodyPr wrap="none" rtlCol="0">
            <a:spAutoFit/>
          </a:bodyPr>
          <a:lstStyle/>
          <a:p>
            <a:r>
              <a:rPr lang="en-US" sz="1400" dirty="0" smtClean="0"/>
              <a:t>S</a:t>
            </a:r>
            <a:endParaRPr lang="en-US" sz="1400" dirty="0"/>
          </a:p>
        </p:txBody>
      </p:sp>
      <p:cxnSp>
        <p:nvCxnSpPr>
          <p:cNvPr id="120" name="Straight Connector 119"/>
          <p:cNvCxnSpPr>
            <a:stCxn id="28" idx="1"/>
          </p:cNvCxnSpPr>
          <p:nvPr/>
        </p:nvCxnSpPr>
        <p:spPr>
          <a:xfrm flipH="1">
            <a:off x="1167509" y="3426713"/>
            <a:ext cx="662187" cy="39093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1" name="Straight Connector 120"/>
          <p:cNvCxnSpPr>
            <a:stCxn id="29" idx="1"/>
          </p:cNvCxnSpPr>
          <p:nvPr/>
        </p:nvCxnSpPr>
        <p:spPr>
          <a:xfrm flipH="1">
            <a:off x="1167509" y="3652207"/>
            <a:ext cx="662187" cy="165437"/>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2" name="Straight Connector 121"/>
          <p:cNvCxnSpPr>
            <a:stCxn id="30" idx="1"/>
          </p:cNvCxnSpPr>
          <p:nvPr/>
        </p:nvCxnSpPr>
        <p:spPr>
          <a:xfrm flipH="1" flipV="1">
            <a:off x="1167509" y="3817644"/>
            <a:ext cx="662187" cy="477029"/>
          </a:xfrm>
          <a:prstGeom prst="line">
            <a:avLst/>
          </a:prstGeom>
          <a:ln w="15875"/>
        </p:spPr>
        <p:style>
          <a:lnRef idx="2">
            <a:schemeClr val="dk1"/>
          </a:lnRef>
          <a:fillRef idx="0">
            <a:schemeClr val="dk1"/>
          </a:fillRef>
          <a:effectRef idx="1">
            <a:schemeClr val="dk1"/>
          </a:effectRef>
          <a:fontRef idx="minor">
            <a:schemeClr val="tx1"/>
          </a:fontRef>
        </p:style>
      </p:cxnSp>
      <p:sp>
        <p:nvSpPr>
          <p:cNvPr id="126" name="Diamond 125"/>
          <p:cNvSpPr/>
          <p:nvPr/>
        </p:nvSpPr>
        <p:spPr>
          <a:xfrm>
            <a:off x="8088713" y="3717618"/>
            <a:ext cx="539092" cy="569375"/>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cxnSp>
        <p:nvCxnSpPr>
          <p:cNvPr id="127" name="Straight Connector 126"/>
          <p:cNvCxnSpPr>
            <a:stCxn id="126" idx="1"/>
            <a:endCxn id="63" idx="3"/>
          </p:cNvCxnSpPr>
          <p:nvPr/>
        </p:nvCxnSpPr>
        <p:spPr>
          <a:xfrm flipH="1" flipV="1">
            <a:off x="7318189" y="3496496"/>
            <a:ext cx="770524" cy="50581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8" name="Straight Connector 127"/>
          <p:cNvCxnSpPr>
            <a:stCxn id="126" idx="1"/>
            <a:endCxn id="64" idx="3"/>
          </p:cNvCxnSpPr>
          <p:nvPr/>
        </p:nvCxnSpPr>
        <p:spPr>
          <a:xfrm flipH="1" flipV="1">
            <a:off x="7318189" y="3721990"/>
            <a:ext cx="770524" cy="28031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9" name="Straight Connector 128"/>
          <p:cNvCxnSpPr>
            <a:stCxn id="126" idx="1"/>
            <a:endCxn id="65" idx="3"/>
          </p:cNvCxnSpPr>
          <p:nvPr/>
        </p:nvCxnSpPr>
        <p:spPr>
          <a:xfrm flipH="1">
            <a:off x="7318189" y="4002306"/>
            <a:ext cx="770524" cy="362150"/>
          </a:xfrm>
          <a:prstGeom prst="line">
            <a:avLst/>
          </a:prstGeom>
          <a:ln w="15875"/>
        </p:spPr>
        <p:style>
          <a:lnRef idx="2">
            <a:schemeClr val="dk1"/>
          </a:lnRef>
          <a:fillRef idx="0">
            <a:schemeClr val="dk1"/>
          </a:fillRef>
          <a:effectRef idx="1">
            <a:schemeClr val="dk1"/>
          </a:effectRef>
          <a:fontRef idx="minor">
            <a:schemeClr val="tx1"/>
          </a:fontRef>
        </p:style>
      </p:cxnSp>
      <p:cxnSp>
        <p:nvCxnSpPr>
          <p:cNvPr id="130" name="Straight Connector 129"/>
          <p:cNvCxnSpPr>
            <a:stCxn id="38" idx="3"/>
            <a:endCxn id="53" idx="1"/>
          </p:cNvCxnSpPr>
          <p:nvPr/>
        </p:nvCxnSpPr>
        <p:spPr>
          <a:xfrm>
            <a:off x="3306408" y="3352153"/>
            <a:ext cx="1949248" cy="6688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131" name="Straight Connector 130"/>
          <p:cNvCxnSpPr>
            <a:stCxn id="38" idx="3"/>
            <a:endCxn id="55" idx="1"/>
          </p:cNvCxnSpPr>
          <p:nvPr/>
        </p:nvCxnSpPr>
        <p:spPr>
          <a:xfrm>
            <a:off x="3306408" y="3352153"/>
            <a:ext cx="1949248" cy="93484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132" name="Straight Connector 131"/>
          <p:cNvCxnSpPr>
            <a:stCxn id="40" idx="3"/>
          </p:cNvCxnSpPr>
          <p:nvPr/>
        </p:nvCxnSpPr>
        <p:spPr>
          <a:xfrm flipV="1">
            <a:off x="3306408" y="3652207"/>
            <a:ext cx="1949248" cy="56790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sp>
        <p:nvSpPr>
          <p:cNvPr id="133" name="Rectangle 132"/>
          <p:cNvSpPr/>
          <p:nvPr/>
        </p:nvSpPr>
        <p:spPr>
          <a:xfrm>
            <a:off x="1831333" y="379508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Rectangle 133"/>
          <p:cNvSpPr/>
          <p:nvPr/>
        </p:nvSpPr>
        <p:spPr>
          <a:xfrm>
            <a:off x="1829696" y="402057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5" name="Rectangle 134"/>
          <p:cNvSpPr/>
          <p:nvPr/>
        </p:nvSpPr>
        <p:spPr>
          <a:xfrm>
            <a:off x="3006520" y="371761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6" name="Rectangle 135"/>
          <p:cNvSpPr/>
          <p:nvPr/>
        </p:nvSpPr>
        <p:spPr>
          <a:xfrm>
            <a:off x="3008157" y="394748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7" name="Rectangle 136"/>
          <p:cNvSpPr/>
          <p:nvPr/>
        </p:nvSpPr>
        <p:spPr>
          <a:xfrm>
            <a:off x="5255656" y="379070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8" name="Rectangle 137"/>
          <p:cNvSpPr/>
          <p:nvPr/>
        </p:nvSpPr>
        <p:spPr>
          <a:xfrm>
            <a:off x="5259539" y="400230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9" name="Rectangle 138"/>
          <p:cNvSpPr/>
          <p:nvPr/>
        </p:nvSpPr>
        <p:spPr>
          <a:xfrm>
            <a:off x="7018301" y="386879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0" name="Rectangle 139"/>
          <p:cNvSpPr/>
          <p:nvPr/>
        </p:nvSpPr>
        <p:spPr>
          <a:xfrm>
            <a:off x="7016664" y="408328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1" name="Rectangle 140"/>
          <p:cNvSpPr/>
          <p:nvPr/>
        </p:nvSpPr>
        <p:spPr>
          <a:xfrm>
            <a:off x="2550237" y="522696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Rectangle 141"/>
          <p:cNvSpPr/>
          <p:nvPr/>
        </p:nvSpPr>
        <p:spPr>
          <a:xfrm>
            <a:off x="2550237" y="544069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Rectangle 142"/>
          <p:cNvSpPr/>
          <p:nvPr/>
        </p:nvSpPr>
        <p:spPr>
          <a:xfrm>
            <a:off x="3604588" y="504861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Rectangle 143"/>
          <p:cNvSpPr/>
          <p:nvPr/>
        </p:nvSpPr>
        <p:spPr>
          <a:xfrm>
            <a:off x="3615306" y="525731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5" name="Rectangle 144"/>
          <p:cNvSpPr/>
          <p:nvPr/>
        </p:nvSpPr>
        <p:spPr>
          <a:xfrm>
            <a:off x="4563385" y="507356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6" name="Rectangle 145"/>
          <p:cNvSpPr/>
          <p:nvPr/>
        </p:nvSpPr>
        <p:spPr>
          <a:xfrm>
            <a:off x="4558625" y="529702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7" name="Rectangle 146"/>
          <p:cNvSpPr/>
          <p:nvPr/>
        </p:nvSpPr>
        <p:spPr>
          <a:xfrm>
            <a:off x="5930511" y="526712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8" name="Rectangle 147"/>
          <p:cNvSpPr/>
          <p:nvPr/>
        </p:nvSpPr>
        <p:spPr>
          <a:xfrm>
            <a:off x="5932148" y="549775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49" name="Straight Connector 148"/>
          <p:cNvCxnSpPr>
            <a:stCxn id="135" idx="1"/>
            <a:endCxn id="133" idx="3"/>
          </p:cNvCxnSpPr>
          <p:nvPr/>
        </p:nvCxnSpPr>
        <p:spPr>
          <a:xfrm flipH="1">
            <a:off x="2132858" y="3790709"/>
            <a:ext cx="873662" cy="7746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2" name="Straight Connector 151"/>
          <p:cNvCxnSpPr>
            <a:stCxn id="136" idx="1"/>
            <a:endCxn id="134" idx="3"/>
          </p:cNvCxnSpPr>
          <p:nvPr/>
        </p:nvCxnSpPr>
        <p:spPr>
          <a:xfrm flipH="1">
            <a:off x="2131221" y="4020572"/>
            <a:ext cx="876936" cy="7309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5" name="Straight Connector 154"/>
          <p:cNvCxnSpPr>
            <a:stCxn id="141" idx="1"/>
            <a:endCxn id="134" idx="3"/>
          </p:cNvCxnSpPr>
          <p:nvPr/>
        </p:nvCxnSpPr>
        <p:spPr>
          <a:xfrm flipH="1" flipV="1">
            <a:off x="2131221" y="4093663"/>
            <a:ext cx="419016" cy="120639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9" name="Straight Connector 158"/>
          <p:cNvCxnSpPr>
            <a:stCxn id="142" idx="1"/>
            <a:endCxn id="133" idx="3"/>
          </p:cNvCxnSpPr>
          <p:nvPr/>
        </p:nvCxnSpPr>
        <p:spPr>
          <a:xfrm flipH="1" flipV="1">
            <a:off x="2132858" y="3868172"/>
            <a:ext cx="417379" cy="164561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3" name="Straight Connector 162"/>
          <p:cNvCxnSpPr>
            <a:stCxn id="135" idx="3"/>
            <a:endCxn id="137" idx="1"/>
          </p:cNvCxnSpPr>
          <p:nvPr/>
        </p:nvCxnSpPr>
        <p:spPr>
          <a:xfrm>
            <a:off x="3308045" y="3790709"/>
            <a:ext cx="1947611" cy="7309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6" name="Straight Connector 165"/>
          <p:cNvCxnSpPr>
            <a:stCxn id="135" idx="3"/>
            <a:endCxn id="138" idx="1"/>
          </p:cNvCxnSpPr>
          <p:nvPr/>
        </p:nvCxnSpPr>
        <p:spPr>
          <a:xfrm>
            <a:off x="3308045" y="3790709"/>
            <a:ext cx="1951494" cy="28468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9" name="Straight Connector 168"/>
          <p:cNvCxnSpPr>
            <a:stCxn id="136" idx="3"/>
            <a:endCxn id="138" idx="1"/>
          </p:cNvCxnSpPr>
          <p:nvPr/>
        </p:nvCxnSpPr>
        <p:spPr>
          <a:xfrm>
            <a:off x="3309682" y="4020572"/>
            <a:ext cx="1949857" cy="54825"/>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2" name="Straight Connector 171"/>
          <p:cNvCxnSpPr>
            <a:stCxn id="136" idx="3"/>
            <a:endCxn id="145" idx="1"/>
          </p:cNvCxnSpPr>
          <p:nvPr/>
        </p:nvCxnSpPr>
        <p:spPr>
          <a:xfrm>
            <a:off x="3309682" y="4020572"/>
            <a:ext cx="1253703" cy="112608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5" name="Straight Connector 174"/>
          <p:cNvCxnSpPr>
            <a:stCxn id="143" idx="3"/>
            <a:endCxn id="145" idx="1"/>
          </p:cNvCxnSpPr>
          <p:nvPr/>
        </p:nvCxnSpPr>
        <p:spPr>
          <a:xfrm>
            <a:off x="3906113" y="5121703"/>
            <a:ext cx="657272" cy="2495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8" name="Straight Connector 177"/>
          <p:cNvCxnSpPr>
            <a:stCxn id="144" idx="3"/>
            <a:endCxn id="146" idx="1"/>
          </p:cNvCxnSpPr>
          <p:nvPr/>
        </p:nvCxnSpPr>
        <p:spPr>
          <a:xfrm>
            <a:off x="3916831" y="5330409"/>
            <a:ext cx="641794" cy="3970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1" name="Straight Connector 180"/>
          <p:cNvCxnSpPr>
            <a:stCxn id="144" idx="1"/>
            <a:endCxn id="136" idx="3"/>
          </p:cNvCxnSpPr>
          <p:nvPr/>
        </p:nvCxnSpPr>
        <p:spPr>
          <a:xfrm flipH="1" flipV="1">
            <a:off x="3309682" y="4020572"/>
            <a:ext cx="305624" cy="130983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4" name="Straight Connector 183"/>
          <p:cNvCxnSpPr>
            <a:stCxn id="144" idx="1"/>
            <a:endCxn id="35" idx="3"/>
          </p:cNvCxnSpPr>
          <p:nvPr/>
        </p:nvCxnSpPr>
        <p:spPr>
          <a:xfrm flipH="1">
            <a:off x="2850125" y="5330409"/>
            <a:ext cx="765181" cy="38662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7" name="Straight Connector 186"/>
          <p:cNvCxnSpPr>
            <a:stCxn id="143" idx="1"/>
            <a:endCxn id="141" idx="3"/>
          </p:cNvCxnSpPr>
          <p:nvPr/>
        </p:nvCxnSpPr>
        <p:spPr>
          <a:xfrm flipH="1">
            <a:off x="2851762" y="5121703"/>
            <a:ext cx="752826" cy="17835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0" name="Straight Connector 189"/>
          <p:cNvCxnSpPr>
            <a:stCxn id="143" idx="1"/>
            <a:endCxn id="142" idx="3"/>
          </p:cNvCxnSpPr>
          <p:nvPr/>
        </p:nvCxnSpPr>
        <p:spPr>
          <a:xfrm flipH="1">
            <a:off x="2851762" y="5121703"/>
            <a:ext cx="752826" cy="39207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5" name="Straight Connector 194"/>
          <p:cNvCxnSpPr>
            <a:stCxn id="148" idx="1"/>
            <a:endCxn id="145" idx="3"/>
          </p:cNvCxnSpPr>
          <p:nvPr/>
        </p:nvCxnSpPr>
        <p:spPr>
          <a:xfrm flipH="1" flipV="1">
            <a:off x="4864910" y="5146653"/>
            <a:ext cx="1067238" cy="42419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8" name="Straight Connector 197"/>
          <p:cNvCxnSpPr>
            <a:stCxn id="60" idx="1"/>
            <a:endCxn id="145" idx="3"/>
          </p:cNvCxnSpPr>
          <p:nvPr/>
        </p:nvCxnSpPr>
        <p:spPr>
          <a:xfrm flipH="1" flipV="1">
            <a:off x="4864910" y="5146653"/>
            <a:ext cx="1065601" cy="62335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1" name="Straight Connector 200"/>
          <p:cNvCxnSpPr>
            <a:stCxn id="147" idx="1"/>
            <a:endCxn id="146" idx="3"/>
          </p:cNvCxnSpPr>
          <p:nvPr/>
        </p:nvCxnSpPr>
        <p:spPr>
          <a:xfrm flipH="1">
            <a:off x="4860150" y="5340214"/>
            <a:ext cx="1070361" cy="2990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4" name="Straight Connector 203"/>
          <p:cNvCxnSpPr>
            <a:stCxn id="138" idx="1"/>
            <a:endCxn id="146" idx="3"/>
          </p:cNvCxnSpPr>
          <p:nvPr/>
        </p:nvCxnSpPr>
        <p:spPr>
          <a:xfrm flipH="1">
            <a:off x="4860150" y="4075397"/>
            <a:ext cx="399389" cy="129471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7" name="Straight Connector 206"/>
          <p:cNvCxnSpPr>
            <a:stCxn id="139" idx="1"/>
            <a:endCxn id="137" idx="3"/>
          </p:cNvCxnSpPr>
          <p:nvPr/>
        </p:nvCxnSpPr>
        <p:spPr>
          <a:xfrm flipH="1" flipV="1">
            <a:off x="5557181" y="3863800"/>
            <a:ext cx="1461120" cy="7808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0" name="Straight Connector 209"/>
          <p:cNvCxnSpPr>
            <a:stCxn id="140" idx="1"/>
            <a:endCxn id="138" idx="3"/>
          </p:cNvCxnSpPr>
          <p:nvPr/>
        </p:nvCxnSpPr>
        <p:spPr>
          <a:xfrm flipH="1" flipV="1">
            <a:off x="5561064" y="4075397"/>
            <a:ext cx="1455600" cy="8098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3" name="Straight Connector 212"/>
          <p:cNvCxnSpPr>
            <a:stCxn id="65" idx="1"/>
            <a:endCxn id="138" idx="3"/>
          </p:cNvCxnSpPr>
          <p:nvPr/>
        </p:nvCxnSpPr>
        <p:spPr>
          <a:xfrm flipH="1" flipV="1">
            <a:off x="5561064" y="4075397"/>
            <a:ext cx="1455600" cy="28905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6" name="Straight Connector 215"/>
          <p:cNvCxnSpPr>
            <a:stCxn id="139" idx="1"/>
            <a:endCxn id="147" idx="3"/>
          </p:cNvCxnSpPr>
          <p:nvPr/>
        </p:nvCxnSpPr>
        <p:spPr>
          <a:xfrm flipH="1">
            <a:off x="6232036" y="3941886"/>
            <a:ext cx="786265" cy="139832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9" name="Straight Connector 218"/>
          <p:cNvCxnSpPr>
            <a:stCxn id="140" idx="1"/>
            <a:endCxn id="148" idx="3"/>
          </p:cNvCxnSpPr>
          <p:nvPr/>
        </p:nvCxnSpPr>
        <p:spPr>
          <a:xfrm flipH="1">
            <a:off x="6233673" y="4156377"/>
            <a:ext cx="782991" cy="14144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2" name="Straight Connector 221"/>
          <p:cNvCxnSpPr>
            <a:stCxn id="126" idx="1"/>
            <a:endCxn id="139" idx="3"/>
          </p:cNvCxnSpPr>
          <p:nvPr/>
        </p:nvCxnSpPr>
        <p:spPr>
          <a:xfrm flipH="1" flipV="1">
            <a:off x="7319826" y="3941886"/>
            <a:ext cx="768887" cy="6042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5" name="Straight Connector 224"/>
          <p:cNvCxnSpPr>
            <a:stCxn id="126" idx="1"/>
            <a:endCxn id="140" idx="3"/>
          </p:cNvCxnSpPr>
          <p:nvPr/>
        </p:nvCxnSpPr>
        <p:spPr>
          <a:xfrm flipH="1">
            <a:off x="7318189" y="4002306"/>
            <a:ext cx="770524" cy="15407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7" name="Straight Connector 156"/>
          <p:cNvCxnSpPr>
            <a:stCxn id="133" idx="1"/>
          </p:cNvCxnSpPr>
          <p:nvPr/>
        </p:nvCxnSpPr>
        <p:spPr>
          <a:xfrm flipH="1" flipV="1">
            <a:off x="1167509" y="3817644"/>
            <a:ext cx="663824" cy="5052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0" name="Straight Connector 159"/>
          <p:cNvCxnSpPr>
            <a:stCxn id="134" idx="1"/>
          </p:cNvCxnSpPr>
          <p:nvPr/>
        </p:nvCxnSpPr>
        <p:spPr>
          <a:xfrm flipH="1" flipV="1">
            <a:off x="1167509" y="3817644"/>
            <a:ext cx="662187" cy="27601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4" name="Straight Connector 163"/>
          <p:cNvCxnSpPr>
            <a:stCxn id="65" idx="1"/>
            <a:endCxn id="60" idx="3"/>
          </p:cNvCxnSpPr>
          <p:nvPr/>
        </p:nvCxnSpPr>
        <p:spPr>
          <a:xfrm flipH="1">
            <a:off x="6232036" y="4364456"/>
            <a:ext cx="784628" cy="140554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sp>
        <p:nvSpPr>
          <p:cNvPr id="161" name="Oval 160"/>
          <p:cNvSpPr/>
          <p:nvPr/>
        </p:nvSpPr>
        <p:spPr>
          <a:xfrm>
            <a:off x="142043" y="3488266"/>
            <a:ext cx="1005923" cy="678488"/>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15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extLst>
      <p:ext uri="{BB962C8B-B14F-4D97-AF65-F5344CB8AC3E}">
        <p14:creationId xmlns:p14="http://schemas.microsoft.com/office/powerpoint/2010/main" val="4253189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0" name="Straight Connector 219"/>
          <p:cNvCxnSpPr>
            <a:stCxn id="139" idx="1"/>
          </p:cNvCxnSpPr>
          <p:nvPr/>
        </p:nvCxnSpPr>
        <p:spPr>
          <a:xfrm flipH="1">
            <a:off x="6236948" y="3941886"/>
            <a:ext cx="781353" cy="139187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6" name="Straight Connector 215"/>
          <p:cNvCxnSpPr>
            <a:stCxn id="139" idx="1"/>
            <a:endCxn id="147" idx="3"/>
          </p:cNvCxnSpPr>
          <p:nvPr/>
        </p:nvCxnSpPr>
        <p:spPr>
          <a:xfrm flipH="1">
            <a:off x="6232036" y="3941886"/>
            <a:ext cx="786265" cy="139832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5" name="Straight Connector 154"/>
          <p:cNvCxnSpPr>
            <a:stCxn id="141" idx="1"/>
            <a:endCxn id="134" idx="3"/>
          </p:cNvCxnSpPr>
          <p:nvPr/>
        </p:nvCxnSpPr>
        <p:spPr>
          <a:xfrm flipH="1" flipV="1">
            <a:off x="2131221" y="4093663"/>
            <a:ext cx="419016" cy="120639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9" name="Straight Connector 168"/>
          <p:cNvCxnSpPr>
            <a:stCxn id="136" idx="3"/>
            <a:endCxn id="179" idx="1"/>
          </p:cNvCxnSpPr>
          <p:nvPr/>
        </p:nvCxnSpPr>
        <p:spPr>
          <a:xfrm>
            <a:off x="3309682" y="4020572"/>
            <a:ext cx="1949857" cy="581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sp>
        <p:nvSpPr>
          <p:cNvPr id="158" name="Rectangle 157"/>
          <p:cNvSpPr/>
          <p:nvPr/>
        </p:nvSpPr>
        <p:spPr>
          <a:xfrm>
            <a:off x="1829696" y="4224929"/>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1" name="Rectangle 160"/>
          <p:cNvSpPr/>
          <p:nvPr/>
        </p:nvSpPr>
        <p:spPr>
          <a:xfrm>
            <a:off x="2548600" y="5647287"/>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2" name="Rectangle 161"/>
          <p:cNvSpPr/>
          <p:nvPr/>
        </p:nvSpPr>
        <p:spPr>
          <a:xfrm>
            <a:off x="5930511" y="5700259"/>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4" name="Rectangle 163"/>
          <p:cNvSpPr/>
          <p:nvPr/>
        </p:nvSpPr>
        <p:spPr>
          <a:xfrm>
            <a:off x="7016664" y="4294712"/>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5" name="Oval 164"/>
          <p:cNvSpPr/>
          <p:nvPr/>
        </p:nvSpPr>
        <p:spPr>
          <a:xfrm>
            <a:off x="142043" y="3491613"/>
            <a:ext cx="1025466" cy="668112"/>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7" name="Straight Connector 166"/>
          <p:cNvCxnSpPr>
            <a:stCxn id="158" idx="1"/>
            <a:endCxn id="165" idx="6"/>
          </p:cNvCxnSpPr>
          <p:nvPr/>
        </p:nvCxnSpPr>
        <p:spPr>
          <a:xfrm flipH="1" flipV="1">
            <a:off x="1167509" y="3825669"/>
            <a:ext cx="662187" cy="472351"/>
          </a:xfrm>
          <a:prstGeom prst="line">
            <a:avLst/>
          </a:prstGeom>
          <a:ln w="15875"/>
        </p:spPr>
        <p:style>
          <a:lnRef idx="2">
            <a:schemeClr val="dk1"/>
          </a:lnRef>
          <a:fillRef idx="0">
            <a:schemeClr val="dk1"/>
          </a:fillRef>
          <a:effectRef idx="1">
            <a:schemeClr val="dk1"/>
          </a:effectRef>
          <a:fontRef idx="minor">
            <a:schemeClr val="tx1"/>
          </a:fontRef>
        </p:style>
      </p:cxnSp>
      <p:sp>
        <p:nvSpPr>
          <p:cNvPr id="168" name="Diamond 167"/>
          <p:cNvSpPr/>
          <p:nvPr/>
        </p:nvSpPr>
        <p:spPr>
          <a:xfrm>
            <a:off x="8088713" y="3720965"/>
            <a:ext cx="539092" cy="569375"/>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cxnSp>
        <p:nvCxnSpPr>
          <p:cNvPr id="170" name="Straight Connector 169"/>
          <p:cNvCxnSpPr>
            <a:stCxn id="168" idx="1"/>
            <a:endCxn id="164" idx="3"/>
          </p:cNvCxnSpPr>
          <p:nvPr/>
        </p:nvCxnSpPr>
        <p:spPr>
          <a:xfrm flipH="1">
            <a:off x="7318189" y="4005653"/>
            <a:ext cx="770524" cy="362150"/>
          </a:xfrm>
          <a:prstGeom prst="line">
            <a:avLst/>
          </a:prstGeom>
          <a:ln w="15875"/>
        </p:spPr>
        <p:style>
          <a:lnRef idx="2">
            <a:schemeClr val="dk1"/>
          </a:lnRef>
          <a:fillRef idx="0">
            <a:schemeClr val="dk1"/>
          </a:fillRef>
          <a:effectRef idx="1">
            <a:schemeClr val="dk1"/>
          </a:effectRef>
          <a:fontRef idx="minor">
            <a:schemeClr val="tx1"/>
          </a:fontRef>
        </p:style>
      </p:cxnSp>
      <p:sp>
        <p:nvSpPr>
          <p:cNvPr id="171" name="Rectangle 170"/>
          <p:cNvSpPr/>
          <p:nvPr/>
        </p:nvSpPr>
        <p:spPr>
          <a:xfrm>
            <a:off x="1831333" y="379842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3" name="Rectangle 172"/>
          <p:cNvSpPr/>
          <p:nvPr/>
        </p:nvSpPr>
        <p:spPr>
          <a:xfrm>
            <a:off x="1829696" y="402391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4" name="Rectangle 173"/>
          <p:cNvSpPr/>
          <p:nvPr/>
        </p:nvSpPr>
        <p:spPr>
          <a:xfrm>
            <a:off x="3006520" y="372096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6" name="Rectangle 175"/>
          <p:cNvSpPr/>
          <p:nvPr/>
        </p:nvSpPr>
        <p:spPr>
          <a:xfrm>
            <a:off x="3008157" y="395082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7" name="Rectangle 176"/>
          <p:cNvSpPr/>
          <p:nvPr/>
        </p:nvSpPr>
        <p:spPr>
          <a:xfrm>
            <a:off x="5255656" y="379405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9" name="Rectangle 178"/>
          <p:cNvSpPr/>
          <p:nvPr/>
        </p:nvSpPr>
        <p:spPr>
          <a:xfrm>
            <a:off x="5259539" y="400565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0" name="Rectangle 179"/>
          <p:cNvSpPr/>
          <p:nvPr/>
        </p:nvSpPr>
        <p:spPr>
          <a:xfrm>
            <a:off x="7018301" y="387214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2" name="Rectangle 181"/>
          <p:cNvSpPr/>
          <p:nvPr/>
        </p:nvSpPr>
        <p:spPr>
          <a:xfrm>
            <a:off x="7016664" y="408663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3" name="Rectangle 182"/>
          <p:cNvSpPr/>
          <p:nvPr/>
        </p:nvSpPr>
        <p:spPr>
          <a:xfrm>
            <a:off x="2550237" y="523031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5" name="Rectangle 184"/>
          <p:cNvSpPr/>
          <p:nvPr/>
        </p:nvSpPr>
        <p:spPr>
          <a:xfrm>
            <a:off x="2550237" y="544403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6" name="Rectangle 185"/>
          <p:cNvSpPr/>
          <p:nvPr/>
        </p:nvSpPr>
        <p:spPr>
          <a:xfrm>
            <a:off x="3604588" y="505195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8" name="Rectangle 187"/>
          <p:cNvSpPr/>
          <p:nvPr/>
        </p:nvSpPr>
        <p:spPr>
          <a:xfrm>
            <a:off x="3615306" y="526066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9" name="Rectangle 188"/>
          <p:cNvSpPr/>
          <p:nvPr/>
        </p:nvSpPr>
        <p:spPr>
          <a:xfrm>
            <a:off x="4563385" y="507690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1" name="Rectangle 190"/>
          <p:cNvSpPr/>
          <p:nvPr/>
        </p:nvSpPr>
        <p:spPr>
          <a:xfrm>
            <a:off x="4558625" y="530037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92" name="Straight Connector 191"/>
          <p:cNvCxnSpPr>
            <a:stCxn id="174" idx="1"/>
            <a:endCxn id="171" idx="3"/>
          </p:cNvCxnSpPr>
          <p:nvPr/>
        </p:nvCxnSpPr>
        <p:spPr>
          <a:xfrm flipH="1">
            <a:off x="2132858" y="3794056"/>
            <a:ext cx="873662" cy="7746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3" name="Straight Connector 192"/>
          <p:cNvCxnSpPr>
            <a:stCxn id="176" idx="1"/>
            <a:endCxn id="173" idx="3"/>
          </p:cNvCxnSpPr>
          <p:nvPr/>
        </p:nvCxnSpPr>
        <p:spPr>
          <a:xfrm flipH="1">
            <a:off x="2131221" y="4023919"/>
            <a:ext cx="876936" cy="7309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4" name="Straight Connector 193"/>
          <p:cNvCxnSpPr>
            <a:stCxn id="185" idx="1"/>
            <a:endCxn id="171" idx="3"/>
          </p:cNvCxnSpPr>
          <p:nvPr/>
        </p:nvCxnSpPr>
        <p:spPr>
          <a:xfrm flipH="1" flipV="1">
            <a:off x="2132858" y="3871519"/>
            <a:ext cx="417379" cy="164561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6" name="Straight Connector 195"/>
          <p:cNvCxnSpPr>
            <a:stCxn id="174" idx="3"/>
            <a:endCxn id="177" idx="1"/>
          </p:cNvCxnSpPr>
          <p:nvPr/>
        </p:nvCxnSpPr>
        <p:spPr>
          <a:xfrm>
            <a:off x="3308045" y="3794056"/>
            <a:ext cx="1947611" cy="7309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7" name="Straight Connector 196"/>
          <p:cNvCxnSpPr>
            <a:stCxn id="174" idx="3"/>
            <a:endCxn id="179" idx="1"/>
          </p:cNvCxnSpPr>
          <p:nvPr/>
        </p:nvCxnSpPr>
        <p:spPr>
          <a:xfrm>
            <a:off x="3308045" y="3794056"/>
            <a:ext cx="1951494" cy="28468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9" name="Straight Connector 198"/>
          <p:cNvCxnSpPr>
            <a:stCxn id="176" idx="3"/>
            <a:endCxn id="189" idx="1"/>
          </p:cNvCxnSpPr>
          <p:nvPr/>
        </p:nvCxnSpPr>
        <p:spPr>
          <a:xfrm>
            <a:off x="3309682" y="4023919"/>
            <a:ext cx="1253703" cy="112608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0" name="Straight Connector 199"/>
          <p:cNvCxnSpPr>
            <a:stCxn id="186" idx="3"/>
            <a:endCxn id="189" idx="1"/>
          </p:cNvCxnSpPr>
          <p:nvPr/>
        </p:nvCxnSpPr>
        <p:spPr>
          <a:xfrm>
            <a:off x="3906113" y="5125050"/>
            <a:ext cx="657272" cy="2495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2" name="Straight Connector 201"/>
          <p:cNvCxnSpPr>
            <a:stCxn id="188" idx="3"/>
            <a:endCxn id="191" idx="1"/>
          </p:cNvCxnSpPr>
          <p:nvPr/>
        </p:nvCxnSpPr>
        <p:spPr>
          <a:xfrm>
            <a:off x="3916831" y="5333756"/>
            <a:ext cx="641794" cy="3970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5" name="Straight Connector 204"/>
          <p:cNvCxnSpPr>
            <a:stCxn id="188" idx="1"/>
            <a:endCxn id="161" idx="3"/>
          </p:cNvCxnSpPr>
          <p:nvPr/>
        </p:nvCxnSpPr>
        <p:spPr>
          <a:xfrm flipH="1">
            <a:off x="2850125" y="5333756"/>
            <a:ext cx="765181" cy="38662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6" name="Straight Connector 205"/>
          <p:cNvCxnSpPr>
            <a:stCxn id="186" idx="1"/>
            <a:endCxn id="183" idx="3"/>
          </p:cNvCxnSpPr>
          <p:nvPr/>
        </p:nvCxnSpPr>
        <p:spPr>
          <a:xfrm flipH="1">
            <a:off x="2851762" y="5125050"/>
            <a:ext cx="752826" cy="17835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8" name="Straight Connector 207"/>
          <p:cNvCxnSpPr>
            <a:stCxn id="186" idx="1"/>
            <a:endCxn id="185" idx="3"/>
          </p:cNvCxnSpPr>
          <p:nvPr/>
        </p:nvCxnSpPr>
        <p:spPr>
          <a:xfrm flipH="1">
            <a:off x="2851762" y="5125050"/>
            <a:ext cx="752826" cy="39207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9" name="Straight Connector 208"/>
          <p:cNvCxnSpPr>
            <a:endCxn id="189" idx="3"/>
          </p:cNvCxnSpPr>
          <p:nvPr/>
        </p:nvCxnSpPr>
        <p:spPr>
          <a:xfrm flipH="1" flipV="1">
            <a:off x="4864910" y="5150000"/>
            <a:ext cx="1067238" cy="42419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1" name="Straight Connector 210"/>
          <p:cNvCxnSpPr>
            <a:stCxn id="162" idx="1"/>
            <a:endCxn id="189" idx="3"/>
          </p:cNvCxnSpPr>
          <p:nvPr/>
        </p:nvCxnSpPr>
        <p:spPr>
          <a:xfrm flipH="1" flipV="1">
            <a:off x="4864910" y="5150000"/>
            <a:ext cx="1065601" cy="62335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2" name="Straight Connector 211"/>
          <p:cNvCxnSpPr>
            <a:endCxn id="191" idx="3"/>
          </p:cNvCxnSpPr>
          <p:nvPr/>
        </p:nvCxnSpPr>
        <p:spPr>
          <a:xfrm flipH="1">
            <a:off x="4860150" y="5343561"/>
            <a:ext cx="1070361" cy="2990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5" name="Straight Connector 214"/>
          <p:cNvCxnSpPr>
            <a:stCxn id="180" idx="1"/>
            <a:endCxn id="177" idx="3"/>
          </p:cNvCxnSpPr>
          <p:nvPr/>
        </p:nvCxnSpPr>
        <p:spPr>
          <a:xfrm flipH="1" flipV="1">
            <a:off x="5557181" y="3867147"/>
            <a:ext cx="1461120" cy="7808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7" name="Straight Connector 216"/>
          <p:cNvCxnSpPr>
            <a:stCxn id="182" idx="1"/>
            <a:endCxn id="179" idx="3"/>
          </p:cNvCxnSpPr>
          <p:nvPr/>
        </p:nvCxnSpPr>
        <p:spPr>
          <a:xfrm flipH="1" flipV="1">
            <a:off x="5561064" y="4078744"/>
            <a:ext cx="1455600" cy="8098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8" name="Straight Connector 217"/>
          <p:cNvCxnSpPr>
            <a:stCxn id="164" idx="1"/>
            <a:endCxn id="179" idx="3"/>
          </p:cNvCxnSpPr>
          <p:nvPr/>
        </p:nvCxnSpPr>
        <p:spPr>
          <a:xfrm flipH="1" flipV="1">
            <a:off x="5561064" y="4078744"/>
            <a:ext cx="1455600" cy="28905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1" name="Straight Connector 220"/>
          <p:cNvCxnSpPr>
            <a:stCxn id="182" idx="1"/>
          </p:cNvCxnSpPr>
          <p:nvPr/>
        </p:nvCxnSpPr>
        <p:spPr>
          <a:xfrm flipH="1">
            <a:off x="6233673" y="4159724"/>
            <a:ext cx="782991" cy="14144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3" name="Straight Connector 222"/>
          <p:cNvCxnSpPr>
            <a:stCxn id="168" idx="1"/>
            <a:endCxn id="180" idx="3"/>
          </p:cNvCxnSpPr>
          <p:nvPr/>
        </p:nvCxnSpPr>
        <p:spPr>
          <a:xfrm flipH="1" flipV="1">
            <a:off x="7319826" y="3945233"/>
            <a:ext cx="768887" cy="6042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4" name="Straight Connector 223"/>
          <p:cNvCxnSpPr>
            <a:stCxn id="168" idx="1"/>
            <a:endCxn id="182" idx="3"/>
          </p:cNvCxnSpPr>
          <p:nvPr/>
        </p:nvCxnSpPr>
        <p:spPr>
          <a:xfrm flipH="1">
            <a:off x="7318189" y="4005653"/>
            <a:ext cx="770524" cy="15407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6" name="Straight Connector 225"/>
          <p:cNvCxnSpPr>
            <a:stCxn id="171" idx="1"/>
            <a:endCxn id="165" idx="6"/>
          </p:cNvCxnSpPr>
          <p:nvPr/>
        </p:nvCxnSpPr>
        <p:spPr>
          <a:xfrm flipH="1" flipV="1">
            <a:off x="1167509" y="3825669"/>
            <a:ext cx="663824" cy="4585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7" name="Straight Connector 226"/>
          <p:cNvCxnSpPr>
            <a:stCxn id="173" idx="1"/>
            <a:endCxn id="165" idx="6"/>
          </p:cNvCxnSpPr>
          <p:nvPr/>
        </p:nvCxnSpPr>
        <p:spPr>
          <a:xfrm flipH="1" flipV="1">
            <a:off x="1167509" y="3825669"/>
            <a:ext cx="662187" cy="27134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sp>
        <p:nvSpPr>
          <p:cNvPr id="228" name="Rectangle 227"/>
          <p:cNvSpPr/>
          <p:nvPr/>
        </p:nvSpPr>
        <p:spPr>
          <a:xfrm>
            <a:off x="5933785" y="527334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29" name="Rectangle 228"/>
          <p:cNvSpPr/>
          <p:nvPr/>
        </p:nvSpPr>
        <p:spPr>
          <a:xfrm>
            <a:off x="5935422" y="550397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Slide Number Placeholder 4"/>
          <p:cNvSpPr>
            <a:spLocks noGrp="1"/>
          </p:cNvSpPr>
          <p:nvPr>
            <p:ph type="sldNum" sz="quarter" idx="12"/>
          </p:nvPr>
        </p:nvSpPr>
        <p:spPr>
          <a:xfrm>
            <a:off x="6553200" y="6356350"/>
            <a:ext cx="2133600" cy="365125"/>
          </a:xfrm>
        </p:spPr>
        <p:txBody>
          <a:bodyPr/>
          <a:lstStyle/>
          <a:p>
            <a:fld id="{57D92C16-8AE8-1B4F-9331-F4A89351A681}" type="slidenum">
              <a:rPr lang="en-US" smtClean="0"/>
              <a:t>28</a:t>
            </a:fld>
            <a:endParaRPr lang="en-US"/>
          </a:p>
        </p:txBody>
      </p:sp>
      <p:sp>
        <p:nvSpPr>
          <p:cNvPr id="28" name="Rectangle 27"/>
          <p:cNvSpPr/>
          <p:nvPr/>
        </p:nvSpPr>
        <p:spPr>
          <a:xfrm>
            <a:off x="1829696" y="335362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Rectangle 28"/>
          <p:cNvSpPr/>
          <p:nvPr/>
        </p:nvSpPr>
        <p:spPr>
          <a:xfrm>
            <a:off x="1829696" y="3579116"/>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ectangle 29"/>
          <p:cNvSpPr/>
          <p:nvPr/>
        </p:nvSpPr>
        <p:spPr>
          <a:xfrm>
            <a:off x="1829696" y="4221582"/>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3" name="Rectangle 32"/>
          <p:cNvSpPr/>
          <p:nvPr/>
        </p:nvSpPr>
        <p:spPr>
          <a:xfrm>
            <a:off x="2548600" y="4775980"/>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p:nvSpPr>
        <p:spPr>
          <a:xfrm>
            <a:off x="2548600" y="5001474"/>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5" name="Rectangle 34"/>
          <p:cNvSpPr/>
          <p:nvPr/>
        </p:nvSpPr>
        <p:spPr>
          <a:xfrm>
            <a:off x="2548600" y="5643940"/>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Rectangle 37"/>
          <p:cNvSpPr/>
          <p:nvPr/>
        </p:nvSpPr>
        <p:spPr>
          <a:xfrm>
            <a:off x="3004883" y="327906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Rectangle 38"/>
          <p:cNvSpPr/>
          <p:nvPr/>
        </p:nvSpPr>
        <p:spPr>
          <a:xfrm>
            <a:off x="3004883" y="3504556"/>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Rectangle 39"/>
          <p:cNvSpPr/>
          <p:nvPr/>
        </p:nvSpPr>
        <p:spPr>
          <a:xfrm>
            <a:off x="3004883" y="4147022"/>
            <a:ext cx="301525" cy="146182"/>
          </a:xfrm>
          <a:prstGeom prst="rect">
            <a:avLst/>
          </a:prstGeom>
          <a:solidFill>
            <a:srgbClr val="660066"/>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42"/>
          <p:cNvSpPr/>
          <p:nvPr/>
        </p:nvSpPr>
        <p:spPr>
          <a:xfrm>
            <a:off x="3615306" y="4597627"/>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4" name="Rectangle 43"/>
          <p:cNvSpPr/>
          <p:nvPr/>
        </p:nvSpPr>
        <p:spPr>
          <a:xfrm>
            <a:off x="3615306" y="4823121"/>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5" name="Rectangle 44"/>
          <p:cNvSpPr/>
          <p:nvPr/>
        </p:nvSpPr>
        <p:spPr>
          <a:xfrm>
            <a:off x="3615306" y="5465587"/>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8" name="Rectangle 47"/>
          <p:cNvSpPr/>
          <p:nvPr/>
        </p:nvSpPr>
        <p:spPr>
          <a:xfrm>
            <a:off x="4553030" y="4638938"/>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Rectangle 48"/>
          <p:cNvSpPr/>
          <p:nvPr/>
        </p:nvSpPr>
        <p:spPr>
          <a:xfrm>
            <a:off x="4553030" y="486443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0" name="Rectangle 49"/>
          <p:cNvSpPr/>
          <p:nvPr/>
        </p:nvSpPr>
        <p:spPr>
          <a:xfrm>
            <a:off x="4553030" y="5506898"/>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Rectangle 52"/>
          <p:cNvSpPr/>
          <p:nvPr/>
        </p:nvSpPr>
        <p:spPr>
          <a:xfrm>
            <a:off x="5255656" y="334594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4" name="Rectangle 53"/>
          <p:cNvSpPr/>
          <p:nvPr/>
        </p:nvSpPr>
        <p:spPr>
          <a:xfrm>
            <a:off x="5255656" y="3571436"/>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5" name="Rectangle 54"/>
          <p:cNvSpPr/>
          <p:nvPr/>
        </p:nvSpPr>
        <p:spPr>
          <a:xfrm>
            <a:off x="5255656" y="4213902"/>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8" name="Rectangle 57"/>
          <p:cNvSpPr/>
          <p:nvPr/>
        </p:nvSpPr>
        <p:spPr>
          <a:xfrm>
            <a:off x="5930511" y="4828952"/>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9" name="Rectangle 58"/>
          <p:cNvSpPr/>
          <p:nvPr/>
        </p:nvSpPr>
        <p:spPr>
          <a:xfrm>
            <a:off x="5930511" y="5054446"/>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Rectangle 59"/>
          <p:cNvSpPr/>
          <p:nvPr/>
        </p:nvSpPr>
        <p:spPr>
          <a:xfrm>
            <a:off x="5930511" y="5696912"/>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3" name="Rectangle 62"/>
          <p:cNvSpPr/>
          <p:nvPr/>
        </p:nvSpPr>
        <p:spPr>
          <a:xfrm>
            <a:off x="7016664" y="3423405"/>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4" name="Rectangle 63"/>
          <p:cNvSpPr/>
          <p:nvPr/>
        </p:nvSpPr>
        <p:spPr>
          <a:xfrm>
            <a:off x="7016664" y="3648899"/>
            <a:ext cx="301525" cy="146182"/>
          </a:xfrm>
          <a:prstGeom prst="rect">
            <a:avLst/>
          </a:prstGeom>
          <a:solidFill>
            <a:srgbClr val="EB6E5A"/>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5" name="Rectangle 64"/>
          <p:cNvSpPr/>
          <p:nvPr/>
        </p:nvSpPr>
        <p:spPr>
          <a:xfrm>
            <a:off x="7016664" y="4291365"/>
            <a:ext cx="301525" cy="146182"/>
          </a:xfrm>
          <a:prstGeom prst="rect">
            <a:avLst/>
          </a:prstGeom>
          <a:solidFill>
            <a:srgbClr val="660066"/>
          </a:solidFill>
          <a:ln>
            <a:solidFill>
              <a:srgbClr val="0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68" name="Straight Connector 67"/>
          <p:cNvCxnSpPr>
            <a:stCxn id="38" idx="1"/>
            <a:endCxn id="28" idx="3"/>
          </p:cNvCxnSpPr>
          <p:nvPr/>
        </p:nvCxnSpPr>
        <p:spPr>
          <a:xfrm flipH="1">
            <a:off x="2131221" y="3352153"/>
            <a:ext cx="873662" cy="7456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69" name="Straight Connector 68"/>
          <p:cNvCxnSpPr>
            <a:stCxn id="38" idx="1"/>
            <a:endCxn id="29" idx="3"/>
          </p:cNvCxnSpPr>
          <p:nvPr/>
        </p:nvCxnSpPr>
        <p:spPr>
          <a:xfrm flipH="1">
            <a:off x="2131221" y="3352153"/>
            <a:ext cx="873662" cy="300054"/>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0" name="Straight Connector 69"/>
          <p:cNvCxnSpPr>
            <a:stCxn id="40" idx="1"/>
            <a:endCxn id="29" idx="3"/>
          </p:cNvCxnSpPr>
          <p:nvPr/>
        </p:nvCxnSpPr>
        <p:spPr>
          <a:xfrm flipH="1" flipV="1">
            <a:off x="2131221" y="3652207"/>
            <a:ext cx="873662" cy="567906"/>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1" name="Straight Connector 70"/>
          <p:cNvCxnSpPr>
            <a:stCxn id="39" idx="1"/>
            <a:endCxn id="30" idx="3"/>
          </p:cNvCxnSpPr>
          <p:nvPr/>
        </p:nvCxnSpPr>
        <p:spPr>
          <a:xfrm flipH="1">
            <a:off x="2131221" y="3577647"/>
            <a:ext cx="873662" cy="717026"/>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2" name="Straight Connector 71"/>
          <p:cNvCxnSpPr>
            <a:stCxn id="40" idx="1"/>
            <a:endCxn id="30" idx="3"/>
          </p:cNvCxnSpPr>
          <p:nvPr/>
        </p:nvCxnSpPr>
        <p:spPr>
          <a:xfrm flipH="1">
            <a:off x="2131221" y="4220113"/>
            <a:ext cx="873662" cy="74560"/>
          </a:xfrm>
          <a:prstGeom prst="line">
            <a:avLst/>
          </a:prstGeom>
          <a:ln w="15875"/>
        </p:spPr>
        <p:style>
          <a:lnRef idx="2">
            <a:schemeClr val="dk1"/>
          </a:lnRef>
          <a:fillRef idx="0">
            <a:schemeClr val="dk1"/>
          </a:fillRef>
          <a:effectRef idx="1">
            <a:schemeClr val="dk1"/>
          </a:effectRef>
          <a:fontRef idx="minor">
            <a:schemeClr val="tx1"/>
          </a:fontRef>
        </p:style>
      </p:cxnSp>
      <p:cxnSp>
        <p:nvCxnSpPr>
          <p:cNvPr id="73" name="Straight Connector 72"/>
          <p:cNvCxnSpPr>
            <a:stCxn id="38" idx="1"/>
            <a:endCxn id="30" idx="3"/>
          </p:cNvCxnSpPr>
          <p:nvPr/>
        </p:nvCxnSpPr>
        <p:spPr>
          <a:xfrm flipH="1">
            <a:off x="2131221" y="3352153"/>
            <a:ext cx="873662" cy="94252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4" name="Straight Connector 73"/>
          <p:cNvCxnSpPr>
            <a:stCxn id="33" idx="1"/>
            <a:endCxn id="28" idx="3"/>
          </p:cNvCxnSpPr>
          <p:nvPr/>
        </p:nvCxnSpPr>
        <p:spPr>
          <a:xfrm flipH="1" flipV="1">
            <a:off x="2131221" y="3426713"/>
            <a:ext cx="417379" cy="1422358"/>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76" name="Straight Connector 75"/>
          <p:cNvCxnSpPr>
            <a:stCxn id="43" idx="1"/>
            <a:endCxn id="35" idx="3"/>
          </p:cNvCxnSpPr>
          <p:nvPr/>
        </p:nvCxnSpPr>
        <p:spPr>
          <a:xfrm flipH="1">
            <a:off x="2850125" y="4670718"/>
            <a:ext cx="765181" cy="104631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7" name="Straight Connector 76"/>
          <p:cNvCxnSpPr>
            <a:stCxn id="43" idx="1"/>
            <a:endCxn id="33" idx="3"/>
          </p:cNvCxnSpPr>
          <p:nvPr/>
        </p:nvCxnSpPr>
        <p:spPr>
          <a:xfrm flipH="1">
            <a:off x="2850125" y="4670718"/>
            <a:ext cx="765181" cy="17835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8" name="Straight Connector 77"/>
          <p:cNvCxnSpPr>
            <a:stCxn id="44" idx="1"/>
            <a:endCxn id="34" idx="3"/>
          </p:cNvCxnSpPr>
          <p:nvPr/>
        </p:nvCxnSpPr>
        <p:spPr>
          <a:xfrm flipH="1">
            <a:off x="2850125" y="4896212"/>
            <a:ext cx="765181" cy="17835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79" name="Straight Connector 78"/>
          <p:cNvCxnSpPr>
            <a:stCxn id="45" idx="1"/>
            <a:endCxn id="35" idx="3"/>
          </p:cNvCxnSpPr>
          <p:nvPr/>
        </p:nvCxnSpPr>
        <p:spPr>
          <a:xfrm flipH="1">
            <a:off x="2850125" y="5538678"/>
            <a:ext cx="765181" cy="178353"/>
          </a:xfrm>
          <a:prstGeom prst="line">
            <a:avLst/>
          </a:prstGeom>
          <a:ln w="15875"/>
        </p:spPr>
        <p:style>
          <a:lnRef idx="2">
            <a:schemeClr val="dk1"/>
          </a:lnRef>
          <a:fillRef idx="0">
            <a:schemeClr val="dk1"/>
          </a:fillRef>
          <a:effectRef idx="1">
            <a:schemeClr val="dk1"/>
          </a:effectRef>
          <a:fontRef idx="minor">
            <a:schemeClr val="tx1"/>
          </a:fontRef>
        </p:style>
      </p:cxnSp>
      <p:cxnSp>
        <p:nvCxnSpPr>
          <p:cNvPr id="80" name="Straight Connector 79"/>
          <p:cNvCxnSpPr>
            <a:stCxn id="45" idx="1"/>
            <a:endCxn id="34" idx="3"/>
          </p:cNvCxnSpPr>
          <p:nvPr/>
        </p:nvCxnSpPr>
        <p:spPr>
          <a:xfrm flipH="1" flipV="1">
            <a:off x="2850125" y="5074565"/>
            <a:ext cx="765181" cy="46411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1" name="Straight Connector 80"/>
          <p:cNvCxnSpPr>
            <a:stCxn id="38" idx="3"/>
            <a:endCxn id="43" idx="1"/>
          </p:cNvCxnSpPr>
          <p:nvPr/>
        </p:nvCxnSpPr>
        <p:spPr>
          <a:xfrm>
            <a:off x="3306408" y="3352153"/>
            <a:ext cx="308898" cy="1318565"/>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2" name="Straight Connector 81"/>
          <p:cNvCxnSpPr>
            <a:endCxn id="40" idx="3"/>
          </p:cNvCxnSpPr>
          <p:nvPr/>
        </p:nvCxnSpPr>
        <p:spPr>
          <a:xfrm flipH="1" flipV="1">
            <a:off x="3306408" y="4220113"/>
            <a:ext cx="308898" cy="64432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3" name="Straight Connector 82"/>
          <p:cNvCxnSpPr>
            <a:stCxn id="48" idx="1"/>
          </p:cNvCxnSpPr>
          <p:nvPr/>
        </p:nvCxnSpPr>
        <p:spPr>
          <a:xfrm flipH="1" flipV="1">
            <a:off x="3306408" y="3579116"/>
            <a:ext cx="1246622" cy="113291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4" name="Straight Connector 83"/>
          <p:cNvCxnSpPr>
            <a:stCxn id="49" idx="1"/>
            <a:endCxn id="40" idx="3"/>
          </p:cNvCxnSpPr>
          <p:nvPr/>
        </p:nvCxnSpPr>
        <p:spPr>
          <a:xfrm flipH="1" flipV="1">
            <a:off x="3306408" y="4220113"/>
            <a:ext cx="1246622" cy="71741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5" name="Straight Connector 84"/>
          <p:cNvCxnSpPr>
            <a:stCxn id="50" idx="1"/>
            <a:endCxn id="38" idx="3"/>
          </p:cNvCxnSpPr>
          <p:nvPr/>
        </p:nvCxnSpPr>
        <p:spPr>
          <a:xfrm flipH="1" flipV="1">
            <a:off x="3306408" y="3352153"/>
            <a:ext cx="1246622" cy="222783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6" name="Straight Connector 85"/>
          <p:cNvCxnSpPr>
            <a:stCxn id="49" idx="1"/>
            <a:endCxn id="45" idx="3"/>
          </p:cNvCxnSpPr>
          <p:nvPr/>
        </p:nvCxnSpPr>
        <p:spPr>
          <a:xfrm flipH="1">
            <a:off x="3916831" y="4937523"/>
            <a:ext cx="636199" cy="601155"/>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87" name="Straight Connector 86"/>
          <p:cNvCxnSpPr>
            <a:stCxn id="50" idx="1"/>
            <a:endCxn id="44" idx="3"/>
          </p:cNvCxnSpPr>
          <p:nvPr/>
        </p:nvCxnSpPr>
        <p:spPr>
          <a:xfrm flipH="1" flipV="1">
            <a:off x="3916831" y="4896212"/>
            <a:ext cx="636199" cy="683777"/>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8" name="Straight Connector 87"/>
          <p:cNvCxnSpPr>
            <a:stCxn id="48" idx="1"/>
            <a:endCxn id="43" idx="3"/>
          </p:cNvCxnSpPr>
          <p:nvPr/>
        </p:nvCxnSpPr>
        <p:spPr>
          <a:xfrm flipH="1" flipV="1">
            <a:off x="3916831" y="4670718"/>
            <a:ext cx="636199" cy="4131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89" name="Straight Connector 88"/>
          <p:cNvCxnSpPr>
            <a:stCxn id="49" idx="1"/>
            <a:endCxn id="43" idx="3"/>
          </p:cNvCxnSpPr>
          <p:nvPr/>
        </p:nvCxnSpPr>
        <p:spPr>
          <a:xfrm flipH="1" flipV="1">
            <a:off x="3916831" y="4670718"/>
            <a:ext cx="636199" cy="266805"/>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0" name="Straight Connector 89"/>
          <p:cNvCxnSpPr>
            <a:stCxn id="58" idx="1"/>
            <a:endCxn id="48" idx="3"/>
          </p:cNvCxnSpPr>
          <p:nvPr/>
        </p:nvCxnSpPr>
        <p:spPr>
          <a:xfrm flipH="1" flipV="1">
            <a:off x="4854555" y="4712029"/>
            <a:ext cx="1075956" cy="190014"/>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1" name="Straight Connector 90"/>
          <p:cNvCxnSpPr>
            <a:stCxn id="58" idx="1"/>
            <a:endCxn id="49" idx="3"/>
          </p:cNvCxnSpPr>
          <p:nvPr/>
        </p:nvCxnSpPr>
        <p:spPr>
          <a:xfrm flipH="1">
            <a:off x="4854555" y="4902043"/>
            <a:ext cx="1075956" cy="3548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2" name="Straight Connector 91"/>
          <p:cNvCxnSpPr>
            <a:stCxn id="55" idx="1"/>
            <a:endCxn id="48" idx="3"/>
          </p:cNvCxnSpPr>
          <p:nvPr/>
        </p:nvCxnSpPr>
        <p:spPr>
          <a:xfrm flipH="1">
            <a:off x="4854555" y="4286993"/>
            <a:ext cx="401101" cy="42503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3" name="Straight Connector 92"/>
          <p:cNvCxnSpPr>
            <a:stCxn id="53" idx="1"/>
            <a:endCxn id="48" idx="3"/>
          </p:cNvCxnSpPr>
          <p:nvPr/>
        </p:nvCxnSpPr>
        <p:spPr>
          <a:xfrm flipH="1">
            <a:off x="4854555" y="3419033"/>
            <a:ext cx="401101" cy="129299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4" name="Straight Connector 93"/>
          <p:cNvCxnSpPr>
            <a:stCxn id="54" idx="1"/>
            <a:endCxn id="49" idx="3"/>
          </p:cNvCxnSpPr>
          <p:nvPr/>
        </p:nvCxnSpPr>
        <p:spPr>
          <a:xfrm flipH="1">
            <a:off x="4854555" y="3644527"/>
            <a:ext cx="401101" cy="129299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5" name="Straight Connector 94"/>
          <p:cNvCxnSpPr>
            <a:stCxn id="59" idx="1"/>
            <a:endCxn id="50" idx="3"/>
          </p:cNvCxnSpPr>
          <p:nvPr/>
        </p:nvCxnSpPr>
        <p:spPr>
          <a:xfrm flipH="1">
            <a:off x="4854555" y="5127537"/>
            <a:ext cx="1075956" cy="452452"/>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6" name="Straight Connector 95"/>
          <p:cNvCxnSpPr>
            <a:stCxn id="60" idx="1"/>
            <a:endCxn id="49" idx="3"/>
          </p:cNvCxnSpPr>
          <p:nvPr/>
        </p:nvCxnSpPr>
        <p:spPr>
          <a:xfrm flipH="1" flipV="1">
            <a:off x="4854555" y="4937523"/>
            <a:ext cx="1075956" cy="83248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97" name="Straight Connector 96"/>
          <p:cNvCxnSpPr>
            <a:stCxn id="58" idx="1"/>
            <a:endCxn id="50" idx="3"/>
          </p:cNvCxnSpPr>
          <p:nvPr/>
        </p:nvCxnSpPr>
        <p:spPr>
          <a:xfrm flipH="1">
            <a:off x="4854555" y="4902043"/>
            <a:ext cx="1075956" cy="67794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98" name="Straight Connector 97"/>
          <p:cNvCxnSpPr>
            <a:stCxn id="58" idx="1"/>
          </p:cNvCxnSpPr>
          <p:nvPr/>
        </p:nvCxnSpPr>
        <p:spPr>
          <a:xfrm flipH="1" flipV="1">
            <a:off x="5557181" y="4294673"/>
            <a:ext cx="373330" cy="60737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99" name="Straight Connector 98"/>
          <p:cNvCxnSpPr>
            <a:endCxn id="55" idx="3"/>
          </p:cNvCxnSpPr>
          <p:nvPr/>
        </p:nvCxnSpPr>
        <p:spPr>
          <a:xfrm flipH="1" flipV="1">
            <a:off x="5557181" y="4286993"/>
            <a:ext cx="373331" cy="1503130"/>
          </a:xfrm>
          <a:prstGeom prst="line">
            <a:avLst/>
          </a:prstGeom>
          <a:ln w="15875"/>
        </p:spPr>
        <p:style>
          <a:lnRef idx="2">
            <a:schemeClr val="dk1"/>
          </a:lnRef>
          <a:fillRef idx="0">
            <a:schemeClr val="dk1"/>
          </a:fillRef>
          <a:effectRef idx="1">
            <a:schemeClr val="dk1"/>
          </a:effectRef>
          <a:fontRef idx="minor">
            <a:schemeClr val="tx1"/>
          </a:fontRef>
        </p:style>
      </p:cxnSp>
      <p:cxnSp>
        <p:nvCxnSpPr>
          <p:cNvPr id="100" name="Straight Connector 99"/>
          <p:cNvCxnSpPr>
            <a:stCxn id="65" idx="1"/>
            <a:endCxn id="58" idx="3"/>
          </p:cNvCxnSpPr>
          <p:nvPr/>
        </p:nvCxnSpPr>
        <p:spPr>
          <a:xfrm flipH="1">
            <a:off x="6232036" y="4364456"/>
            <a:ext cx="784628" cy="537587"/>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1" name="Straight Connector 100"/>
          <p:cNvCxnSpPr>
            <a:stCxn id="64" idx="1"/>
            <a:endCxn id="54" idx="3"/>
          </p:cNvCxnSpPr>
          <p:nvPr/>
        </p:nvCxnSpPr>
        <p:spPr>
          <a:xfrm flipH="1" flipV="1">
            <a:off x="5557181" y="3644527"/>
            <a:ext cx="1459483" cy="7746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2" name="Straight Connector 101"/>
          <p:cNvCxnSpPr>
            <a:stCxn id="63" idx="1"/>
            <a:endCxn id="54" idx="3"/>
          </p:cNvCxnSpPr>
          <p:nvPr/>
        </p:nvCxnSpPr>
        <p:spPr>
          <a:xfrm flipH="1">
            <a:off x="5557181" y="3496496"/>
            <a:ext cx="1459483" cy="14803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3" name="Straight Connector 102"/>
          <p:cNvCxnSpPr>
            <a:stCxn id="65" idx="1"/>
            <a:endCxn id="53" idx="3"/>
          </p:cNvCxnSpPr>
          <p:nvPr/>
        </p:nvCxnSpPr>
        <p:spPr>
          <a:xfrm flipH="1" flipV="1">
            <a:off x="5557181" y="3419033"/>
            <a:ext cx="1459483" cy="94542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4" name="Straight Connector 103"/>
          <p:cNvCxnSpPr>
            <a:stCxn id="64" idx="1"/>
            <a:endCxn id="55" idx="3"/>
          </p:cNvCxnSpPr>
          <p:nvPr/>
        </p:nvCxnSpPr>
        <p:spPr>
          <a:xfrm flipH="1">
            <a:off x="5557181" y="3721990"/>
            <a:ext cx="1459483" cy="56500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5" name="Straight Connector 104"/>
          <p:cNvCxnSpPr>
            <a:stCxn id="64" idx="1"/>
            <a:endCxn id="60" idx="3"/>
          </p:cNvCxnSpPr>
          <p:nvPr/>
        </p:nvCxnSpPr>
        <p:spPr>
          <a:xfrm flipH="1">
            <a:off x="6232036" y="3721990"/>
            <a:ext cx="784628" cy="2048013"/>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6" name="Straight Connector 105"/>
          <p:cNvCxnSpPr>
            <a:stCxn id="65" idx="1"/>
            <a:endCxn id="59" idx="3"/>
          </p:cNvCxnSpPr>
          <p:nvPr/>
        </p:nvCxnSpPr>
        <p:spPr>
          <a:xfrm flipH="1">
            <a:off x="6232036" y="4364456"/>
            <a:ext cx="784628" cy="76308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07" name="Straight Connector 106"/>
          <p:cNvCxnSpPr>
            <a:stCxn id="65" idx="1"/>
            <a:endCxn id="55" idx="3"/>
          </p:cNvCxnSpPr>
          <p:nvPr/>
        </p:nvCxnSpPr>
        <p:spPr>
          <a:xfrm flipH="1" flipV="1">
            <a:off x="5557181" y="4286993"/>
            <a:ext cx="1459483" cy="77463"/>
          </a:xfrm>
          <a:prstGeom prst="line">
            <a:avLst/>
          </a:prstGeom>
          <a:ln w="15875"/>
        </p:spPr>
        <p:style>
          <a:lnRef idx="2">
            <a:schemeClr val="dk1"/>
          </a:lnRef>
          <a:fillRef idx="0">
            <a:schemeClr val="dk1"/>
          </a:fillRef>
          <a:effectRef idx="1">
            <a:schemeClr val="dk1"/>
          </a:effectRef>
          <a:fontRef idx="minor">
            <a:schemeClr val="tx1"/>
          </a:fontRef>
        </p:style>
      </p:cxnSp>
      <p:sp>
        <p:nvSpPr>
          <p:cNvPr id="115" name="Oval 114"/>
          <p:cNvSpPr/>
          <p:nvPr/>
        </p:nvSpPr>
        <p:spPr>
          <a:xfrm>
            <a:off x="142043" y="3488266"/>
            <a:ext cx="1025466" cy="65875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28" idx="1"/>
            <a:endCxn id="115" idx="6"/>
          </p:cNvCxnSpPr>
          <p:nvPr/>
        </p:nvCxnSpPr>
        <p:spPr>
          <a:xfrm flipH="1">
            <a:off x="1167509" y="3426713"/>
            <a:ext cx="662187" cy="390931"/>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1" name="Straight Connector 120"/>
          <p:cNvCxnSpPr>
            <a:stCxn id="29" idx="1"/>
            <a:endCxn id="115" idx="6"/>
          </p:cNvCxnSpPr>
          <p:nvPr/>
        </p:nvCxnSpPr>
        <p:spPr>
          <a:xfrm flipH="1">
            <a:off x="1167509" y="3652207"/>
            <a:ext cx="662187" cy="165437"/>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2" name="Straight Connector 121"/>
          <p:cNvCxnSpPr>
            <a:stCxn id="30" idx="1"/>
            <a:endCxn id="115" idx="6"/>
          </p:cNvCxnSpPr>
          <p:nvPr/>
        </p:nvCxnSpPr>
        <p:spPr>
          <a:xfrm flipH="1" flipV="1">
            <a:off x="1167509" y="3817644"/>
            <a:ext cx="662187" cy="477029"/>
          </a:xfrm>
          <a:prstGeom prst="line">
            <a:avLst/>
          </a:prstGeom>
          <a:ln w="15875"/>
        </p:spPr>
        <p:style>
          <a:lnRef idx="2">
            <a:schemeClr val="dk1"/>
          </a:lnRef>
          <a:fillRef idx="0">
            <a:schemeClr val="dk1"/>
          </a:fillRef>
          <a:effectRef idx="1">
            <a:schemeClr val="dk1"/>
          </a:effectRef>
          <a:fontRef idx="minor">
            <a:schemeClr val="tx1"/>
          </a:fontRef>
        </p:style>
      </p:cxnSp>
      <p:sp>
        <p:nvSpPr>
          <p:cNvPr id="126" name="Diamond 125"/>
          <p:cNvSpPr/>
          <p:nvPr/>
        </p:nvSpPr>
        <p:spPr>
          <a:xfrm>
            <a:off x="8088713" y="3717618"/>
            <a:ext cx="539092" cy="569375"/>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cxnSp>
        <p:nvCxnSpPr>
          <p:cNvPr id="127" name="Straight Connector 126"/>
          <p:cNvCxnSpPr>
            <a:stCxn id="126" idx="1"/>
            <a:endCxn id="63" idx="3"/>
          </p:cNvCxnSpPr>
          <p:nvPr/>
        </p:nvCxnSpPr>
        <p:spPr>
          <a:xfrm flipH="1" flipV="1">
            <a:off x="7318189" y="3496496"/>
            <a:ext cx="770524" cy="505810"/>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8" name="Straight Connector 127"/>
          <p:cNvCxnSpPr>
            <a:stCxn id="126" idx="1"/>
            <a:endCxn id="64" idx="3"/>
          </p:cNvCxnSpPr>
          <p:nvPr/>
        </p:nvCxnSpPr>
        <p:spPr>
          <a:xfrm flipH="1" flipV="1">
            <a:off x="7318189" y="3721990"/>
            <a:ext cx="770524" cy="28031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cxnSp>
        <p:nvCxnSpPr>
          <p:cNvPr id="129" name="Straight Connector 128"/>
          <p:cNvCxnSpPr>
            <a:stCxn id="126" idx="1"/>
            <a:endCxn id="65" idx="3"/>
          </p:cNvCxnSpPr>
          <p:nvPr/>
        </p:nvCxnSpPr>
        <p:spPr>
          <a:xfrm flipH="1">
            <a:off x="7318189" y="4002306"/>
            <a:ext cx="770524" cy="362150"/>
          </a:xfrm>
          <a:prstGeom prst="line">
            <a:avLst/>
          </a:prstGeom>
          <a:ln w="15875"/>
        </p:spPr>
        <p:style>
          <a:lnRef idx="2">
            <a:schemeClr val="dk1"/>
          </a:lnRef>
          <a:fillRef idx="0">
            <a:schemeClr val="dk1"/>
          </a:fillRef>
          <a:effectRef idx="1">
            <a:schemeClr val="dk1"/>
          </a:effectRef>
          <a:fontRef idx="minor">
            <a:schemeClr val="tx1"/>
          </a:fontRef>
        </p:style>
      </p:cxnSp>
      <p:cxnSp>
        <p:nvCxnSpPr>
          <p:cNvPr id="130" name="Straight Connector 129"/>
          <p:cNvCxnSpPr>
            <a:stCxn id="38" idx="3"/>
            <a:endCxn id="53" idx="1"/>
          </p:cNvCxnSpPr>
          <p:nvPr/>
        </p:nvCxnSpPr>
        <p:spPr>
          <a:xfrm>
            <a:off x="3306408" y="3352153"/>
            <a:ext cx="1949248" cy="6688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131" name="Straight Connector 130"/>
          <p:cNvCxnSpPr>
            <a:stCxn id="38" idx="3"/>
            <a:endCxn id="55" idx="1"/>
          </p:cNvCxnSpPr>
          <p:nvPr/>
        </p:nvCxnSpPr>
        <p:spPr>
          <a:xfrm>
            <a:off x="3306408" y="3352153"/>
            <a:ext cx="1949248" cy="934840"/>
          </a:xfrm>
          <a:prstGeom prst="line">
            <a:avLst/>
          </a:prstGeom>
          <a:ln w="15875">
            <a:solidFill>
              <a:schemeClr val="accent3">
                <a:lumMod val="75000"/>
              </a:schemeClr>
            </a:solidFill>
          </a:ln>
        </p:spPr>
        <p:style>
          <a:lnRef idx="2">
            <a:schemeClr val="dk1"/>
          </a:lnRef>
          <a:fillRef idx="0">
            <a:schemeClr val="dk1"/>
          </a:fillRef>
          <a:effectRef idx="1">
            <a:schemeClr val="dk1"/>
          </a:effectRef>
          <a:fontRef idx="minor">
            <a:schemeClr val="tx1"/>
          </a:fontRef>
        </p:style>
      </p:cxnSp>
      <p:cxnSp>
        <p:nvCxnSpPr>
          <p:cNvPr id="132" name="Straight Connector 131"/>
          <p:cNvCxnSpPr>
            <a:stCxn id="40" idx="3"/>
          </p:cNvCxnSpPr>
          <p:nvPr/>
        </p:nvCxnSpPr>
        <p:spPr>
          <a:xfrm flipV="1">
            <a:off x="3306408" y="3652207"/>
            <a:ext cx="1949248" cy="567906"/>
          </a:xfrm>
          <a:prstGeom prst="line">
            <a:avLst/>
          </a:prstGeom>
          <a:ln w="15875">
            <a:solidFill>
              <a:srgbClr val="862110"/>
            </a:solidFill>
          </a:ln>
        </p:spPr>
        <p:style>
          <a:lnRef idx="2">
            <a:schemeClr val="dk1"/>
          </a:lnRef>
          <a:fillRef idx="0">
            <a:schemeClr val="dk1"/>
          </a:fillRef>
          <a:effectRef idx="1">
            <a:schemeClr val="dk1"/>
          </a:effectRef>
          <a:fontRef idx="minor">
            <a:schemeClr val="tx1"/>
          </a:fontRef>
        </p:style>
      </p:cxnSp>
      <p:sp>
        <p:nvSpPr>
          <p:cNvPr id="133" name="Rectangle 132"/>
          <p:cNvSpPr/>
          <p:nvPr/>
        </p:nvSpPr>
        <p:spPr>
          <a:xfrm>
            <a:off x="1831333" y="379508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4" name="Rectangle 133"/>
          <p:cNvSpPr/>
          <p:nvPr/>
        </p:nvSpPr>
        <p:spPr>
          <a:xfrm>
            <a:off x="1829696" y="402057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5" name="Rectangle 134"/>
          <p:cNvSpPr/>
          <p:nvPr/>
        </p:nvSpPr>
        <p:spPr>
          <a:xfrm>
            <a:off x="3006520" y="371761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6" name="Rectangle 135"/>
          <p:cNvSpPr/>
          <p:nvPr/>
        </p:nvSpPr>
        <p:spPr>
          <a:xfrm>
            <a:off x="3008157" y="394748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7" name="Rectangle 136"/>
          <p:cNvSpPr/>
          <p:nvPr/>
        </p:nvSpPr>
        <p:spPr>
          <a:xfrm>
            <a:off x="5255656" y="3790709"/>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8" name="Rectangle 137"/>
          <p:cNvSpPr/>
          <p:nvPr/>
        </p:nvSpPr>
        <p:spPr>
          <a:xfrm>
            <a:off x="5259539" y="400230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9" name="Rectangle 138"/>
          <p:cNvSpPr/>
          <p:nvPr/>
        </p:nvSpPr>
        <p:spPr>
          <a:xfrm>
            <a:off x="7018301" y="386879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0" name="Rectangle 139"/>
          <p:cNvSpPr/>
          <p:nvPr/>
        </p:nvSpPr>
        <p:spPr>
          <a:xfrm>
            <a:off x="7016664" y="4083286"/>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1" name="Rectangle 140"/>
          <p:cNvSpPr/>
          <p:nvPr/>
        </p:nvSpPr>
        <p:spPr>
          <a:xfrm>
            <a:off x="2550237" y="522696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2" name="Rectangle 141"/>
          <p:cNvSpPr/>
          <p:nvPr/>
        </p:nvSpPr>
        <p:spPr>
          <a:xfrm>
            <a:off x="2550237" y="5440691"/>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3" name="Rectangle 142"/>
          <p:cNvSpPr/>
          <p:nvPr/>
        </p:nvSpPr>
        <p:spPr>
          <a:xfrm>
            <a:off x="3604588" y="504861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4" name="Rectangle 143"/>
          <p:cNvSpPr/>
          <p:nvPr/>
        </p:nvSpPr>
        <p:spPr>
          <a:xfrm>
            <a:off x="3615306" y="525731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5" name="Rectangle 144"/>
          <p:cNvSpPr/>
          <p:nvPr/>
        </p:nvSpPr>
        <p:spPr>
          <a:xfrm>
            <a:off x="4563385" y="5073562"/>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6" name="Rectangle 145"/>
          <p:cNvSpPr/>
          <p:nvPr/>
        </p:nvSpPr>
        <p:spPr>
          <a:xfrm>
            <a:off x="4558625" y="5297025"/>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7" name="Rectangle 146"/>
          <p:cNvSpPr/>
          <p:nvPr/>
        </p:nvSpPr>
        <p:spPr>
          <a:xfrm>
            <a:off x="5930511" y="5267123"/>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8" name="Rectangle 147"/>
          <p:cNvSpPr/>
          <p:nvPr/>
        </p:nvSpPr>
        <p:spPr>
          <a:xfrm>
            <a:off x="5932148" y="5497758"/>
            <a:ext cx="301525" cy="146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49" name="Straight Connector 148"/>
          <p:cNvCxnSpPr>
            <a:stCxn id="135" idx="1"/>
            <a:endCxn id="133" idx="3"/>
          </p:cNvCxnSpPr>
          <p:nvPr/>
        </p:nvCxnSpPr>
        <p:spPr>
          <a:xfrm flipH="1">
            <a:off x="2132858" y="3790709"/>
            <a:ext cx="873662" cy="7746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2" name="Straight Connector 151"/>
          <p:cNvCxnSpPr>
            <a:stCxn id="136" idx="1"/>
            <a:endCxn id="134" idx="3"/>
          </p:cNvCxnSpPr>
          <p:nvPr/>
        </p:nvCxnSpPr>
        <p:spPr>
          <a:xfrm flipH="1">
            <a:off x="2131221" y="4020572"/>
            <a:ext cx="876936" cy="7309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9" name="Straight Connector 158"/>
          <p:cNvCxnSpPr>
            <a:stCxn id="142" idx="1"/>
            <a:endCxn id="133" idx="3"/>
          </p:cNvCxnSpPr>
          <p:nvPr/>
        </p:nvCxnSpPr>
        <p:spPr>
          <a:xfrm flipH="1" flipV="1">
            <a:off x="2132858" y="3868172"/>
            <a:ext cx="417379" cy="164561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3" name="Straight Connector 162"/>
          <p:cNvCxnSpPr>
            <a:stCxn id="135" idx="3"/>
            <a:endCxn id="137" idx="1"/>
          </p:cNvCxnSpPr>
          <p:nvPr/>
        </p:nvCxnSpPr>
        <p:spPr>
          <a:xfrm>
            <a:off x="3308045" y="3790709"/>
            <a:ext cx="1947611" cy="7309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6" name="Straight Connector 165"/>
          <p:cNvCxnSpPr>
            <a:stCxn id="135" idx="3"/>
            <a:endCxn id="138" idx="1"/>
          </p:cNvCxnSpPr>
          <p:nvPr/>
        </p:nvCxnSpPr>
        <p:spPr>
          <a:xfrm>
            <a:off x="3308045" y="3790709"/>
            <a:ext cx="1951494" cy="28468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2" name="Straight Connector 171"/>
          <p:cNvCxnSpPr>
            <a:stCxn id="136" idx="3"/>
            <a:endCxn id="145" idx="1"/>
          </p:cNvCxnSpPr>
          <p:nvPr/>
        </p:nvCxnSpPr>
        <p:spPr>
          <a:xfrm>
            <a:off x="3309682" y="4020572"/>
            <a:ext cx="1253703" cy="112608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5" name="Straight Connector 174"/>
          <p:cNvCxnSpPr>
            <a:stCxn id="143" idx="3"/>
            <a:endCxn id="145" idx="1"/>
          </p:cNvCxnSpPr>
          <p:nvPr/>
        </p:nvCxnSpPr>
        <p:spPr>
          <a:xfrm>
            <a:off x="3906113" y="5121703"/>
            <a:ext cx="657272" cy="2495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78" name="Straight Connector 177"/>
          <p:cNvCxnSpPr>
            <a:stCxn id="144" idx="3"/>
            <a:endCxn id="146" idx="1"/>
          </p:cNvCxnSpPr>
          <p:nvPr/>
        </p:nvCxnSpPr>
        <p:spPr>
          <a:xfrm>
            <a:off x="3916831" y="5330409"/>
            <a:ext cx="641794" cy="3970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1" name="Straight Connector 180"/>
          <p:cNvCxnSpPr>
            <a:stCxn id="144" idx="1"/>
            <a:endCxn id="136" idx="3"/>
          </p:cNvCxnSpPr>
          <p:nvPr/>
        </p:nvCxnSpPr>
        <p:spPr>
          <a:xfrm flipH="1" flipV="1">
            <a:off x="3309682" y="4020572"/>
            <a:ext cx="305624" cy="130983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4" name="Straight Connector 183"/>
          <p:cNvCxnSpPr>
            <a:stCxn id="144" idx="1"/>
            <a:endCxn id="35" idx="3"/>
          </p:cNvCxnSpPr>
          <p:nvPr/>
        </p:nvCxnSpPr>
        <p:spPr>
          <a:xfrm flipH="1">
            <a:off x="2850125" y="5330409"/>
            <a:ext cx="765181" cy="38662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87" name="Straight Connector 186"/>
          <p:cNvCxnSpPr>
            <a:stCxn id="143" idx="1"/>
            <a:endCxn id="141" idx="3"/>
          </p:cNvCxnSpPr>
          <p:nvPr/>
        </p:nvCxnSpPr>
        <p:spPr>
          <a:xfrm flipH="1">
            <a:off x="2851762" y="5121703"/>
            <a:ext cx="752826" cy="178353"/>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0" name="Straight Connector 189"/>
          <p:cNvCxnSpPr>
            <a:stCxn id="143" idx="1"/>
            <a:endCxn id="142" idx="3"/>
          </p:cNvCxnSpPr>
          <p:nvPr/>
        </p:nvCxnSpPr>
        <p:spPr>
          <a:xfrm flipH="1">
            <a:off x="2851762" y="5121703"/>
            <a:ext cx="752826" cy="39207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5" name="Straight Connector 194"/>
          <p:cNvCxnSpPr>
            <a:stCxn id="148" idx="1"/>
            <a:endCxn id="145" idx="3"/>
          </p:cNvCxnSpPr>
          <p:nvPr/>
        </p:nvCxnSpPr>
        <p:spPr>
          <a:xfrm flipH="1" flipV="1">
            <a:off x="4864910" y="5146653"/>
            <a:ext cx="1067238" cy="42419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98" name="Straight Connector 197"/>
          <p:cNvCxnSpPr>
            <a:stCxn id="60" idx="1"/>
            <a:endCxn id="145" idx="3"/>
          </p:cNvCxnSpPr>
          <p:nvPr/>
        </p:nvCxnSpPr>
        <p:spPr>
          <a:xfrm flipH="1" flipV="1">
            <a:off x="4864910" y="5146653"/>
            <a:ext cx="1065601" cy="62335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1" name="Straight Connector 200"/>
          <p:cNvCxnSpPr>
            <a:stCxn id="147" idx="1"/>
            <a:endCxn id="146" idx="3"/>
          </p:cNvCxnSpPr>
          <p:nvPr/>
        </p:nvCxnSpPr>
        <p:spPr>
          <a:xfrm flipH="1">
            <a:off x="4860150" y="5340214"/>
            <a:ext cx="1070361" cy="2990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4" name="Straight Connector 203"/>
          <p:cNvCxnSpPr>
            <a:stCxn id="179" idx="1"/>
            <a:endCxn id="189" idx="3"/>
          </p:cNvCxnSpPr>
          <p:nvPr/>
        </p:nvCxnSpPr>
        <p:spPr>
          <a:xfrm flipH="1">
            <a:off x="4864910" y="4078744"/>
            <a:ext cx="394629" cy="107125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7" name="Straight Connector 206"/>
          <p:cNvCxnSpPr>
            <a:stCxn id="139" idx="1"/>
            <a:endCxn id="137" idx="3"/>
          </p:cNvCxnSpPr>
          <p:nvPr/>
        </p:nvCxnSpPr>
        <p:spPr>
          <a:xfrm flipH="1" flipV="1">
            <a:off x="5557181" y="3863800"/>
            <a:ext cx="1461120" cy="7808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0" name="Straight Connector 209"/>
          <p:cNvCxnSpPr>
            <a:stCxn id="140" idx="1"/>
            <a:endCxn id="138" idx="3"/>
          </p:cNvCxnSpPr>
          <p:nvPr/>
        </p:nvCxnSpPr>
        <p:spPr>
          <a:xfrm flipH="1" flipV="1">
            <a:off x="5561064" y="4075397"/>
            <a:ext cx="1455600" cy="8098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3" name="Straight Connector 212"/>
          <p:cNvCxnSpPr>
            <a:stCxn id="65" idx="1"/>
            <a:endCxn id="138" idx="3"/>
          </p:cNvCxnSpPr>
          <p:nvPr/>
        </p:nvCxnSpPr>
        <p:spPr>
          <a:xfrm flipH="1" flipV="1">
            <a:off x="5561064" y="4075397"/>
            <a:ext cx="1455600" cy="28905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19" name="Straight Connector 218"/>
          <p:cNvCxnSpPr>
            <a:stCxn id="140" idx="1"/>
            <a:endCxn id="148" idx="3"/>
          </p:cNvCxnSpPr>
          <p:nvPr/>
        </p:nvCxnSpPr>
        <p:spPr>
          <a:xfrm flipH="1">
            <a:off x="6233673" y="4156377"/>
            <a:ext cx="782991" cy="1414472"/>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2" name="Straight Connector 221"/>
          <p:cNvCxnSpPr>
            <a:stCxn id="126" idx="1"/>
            <a:endCxn id="139" idx="3"/>
          </p:cNvCxnSpPr>
          <p:nvPr/>
        </p:nvCxnSpPr>
        <p:spPr>
          <a:xfrm flipH="1" flipV="1">
            <a:off x="7319826" y="3941886"/>
            <a:ext cx="768887" cy="6042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25" name="Straight Connector 224"/>
          <p:cNvCxnSpPr>
            <a:stCxn id="126" idx="1"/>
            <a:endCxn id="140" idx="3"/>
          </p:cNvCxnSpPr>
          <p:nvPr/>
        </p:nvCxnSpPr>
        <p:spPr>
          <a:xfrm flipH="1">
            <a:off x="7318189" y="4002306"/>
            <a:ext cx="770524" cy="154071"/>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57" name="Straight Connector 156"/>
          <p:cNvCxnSpPr>
            <a:stCxn id="133" idx="1"/>
            <a:endCxn id="115" idx="6"/>
          </p:cNvCxnSpPr>
          <p:nvPr/>
        </p:nvCxnSpPr>
        <p:spPr>
          <a:xfrm flipH="1" flipV="1">
            <a:off x="1167509" y="3817644"/>
            <a:ext cx="663824" cy="50528"/>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160" name="Straight Connector 159"/>
          <p:cNvCxnSpPr>
            <a:stCxn id="134" idx="1"/>
            <a:endCxn id="115" idx="6"/>
          </p:cNvCxnSpPr>
          <p:nvPr/>
        </p:nvCxnSpPr>
        <p:spPr>
          <a:xfrm flipH="1" flipV="1">
            <a:off x="1167509" y="3817644"/>
            <a:ext cx="662187" cy="276019"/>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03" name="Straight Connector 202"/>
          <p:cNvCxnSpPr>
            <a:stCxn id="144" idx="1"/>
            <a:endCxn id="176" idx="3"/>
          </p:cNvCxnSpPr>
          <p:nvPr/>
        </p:nvCxnSpPr>
        <p:spPr>
          <a:xfrm flipH="1" flipV="1">
            <a:off x="3309682" y="4023919"/>
            <a:ext cx="305624" cy="1306490"/>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31" name="Straight Connector 230"/>
          <p:cNvCxnSpPr>
            <a:stCxn id="65" idx="1"/>
          </p:cNvCxnSpPr>
          <p:nvPr/>
        </p:nvCxnSpPr>
        <p:spPr>
          <a:xfrm flipH="1">
            <a:off x="6236947" y="4364456"/>
            <a:ext cx="779717" cy="140889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34" name="Straight Connector 233"/>
          <p:cNvCxnSpPr>
            <a:stCxn id="65" idx="1"/>
            <a:endCxn id="162" idx="3"/>
          </p:cNvCxnSpPr>
          <p:nvPr/>
        </p:nvCxnSpPr>
        <p:spPr>
          <a:xfrm flipH="1">
            <a:off x="6232036" y="4364456"/>
            <a:ext cx="784628" cy="140889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35" name="Straight Connector 234"/>
          <p:cNvCxnSpPr>
            <a:stCxn id="174" idx="1"/>
            <a:endCxn id="30" idx="3"/>
          </p:cNvCxnSpPr>
          <p:nvPr/>
        </p:nvCxnSpPr>
        <p:spPr>
          <a:xfrm flipH="1">
            <a:off x="2131221" y="3794056"/>
            <a:ext cx="875299" cy="500617"/>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40" name="Straight Connector 239"/>
          <p:cNvCxnSpPr>
            <a:stCxn id="174" idx="1"/>
            <a:endCxn id="158" idx="3"/>
          </p:cNvCxnSpPr>
          <p:nvPr/>
        </p:nvCxnSpPr>
        <p:spPr>
          <a:xfrm flipH="1">
            <a:off x="2131221" y="3794056"/>
            <a:ext cx="875299" cy="503964"/>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45" name="Straight Connector 244"/>
          <p:cNvCxnSpPr>
            <a:stCxn id="176" idx="3"/>
            <a:endCxn id="179" idx="1"/>
          </p:cNvCxnSpPr>
          <p:nvPr/>
        </p:nvCxnSpPr>
        <p:spPr>
          <a:xfrm>
            <a:off x="3309682" y="4023919"/>
            <a:ext cx="1949857" cy="54825"/>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cxnSp>
        <p:nvCxnSpPr>
          <p:cNvPr id="251" name="Straight Connector 250"/>
          <p:cNvCxnSpPr>
            <a:stCxn id="179" idx="1"/>
            <a:endCxn id="189" idx="3"/>
          </p:cNvCxnSpPr>
          <p:nvPr/>
        </p:nvCxnSpPr>
        <p:spPr>
          <a:xfrm flipH="1">
            <a:off x="4864910" y="4078744"/>
            <a:ext cx="394629" cy="1071256"/>
          </a:xfrm>
          <a:prstGeom prst="line">
            <a:avLst/>
          </a:prstGeom>
          <a:ln w="15875">
            <a:solidFill>
              <a:srgbClr val="0000FF"/>
            </a:solidFill>
          </a:ln>
        </p:spPr>
        <p:style>
          <a:lnRef idx="2">
            <a:schemeClr val="dk1"/>
          </a:lnRef>
          <a:fillRef idx="0">
            <a:schemeClr val="dk1"/>
          </a:fillRef>
          <a:effectRef idx="1">
            <a:schemeClr val="dk1"/>
          </a:effectRef>
          <a:fontRef idx="minor">
            <a:schemeClr val="tx1"/>
          </a:fontRef>
        </p:style>
      </p:cxnSp>
      <p:sp>
        <p:nvSpPr>
          <p:cNvPr id="2" name="Date Placeholder 1"/>
          <p:cNvSpPr>
            <a:spLocks noGrp="1"/>
          </p:cNvSpPr>
          <p:nvPr>
            <p:ph type="dt" sz="half" idx="10"/>
          </p:nvPr>
        </p:nvSpPr>
        <p:spPr/>
        <p:txBody>
          <a:bodyPr/>
          <a:lstStyle/>
          <a:p>
            <a:r>
              <a:rPr lang="en-US" smtClean="0"/>
              <a:t>10/1/13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214"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extLst>
      <p:ext uri="{BB962C8B-B14F-4D97-AF65-F5344CB8AC3E}">
        <p14:creationId xmlns:p14="http://schemas.microsoft.com/office/powerpoint/2010/main" val="561070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1.87533E-7 -2.40852E-6 L -0.00069 -0.40829 " pathEditMode="relative" rAng="0" ptsTypes="AA">
                                      <p:cBhvr>
                                        <p:cTn id="6" dur="2000" fill="hold"/>
                                        <p:tgtEl>
                                          <p:spTgt spid="165"/>
                                        </p:tgtEl>
                                        <p:attrNameLst>
                                          <p:attrName>ppt_x</p:attrName>
                                          <p:attrName>ppt_y</p:attrName>
                                        </p:attrNameLst>
                                      </p:cBhvr>
                                      <p:rCtr x="-35" y="-20426"/>
                                    </p:animMotion>
                                  </p:childTnLst>
                                </p:cTn>
                              </p:par>
                              <p:par>
                                <p:cTn id="7" presetID="0" presetClass="path" presetSubtype="0" accel="50000" decel="50000" fill="hold" nodeType="withEffect">
                                  <p:stCondLst>
                                    <p:cond delay="0"/>
                                  </p:stCondLst>
                                  <p:childTnLst>
                                    <p:animMotion origin="layout" path="M 0 0 L 0.00139 -0.40459 " pathEditMode="relative" ptsTypes="AA">
                                      <p:cBhvr>
                                        <p:cTn id="8" dur="2000" fill="hold"/>
                                        <p:tgtEl>
                                          <p:spTgt spid="16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00139 -0.40459 " pathEditMode="relative" ptsTypes="AA">
                                      <p:cBhvr>
                                        <p:cTn id="10" dur="2000" fill="hold"/>
                                        <p:tgtEl>
                                          <p:spTgt spid="227"/>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00139 -0.40459 " pathEditMode="relative" ptsTypes="AA">
                                      <p:cBhvr>
                                        <p:cTn id="12" dur="2000" fill="hold"/>
                                        <p:tgtEl>
                                          <p:spTgt spid="22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0139 -0.40459 " pathEditMode="relative" ptsTypes="AA">
                                      <p:cBhvr>
                                        <p:cTn id="14" dur="2000" fill="hold"/>
                                        <p:tgtEl>
                                          <p:spTgt spid="17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0139 -0.40459 " pathEditMode="relative" ptsTypes="AA">
                                      <p:cBhvr>
                                        <p:cTn id="16" dur="2000" fill="hold"/>
                                        <p:tgtEl>
                                          <p:spTgt spid="173"/>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0139 -0.40459 " pathEditMode="relative" ptsTypes="AA">
                                      <p:cBhvr>
                                        <p:cTn id="18" dur="2000" fill="hold"/>
                                        <p:tgtEl>
                                          <p:spTgt spid="158"/>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00139 -0.40459 " pathEditMode="relative" ptsTypes="AA">
                                      <p:cBhvr>
                                        <p:cTn id="20" dur="2000" fill="hold"/>
                                        <p:tgtEl>
                                          <p:spTgt spid="192"/>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00139 -0.40459 " pathEditMode="relative" ptsTypes="AA">
                                      <p:cBhvr>
                                        <p:cTn id="22" dur="2000" fill="hold"/>
                                        <p:tgtEl>
                                          <p:spTgt spid="193"/>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00139 -0.40459 " pathEditMode="relative" ptsTypes="AA">
                                      <p:cBhvr>
                                        <p:cTn id="24" dur="2000" fill="hold"/>
                                        <p:tgtEl>
                                          <p:spTgt spid="194"/>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00139 -0.40459 " pathEditMode="relative" ptsTypes="AA">
                                      <p:cBhvr>
                                        <p:cTn id="26" dur="2000" fill="hold"/>
                                        <p:tgtEl>
                                          <p:spTgt spid="155"/>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L 0.00139 -0.40459 " pathEditMode="relative" ptsTypes="AA">
                                      <p:cBhvr>
                                        <p:cTn id="28" dur="2000" fill="hold"/>
                                        <p:tgtEl>
                                          <p:spTgt spid="174"/>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00139 -0.40459 " pathEditMode="relative" ptsTypes="AA">
                                      <p:cBhvr>
                                        <p:cTn id="30" dur="2000" fill="hold"/>
                                        <p:tgtEl>
                                          <p:spTgt spid="176"/>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00139 -0.40459 " pathEditMode="relative" ptsTypes="AA">
                                      <p:cBhvr>
                                        <p:cTn id="32" dur="2000" fill="hold"/>
                                        <p:tgtEl>
                                          <p:spTgt spid="196"/>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00139 -0.40459 " pathEditMode="relative" ptsTypes="AA">
                                      <p:cBhvr>
                                        <p:cTn id="34" dur="2000" fill="hold"/>
                                        <p:tgtEl>
                                          <p:spTgt spid="197"/>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00139 -0.40459 " pathEditMode="relative" ptsTypes="AA">
                                      <p:cBhvr>
                                        <p:cTn id="36" dur="2000" fill="hold"/>
                                        <p:tgtEl>
                                          <p:spTgt spid="169"/>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00139 -0.40459 " pathEditMode="relative" ptsTypes="AA">
                                      <p:cBhvr>
                                        <p:cTn id="38" dur="2000" fill="hold"/>
                                        <p:tgtEl>
                                          <p:spTgt spid="199"/>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L 0.00139 -0.40459 " pathEditMode="relative" ptsTypes="AA">
                                      <p:cBhvr>
                                        <p:cTn id="40" dur="2000" fill="hold"/>
                                        <p:tgtEl>
                                          <p:spTgt spid="203"/>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00139 -0.40459 " pathEditMode="relative" ptsTypes="AA">
                                      <p:cBhvr>
                                        <p:cTn id="42" dur="2000" fill="hold"/>
                                        <p:tgtEl>
                                          <p:spTgt spid="177"/>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00139 -0.40459 " pathEditMode="relative" ptsTypes="AA">
                                      <p:cBhvr>
                                        <p:cTn id="44" dur="2000" fill="hold"/>
                                        <p:tgtEl>
                                          <p:spTgt spid="179"/>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00139 -0.40459 " pathEditMode="relative" ptsTypes="AA">
                                      <p:cBhvr>
                                        <p:cTn id="46" dur="2000" fill="hold"/>
                                        <p:tgtEl>
                                          <p:spTgt spid="21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00139 -0.40459 " pathEditMode="relative" ptsTypes="AA">
                                      <p:cBhvr>
                                        <p:cTn id="48" dur="2000" fill="hold"/>
                                        <p:tgtEl>
                                          <p:spTgt spid="217"/>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00139 -0.40459 " pathEditMode="relative" ptsTypes="AA">
                                      <p:cBhvr>
                                        <p:cTn id="50" dur="2000" fill="hold"/>
                                        <p:tgtEl>
                                          <p:spTgt spid="218"/>
                                        </p:tgtEl>
                                        <p:attrNameLst>
                                          <p:attrName>ppt_x</p:attrName>
                                          <p:attrName>ppt_y</p:attrName>
                                        </p:attrNameLst>
                                      </p:cBhvr>
                                    </p:animMotion>
                                  </p:childTnLst>
                                </p:cTn>
                              </p:par>
                              <p:par>
                                <p:cTn id="51" presetID="0" presetClass="path" presetSubtype="0" accel="50000" decel="50000" fill="hold" grpId="0" nodeType="withEffect">
                                  <p:stCondLst>
                                    <p:cond delay="0"/>
                                  </p:stCondLst>
                                  <p:childTnLst>
                                    <p:animMotion origin="layout" path="M 0 0 L 0.00139 -0.40459 " pathEditMode="relative" ptsTypes="AA">
                                      <p:cBhvr>
                                        <p:cTn id="52" dur="2000" fill="hold"/>
                                        <p:tgtEl>
                                          <p:spTgt spid="180"/>
                                        </p:tgtEl>
                                        <p:attrNameLst>
                                          <p:attrName>ppt_x</p:attrName>
                                          <p:attrName>ppt_y</p:attrName>
                                        </p:attrNameLst>
                                      </p:cBhvr>
                                    </p:animMotion>
                                  </p:childTnLst>
                                </p:cTn>
                              </p:par>
                              <p:par>
                                <p:cTn id="53" presetID="0" presetClass="path" presetSubtype="0" accel="50000" decel="50000" fill="hold" grpId="0" nodeType="withEffect">
                                  <p:stCondLst>
                                    <p:cond delay="0"/>
                                  </p:stCondLst>
                                  <p:childTnLst>
                                    <p:animMotion origin="layout" path="M 0 0 L 0.00139 -0.40459 " pathEditMode="relative" ptsTypes="AA">
                                      <p:cBhvr>
                                        <p:cTn id="54" dur="2000" fill="hold"/>
                                        <p:tgtEl>
                                          <p:spTgt spid="182"/>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00139 -0.40459 " pathEditMode="relative" ptsTypes="AA">
                                      <p:cBhvr>
                                        <p:cTn id="56" dur="2000" fill="hold"/>
                                        <p:tgtEl>
                                          <p:spTgt spid="223"/>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00139 -0.40459 " pathEditMode="relative" ptsTypes="AA">
                                      <p:cBhvr>
                                        <p:cTn id="58" dur="2000" fill="hold"/>
                                        <p:tgtEl>
                                          <p:spTgt spid="224"/>
                                        </p:tgtEl>
                                        <p:attrNameLst>
                                          <p:attrName>ppt_x</p:attrName>
                                          <p:attrName>ppt_y</p:attrName>
                                        </p:attrNameLst>
                                      </p:cBhvr>
                                    </p:animMotion>
                                  </p:childTnLst>
                                </p:cTn>
                              </p:par>
                              <p:par>
                                <p:cTn id="59" presetID="0" presetClass="path" presetSubtype="0" accel="50000" decel="50000" fill="hold" grpId="0" nodeType="withEffect">
                                  <p:stCondLst>
                                    <p:cond delay="0"/>
                                  </p:stCondLst>
                                  <p:childTnLst>
                                    <p:animMotion origin="layout" path="M 0 0 L 0.00139 -0.40459 " pathEditMode="relative" ptsTypes="AA">
                                      <p:cBhvr>
                                        <p:cTn id="60" dur="2000" fill="hold"/>
                                        <p:tgtEl>
                                          <p:spTgt spid="168"/>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00139 -0.40459 " pathEditMode="relative" ptsTypes="AA">
                                      <p:cBhvr>
                                        <p:cTn id="62" dur="2000" fill="hold"/>
                                        <p:tgtEl>
                                          <p:spTgt spid="170"/>
                                        </p:tgtEl>
                                        <p:attrNameLst>
                                          <p:attrName>ppt_x</p:attrName>
                                          <p:attrName>ppt_y</p:attrName>
                                        </p:attrNameLst>
                                      </p:cBhvr>
                                    </p:animMotion>
                                  </p:childTnLst>
                                </p:cTn>
                              </p:par>
                              <p:par>
                                <p:cTn id="63" presetID="0" presetClass="path" presetSubtype="0" accel="50000" decel="50000" fill="hold" grpId="0" nodeType="withEffect">
                                  <p:stCondLst>
                                    <p:cond delay="0"/>
                                  </p:stCondLst>
                                  <p:childTnLst>
                                    <p:animMotion origin="layout" path="M 0 0 L 0.00139 -0.40459 " pathEditMode="relative" ptsTypes="AA">
                                      <p:cBhvr>
                                        <p:cTn id="64" dur="2000" fill="hold"/>
                                        <p:tgtEl>
                                          <p:spTgt spid="164"/>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 0 L 0.00139 -0.40459 " pathEditMode="relative" ptsTypes="AA">
                                      <p:cBhvr>
                                        <p:cTn id="66" dur="2000" fill="hold"/>
                                        <p:tgtEl>
                                          <p:spTgt spid="221"/>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0 L 0.00139 -0.40459 " pathEditMode="relative" ptsTypes="AA">
                                      <p:cBhvr>
                                        <p:cTn id="68" dur="2000" fill="hold"/>
                                        <p:tgtEl>
                                          <p:spTgt spid="220"/>
                                        </p:tgtEl>
                                        <p:attrNameLst>
                                          <p:attrName>ppt_x</p:attrName>
                                          <p:attrName>ppt_y</p:attrName>
                                        </p:attrNameLst>
                                      </p:cBhvr>
                                    </p:animMotion>
                                  </p:childTnLst>
                                </p:cTn>
                              </p:par>
                              <p:par>
                                <p:cTn id="69" presetID="0" presetClass="path" presetSubtype="0" accel="50000" decel="50000" fill="hold" grpId="0" nodeType="withEffect">
                                  <p:stCondLst>
                                    <p:cond delay="0"/>
                                  </p:stCondLst>
                                  <p:childTnLst>
                                    <p:animMotion origin="layout" path="M 0 0 L 0.00139 -0.40459 " pathEditMode="relative" ptsTypes="AA">
                                      <p:cBhvr>
                                        <p:cTn id="70" dur="2000" fill="hold"/>
                                        <p:tgtEl>
                                          <p:spTgt spid="228"/>
                                        </p:tgtEl>
                                        <p:attrNameLst>
                                          <p:attrName>ppt_x</p:attrName>
                                          <p:attrName>ppt_y</p:attrName>
                                        </p:attrNameLst>
                                      </p:cBhvr>
                                    </p:animMotion>
                                  </p:childTnLst>
                                </p:cTn>
                              </p:par>
                              <p:par>
                                <p:cTn id="71" presetID="0" presetClass="path" presetSubtype="0" accel="50000" decel="50000" fill="hold" grpId="0" nodeType="withEffect">
                                  <p:stCondLst>
                                    <p:cond delay="0"/>
                                  </p:stCondLst>
                                  <p:childTnLst>
                                    <p:animMotion origin="layout" path="M 0 0 L 0.00139 -0.40459 " pathEditMode="relative" ptsTypes="AA">
                                      <p:cBhvr>
                                        <p:cTn id="72" dur="2000" fill="hold"/>
                                        <p:tgtEl>
                                          <p:spTgt spid="229"/>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0 0 L 0.00139 -0.40459 " pathEditMode="relative" ptsTypes="AA">
                                      <p:cBhvr>
                                        <p:cTn id="74" dur="2000" fill="hold"/>
                                        <p:tgtEl>
                                          <p:spTgt spid="162"/>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 0 L 0.00139 -0.40459 " pathEditMode="relative" ptsTypes="AA">
                                      <p:cBhvr>
                                        <p:cTn id="76" dur="2000" fill="hold"/>
                                        <p:tgtEl>
                                          <p:spTgt spid="211"/>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 0 L 0.00139 -0.40459 " pathEditMode="relative" ptsTypes="AA">
                                      <p:cBhvr>
                                        <p:cTn id="78" dur="2000" fill="hold"/>
                                        <p:tgtEl>
                                          <p:spTgt spid="212"/>
                                        </p:tgtEl>
                                        <p:attrNameLst>
                                          <p:attrName>ppt_x</p:attrName>
                                          <p:attrName>ppt_y</p:attrName>
                                        </p:attrNameLst>
                                      </p:cBhvr>
                                    </p:animMotion>
                                  </p:childTnLst>
                                </p:cTn>
                              </p:par>
                              <p:par>
                                <p:cTn id="79" presetID="0" presetClass="path" presetSubtype="0" accel="50000" decel="50000" fill="hold" nodeType="withEffect">
                                  <p:stCondLst>
                                    <p:cond delay="0"/>
                                  </p:stCondLst>
                                  <p:childTnLst>
                                    <p:animMotion origin="layout" path="M 0 0 L 0.00139 -0.40459 " pathEditMode="relative" ptsTypes="AA">
                                      <p:cBhvr>
                                        <p:cTn id="80" dur="2000" fill="hold"/>
                                        <p:tgtEl>
                                          <p:spTgt spid="209"/>
                                        </p:tgtEl>
                                        <p:attrNameLst>
                                          <p:attrName>ppt_x</p:attrName>
                                          <p:attrName>ppt_y</p:attrName>
                                        </p:attrNameLst>
                                      </p:cBhvr>
                                    </p:animMotion>
                                  </p:childTnLst>
                                </p:cTn>
                              </p:par>
                              <p:par>
                                <p:cTn id="81" presetID="0" presetClass="path" presetSubtype="0" accel="50000" decel="50000" fill="hold" grpId="0" nodeType="withEffect">
                                  <p:stCondLst>
                                    <p:cond delay="0"/>
                                  </p:stCondLst>
                                  <p:childTnLst>
                                    <p:animMotion origin="layout" path="M 0 0 L 0.00139 -0.40459 " pathEditMode="relative" ptsTypes="AA">
                                      <p:cBhvr>
                                        <p:cTn id="82" dur="2000" fill="hold"/>
                                        <p:tgtEl>
                                          <p:spTgt spid="191"/>
                                        </p:tgtEl>
                                        <p:attrNameLst>
                                          <p:attrName>ppt_x</p:attrName>
                                          <p:attrName>ppt_y</p:attrName>
                                        </p:attrNameLst>
                                      </p:cBhvr>
                                    </p:animMotion>
                                  </p:childTnLst>
                                </p:cTn>
                              </p:par>
                              <p:par>
                                <p:cTn id="83" presetID="0" presetClass="path" presetSubtype="0" accel="50000" decel="50000" fill="hold" grpId="0" nodeType="withEffect">
                                  <p:stCondLst>
                                    <p:cond delay="0"/>
                                  </p:stCondLst>
                                  <p:childTnLst>
                                    <p:animMotion origin="layout" path="M 0 0 L 0.00139 -0.40459 " pathEditMode="relative" ptsTypes="AA">
                                      <p:cBhvr>
                                        <p:cTn id="84" dur="2000" fill="hold"/>
                                        <p:tgtEl>
                                          <p:spTgt spid="189"/>
                                        </p:tgtEl>
                                        <p:attrNameLst>
                                          <p:attrName>ppt_x</p:attrName>
                                          <p:attrName>ppt_y</p:attrName>
                                        </p:attrNameLst>
                                      </p:cBhvr>
                                    </p:animMotion>
                                  </p:childTnLst>
                                </p:cTn>
                              </p:par>
                              <p:par>
                                <p:cTn id="85" presetID="0" presetClass="path" presetSubtype="0" accel="50000" decel="50000" fill="hold" nodeType="withEffect">
                                  <p:stCondLst>
                                    <p:cond delay="0"/>
                                  </p:stCondLst>
                                  <p:childTnLst>
                                    <p:animMotion origin="layout" path="M 0 0 L 0.00139 -0.40459 " pathEditMode="relative" ptsTypes="AA">
                                      <p:cBhvr>
                                        <p:cTn id="86" dur="2000" fill="hold"/>
                                        <p:tgtEl>
                                          <p:spTgt spid="200"/>
                                        </p:tgtEl>
                                        <p:attrNameLst>
                                          <p:attrName>ppt_x</p:attrName>
                                          <p:attrName>ppt_y</p:attrName>
                                        </p:attrNameLst>
                                      </p:cBhvr>
                                    </p:animMotion>
                                  </p:childTnLst>
                                </p:cTn>
                              </p:par>
                              <p:par>
                                <p:cTn id="87" presetID="0" presetClass="path" presetSubtype="0" accel="50000" decel="50000" fill="hold" nodeType="withEffect">
                                  <p:stCondLst>
                                    <p:cond delay="0"/>
                                  </p:stCondLst>
                                  <p:childTnLst>
                                    <p:animMotion origin="layout" path="M 0 0 L 0.00139 -0.40459 " pathEditMode="relative" ptsTypes="AA">
                                      <p:cBhvr>
                                        <p:cTn id="88" dur="2000" fill="hold"/>
                                        <p:tgtEl>
                                          <p:spTgt spid="202"/>
                                        </p:tgtEl>
                                        <p:attrNameLst>
                                          <p:attrName>ppt_x</p:attrName>
                                          <p:attrName>ppt_y</p:attrName>
                                        </p:attrNameLst>
                                      </p:cBhvr>
                                    </p:animMotion>
                                  </p:childTnLst>
                                </p:cTn>
                              </p:par>
                              <p:par>
                                <p:cTn id="89" presetID="0" presetClass="path" presetSubtype="0" accel="50000" decel="50000" fill="hold" grpId="0" nodeType="withEffect">
                                  <p:stCondLst>
                                    <p:cond delay="0"/>
                                  </p:stCondLst>
                                  <p:childTnLst>
                                    <p:animMotion origin="layout" path="M 0 0 L 0.00139 -0.40459 " pathEditMode="relative" ptsTypes="AA">
                                      <p:cBhvr>
                                        <p:cTn id="90" dur="2000" fill="hold"/>
                                        <p:tgtEl>
                                          <p:spTgt spid="186"/>
                                        </p:tgtEl>
                                        <p:attrNameLst>
                                          <p:attrName>ppt_x</p:attrName>
                                          <p:attrName>ppt_y</p:attrName>
                                        </p:attrNameLst>
                                      </p:cBhvr>
                                    </p:animMotion>
                                  </p:childTnLst>
                                </p:cTn>
                              </p:par>
                              <p:par>
                                <p:cTn id="91" presetID="0" presetClass="path" presetSubtype="0" accel="50000" decel="50000" fill="hold" grpId="0" nodeType="withEffect">
                                  <p:stCondLst>
                                    <p:cond delay="0"/>
                                  </p:stCondLst>
                                  <p:childTnLst>
                                    <p:animMotion origin="layout" path="M 0 0 L 0.00139 -0.40459 " pathEditMode="relative" ptsTypes="AA">
                                      <p:cBhvr>
                                        <p:cTn id="92" dur="2000" fill="hold"/>
                                        <p:tgtEl>
                                          <p:spTgt spid="188"/>
                                        </p:tgtEl>
                                        <p:attrNameLst>
                                          <p:attrName>ppt_x</p:attrName>
                                          <p:attrName>ppt_y</p:attrName>
                                        </p:attrNameLst>
                                      </p:cBhvr>
                                    </p:animMotion>
                                  </p:childTnLst>
                                </p:cTn>
                              </p:par>
                              <p:par>
                                <p:cTn id="93" presetID="0" presetClass="path" presetSubtype="0" accel="50000" decel="50000" fill="hold" nodeType="withEffect">
                                  <p:stCondLst>
                                    <p:cond delay="0"/>
                                  </p:stCondLst>
                                  <p:childTnLst>
                                    <p:animMotion origin="layout" path="M 0 0 L 0.00139 -0.40459 " pathEditMode="relative" ptsTypes="AA">
                                      <p:cBhvr>
                                        <p:cTn id="94" dur="2000" fill="hold"/>
                                        <p:tgtEl>
                                          <p:spTgt spid="206"/>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 0 L 0.00139 -0.40459 " pathEditMode="relative" ptsTypes="AA">
                                      <p:cBhvr>
                                        <p:cTn id="96" dur="2000" fill="hold"/>
                                        <p:tgtEl>
                                          <p:spTgt spid="208"/>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L 0.00139 -0.40459 " pathEditMode="relative" ptsTypes="AA">
                                      <p:cBhvr>
                                        <p:cTn id="98" dur="2000" fill="hold"/>
                                        <p:tgtEl>
                                          <p:spTgt spid="205"/>
                                        </p:tgtEl>
                                        <p:attrNameLst>
                                          <p:attrName>ppt_x</p:attrName>
                                          <p:attrName>ppt_y</p:attrName>
                                        </p:attrNameLst>
                                      </p:cBhvr>
                                    </p:animMotion>
                                  </p:childTnLst>
                                </p:cTn>
                              </p:par>
                              <p:par>
                                <p:cTn id="99" presetID="0" presetClass="path" presetSubtype="0" accel="50000" decel="50000" fill="hold" grpId="0" nodeType="withEffect">
                                  <p:stCondLst>
                                    <p:cond delay="0"/>
                                  </p:stCondLst>
                                  <p:childTnLst>
                                    <p:animMotion origin="layout" path="M 0 0 L 0.00139 -0.40459 " pathEditMode="relative" ptsTypes="AA">
                                      <p:cBhvr>
                                        <p:cTn id="100" dur="2000" fill="hold"/>
                                        <p:tgtEl>
                                          <p:spTgt spid="185"/>
                                        </p:tgtEl>
                                        <p:attrNameLst>
                                          <p:attrName>ppt_x</p:attrName>
                                          <p:attrName>ppt_y</p:attrName>
                                        </p:attrNameLst>
                                      </p:cBhvr>
                                    </p:animMotion>
                                  </p:childTnLst>
                                </p:cTn>
                              </p:par>
                              <p:par>
                                <p:cTn id="101" presetID="0" presetClass="path" presetSubtype="0" accel="50000" decel="50000" fill="hold" grpId="0" nodeType="withEffect">
                                  <p:stCondLst>
                                    <p:cond delay="0"/>
                                  </p:stCondLst>
                                  <p:childTnLst>
                                    <p:animMotion origin="layout" path="M 0 0 L 0.00139 -0.40459 " pathEditMode="relative" ptsTypes="AA">
                                      <p:cBhvr>
                                        <p:cTn id="102" dur="2000" fill="hold"/>
                                        <p:tgtEl>
                                          <p:spTgt spid="183"/>
                                        </p:tgtEl>
                                        <p:attrNameLst>
                                          <p:attrName>ppt_x</p:attrName>
                                          <p:attrName>ppt_y</p:attrName>
                                        </p:attrNameLst>
                                      </p:cBhvr>
                                    </p:animMotion>
                                  </p:childTnLst>
                                </p:cTn>
                              </p:par>
                              <p:par>
                                <p:cTn id="103" presetID="0" presetClass="path" presetSubtype="0" accel="50000" decel="50000" fill="hold" nodeType="withEffect">
                                  <p:stCondLst>
                                    <p:cond delay="0"/>
                                  </p:stCondLst>
                                  <p:childTnLst>
                                    <p:animMotion origin="layout" path="M 0 0 L 0.00139 -0.40459 " pathEditMode="relative" ptsTypes="AA">
                                      <p:cBhvr>
                                        <p:cTn id="104" dur="2000" fill="hold"/>
                                        <p:tgtEl>
                                          <p:spTgt spid="251"/>
                                        </p:tgtEl>
                                        <p:attrNameLst>
                                          <p:attrName>ppt_x</p:attrName>
                                          <p:attrName>ppt_y</p:attrName>
                                        </p:attrNameLst>
                                      </p:cBhvr>
                                    </p:animMotion>
                                  </p:childTnLst>
                                </p:cTn>
                              </p:par>
                              <p:par>
                                <p:cTn id="105" presetID="0" presetClass="path" presetSubtype="0" accel="50000" decel="50000" fill="hold" grpId="0" nodeType="withEffect">
                                  <p:stCondLst>
                                    <p:cond delay="0"/>
                                  </p:stCondLst>
                                  <p:childTnLst>
                                    <p:animMotion origin="layout" path="M 0 0 L 0.00139 -0.40459 " pathEditMode="relative" ptsTypes="AA">
                                      <p:cBhvr>
                                        <p:cTn id="106" dur="2000" fill="hold"/>
                                        <p:tgtEl>
                                          <p:spTgt spid="161"/>
                                        </p:tgtEl>
                                        <p:attrNameLst>
                                          <p:attrName>ppt_x</p:attrName>
                                          <p:attrName>ppt_y</p:attrName>
                                        </p:attrNameLst>
                                      </p:cBhvr>
                                    </p:animMotion>
                                  </p:childTnLst>
                                </p:cTn>
                              </p:par>
                              <p:par>
                                <p:cTn id="107" presetID="0" presetClass="path" presetSubtype="0" accel="50000" decel="50000" fill="hold" nodeType="withEffect">
                                  <p:stCondLst>
                                    <p:cond delay="0"/>
                                  </p:stCondLst>
                                  <p:childTnLst>
                                    <p:animMotion origin="layout" path="M 0 0 L 0.00139 -0.40459 " pathEditMode="relative" ptsTypes="AA">
                                      <p:cBhvr>
                                        <p:cTn id="108" dur="2000" fill="hold"/>
                                        <p:tgtEl>
                                          <p:spTgt spid="231"/>
                                        </p:tgtEl>
                                        <p:attrNameLst>
                                          <p:attrName>ppt_x</p:attrName>
                                          <p:attrName>ppt_y</p:attrName>
                                        </p:attrNameLst>
                                      </p:cBhvr>
                                    </p:animMotion>
                                  </p:childTnLst>
                                </p:cTn>
                              </p:par>
                              <p:par>
                                <p:cTn id="109" presetID="0" presetClass="path" presetSubtype="0" accel="50000" decel="50000" fill="hold" nodeType="withEffect">
                                  <p:stCondLst>
                                    <p:cond delay="0"/>
                                  </p:stCondLst>
                                  <p:childTnLst>
                                    <p:animMotion origin="layout" path="M 0 0 L 0.00139 -0.40459 " pathEditMode="relative" ptsTypes="AA">
                                      <p:cBhvr>
                                        <p:cTn id="110" dur="2000" fill="hold"/>
                                        <p:tgtEl>
                                          <p:spTgt spid="235"/>
                                        </p:tgtEl>
                                        <p:attrNameLst>
                                          <p:attrName>ppt_x</p:attrName>
                                          <p:attrName>ppt_y</p:attrName>
                                        </p:attrNameLst>
                                      </p:cBhvr>
                                    </p:animMotion>
                                  </p:childTnLst>
                                </p:cTn>
                              </p:par>
                            </p:childTnLst>
                          </p:cTn>
                        </p:par>
                        <p:par>
                          <p:cTn id="111" fill="hold">
                            <p:stCondLst>
                              <p:cond delay="2000"/>
                            </p:stCondLst>
                            <p:childTnLst>
                              <p:par>
                                <p:cTn id="112" presetID="1" presetClass="exit" presetSubtype="0" fill="hold" nodeType="afterEffect">
                                  <p:stCondLst>
                                    <p:cond delay="0"/>
                                  </p:stCondLst>
                                  <p:childTnLst>
                                    <p:set>
                                      <p:cBhvr>
                                        <p:cTn id="113" dur="1" fill="hold">
                                          <p:stCondLst>
                                            <p:cond delay="0"/>
                                          </p:stCondLst>
                                        </p:cTn>
                                        <p:tgtEl>
                                          <p:spTgt spid="225"/>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22"/>
                                        </p:tgtEl>
                                        <p:attrNameLst>
                                          <p:attrName>style.visibility</p:attrName>
                                        </p:attrNameLst>
                                      </p:cBhvr>
                                      <p:to>
                                        <p:strVal val="hidden"/>
                                      </p:to>
                                    </p:set>
                                  </p:childTnLst>
                                </p:cTn>
                              </p:par>
                              <p:par>
                                <p:cTn id="116" presetID="1" presetClass="exit" presetSubtype="0" fill="hold" grpId="0" nodeType="withEffect">
                                  <p:stCondLst>
                                    <p:cond delay="0"/>
                                  </p:stCondLst>
                                  <p:childTnLst>
                                    <p:set>
                                      <p:cBhvr>
                                        <p:cTn id="117" dur="1" fill="hold">
                                          <p:stCondLst>
                                            <p:cond delay="0"/>
                                          </p:stCondLst>
                                        </p:cTn>
                                        <p:tgtEl>
                                          <p:spTgt spid="139"/>
                                        </p:tgtEl>
                                        <p:attrNameLst>
                                          <p:attrName>style.visibility</p:attrName>
                                        </p:attrNameLst>
                                      </p:cBhvr>
                                      <p:to>
                                        <p:strVal val="hidden"/>
                                      </p:to>
                                    </p:set>
                                  </p:childTnLst>
                                </p:cTn>
                              </p:par>
                              <p:par>
                                <p:cTn id="118" presetID="1" presetClass="exit" presetSubtype="0" fill="hold" grpId="0" nodeType="withEffect">
                                  <p:stCondLst>
                                    <p:cond delay="0"/>
                                  </p:stCondLst>
                                  <p:childTnLst>
                                    <p:set>
                                      <p:cBhvr>
                                        <p:cTn id="119" dur="1" fill="hold">
                                          <p:stCondLst>
                                            <p:cond delay="0"/>
                                          </p:stCondLst>
                                        </p:cTn>
                                        <p:tgtEl>
                                          <p:spTgt spid="140"/>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210"/>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207"/>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213"/>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138"/>
                                        </p:tgtEl>
                                        <p:attrNameLst>
                                          <p:attrName>style.visibility</p:attrName>
                                        </p:attrNameLst>
                                      </p:cBhvr>
                                      <p:to>
                                        <p:strVal val="hidden"/>
                                      </p:to>
                                    </p:set>
                                  </p:childTnLst>
                                </p:cTn>
                              </p:par>
                              <p:par>
                                <p:cTn id="128" presetID="1" presetClass="exit" presetSubtype="0" fill="hold" grpId="0" nodeType="withEffect">
                                  <p:stCondLst>
                                    <p:cond delay="0"/>
                                  </p:stCondLst>
                                  <p:childTnLst>
                                    <p:set>
                                      <p:cBhvr>
                                        <p:cTn id="129" dur="1" fill="hold">
                                          <p:stCondLst>
                                            <p:cond delay="0"/>
                                          </p:stCondLst>
                                        </p:cTn>
                                        <p:tgtEl>
                                          <p:spTgt spid="137"/>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163"/>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166"/>
                                        </p:tgtEl>
                                        <p:attrNameLst>
                                          <p:attrName>style.visibility</p:attrName>
                                        </p:attrNameLst>
                                      </p:cBhvr>
                                      <p:to>
                                        <p:strVal val="hidden"/>
                                      </p:to>
                                    </p:set>
                                  </p:childTnLst>
                                </p:cTn>
                              </p:par>
                              <p:par>
                                <p:cTn id="134" presetID="1" presetClass="exit" presetSubtype="0" fill="hold" grpId="0" nodeType="withEffect">
                                  <p:stCondLst>
                                    <p:cond delay="0"/>
                                  </p:stCondLst>
                                  <p:childTnLst>
                                    <p:set>
                                      <p:cBhvr>
                                        <p:cTn id="135" dur="1" fill="hold">
                                          <p:stCondLst>
                                            <p:cond delay="0"/>
                                          </p:stCondLst>
                                        </p:cTn>
                                        <p:tgtEl>
                                          <p:spTgt spid="136"/>
                                        </p:tgtEl>
                                        <p:attrNameLst>
                                          <p:attrName>style.visibility</p:attrName>
                                        </p:attrNameLst>
                                      </p:cBhvr>
                                      <p:to>
                                        <p:strVal val="hidden"/>
                                      </p:to>
                                    </p:set>
                                  </p:childTnLst>
                                </p:cTn>
                              </p:par>
                              <p:par>
                                <p:cTn id="136" presetID="1" presetClass="exit" presetSubtype="0" fill="hold" grpId="0" nodeType="withEffect">
                                  <p:stCondLst>
                                    <p:cond delay="0"/>
                                  </p:stCondLst>
                                  <p:childTnLst>
                                    <p:set>
                                      <p:cBhvr>
                                        <p:cTn id="137" dur="1" fill="hold">
                                          <p:stCondLst>
                                            <p:cond delay="0"/>
                                          </p:stCondLst>
                                        </p:cTn>
                                        <p:tgtEl>
                                          <p:spTgt spid="135"/>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149"/>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240"/>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152"/>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134"/>
                                        </p:tgtEl>
                                        <p:attrNameLst>
                                          <p:attrName>style.visibility</p:attrName>
                                        </p:attrNameLst>
                                      </p:cBhvr>
                                      <p:to>
                                        <p:strVal val="hidden"/>
                                      </p:to>
                                    </p:set>
                                  </p:childTnLst>
                                </p:cTn>
                              </p:par>
                              <p:par>
                                <p:cTn id="146" presetID="1" presetClass="exit" presetSubtype="0" fill="hold" grpId="0" nodeType="withEffect">
                                  <p:stCondLst>
                                    <p:cond delay="0"/>
                                  </p:stCondLst>
                                  <p:childTnLst>
                                    <p:set>
                                      <p:cBhvr>
                                        <p:cTn id="147" dur="1" fill="hold">
                                          <p:stCondLst>
                                            <p:cond delay="0"/>
                                          </p:stCondLst>
                                        </p:cTn>
                                        <p:tgtEl>
                                          <p:spTgt spid="133"/>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157"/>
                                        </p:tgtEl>
                                        <p:attrNameLst>
                                          <p:attrName>style.visibility</p:attrName>
                                        </p:attrNameLst>
                                      </p:cBhvr>
                                      <p:to>
                                        <p:strVal val="hidden"/>
                                      </p:to>
                                    </p:set>
                                  </p:childTnLst>
                                </p:cTn>
                              </p:par>
                              <p:par>
                                <p:cTn id="150" presetID="1" presetClass="exit" presetSubtype="0" fill="hold" nodeType="withEffect">
                                  <p:stCondLst>
                                    <p:cond delay="0"/>
                                  </p:stCondLst>
                                  <p:childTnLst>
                                    <p:set>
                                      <p:cBhvr>
                                        <p:cTn id="151" dur="1" fill="hold">
                                          <p:stCondLst>
                                            <p:cond delay="0"/>
                                          </p:stCondLst>
                                        </p:cTn>
                                        <p:tgtEl>
                                          <p:spTgt spid="160"/>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159"/>
                                        </p:tgtEl>
                                        <p:attrNameLst>
                                          <p:attrName>style.visibility</p:attrName>
                                        </p:attrNameLst>
                                      </p:cBhvr>
                                      <p:to>
                                        <p:strVal val="hidden"/>
                                      </p:to>
                                    </p:set>
                                  </p:childTnLst>
                                </p:cTn>
                              </p:par>
                              <p:par>
                                <p:cTn id="154" presetID="1" presetClass="exit" presetSubtype="0" fill="hold" grpId="0" nodeType="withEffect">
                                  <p:stCondLst>
                                    <p:cond delay="0"/>
                                  </p:stCondLst>
                                  <p:childTnLst>
                                    <p:set>
                                      <p:cBhvr>
                                        <p:cTn id="155" dur="1" fill="hold">
                                          <p:stCondLst>
                                            <p:cond delay="0"/>
                                          </p:stCondLst>
                                        </p:cTn>
                                        <p:tgtEl>
                                          <p:spTgt spid="141"/>
                                        </p:tgtEl>
                                        <p:attrNameLst>
                                          <p:attrName>style.visibility</p:attrName>
                                        </p:attrNameLst>
                                      </p:cBhvr>
                                      <p:to>
                                        <p:strVal val="hidden"/>
                                      </p:to>
                                    </p:set>
                                  </p:childTnLst>
                                </p:cTn>
                              </p:par>
                              <p:par>
                                <p:cTn id="156" presetID="1" presetClass="exit" presetSubtype="0" fill="hold" grpId="0" nodeType="withEffect">
                                  <p:stCondLst>
                                    <p:cond delay="0"/>
                                  </p:stCondLst>
                                  <p:childTnLst>
                                    <p:set>
                                      <p:cBhvr>
                                        <p:cTn id="157" dur="1" fill="hold">
                                          <p:stCondLst>
                                            <p:cond delay="0"/>
                                          </p:stCondLst>
                                        </p:cTn>
                                        <p:tgtEl>
                                          <p:spTgt spid="14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190"/>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187"/>
                                        </p:tgtEl>
                                        <p:attrNameLst>
                                          <p:attrName>style.visibility</p:attrName>
                                        </p:attrNameLst>
                                      </p:cBhvr>
                                      <p:to>
                                        <p:strVal val="hidden"/>
                                      </p:to>
                                    </p:set>
                                  </p:childTnLst>
                                </p:cTn>
                              </p:par>
                              <p:par>
                                <p:cTn id="162" presetID="1" presetClass="exit" presetSubtype="0" fill="hold" nodeType="withEffect">
                                  <p:stCondLst>
                                    <p:cond delay="0"/>
                                  </p:stCondLst>
                                  <p:childTnLst>
                                    <p:set>
                                      <p:cBhvr>
                                        <p:cTn id="163" dur="1" fill="hold">
                                          <p:stCondLst>
                                            <p:cond delay="0"/>
                                          </p:stCondLst>
                                        </p:cTn>
                                        <p:tgtEl>
                                          <p:spTgt spid="184"/>
                                        </p:tgtEl>
                                        <p:attrNameLst>
                                          <p:attrName>style.visibility</p:attrName>
                                        </p:attrNameLst>
                                      </p:cBhvr>
                                      <p:to>
                                        <p:strVal val="hidden"/>
                                      </p:to>
                                    </p:set>
                                  </p:childTnLst>
                                </p:cTn>
                              </p:par>
                              <p:par>
                                <p:cTn id="164" presetID="1" presetClass="exit" presetSubtype="0" fill="hold" grpId="0" nodeType="withEffect">
                                  <p:stCondLst>
                                    <p:cond delay="0"/>
                                  </p:stCondLst>
                                  <p:childTnLst>
                                    <p:set>
                                      <p:cBhvr>
                                        <p:cTn id="165" dur="1" fill="hold">
                                          <p:stCondLst>
                                            <p:cond delay="0"/>
                                          </p:stCondLst>
                                        </p:cTn>
                                        <p:tgtEl>
                                          <p:spTgt spid="143"/>
                                        </p:tgtEl>
                                        <p:attrNameLst>
                                          <p:attrName>style.visibility</p:attrName>
                                        </p:attrNameLst>
                                      </p:cBhvr>
                                      <p:to>
                                        <p:strVal val="hidden"/>
                                      </p:to>
                                    </p:set>
                                  </p:childTnLst>
                                </p:cTn>
                              </p:par>
                              <p:par>
                                <p:cTn id="166" presetID="1" presetClass="exit" presetSubtype="0" fill="hold" grpId="0" nodeType="withEffect">
                                  <p:stCondLst>
                                    <p:cond delay="0"/>
                                  </p:stCondLst>
                                  <p:childTnLst>
                                    <p:set>
                                      <p:cBhvr>
                                        <p:cTn id="167" dur="1" fill="hold">
                                          <p:stCondLst>
                                            <p:cond delay="0"/>
                                          </p:stCondLst>
                                        </p:cTn>
                                        <p:tgtEl>
                                          <p:spTgt spid="144"/>
                                        </p:tgtEl>
                                        <p:attrNameLst>
                                          <p:attrName>style.visibility</p:attrName>
                                        </p:attrNameLst>
                                      </p:cBhvr>
                                      <p:to>
                                        <p:strVal val="hidden"/>
                                      </p:to>
                                    </p:set>
                                  </p:childTnLst>
                                </p:cTn>
                              </p:par>
                              <p:par>
                                <p:cTn id="168" presetID="1" presetClass="exit" presetSubtype="0" fill="hold" grpId="0" nodeType="withEffect">
                                  <p:stCondLst>
                                    <p:cond delay="0"/>
                                  </p:stCondLst>
                                  <p:childTnLst>
                                    <p:set>
                                      <p:cBhvr>
                                        <p:cTn id="169" dur="1" fill="hold">
                                          <p:stCondLst>
                                            <p:cond delay="0"/>
                                          </p:stCondLst>
                                        </p:cTn>
                                        <p:tgtEl>
                                          <p:spTgt spid="145"/>
                                        </p:tgtEl>
                                        <p:attrNameLst>
                                          <p:attrName>style.visibility</p:attrName>
                                        </p:attrNameLst>
                                      </p:cBhvr>
                                      <p:to>
                                        <p:strVal val="hidden"/>
                                      </p:to>
                                    </p:set>
                                  </p:childTnLst>
                                </p:cTn>
                              </p:par>
                              <p:par>
                                <p:cTn id="170" presetID="1" presetClass="exit" presetSubtype="0" fill="hold" nodeType="withEffect">
                                  <p:stCondLst>
                                    <p:cond delay="0"/>
                                  </p:stCondLst>
                                  <p:childTnLst>
                                    <p:set>
                                      <p:cBhvr>
                                        <p:cTn id="171" dur="1" fill="hold">
                                          <p:stCondLst>
                                            <p:cond delay="0"/>
                                          </p:stCondLst>
                                        </p:cTn>
                                        <p:tgtEl>
                                          <p:spTgt spid="178"/>
                                        </p:tgtEl>
                                        <p:attrNameLst>
                                          <p:attrName>style.visibility</p:attrName>
                                        </p:attrNameLst>
                                      </p:cBhvr>
                                      <p:to>
                                        <p:strVal val="hidden"/>
                                      </p:to>
                                    </p:set>
                                  </p:childTnLst>
                                </p:cTn>
                              </p:par>
                              <p:par>
                                <p:cTn id="172" presetID="1" presetClass="exit" presetSubtype="0" fill="hold" nodeType="withEffect">
                                  <p:stCondLst>
                                    <p:cond delay="0"/>
                                  </p:stCondLst>
                                  <p:childTnLst>
                                    <p:set>
                                      <p:cBhvr>
                                        <p:cTn id="173" dur="1" fill="hold">
                                          <p:stCondLst>
                                            <p:cond delay="0"/>
                                          </p:stCondLst>
                                        </p:cTn>
                                        <p:tgtEl>
                                          <p:spTgt spid="175"/>
                                        </p:tgtEl>
                                        <p:attrNameLst>
                                          <p:attrName>style.visibility</p:attrName>
                                        </p:attrNameLst>
                                      </p:cBhvr>
                                      <p:to>
                                        <p:strVal val="hidden"/>
                                      </p:to>
                                    </p:set>
                                  </p:childTnLst>
                                </p:cTn>
                              </p:par>
                              <p:par>
                                <p:cTn id="174" presetID="1" presetClass="exit" presetSubtype="0" fill="hold" grpId="0" nodeType="withEffect">
                                  <p:stCondLst>
                                    <p:cond delay="0"/>
                                  </p:stCondLst>
                                  <p:childTnLst>
                                    <p:set>
                                      <p:cBhvr>
                                        <p:cTn id="175" dur="1" fill="hold">
                                          <p:stCondLst>
                                            <p:cond delay="0"/>
                                          </p:stCondLst>
                                        </p:cTn>
                                        <p:tgtEl>
                                          <p:spTgt spid="146"/>
                                        </p:tgtEl>
                                        <p:attrNameLst>
                                          <p:attrName>style.visibility</p:attrName>
                                        </p:attrNameLst>
                                      </p:cBhvr>
                                      <p:to>
                                        <p:strVal val="hidden"/>
                                      </p:to>
                                    </p:set>
                                  </p:childTnLst>
                                </p:cTn>
                              </p:par>
                              <p:par>
                                <p:cTn id="176" presetID="1" presetClass="exit" presetSubtype="0" fill="hold" nodeType="withEffect">
                                  <p:stCondLst>
                                    <p:cond delay="0"/>
                                  </p:stCondLst>
                                  <p:childTnLst>
                                    <p:set>
                                      <p:cBhvr>
                                        <p:cTn id="177" dur="1" fill="hold">
                                          <p:stCondLst>
                                            <p:cond delay="0"/>
                                          </p:stCondLst>
                                        </p:cTn>
                                        <p:tgtEl>
                                          <p:spTgt spid="201"/>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198"/>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204"/>
                                        </p:tgtEl>
                                        <p:attrNameLst>
                                          <p:attrName>style.visibility</p:attrName>
                                        </p:attrNameLst>
                                      </p:cBhvr>
                                      <p:to>
                                        <p:strVal val="hidden"/>
                                      </p:to>
                                    </p:set>
                                  </p:childTnLst>
                                </p:cTn>
                              </p:par>
                              <p:par>
                                <p:cTn id="182" presetID="1" presetClass="exit" presetSubtype="0" fill="hold" grpId="0" nodeType="withEffect">
                                  <p:stCondLst>
                                    <p:cond delay="0"/>
                                  </p:stCondLst>
                                  <p:childTnLst>
                                    <p:set>
                                      <p:cBhvr>
                                        <p:cTn id="183" dur="1" fill="hold">
                                          <p:stCondLst>
                                            <p:cond delay="0"/>
                                          </p:stCondLst>
                                        </p:cTn>
                                        <p:tgtEl>
                                          <p:spTgt spid="148"/>
                                        </p:tgtEl>
                                        <p:attrNameLst>
                                          <p:attrName>style.visibility</p:attrName>
                                        </p:attrNameLst>
                                      </p:cBhvr>
                                      <p:to>
                                        <p:strVal val="hidden"/>
                                      </p:to>
                                    </p:set>
                                  </p:childTnLst>
                                </p:cTn>
                              </p:par>
                              <p:par>
                                <p:cTn id="184" presetID="1" presetClass="exit" presetSubtype="0" fill="hold" grpId="0" nodeType="withEffect">
                                  <p:stCondLst>
                                    <p:cond delay="0"/>
                                  </p:stCondLst>
                                  <p:childTnLst>
                                    <p:set>
                                      <p:cBhvr>
                                        <p:cTn id="185" dur="1" fill="hold">
                                          <p:stCondLst>
                                            <p:cond delay="0"/>
                                          </p:stCondLst>
                                        </p:cTn>
                                        <p:tgtEl>
                                          <p:spTgt spid="147"/>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234"/>
                                        </p:tgtEl>
                                        <p:attrNameLst>
                                          <p:attrName>style.visibility</p:attrName>
                                        </p:attrNameLst>
                                      </p:cBhvr>
                                      <p:to>
                                        <p:strVal val="hidden"/>
                                      </p:to>
                                    </p:set>
                                  </p:childTnLst>
                                </p:cTn>
                              </p:par>
                              <p:par>
                                <p:cTn id="188" presetID="1" presetClass="exit" presetSubtype="0" fill="hold" nodeType="withEffect">
                                  <p:stCondLst>
                                    <p:cond delay="0"/>
                                  </p:stCondLst>
                                  <p:childTnLst>
                                    <p:set>
                                      <p:cBhvr>
                                        <p:cTn id="189" dur="1" fill="hold">
                                          <p:stCondLst>
                                            <p:cond delay="0"/>
                                          </p:stCondLst>
                                        </p:cTn>
                                        <p:tgtEl>
                                          <p:spTgt spid="219"/>
                                        </p:tgtEl>
                                        <p:attrNameLst>
                                          <p:attrName>style.visibility</p:attrName>
                                        </p:attrNameLst>
                                      </p:cBhvr>
                                      <p:to>
                                        <p:strVal val="hidden"/>
                                      </p:to>
                                    </p:set>
                                  </p:childTnLst>
                                </p:cTn>
                              </p:par>
                              <p:par>
                                <p:cTn id="190" presetID="1" presetClass="exit" presetSubtype="0" fill="hold" nodeType="withEffect">
                                  <p:stCondLst>
                                    <p:cond delay="0"/>
                                  </p:stCondLst>
                                  <p:childTnLst>
                                    <p:set>
                                      <p:cBhvr>
                                        <p:cTn id="191" dur="1" fill="hold">
                                          <p:stCondLst>
                                            <p:cond delay="0"/>
                                          </p:stCondLst>
                                        </p:cTn>
                                        <p:tgtEl>
                                          <p:spTgt spid="216"/>
                                        </p:tgtEl>
                                        <p:attrNameLst>
                                          <p:attrName>style.visibility</p:attrName>
                                        </p:attrNameLst>
                                      </p:cBhvr>
                                      <p:to>
                                        <p:strVal val="hidden"/>
                                      </p:to>
                                    </p:set>
                                  </p:childTnLst>
                                </p:cTn>
                              </p:par>
                              <p:par>
                                <p:cTn id="192" presetID="1" presetClass="exit" presetSubtype="0" fill="hold" nodeType="withEffect">
                                  <p:stCondLst>
                                    <p:cond delay="0"/>
                                  </p:stCondLst>
                                  <p:childTnLst>
                                    <p:set>
                                      <p:cBhvr>
                                        <p:cTn id="193" dur="1" fill="hold">
                                          <p:stCondLst>
                                            <p:cond delay="0"/>
                                          </p:stCondLst>
                                        </p:cTn>
                                        <p:tgtEl>
                                          <p:spTgt spid="245"/>
                                        </p:tgtEl>
                                        <p:attrNameLst>
                                          <p:attrName>style.visibility</p:attrName>
                                        </p:attrNameLst>
                                      </p:cBhvr>
                                      <p:to>
                                        <p:strVal val="hidden"/>
                                      </p:to>
                                    </p:set>
                                  </p:childTnLst>
                                </p:cTn>
                              </p:par>
                              <p:par>
                                <p:cTn id="194" presetID="1" presetClass="exit" presetSubtype="0" fill="hold" nodeType="withEffect">
                                  <p:stCondLst>
                                    <p:cond delay="0"/>
                                  </p:stCondLst>
                                  <p:childTnLst>
                                    <p:set>
                                      <p:cBhvr>
                                        <p:cTn id="195" dur="1" fill="hold">
                                          <p:stCondLst>
                                            <p:cond delay="0"/>
                                          </p:stCondLst>
                                        </p:cTn>
                                        <p:tgtEl>
                                          <p:spTgt spid="195"/>
                                        </p:tgtEl>
                                        <p:attrNameLst>
                                          <p:attrName>style.visibility</p:attrName>
                                        </p:attrNameLst>
                                      </p:cBhvr>
                                      <p:to>
                                        <p:strVal val="hidden"/>
                                      </p:to>
                                    </p:set>
                                  </p:childTnLst>
                                </p:cTn>
                              </p:par>
                              <p:par>
                                <p:cTn id="196" presetID="1" presetClass="exit" presetSubtype="0" fill="hold" nodeType="withEffect">
                                  <p:stCondLst>
                                    <p:cond delay="0"/>
                                  </p:stCondLst>
                                  <p:childTnLst>
                                    <p:set>
                                      <p:cBhvr>
                                        <p:cTn id="197" dur="1" fill="hold">
                                          <p:stCondLst>
                                            <p:cond delay="0"/>
                                          </p:stCondLst>
                                        </p:cTn>
                                        <p:tgtEl>
                                          <p:spTgt spid="172"/>
                                        </p:tgtEl>
                                        <p:attrNameLst>
                                          <p:attrName>style.visibility</p:attrName>
                                        </p:attrNameLst>
                                      </p:cBhvr>
                                      <p:to>
                                        <p:strVal val="hidden"/>
                                      </p:to>
                                    </p:set>
                                  </p:childTnLst>
                                </p:cTn>
                              </p:par>
                              <p:par>
                                <p:cTn id="198" presetID="1" presetClass="exit" presetSubtype="0" fill="hold" nodeType="withEffect">
                                  <p:stCondLst>
                                    <p:cond delay="0"/>
                                  </p:stCondLst>
                                  <p:childTnLst>
                                    <p:set>
                                      <p:cBhvr>
                                        <p:cTn id="199" dur="1" fill="hold">
                                          <p:stCondLst>
                                            <p:cond delay="0"/>
                                          </p:stCondLst>
                                        </p:cTn>
                                        <p:tgtEl>
                                          <p:spTgt spid="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61" grpId="0" animBg="1"/>
      <p:bldP spid="162" grpId="0" animBg="1"/>
      <p:bldP spid="164" grpId="0" animBg="1"/>
      <p:bldP spid="165" grpId="0" animBg="1"/>
      <p:bldP spid="168" grpId="0" animBg="1"/>
      <p:bldP spid="171" grpId="0" animBg="1"/>
      <p:bldP spid="173" grpId="0" animBg="1"/>
      <p:bldP spid="174" grpId="0" animBg="1"/>
      <p:bldP spid="176" grpId="0" animBg="1"/>
      <p:bldP spid="177" grpId="0" animBg="1"/>
      <p:bldP spid="179" grpId="0" animBg="1"/>
      <p:bldP spid="180" grpId="0" animBg="1"/>
      <p:bldP spid="182" grpId="0" animBg="1"/>
      <p:bldP spid="183" grpId="0" animBg="1"/>
      <p:bldP spid="185" grpId="0" animBg="1"/>
      <p:bldP spid="186" grpId="0" animBg="1"/>
      <p:bldP spid="188" grpId="0" animBg="1"/>
      <p:bldP spid="189" grpId="0" animBg="1"/>
      <p:bldP spid="191" grpId="0" animBg="1"/>
      <p:bldP spid="228" grpId="0" animBg="1"/>
      <p:bldP spid="229"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of Network Properties</a:t>
            </a:r>
          </a:p>
        </p:txBody>
      </p:sp>
      <p:sp>
        <p:nvSpPr>
          <p:cNvPr id="3" name="Content Placeholder 2"/>
          <p:cNvSpPr>
            <a:spLocks noGrp="1"/>
          </p:cNvSpPr>
          <p:nvPr>
            <p:ph idx="1"/>
          </p:nvPr>
        </p:nvSpPr>
        <p:spPr/>
        <p:txBody>
          <a:bodyPr>
            <a:normAutofit/>
          </a:bodyPr>
          <a:lstStyle/>
          <a:p>
            <a:r>
              <a:rPr lang="en-US" dirty="0" smtClean="0">
                <a:solidFill>
                  <a:schemeClr val="bg1">
                    <a:lumMod val="50000"/>
                  </a:schemeClr>
                </a:solidFill>
              </a:rPr>
              <a:t>Motivations</a:t>
            </a:r>
          </a:p>
          <a:p>
            <a:r>
              <a:rPr lang="en-US" dirty="0" err="1" smtClean="0">
                <a:solidFill>
                  <a:srgbClr val="7F7F7F"/>
                </a:solidFill>
              </a:rPr>
              <a:t>NetPlumber</a:t>
            </a:r>
            <a:r>
              <a:rPr lang="en-US" dirty="0" smtClean="0">
                <a:solidFill>
                  <a:srgbClr val="7F7F7F"/>
                </a:solidFill>
              </a:rPr>
              <a:t>: </a:t>
            </a:r>
            <a:r>
              <a:rPr lang="en-US" dirty="0">
                <a:solidFill>
                  <a:srgbClr val="7F7F7F"/>
                </a:solidFill>
              </a:rPr>
              <a:t>Real time policy checking </a:t>
            </a:r>
            <a:r>
              <a:rPr lang="en-US" dirty="0" smtClean="0">
                <a:solidFill>
                  <a:srgbClr val="7F7F7F"/>
                </a:solidFill>
              </a:rPr>
              <a:t>tool</a:t>
            </a:r>
          </a:p>
          <a:p>
            <a:pPr lvl="1"/>
            <a:r>
              <a:rPr lang="en-US" dirty="0">
                <a:solidFill>
                  <a:schemeClr val="tx1">
                    <a:lumMod val="50000"/>
                    <a:lumOff val="50000"/>
                  </a:schemeClr>
                </a:solidFill>
              </a:rPr>
              <a:t>How it </a:t>
            </a:r>
            <a:r>
              <a:rPr lang="en-US" dirty="0" smtClean="0">
                <a:solidFill>
                  <a:schemeClr val="tx1">
                    <a:lumMod val="50000"/>
                    <a:lumOff val="50000"/>
                  </a:schemeClr>
                </a:solidFill>
              </a:rPr>
              <a:t>works</a:t>
            </a:r>
            <a:endParaRPr lang="en-US" dirty="0">
              <a:solidFill>
                <a:schemeClr val="tx1">
                  <a:lumMod val="50000"/>
                  <a:lumOff val="50000"/>
                </a:schemeClr>
              </a:solidFill>
            </a:endParaRPr>
          </a:p>
          <a:p>
            <a:pPr lvl="1"/>
            <a:r>
              <a:rPr lang="en-US" dirty="0">
                <a:solidFill>
                  <a:schemeClr val="tx1">
                    <a:lumMod val="50000"/>
                    <a:lumOff val="50000"/>
                  </a:schemeClr>
                </a:solidFill>
              </a:rPr>
              <a:t>How to check </a:t>
            </a:r>
            <a:r>
              <a:rPr lang="en-US" dirty="0" smtClean="0">
                <a:solidFill>
                  <a:schemeClr val="tx1">
                    <a:lumMod val="50000"/>
                    <a:lumOff val="50000"/>
                  </a:schemeClr>
                </a:solidFill>
              </a:rPr>
              <a:t>policy</a:t>
            </a:r>
            <a:endParaRPr lang="en-US" dirty="0">
              <a:solidFill>
                <a:schemeClr val="tx1">
                  <a:lumMod val="50000"/>
                  <a:lumOff val="50000"/>
                </a:schemeClr>
              </a:solidFill>
            </a:endParaRPr>
          </a:p>
          <a:p>
            <a:pPr lvl="1"/>
            <a:r>
              <a:rPr lang="en-US" dirty="0">
                <a:solidFill>
                  <a:schemeClr val="tx1">
                    <a:lumMod val="50000"/>
                    <a:lumOff val="50000"/>
                  </a:schemeClr>
                </a:solidFill>
              </a:rPr>
              <a:t>How to </a:t>
            </a:r>
            <a:r>
              <a:rPr lang="en-US" dirty="0" smtClean="0">
                <a:solidFill>
                  <a:schemeClr val="tx1">
                    <a:lumMod val="50000"/>
                    <a:lumOff val="50000"/>
                  </a:schemeClr>
                </a:solidFill>
              </a:rPr>
              <a:t>parallelize</a:t>
            </a:r>
          </a:p>
          <a:p>
            <a:r>
              <a:rPr lang="en-US" dirty="0" smtClean="0"/>
              <a:t>Evaluation on Google WAN</a:t>
            </a:r>
          </a:p>
          <a:p>
            <a:r>
              <a:rPr lang="en-US" dirty="0" smtClean="0">
                <a:solidFill>
                  <a:schemeClr val="bg1">
                    <a:lumMod val="50000"/>
                  </a:schemeClr>
                </a:solidFill>
              </a:rPr>
              <a:t>Conclusions</a:t>
            </a:r>
          </a:p>
          <a:p>
            <a:pPr lvl="1"/>
            <a:endParaRPr lang="en-US" dirty="0"/>
          </a:p>
        </p:txBody>
      </p:sp>
      <p:sp>
        <p:nvSpPr>
          <p:cNvPr id="4" name="Date Placeholder 3"/>
          <p:cNvSpPr>
            <a:spLocks noGrp="1"/>
          </p:cNvSpPr>
          <p:nvPr>
            <p:ph type="dt" sz="half" idx="10"/>
          </p:nvPr>
        </p:nvSpPr>
        <p:spPr/>
        <p:txBody>
          <a:bodyPr/>
          <a:lstStyle/>
          <a:p>
            <a:r>
              <a:rPr lang="en-US" smtClean="0"/>
              <a:t>10/1/13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29</a:t>
            </a:fld>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extLst>
      <p:ext uri="{BB962C8B-B14F-4D97-AF65-F5344CB8AC3E}">
        <p14:creationId xmlns:p14="http://schemas.microsoft.com/office/powerpoint/2010/main" val="241613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p:txBody>
          <a:bodyPr/>
          <a:lstStyle/>
          <a:p>
            <a:pPr>
              <a:defRPr/>
            </a:pPr>
            <a:r>
              <a:rPr lang="en-US" dirty="0"/>
              <a:t>Review of Previous Lecture</a:t>
            </a:r>
            <a:endParaRPr lang="en-US" dirty="0" smtClean="0"/>
          </a:p>
        </p:txBody>
      </p:sp>
      <p:sp>
        <p:nvSpPr>
          <p:cNvPr id="57346" name="Rectangle 2"/>
          <p:cNvSpPr>
            <a:spLocks noGrp="1" noChangeArrowheads="1"/>
          </p:cNvSpPr>
          <p:nvPr>
            <p:ph type="body" idx="1"/>
          </p:nvPr>
        </p:nvSpPr>
        <p:spPr>
          <a:xfrm>
            <a:off x="400050" y="1638300"/>
            <a:ext cx="7822406" cy="4619625"/>
          </a:xfrm>
        </p:spPr>
        <p:txBody>
          <a:bodyPr>
            <a:normAutofit/>
          </a:bodyPr>
          <a:lstStyle/>
          <a:p>
            <a:pPr marL="0" indent="0" eaLnBrk="1" hangingPunct="1">
              <a:buNone/>
              <a:defRPr/>
            </a:pPr>
            <a:r>
              <a:rPr lang="en-US" sz="2400" dirty="0" smtClean="0"/>
              <a:t>What is algorithmic policies</a:t>
            </a:r>
          </a:p>
          <a:p>
            <a:pPr eaLnBrk="1" hangingPunct="1">
              <a:defRPr/>
            </a:pPr>
            <a:r>
              <a:rPr lang="en-US" sz="2400" dirty="0" smtClean="0"/>
              <a:t>Function </a:t>
            </a:r>
            <a:r>
              <a:rPr lang="en-US" sz="2400" dirty="0"/>
              <a:t>in a </a:t>
            </a:r>
            <a:r>
              <a:rPr lang="en-US" sz="2400" b="1" dirty="0"/>
              <a:t>general purpose language </a:t>
            </a:r>
            <a:r>
              <a:rPr lang="en-US" sz="2400" dirty="0"/>
              <a:t>that describes how a packet should be routed, </a:t>
            </a:r>
            <a:r>
              <a:rPr lang="en-US" sz="2400" b="1" dirty="0">
                <a:solidFill>
                  <a:srgbClr val="D90B00"/>
                </a:solidFill>
              </a:rPr>
              <a:t>not</a:t>
            </a:r>
            <a:r>
              <a:rPr lang="en-US" sz="2400" dirty="0"/>
              <a:t> how flow tables are configured.</a:t>
            </a:r>
          </a:p>
          <a:p>
            <a:pPr eaLnBrk="1" hangingPunct="1">
              <a:defRPr/>
            </a:pPr>
            <a:r>
              <a:rPr lang="en-US" sz="2400" b="1" dirty="0">
                <a:solidFill>
                  <a:srgbClr val="D90B00"/>
                </a:solidFill>
              </a:rPr>
              <a:t>Conceptually invoked on every packet entering the network</a:t>
            </a:r>
            <a:r>
              <a:rPr lang="en-US" sz="2400" dirty="0"/>
              <a:t>; may also access network environment state; hence it has the form: </a:t>
            </a:r>
          </a:p>
          <a:p>
            <a:pPr eaLnBrk="1" hangingPunct="1">
              <a:defRPr/>
            </a:pPr>
            <a:endParaRPr lang="en-US" sz="2400" dirty="0"/>
          </a:p>
          <a:p>
            <a:pPr eaLnBrk="1" hangingPunct="1">
              <a:defRPr/>
            </a:pPr>
            <a:r>
              <a:rPr lang="en-US" sz="2400" dirty="0"/>
              <a:t>Written in a familiar language such as Java, Python, or </a:t>
            </a:r>
            <a:r>
              <a:rPr lang="en-US" sz="2400" dirty="0" smtClean="0"/>
              <a:t>Haskell</a:t>
            </a:r>
            <a:endParaRPr lang="en-US" sz="2400" dirty="0"/>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334000"/>
            <a:ext cx="3754934"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10/1/13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a:t>
            </a:fld>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Tree>
    <p:extLst>
      <p:ext uri="{BB962C8B-B14F-4D97-AF65-F5344CB8AC3E}">
        <p14:creationId xmlns:p14="http://schemas.microsoft.com/office/powerpoint/2010/main" val="26581246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6">
                                            <p:txEl>
                                              <p:pRg st="4" end="4"/>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499"/>
                                          </p:stCondLst>
                                        </p:cTn>
                                        <p:tgtEl>
                                          <p:spTgt spid="57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gle_sdn.pdf"/>
          <p:cNvPicPr>
            <a:picLocks noChangeAspect="1"/>
          </p:cNvPicPr>
          <p:nvPr/>
        </p:nvPicPr>
        <p:blipFill rotWithShape="1">
          <a:blip r:embed="rId2">
            <a:extLst>
              <a:ext uri="{28A0092B-C50C-407E-A947-70E740481C1C}">
                <a14:useLocalDpi xmlns:a14="http://schemas.microsoft.com/office/drawing/2010/main" val="0"/>
              </a:ext>
            </a:extLst>
          </a:blip>
          <a:srcRect l="24835" t="17510" r="11186" b="41572"/>
          <a:stretch/>
        </p:blipFill>
        <p:spPr>
          <a:xfrm>
            <a:off x="2282589" y="2338915"/>
            <a:ext cx="4665644" cy="3861527"/>
          </a:xfrm>
          <a:prstGeom prst="rect">
            <a:avLst/>
          </a:prstGeom>
        </p:spPr>
      </p:pic>
      <p:sp>
        <p:nvSpPr>
          <p:cNvPr id="2" name="Title 1"/>
          <p:cNvSpPr>
            <a:spLocks noGrp="1"/>
          </p:cNvSpPr>
          <p:nvPr>
            <p:ph type="title"/>
          </p:nvPr>
        </p:nvSpPr>
        <p:spPr/>
        <p:txBody>
          <a:bodyPr/>
          <a:lstStyle/>
          <a:p>
            <a:r>
              <a:rPr lang="en-US" dirty="0" smtClean="0"/>
              <a:t>Experiment On Google WAN</a:t>
            </a:r>
            <a:endParaRPr lang="en-US" dirty="0"/>
          </a:p>
        </p:txBody>
      </p:sp>
      <p:sp>
        <p:nvSpPr>
          <p:cNvPr id="3" name="Content Placeholder 2"/>
          <p:cNvSpPr>
            <a:spLocks noGrp="1"/>
          </p:cNvSpPr>
          <p:nvPr>
            <p:ph sz="quarter" idx="1"/>
          </p:nvPr>
        </p:nvSpPr>
        <p:spPr/>
        <p:txBody>
          <a:bodyPr>
            <a:normAutofit/>
          </a:bodyPr>
          <a:lstStyle/>
          <a:p>
            <a:r>
              <a:rPr lang="en-US" sz="2800" dirty="0" smtClean="0"/>
              <a:t>Google Inter-datacenter WAN.</a:t>
            </a:r>
          </a:p>
          <a:p>
            <a:pPr lvl="1"/>
            <a:r>
              <a:rPr lang="en-US" sz="2400" dirty="0" smtClean="0"/>
              <a:t>Largest deployed SDN, running </a:t>
            </a:r>
            <a:r>
              <a:rPr lang="en-US" sz="2400" dirty="0" err="1" smtClean="0"/>
              <a:t>OpenFlow</a:t>
            </a:r>
            <a:endParaRPr lang="en-US" sz="2400" dirty="0" smtClean="0"/>
          </a:p>
          <a:p>
            <a:pPr lvl="1"/>
            <a:r>
              <a:rPr lang="en-US" sz="2400" dirty="0" smtClean="0"/>
              <a:t>~143,000 OF rules</a:t>
            </a:r>
          </a:p>
        </p:txBody>
      </p:sp>
      <p:sp>
        <p:nvSpPr>
          <p:cNvPr id="4" name="Slide Number Placeholder 3"/>
          <p:cNvSpPr>
            <a:spLocks noGrp="1"/>
          </p:cNvSpPr>
          <p:nvPr>
            <p:ph type="sldNum" sz="quarter" idx="12"/>
          </p:nvPr>
        </p:nvSpPr>
        <p:spPr/>
        <p:txBody>
          <a:bodyPr/>
          <a:lstStyle/>
          <a:p>
            <a:pPr>
              <a:defRPr/>
            </a:pPr>
            <a:fld id="{77F3B4C9-6FE1-EF42-A1E7-23B02410D707}" type="slidenum">
              <a:rPr lang="en-US" smtClean="0"/>
              <a:pPr>
                <a:defRPr/>
              </a:pPr>
              <a:t>30</a:t>
            </a:fld>
            <a:endParaRPr lang="en-US"/>
          </a:p>
        </p:txBody>
      </p:sp>
      <p:sp>
        <p:nvSpPr>
          <p:cNvPr id="6" name="Date Placeholder 5"/>
          <p:cNvSpPr>
            <a:spLocks noGrp="1"/>
          </p:cNvSpPr>
          <p:nvPr>
            <p:ph type="dt" sz="half" idx="10"/>
          </p:nvPr>
        </p:nvSpPr>
        <p:spPr/>
        <p:txBody>
          <a:bodyPr/>
          <a:lstStyle/>
          <a:p>
            <a:r>
              <a:rPr lang="en-US" smtClean="0"/>
              <a:t>10/1/13</a:t>
            </a:r>
            <a:endParaRPr lang="en-US"/>
          </a:p>
        </p:txBody>
      </p:sp>
      <p:sp>
        <p:nvSpPr>
          <p:cNvPr id="7" name="Footer Placeholder 6"/>
          <p:cNvSpPr>
            <a:spLocks noGrp="1"/>
          </p:cNvSpPr>
          <p:nvPr>
            <p:ph type="ftr" sz="quarter" idx="11"/>
          </p:nvPr>
        </p:nvSpPr>
        <p:spPr/>
        <p:txBody>
          <a:bodyPr/>
          <a:lstStyle/>
          <a:p>
            <a:r>
              <a:rPr lang="en-US" smtClean="0"/>
              <a:t>Software Defined Networking (COMS 6998-8)</a:t>
            </a:r>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extLst>
      <p:ext uri="{BB962C8B-B14F-4D97-AF65-F5344CB8AC3E}">
        <p14:creationId xmlns:p14="http://schemas.microsoft.com/office/powerpoint/2010/main" val="3563921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On Google WAN</a:t>
            </a:r>
          </a:p>
        </p:txBody>
      </p:sp>
      <p:sp>
        <p:nvSpPr>
          <p:cNvPr id="3" name="Content Placeholder 2"/>
          <p:cNvSpPr>
            <a:spLocks noGrp="1"/>
          </p:cNvSpPr>
          <p:nvPr>
            <p:ph sz="quarter" idx="1"/>
          </p:nvPr>
        </p:nvSpPr>
        <p:spPr>
          <a:xfrm>
            <a:off x="611976" y="1600200"/>
            <a:ext cx="3997654" cy="4525963"/>
          </a:xfrm>
        </p:spPr>
        <p:txBody>
          <a:bodyPr>
            <a:normAutofit/>
          </a:bodyPr>
          <a:lstStyle/>
          <a:p>
            <a:r>
              <a:rPr lang="en-US" sz="2400" dirty="0" smtClean="0"/>
              <a:t>Policy check: all 52 edge switches can talk to each other</a:t>
            </a:r>
          </a:p>
          <a:p>
            <a:r>
              <a:rPr lang="en-US" sz="2400" dirty="0" smtClean="0"/>
              <a:t>More than 2500 </a:t>
            </a:r>
            <a:r>
              <a:rPr lang="en-US" sz="2400" dirty="0"/>
              <a:t>pairwise reachability </a:t>
            </a:r>
            <a:r>
              <a:rPr lang="en-US" sz="2400" dirty="0" smtClean="0"/>
              <a:t>check</a:t>
            </a:r>
          </a:p>
          <a:p>
            <a:r>
              <a:rPr lang="en-US" sz="2400" dirty="0" smtClean="0"/>
              <a:t>Used two snapshots taken 6 weeks apart</a:t>
            </a:r>
          </a:p>
          <a:p>
            <a:r>
              <a:rPr lang="en-US" sz="2400" dirty="0" smtClean="0"/>
              <a:t>Used the first snapshot to create initial </a:t>
            </a:r>
            <a:r>
              <a:rPr lang="en-US" sz="2400" dirty="0" err="1" smtClean="0"/>
              <a:t>NetPlumber</a:t>
            </a:r>
            <a:r>
              <a:rPr lang="en-US" sz="2400" dirty="0" smtClean="0"/>
              <a:t> state and</a:t>
            </a:r>
            <a:r>
              <a:rPr lang="en-US" sz="2400" dirty="0"/>
              <a:t> u</a:t>
            </a:r>
            <a:r>
              <a:rPr lang="en-US" sz="2400" dirty="0" smtClean="0"/>
              <a:t>sed the diff as a sequential update</a:t>
            </a:r>
            <a:endParaRPr lang="en-US" sz="2400" dirty="0"/>
          </a:p>
        </p:txBody>
      </p:sp>
      <p:sp>
        <p:nvSpPr>
          <p:cNvPr id="4" name="Slide Number Placeholder 3"/>
          <p:cNvSpPr>
            <a:spLocks noGrp="1"/>
          </p:cNvSpPr>
          <p:nvPr>
            <p:ph type="sldNum" sz="quarter" idx="12"/>
          </p:nvPr>
        </p:nvSpPr>
        <p:spPr/>
        <p:txBody>
          <a:bodyPr/>
          <a:lstStyle/>
          <a:p>
            <a:pPr>
              <a:defRPr/>
            </a:pPr>
            <a:fld id="{77F3B4C9-6FE1-EF42-A1E7-23B02410D707}" type="slidenum">
              <a:rPr lang="en-US" smtClean="0"/>
              <a:pPr>
                <a:defRPr/>
              </a:pPr>
              <a:t>31</a:t>
            </a:fld>
            <a:endParaRPr lang="en-US"/>
          </a:p>
        </p:txBody>
      </p:sp>
      <p:pic>
        <p:nvPicPr>
          <p:cNvPr id="7" name="Picture 6" descr="google_sdn.pdf"/>
          <p:cNvPicPr>
            <a:picLocks noChangeAspect="1"/>
          </p:cNvPicPr>
          <p:nvPr/>
        </p:nvPicPr>
        <p:blipFill rotWithShape="1">
          <a:blip r:embed="rId3">
            <a:extLst>
              <a:ext uri="{28A0092B-C50C-407E-A947-70E740481C1C}">
                <a14:useLocalDpi xmlns:a14="http://schemas.microsoft.com/office/drawing/2010/main" val="0"/>
              </a:ext>
            </a:extLst>
          </a:blip>
          <a:srcRect l="24835" t="17510" r="11186" b="41572"/>
          <a:stretch/>
        </p:blipFill>
        <p:spPr>
          <a:xfrm>
            <a:off x="4476220" y="2408296"/>
            <a:ext cx="4594226" cy="3802418"/>
          </a:xfrm>
          <a:prstGeom prst="rect">
            <a:avLst/>
          </a:prstGeom>
        </p:spPr>
      </p:pic>
      <p:sp>
        <p:nvSpPr>
          <p:cNvPr id="6" name="Oval 5"/>
          <p:cNvSpPr/>
          <p:nvPr/>
        </p:nvSpPr>
        <p:spPr>
          <a:xfrm>
            <a:off x="7394223" y="2765778"/>
            <a:ext cx="272815" cy="29162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315201" y="940741"/>
            <a:ext cx="1687687" cy="166511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6" idx="7"/>
          </p:cNvCxnSpPr>
          <p:nvPr/>
        </p:nvCxnSpPr>
        <p:spPr>
          <a:xfrm flipV="1">
            <a:off x="7627085" y="2530593"/>
            <a:ext cx="190471" cy="277893"/>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6" name="Oval 15"/>
          <p:cNvSpPr/>
          <p:nvPr/>
        </p:nvSpPr>
        <p:spPr>
          <a:xfrm>
            <a:off x="7700457" y="1113328"/>
            <a:ext cx="947435" cy="599606"/>
          </a:xfrm>
          <a:prstGeom prst="ellipse">
            <a:avLst/>
          </a:prstGeom>
          <a:solidFill>
            <a:schemeClr val="bg2">
              <a:lumMod val="75000"/>
              <a:alpha val="36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iamond 16"/>
          <p:cNvSpPr/>
          <p:nvPr/>
        </p:nvSpPr>
        <p:spPr>
          <a:xfrm>
            <a:off x="8431425" y="1575878"/>
            <a:ext cx="539092" cy="569375"/>
          </a:xfrm>
          <a:prstGeom prst="diamon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a:t>
            </a:r>
            <a:endParaRPr lang="en-US" dirty="0"/>
          </a:p>
        </p:txBody>
      </p:sp>
      <p:sp>
        <p:nvSpPr>
          <p:cNvPr id="18" name="Oval 17"/>
          <p:cNvSpPr/>
          <p:nvPr/>
        </p:nvSpPr>
        <p:spPr>
          <a:xfrm>
            <a:off x="7802296" y="2060222"/>
            <a:ext cx="382148" cy="348074"/>
          </a:xfrm>
          <a:prstGeom prst="ellipse">
            <a:avLst/>
          </a:prstGeom>
          <a:solidFill>
            <a:schemeClr val="tx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16" idx="4"/>
            <a:endCxn id="18" idx="0"/>
          </p:cNvCxnSpPr>
          <p:nvPr/>
        </p:nvCxnSpPr>
        <p:spPr>
          <a:xfrm flipH="1">
            <a:off x="7993370" y="1712934"/>
            <a:ext cx="180805" cy="3472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a:stCxn id="18" idx="7"/>
            <a:endCxn id="17" idx="1"/>
          </p:cNvCxnSpPr>
          <p:nvPr/>
        </p:nvCxnSpPr>
        <p:spPr>
          <a:xfrm flipV="1">
            <a:off x="8128480" y="1860566"/>
            <a:ext cx="302945" cy="2506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Rectangle 20"/>
          <p:cNvSpPr/>
          <p:nvPr/>
        </p:nvSpPr>
        <p:spPr>
          <a:xfrm>
            <a:off x="7820101" y="1277390"/>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995452" y="127809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8172160" y="127859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8342791" y="1279093"/>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820576" y="1417638"/>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7995927" y="141834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8172635" y="141884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343266" y="1419341"/>
            <a:ext cx="172794" cy="139937"/>
          </a:xfrm>
          <a:prstGeom prst="rect">
            <a:avLst/>
          </a:prstGeom>
          <a:solidFill>
            <a:schemeClr val="accent5">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10/1/13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3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38494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fade">
                                      <p:cBhvr>
                                        <p:cTn id="65" dur="500"/>
                                        <p:tgtEl>
                                          <p:spTgt spid="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Effect transition="in" filter="fade">
                                      <p:cBhvr>
                                        <p:cTn id="7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6" grpId="0" animBg="1"/>
      <p:bldP spid="17" grpId="0" animBg="1"/>
      <p:bldP spid="18" grpId="0" animBg="1"/>
      <p:bldP spid="21" grpId="0" animBg="1"/>
      <p:bldP spid="22" grpId="0" animBg="1"/>
      <p:bldP spid="24" grpId="0" animBg="1"/>
      <p:bldP spid="25" grpId="0" animBg="1"/>
      <p:bldP spid="26" grpId="0" animBg="1"/>
      <p:bldP spid="27" grpId="0" animBg="1"/>
      <p:bldP spid="28"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On Google WAN</a:t>
            </a:r>
          </a:p>
        </p:txBody>
      </p:sp>
      <p:pic>
        <p:nvPicPr>
          <p:cNvPr id="5" name="Content Placeholder 4" descr="google_run_time.pdf"/>
          <p:cNvPicPr>
            <a:picLocks noGrp="1" noChangeAspect="1"/>
          </p:cNvPicPr>
          <p:nvPr>
            <p:ph sz="quarter" idx="1"/>
          </p:nvPr>
        </p:nvPicPr>
        <p:blipFill>
          <a:blip r:embed="rId3">
            <a:extLst>
              <a:ext uri="{28A0092B-C50C-407E-A947-70E740481C1C}">
                <a14:useLocalDpi xmlns:a14="http://schemas.microsoft.com/office/drawing/2010/main" val="0"/>
              </a:ext>
            </a:extLst>
          </a:blip>
          <a:srcRect t="24787" b="24787"/>
          <a:stretch>
            <a:fillRect/>
          </a:stretch>
        </p:blipFill>
        <p:spPr>
          <a:xfrm>
            <a:off x="320040" y="960120"/>
            <a:ext cx="7467600" cy="4873752"/>
          </a:xfrm>
        </p:spPr>
      </p:pic>
      <p:sp>
        <p:nvSpPr>
          <p:cNvPr id="4" name="Slide Number Placeholder 3"/>
          <p:cNvSpPr>
            <a:spLocks noGrp="1"/>
          </p:cNvSpPr>
          <p:nvPr>
            <p:ph type="sldNum" sz="quarter" idx="12"/>
          </p:nvPr>
        </p:nvSpPr>
        <p:spPr/>
        <p:txBody>
          <a:bodyPr/>
          <a:lstStyle/>
          <a:p>
            <a:pPr>
              <a:defRPr/>
            </a:pPr>
            <a:fld id="{77F3B4C9-6FE1-EF42-A1E7-23B02410D707}" type="slidenum">
              <a:rPr lang="en-US" smtClean="0"/>
              <a:pPr>
                <a:defRPr/>
              </a:pPr>
              <a:t>32</a:t>
            </a:fld>
            <a:endParaRPr lang="en-US"/>
          </a:p>
        </p:txBody>
      </p:sp>
      <p:sp>
        <p:nvSpPr>
          <p:cNvPr id="6" name="Shape 599"/>
          <p:cNvSpPr/>
          <p:nvPr/>
        </p:nvSpPr>
        <p:spPr>
          <a:xfrm>
            <a:off x="1617503" y="5583722"/>
            <a:ext cx="4943318" cy="725639"/>
          </a:xfrm>
          <a:prstGeom prst="rect">
            <a:avLst/>
          </a:prstGeom>
          <a:blipFill>
            <a:blip r:embed="rId4"/>
            <a:stretch>
              <a:fillRect/>
            </a:stretch>
          </a:blipFill>
          <a:ln>
            <a:noFill/>
          </a:ln>
        </p:spPr>
      </p:sp>
      <p:sp>
        <p:nvSpPr>
          <p:cNvPr id="9" name="Oval 8"/>
          <p:cNvSpPr/>
          <p:nvPr/>
        </p:nvSpPr>
        <p:spPr>
          <a:xfrm>
            <a:off x="4649144" y="1417638"/>
            <a:ext cx="731894" cy="59266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381038" y="1232972"/>
            <a:ext cx="2536046" cy="369332"/>
          </a:xfrm>
          <a:prstGeom prst="rect">
            <a:avLst/>
          </a:prstGeom>
          <a:solidFill>
            <a:srgbClr val="FFFF00"/>
          </a:solidFill>
          <a:ln>
            <a:solidFill>
              <a:schemeClr val="tx1"/>
            </a:solidFill>
          </a:ln>
        </p:spPr>
        <p:txBody>
          <a:bodyPr wrap="none" rtlCol="0">
            <a:spAutoFit/>
          </a:bodyPr>
          <a:lstStyle/>
          <a:p>
            <a:r>
              <a:rPr lang="en-US" dirty="0" smtClean="0"/>
              <a:t>Default/Aggregate Rules</a:t>
            </a:r>
            <a:endParaRPr lang="en-US" dirty="0"/>
          </a:p>
        </p:txBody>
      </p:sp>
      <p:cxnSp>
        <p:nvCxnSpPr>
          <p:cNvPr id="11" name="Straight Connector 10"/>
          <p:cNvCxnSpPr/>
          <p:nvPr/>
        </p:nvCxnSpPr>
        <p:spPr>
          <a:xfrm flipH="1">
            <a:off x="5851403" y="5409259"/>
            <a:ext cx="9407" cy="101600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
        <p:nvSpPr>
          <p:cNvPr id="12" name="Right Arrow 11"/>
          <p:cNvSpPr/>
          <p:nvPr/>
        </p:nvSpPr>
        <p:spPr>
          <a:xfrm>
            <a:off x="5851403" y="5329722"/>
            <a:ext cx="541021" cy="254000"/>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5851403" y="6268762"/>
            <a:ext cx="541021" cy="254000"/>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99371" y="5224593"/>
            <a:ext cx="2462220" cy="369332"/>
          </a:xfrm>
          <a:prstGeom prst="rect">
            <a:avLst/>
          </a:prstGeom>
          <a:solidFill>
            <a:srgbClr val="FFFF00"/>
          </a:solidFill>
          <a:ln>
            <a:solidFill>
              <a:schemeClr val="tx1"/>
            </a:solidFill>
          </a:ln>
        </p:spPr>
        <p:txBody>
          <a:bodyPr wrap="none" rtlCol="0">
            <a:spAutoFit/>
          </a:bodyPr>
          <a:lstStyle/>
          <a:p>
            <a:r>
              <a:rPr lang="en-US" dirty="0" smtClean="0"/>
              <a:t>Not much more benefit!</a:t>
            </a:r>
            <a:endParaRPr lang="en-US" dirty="0"/>
          </a:p>
        </p:txBody>
      </p:sp>
      <p:sp>
        <p:nvSpPr>
          <p:cNvPr id="23" name="Plus 22"/>
          <p:cNvSpPr/>
          <p:nvPr/>
        </p:nvSpPr>
        <p:spPr>
          <a:xfrm rot="18858403">
            <a:off x="8574573" y="1384705"/>
            <a:ext cx="498779" cy="498521"/>
          </a:xfrm>
          <a:prstGeom prst="mathPlus">
            <a:avLst>
              <a:gd name="adj1" fmla="val 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4" name="TextBox 23"/>
          <p:cNvSpPr txBox="1"/>
          <p:nvPr/>
        </p:nvSpPr>
        <p:spPr>
          <a:xfrm>
            <a:off x="6327078" y="2022196"/>
            <a:ext cx="2816922" cy="369332"/>
          </a:xfrm>
          <a:prstGeom prst="rect">
            <a:avLst/>
          </a:prstGeom>
          <a:solidFill>
            <a:srgbClr val="FFFF00"/>
          </a:solidFill>
          <a:ln>
            <a:solidFill>
              <a:schemeClr val="tx1"/>
            </a:solidFill>
          </a:ln>
        </p:spPr>
        <p:txBody>
          <a:bodyPr wrap="none" rtlCol="0">
            <a:spAutoFit/>
          </a:bodyPr>
          <a:lstStyle/>
          <a:p>
            <a:r>
              <a:rPr lang="en-US" dirty="0" smtClean="0"/>
              <a:t>Run time with Hassel &gt; 100s</a:t>
            </a:r>
            <a:endParaRPr lang="en-US" dirty="0"/>
          </a:p>
        </p:txBody>
      </p:sp>
      <p:cxnSp>
        <p:nvCxnSpPr>
          <p:cNvPr id="26" name="Straight Arrow Connector 25"/>
          <p:cNvCxnSpPr/>
          <p:nvPr/>
        </p:nvCxnSpPr>
        <p:spPr>
          <a:xfrm flipV="1">
            <a:off x="7787640" y="1683926"/>
            <a:ext cx="763693" cy="3026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Date Placeholder 6"/>
          <p:cNvSpPr>
            <a:spLocks noGrp="1"/>
          </p:cNvSpPr>
          <p:nvPr>
            <p:ph type="dt" sz="half" idx="10"/>
          </p:nvPr>
        </p:nvSpPr>
        <p:spPr/>
        <p:txBody>
          <a:bodyPr/>
          <a:lstStyle/>
          <a:p>
            <a:r>
              <a:rPr lang="en-US" smtClean="0"/>
              <a:t>10/1/13</a:t>
            </a:r>
            <a:endParaRPr lang="en-US"/>
          </a:p>
        </p:txBody>
      </p:sp>
      <p:sp>
        <p:nvSpPr>
          <p:cNvPr id="8" name="Footer Placeholder 7"/>
          <p:cNvSpPr>
            <a:spLocks noGrp="1"/>
          </p:cNvSpPr>
          <p:nvPr>
            <p:ph type="ftr" sz="quarter" idx="11"/>
          </p:nvPr>
        </p:nvSpPr>
        <p:spPr/>
        <p:txBody>
          <a:bodyPr/>
          <a:lstStyle/>
          <a:p>
            <a:r>
              <a:rPr lang="en-US" smtClean="0"/>
              <a:t>Software Defined Networking (COMS 6998-8)</a:t>
            </a:r>
            <a:endParaRPr lang="en-US"/>
          </a:p>
        </p:txBody>
      </p:sp>
      <p:sp>
        <p:nvSpPr>
          <p:cNvPr id="1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9166317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2" grpId="0" animBg="1"/>
      <p:bldP spid="13" grpId="0" animBg="1"/>
      <p:bldP spid="14" grpId="0" animBg="1"/>
      <p:bldP spid="14" grpId="1"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Experiment</a:t>
            </a:r>
          </a:p>
        </p:txBody>
      </p:sp>
      <p:sp>
        <p:nvSpPr>
          <p:cNvPr id="5" name="Slide Number Placeholder 4"/>
          <p:cNvSpPr>
            <a:spLocks noGrp="1"/>
          </p:cNvSpPr>
          <p:nvPr>
            <p:ph type="sldNum" sz="quarter" idx="12"/>
          </p:nvPr>
        </p:nvSpPr>
        <p:spPr/>
        <p:txBody>
          <a:bodyPr/>
          <a:lstStyle/>
          <a:p>
            <a:fld id="{57D92C16-8AE8-1B4F-9331-F4A89351A681}" type="slidenum">
              <a:rPr lang="en-US" smtClean="0"/>
              <a:t>33</a:t>
            </a:fld>
            <a:endParaRPr lang="en-US"/>
          </a:p>
        </p:txBody>
      </p:sp>
      <p:sp>
        <p:nvSpPr>
          <p:cNvPr id="8" name="Content Placeholder 2"/>
          <p:cNvSpPr>
            <a:spLocks noGrp="1"/>
          </p:cNvSpPr>
          <p:nvPr>
            <p:ph sz="quarter" idx="1"/>
          </p:nvPr>
        </p:nvSpPr>
        <p:spPr>
          <a:xfrm>
            <a:off x="457200" y="1600200"/>
            <a:ext cx="7467600" cy="1079503"/>
          </a:xfrm>
        </p:spPr>
        <p:txBody>
          <a:bodyPr>
            <a:normAutofit/>
          </a:bodyPr>
          <a:lstStyle/>
          <a:p>
            <a:r>
              <a:rPr lang="en-US" dirty="0" smtClean="0"/>
              <a:t>For a single pairwise reachability check.</a:t>
            </a:r>
            <a:endParaRPr lang="en-US" dirty="0"/>
          </a:p>
        </p:txBody>
      </p:sp>
      <p:pic>
        <p:nvPicPr>
          <p:cNvPr id="9" name="Picture 8"/>
          <p:cNvPicPr>
            <a:picLocks noChangeAspect="1"/>
          </p:cNvPicPr>
          <p:nvPr/>
        </p:nvPicPr>
        <p:blipFill>
          <a:blip r:embed="rId3"/>
          <a:stretch>
            <a:fillRect/>
          </a:stretch>
        </p:blipFill>
        <p:spPr>
          <a:xfrm>
            <a:off x="713859" y="2563668"/>
            <a:ext cx="7315200" cy="1164223"/>
          </a:xfrm>
          <a:prstGeom prst="rect">
            <a:avLst/>
          </a:prstGeom>
        </p:spPr>
      </p:pic>
      <p:sp>
        <p:nvSpPr>
          <p:cNvPr id="3" name="Date Placeholder 2"/>
          <p:cNvSpPr>
            <a:spLocks noGrp="1"/>
          </p:cNvSpPr>
          <p:nvPr>
            <p:ph type="dt" sz="half" idx="10"/>
          </p:nvPr>
        </p:nvSpPr>
        <p:spPr/>
        <p:txBody>
          <a:bodyPr/>
          <a:lstStyle/>
          <a:p>
            <a:r>
              <a:rPr lang="en-US" smtClean="0"/>
              <a:t>10/1/13</a:t>
            </a:r>
            <a:endParaRPr lang="en-US"/>
          </a:p>
        </p:txBody>
      </p:sp>
      <p:sp>
        <p:nvSpPr>
          <p:cNvPr id="4" name="Footer Placeholder 3"/>
          <p:cNvSpPr>
            <a:spLocks noGrp="1"/>
          </p:cNvSpPr>
          <p:nvPr>
            <p:ph type="ftr" sz="quarter" idx="11"/>
          </p:nvPr>
        </p:nvSpPr>
        <p:spPr/>
        <p:txBody>
          <a:bodyPr/>
          <a:lstStyle/>
          <a:p>
            <a:r>
              <a:rPr lang="en-US" smtClean="0"/>
              <a:t>Software Defined Networking (COMS 6998-8)</a:t>
            </a:r>
            <a:endParaRPr lang="en-US"/>
          </a:p>
        </p:txBody>
      </p:sp>
      <p:sp>
        <p:nvSpPr>
          <p:cNvPr id="10"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300184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Designed a protocol-independent system for real time network policy checking</a:t>
            </a:r>
          </a:p>
          <a:p>
            <a:r>
              <a:rPr lang="en-US" dirty="0" smtClean="0"/>
              <a:t>Key component: dependency graph of forwarding rule, capturing all flow paths</a:t>
            </a:r>
          </a:p>
          <a:p>
            <a:pPr lvl="1"/>
            <a:r>
              <a:rPr lang="en-US" dirty="0" smtClean="0"/>
              <a:t>Incremental update</a:t>
            </a:r>
          </a:p>
          <a:p>
            <a:pPr lvl="1"/>
            <a:r>
              <a:rPr lang="en-US" dirty="0" smtClean="0"/>
              <a:t>Flexible policy expressions</a:t>
            </a:r>
          </a:p>
          <a:p>
            <a:pPr lvl="1"/>
            <a:r>
              <a:rPr lang="en-US" dirty="0" smtClean="0"/>
              <a:t>Parallelization by clustering</a:t>
            </a:r>
          </a:p>
          <a:p>
            <a:endParaRPr lang="en-US" dirty="0"/>
          </a:p>
        </p:txBody>
      </p:sp>
      <p:sp>
        <p:nvSpPr>
          <p:cNvPr id="4" name="Date Placeholder 3"/>
          <p:cNvSpPr>
            <a:spLocks noGrp="1"/>
          </p:cNvSpPr>
          <p:nvPr>
            <p:ph type="dt" sz="half" idx="10"/>
          </p:nvPr>
        </p:nvSpPr>
        <p:spPr/>
        <p:txBody>
          <a:bodyPr/>
          <a:lstStyle/>
          <a:p>
            <a:r>
              <a:rPr lang="en-US" smtClean="0"/>
              <a:t>10/1/13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34</a:t>
            </a:fld>
            <a:endParaRPr lang="en-US"/>
          </a:p>
        </p:txBody>
      </p:sp>
    </p:spTree>
    <p:custDataLst>
      <p:tags r:id="rId1"/>
    </p:custDataLst>
    <p:extLst>
      <p:ext uri="{BB962C8B-B14F-4D97-AF65-F5344CB8AC3E}">
        <p14:creationId xmlns:p14="http://schemas.microsoft.com/office/powerpoint/2010/main" val="30177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10/1/13</a:t>
            </a:r>
            <a:endParaRPr lang="en-US"/>
          </a:p>
        </p:txBody>
      </p:sp>
      <p:sp>
        <p:nvSpPr>
          <p:cNvPr id="5" name="Footer Placeholder 4"/>
          <p:cNvSpPr>
            <a:spLocks noGrp="1"/>
          </p:cNvSpPr>
          <p:nvPr>
            <p:ph type="ftr" sz="quarter" idx="11"/>
          </p:nvPr>
        </p:nvSpPr>
        <p:spPr/>
        <p:txBody>
          <a:bodyPr/>
          <a:lstStyle/>
          <a:p>
            <a:r>
              <a:rPr lang="en-US" smtClean="0"/>
              <a:t>Software Defined Networking (COMS 6998-8)</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35</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990600" y="1066800"/>
            <a:ext cx="8229600" cy="1143000"/>
          </a:xfrm>
        </p:spPr>
        <p:txBody>
          <a:bodyPr>
            <a:normAutofit/>
          </a:bodyPr>
          <a:lstStyle/>
          <a:p>
            <a:pPr eaLnBrk="1" hangingPunct="1">
              <a:defRPr/>
            </a:pPr>
            <a:r>
              <a:rPr lang="en-US" sz="3200" dirty="0" smtClean="0"/>
              <a:t>Example Algorithmic Policy in Java</a:t>
            </a:r>
          </a:p>
        </p:txBody>
      </p:sp>
      <p:sp>
        <p:nvSpPr>
          <p:cNvPr id="59394" name="Rectangle 2"/>
          <p:cNvSpPr>
            <a:spLocks/>
          </p:cNvSpPr>
          <p:nvPr/>
        </p:nvSpPr>
        <p:spPr bwMode="auto">
          <a:xfrm>
            <a:off x="550069" y="1951435"/>
            <a:ext cx="8036719"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tabLst>
                <a:tab pos="211027" algn="l"/>
              </a:tabLst>
            </a:pPr>
            <a:r>
              <a:rPr lang="en-US" sz="2300" dirty="0">
                <a:latin typeface="Menlo Bold" charset="0"/>
                <a:ea typeface="ＭＳ Ｐゴシック" charset="0"/>
                <a:sym typeface="Menlo Bold" charset="0"/>
              </a:rPr>
              <a:t>Route</a:t>
            </a:r>
            <a:r>
              <a:rPr lang="en-US" sz="2300" dirty="0">
                <a:latin typeface="Menlo Regular" charset="0"/>
                <a:ea typeface="ＭＳ Ｐゴシック" charset="0"/>
                <a:sym typeface="Menlo Regular" charset="0"/>
              </a:rPr>
              <a:t> f(</a:t>
            </a:r>
            <a:r>
              <a:rPr lang="en-US" sz="2300" dirty="0">
                <a:latin typeface="Menlo Bold" charset="0"/>
                <a:ea typeface="ＭＳ Ｐゴシック" charset="0"/>
                <a:sym typeface="Menlo Bold" charset="0"/>
              </a:rPr>
              <a:t>Packet</a:t>
            </a:r>
            <a:r>
              <a:rPr lang="en-US" sz="2300" dirty="0">
                <a:latin typeface="Menlo Regular" charset="0"/>
                <a:ea typeface="ＭＳ Ｐゴシック" charset="0"/>
                <a:sym typeface="Menlo Regular" charset="0"/>
              </a:rPr>
              <a:t> p, </a:t>
            </a:r>
            <a:r>
              <a:rPr lang="en-US" sz="2300" dirty="0" err="1">
                <a:latin typeface="Menlo Bold" charset="0"/>
                <a:ea typeface="ＭＳ Ｐゴシック" charset="0"/>
                <a:sym typeface="Menlo Bold" charset="0"/>
              </a:rPr>
              <a:t>Env</a:t>
            </a:r>
            <a:r>
              <a:rPr lang="en-US" sz="2300" dirty="0">
                <a:latin typeface="Menlo Regular" charset="0"/>
                <a:ea typeface="ＭＳ Ｐゴシック" charset="0"/>
                <a:sym typeface="Menlo Regular" charset="0"/>
              </a:rPr>
              <a:t> e) {</a:t>
            </a:r>
          </a:p>
          <a:p>
            <a:pPr>
              <a:tabLst>
                <a:tab pos="211027" algn="l"/>
              </a:tabLst>
            </a:pPr>
            <a:r>
              <a:rPr lang="en-US" sz="2300" dirty="0">
                <a:solidFill>
                  <a:srgbClr val="FFFFFF"/>
                </a:solidFill>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if</a:t>
            </a:r>
            <a:r>
              <a:rPr lang="en-US" sz="2300" dirty="0">
                <a:latin typeface="Menlo Regular" charset="0"/>
                <a:ea typeface="ＭＳ Ｐゴシック" charset="0"/>
                <a:sym typeface="Menlo Regular" charset="0"/>
              </a:rPr>
              <a:t> (</a:t>
            </a:r>
            <a:r>
              <a:rPr lang="en-US" sz="2300" dirty="0" err="1">
                <a:latin typeface="Menlo Bold" charset="0"/>
                <a:ea typeface="ＭＳ Ｐゴシック" charset="0"/>
                <a:sym typeface="Menlo Bold" charset="0"/>
              </a:rPr>
              <a:t>p.tcpDstIs</a:t>
            </a:r>
            <a:r>
              <a:rPr lang="en-US" sz="2300" dirty="0">
                <a:latin typeface="Menlo Regular" charset="0"/>
                <a:ea typeface="ＭＳ Ｐゴシック" charset="0"/>
                <a:sym typeface="Menlo Regular" charset="0"/>
              </a:rPr>
              <a:t>(</a:t>
            </a:r>
            <a:r>
              <a:rPr lang="en-US" sz="2300" dirty="0">
                <a:solidFill>
                  <a:srgbClr val="786DC4"/>
                </a:solidFill>
                <a:latin typeface="Menlo Regular" charset="0"/>
                <a:ea typeface="ＭＳ Ｐゴシック" charset="0"/>
                <a:sym typeface="Menlo Regular" charset="0"/>
              </a:rPr>
              <a:t>22</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return</a:t>
            </a: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null</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else</a:t>
            </a:r>
            <a:r>
              <a:rPr lang="en-US" sz="2300" dirty="0">
                <a:latin typeface="Menlo Regular" charset="0"/>
                <a:ea typeface="ＭＳ Ｐゴシック" charset="0"/>
                <a:sym typeface="Menlo Regular" charset="0"/>
              </a:rPr>
              <a:t> {</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 </a:t>
            </a:r>
            <a:r>
              <a:rPr lang="en-US" sz="2300" dirty="0" err="1">
                <a:latin typeface="Menlo Regular" charset="0"/>
                <a:ea typeface="ＭＳ Ｐゴシック" charset="0"/>
                <a:sym typeface="Menlo Regular" charset="0"/>
              </a:rPr>
              <a:t>sloc</a:t>
            </a:r>
            <a:r>
              <a:rPr lang="en-US" sz="2300" dirty="0">
                <a:latin typeface="Menlo Regular" charset="0"/>
                <a:ea typeface="ＭＳ Ｐゴシック" charset="0"/>
                <a:sym typeface="Menlo Regular" charset="0"/>
              </a:rPr>
              <a:t> = </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p.</a:t>
            </a:r>
            <a:r>
              <a:rPr lang="en-US" sz="2300" dirty="0" err="1">
                <a:latin typeface="Menlo Bold" charset="0"/>
                <a:ea typeface="ＭＳ Ｐゴシック" charset="0"/>
                <a:sym typeface="Menlo Bold" charset="0"/>
              </a:rPr>
              <a:t>ethSrc</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 </a:t>
            </a:r>
            <a:r>
              <a:rPr lang="en-US" sz="2300" dirty="0" err="1">
                <a:latin typeface="Menlo Regular" charset="0"/>
                <a:ea typeface="ＭＳ Ｐゴシック" charset="0"/>
                <a:sym typeface="Menlo Regular" charset="0"/>
              </a:rPr>
              <a:t>dloc</a:t>
            </a:r>
            <a:r>
              <a:rPr lang="en-US" sz="2300" dirty="0">
                <a:latin typeface="Menlo Regular" charset="0"/>
                <a:ea typeface="ＭＳ Ｐゴシック" charset="0"/>
                <a:sym typeface="Menlo Regular" charset="0"/>
              </a:rPr>
              <a:t> = </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location</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p.</a:t>
            </a:r>
            <a:r>
              <a:rPr lang="en-US" sz="2300" dirty="0" err="1">
                <a:latin typeface="Menlo Bold" charset="0"/>
                <a:ea typeface="ＭＳ Ｐゴシック" charset="0"/>
                <a:sym typeface="Menlo Bold" charset="0"/>
              </a:rPr>
              <a:t>ethDst</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Path</a:t>
            </a:r>
            <a:r>
              <a:rPr lang="en-US" sz="2300" dirty="0">
                <a:latin typeface="Menlo Regular" charset="0"/>
                <a:ea typeface="ＭＳ Ｐゴシック" charset="0"/>
                <a:sym typeface="Menlo Regular" charset="0"/>
              </a:rPr>
              <a:t> path = </a:t>
            </a:r>
            <a:r>
              <a:rPr lang="en-US" sz="2300" dirty="0" err="1">
                <a:latin typeface="Menlo Regular" charset="0"/>
                <a:ea typeface="ＭＳ Ｐゴシック" charset="0"/>
                <a:sym typeface="Menlo Regular" charset="0"/>
              </a:rPr>
              <a:t>shortestPath</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e.</a:t>
            </a:r>
            <a:r>
              <a:rPr lang="en-US" sz="2300" dirty="0" err="1">
                <a:latin typeface="Menlo Bold" charset="0"/>
                <a:ea typeface="ＭＳ Ｐゴシック" charset="0"/>
                <a:sym typeface="Menlo Bold" charset="0"/>
              </a:rPr>
              <a:t>links</a:t>
            </a:r>
            <a:r>
              <a:rPr lang="en-US" sz="2300" dirty="0">
                <a:latin typeface="Menlo Regular" charset="0"/>
                <a:ea typeface="ＭＳ Ｐゴシック" charset="0"/>
                <a:sym typeface="Menlo Regular" charset="0"/>
              </a:rPr>
              <a:t>()</a:t>
            </a:r>
            <a:r>
              <a:rPr lang="en-US" sz="2300" dirty="0" smtClean="0">
                <a:latin typeface="Menlo Regular" charset="0"/>
                <a:ea typeface="ＭＳ Ｐゴシック" charset="0"/>
                <a:sym typeface="Menlo Regular" charset="0"/>
              </a:rPr>
              <a:t>, </a:t>
            </a:r>
            <a:r>
              <a:rPr lang="en-US" sz="2300" dirty="0" err="1" smtClean="0">
                <a:latin typeface="Menlo Regular" charset="0"/>
                <a:ea typeface="ＭＳ Ｐゴシック" charset="0"/>
                <a:sym typeface="Menlo Regular" charset="0"/>
              </a:rPr>
              <a:t>sloc</a:t>
            </a:r>
            <a:r>
              <a:rPr lang="en-US" sz="2300" dirty="0" err="1">
                <a:latin typeface="Menlo Regular" charset="0"/>
                <a:ea typeface="ＭＳ Ｐゴシック" charset="0"/>
                <a:sym typeface="Menlo Regular" charset="0"/>
              </a:rPr>
              <a:t>,dloc</a:t>
            </a:r>
            <a:r>
              <a:rPr lang="en-US" sz="2300" dirty="0">
                <a:latin typeface="Menlo Regular" charset="0"/>
                <a:ea typeface="ＭＳ Ｐゴシック" charset="0"/>
                <a:sym typeface="Menlo Regular" charset="0"/>
              </a:rPr>
              <a:t>);</a:t>
            </a:r>
          </a:p>
          <a:p>
            <a:pPr>
              <a:tabLst>
                <a:tab pos="211027" algn="l"/>
              </a:tabLst>
            </a:pPr>
            <a:r>
              <a:rPr lang="en-US" sz="2300" dirty="0">
                <a:solidFill>
                  <a:srgbClr val="FFFFFF"/>
                </a:solidFill>
                <a:latin typeface="Menlo Regular" charset="0"/>
                <a:ea typeface="ＭＳ Ｐゴシック" charset="0"/>
                <a:sym typeface="Menlo Regular" charset="0"/>
              </a:rPr>
              <a:t>    </a:t>
            </a:r>
            <a:r>
              <a:rPr lang="en-US" sz="2300" dirty="0">
                <a:solidFill>
                  <a:srgbClr val="B21889"/>
                </a:solidFill>
                <a:latin typeface="Menlo Regular" charset="0"/>
                <a:ea typeface="ＭＳ Ｐゴシック" charset="0"/>
                <a:sym typeface="Menlo Regular" charset="0"/>
              </a:rPr>
              <a:t>return</a:t>
            </a:r>
            <a:r>
              <a:rPr lang="en-US" sz="2300" dirty="0">
                <a:latin typeface="Menlo Regular" charset="0"/>
                <a:ea typeface="ＭＳ Ｐゴシック" charset="0"/>
                <a:sym typeface="Menlo Regular" charset="0"/>
              </a:rPr>
              <a:t> </a:t>
            </a:r>
            <a:r>
              <a:rPr lang="en-US" sz="2300" dirty="0">
                <a:latin typeface="Menlo Bold" charset="0"/>
                <a:ea typeface="ＭＳ Ｐゴシック" charset="0"/>
                <a:sym typeface="Menlo Bold" charset="0"/>
              </a:rPr>
              <a:t>unicast</a:t>
            </a:r>
            <a:r>
              <a:rPr lang="en-US" sz="2300" dirty="0">
                <a:latin typeface="Menlo Regular" charset="0"/>
                <a:ea typeface="ＭＳ Ｐゴシック" charset="0"/>
                <a:sym typeface="Menlo Regular" charset="0"/>
              </a:rPr>
              <a:t>(</a:t>
            </a:r>
            <a:r>
              <a:rPr lang="en-US" sz="2300" dirty="0" err="1">
                <a:latin typeface="Menlo Regular" charset="0"/>
                <a:ea typeface="ＭＳ Ｐゴシック" charset="0"/>
                <a:sym typeface="Menlo Regular" charset="0"/>
              </a:rPr>
              <a:t>sloc,dloc,path</a:t>
            </a:r>
            <a:r>
              <a:rPr lang="en-US" sz="2300" dirty="0">
                <a:latin typeface="Menlo Regular" charset="0"/>
                <a:ea typeface="ＭＳ Ｐゴシック" charset="0"/>
                <a:sym typeface="Menlo Regular" charset="0"/>
              </a:rPr>
              <a:t>);</a:t>
            </a:r>
          </a:p>
          <a:p>
            <a:pPr>
              <a:tabLst>
                <a:tab pos="211027" algn="l"/>
              </a:tabLst>
            </a:pPr>
            <a:r>
              <a:rPr lang="en-US" sz="2300" dirty="0">
                <a:latin typeface="Menlo Regular" charset="0"/>
                <a:ea typeface="ＭＳ Ｐゴシック" charset="0"/>
                <a:sym typeface="Menlo Regular" charset="0"/>
              </a:rPr>
              <a:t>  }</a:t>
            </a:r>
          </a:p>
          <a:p>
            <a:pPr>
              <a:tabLst>
                <a:tab pos="211027" algn="l"/>
              </a:tabLst>
            </a:pPr>
            <a:r>
              <a:rPr lang="en-US" sz="2300" dirty="0">
                <a:latin typeface="Menlo Regular" charset="0"/>
                <a:ea typeface="ＭＳ Ｐゴシック" charset="0"/>
                <a:sym typeface="Menlo Regular" charset="0"/>
              </a:rPr>
              <a:t>}</a:t>
            </a:r>
          </a:p>
        </p:txBody>
      </p:sp>
      <p:sp>
        <p:nvSpPr>
          <p:cNvPr id="59395" name="AutoShape 3"/>
          <p:cNvSpPr>
            <a:spLocks/>
          </p:cNvSpPr>
          <p:nvPr/>
        </p:nvSpPr>
        <p:spPr bwMode="auto">
          <a:xfrm>
            <a:off x="6350794" y="1647825"/>
            <a:ext cx="1878806" cy="952500"/>
          </a:xfrm>
          <a:custGeom>
            <a:avLst/>
            <a:gdLst>
              <a:gd name="T0" fmla="*/ 0 w 18893"/>
              <a:gd name="T1" fmla="*/ 0 h 16104"/>
              <a:gd name="T2" fmla="*/ 18893 w 18893"/>
              <a:gd name="T3" fmla="*/ 16104 h 16104"/>
            </a:gdLst>
            <a:ahLst/>
            <a:cxnLst/>
            <a:rect l="T0" t="T1" r="T2" b="T3"/>
            <a:pathLst>
              <a:path w="18893" h="16104">
                <a:moveTo>
                  <a:pt x="1437" y="0"/>
                </a:moveTo>
                <a:cubicBezTo>
                  <a:pt x="644" y="0"/>
                  <a:pt x="0" y="1442"/>
                  <a:pt x="0" y="3221"/>
                </a:cubicBezTo>
                <a:lnTo>
                  <a:pt x="0" y="12884"/>
                </a:lnTo>
                <a:cubicBezTo>
                  <a:pt x="0" y="13102"/>
                  <a:pt x="11" y="13316"/>
                  <a:pt x="29" y="13523"/>
                </a:cubicBezTo>
                <a:lnTo>
                  <a:pt x="-2707" y="21600"/>
                </a:lnTo>
                <a:lnTo>
                  <a:pt x="1067" y="15984"/>
                </a:lnTo>
                <a:cubicBezTo>
                  <a:pt x="1185" y="16055"/>
                  <a:pt x="1308" y="16104"/>
                  <a:pt x="1437" y="16104"/>
                </a:cubicBezTo>
                <a:lnTo>
                  <a:pt x="17456" y="16104"/>
                </a:lnTo>
                <a:cubicBezTo>
                  <a:pt x="18250" y="16104"/>
                  <a:pt x="18893" y="14662"/>
                  <a:pt x="18893" y="12884"/>
                </a:cubicBezTo>
                <a:lnTo>
                  <a:pt x="18893" y="3221"/>
                </a:lnTo>
                <a:cubicBezTo>
                  <a:pt x="18893" y="1442"/>
                  <a:pt x="18250" y="0"/>
                  <a:pt x="17456" y="0"/>
                </a:cubicBezTo>
                <a:lnTo>
                  <a:pt x="1437" y="0"/>
                </a:lnTo>
                <a:close/>
                <a:moveTo>
                  <a:pt x="1437" y="0"/>
                </a:moveTo>
              </a:path>
            </a:pathLst>
          </a:custGeom>
          <a:solidFill>
            <a:srgbClr val="D90B00"/>
          </a:solidFill>
          <a:ln w="25400">
            <a:solidFill>
              <a:schemeClr val="tx1"/>
            </a:solidFill>
            <a:miter lim="800000"/>
            <a:headEnd/>
            <a:tailEnd/>
          </a:ln>
        </p:spPr>
        <p:txBody>
          <a:bodyPr lIns="0" tIns="0" rIns="0" bIns="0" anchor="ctr"/>
          <a:lstStyle/>
          <a:p>
            <a:r>
              <a:rPr lang="en-US" sz="1500">
                <a:ea typeface="ＭＳ Ｐゴシック" charset="0"/>
              </a:rPr>
              <a:t>Does not specify flow table configutation</a:t>
            </a:r>
          </a:p>
        </p:txBody>
      </p:sp>
      <p:sp>
        <p:nvSpPr>
          <p:cNvPr id="2" name="Date Placeholder 1"/>
          <p:cNvSpPr>
            <a:spLocks noGrp="1"/>
          </p:cNvSpPr>
          <p:nvPr>
            <p:ph type="dt" sz="half" idx="10"/>
          </p:nvPr>
        </p:nvSpPr>
        <p:spPr/>
        <p:txBody>
          <a:bodyPr/>
          <a:lstStyle/>
          <a:p>
            <a:r>
              <a:rPr lang="en-US" smtClean="0"/>
              <a:t>10/1/13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4</a:t>
            </a:fld>
            <a:endParaRPr lang="en-US"/>
          </a:p>
        </p:txBody>
      </p:sp>
      <p:sp>
        <p:nvSpPr>
          <p:cNvPr id="8"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a:t>
            </a:r>
            <a:r>
              <a:rPr lang="en-US" dirty="0"/>
              <a:t>Andreas </a:t>
            </a:r>
            <a:r>
              <a:rPr lang="en-US" dirty="0" err="1" smtClean="0"/>
              <a:t>Voellmy</a:t>
            </a:r>
            <a:r>
              <a:rPr lang="en-US" dirty="0" smtClean="0"/>
              <a:t>, Yale</a:t>
            </a:r>
            <a:endParaRPr lang="en-US" dirty="0"/>
          </a:p>
        </p:txBody>
      </p:sp>
      <p:sp>
        <p:nvSpPr>
          <p:cNvPr id="9" name="Rectangle 1"/>
          <p:cNvSpPr txBox="1">
            <a:spLocks noChangeArrowheads="1"/>
          </p:cNvSpPr>
          <p:nvPr/>
        </p:nvSpPr>
        <p:spPr>
          <a:xfrm>
            <a:off x="457200" y="274638"/>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Review of Previous Lecture (Cont’d)</a:t>
            </a:r>
          </a:p>
        </p:txBody>
      </p:sp>
    </p:spTree>
    <p:extLst>
      <p:ext uri="{BB962C8B-B14F-4D97-AF65-F5344CB8AC3E}">
        <p14:creationId xmlns:p14="http://schemas.microsoft.com/office/powerpoint/2010/main" val="81096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
          <p:cNvSpPr>
            <a:spLocks noChangeShapeType="1"/>
          </p:cNvSpPr>
          <p:nvPr/>
        </p:nvSpPr>
        <p:spPr bwMode="auto">
          <a:xfrm rot="10800000" flipH="1">
            <a:off x="6048821" y="2804145"/>
            <a:ext cx="0" cy="832693"/>
          </a:xfrm>
          <a:prstGeom prst="line">
            <a:avLst/>
          </a:prstGeom>
          <a:noFill/>
          <a:ln w="38100" cap="flat">
            <a:solidFill>
              <a:schemeClr val="tx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06" name="Rectangle 2"/>
          <p:cNvSpPr>
            <a:spLocks/>
          </p:cNvSpPr>
          <p:nvPr/>
        </p:nvSpPr>
        <p:spPr bwMode="auto">
          <a:xfrm>
            <a:off x="4486126" y="2094234"/>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ea typeface="ＭＳ Ｐゴシック" charset="0"/>
                <a:cs typeface="Myriad Pro Light" charset="0"/>
              </a:rPr>
              <a:t>NetKAT</a:t>
            </a:r>
          </a:p>
        </p:txBody>
      </p:sp>
      <p:cxnSp>
        <p:nvCxnSpPr>
          <p:cNvPr id="47107" name="AutoShape 3"/>
          <p:cNvCxnSpPr>
            <a:cxnSpLocks noChangeShapeType="1"/>
            <a:stCxn id="47108" idx="0"/>
            <a:endCxn id="47109" idx="0"/>
          </p:cNvCxnSpPr>
          <p:nvPr/>
        </p:nvCxnSpPr>
        <p:spPr bwMode="auto">
          <a:xfrm>
            <a:off x="6044356" y="3965004"/>
            <a:ext cx="0" cy="1535906"/>
          </a:xfrm>
          <a:prstGeom prst="straightConnector1">
            <a:avLst/>
          </a:pr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47108" name="Rectangle 4"/>
          <p:cNvSpPr>
            <a:spLocks/>
          </p:cNvSpPr>
          <p:nvPr/>
        </p:nvSpPr>
        <p:spPr bwMode="auto">
          <a:xfrm>
            <a:off x="4486126" y="3630140"/>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ea typeface="ＭＳ Ｐゴシック" charset="0"/>
                <a:cs typeface="Myriad Pro Light" charset="0"/>
              </a:rPr>
              <a:t>Flow tables</a:t>
            </a:r>
          </a:p>
        </p:txBody>
      </p:sp>
      <p:sp>
        <p:nvSpPr>
          <p:cNvPr id="47109" name="Rectangle 5"/>
          <p:cNvSpPr>
            <a:spLocks/>
          </p:cNvSpPr>
          <p:nvPr/>
        </p:nvSpPr>
        <p:spPr bwMode="auto">
          <a:xfrm>
            <a:off x="4486126" y="5166047"/>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ea typeface="ＭＳ Ｐゴシック" charset="0"/>
                <a:cs typeface="Myriad Pro Light" charset="0"/>
              </a:rPr>
              <a:t>OpenFlow messages</a:t>
            </a:r>
          </a:p>
        </p:txBody>
      </p:sp>
      <p:sp>
        <p:nvSpPr>
          <p:cNvPr id="47110" name="Rectangle 6"/>
          <p:cNvSpPr>
            <a:spLocks/>
          </p:cNvSpPr>
          <p:nvPr/>
        </p:nvSpPr>
        <p:spPr bwMode="auto">
          <a:xfrm>
            <a:off x="5164782" y="2987203"/>
            <a:ext cx="1768078" cy="419695"/>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Compiler</a:t>
            </a:r>
          </a:p>
        </p:txBody>
      </p:sp>
      <p:sp>
        <p:nvSpPr>
          <p:cNvPr id="47111" name="Rectangle 7"/>
          <p:cNvSpPr>
            <a:spLocks/>
          </p:cNvSpPr>
          <p:nvPr/>
        </p:nvSpPr>
        <p:spPr bwMode="auto">
          <a:xfrm>
            <a:off x="4870103" y="4460602"/>
            <a:ext cx="2366367" cy="419695"/>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Run-time system</a:t>
            </a:r>
          </a:p>
        </p:txBody>
      </p:sp>
      <p:sp>
        <p:nvSpPr>
          <p:cNvPr id="47112" name="Freeform 8"/>
          <p:cNvSpPr>
            <a:spLocks/>
          </p:cNvSpPr>
          <p:nvPr/>
        </p:nvSpPr>
        <p:spPr bwMode="auto">
          <a:xfrm>
            <a:off x="7638306" y="3585493"/>
            <a:ext cx="752326" cy="716607"/>
          </a:xfrm>
          <a:custGeom>
            <a:avLst/>
            <a:gdLst>
              <a:gd name="T0" fmla="*/ 0 w 21282"/>
              <a:gd name="T1" fmla="+- 0 6461 105"/>
              <a:gd name="T2" fmla="*/ 6461 h 21431"/>
              <a:gd name="T3" fmla="*/ 13885 w 21282"/>
              <a:gd name="T4" fmla="+- 0 106 105"/>
              <a:gd name="T5" fmla="*/ 106 h 21431"/>
              <a:gd name="T6" fmla="*/ 21253 w 21282"/>
              <a:gd name="T7" fmla="+- 0 11654 105"/>
              <a:gd name="T8" fmla="*/ 11654 h 21431"/>
              <a:gd name="T9" fmla="*/ 13885 w 21282"/>
              <a:gd name="T10" fmla="+- 0 21535 105"/>
              <a:gd name="T11" fmla="*/ 21535 h 21431"/>
              <a:gd name="T12" fmla="*/ 36 w 21282"/>
              <a:gd name="T13" fmla="+- 0 13946 105"/>
              <a:gd name="T14" fmla="*/ 13946 h 21431"/>
            </a:gdLst>
            <a:ahLst/>
            <a:cxnLst>
              <a:cxn ang="0">
                <a:pos x="T0" y="T2"/>
              </a:cxn>
              <a:cxn ang="0">
                <a:pos x="T3" y="T5"/>
              </a:cxn>
              <a:cxn ang="0">
                <a:pos x="T6" y="T8"/>
              </a:cxn>
              <a:cxn ang="0">
                <a:pos x="T9" y="T11"/>
              </a:cxn>
              <a:cxn ang="0">
                <a:pos x="T12" y="T14"/>
              </a:cxn>
            </a:cxnLst>
            <a:rect l="0" t="0" r="r" b="b"/>
            <a:pathLst>
              <a:path w="21282" h="21431">
                <a:moveTo>
                  <a:pt x="0" y="6356"/>
                </a:moveTo>
                <a:cubicBezTo>
                  <a:pt x="0" y="6356"/>
                  <a:pt x="8695" y="-105"/>
                  <a:pt x="13885" y="1"/>
                </a:cubicBezTo>
                <a:cubicBezTo>
                  <a:pt x="18237" y="91"/>
                  <a:pt x="20845" y="5369"/>
                  <a:pt x="21253" y="11549"/>
                </a:cubicBezTo>
                <a:cubicBezTo>
                  <a:pt x="21600" y="16814"/>
                  <a:pt x="18888" y="21495"/>
                  <a:pt x="13885" y="21430"/>
                </a:cubicBezTo>
                <a:cubicBezTo>
                  <a:pt x="8596" y="21361"/>
                  <a:pt x="36" y="13841"/>
                  <a:pt x="36" y="13841"/>
                </a:cubicBezTo>
              </a:path>
            </a:pathLst>
          </a:cu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113" name="Rectangle 9"/>
          <p:cNvSpPr>
            <a:spLocks/>
          </p:cNvSpPr>
          <p:nvPr/>
        </p:nvSpPr>
        <p:spPr bwMode="auto">
          <a:xfrm>
            <a:off x="7736532" y="3746227"/>
            <a:ext cx="1339453" cy="339328"/>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ea typeface="ＭＳ Ｐゴシック" charset="0"/>
                <a:cs typeface="Myriad Pro Light" charset="0"/>
              </a:rPr>
              <a:t>Optimizer</a:t>
            </a:r>
          </a:p>
        </p:txBody>
      </p:sp>
      <p:sp>
        <p:nvSpPr>
          <p:cNvPr id="47114" name="Rectangle 10"/>
          <p:cNvSpPr>
            <a:spLocks/>
          </p:cNvSpPr>
          <p:nvPr/>
        </p:nvSpPr>
        <p:spPr bwMode="auto">
          <a:xfrm>
            <a:off x="304800" y="2057400"/>
            <a:ext cx="3696891"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267881" indent="-160729">
              <a:spcBef>
                <a:spcPts val="2109"/>
              </a:spcBef>
              <a:buClr>
                <a:srgbClr val="000000"/>
              </a:buClr>
              <a:buSzPct val="125000"/>
              <a:buFont typeface="Myriad Pro Light" charset="0"/>
              <a:buChar char="•"/>
            </a:pPr>
            <a:r>
              <a:rPr lang="en-US" sz="2500">
                <a:ea typeface="ＭＳ Ｐゴシック" charset="0"/>
                <a:cs typeface="Myriad Pro Light" charset="0"/>
              </a:rPr>
              <a:t>Each level of abstraction formalized in Coq</a:t>
            </a:r>
          </a:p>
          <a:p>
            <a:pPr marL="267881" indent="-160729">
              <a:spcBef>
                <a:spcPts val="2109"/>
              </a:spcBef>
              <a:buClr>
                <a:srgbClr val="000000"/>
              </a:buClr>
              <a:buSzPct val="125000"/>
              <a:buFont typeface="Myriad Pro Light" charset="0"/>
              <a:buChar char="•"/>
            </a:pPr>
            <a:r>
              <a:rPr lang="en-US" sz="2500">
                <a:ea typeface="ＭＳ Ｐゴシック" charset="0"/>
                <a:cs typeface="Myriad Pro Light" charset="0"/>
              </a:rPr>
              <a:t>Machine-checked proofs that the transformations between levels preserve semantics</a:t>
            </a:r>
          </a:p>
          <a:p>
            <a:pPr marL="267881" indent="-160729">
              <a:spcBef>
                <a:spcPts val="2109"/>
              </a:spcBef>
              <a:buClr>
                <a:srgbClr val="000000"/>
              </a:buClr>
              <a:buSzPct val="125000"/>
              <a:buFont typeface="Myriad Pro Light" charset="0"/>
              <a:buChar char="•"/>
            </a:pPr>
            <a:r>
              <a:rPr lang="en-US" sz="2500">
                <a:ea typeface="ＭＳ Ｐゴシック" charset="0"/>
                <a:cs typeface="Myriad Pro Light" charset="0"/>
              </a:rPr>
              <a:t>Code extracted to OCaml and deployed with real switch hardware</a:t>
            </a:r>
          </a:p>
        </p:txBody>
      </p:sp>
      <p:sp>
        <p:nvSpPr>
          <p:cNvPr id="47115" name="Rectangle 11"/>
          <p:cNvSpPr>
            <a:spLocks/>
          </p:cNvSpPr>
          <p:nvPr/>
        </p:nvSpPr>
        <p:spPr bwMode="auto">
          <a:xfrm>
            <a:off x="304800" y="1295400"/>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200" dirty="0" smtClean="0">
                <a:ea typeface="ＭＳ Ｐゴシック" charset="0"/>
                <a:cs typeface="Myriad Pro Light" charset="0"/>
              </a:rPr>
              <a:t>Certified </a:t>
            </a:r>
            <a:r>
              <a:rPr lang="en-US" sz="3200" dirty="0" err="1" smtClean="0">
                <a:ea typeface="ＭＳ Ｐゴシック" charset="0"/>
                <a:cs typeface="Myriad Pro Light" charset="0"/>
              </a:rPr>
              <a:t>NetKAT</a:t>
            </a:r>
            <a:r>
              <a:rPr lang="en-US" sz="3200" dirty="0" smtClean="0">
                <a:ea typeface="ＭＳ Ｐゴシック" charset="0"/>
                <a:cs typeface="Myriad Pro Light" charset="0"/>
              </a:rPr>
              <a:t> Controller</a:t>
            </a:r>
            <a:endParaRPr lang="en-US" sz="3200" dirty="0">
              <a:ea typeface="ＭＳ Ｐゴシック" charset="0"/>
              <a:cs typeface="Myriad Pro Light" charset="0"/>
            </a:endParaRPr>
          </a:p>
        </p:txBody>
      </p:sp>
      <p:sp>
        <p:nvSpPr>
          <p:cNvPr id="2" name="Date Placeholder 1"/>
          <p:cNvSpPr>
            <a:spLocks noGrp="1"/>
          </p:cNvSpPr>
          <p:nvPr>
            <p:ph type="dt" sz="half" idx="10"/>
          </p:nvPr>
        </p:nvSpPr>
        <p:spPr/>
        <p:txBody>
          <a:bodyPr/>
          <a:lstStyle/>
          <a:p>
            <a:r>
              <a:rPr lang="en-US" smtClean="0"/>
              <a:t>10/1/13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5</a:t>
            </a:fld>
            <a:endParaRPr lang="en-US"/>
          </a:p>
        </p:txBody>
      </p:sp>
      <p:sp>
        <p:nvSpPr>
          <p:cNvPr id="16"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
        <p:nvSpPr>
          <p:cNvPr id="17" name="Rectangle 1"/>
          <p:cNvSpPr txBox="1">
            <a:spLocks noChangeArrowheads="1"/>
          </p:cNvSpPr>
          <p:nvPr/>
        </p:nvSpPr>
        <p:spPr>
          <a:xfrm>
            <a:off x="457200" y="2286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Review of Previous Lecture (Cont’d)</a:t>
            </a:r>
          </a:p>
        </p:txBody>
      </p:sp>
    </p:spTree>
    <p:extLst>
      <p:ext uri="{BB962C8B-B14F-4D97-AF65-F5344CB8AC3E}">
        <p14:creationId xmlns:p14="http://schemas.microsoft.com/office/powerpoint/2010/main" val="1442988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11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114">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ln/>
        </p:spPr>
        <p:txBody>
          <a:bodyPr/>
          <a:lstStyle/>
          <a:p>
            <a:r>
              <a:rPr lang="en-US" dirty="0" smtClean="0"/>
              <a:t>Verification of Network Properties</a:t>
            </a:r>
            <a:endParaRPr lang="en-US" dirty="0"/>
          </a:p>
        </p:txBody>
      </p:sp>
      <p:sp>
        <p:nvSpPr>
          <p:cNvPr id="2" name="Date Placeholder 1"/>
          <p:cNvSpPr>
            <a:spLocks noGrp="1"/>
          </p:cNvSpPr>
          <p:nvPr>
            <p:ph type="dt" sz="half" idx="10"/>
          </p:nvPr>
        </p:nvSpPr>
        <p:spPr/>
        <p:txBody>
          <a:bodyPr/>
          <a:lstStyle/>
          <a:p>
            <a:r>
              <a:rPr lang="en-US" smtClean="0"/>
              <a:t>10/1/13</a:t>
            </a:r>
            <a:endParaRPr lang="en-US"/>
          </a:p>
        </p:txBody>
      </p:sp>
      <p:sp>
        <p:nvSpPr>
          <p:cNvPr id="3" name="Footer Placeholder 2"/>
          <p:cNvSpPr>
            <a:spLocks noGrp="1"/>
          </p:cNvSpPr>
          <p:nvPr>
            <p:ph type="ftr" sz="quarter" idx="11"/>
          </p:nvPr>
        </p:nvSpPr>
        <p:spPr/>
        <p:txBody>
          <a:bodyPr/>
          <a:lstStyle/>
          <a:p>
            <a:r>
              <a:rPr lang="en-US" smtClean="0"/>
              <a:t>Software Defined Networking (COMS 6998-8)</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6</a:t>
            </a:fld>
            <a:endParaRPr lang="en-US" dirty="0"/>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
        <p:nvSpPr>
          <p:cNvPr id="8" name="Content Placeholder 2"/>
          <p:cNvSpPr>
            <a:spLocks noGrp="1"/>
          </p:cNvSpPr>
          <p:nvPr>
            <p:ph idx="1"/>
          </p:nvPr>
        </p:nvSpPr>
        <p:spPr>
          <a:xfrm>
            <a:off x="457200" y="1600200"/>
            <a:ext cx="8229600" cy="4525963"/>
          </a:xfrm>
        </p:spPr>
        <p:txBody>
          <a:bodyPr>
            <a:normAutofit/>
          </a:bodyPr>
          <a:lstStyle/>
          <a:p>
            <a:r>
              <a:rPr lang="en-US" dirty="0" smtClean="0"/>
              <a:t>Motivations</a:t>
            </a:r>
            <a:endParaRPr lang="en-US" dirty="0" smtClean="0">
              <a:solidFill>
                <a:schemeClr val="bg1">
                  <a:lumMod val="50000"/>
                </a:schemeClr>
              </a:solidFill>
            </a:endParaRPr>
          </a:p>
          <a:p>
            <a:r>
              <a:rPr lang="en-US" dirty="0" err="1" smtClean="0"/>
              <a:t>NetPlumber</a:t>
            </a:r>
            <a:r>
              <a:rPr lang="en-US" dirty="0" smtClean="0"/>
              <a:t>: Real time policy checking tool</a:t>
            </a:r>
          </a:p>
          <a:p>
            <a:pPr lvl="1"/>
            <a:r>
              <a:rPr lang="en-US" dirty="0" smtClean="0"/>
              <a:t>How it works</a:t>
            </a:r>
          </a:p>
          <a:p>
            <a:pPr lvl="1"/>
            <a:r>
              <a:rPr lang="en-US" dirty="0" smtClean="0"/>
              <a:t>How to check policy</a:t>
            </a:r>
          </a:p>
          <a:p>
            <a:pPr lvl="1"/>
            <a:r>
              <a:rPr lang="en-US" dirty="0" smtClean="0"/>
              <a:t>How to parallelize</a:t>
            </a:r>
          </a:p>
          <a:p>
            <a:r>
              <a:rPr lang="en-US" dirty="0" smtClean="0"/>
              <a:t>Evaluation on Google WAN</a:t>
            </a:r>
          </a:p>
          <a:p>
            <a:r>
              <a:rPr lang="en-US" dirty="0" smtClean="0"/>
              <a:t>Conclusions</a:t>
            </a:r>
          </a:p>
          <a:p>
            <a:pPr lvl="1"/>
            <a:endParaRPr lang="en-US" dirty="0"/>
          </a:p>
        </p:txBody>
      </p:sp>
    </p:spTree>
    <p:extLst>
      <p:ext uri="{BB962C8B-B14F-4D97-AF65-F5344CB8AC3E}">
        <p14:creationId xmlns:p14="http://schemas.microsoft.com/office/powerpoint/2010/main" val="2596096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p:nvPr/>
        </p:nvCxnSpPr>
        <p:spPr>
          <a:xfrm flipH="1">
            <a:off x="5547790" y="4050149"/>
            <a:ext cx="591556" cy="473022"/>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p:txBody>
          <a:bodyPr>
            <a:normAutofit/>
          </a:bodyPr>
          <a:lstStyle/>
          <a:p>
            <a:r>
              <a:rPr lang="en-US" dirty="0"/>
              <a:t>N</a:t>
            </a:r>
            <a:r>
              <a:rPr lang="en-US" dirty="0" smtClean="0"/>
              <a:t>etwork debugging is hard!</a:t>
            </a:r>
            <a:endParaRPr lang="en-US" dirty="0"/>
          </a:p>
        </p:txBody>
      </p:sp>
      <p:sp>
        <p:nvSpPr>
          <p:cNvPr id="3" name="Content Placeholder 2"/>
          <p:cNvSpPr>
            <a:spLocks noGrp="1"/>
          </p:cNvSpPr>
          <p:nvPr>
            <p:ph idx="1"/>
          </p:nvPr>
        </p:nvSpPr>
        <p:spPr/>
        <p:txBody>
          <a:bodyPr/>
          <a:lstStyle/>
          <a:p>
            <a:r>
              <a:rPr lang="en-US" dirty="0"/>
              <a:t>Forwarding state </a:t>
            </a:r>
            <a:r>
              <a:rPr lang="en-US" dirty="0" smtClean="0"/>
              <a:t>is hard to analyze!</a:t>
            </a:r>
            <a:endParaRPr lang="en-US" dirty="0"/>
          </a:p>
          <a:p>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7</a:t>
            </a:fld>
            <a:endParaRPr lang="en-US"/>
          </a:p>
        </p:txBody>
      </p:sp>
      <p:cxnSp>
        <p:nvCxnSpPr>
          <p:cNvPr id="6" name="Straight Connector 5"/>
          <p:cNvCxnSpPr/>
          <p:nvPr/>
        </p:nvCxnSpPr>
        <p:spPr>
          <a:xfrm flipH="1" flipV="1">
            <a:off x="3422674" y="4749732"/>
            <a:ext cx="847240" cy="51290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8" name="Rectangle 7"/>
          <p:cNvSpPr/>
          <p:nvPr/>
        </p:nvSpPr>
        <p:spPr>
          <a:xfrm>
            <a:off x="2629273" y="3054183"/>
            <a:ext cx="1217549" cy="1403931"/>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endParaRPr lang="en-US" dirty="0" smtClean="0">
              <a:solidFill>
                <a:schemeClr val="tx1"/>
              </a:solidFill>
            </a:endParaRPr>
          </a:p>
          <a:p>
            <a:pPr algn="ctr">
              <a:lnSpc>
                <a:spcPct val="50000"/>
              </a:lnSpc>
            </a:pPr>
            <a:endParaRPr lang="en-US" dirty="0">
              <a:solidFill>
                <a:schemeClr val="tx1"/>
              </a:solidFill>
            </a:endParaRPr>
          </a:p>
          <a:p>
            <a:pPr algn="ctr">
              <a:lnSpc>
                <a:spcPct val="50000"/>
              </a:lnSpc>
            </a:pPr>
            <a:r>
              <a:rPr lang="en-US" dirty="0" smtClean="0">
                <a:solidFill>
                  <a:schemeClr val="tx1"/>
                </a:solidFill>
              </a:rPr>
              <a:t>.</a:t>
            </a:r>
          </a:p>
          <a:p>
            <a:pPr algn="ctr">
              <a:lnSpc>
                <a:spcPct val="50000"/>
              </a:lnSpc>
            </a:pPr>
            <a:r>
              <a:rPr lang="en-US" dirty="0" smtClean="0">
                <a:solidFill>
                  <a:schemeClr val="tx1"/>
                </a:solidFill>
              </a:rPr>
              <a:t>.</a:t>
            </a:r>
          </a:p>
          <a:p>
            <a:pPr algn="ctr">
              <a:lnSpc>
                <a:spcPct val="50000"/>
              </a:lnSpc>
            </a:pPr>
            <a:r>
              <a:rPr lang="en-US" dirty="0" smtClean="0">
                <a:solidFill>
                  <a:schemeClr val="tx1"/>
                </a:solidFill>
              </a:rPr>
              <a:t>.</a:t>
            </a:r>
            <a:endParaRPr lang="en-US" dirty="0">
              <a:solidFill>
                <a:schemeClr val="tx1"/>
              </a:solidFill>
            </a:endParaRPr>
          </a:p>
        </p:txBody>
      </p:sp>
      <p:sp>
        <p:nvSpPr>
          <p:cNvPr id="9" name="Rectangle 8"/>
          <p:cNvSpPr/>
          <p:nvPr/>
        </p:nvSpPr>
        <p:spPr>
          <a:xfrm>
            <a:off x="2699181" y="3431042"/>
            <a:ext cx="1106864" cy="274451"/>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a:t>
            </a:r>
            <a:endParaRPr lang="en-US" dirty="0"/>
          </a:p>
        </p:txBody>
      </p:sp>
      <p:sp>
        <p:nvSpPr>
          <p:cNvPr id="10" name="Rectangle 9"/>
          <p:cNvSpPr/>
          <p:nvPr/>
        </p:nvSpPr>
        <p:spPr>
          <a:xfrm>
            <a:off x="2699181" y="3099603"/>
            <a:ext cx="1106864" cy="274451"/>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a:t>
            </a:r>
            <a:endParaRPr lang="en-US" dirty="0"/>
          </a:p>
        </p:txBody>
      </p:sp>
      <p:sp>
        <p:nvSpPr>
          <p:cNvPr id="11" name="Rectangle 10"/>
          <p:cNvSpPr/>
          <p:nvPr/>
        </p:nvSpPr>
        <p:spPr>
          <a:xfrm>
            <a:off x="2699181" y="4131033"/>
            <a:ext cx="1106864" cy="274451"/>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a:t>
            </a:r>
            <a:endParaRPr lang="en-US" dirty="0"/>
          </a:p>
        </p:txBody>
      </p:sp>
      <p:cxnSp>
        <p:nvCxnSpPr>
          <p:cNvPr id="16" name="Straight Connector 15"/>
          <p:cNvCxnSpPr/>
          <p:nvPr/>
        </p:nvCxnSpPr>
        <p:spPr>
          <a:xfrm flipH="1">
            <a:off x="4680960" y="5377550"/>
            <a:ext cx="1801533" cy="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H="1">
            <a:off x="3591482" y="4651818"/>
            <a:ext cx="1386582" cy="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a:xfrm flipH="1" flipV="1">
            <a:off x="5616530" y="4761480"/>
            <a:ext cx="972995" cy="501152"/>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sp>
        <p:nvSpPr>
          <p:cNvPr id="29" name="Rectangle 28"/>
          <p:cNvSpPr/>
          <p:nvPr/>
        </p:nvSpPr>
        <p:spPr>
          <a:xfrm>
            <a:off x="4790275" y="3029447"/>
            <a:ext cx="1217549" cy="1403931"/>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endParaRPr lang="en-US" dirty="0" smtClean="0">
              <a:solidFill>
                <a:schemeClr val="tx1"/>
              </a:solidFill>
            </a:endParaRPr>
          </a:p>
          <a:p>
            <a:pPr algn="ctr">
              <a:lnSpc>
                <a:spcPct val="50000"/>
              </a:lnSpc>
            </a:pPr>
            <a:endParaRPr lang="en-US" dirty="0">
              <a:solidFill>
                <a:schemeClr val="tx1"/>
              </a:solidFill>
            </a:endParaRPr>
          </a:p>
          <a:p>
            <a:pPr algn="ctr">
              <a:lnSpc>
                <a:spcPct val="50000"/>
              </a:lnSpc>
            </a:pPr>
            <a:r>
              <a:rPr lang="en-US" dirty="0" smtClean="0">
                <a:solidFill>
                  <a:schemeClr val="tx1"/>
                </a:solidFill>
              </a:rPr>
              <a:t>.</a:t>
            </a:r>
          </a:p>
          <a:p>
            <a:pPr algn="ctr">
              <a:lnSpc>
                <a:spcPct val="50000"/>
              </a:lnSpc>
            </a:pPr>
            <a:r>
              <a:rPr lang="en-US" dirty="0" smtClean="0">
                <a:solidFill>
                  <a:schemeClr val="tx1"/>
                </a:solidFill>
              </a:rPr>
              <a:t>.</a:t>
            </a:r>
          </a:p>
          <a:p>
            <a:pPr algn="ctr">
              <a:lnSpc>
                <a:spcPct val="50000"/>
              </a:lnSpc>
            </a:pPr>
            <a:r>
              <a:rPr lang="en-US" dirty="0" smtClean="0">
                <a:solidFill>
                  <a:schemeClr val="tx1"/>
                </a:solidFill>
              </a:rPr>
              <a:t>.</a:t>
            </a:r>
            <a:endParaRPr lang="en-US" dirty="0">
              <a:solidFill>
                <a:schemeClr val="tx1"/>
              </a:solidFill>
            </a:endParaRPr>
          </a:p>
        </p:txBody>
      </p:sp>
      <p:sp>
        <p:nvSpPr>
          <p:cNvPr id="30" name="Rectangle 29"/>
          <p:cNvSpPr/>
          <p:nvPr/>
        </p:nvSpPr>
        <p:spPr>
          <a:xfrm>
            <a:off x="4860183" y="3406306"/>
            <a:ext cx="1106864" cy="274451"/>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a:t>
            </a:r>
            <a:endParaRPr lang="en-US" dirty="0"/>
          </a:p>
        </p:txBody>
      </p:sp>
      <p:sp>
        <p:nvSpPr>
          <p:cNvPr id="31" name="Rectangle 30"/>
          <p:cNvSpPr/>
          <p:nvPr/>
        </p:nvSpPr>
        <p:spPr>
          <a:xfrm>
            <a:off x="4860183" y="3074867"/>
            <a:ext cx="1106864" cy="274451"/>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a:t>
            </a:r>
            <a:endParaRPr lang="en-US" dirty="0"/>
          </a:p>
        </p:txBody>
      </p:sp>
      <p:cxnSp>
        <p:nvCxnSpPr>
          <p:cNvPr id="33" name="Straight Connector 32"/>
          <p:cNvCxnSpPr/>
          <p:nvPr/>
        </p:nvCxnSpPr>
        <p:spPr>
          <a:xfrm flipH="1">
            <a:off x="1697349" y="4646987"/>
            <a:ext cx="1152380" cy="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pic>
        <p:nvPicPr>
          <p:cNvPr id="7" name="Picture 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273" y="4292198"/>
            <a:ext cx="1144984" cy="719240"/>
          </a:xfrm>
          <a:prstGeom prst="rect">
            <a:avLst/>
          </a:prstGeom>
        </p:spPr>
      </p:pic>
      <p:cxnSp>
        <p:nvCxnSpPr>
          <p:cNvPr id="34" name="Straight Connector 33"/>
          <p:cNvCxnSpPr/>
          <p:nvPr/>
        </p:nvCxnSpPr>
        <p:spPr>
          <a:xfrm flipH="1">
            <a:off x="6989274" y="5380134"/>
            <a:ext cx="1152380" cy="0"/>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pic>
        <p:nvPicPr>
          <p:cNvPr id="27" name="Picture 2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998" y="5017930"/>
            <a:ext cx="1144984" cy="719240"/>
          </a:xfrm>
          <a:prstGeom prst="rect">
            <a:avLst/>
          </a:prstGeom>
        </p:spPr>
      </p:pic>
      <p:sp>
        <p:nvSpPr>
          <p:cNvPr id="35" name="Rectangle 34"/>
          <p:cNvSpPr/>
          <p:nvPr/>
        </p:nvSpPr>
        <p:spPr>
          <a:xfrm>
            <a:off x="6388692" y="3756148"/>
            <a:ext cx="1217549" cy="1403931"/>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50000"/>
              </a:lnSpc>
            </a:pPr>
            <a:endParaRPr lang="en-US" dirty="0" smtClean="0">
              <a:solidFill>
                <a:schemeClr val="tx1"/>
              </a:solidFill>
            </a:endParaRPr>
          </a:p>
          <a:p>
            <a:pPr algn="ctr">
              <a:lnSpc>
                <a:spcPct val="50000"/>
              </a:lnSpc>
            </a:pPr>
            <a:endParaRPr lang="en-US" dirty="0">
              <a:solidFill>
                <a:schemeClr val="tx1"/>
              </a:solidFill>
            </a:endParaRPr>
          </a:p>
          <a:p>
            <a:pPr algn="ctr">
              <a:lnSpc>
                <a:spcPct val="50000"/>
              </a:lnSpc>
            </a:pPr>
            <a:r>
              <a:rPr lang="en-US" dirty="0" smtClean="0">
                <a:solidFill>
                  <a:schemeClr val="tx1"/>
                </a:solidFill>
              </a:rPr>
              <a:t>.</a:t>
            </a:r>
          </a:p>
          <a:p>
            <a:pPr algn="ctr">
              <a:lnSpc>
                <a:spcPct val="50000"/>
              </a:lnSpc>
            </a:pPr>
            <a:r>
              <a:rPr lang="en-US" dirty="0" smtClean="0">
                <a:solidFill>
                  <a:schemeClr val="tx1"/>
                </a:solidFill>
              </a:rPr>
              <a:t>.</a:t>
            </a:r>
          </a:p>
          <a:p>
            <a:pPr algn="ctr">
              <a:lnSpc>
                <a:spcPct val="50000"/>
              </a:lnSpc>
            </a:pPr>
            <a:r>
              <a:rPr lang="en-US" dirty="0" smtClean="0">
                <a:solidFill>
                  <a:schemeClr val="tx1"/>
                </a:solidFill>
              </a:rPr>
              <a:t>.</a:t>
            </a:r>
            <a:endParaRPr lang="en-US" dirty="0">
              <a:solidFill>
                <a:schemeClr val="tx1"/>
              </a:solidFill>
            </a:endParaRPr>
          </a:p>
        </p:txBody>
      </p:sp>
      <p:sp>
        <p:nvSpPr>
          <p:cNvPr id="36" name="Rectangle 35"/>
          <p:cNvSpPr/>
          <p:nvPr/>
        </p:nvSpPr>
        <p:spPr>
          <a:xfrm>
            <a:off x="6458600" y="4133007"/>
            <a:ext cx="1106864" cy="274451"/>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a:t>
            </a:r>
            <a:endParaRPr lang="en-US" dirty="0"/>
          </a:p>
        </p:txBody>
      </p:sp>
      <p:sp>
        <p:nvSpPr>
          <p:cNvPr id="37" name="Rectangle 36"/>
          <p:cNvSpPr/>
          <p:nvPr/>
        </p:nvSpPr>
        <p:spPr>
          <a:xfrm>
            <a:off x="6458600" y="3801568"/>
            <a:ext cx="1106864" cy="274451"/>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a:t>
            </a:r>
            <a:endParaRPr lang="en-US" dirty="0"/>
          </a:p>
        </p:txBody>
      </p:sp>
      <p:sp>
        <p:nvSpPr>
          <p:cNvPr id="38" name="Rectangle 37"/>
          <p:cNvSpPr/>
          <p:nvPr/>
        </p:nvSpPr>
        <p:spPr>
          <a:xfrm>
            <a:off x="6458600" y="4832998"/>
            <a:ext cx="1106864" cy="274451"/>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a:t>
            </a:r>
            <a:endParaRPr lang="en-US" dirty="0"/>
          </a:p>
        </p:txBody>
      </p:sp>
      <p:cxnSp>
        <p:nvCxnSpPr>
          <p:cNvPr id="46" name="Straight Connector 45"/>
          <p:cNvCxnSpPr/>
          <p:nvPr/>
        </p:nvCxnSpPr>
        <p:spPr>
          <a:xfrm flipH="1">
            <a:off x="3846822" y="5449465"/>
            <a:ext cx="591556" cy="473022"/>
          </a:xfrm>
          <a:prstGeom prst="line">
            <a:avLst/>
          </a:prstGeom>
          <a:ln w="12700" cmpd="sng">
            <a:solidFill>
              <a:schemeClr val="bg1">
                <a:lumMod val="50000"/>
              </a:schemeClr>
            </a:solidFill>
          </a:ln>
        </p:spPr>
        <p:style>
          <a:lnRef idx="1">
            <a:schemeClr val="accent3"/>
          </a:lnRef>
          <a:fillRef idx="0">
            <a:schemeClr val="accent3"/>
          </a:fillRef>
          <a:effectRef idx="0">
            <a:schemeClr val="accent3"/>
          </a:effectRef>
          <a:fontRef idx="minor">
            <a:schemeClr val="tx1"/>
          </a:fontRef>
        </p:style>
      </p:cxnSp>
      <p:pic>
        <p:nvPicPr>
          <p:cNvPr id="24" name="Picture 2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4291" y="5011438"/>
            <a:ext cx="1144984" cy="719240"/>
          </a:xfrm>
          <a:prstGeom prst="rect">
            <a:avLst/>
          </a:prstGeom>
        </p:spPr>
      </p:pic>
      <p:pic>
        <p:nvPicPr>
          <p:cNvPr id="22" name="Picture 21"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275" y="4292198"/>
            <a:ext cx="1144984" cy="719240"/>
          </a:xfrm>
          <a:prstGeom prst="rect">
            <a:avLst/>
          </a:prstGeom>
        </p:spPr>
      </p:pic>
      <p:sp>
        <p:nvSpPr>
          <p:cNvPr id="32" name="Rectangle 31"/>
          <p:cNvSpPr/>
          <p:nvPr/>
        </p:nvSpPr>
        <p:spPr>
          <a:xfrm>
            <a:off x="4860183" y="4106297"/>
            <a:ext cx="1106864" cy="274451"/>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Rule</a:t>
            </a:r>
            <a:endParaRPr lang="en-US" dirty="0"/>
          </a:p>
        </p:txBody>
      </p:sp>
      <p:sp>
        <p:nvSpPr>
          <p:cNvPr id="50" name="Rectangle 49"/>
          <p:cNvSpPr/>
          <p:nvPr/>
        </p:nvSpPr>
        <p:spPr>
          <a:xfrm>
            <a:off x="784017" y="4392965"/>
            <a:ext cx="732168" cy="165916"/>
          </a:xfrm>
          <a:prstGeom prst="rect">
            <a:avLst/>
          </a:prstGeom>
          <a:pattFill prst="wdUpDiag">
            <a:fgClr>
              <a:srgbClr val="008000"/>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647637" y="4407458"/>
            <a:ext cx="732168" cy="165916"/>
          </a:xfrm>
          <a:prstGeom prst="rect">
            <a:avLst/>
          </a:prstGeom>
          <a:pattFill prst="dkDnDiag">
            <a:fgClr>
              <a:srgbClr val="FF0000"/>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978064" y="4783723"/>
            <a:ext cx="732168" cy="165916"/>
          </a:xfrm>
          <a:prstGeom prst="rect">
            <a:avLst/>
          </a:prstGeom>
          <a:pattFill prst="lgCheck">
            <a:fgClr>
              <a:srgbClr val="0000FF"/>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p:cNvSpPr/>
          <p:nvPr/>
        </p:nvSpPr>
        <p:spPr>
          <a:xfrm>
            <a:off x="2698074" y="3422669"/>
            <a:ext cx="1107971" cy="299187"/>
          </a:xfrm>
          <a:prstGeom prst="round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4856459" y="4093778"/>
            <a:ext cx="1107971" cy="299187"/>
          </a:xfrm>
          <a:prstGeom prst="round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54"/>
          <p:cNvSpPr/>
          <p:nvPr/>
        </p:nvSpPr>
        <p:spPr>
          <a:xfrm>
            <a:off x="6458600" y="3793960"/>
            <a:ext cx="1107971" cy="299187"/>
          </a:xfrm>
          <a:prstGeom prst="roundRect">
            <a:avLst/>
          </a:prstGeom>
          <a:noFill/>
          <a:ln w="2222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7152024" y="5449465"/>
            <a:ext cx="732168" cy="165916"/>
          </a:xfrm>
          <a:prstGeom prst="rect">
            <a:avLst/>
          </a:prstGeom>
          <a:pattFill prst="dkVert">
            <a:fgClr>
              <a:srgbClr val="660066"/>
            </a:fgClr>
            <a:bgClr>
              <a:prstClr val="white"/>
            </a:bgClr>
          </a:patt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12" name="Footer Placeholder 11"/>
          <p:cNvSpPr>
            <a:spLocks noGrp="1"/>
          </p:cNvSpPr>
          <p:nvPr>
            <p:ph type="ftr" sz="quarter" idx="11"/>
          </p:nvPr>
        </p:nvSpPr>
        <p:spPr/>
        <p:txBody>
          <a:bodyPr/>
          <a:lstStyle/>
          <a:p>
            <a:r>
              <a:rPr lang="en-US" smtClean="0"/>
              <a:t>Software Defined Networking (COMS 6998-8)</a:t>
            </a:r>
            <a:endParaRPr lang="en-US"/>
          </a:p>
        </p:txBody>
      </p:sp>
      <p:sp>
        <p:nvSpPr>
          <p:cNvPr id="39"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28456171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iterate type="lt">
                                    <p:tmPct val="0"/>
                                  </p:iterate>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par>
                                <p:cTn id="46" presetID="10"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childTnLst>
                          </p:cTn>
                        </p:par>
                        <p:par>
                          <p:cTn id="63" fill="hold">
                            <p:stCondLst>
                              <p:cond delay="500"/>
                            </p:stCondLst>
                            <p:childTnLst>
                              <p:par>
                                <p:cTn id="64" presetID="0" presetClass="path" presetSubtype="0" accel="50000" decel="50000" fill="hold" grpId="0" nodeType="afterEffect">
                                  <p:stCondLst>
                                    <p:cond delay="0"/>
                                  </p:stCondLst>
                                  <p:childTnLst>
                                    <p:animMotion origin="layout" path="M 1.84754E-6 4.67809E-7 L 0.11912 -0.00116 " pathEditMode="relative" ptsTypes="AA">
                                      <p:cBhvr>
                                        <p:cTn id="65" dur="2000" fill="hold"/>
                                        <p:tgtEl>
                                          <p:spTgt spid="50"/>
                                        </p:tgtEl>
                                        <p:attrNameLst>
                                          <p:attrName>ppt_x</p:attrName>
                                          <p:attrName>ppt_y</p:attrName>
                                        </p:attrNameLst>
                                      </p:cBhvr>
                                    </p:animMotion>
                                  </p:childTnLst>
                                </p:cTn>
                              </p:par>
                            </p:childTnLst>
                          </p:cTn>
                        </p:par>
                        <p:par>
                          <p:cTn id="66" fill="hold">
                            <p:stCondLst>
                              <p:cond delay="2500"/>
                            </p:stCondLst>
                            <p:childTnLst>
                              <p:par>
                                <p:cTn id="67" presetID="19" presetClass="emph" presetSubtype="0" fill="hold" grpId="1" nodeType="afterEffect">
                                  <p:stCondLst>
                                    <p:cond delay="0"/>
                                  </p:stCondLst>
                                  <p:childTnLst>
                                    <p:animClr clrSpc="rgb" dir="cw">
                                      <p:cBhvr override="childStyle">
                                        <p:cTn id="68" dur="500" fill="hold"/>
                                        <p:tgtEl>
                                          <p:spTgt spid="9">
                                            <p:txEl>
                                              <p:charRg st="4294967295" end="4294967295"/>
                                            </p:txEl>
                                          </p:spTgt>
                                        </p:tgtEl>
                                        <p:attrNameLst>
                                          <p:attrName>style.color</p:attrName>
                                        </p:attrNameLst>
                                      </p:cBhvr>
                                      <p:to>
                                        <a:schemeClr val="hlink"/>
                                      </p:to>
                                    </p:animClr>
                                    <p:animClr clrSpc="rgb" dir="cw">
                                      <p:cBhvr>
                                        <p:cTn id="69" dur="500" fill="hold"/>
                                        <p:tgtEl>
                                          <p:spTgt spid="9">
                                            <p:txEl>
                                              <p:charRg st="4294967295" end="4294967295"/>
                                            </p:txEl>
                                          </p:spTgt>
                                        </p:tgtEl>
                                        <p:attrNameLst>
                                          <p:attrName>fillcolor</p:attrName>
                                        </p:attrNameLst>
                                      </p:cBhvr>
                                      <p:to>
                                        <a:schemeClr val="hlink"/>
                                      </p:to>
                                    </p:animClr>
                                    <p:set>
                                      <p:cBhvr>
                                        <p:cTn id="70" dur="500" fill="hold"/>
                                        <p:tgtEl>
                                          <p:spTgt spid="9">
                                            <p:txEl>
                                              <p:charRg st="4294967295" end="4294967295"/>
                                            </p:txEl>
                                          </p:spTgt>
                                        </p:tgtEl>
                                        <p:attrNameLst>
                                          <p:attrName>fill.type</p:attrName>
                                        </p:attrNameLst>
                                      </p:cBhvr>
                                      <p:to>
                                        <p:strVal val="solid"/>
                                      </p:to>
                                    </p:set>
                                    <p:set>
                                      <p:cBhvr>
                                        <p:cTn id="71" dur="500" fill="hold"/>
                                        <p:tgtEl>
                                          <p:spTgt spid="9">
                                            <p:txEl>
                                              <p:charRg st="4294967295" end="4294967295"/>
                                            </p:txEl>
                                          </p:spTgt>
                                        </p:tgtEl>
                                        <p:attrNameLst>
                                          <p:attrName>fill.on</p:attrName>
                                        </p:attrNameLst>
                                      </p:cBhvr>
                                      <p:to>
                                        <p:strVal val="true"/>
                                      </p:to>
                                    </p:set>
                                  </p:childTnLst>
                                </p:cTn>
                              </p:par>
                              <p:par>
                                <p:cTn id="72" presetID="10"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50"/>
                                        </p:tgtEl>
                                        <p:attrNameLst>
                                          <p:attrName>style.visibility</p:attrName>
                                        </p:attrNameLst>
                                      </p:cBhvr>
                                      <p:to>
                                        <p:strVal val="hidden"/>
                                      </p:to>
                                    </p:set>
                                  </p:childTnLst>
                                </p:cTn>
                              </p:par>
                            </p:childTnLst>
                          </p:cTn>
                        </p:par>
                        <p:par>
                          <p:cTn id="79" fill="hold">
                            <p:stCondLst>
                              <p:cond delay="0"/>
                            </p:stCondLst>
                            <p:childTnLst>
                              <p:par>
                                <p:cTn id="80" presetID="10" presetClass="entr" presetSubtype="0" fill="hold" grpId="0"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par>
                                <p:cTn id="93" presetID="10" presetClass="entr" presetSubtype="0" fill="hold" grpId="0" nodeType="withEffect">
                                  <p:stCondLst>
                                    <p:cond delay="0"/>
                                  </p:stCondLst>
                                  <p:iterate type="lt">
                                    <p:tmPct val="0"/>
                                  </p:iterate>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childTnLst>
                                </p:cTn>
                              </p:par>
                            </p:childTnLst>
                          </p:cTn>
                        </p:par>
                        <p:par>
                          <p:cTn id="96" fill="hold">
                            <p:stCondLst>
                              <p:cond delay="1000"/>
                            </p:stCondLst>
                            <p:childTnLst>
                              <p:par>
                                <p:cTn id="97" presetID="0" presetClass="path" presetSubtype="0" accel="50000" decel="50000" fill="hold" grpId="1" nodeType="afterEffect">
                                  <p:stCondLst>
                                    <p:cond delay="0"/>
                                  </p:stCondLst>
                                  <p:childTnLst>
                                    <p:animMotion origin="layout" path="M 0 0 L 0.07293 0 " pathEditMode="relative" ptsTypes="AA">
                                      <p:cBhvr>
                                        <p:cTn id="98" dur="1000" fill="hold"/>
                                        <p:tgtEl>
                                          <p:spTgt spid="51"/>
                                        </p:tgtEl>
                                        <p:attrNameLst>
                                          <p:attrName>ppt_x</p:attrName>
                                          <p:attrName>ppt_y</p:attrName>
                                        </p:attrNameLst>
                                      </p:cBhvr>
                                    </p:animMotion>
                                  </p:childTnLst>
                                </p:cTn>
                              </p:par>
                            </p:childTnLst>
                          </p:cTn>
                        </p:par>
                        <p:par>
                          <p:cTn id="99" fill="hold">
                            <p:stCondLst>
                              <p:cond delay="2000"/>
                            </p:stCondLst>
                            <p:childTnLst>
                              <p:par>
                                <p:cTn id="100" presetID="19" presetClass="emph" presetSubtype="0" fill="hold" grpId="1" nodeType="afterEffect">
                                  <p:stCondLst>
                                    <p:cond delay="0"/>
                                  </p:stCondLst>
                                  <p:iterate type="lt">
                                    <p:tmPct val="10000"/>
                                  </p:iterate>
                                  <p:childTnLst>
                                    <p:animClr clrSpc="rgb" dir="cw">
                                      <p:cBhvr override="childStyle">
                                        <p:cTn id="101" dur="500" fill="hold"/>
                                        <p:tgtEl>
                                          <p:spTgt spid="32">
                                            <p:txEl>
                                              <p:charRg st="4294967295" end="4294967295"/>
                                            </p:txEl>
                                          </p:spTgt>
                                        </p:tgtEl>
                                        <p:attrNameLst>
                                          <p:attrName>style.color</p:attrName>
                                        </p:attrNameLst>
                                      </p:cBhvr>
                                      <p:to>
                                        <a:schemeClr val="hlink"/>
                                      </p:to>
                                    </p:animClr>
                                    <p:animClr clrSpc="rgb" dir="cw">
                                      <p:cBhvr>
                                        <p:cTn id="102" dur="500" fill="hold"/>
                                        <p:tgtEl>
                                          <p:spTgt spid="32">
                                            <p:txEl>
                                              <p:charRg st="4294967295" end="4294967295"/>
                                            </p:txEl>
                                          </p:spTgt>
                                        </p:tgtEl>
                                        <p:attrNameLst>
                                          <p:attrName>fillcolor</p:attrName>
                                        </p:attrNameLst>
                                      </p:cBhvr>
                                      <p:to>
                                        <a:schemeClr val="hlink"/>
                                      </p:to>
                                    </p:animClr>
                                    <p:set>
                                      <p:cBhvr>
                                        <p:cTn id="103" dur="500" fill="hold"/>
                                        <p:tgtEl>
                                          <p:spTgt spid="32">
                                            <p:txEl>
                                              <p:charRg st="4294967295" end="4294967295"/>
                                            </p:txEl>
                                          </p:spTgt>
                                        </p:tgtEl>
                                        <p:attrNameLst>
                                          <p:attrName>fill.type</p:attrName>
                                        </p:attrNameLst>
                                      </p:cBhvr>
                                      <p:to>
                                        <p:strVal val="solid"/>
                                      </p:to>
                                    </p:set>
                                    <p:set>
                                      <p:cBhvr>
                                        <p:cTn id="104" dur="500" fill="hold"/>
                                        <p:tgtEl>
                                          <p:spTgt spid="32">
                                            <p:txEl>
                                              <p:charRg st="4294967295" end="4294967295"/>
                                            </p:txEl>
                                          </p:spTgt>
                                        </p:tgtEl>
                                        <p:attrNameLst>
                                          <p:attrName>fill.on</p:attrName>
                                        </p:attrNameLst>
                                      </p:cBhvr>
                                      <p:to>
                                        <p:strVal val="true"/>
                                      </p:to>
                                    </p:set>
                                  </p:childTnLst>
                                </p:cTn>
                              </p:par>
                              <p:par>
                                <p:cTn id="105" presetID="10" presetClass="entr" presetSubtype="0"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fade">
                                      <p:cBhvr>
                                        <p:cTn id="107" dur="500"/>
                                        <p:tgtEl>
                                          <p:spTgt spid="54"/>
                                        </p:tgtEl>
                                      </p:cBhvr>
                                    </p:animEffect>
                                  </p:childTnLst>
                                </p:cTn>
                              </p:par>
                            </p:childTnLst>
                          </p:cTn>
                        </p:par>
                        <p:par>
                          <p:cTn id="108" fill="hold">
                            <p:stCondLst>
                              <p:cond delay="2650"/>
                            </p:stCondLst>
                            <p:childTnLst>
                              <p:par>
                                <p:cTn id="109" presetID="1" presetClass="exit" presetSubtype="0" fill="hold" grpId="2" nodeType="afterEffect">
                                  <p:stCondLst>
                                    <p:cond delay="0"/>
                                  </p:stCondLst>
                                  <p:childTnLst>
                                    <p:set>
                                      <p:cBhvr>
                                        <p:cTn id="110" dur="1" fill="hold">
                                          <p:stCondLst>
                                            <p:cond delay="0"/>
                                          </p:stCondLst>
                                        </p:cTn>
                                        <p:tgtEl>
                                          <p:spTgt spid="51"/>
                                        </p:tgtEl>
                                        <p:attrNameLst>
                                          <p:attrName>style.visibility</p:attrName>
                                        </p:attrNameLst>
                                      </p:cBhvr>
                                      <p:to>
                                        <p:strVal val="hidden"/>
                                      </p:to>
                                    </p:set>
                                  </p:childTnLst>
                                </p:cTn>
                              </p:par>
                            </p:childTnLst>
                          </p:cTn>
                        </p:par>
                        <p:par>
                          <p:cTn id="111" fill="hold">
                            <p:stCondLst>
                              <p:cond delay="2650"/>
                            </p:stCondLst>
                            <p:childTnLst>
                              <p:par>
                                <p:cTn id="112" presetID="10" presetClass="entr" presetSubtype="0" fill="hold" grpId="0" nodeType="after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500"/>
                                        <p:tgtEl>
                                          <p:spTgt spid="52"/>
                                        </p:tgtEl>
                                      </p:cBhvr>
                                    </p:animEffect>
                                  </p:childTnLst>
                                </p:cTn>
                              </p:par>
                            </p:childTnLst>
                          </p:cTn>
                        </p:par>
                        <p:par>
                          <p:cTn id="115" fill="hold">
                            <p:stCondLst>
                              <p:cond delay="3150"/>
                            </p:stCondLst>
                            <p:childTnLst>
                              <p:par>
                                <p:cTn id="116" presetID="10" presetClass="entr" presetSubtype="0"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fade">
                                      <p:cBhvr>
                                        <p:cTn id="124" dur="500"/>
                                        <p:tgtEl>
                                          <p:spTgt spid="37"/>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500"/>
                                        <p:tgtEl>
                                          <p:spTgt spid="38"/>
                                        </p:tgtEl>
                                      </p:cBhvr>
                                    </p:animEffect>
                                  </p:childTnLst>
                                </p:cTn>
                              </p:par>
                            </p:childTnLst>
                          </p:cTn>
                        </p:par>
                        <p:par>
                          <p:cTn id="128" fill="hold">
                            <p:stCondLst>
                              <p:cond delay="3650"/>
                            </p:stCondLst>
                            <p:childTnLst>
                              <p:par>
                                <p:cTn id="129" presetID="0" presetClass="path" presetSubtype="0" accel="50000" decel="50000" fill="hold" grpId="1" nodeType="afterEffect">
                                  <p:stCondLst>
                                    <p:cond delay="0"/>
                                  </p:stCondLst>
                                  <p:childTnLst>
                                    <p:animMotion origin="layout" path="M 0 0 L 0.10627 0.0653 " pathEditMode="relative" ptsTypes="AA">
                                      <p:cBhvr>
                                        <p:cTn id="130" dur="1000" fill="hold"/>
                                        <p:tgtEl>
                                          <p:spTgt spid="52"/>
                                        </p:tgtEl>
                                        <p:attrNameLst>
                                          <p:attrName>ppt_x</p:attrName>
                                          <p:attrName>ppt_y</p:attrName>
                                        </p:attrNameLst>
                                      </p:cBhvr>
                                    </p:animMotion>
                                  </p:childTnLst>
                                </p:cTn>
                              </p:par>
                            </p:childTnLst>
                          </p:cTn>
                        </p:par>
                        <p:par>
                          <p:cTn id="131" fill="hold">
                            <p:stCondLst>
                              <p:cond delay="4650"/>
                            </p:stCondLst>
                            <p:childTnLst>
                              <p:par>
                                <p:cTn id="132" presetID="19" presetClass="emph" presetSubtype="0" fill="hold" nodeType="afterEffect">
                                  <p:stCondLst>
                                    <p:cond delay="0"/>
                                  </p:stCondLst>
                                  <p:childTnLst>
                                    <p:animClr clrSpc="rgb" dir="cw">
                                      <p:cBhvr override="childStyle">
                                        <p:cTn id="133" dur="500" fill="hold"/>
                                        <p:tgtEl>
                                          <p:spTgt spid="37">
                                            <p:txEl>
                                              <p:pRg st="0" end="0"/>
                                            </p:txEl>
                                          </p:spTgt>
                                        </p:tgtEl>
                                        <p:attrNameLst>
                                          <p:attrName>style.color</p:attrName>
                                        </p:attrNameLst>
                                      </p:cBhvr>
                                      <p:to>
                                        <a:schemeClr val="hlink"/>
                                      </p:to>
                                    </p:animClr>
                                    <p:animClr clrSpc="rgb" dir="cw">
                                      <p:cBhvr>
                                        <p:cTn id="134" dur="500" fill="hold"/>
                                        <p:tgtEl>
                                          <p:spTgt spid="37">
                                            <p:txEl>
                                              <p:pRg st="0" end="0"/>
                                            </p:txEl>
                                          </p:spTgt>
                                        </p:tgtEl>
                                        <p:attrNameLst>
                                          <p:attrName>fillcolor</p:attrName>
                                        </p:attrNameLst>
                                      </p:cBhvr>
                                      <p:to>
                                        <a:schemeClr val="hlink"/>
                                      </p:to>
                                    </p:animClr>
                                    <p:set>
                                      <p:cBhvr>
                                        <p:cTn id="135" dur="500" fill="hold"/>
                                        <p:tgtEl>
                                          <p:spTgt spid="37">
                                            <p:txEl>
                                              <p:pRg st="0" end="0"/>
                                            </p:txEl>
                                          </p:spTgt>
                                        </p:tgtEl>
                                        <p:attrNameLst>
                                          <p:attrName>fill.type</p:attrName>
                                        </p:attrNameLst>
                                      </p:cBhvr>
                                      <p:to>
                                        <p:strVal val="solid"/>
                                      </p:to>
                                    </p:set>
                                    <p:set>
                                      <p:cBhvr>
                                        <p:cTn id="136" dur="500" fill="hold"/>
                                        <p:tgtEl>
                                          <p:spTgt spid="37">
                                            <p:txEl>
                                              <p:pRg st="0" end="0"/>
                                            </p:txEl>
                                          </p:spTgt>
                                        </p:tgtEl>
                                        <p:attrNameLst>
                                          <p:attrName>fill.on</p:attrName>
                                        </p:attrNameLst>
                                      </p:cBhvr>
                                      <p:to>
                                        <p:strVal val="true"/>
                                      </p:to>
                                    </p:set>
                                  </p:childTnLst>
                                </p:cTn>
                              </p:par>
                              <p:par>
                                <p:cTn id="137" presetID="10" presetClass="entr" presetSubtype="0" fill="hold" grpId="0" nodeType="with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500"/>
                                        <p:tgtEl>
                                          <p:spTgt spid="55"/>
                                        </p:tgtEl>
                                      </p:cBhvr>
                                    </p:animEffect>
                                  </p:childTnLst>
                                </p:cTn>
                              </p:par>
                            </p:childTnLst>
                          </p:cTn>
                        </p:par>
                        <p:par>
                          <p:cTn id="140" fill="hold">
                            <p:stCondLst>
                              <p:cond delay="5150"/>
                            </p:stCondLst>
                            <p:childTnLst>
                              <p:par>
                                <p:cTn id="141" presetID="1" presetClass="exit" presetSubtype="0" fill="hold" grpId="2" nodeType="afterEffect">
                                  <p:stCondLst>
                                    <p:cond delay="0"/>
                                  </p:stCondLst>
                                  <p:childTnLst>
                                    <p:set>
                                      <p:cBhvr>
                                        <p:cTn id="142" dur="1" fill="hold">
                                          <p:stCondLst>
                                            <p:cond delay="0"/>
                                          </p:stCondLst>
                                        </p:cTn>
                                        <p:tgtEl>
                                          <p:spTgt spid="52"/>
                                        </p:tgtEl>
                                        <p:attrNameLst>
                                          <p:attrName>style.visibility</p:attrName>
                                        </p:attrNameLst>
                                      </p:cBhvr>
                                      <p:to>
                                        <p:strVal val="hidden"/>
                                      </p:to>
                                    </p:set>
                                  </p:childTnLst>
                                </p:cTn>
                              </p:par>
                            </p:childTnLst>
                          </p:cTn>
                        </p:par>
                        <p:par>
                          <p:cTn id="143" fill="hold">
                            <p:stCondLst>
                              <p:cond delay="5150"/>
                            </p:stCondLst>
                            <p:childTnLst>
                              <p:par>
                                <p:cTn id="144" presetID="10" presetClass="entr" presetSubtype="0" fill="hold" grpId="0" nodeType="after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fade">
                                      <p:cBhvr>
                                        <p:cTn id="146" dur="500"/>
                                        <p:tgtEl>
                                          <p:spTgt spid="56"/>
                                        </p:tgtEl>
                                      </p:cBhvr>
                                    </p:animEffect>
                                  </p:childTnLst>
                                </p:cTn>
                              </p:par>
                            </p:childTnLst>
                          </p:cTn>
                        </p:par>
                        <p:par>
                          <p:cTn id="147" fill="hold">
                            <p:stCondLst>
                              <p:cond delay="5650"/>
                            </p:stCondLst>
                            <p:childTnLst>
                              <p:par>
                                <p:cTn id="148" presetID="0" presetClass="path" presetSubtype="0" accel="50000" decel="50000" fill="hold" grpId="1" nodeType="afterEffect">
                                  <p:stCondLst>
                                    <p:cond delay="0"/>
                                  </p:stCondLst>
                                  <p:childTnLst>
                                    <p:animMotion origin="layout" path="M 0 0 L 0.08995 0.00186 " pathEditMode="relative" ptsTypes="AA">
                                      <p:cBhvr>
                                        <p:cTn id="149" dur="2000" fill="hold"/>
                                        <p:tgtEl>
                                          <p:spTgt spid="56"/>
                                        </p:tgtEl>
                                        <p:attrNameLst>
                                          <p:attrName>ppt_x</p:attrName>
                                          <p:attrName>ppt_y</p:attrName>
                                        </p:attrNameLst>
                                      </p:cBhvr>
                                    </p:animMotion>
                                  </p:childTnLst>
                                </p:cTn>
                              </p:par>
                            </p:childTnLst>
                          </p:cTn>
                        </p:par>
                        <p:par>
                          <p:cTn id="150" fill="hold">
                            <p:stCondLst>
                              <p:cond delay="7650"/>
                            </p:stCondLst>
                            <p:childTnLst>
                              <p:par>
                                <p:cTn id="151" presetID="1" presetClass="exit" presetSubtype="0" fill="hold" grpId="2" nodeType="afterEffect">
                                  <p:stCondLst>
                                    <p:cond delay="0"/>
                                  </p:stCondLst>
                                  <p:childTnLst>
                                    <p:set>
                                      <p:cBhvr>
                                        <p:cTn id="152"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utoUpdateAnimBg="0"/>
      <p:bldP spid="10" grpId="0" animBg="1"/>
      <p:bldP spid="11" grpId="0" animBg="1"/>
      <p:bldP spid="29" grpId="0" animBg="1"/>
      <p:bldP spid="30" grpId="0" animBg="1"/>
      <p:bldP spid="31" grpId="0" animBg="1"/>
      <p:bldP spid="35" grpId="0" animBg="1"/>
      <p:bldP spid="36" grpId="0" animBg="1"/>
      <p:bldP spid="37" grpId="0" animBg="1"/>
      <p:bldP spid="38" grpId="0" animBg="1"/>
      <p:bldP spid="32" grpId="0" animBg="1"/>
      <p:bldP spid="32" grpId="1" autoUpdateAnimBg="0"/>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4" grpId="0" animBg="1"/>
      <p:bldP spid="55" grpId="0" animBg="1"/>
      <p:bldP spid="56" grpId="0" animBg="1"/>
      <p:bldP spid="56" grpId="1" animBg="1"/>
      <p:bldP spid="56"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debugging is hard</a:t>
            </a:r>
            <a:r>
              <a:rPr lang="en-US" dirty="0"/>
              <a:t>!</a:t>
            </a:r>
          </a:p>
        </p:txBody>
      </p:sp>
      <p:sp>
        <p:nvSpPr>
          <p:cNvPr id="3" name="Content Placeholder 2"/>
          <p:cNvSpPr>
            <a:spLocks noGrp="1"/>
          </p:cNvSpPr>
          <p:nvPr>
            <p:ph idx="1"/>
          </p:nvPr>
        </p:nvSpPr>
        <p:spPr>
          <a:xfrm>
            <a:off x="611976" y="1600201"/>
            <a:ext cx="8074824" cy="4411654"/>
          </a:xfrm>
        </p:spPr>
        <p:txBody>
          <a:bodyPr>
            <a:normAutofit/>
          </a:bodyPr>
          <a:lstStyle/>
          <a:p>
            <a:r>
              <a:rPr lang="en-US" dirty="0"/>
              <a:t>Forwarding state is hard to analyze</a:t>
            </a:r>
            <a:r>
              <a:rPr lang="en-US" dirty="0" smtClean="0"/>
              <a:t>!</a:t>
            </a:r>
          </a:p>
          <a:p>
            <a:pPr marL="971550" lvl="1" indent="-514350">
              <a:buFont typeface="+mj-lt"/>
              <a:buAutoNum type="arabicPeriod"/>
            </a:pPr>
            <a:r>
              <a:rPr lang="en-US" dirty="0" smtClean="0"/>
              <a:t>Distributed across multiple tables and boxes</a:t>
            </a:r>
          </a:p>
          <a:p>
            <a:pPr marL="971550" lvl="1" indent="-514350">
              <a:buFont typeface="+mj-lt"/>
              <a:buAutoNum type="arabicPeriod"/>
            </a:pPr>
            <a:r>
              <a:rPr lang="en-US" dirty="0" smtClean="0"/>
              <a:t>Written to network by multiple independent writers (different protocols, network admins)</a:t>
            </a:r>
          </a:p>
          <a:p>
            <a:pPr marL="971550" lvl="1" indent="-514350">
              <a:buFont typeface="+mj-lt"/>
              <a:buAutoNum type="arabicPeriod"/>
            </a:pPr>
            <a:r>
              <a:rPr lang="en-US" dirty="0" smtClean="0"/>
              <a:t>Presented in different formats by vendors</a:t>
            </a:r>
          </a:p>
          <a:p>
            <a:pPr marL="971550" lvl="1" indent="-514350">
              <a:buFont typeface="+mj-lt"/>
              <a:buAutoNum type="arabicPeriod"/>
            </a:pPr>
            <a:r>
              <a:rPr lang="en-US" dirty="0" smtClean="0"/>
              <a:t>Not directly observable or controllable</a:t>
            </a:r>
          </a:p>
          <a:p>
            <a:r>
              <a:rPr lang="en-US" dirty="0" smtClean="0"/>
              <a:t>Not constructed in a way that lend itself well to checking and verification</a:t>
            </a:r>
            <a:endParaRPr lang="en-US" dirty="0"/>
          </a:p>
        </p:txBody>
      </p:sp>
      <p:sp>
        <p:nvSpPr>
          <p:cNvPr id="5" name="Slide Number Placeholder 4"/>
          <p:cNvSpPr>
            <a:spLocks noGrp="1"/>
          </p:cNvSpPr>
          <p:nvPr>
            <p:ph type="sldNum" sz="quarter" idx="12"/>
          </p:nvPr>
        </p:nvSpPr>
        <p:spPr/>
        <p:txBody>
          <a:bodyPr/>
          <a:lstStyle/>
          <a:p>
            <a:fld id="{57D92C16-8AE8-1B4F-9331-F4A89351A681}" type="slidenum">
              <a:rPr lang="en-US" smtClean="0"/>
              <a:t>8</a:t>
            </a:fld>
            <a:endParaRPr lang="en-US"/>
          </a:p>
        </p:txBody>
      </p:sp>
      <p:sp>
        <p:nvSpPr>
          <p:cNvPr id="4" name="Date Placeholder 3"/>
          <p:cNvSpPr>
            <a:spLocks noGrp="1"/>
          </p:cNvSpPr>
          <p:nvPr>
            <p:ph type="dt" sz="half" idx="10"/>
          </p:nvPr>
        </p:nvSpPr>
        <p:spPr/>
        <p:txBody>
          <a:bodyPr/>
          <a:lstStyle/>
          <a:p>
            <a:r>
              <a:rPr lang="en-US" smtClean="0"/>
              <a:t>10/1/13</a:t>
            </a:r>
            <a:endParaRPr lang="en-US"/>
          </a:p>
        </p:txBody>
      </p:sp>
      <p:sp>
        <p:nvSpPr>
          <p:cNvPr id="6" name="Footer Placeholder 5"/>
          <p:cNvSpPr>
            <a:spLocks noGrp="1"/>
          </p:cNvSpPr>
          <p:nvPr>
            <p:ph type="ftr" sz="quarter" idx="11"/>
          </p:nvPr>
        </p:nvSpPr>
        <p:spPr/>
        <p:txBody>
          <a:bodyPr/>
          <a:lstStyle/>
          <a:p>
            <a:r>
              <a:rPr lang="en-US" smtClean="0"/>
              <a:t>Software Defined Networking (COMS 6998-8)</a:t>
            </a:r>
            <a:endParaRPr lang="en-US"/>
          </a:p>
        </p:txBody>
      </p:sp>
      <p:sp>
        <p:nvSpPr>
          <p:cNvPr id="7"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31603640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Header Space Analysis: Snapshot-based Checking</a:t>
            </a:r>
            <a:endParaRPr lang="en-US" sz="3000" dirty="0"/>
          </a:p>
        </p:txBody>
      </p:sp>
      <p:cxnSp>
        <p:nvCxnSpPr>
          <p:cNvPr id="8" name="Straight Connector 7"/>
          <p:cNvCxnSpPr/>
          <p:nvPr/>
        </p:nvCxnSpPr>
        <p:spPr>
          <a:xfrm flipH="1" flipV="1">
            <a:off x="982499" y="2987273"/>
            <a:ext cx="1117886" cy="151599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flipH="1">
            <a:off x="1100878" y="2941913"/>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3" name="Straight Connector 12"/>
          <p:cNvCxnSpPr/>
          <p:nvPr/>
        </p:nvCxnSpPr>
        <p:spPr>
          <a:xfrm flipV="1">
            <a:off x="2175056" y="2941913"/>
            <a:ext cx="1" cy="137608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flipV="1">
            <a:off x="807946" y="3055313"/>
            <a:ext cx="0" cy="1447957"/>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flipH="1">
            <a:off x="1110647" y="4530574"/>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pic>
        <p:nvPicPr>
          <p:cNvPr id="4" name="Picture 3"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860" y="4084280"/>
            <a:ext cx="1010751" cy="928958"/>
          </a:xfrm>
          <a:prstGeom prst="rect">
            <a:avLst/>
          </a:prstGeom>
        </p:spPr>
      </p:pic>
      <p:pic>
        <p:nvPicPr>
          <p:cNvPr id="5" name="Picture 4"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51" y="4095676"/>
            <a:ext cx="1010751" cy="928958"/>
          </a:xfrm>
          <a:prstGeom prst="rect">
            <a:avLst/>
          </a:prstGeom>
        </p:spPr>
      </p:pic>
      <p:pic>
        <p:nvPicPr>
          <p:cNvPr id="6" name="Picture 5"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8341" y="2459696"/>
            <a:ext cx="1010751" cy="928958"/>
          </a:xfrm>
          <a:prstGeom prst="rect">
            <a:avLst/>
          </a:prstGeom>
        </p:spPr>
      </p:pic>
      <p:pic>
        <p:nvPicPr>
          <p:cNvPr id="7" name="Picture 6" descr="ro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40" y="2459696"/>
            <a:ext cx="1010751" cy="928958"/>
          </a:xfrm>
          <a:prstGeom prst="rect">
            <a:avLst/>
          </a:prstGeom>
        </p:spPr>
      </p:pic>
      <p:pic>
        <p:nvPicPr>
          <p:cNvPr id="18" name="Picture 17" descr="camera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8683" y="2832396"/>
            <a:ext cx="1634064" cy="1112515"/>
          </a:xfrm>
          <a:prstGeom prst="rect">
            <a:avLst/>
          </a:prstGeom>
        </p:spPr>
      </p:pic>
      <p:sp>
        <p:nvSpPr>
          <p:cNvPr id="21" name="Right Arrow 20"/>
          <p:cNvSpPr/>
          <p:nvPr/>
        </p:nvSpPr>
        <p:spPr>
          <a:xfrm>
            <a:off x="2620610" y="3211836"/>
            <a:ext cx="861813" cy="431869"/>
          </a:xfrm>
          <a:prstGeom prst="rightArrow">
            <a:avLst>
              <a:gd name="adj1" fmla="val 50000"/>
              <a:gd name="adj2" fmla="val 63129"/>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flipV="1">
            <a:off x="6884103" y="3061896"/>
            <a:ext cx="931747" cy="92038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7" name="Straight Connector 26"/>
          <p:cNvCxnSpPr/>
          <p:nvPr/>
        </p:nvCxnSpPr>
        <p:spPr>
          <a:xfrm flipH="1">
            <a:off x="7002483" y="3016536"/>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a:xfrm flipH="1" flipV="1">
            <a:off x="8076661" y="3016536"/>
            <a:ext cx="1" cy="96574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p:nvCxnSpPr>
        <p:spPr>
          <a:xfrm flipH="1" flipV="1">
            <a:off x="6709550" y="3129936"/>
            <a:ext cx="1" cy="96574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p:nvCxnSpPr>
        <p:spPr>
          <a:xfrm flipH="1">
            <a:off x="7002483" y="4095676"/>
            <a:ext cx="779347" cy="0"/>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Rectangle 21"/>
          <p:cNvSpPr/>
          <p:nvPr/>
        </p:nvSpPr>
        <p:spPr>
          <a:xfrm>
            <a:off x="6419399" y="2524633"/>
            <a:ext cx="601001" cy="59561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smtClean="0">
                <a:solidFill>
                  <a:schemeClr val="tx1"/>
                </a:solidFill>
              </a:rPr>
              <a:t>A</a:t>
            </a:r>
            <a:endParaRPr lang="en-US" sz="2000" baseline="-25000" dirty="0">
              <a:solidFill>
                <a:schemeClr val="tx1"/>
              </a:solidFill>
            </a:endParaRPr>
          </a:p>
        </p:txBody>
      </p:sp>
      <p:sp>
        <p:nvSpPr>
          <p:cNvPr id="23" name="Rectangle 22"/>
          <p:cNvSpPr/>
          <p:nvPr/>
        </p:nvSpPr>
        <p:spPr>
          <a:xfrm>
            <a:off x="7744766" y="3934957"/>
            <a:ext cx="601001" cy="59561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B</a:t>
            </a:r>
          </a:p>
        </p:txBody>
      </p:sp>
      <p:sp>
        <p:nvSpPr>
          <p:cNvPr id="24" name="Rectangle 23"/>
          <p:cNvSpPr/>
          <p:nvPr/>
        </p:nvSpPr>
        <p:spPr>
          <a:xfrm>
            <a:off x="7744766" y="2546373"/>
            <a:ext cx="601001" cy="59561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D</a:t>
            </a:r>
          </a:p>
        </p:txBody>
      </p:sp>
      <p:sp>
        <p:nvSpPr>
          <p:cNvPr id="25" name="Rectangle 24"/>
          <p:cNvSpPr/>
          <p:nvPr/>
        </p:nvSpPr>
        <p:spPr>
          <a:xfrm>
            <a:off x="6419399" y="3907653"/>
            <a:ext cx="601001" cy="595617"/>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T</a:t>
            </a:r>
            <a:r>
              <a:rPr lang="en-US" sz="2000" baseline="-25000" dirty="0">
                <a:solidFill>
                  <a:schemeClr val="tx1"/>
                </a:solidFill>
              </a:rPr>
              <a:t>C</a:t>
            </a:r>
          </a:p>
        </p:txBody>
      </p:sp>
      <p:sp>
        <p:nvSpPr>
          <p:cNvPr id="31" name="Right Arrow 30"/>
          <p:cNvSpPr/>
          <p:nvPr/>
        </p:nvSpPr>
        <p:spPr>
          <a:xfrm>
            <a:off x="5403806" y="3211836"/>
            <a:ext cx="861813" cy="431869"/>
          </a:xfrm>
          <a:prstGeom prst="rightArrow">
            <a:avLst>
              <a:gd name="adj1" fmla="val 50000"/>
              <a:gd name="adj2" fmla="val 63129"/>
            </a:avLst>
          </a:prstGeom>
          <a:solidFill>
            <a:schemeClr val="tx1">
              <a:lumMod val="50000"/>
              <a:lumOff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56" descr="black-server-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80977" y="1858027"/>
            <a:ext cx="600766" cy="60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p:nvSpPr>
        <p:spPr>
          <a:xfrm>
            <a:off x="5945671" y="2449927"/>
            <a:ext cx="282950" cy="338554"/>
          </a:xfrm>
          <a:prstGeom prst="rect">
            <a:avLst/>
          </a:prstGeom>
          <a:noFill/>
          <a:ln>
            <a:solidFill>
              <a:schemeClr val="tx1"/>
            </a:solidFill>
          </a:ln>
        </p:spPr>
        <p:txBody>
          <a:bodyPr wrap="none" rtlCol="0">
            <a:spAutoFit/>
          </a:bodyPr>
          <a:lstStyle/>
          <a:p>
            <a:r>
              <a:rPr lang="en-US" sz="1600" dirty="0" smtClean="0"/>
              <a:t>a</a:t>
            </a:r>
            <a:endParaRPr lang="en-US" sz="1600" dirty="0"/>
          </a:p>
        </p:txBody>
      </p:sp>
      <p:cxnSp>
        <p:nvCxnSpPr>
          <p:cNvPr id="34" name="Straight Connector 33"/>
          <p:cNvCxnSpPr>
            <a:stCxn id="22" idx="0"/>
          </p:cNvCxnSpPr>
          <p:nvPr/>
        </p:nvCxnSpPr>
        <p:spPr>
          <a:xfrm flipH="1" flipV="1">
            <a:off x="6265619" y="2223749"/>
            <a:ext cx="454281" cy="300884"/>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a:endCxn id="23" idx="2"/>
          </p:cNvCxnSpPr>
          <p:nvPr/>
        </p:nvCxnSpPr>
        <p:spPr>
          <a:xfrm flipH="1" flipV="1">
            <a:off x="8045267" y="4530574"/>
            <a:ext cx="551656" cy="324734"/>
          </a:xfrm>
          <a:prstGeom prst="line">
            <a:avLst/>
          </a:prstGeom>
          <a:ln w="12700" cmpd="sng">
            <a:solidFill>
              <a:schemeClr val="tx1"/>
            </a:solidFill>
          </a:ln>
        </p:spPr>
        <p:style>
          <a:lnRef idx="1">
            <a:schemeClr val="accent3"/>
          </a:lnRef>
          <a:fillRef idx="0">
            <a:schemeClr val="accent3"/>
          </a:fillRef>
          <a:effectRef idx="0">
            <a:schemeClr val="accent3"/>
          </a:effectRef>
          <a:fontRef idx="minor">
            <a:schemeClr val="tx1"/>
          </a:fontRef>
        </p:style>
      </p:cxnSp>
      <p:sp>
        <p:nvSpPr>
          <p:cNvPr id="37" name="TextBox 36"/>
          <p:cNvSpPr txBox="1"/>
          <p:nvPr/>
        </p:nvSpPr>
        <p:spPr>
          <a:xfrm>
            <a:off x="8608763" y="5177454"/>
            <a:ext cx="292468" cy="338554"/>
          </a:xfrm>
          <a:prstGeom prst="rect">
            <a:avLst/>
          </a:prstGeom>
          <a:noFill/>
          <a:ln>
            <a:solidFill>
              <a:schemeClr val="tx1"/>
            </a:solidFill>
          </a:ln>
        </p:spPr>
        <p:txBody>
          <a:bodyPr wrap="none" rtlCol="0">
            <a:spAutoFit/>
          </a:bodyPr>
          <a:lstStyle/>
          <a:p>
            <a:r>
              <a:rPr lang="en-US" sz="1600" dirty="0" smtClean="0"/>
              <a:t>b</a:t>
            </a:r>
            <a:endParaRPr lang="en-US" sz="1600" dirty="0"/>
          </a:p>
        </p:txBody>
      </p:sp>
      <p:pic>
        <p:nvPicPr>
          <p:cNvPr id="35" name="Picture 56" descr="black-server-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7279" y="4575785"/>
            <a:ext cx="600766" cy="60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981707" y="4875558"/>
            <a:ext cx="2557574" cy="369332"/>
          </a:xfrm>
          <a:prstGeom prst="rect">
            <a:avLst/>
          </a:prstGeom>
          <a:noFill/>
          <a:ln>
            <a:solidFill>
              <a:srgbClr val="FF0000"/>
            </a:solidFill>
          </a:ln>
        </p:spPr>
        <p:txBody>
          <a:bodyPr wrap="none" rtlCol="0">
            <a:spAutoFit/>
          </a:bodyPr>
          <a:lstStyle/>
          <a:p>
            <a:r>
              <a:rPr lang="en-US" dirty="0" smtClean="0"/>
              <a:t>Can host a talk to host b?</a:t>
            </a:r>
            <a:endParaRPr lang="en-US" dirty="0"/>
          </a:p>
        </p:txBody>
      </p:sp>
      <p:sp>
        <p:nvSpPr>
          <p:cNvPr id="38" name="TextBox 37"/>
          <p:cNvSpPr txBox="1"/>
          <p:nvPr/>
        </p:nvSpPr>
        <p:spPr>
          <a:xfrm>
            <a:off x="2175056" y="5331342"/>
            <a:ext cx="4374365" cy="369332"/>
          </a:xfrm>
          <a:prstGeom prst="rect">
            <a:avLst/>
          </a:prstGeom>
          <a:noFill/>
          <a:ln>
            <a:solidFill>
              <a:srgbClr val="FF0000"/>
            </a:solidFill>
          </a:ln>
        </p:spPr>
        <p:txBody>
          <a:bodyPr wrap="none" rtlCol="0">
            <a:spAutoFit/>
          </a:bodyPr>
          <a:lstStyle/>
          <a:p>
            <a:r>
              <a:rPr lang="en-US" dirty="0" smtClean="0"/>
              <a:t>Is there any forwarding loop in the network?</a:t>
            </a:r>
            <a:endParaRPr lang="en-US" dirty="0"/>
          </a:p>
        </p:txBody>
      </p:sp>
      <p:sp>
        <p:nvSpPr>
          <p:cNvPr id="15" name="Rectangle 14"/>
          <p:cNvSpPr/>
          <p:nvPr/>
        </p:nvSpPr>
        <p:spPr>
          <a:xfrm>
            <a:off x="457200" y="1818951"/>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534004" y="1858027"/>
            <a:ext cx="576643" cy="154435"/>
          </a:xfrm>
          <a:prstGeom prst="rect">
            <a:avLst/>
          </a:prstGeom>
          <a:solidFill>
            <a:srgbClr val="66FF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29393" y="2067171"/>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4004" y="2272508"/>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880225" y="1833830"/>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1957029" y="1872906"/>
            <a:ext cx="576643" cy="154435"/>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1952418" y="2082050"/>
            <a:ext cx="576643" cy="154435"/>
          </a:xfrm>
          <a:prstGeom prst="rect">
            <a:avLst/>
          </a:prstGeom>
          <a:solidFill>
            <a:srgbClr val="FF6FC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51241" y="3469951"/>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28045" y="3509027"/>
            <a:ext cx="576643" cy="15443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523434" y="3718171"/>
            <a:ext cx="576643" cy="154435"/>
          </a:xfrm>
          <a:prstGeom prst="rect">
            <a:avLst/>
          </a:prstGeom>
          <a:solidFill>
            <a:srgbClr val="660066"/>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1895733" y="3463235"/>
            <a:ext cx="724877" cy="818742"/>
          </a:xfrm>
          <a:prstGeom prst="rect">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972537" y="3502311"/>
            <a:ext cx="576643" cy="154435"/>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1979614" y="3962414"/>
            <a:ext cx="576643" cy="154435"/>
          </a:xfrm>
          <a:prstGeom prst="rect">
            <a:avLst/>
          </a:prstGeom>
          <a:solidFill>
            <a:schemeClr val="accent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1972537" y="3733680"/>
            <a:ext cx="576643" cy="15443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10/1/13</a:t>
            </a:r>
            <a:endParaRPr lang="en-US"/>
          </a:p>
        </p:txBody>
      </p:sp>
      <p:sp>
        <p:nvSpPr>
          <p:cNvPr id="9" name="Footer Placeholder 8"/>
          <p:cNvSpPr>
            <a:spLocks noGrp="1"/>
          </p:cNvSpPr>
          <p:nvPr>
            <p:ph type="ftr" sz="quarter" idx="11"/>
          </p:nvPr>
        </p:nvSpPr>
        <p:spPr/>
        <p:txBody>
          <a:bodyPr/>
          <a:lstStyle/>
          <a:p>
            <a:r>
              <a:rPr lang="en-US" smtClean="0"/>
              <a:t>Software Defined Networking (COMS 6998-8)</a:t>
            </a:r>
            <a:endParaRPr lang="en-US"/>
          </a:p>
        </p:txBody>
      </p:sp>
      <p:sp>
        <p:nvSpPr>
          <p:cNvPr id="11" name="Slide Number Placeholder 10"/>
          <p:cNvSpPr>
            <a:spLocks noGrp="1"/>
          </p:cNvSpPr>
          <p:nvPr>
            <p:ph type="sldNum" sz="quarter" idx="12"/>
          </p:nvPr>
        </p:nvSpPr>
        <p:spPr/>
        <p:txBody>
          <a:bodyPr/>
          <a:lstStyle/>
          <a:p>
            <a:fld id="{20342B77-D34C-443A-9BA4-2E8748A6D936}" type="slidenum">
              <a:rPr lang="en-US" smtClean="0"/>
              <a:pPr/>
              <a:t>9</a:t>
            </a:fld>
            <a:endParaRPr lang="en-US"/>
          </a:p>
        </p:txBody>
      </p:sp>
      <p:sp>
        <p:nvSpPr>
          <p:cNvPr id="51" name="Footer Placeholder 3"/>
          <p:cNvSpPr txBox="1">
            <a:spLocks/>
          </p:cNvSpPr>
          <p:nvPr/>
        </p:nvSpPr>
        <p:spPr>
          <a:xfrm>
            <a:off x="5715000" y="6324600"/>
            <a:ext cx="3200400" cy="3968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Tree>
    <p:custDataLst>
      <p:tags r:id="rId1"/>
    </p:custDataLst>
    <p:extLst>
      <p:ext uri="{BB962C8B-B14F-4D97-AF65-F5344CB8AC3E}">
        <p14:creationId xmlns:p14="http://schemas.microsoft.com/office/powerpoint/2010/main" val="207022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31" grpId="0" animBg="1"/>
      <p:bldP spid="33" grpId="0" animBg="1"/>
      <p:bldP spid="37" grpId="0" animBg="1"/>
      <p:bldP spid="14" grpId="0" animBg="1"/>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7|4.3|7.2|4"/>
</p:tagLst>
</file>

<file path=ppt/tags/tag10.xml><?xml version="1.0" encoding="utf-8"?>
<p:tagLst xmlns:a="http://schemas.openxmlformats.org/drawingml/2006/main" xmlns:r="http://schemas.openxmlformats.org/officeDocument/2006/relationships" xmlns:p="http://schemas.openxmlformats.org/presentationml/2006/main">
  <p:tag name="TIMING" val="|16.4|9.8|31.7|7.3"/>
</p:tagLst>
</file>

<file path=ppt/tags/tag11.xml><?xml version="1.0" encoding="utf-8"?>
<p:tagLst xmlns:a="http://schemas.openxmlformats.org/drawingml/2006/main" xmlns:r="http://schemas.openxmlformats.org/officeDocument/2006/relationships" xmlns:p="http://schemas.openxmlformats.org/presentationml/2006/main">
  <p:tag name="TIMING" val="|17|6.4"/>
</p:tagLst>
</file>

<file path=ppt/tags/tag12.xml><?xml version="1.0" encoding="utf-8"?>
<p:tagLst xmlns:a="http://schemas.openxmlformats.org/drawingml/2006/main" xmlns:r="http://schemas.openxmlformats.org/officeDocument/2006/relationships" xmlns:p="http://schemas.openxmlformats.org/presentationml/2006/main">
  <p:tag name="TIMING" val="|5.8|10.5|21.1"/>
</p:tagLst>
</file>

<file path=ppt/tags/tag13.xml><?xml version="1.0" encoding="utf-8"?>
<p:tagLst xmlns:a="http://schemas.openxmlformats.org/drawingml/2006/main" xmlns:r="http://schemas.openxmlformats.org/officeDocument/2006/relationships" xmlns:p="http://schemas.openxmlformats.org/presentationml/2006/main">
  <p:tag name="TIMING" val="|38|16.1"/>
</p:tagLst>
</file>

<file path=ppt/tags/tag14.xml><?xml version="1.0" encoding="utf-8"?>
<p:tagLst xmlns:a="http://schemas.openxmlformats.org/drawingml/2006/main" xmlns:r="http://schemas.openxmlformats.org/officeDocument/2006/relationships" xmlns:p="http://schemas.openxmlformats.org/presentationml/2006/main">
  <p:tag name="TIMING" val="|11.5|5.5|3.3"/>
</p:tagLst>
</file>

<file path=ppt/tags/tag15.xml><?xml version="1.0" encoding="utf-8"?>
<p:tagLst xmlns:a="http://schemas.openxmlformats.org/drawingml/2006/main" xmlns:r="http://schemas.openxmlformats.org/officeDocument/2006/relationships" xmlns:p="http://schemas.openxmlformats.org/presentationml/2006/main">
  <p:tag name="TIMING" val="|6.5|1.8|4.4|8.8|25"/>
</p:tagLst>
</file>

<file path=ppt/tags/tag16.xml><?xml version="1.0" encoding="utf-8"?>
<p:tagLst xmlns:a="http://schemas.openxmlformats.org/drawingml/2006/main" xmlns:r="http://schemas.openxmlformats.org/officeDocument/2006/relationships" xmlns:p="http://schemas.openxmlformats.org/presentationml/2006/main">
  <p:tag name="TIMING" val="|9.5|8.6"/>
</p:tagLst>
</file>

<file path=ppt/tags/tag17.xml><?xml version="1.0" encoding="utf-8"?>
<p:tagLst xmlns:a="http://schemas.openxmlformats.org/drawingml/2006/main" xmlns:r="http://schemas.openxmlformats.org/officeDocument/2006/relationships" xmlns:p="http://schemas.openxmlformats.org/presentationml/2006/main">
  <p:tag name="TIMING" val="|8.3|5.8"/>
</p:tagLst>
</file>

<file path=ppt/tags/tag18.xml><?xml version="1.0" encoding="utf-8"?>
<p:tagLst xmlns:a="http://schemas.openxmlformats.org/drawingml/2006/main" xmlns:r="http://schemas.openxmlformats.org/officeDocument/2006/relationships" xmlns:p="http://schemas.openxmlformats.org/presentationml/2006/main">
  <p:tag name="TIMING" val="|5.8|15.3|16.2"/>
</p:tagLst>
</file>

<file path=ppt/tags/tag19.xml><?xml version="1.0" encoding="utf-8"?>
<p:tagLst xmlns:a="http://schemas.openxmlformats.org/drawingml/2006/main" xmlns:r="http://schemas.openxmlformats.org/officeDocument/2006/relationships" xmlns:p="http://schemas.openxmlformats.org/presentationml/2006/main">
  <p:tag name="TIMING" val="|14.3|18.3|4.1"/>
</p:tagLst>
</file>

<file path=ppt/tags/tag2.xml><?xml version="1.0" encoding="utf-8"?>
<p:tagLst xmlns:a="http://schemas.openxmlformats.org/drawingml/2006/main" xmlns:r="http://schemas.openxmlformats.org/officeDocument/2006/relationships" xmlns:p="http://schemas.openxmlformats.org/presentationml/2006/main">
  <p:tag name="TIMING" val="|3.3|9.2|19.3|7.1|11.3"/>
</p:tagLst>
</file>

<file path=ppt/tags/tag20.xml><?xml version="1.0" encoding="utf-8"?>
<p:tagLst xmlns:a="http://schemas.openxmlformats.org/drawingml/2006/main" xmlns:r="http://schemas.openxmlformats.org/officeDocument/2006/relationships" xmlns:p="http://schemas.openxmlformats.org/presentationml/2006/main">
  <p:tag name="TIMING" val="|28.3|13.3|9.8|19.1"/>
</p:tagLst>
</file>

<file path=ppt/tags/tag21.xml><?xml version="1.0" encoding="utf-8"?>
<p:tagLst xmlns:a="http://schemas.openxmlformats.org/drawingml/2006/main" xmlns:r="http://schemas.openxmlformats.org/officeDocument/2006/relationships" xmlns:p="http://schemas.openxmlformats.org/presentationml/2006/main">
  <p:tag name="TIMING" val="|6.2"/>
</p:tagLst>
</file>

<file path=ppt/tags/tag22.xml><?xml version="1.0" encoding="utf-8"?>
<p:tagLst xmlns:a="http://schemas.openxmlformats.org/drawingml/2006/main" xmlns:r="http://schemas.openxmlformats.org/officeDocument/2006/relationships" xmlns:p="http://schemas.openxmlformats.org/presentationml/2006/main">
  <p:tag name="TIMING" val="|13.4|8.3|10.5|8.1"/>
</p:tagLst>
</file>

<file path=ppt/tags/tag3.xml><?xml version="1.0" encoding="utf-8"?>
<p:tagLst xmlns:a="http://schemas.openxmlformats.org/drawingml/2006/main" xmlns:r="http://schemas.openxmlformats.org/officeDocument/2006/relationships" xmlns:p="http://schemas.openxmlformats.org/presentationml/2006/main">
  <p:tag name="TIMING" val="|15.7|3.6|7.7|5"/>
</p:tagLst>
</file>

<file path=ppt/tags/tag4.xml><?xml version="1.0" encoding="utf-8"?>
<p:tagLst xmlns:a="http://schemas.openxmlformats.org/drawingml/2006/main" xmlns:r="http://schemas.openxmlformats.org/officeDocument/2006/relationships" xmlns:p="http://schemas.openxmlformats.org/presentationml/2006/main">
  <p:tag name="TIMING" val="|3.9|2|2.5"/>
</p:tagLst>
</file>

<file path=ppt/tags/tag5.xml><?xml version="1.0" encoding="utf-8"?>
<p:tagLst xmlns:a="http://schemas.openxmlformats.org/drawingml/2006/main" xmlns:r="http://schemas.openxmlformats.org/officeDocument/2006/relationships" xmlns:p="http://schemas.openxmlformats.org/presentationml/2006/main">
  <p:tag name="TIMING" val="|23.7|14.5|13.5"/>
</p:tagLst>
</file>

<file path=ppt/tags/tag6.xml><?xml version="1.0" encoding="utf-8"?>
<p:tagLst xmlns:a="http://schemas.openxmlformats.org/drawingml/2006/main" xmlns:r="http://schemas.openxmlformats.org/officeDocument/2006/relationships" xmlns:p="http://schemas.openxmlformats.org/presentationml/2006/main">
  <p:tag name="TIMING" val="|5|2.3|12.2|2.1|8.2|18.3"/>
</p:tagLst>
</file>

<file path=ppt/tags/tag7.xml><?xml version="1.0" encoding="utf-8"?>
<p:tagLst xmlns:a="http://schemas.openxmlformats.org/drawingml/2006/main" xmlns:r="http://schemas.openxmlformats.org/officeDocument/2006/relationships" xmlns:p="http://schemas.openxmlformats.org/presentationml/2006/main">
  <p:tag name="TIMING" val="|1.7|8.2|4.5"/>
</p:tagLst>
</file>

<file path=ppt/tags/tag8.xml><?xml version="1.0" encoding="utf-8"?>
<p:tagLst xmlns:a="http://schemas.openxmlformats.org/drawingml/2006/main" xmlns:r="http://schemas.openxmlformats.org/officeDocument/2006/relationships" xmlns:p="http://schemas.openxmlformats.org/presentationml/2006/main">
  <p:tag name="TIMING" val="|8.7|61.9|11.2|13.6"/>
</p:tagLst>
</file>

<file path=ppt/tags/tag9.xml><?xml version="1.0" encoding="utf-8"?>
<p:tagLst xmlns:a="http://schemas.openxmlformats.org/drawingml/2006/main" xmlns:r="http://schemas.openxmlformats.org/officeDocument/2006/relationships" xmlns:p="http://schemas.openxmlformats.org/presentationml/2006/main">
  <p:tag name="TIMING" val="|10.6|1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31532</TotalTime>
  <Words>3154</Words>
  <Application>Microsoft Macintosh PowerPoint</Application>
  <PresentationFormat>On-screen Show (4:3)</PresentationFormat>
  <Paragraphs>506</Paragraphs>
  <Slides>35</Slides>
  <Notes>19</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Software Defined Networking COMS 6998-8, Fall 2013</vt:lpstr>
      <vt:lpstr>Outline</vt:lpstr>
      <vt:lpstr>Review of Previous Lecture</vt:lpstr>
      <vt:lpstr>Example Algorithmic Policy in Java</vt:lpstr>
      <vt:lpstr>PowerPoint Presentation</vt:lpstr>
      <vt:lpstr>Verification of Network Properties</vt:lpstr>
      <vt:lpstr>Network debugging is hard!</vt:lpstr>
      <vt:lpstr>Network debugging is hard!</vt:lpstr>
      <vt:lpstr>Header Space Analysis: Snapshot-based Checking</vt:lpstr>
      <vt:lpstr>Real-Time Incremental Checking</vt:lpstr>
      <vt:lpstr>Real-Time Incremental Checking</vt:lpstr>
      <vt:lpstr>Verification of Network Properties</vt:lpstr>
      <vt:lpstr>NetPlumber</vt:lpstr>
      <vt:lpstr>NetPlumber</vt:lpstr>
      <vt:lpstr>NetPlumber – Nodes and Edges</vt:lpstr>
      <vt:lpstr>NetPlumber – Intra table dependency</vt:lpstr>
      <vt:lpstr>NetPlumber – Computing Reachability</vt:lpstr>
      <vt:lpstr>NetPlumber – Computing Reachability with Updates</vt:lpstr>
      <vt:lpstr>NetPlumber – Computing Reachability with Updates</vt:lpstr>
      <vt:lpstr>NetPlumber – Checking Policy</vt:lpstr>
      <vt:lpstr>NetPlumber – Checking Policy</vt:lpstr>
      <vt:lpstr>Checking Policy with NetPlumber</vt:lpstr>
      <vt:lpstr>Checking Policy with NetPlumber</vt:lpstr>
      <vt:lpstr>Checking Policy with NetPlumber</vt:lpstr>
      <vt:lpstr>Why the dependency graph helps</vt:lpstr>
      <vt:lpstr>Distributed NetPlumber</vt:lpstr>
      <vt:lpstr>Dependency Graph Clustering</vt:lpstr>
      <vt:lpstr>PowerPoint Presentation</vt:lpstr>
      <vt:lpstr>Verification of Network Properties</vt:lpstr>
      <vt:lpstr>Experiment On Google WAN</vt:lpstr>
      <vt:lpstr>Experiment On Google WAN</vt:lpstr>
      <vt:lpstr>Experiment On Google WAN</vt:lpstr>
      <vt:lpstr>Benchmarking Experiment</vt:lpstr>
      <vt:lpstr>Conclusions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779</cp:revision>
  <dcterms:created xsi:type="dcterms:W3CDTF">2011-08-08T23:13:16Z</dcterms:created>
  <dcterms:modified xsi:type="dcterms:W3CDTF">2013-10-13T18:16:14Z</dcterms:modified>
</cp:coreProperties>
</file>