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422" r:id="rId2"/>
    <p:sldId id="870" r:id="rId3"/>
    <p:sldId id="926" r:id="rId4"/>
    <p:sldId id="749" r:id="rId5"/>
    <p:sldId id="739" r:id="rId6"/>
    <p:sldId id="743" r:id="rId7"/>
    <p:sldId id="741" r:id="rId8"/>
    <p:sldId id="911" r:id="rId9"/>
    <p:sldId id="895" r:id="rId10"/>
    <p:sldId id="898" r:id="rId11"/>
    <p:sldId id="910" r:id="rId12"/>
    <p:sldId id="928" r:id="rId13"/>
    <p:sldId id="929" r:id="rId14"/>
    <p:sldId id="912" r:id="rId15"/>
    <p:sldId id="899" r:id="rId16"/>
    <p:sldId id="900" r:id="rId17"/>
    <p:sldId id="927" r:id="rId18"/>
    <p:sldId id="874" r:id="rId19"/>
    <p:sldId id="913" r:id="rId20"/>
    <p:sldId id="775" r:id="rId21"/>
    <p:sldId id="780" r:id="rId22"/>
    <p:sldId id="903" r:id="rId23"/>
    <p:sldId id="914" r:id="rId24"/>
    <p:sldId id="904" r:id="rId25"/>
    <p:sldId id="905" r:id="rId26"/>
    <p:sldId id="916" r:id="rId27"/>
    <p:sldId id="777" r:id="rId28"/>
    <p:sldId id="809" r:id="rId29"/>
    <p:sldId id="781" r:id="rId30"/>
    <p:sldId id="906" r:id="rId31"/>
    <p:sldId id="784" r:id="rId32"/>
    <p:sldId id="918" r:id="rId33"/>
    <p:sldId id="919" r:id="rId34"/>
    <p:sldId id="907" r:id="rId35"/>
    <p:sldId id="802" r:id="rId36"/>
    <p:sldId id="785" r:id="rId37"/>
    <p:sldId id="917" r:id="rId38"/>
    <p:sldId id="701" r:id="rId39"/>
    <p:sldId id="896" r:id="rId40"/>
    <p:sldId id="897" r:id="rId41"/>
    <p:sldId id="668" r:id="rId42"/>
    <p:sldId id="786" r:id="rId43"/>
    <p:sldId id="807" r:id="rId44"/>
    <p:sldId id="794" r:id="rId45"/>
    <p:sldId id="795" r:id="rId46"/>
    <p:sldId id="797" r:id="rId47"/>
    <p:sldId id="908" r:id="rId48"/>
    <p:sldId id="801" r:id="rId49"/>
    <p:sldId id="806" r:id="rId50"/>
    <p:sldId id="925" r:id="rId51"/>
    <p:sldId id="921" r:id="rId52"/>
    <p:sldId id="922" r:id="rId53"/>
    <p:sldId id="796" r:id="rId54"/>
    <p:sldId id="812" r:id="rId55"/>
    <p:sldId id="704" r:id="rId56"/>
    <p:sldId id="813" r:id="rId57"/>
    <p:sldId id="811" r:id="rId58"/>
    <p:sldId id="799" r:id="rId59"/>
    <p:sldId id="923" r:id="rId60"/>
    <p:sldId id="820" r:id="rId61"/>
    <p:sldId id="826" r:id="rId62"/>
    <p:sldId id="877" r:id="rId63"/>
    <p:sldId id="901" r:id="rId64"/>
    <p:sldId id="915" r:id="rId65"/>
    <p:sldId id="825" r:id="rId6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F6ABD"/>
    <a:srgbClr val="5C5FBD"/>
    <a:srgbClr val="6561BD"/>
    <a:srgbClr val="7A66BD"/>
    <a:srgbClr val="FF5F67"/>
    <a:srgbClr val="FFFCF8"/>
    <a:srgbClr val="D77C93"/>
    <a:srgbClr val="D70072"/>
    <a:srgbClr val="C6AD06"/>
    <a:srgbClr val="D96A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84286" autoAdjust="0"/>
  </p:normalViewPr>
  <p:slideViewPr>
    <p:cSldViewPr snapToGrid="0" snapToObjects="1">
      <p:cViewPr>
        <p:scale>
          <a:sx n="95" d="100"/>
          <a:sy n="95" d="100"/>
        </p:scale>
        <p:origin x="-2032" y="-2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9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notesMaster" Target="notesMasters/notesMaster1.xml"/><Relationship Id="rId68" Type="http://schemas.openxmlformats.org/officeDocument/2006/relationships/handoutMaster" Target="handoutMasters/handout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8F128-454A-114B-92A9-1C0719602E73}" type="datetimeFigureOut">
              <a:rPr lang="en-US" smtClean="0"/>
              <a:t>10/2/13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865C4-0CFA-9E48-9849-760297064B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9995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76EC3-4053-4042-87E8-774DB7BE948A}" type="datetimeFigureOut">
              <a:rPr lang="en-US" smtClean="0"/>
              <a:t>10/2/13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A564-B5A9-1B48-9539-F4CC86F953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5213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Today,</a:t>
            </a:r>
            <a:r>
              <a:rPr lang="en-US" baseline="0" dirty="0" smtClean="0"/>
              <a:t> I’m going to show you how to build sophisticated SDN apps</a:t>
            </a:r>
          </a:p>
          <a:p>
            <a:r>
              <a:rPr lang="en-US" baseline="0" dirty="0" smtClean="0"/>
              <a:t>Out of independent modules </a:t>
            </a:r>
          </a:p>
          <a:p>
            <a:r>
              <a:rPr lang="en-US" baseline="0" dirty="0" smtClean="0"/>
              <a:t>written in a novel domain specific language embedded in Python</a:t>
            </a:r>
          </a:p>
          <a:p>
            <a:r>
              <a:rPr lang="en-US" baseline="0" dirty="0" smtClean="0"/>
              <a:t>Available for you to download at the URL behind 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897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From ICFP’11 and POPL’12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From ICFP’11 and POPL’12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109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access_control.py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433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Which</a:t>
            </a:r>
            <a:r>
              <a:rPr lang="en-US" baseline="0" dirty="0" smtClean="0"/>
              <a:t> let’s us finish our first example, the monitoring load balancer.</a:t>
            </a:r>
          </a:p>
          <a:p>
            <a:r>
              <a:rPr lang="en-US" baseline="0" dirty="0" smtClean="0"/>
              <a:t>We’ve already written the route and monitor modules</a:t>
            </a:r>
          </a:p>
          <a:p>
            <a:r>
              <a:rPr lang="en-US" baseline="0" dirty="0" smtClean="0"/>
              <a:t>The balance module is similar to the </a:t>
            </a:r>
            <a:r>
              <a:rPr lang="en-US" baseline="0" dirty="0" err="1" smtClean="0"/>
              <a:t>OpenFlow</a:t>
            </a:r>
            <a:r>
              <a:rPr lang="en-US" baseline="0" dirty="0" smtClean="0"/>
              <a:t> version we saw previously, but with a third case for packets not destined to P</a:t>
            </a:r>
          </a:p>
          <a:p>
            <a:r>
              <a:rPr lang="en-US" baseline="0" dirty="0" smtClean="0"/>
              <a:t>To these we apply the identity policy, so such packets are passed through to the next module unchanged.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With these three modules, completing the monitoring load balancer takes one quick line</a:t>
            </a:r>
          </a:p>
          <a:p>
            <a:r>
              <a:rPr lang="en-US" baseline="0" dirty="0" smtClean="0"/>
              <a:t>Balance then forward, and do monitoring in parallel </a:t>
            </a:r>
          </a:p>
          <a:p>
            <a:r>
              <a:rPr lang="en-US" baseline="0" dirty="0" smtClean="0"/>
              <a:t>This is significantly more elegant, modifiable, and reusable than writing the corresponding app in any controller platform.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2393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5094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I’ll demonstrate</a:t>
            </a:r>
            <a:r>
              <a:rPr lang="en-US" baseline="0" dirty="0" smtClean="0"/>
              <a:t> this in the context of a MAC-Learning module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those of you who aren’t familiar MAC-Learning logic works by initially flooding all received packets.</a:t>
            </a:r>
          </a:p>
          <a:p>
            <a:r>
              <a:rPr lang="en-US" baseline="0" dirty="0" smtClean="0"/>
              <a:t>as mappings between ports and MAC addresses are learnt by each switch, that switch switches from flooding to unicasting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start by declaring a new standard Python class which will encapsulate our time series object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then initialize</a:t>
            </a:r>
            <a:r>
              <a:rPr lang="en-US" baseline="0" dirty="0" smtClean="0"/>
              <a:t> the object by creating a bucket which for each switch will callback when a new </a:t>
            </a:r>
            <a:r>
              <a:rPr lang="en-US" baseline="0" dirty="0" err="1" smtClean="0"/>
              <a:t>srcmac</a:t>
            </a:r>
            <a:r>
              <a:rPr lang="en-US" baseline="0" dirty="0" smtClean="0"/>
              <a:t> is seen</a:t>
            </a:r>
          </a:p>
          <a:p>
            <a:r>
              <a:rPr lang="en-US" baseline="0" dirty="0" smtClean="0"/>
              <a:t>We register an update function with that bucket</a:t>
            </a:r>
          </a:p>
          <a:p>
            <a:r>
              <a:rPr lang="en-US" baseline="0" dirty="0" smtClean="0"/>
              <a:t>And initialize the current value of the time-series to flood all packets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update function simply takes the previous value the time-series produces a new one that replaces a flood with a unicast.</a:t>
            </a:r>
          </a:p>
          <a:p>
            <a:r>
              <a:rPr lang="en-US" baseline="0" dirty="0" smtClean="0"/>
              <a:t>All-in-all pretty compact, yet very flexible.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053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API that has made this possible is </a:t>
            </a:r>
            <a:r>
              <a:rPr lang="en-US" baseline="0" dirty="0" err="1" smtClean="0"/>
              <a:t>OpenFlow</a:t>
            </a:r>
            <a:endParaRPr lang="en-US" baseline="0" dirty="0" smtClean="0"/>
          </a:p>
          <a:p>
            <a:r>
              <a:rPr lang="en-US" baseline="0" dirty="0" smtClean="0"/>
              <a:t>Which I’ll describe in the context of a simple network (which we will return to later)</a:t>
            </a:r>
          </a:p>
          <a:p>
            <a:r>
              <a:rPr lang="en-US" baseline="0" dirty="0" smtClean="0"/>
              <a:t>Made of an SDN switch </a:t>
            </a:r>
          </a:p>
          <a:p>
            <a:r>
              <a:rPr lang="en-US" baseline="0" dirty="0" smtClean="0"/>
              <a:t>connected on port 1 to the internet</a:t>
            </a:r>
          </a:p>
          <a:p>
            <a:r>
              <a:rPr lang="en-US" baseline="0" dirty="0" smtClean="0"/>
              <a:t>And on ports 2 and 3 to servers A and B respectively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951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consider a simple </a:t>
            </a:r>
            <a:r>
              <a:rPr lang="en-US" dirty="0" err="1" smtClean="0"/>
              <a:t>OpenFlow</a:t>
            </a:r>
            <a:r>
              <a:rPr lang="en-US" dirty="0" smtClean="0"/>
              <a:t> IP routing</a:t>
            </a:r>
            <a:r>
              <a:rPr lang="en-US" baseline="0" dirty="0" smtClean="0"/>
              <a:t> </a:t>
            </a:r>
            <a:r>
              <a:rPr lang="en-US" dirty="0" smtClean="0"/>
              <a:t>program</a:t>
            </a:r>
            <a:r>
              <a:rPr lang="en-US" baseline="0" dirty="0" smtClean="0"/>
              <a:t> shown in the green box</a:t>
            </a:r>
          </a:p>
          <a:p>
            <a:r>
              <a:rPr lang="en-US" baseline="0" dirty="0" smtClean="0"/>
              <a:t>Each line or “rule” has a pattern – that determines which packets will be matched – here destination IPS</a:t>
            </a:r>
          </a:p>
          <a:p>
            <a:r>
              <a:rPr lang="en-US" baseline="0" dirty="0" smtClean="0"/>
              <a:t>An associated action – here forward out a particular port</a:t>
            </a:r>
          </a:p>
          <a:p>
            <a:r>
              <a:rPr lang="en-US" baseline="0" dirty="0" smtClean="0"/>
              <a:t>A priority used to disambiguate between overlapping patterns,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951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</a:t>
            </a:r>
            <a:r>
              <a:rPr lang="en-US" baseline="0" dirty="0" smtClean="0"/>
              <a:t> different choice of pattern use MAC addresses instead of IPs, with the same relative priorities (we’ll assume our rules are listed in priority order from here on)</a:t>
            </a:r>
            <a:endParaRPr lang="en-US" dirty="0" smtClean="0"/>
          </a:p>
          <a:p>
            <a:r>
              <a:rPr lang="en-US" baseline="0" dirty="0" smtClean="0"/>
              <a:t> produces an </a:t>
            </a:r>
            <a:r>
              <a:rPr lang="en-US" baseline="0" dirty="0" err="1" smtClean="0"/>
              <a:t>ethernet</a:t>
            </a:r>
            <a:r>
              <a:rPr lang="en-US" baseline="0" dirty="0" smtClean="0"/>
              <a:t> switching program.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951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Likewise,</a:t>
            </a:r>
            <a:r>
              <a:rPr lang="en-US" baseline="0" dirty="0" smtClean="0"/>
              <a:t> we can produce a load balancer by choosing a more complex pattern match and a different action – modify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this way</a:t>
            </a:r>
            <a:r>
              <a:rPr lang="en-US" dirty="0" smtClean="0"/>
              <a:t> </a:t>
            </a:r>
            <a:r>
              <a:rPr lang="en-US" dirty="0" err="1" smtClean="0"/>
              <a:t>OpenFlow</a:t>
            </a:r>
            <a:r>
              <a:rPr lang="en-US" dirty="0" smtClean="0"/>
              <a:t> lets us manage all sorts of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heterogenous</a:t>
            </a:r>
            <a:r>
              <a:rPr lang="en-US" baseline="0" dirty="0" smtClean="0"/>
              <a:t> hardware / functionality using same interface!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951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143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hub.py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171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317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7221-A141-AA43-B1F0-23D2847EA1E7}" type="datetime1">
              <a:rPr lang="en-US" smtClean="0"/>
              <a:t>10/2/13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45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46FD-CAEB-C54F-B132-B4CA3EC352AC}" type="datetime1">
              <a:rPr lang="en-US" smtClean="0"/>
              <a:t>10/2/13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805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343F-F236-D24F-9542-1F5BF53408EE}" type="datetime1">
              <a:rPr lang="en-US" smtClean="0"/>
              <a:t>10/2/13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011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6873-4DAE-B741-9B99-9D8B68699C87}" type="datetime1">
              <a:rPr lang="en-US" smtClean="0"/>
              <a:t>10/2/13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48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624F-1A88-BA4D-8F32-D8D68F384383}" type="datetime1">
              <a:rPr lang="en-US" smtClean="0"/>
              <a:t>10/2/13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67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9989-A835-614E-8756-5C3A6DA81AD9}" type="datetime1">
              <a:rPr lang="en-US" smtClean="0"/>
              <a:t>10/2/13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23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6F12-EDFE-114A-B8B0-2910906EE2F2}" type="datetime1">
              <a:rPr lang="en-US" smtClean="0"/>
              <a:t>10/2/13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01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44CF-6988-C044-98A8-B4CCC8BD5E44}" type="datetime1">
              <a:rPr lang="en-US" smtClean="0"/>
              <a:t>10/2/13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0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9443-4150-6948-B8B2-657E1C7F7449}" type="datetime1">
              <a:rPr lang="en-US" smtClean="0"/>
              <a:t>10/2/13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EC35-A62B-A846-A654-946E4A678AFE}" type="datetime1">
              <a:rPr lang="en-US" smtClean="0"/>
              <a:t>10/2/13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39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4760-C3B7-E349-85B8-7B6FCB4D35D5}" type="datetime1">
              <a:rPr lang="en-US" smtClean="0"/>
              <a:t>10/2/13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01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575C6-B12F-EB40-887D-260FBEAD9CEE}" type="datetime1">
              <a:rPr lang="en-US" smtClean="0"/>
              <a:t>10/2/13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1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9.tiff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0.tiff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lossy-flame-hi.png"/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0" y="657202"/>
            <a:ext cx="4064000" cy="52849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428" y="909736"/>
            <a:ext cx="8700717" cy="1806571"/>
          </a:xfrm>
        </p:spPr>
        <p:txBody>
          <a:bodyPr>
            <a:normAutofit fontScale="90000"/>
          </a:bodyPr>
          <a:lstStyle/>
          <a:p>
            <a:r>
              <a:rPr lang="en-US" sz="6100" dirty="0" smtClean="0"/>
              <a:t>Modular SDN Programming w/ Pyretic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212678" y="3490014"/>
            <a:ext cx="8875889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dirty="0" smtClean="0">
                <a:solidFill>
                  <a:schemeClr val="tx1"/>
                </a:solidFill>
              </a:rPr>
              <a:t>Joshua Reich</a:t>
            </a:r>
            <a:endParaRPr lang="en-US" sz="5000" dirty="0">
              <a:solidFill>
                <a:schemeClr val="tx1"/>
              </a:solidFill>
            </a:endParaRPr>
          </a:p>
          <a:p>
            <a:r>
              <a:rPr lang="en-US" sz="3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onsolas"/>
              </a:rPr>
              <a:t>Princeton University</a:t>
            </a:r>
          </a:p>
          <a:p>
            <a:endParaRPr lang="en-US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Consolas"/>
              <a:cs typeface="Consolas"/>
            </a:endParaRPr>
          </a:p>
          <a:p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  <a:latin typeface="Consolas"/>
              <a:cs typeface="Consolas"/>
            </a:endParaRPr>
          </a:p>
          <a:p>
            <a:endParaRPr lang="en-US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Consolas"/>
              <a:cs typeface="Consolas"/>
            </a:endParaRPr>
          </a:p>
          <a:p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  <a:latin typeface="Consolas"/>
              <a:cs typeface="Consolas"/>
            </a:endParaRPr>
          </a:p>
          <a:p>
            <a:endParaRPr lang="en-US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Consolas"/>
              <a:cs typeface="Consolas"/>
            </a:endParaRPr>
          </a:p>
          <a:p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cs typeface="Consolas"/>
              </a:rPr>
              <a:t>www.frenetic-lang.org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cs typeface="Consolas"/>
              </a:rPr>
              <a:t>/pyretic </a:t>
            </a:r>
          </a:p>
          <a:p>
            <a:r>
              <a:rPr lang="en-US" dirty="0" smtClean="0">
                <a:ea typeface="小塚ゴシック Pro R"/>
                <a:cs typeface="小塚ゴシック Pro R"/>
              </a:rPr>
              <a:t>	</a:t>
            </a:r>
            <a:endParaRPr lang="en-US" dirty="0">
              <a:ea typeface="小塚ゴシック Pro R"/>
              <a:cs typeface="小塚ゴシック Pro R"/>
            </a:endParaRPr>
          </a:p>
        </p:txBody>
      </p:sp>
    </p:spTree>
    <p:extLst>
      <p:ext uri="{BB962C8B-B14F-4D97-AF65-F5344CB8AC3E}">
        <p14:creationId xmlns:p14="http://schemas.microsoft.com/office/powerpoint/2010/main" val="74328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62"/>
    </mc:Choice>
    <mc:Fallback xmlns="">
      <p:transition xmlns:p14="http://schemas.microsoft.com/office/powerpoint/2010/main" advTm="406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598934" y="2621285"/>
            <a:ext cx="8243158" cy="3086366"/>
            <a:chOff x="964459" y="2473178"/>
            <a:chExt cx="7493778" cy="2805773"/>
          </a:xfrm>
        </p:grpSpPr>
        <p:sp>
          <p:nvSpPr>
            <p:cNvPr id="4" name="Rounded Rectangle 3"/>
            <p:cNvSpPr/>
            <p:nvPr/>
          </p:nvSpPr>
          <p:spPr>
            <a:xfrm>
              <a:off x="3028270" y="3351171"/>
              <a:ext cx="4724400" cy="554340"/>
            </a:xfrm>
            <a:prstGeom prst="roundRect">
              <a:avLst/>
            </a:prstGeom>
            <a:solidFill>
              <a:srgbClr val="404040"/>
            </a:solidFill>
            <a:ln>
              <a:solidFill>
                <a:srgbClr val="40404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 smtClean="0">
                  <a:solidFill>
                    <a:srgbClr val="FFFFFF"/>
                  </a:solidFill>
                  <a:latin typeface="Consolas"/>
                  <a:cs typeface="Consolas"/>
                </a:rPr>
                <a:t>Controller Platform</a:t>
              </a:r>
              <a:endParaRPr lang="en-US" sz="2600" dirty="0">
                <a:solidFill>
                  <a:srgbClr val="FFFFFF"/>
                </a:solidFill>
                <a:latin typeface="Consolas"/>
                <a:cs typeface="Consolas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605662" y="4803719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452330" y="4803719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7295470" y="4803719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Up Arrow 7"/>
            <p:cNvSpPr/>
            <p:nvPr/>
          </p:nvSpPr>
          <p:spPr>
            <a:xfrm>
              <a:off x="5008760" y="4053231"/>
              <a:ext cx="211667" cy="524934"/>
            </a:xfrm>
            <a:prstGeom prst="upArrow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Up Arrow 8"/>
            <p:cNvSpPr/>
            <p:nvPr/>
          </p:nvSpPr>
          <p:spPr>
            <a:xfrm rot="10800000">
              <a:off x="5611302" y="4053231"/>
              <a:ext cx="211667" cy="524934"/>
            </a:xfrm>
            <a:prstGeom prst="upArrow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094593" y="4803719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890462" y="4803719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733602" y="4803719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73530" y="4106488"/>
              <a:ext cx="30053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onsolas"/>
                  <a:cs typeface="Consolas"/>
                </a:rPr>
                <a:t>Switch API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01680" y="4041832"/>
              <a:ext cx="23565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onsolas"/>
                  <a:cs typeface="Consolas"/>
                </a:rPr>
                <a:t>(</a:t>
              </a:r>
              <a:r>
                <a:rPr lang="en-US" sz="2400" dirty="0" err="1" smtClean="0">
                  <a:latin typeface="Consolas"/>
                  <a:cs typeface="Consolas"/>
                </a:rPr>
                <a:t>OpenFlow</a:t>
              </a:r>
              <a:r>
                <a:rPr lang="en-US" sz="2400" dirty="0" smtClean="0">
                  <a:latin typeface="Consolas"/>
                  <a:cs typeface="Consolas"/>
                </a:rPr>
                <a:t>)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028270" y="2473178"/>
              <a:ext cx="4728049" cy="55434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 smtClean="0">
                  <a:solidFill>
                    <a:srgbClr val="FFFFFF"/>
                  </a:solidFill>
                  <a:latin typeface="Consolas"/>
                  <a:cs typeface="Consolas"/>
                </a:rPr>
                <a:t>Monolithic Controller</a:t>
              </a:r>
              <a:endParaRPr lang="en-US" sz="2600" dirty="0">
                <a:solidFill>
                  <a:srgbClr val="FFFFFF"/>
                </a:solidFill>
                <a:latin typeface="Consolas"/>
                <a:cs typeface="Consola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68301" y="4817286"/>
              <a:ext cx="23565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onsolas"/>
                  <a:cs typeface="Consolas"/>
                </a:rPr>
                <a:t>Switches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82060" y="2525685"/>
              <a:ext cx="2356557" cy="419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onsolas"/>
                  <a:cs typeface="Consolas"/>
                </a:rPr>
                <a:t>App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64459" y="3369877"/>
              <a:ext cx="30053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onsolas"/>
                  <a:cs typeface="Consolas"/>
                </a:rPr>
                <a:t>Runtime</a:t>
              </a:r>
            </a:p>
          </p:txBody>
        </p:sp>
      </p:grpSp>
      <p:sp>
        <p:nvSpPr>
          <p:cNvPr id="27" name="Rectangle 1"/>
          <p:cNvSpPr txBox="1">
            <a:spLocks noChangeArrowheads="1"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Today: </a:t>
            </a:r>
            <a:r>
              <a:rPr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OpenDaylight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, POX, etc.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12352" y="3206818"/>
            <a:ext cx="469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Data and Control Flow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8573" y="1765216"/>
            <a:ext cx="3726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~ Registers, adders, etc.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124046" y="2383156"/>
            <a:ext cx="1498796" cy="26834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099009" y="1534383"/>
            <a:ext cx="3726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~ Assembly language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096000" y="2226881"/>
            <a:ext cx="1042514" cy="211993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835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73"/>
    </mc:Choice>
    <mc:Fallback xmlns="">
      <p:transition xmlns:p14="http://schemas.microsoft.com/office/powerpoint/2010/main" spd="slow" advTm="3577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593947" y="1939399"/>
            <a:ext cx="8382081" cy="3768211"/>
            <a:chOff x="959925" y="1853305"/>
            <a:chExt cx="7620072" cy="3425646"/>
          </a:xfrm>
        </p:grpSpPr>
        <p:sp>
          <p:nvSpPr>
            <p:cNvPr id="4" name="Rounded Rectangle 3"/>
            <p:cNvSpPr/>
            <p:nvPr/>
          </p:nvSpPr>
          <p:spPr>
            <a:xfrm>
              <a:off x="3028270" y="3351171"/>
              <a:ext cx="4724400" cy="554340"/>
            </a:xfrm>
            <a:prstGeom prst="roundRect">
              <a:avLst/>
            </a:prstGeom>
            <a:solidFill>
              <a:srgbClr val="404040"/>
            </a:solidFill>
            <a:ln>
              <a:solidFill>
                <a:srgbClr val="40404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b="1" dirty="0" smtClean="0">
                  <a:solidFill>
                    <a:srgbClr val="FF0000"/>
                  </a:solidFill>
                  <a:latin typeface="Consolas"/>
                  <a:cs typeface="Consolas"/>
                </a:rPr>
                <a:t>Pyretic</a:t>
              </a:r>
              <a:r>
                <a:rPr lang="en-US" sz="2600" dirty="0" smtClean="0">
                  <a:solidFill>
                    <a:srgbClr val="FFFFFF"/>
                  </a:solidFill>
                  <a:latin typeface="Consolas"/>
                  <a:cs typeface="Consolas"/>
                </a:rPr>
                <a:t> Controller Platform</a:t>
              </a:r>
              <a:endParaRPr lang="en-US" sz="2600" dirty="0">
                <a:solidFill>
                  <a:srgbClr val="FFFFFF"/>
                </a:solidFill>
                <a:latin typeface="Consolas"/>
                <a:cs typeface="Consolas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605662" y="4803719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452330" y="4803719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7295470" y="4803719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Up Arrow 7"/>
            <p:cNvSpPr/>
            <p:nvPr/>
          </p:nvSpPr>
          <p:spPr>
            <a:xfrm>
              <a:off x="5008760" y="4053231"/>
              <a:ext cx="211667" cy="524934"/>
            </a:xfrm>
            <a:prstGeom prst="upArrow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Up Arrow 8"/>
            <p:cNvSpPr/>
            <p:nvPr/>
          </p:nvSpPr>
          <p:spPr>
            <a:xfrm rot="10800000">
              <a:off x="5611302" y="4053231"/>
              <a:ext cx="211667" cy="524934"/>
            </a:xfrm>
            <a:prstGeom prst="upArrow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094593" y="4803719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890462" y="4803719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733602" y="4803719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Up Arrow 12"/>
            <p:cNvSpPr/>
            <p:nvPr/>
          </p:nvSpPr>
          <p:spPr>
            <a:xfrm>
              <a:off x="5000744" y="2602304"/>
              <a:ext cx="211667" cy="524934"/>
            </a:xfrm>
            <a:prstGeom prst="upArrow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0">
              <a:solidFill>
                <a:srgbClr val="4F81BD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Up Arrow 13"/>
            <p:cNvSpPr/>
            <p:nvPr/>
          </p:nvSpPr>
          <p:spPr>
            <a:xfrm rot="10800000">
              <a:off x="5603286" y="2602304"/>
              <a:ext cx="211667" cy="524934"/>
            </a:xfrm>
            <a:prstGeom prst="upArrow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0">
              <a:solidFill>
                <a:srgbClr val="4F81BD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73530" y="4106488"/>
              <a:ext cx="30053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onsolas"/>
                  <a:cs typeface="Consolas"/>
                </a:rPr>
                <a:t>Switch API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59925" y="2646223"/>
              <a:ext cx="34625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onsolas"/>
                  <a:cs typeface="Consolas"/>
                </a:rPr>
                <a:t>Programmer API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01680" y="4041832"/>
              <a:ext cx="23565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onsolas"/>
                  <a:cs typeface="Consolas"/>
                </a:rPr>
                <a:t>(</a:t>
              </a:r>
              <a:r>
                <a:rPr lang="en-US" sz="2400" dirty="0" err="1" smtClean="0">
                  <a:latin typeface="Consolas"/>
                  <a:cs typeface="Consolas"/>
                </a:rPr>
                <a:t>OpenFlow</a:t>
              </a:r>
              <a:r>
                <a:rPr lang="en-US" sz="2400" dirty="0" smtClean="0">
                  <a:latin typeface="Consolas"/>
                  <a:cs typeface="Consolas"/>
                </a:rPr>
                <a:t>)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869426" y="1865528"/>
              <a:ext cx="886893" cy="55434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 smtClean="0">
                  <a:solidFill>
                    <a:srgbClr val="FFFFFF"/>
                  </a:solidFill>
                  <a:latin typeface="Consolas"/>
                  <a:cs typeface="Consolas"/>
                </a:rPr>
                <a:t>LB</a:t>
              </a:r>
              <a:endParaRPr lang="en-US" sz="2600" dirty="0">
                <a:solidFill>
                  <a:srgbClr val="FFFFFF"/>
                </a:solidFill>
                <a:latin typeface="Consolas"/>
                <a:cs typeface="Consolas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528432" y="1853305"/>
              <a:ext cx="1128892" cy="55434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 smtClean="0">
                  <a:solidFill>
                    <a:srgbClr val="FFFFFF"/>
                  </a:solidFill>
                  <a:latin typeface="+mj-lt"/>
                </a:rPr>
                <a:t>Route</a:t>
              </a:r>
              <a:endParaRPr lang="en-US" sz="26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017808" y="1867904"/>
              <a:ext cx="1404695" cy="55434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 smtClean="0">
                  <a:solidFill>
                    <a:srgbClr val="FFFFFF"/>
                  </a:solidFill>
                  <a:latin typeface="Consolas"/>
                  <a:cs typeface="Consolas"/>
                </a:rPr>
                <a:t>Monitor</a:t>
              </a:r>
              <a:endParaRPr lang="en-US" sz="2400" dirty="0">
                <a:solidFill>
                  <a:srgbClr val="FFFFFF"/>
                </a:solidFill>
                <a:latin typeface="Consolas"/>
                <a:cs typeface="Consolas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5756296" y="1865528"/>
              <a:ext cx="963789" cy="55434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 smtClean="0">
                  <a:solidFill>
                    <a:srgbClr val="FFFFFF"/>
                  </a:solidFill>
                  <a:latin typeface="Consolas"/>
                  <a:cs typeface="Consolas"/>
                </a:rPr>
                <a:t>FW</a:t>
              </a:r>
              <a:endParaRPr lang="en-US" sz="2600" dirty="0">
                <a:solidFill>
                  <a:srgbClr val="FFFFFF"/>
                </a:solidFill>
                <a:latin typeface="Consolas"/>
                <a:cs typeface="Consola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68301" y="4817286"/>
              <a:ext cx="23565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onsolas"/>
                  <a:cs typeface="Consolas"/>
                </a:rPr>
                <a:t>Switches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82060" y="1942328"/>
              <a:ext cx="23565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onsolas"/>
                  <a:cs typeface="Consolas"/>
                </a:rPr>
                <a:t>Apps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64459" y="3369877"/>
              <a:ext cx="30053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onsolas"/>
                  <a:cs typeface="Consolas"/>
                </a:rPr>
                <a:t>Runtime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23440" y="2609978"/>
              <a:ext cx="2356557" cy="419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onsolas"/>
                  <a:cs typeface="Consolas"/>
                </a:rPr>
                <a:t>(</a:t>
              </a:r>
              <a:r>
                <a:rPr lang="en-US" sz="2400" b="1" dirty="0" smtClean="0">
                  <a:solidFill>
                    <a:srgbClr val="FF0000"/>
                  </a:solidFill>
                  <a:latin typeface="Consolas"/>
                  <a:cs typeface="Consolas"/>
                </a:rPr>
                <a:t>Pyretic</a:t>
              </a:r>
              <a:r>
                <a:rPr lang="en-US" sz="2400" dirty="0" smtClean="0">
                  <a:latin typeface="Consolas"/>
                  <a:cs typeface="Consolas"/>
                </a:rPr>
                <a:t>)</a:t>
              </a:r>
            </a:p>
          </p:txBody>
        </p:sp>
      </p:grpSp>
      <p:sp>
        <p:nvSpPr>
          <p:cNvPr id="27" name="Rectangle 1"/>
          <p:cNvSpPr txBox="1">
            <a:spLocks noChangeArrowheads="1"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Pyretic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: Language &amp; Platform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54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923"/>
    </mc:Choice>
    <mc:Fallback xmlns="">
      <p:transition xmlns:p14="http://schemas.microsoft.com/office/powerpoint/2010/main" spd="slow" advTm="8392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{</a:t>
            </a:r>
            <a:r>
              <a:rPr lang="en-US" dirty="0" err="1" smtClean="0"/>
              <a:t>Frene,Pyre</a:t>
            </a:r>
            <a:r>
              <a:rPr lang="en-US" dirty="0" smtClean="0"/>
              <a:t>}tic?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13" y="1586832"/>
            <a:ext cx="8836526" cy="4525963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Frenetic</a:t>
            </a:r>
            <a:r>
              <a:rPr lang="en-US" dirty="0" smtClean="0"/>
              <a:t> is a SDN umbrella project focused on</a:t>
            </a:r>
          </a:p>
          <a:p>
            <a:pPr lvl="1"/>
            <a:r>
              <a:rPr lang="en-US" dirty="0" smtClean="0"/>
              <a:t>Language design</a:t>
            </a:r>
          </a:p>
          <a:p>
            <a:pPr lvl="1"/>
            <a:r>
              <a:rPr lang="en-US" dirty="0" smtClean="0"/>
              <a:t>Compiler </a:t>
            </a:r>
            <a:r>
              <a:rPr lang="en-US" dirty="0" smtClean="0"/>
              <a:t>implementation</a:t>
            </a:r>
          </a:p>
          <a:p>
            <a:r>
              <a:rPr lang="en-US" dirty="0" smtClean="0"/>
              <a:t>We’ve produced</a:t>
            </a:r>
          </a:p>
          <a:p>
            <a:pPr lvl="1"/>
            <a:r>
              <a:rPr lang="en-US" dirty="0" smtClean="0"/>
              <a:t>Great (northbound) abstraction for programmers</a:t>
            </a:r>
          </a:p>
          <a:p>
            <a:pPr lvl="1"/>
            <a:r>
              <a:rPr lang="en-US" dirty="0" smtClean="0"/>
              <a:t>Techniques for implementing these abstractions</a:t>
            </a:r>
          </a:p>
          <a:p>
            <a:r>
              <a:rPr lang="en-US" dirty="0" smtClean="0"/>
              <a:t>Two current members of the family</a:t>
            </a:r>
          </a:p>
          <a:p>
            <a:pPr lvl="1"/>
            <a:r>
              <a:rPr lang="en-US" b="1" dirty="0" smtClean="0">
                <a:solidFill>
                  <a:srgbClr val="1F497D"/>
                </a:solidFill>
              </a:rPr>
              <a:t>Pyretic</a:t>
            </a:r>
            <a:r>
              <a:rPr lang="en-US" dirty="0" smtClean="0"/>
              <a:t>: embedded &amp; implemented in Python</a:t>
            </a:r>
          </a:p>
          <a:p>
            <a:pPr lvl="1"/>
            <a:r>
              <a:rPr lang="en-US" b="1" dirty="0" smtClean="0">
                <a:solidFill>
                  <a:srgbClr val="1F497D"/>
                </a:solidFill>
              </a:rPr>
              <a:t>Frenetic </a:t>
            </a:r>
            <a:r>
              <a:rPr lang="en-US" b="1" dirty="0" err="1" smtClean="0">
                <a:solidFill>
                  <a:srgbClr val="1F497D"/>
                </a:solidFill>
              </a:rPr>
              <a:t>Ocaml</a:t>
            </a:r>
            <a:r>
              <a:rPr lang="en-US" dirty="0" smtClean="0"/>
              <a:t>: embedded &amp; implemented in </a:t>
            </a:r>
            <a:r>
              <a:rPr lang="en-US" dirty="0" err="1" smtClean="0"/>
              <a:t>OCaml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490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Pyretic or Frenetic </a:t>
            </a:r>
            <a:r>
              <a:rPr lang="en-US" dirty="0" err="1" smtClean="0"/>
              <a:t>Ocaml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89871"/>
              </p:ext>
            </p:extLst>
          </p:nvPr>
        </p:nvGraphicFramePr>
        <p:xfrm>
          <a:off x="387676" y="1370461"/>
          <a:ext cx="8526380" cy="4912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8115"/>
                <a:gridCol w="2596138"/>
                <a:gridCol w="2842127"/>
              </a:tblGrid>
              <a:tr h="1196276">
                <a:tc>
                  <a:txBody>
                    <a:bodyPr/>
                    <a:lstStyle/>
                    <a:p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Pyretic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Frenetic</a:t>
                      </a:r>
                      <a:r>
                        <a:rPr lang="en-US" sz="3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000" baseline="0" dirty="0" err="1" smtClean="0">
                          <a:solidFill>
                            <a:schemeClr val="tx1"/>
                          </a:solidFill>
                        </a:rPr>
                        <a:t>Ocaml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353488">
                <a:tc>
                  <a:txBody>
                    <a:bodyPr/>
                    <a:lstStyle/>
                    <a:p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Target</a:t>
                      </a:r>
                      <a:r>
                        <a:rPr lang="en-US" sz="3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Community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Systems and Networking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Programming Languages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70596">
                <a:tc>
                  <a:txBody>
                    <a:bodyPr/>
                    <a:lstStyle/>
                    <a:p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Primary</a:t>
                      </a:r>
                      <a:r>
                        <a:rPr lang="en-US" sz="3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Dev.</a:t>
                      </a:r>
                      <a:r>
                        <a:rPr lang="en-US" sz="3000" baseline="0" dirty="0" smtClean="0">
                          <a:solidFill>
                            <a:schemeClr val="tx1"/>
                          </a:solidFill>
                        </a:rPr>
                        <a:t> Location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Princeton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Cornell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92337">
                <a:tc>
                  <a:txBody>
                    <a:bodyPr/>
                    <a:lstStyle/>
                    <a:p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Host Language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Python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err="1" smtClean="0">
                          <a:solidFill>
                            <a:schemeClr val="tx1"/>
                          </a:solidFill>
                        </a:rPr>
                        <a:t>OCaml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7662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6513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Pyretic from 10,000 </a:t>
            </a:r>
            <a:r>
              <a:rPr lang="en-US" sz="6000" dirty="0" err="1" smtClean="0"/>
              <a:t>ft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94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55"/>
    </mc:Choice>
    <mc:Fallback xmlns="">
      <p:transition xmlns:p14="http://schemas.microsoft.com/office/powerpoint/2010/main" spd="slow" advTm="1745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Pyretic Philosophy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high-level programming abstractions</a:t>
            </a:r>
          </a:p>
          <a:p>
            <a:r>
              <a:rPr lang="en-US" dirty="0" smtClean="0"/>
              <a:t>Based on state-of-the-art </a:t>
            </a:r>
            <a:r>
              <a:rPr lang="en-US" i="1" dirty="0" smtClean="0"/>
              <a:t>PL</a:t>
            </a:r>
            <a:r>
              <a:rPr lang="en-US" dirty="0" smtClean="0"/>
              <a:t> techniques</a:t>
            </a:r>
          </a:p>
          <a:p>
            <a:r>
              <a:rPr lang="en-US" dirty="0" smtClean="0"/>
              <a:t>Implement w/ state-of-the-art </a:t>
            </a:r>
            <a:r>
              <a:rPr lang="en-US" i="1" dirty="0" smtClean="0"/>
              <a:t>systems </a:t>
            </a:r>
            <a:r>
              <a:rPr lang="en-US" dirty="0" smtClean="0"/>
              <a:t>tech   </a:t>
            </a:r>
          </a:p>
          <a:p>
            <a:r>
              <a:rPr lang="en-US" dirty="0" smtClean="0"/>
              <a:t>Package for the networking community</a:t>
            </a:r>
          </a:p>
          <a:p>
            <a:r>
              <a:rPr lang="en-US" dirty="0" smtClean="0"/>
              <a:t>Focus on real world utility and cutting edge features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87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67"/>
    </mc:Choice>
    <mc:Fallback xmlns="">
      <p:transition xmlns:p14="http://schemas.microsoft.com/office/powerpoint/2010/main" spd="slow" advTm="4276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832"/>
          </a:xfrm>
        </p:spPr>
        <p:txBody>
          <a:bodyPr>
            <a:normAutofit/>
          </a:bodyPr>
          <a:lstStyle/>
          <a:p>
            <a:r>
              <a:rPr lang="en-US" dirty="0" smtClean="0"/>
              <a:t>Open Source and </a:t>
            </a:r>
            <a:br>
              <a:rPr lang="en-US" dirty="0" smtClean="0"/>
            </a:br>
            <a:r>
              <a:rPr lang="en-US" dirty="0" smtClean="0"/>
              <a:t>Programmer-Friendly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2204"/>
            <a:ext cx="8229600" cy="4525963"/>
          </a:xfrm>
        </p:spPr>
        <p:txBody>
          <a:bodyPr/>
          <a:lstStyle/>
          <a:p>
            <a:r>
              <a:rPr lang="en-US" dirty="0" smtClean="0"/>
              <a:t>Embedded and Implemented in Python</a:t>
            </a:r>
          </a:p>
          <a:p>
            <a:pPr lvl="1"/>
            <a:r>
              <a:rPr lang="en-US" dirty="0" smtClean="0"/>
              <a:t>Rich support for dynamic policies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amiliar constructs and environment</a:t>
            </a:r>
          </a:p>
          <a:p>
            <a:pPr lvl="1"/>
            <a:r>
              <a:rPr lang="en-US" dirty="0" smtClean="0"/>
              <a:t>Python library / module system</a:t>
            </a:r>
          </a:p>
          <a:p>
            <a:r>
              <a:rPr lang="en-US" dirty="0" smtClean="0"/>
              <a:t>Default 3-clause BSD license</a:t>
            </a:r>
          </a:p>
          <a:p>
            <a:r>
              <a:rPr lang="en-US" dirty="0" smtClean="0"/>
              <a:t>Active &amp; growing developer community</a:t>
            </a:r>
          </a:p>
          <a:p>
            <a:pPr lvl="1"/>
            <a:r>
              <a:rPr lang="en-US" dirty="0" err="1" smtClean="0"/>
              <a:t>GitHub</a:t>
            </a:r>
            <a:r>
              <a:rPr lang="en-US" dirty="0" smtClean="0"/>
              <a:t> repository &amp; wiki</a:t>
            </a:r>
          </a:p>
          <a:p>
            <a:pPr lvl="1"/>
            <a:r>
              <a:rPr lang="en-US" dirty="0" smtClean="0"/>
              <a:t>Video tutorials and documentation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21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95"/>
    </mc:Choice>
    <mc:Fallback xmlns="">
      <p:transition xmlns:p14="http://schemas.microsoft.com/office/powerpoint/2010/main" spd="slow" advTm="3859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55345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HW  </a:t>
            </a:r>
            <a:r>
              <a:rPr lang="en-US" dirty="0" smtClean="0">
                <a:solidFill>
                  <a:schemeClr val="accent6"/>
                </a:solidFill>
              </a:rPr>
              <a:t>Middleware 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QA </a:t>
            </a:r>
            <a:r>
              <a:rPr lang="en-US" dirty="0" smtClean="0">
                <a:solidFill>
                  <a:schemeClr val="accent4"/>
                </a:solidFill>
              </a:rPr>
              <a:t> Ops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92650" y="1362075"/>
            <a:ext cx="4114800" cy="497205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dirty="0" smtClean="0">
                <a:solidFill>
                  <a:srgbClr val="8064A2"/>
                </a:solidFill>
              </a:rPr>
              <a:t>WAN, Enterprise, DC, Home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solidFill>
                  <a:srgbClr val="4F81BD"/>
                </a:solidFill>
              </a:rPr>
              <a:t>Wireless &amp; Optical 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Systems Challenges</a:t>
            </a:r>
          </a:p>
          <a:p>
            <a:pPr lvl="1">
              <a:lnSpc>
                <a:spcPct val="130000"/>
              </a:lnSpc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Scalability</a:t>
            </a:r>
          </a:p>
          <a:p>
            <a:pPr lvl="1">
              <a:lnSpc>
                <a:spcPct val="130000"/>
              </a:lnSpc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Fault-tolerance</a:t>
            </a:r>
          </a:p>
          <a:p>
            <a:pPr lvl="1">
              <a:lnSpc>
                <a:spcPct val="130000"/>
              </a:lnSpc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Consistency</a:t>
            </a:r>
          </a:p>
          <a:p>
            <a:pPr lvl="1">
              <a:lnSpc>
                <a:spcPct val="130000"/>
              </a:lnSpc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Upgradability</a:t>
            </a:r>
          </a:p>
          <a:p>
            <a:pPr lvl="1">
              <a:lnSpc>
                <a:spcPct val="130000"/>
              </a:lnSpc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Performance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solidFill>
                  <a:srgbClr val="77933C"/>
                </a:solidFill>
              </a:rPr>
              <a:t>Security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solidFill>
                  <a:schemeClr val="accent4"/>
                </a:solidFill>
              </a:rPr>
              <a:t>Virtualization </a:t>
            </a:r>
          </a:p>
          <a:p>
            <a:pPr lvl="1">
              <a:lnSpc>
                <a:spcPct val="130000"/>
              </a:lnSpc>
            </a:pPr>
            <a:r>
              <a:rPr lang="en-US" dirty="0" smtClean="0">
                <a:solidFill>
                  <a:schemeClr val="accent4"/>
                </a:solidFill>
              </a:rPr>
              <a:t>of network</a:t>
            </a:r>
          </a:p>
          <a:p>
            <a:pPr lvl="1">
              <a:lnSpc>
                <a:spcPct val="130000"/>
              </a:lnSpc>
            </a:pPr>
            <a:r>
              <a:rPr lang="en-US" dirty="0" smtClean="0">
                <a:solidFill>
                  <a:schemeClr val="accent4"/>
                </a:solidFill>
              </a:rPr>
              <a:t>of services</a:t>
            </a:r>
          </a:p>
          <a:p>
            <a:pPr lvl="1">
              <a:lnSpc>
                <a:spcPct val="130000"/>
              </a:lnSpc>
            </a:pPr>
            <a:r>
              <a:rPr lang="en-US" dirty="0" smtClean="0">
                <a:solidFill>
                  <a:schemeClr val="accent4"/>
                </a:solidFill>
              </a:rPr>
              <a:t>of address space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2250" y="1362075"/>
            <a:ext cx="4470399" cy="538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Hard and soft-switches</a:t>
            </a:r>
          </a:p>
          <a:p>
            <a:pPr lvl="1">
              <a:lnSpc>
                <a:spcPct val="13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Network processors</a:t>
            </a:r>
          </a:p>
          <a:p>
            <a:pPr lvl="1">
              <a:lnSpc>
                <a:spcPct val="13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Reconfigurable pipelines</a:t>
            </a:r>
          </a:p>
          <a:p>
            <a:pPr lvl="1">
              <a:lnSpc>
                <a:spcPct val="13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Hardware accelerated features</a:t>
            </a:r>
          </a:p>
          <a:p>
            <a:pPr lvl="1">
              <a:lnSpc>
                <a:spcPct val="13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Programmable x86 </a:t>
            </a:r>
            <a:r>
              <a:rPr lang="en-US" dirty="0" err="1" smtClean="0">
                <a:solidFill>
                  <a:schemeClr val="accent1"/>
                </a:solidFill>
              </a:rPr>
              <a:t>dataplane</a:t>
            </a:r>
            <a:endParaRPr lang="en-US" dirty="0" smtClean="0">
              <a:solidFill>
                <a:schemeClr val="accent1"/>
              </a:solidFill>
            </a:endParaRPr>
          </a:p>
          <a:p>
            <a:pPr>
              <a:lnSpc>
                <a:spcPct val="130000"/>
              </a:lnSpc>
            </a:pPr>
            <a:r>
              <a:rPr lang="en-US" dirty="0" smtClean="0">
                <a:solidFill>
                  <a:srgbClr val="E46C0A"/>
                </a:solidFill>
              </a:rPr>
              <a:t>APIs and Languages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solidFill>
                  <a:srgbClr val="E46C0A"/>
                </a:solidFill>
              </a:rPr>
              <a:t>Traffic Monitoring/Sampling/</a:t>
            </a:r>
            <a:r>
              <a:rPr lang="en-US" dirty="0" err="1" smtClean="0">
                <a:solidFill>
                  <a:srgbClr val="E46C0A"/>
                </a:solidFill>
              </a:rPr>
              <a:t>QoS</a:t>
            </a:r>
            <a:r>
              <a:rPr lang="en-US" dirty="0" smtClean="0">
                <a:solidFill>
                  <a:srgbClr val="E46C0A"/>
                </a:solidFill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Testing, Debugging, Verification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Experimentation &amp;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Testbeds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en-US" dirty="0" smtClean="0">
                <a:solidFill>
                  <a:schemeClr val="accent4"/>
                </a:solidFill>
              </a:rPr>
              <a:t>Integration &amp; Orchestration</a:t>
            </a:r>
          </a:p>
          <a:p>
            <a:pPr lvl="1">
              <a:lnSpc>
                <a:spcPct val="130000"/>
              </a:lnSpc>
            </a:pPr>
            <a:r>
              <a:rPr lang="en-US" dirty="0" smtClean="0">
                <a:solidFill>
                  <a:schemeClr val="accent4"/>
                </a:solidFill>
              </a:rPr>
              <a:t>End hosts</a:t>
            </a:r>
          </a:p>
          <a:p>
            <a:pPr lvl="1">
              <a:lnSpc>
                <a:spcPct val="130000"/>
              </a:lnSpc>
            </a:pPr>
            <a:r>
              <a:rPr lang="en-US" dirty="0" smtClean="0">
                <a:solidFill>
                  <a:schemeClr val="accent4"/>
                </a:solidFill>
              </a:rPr>
              <a:t>Legacy switches</a:t>
            </a:r>
          </a:p>
          <a:p>
            <a:pPr lvl="1">
              <a:lnSpc>
                <a:spcPct val="130000"/>
              </a:lnSpc>
            </a:pPr>
            <a:r>
              <a:rPr lang="en-US" dirty="0" err="1" smtClean="0">
                <a:solidFill>
                  <a:schemeClr val="accent4"/>
                </a:solidFill>
              </a:rPr>
              <a:t>Middleboxes</a:t>
            </a:r>
            <a:endParaRPr lang="en-US" dirty="0" smtClean="0">
              <a:solidFill>
                <a:schemeClr val="accent4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dirty="0" smtClean="0">
                <a:solidFill>
                  <a:schemeClr val="accent4"/>
                </a:solidFill>
              </a:rPr>
              <a:t>Network Services</a:t>
            </a:r>
          </a:p>
        </p:txBody>
      </p:sp>
    </p:spTree>
    <p:extLst>
      <p:ext uri="{BB962C8B-B14F-4D97-AF65-F5344CB8AC3E}">
        <p14:creationId xmlns:p14="http://schemas.microsoft.com/office/powerpoint/2010/main" val="271834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615"/>
    </mc:Choice>
    <mc:Fallback xmlns="">
      <p:transition xmlns:p14="http://schemas.microsoft.com/office/powerpoint/2010/main" spd="slow" advTm="9461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Where</a:t>
            </a:r>
            <a:r>
              <a:rPr lang="en-US" dirty="0" smtClean="0">
                <a:solidFill>
                  <a:srgbClr val="FF0000"/>
                </a:solidFill>
              </a:rPr>
              <a:t> Pyretic </a:t>
            </a:r>
            <a:r>
              <a:rPr lang="en-US" dirty="0" smtClean="0"/>
              <a:t>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50" y="1362075"/>
            <a:ext cx="4635500" cy="53848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30000"/>
              </a:lnSpc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Hard and soft-switches</a:t>
            </a:r>
          </a:p>
          <a:p>
            <a:pPr lvl="1">
              <a:lnSpc>
                <a:spcPct val="130000"/>
              </a:lnSpc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Network processors</a:t>
            </a:r>
          </a:p>
          <a:p>
            <a:pPr lvl="1">
              <a:lnSpc>
                <a:spcPct val="130000"/>
              </a:lnSpc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Reconfigurable pipelines</a:t>
            </a:r>
          </a:p>
          <a:p>
            <a:pPr lvl="1">
              <a:lnSpc>
                <a:spcPct val="130000"/>
              </a:lnSpc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Hardware accelerated features</a:t>
            </a:r>
          </a:p>
          <a:p>
            <a:pPr lvl="1">
              <a:lnSpc>
                <a:spcPct val="130000"/>
              </a:lnSpc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Programmable x86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dataplane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en-US" b="1" dirty="0" smtClean="0"/>
              <a:t>APIs and </a:t>
            </a:r>
            <a:r>
              <a:rPr lang="en-US" b="1" dirty="0" smtClean="0">
                <a:solidFill>
                  <a:srgbClr val="FF0000"/>
                </a:solidFill>
              </a:rPr>
              <a:t>Languages</a:t>
            </a:r>
          </a:p>
          <a:p>
            <a:pPr>
              <a:lnSpc>
                <a:spcPct val="130000"/>
              </a:lnSpc>
            </a:pPr>
            <a:r>
              <a:rPr lang="en-US" b="1" dirty="0" smtClean="0"/>
              <a:t>Traffic Monitoring/Sampling/</a:t>
            </a:r>
            <a:r>
              <a:rPr lang="en-US" b="1" dirty="0" err="1" smtClean="0"/>
              <a:t>QoS</a:t>
            </a:r>
            <a:r>
              <a:rPr lang="en-US" b="1" dirty="0" smtClean="0"/>
              <a:t> 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Testing, </a:t>
            </a:r>
            <a:r>
              <a:rPr lang="en-US" b="1" dirty="0" smtClean="0"/>
              <a:t>Debugging</a:t>
            </a:r>
            <a:r>
              <a:rPr lang="en-US" dirty="0" smtClean="0"/>
              <a:t>, Verification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Experimentation &amp; </a:t>
            </a:r>
            <a:r>
              <a:rPr lang="en-US" dirty="0" err="1" smtClean="0"/>
              <a:t>Testbeds</a:t>
            </a:r>
            <a:endParaRPr lang="en-US" dirty="0" smtClean="0"/>
          </a:p>
          <a:p>
            <a:pPr>
              <a:lnSpc>
                <a:spcPct val="130000"/>
              </a:lnSpc>
            </a:pPr>
            <a:r>
              <a:rPr lang="en-US" b="1" dirty="0" smtClean="0"/>
              <a:t>Integration &amp; Orchestration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End hosts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Legacy switches</a:t>
            </a:r>
          </a:p>
          <a:p>
            <a:pPr lvl="1">
              <a:lnSpc>
                <a:spcPct val="130000"/>
              </a:lnSpc>
            </a:pPr>
            <a:r>
              <a:rPr lang="en-US" dirty="0" err="1" smtClean="0"/>
              <a:t>Middleboxes</a:t>
            </a:r>
            <a:endParaRPr lang="en-US" dirty="0" smtClean="0"/>
          </a:p>
          <a:p>
            <a:pPr lvl="1">
              <a:lnSpc>
                <a:spcPct val="130000"/>
              </a:lnSpc>
            </a:pPr>
            <a:r>
              <a:rPr lang="en-US" dirty="0" smtClean="0"/>
              <a:t>Network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92650" y="1362075"/>
            <a:ext cx="4114800" cy="497205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dirty="0" smtClean="0">
                <a:solidFill>
                  <a:srgbClr val="BFBFBF"/>
                </a:solidFill>
              </a:rPr>
              <a:t>WAN, Enterprise, DC, Home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solidFill>
                  <a:srgbClr val="BFBFBF"/>
                </a:solidFill>
              </a:rPr>
              <a:t>Wireless &amp;</a:t>
            </a:r>
            <a:r>
              <a:rPr lang="en-US" dirty="0" smtClean="0"/>
              <a:t> Optical </a:t>
            </a:r>
          </a:p>
          <a:p>
            <a:pPr>
              <a:lnSpc>
                <a:spcPct val="13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Systems</a:t>
            </a:r>
            <a:r>
              <a:rPr lang="en-US" b="1" dirty="0" smtClean="0"/>
              <a:t> Challenges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Scalability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Fault-tolerance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Consistency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Upgradability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Performance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Security</a:t>
            </a:r>
          </a:p>
          <a:p>
            <a:pPr>
              <a:lnSpc>
                <a:spcPct val="130000"/>
              </a:lnSpc>
            </a:pPr>
            <a:r>
              <a:rPr lang="en-US" b="1" dirty="0" smtClean="0"/>
              <a:t>Virtualization 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of network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of services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of address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52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98"/>
    </mc:Choice>
    <mc:Fallback xmlns="">
      <p:transition xmlns:p14="http://schemas.microsoft.com/office/powerpoint/2010/main" spd="slow" advTm="2519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6513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Pyretic from 1,000 </a:t>
            </a:r>
            <a:r>
              <a:rPr lang="en-US" sz="6000" dirty="0" err="1" smtClean="0"/>
              <a:t>ft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09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5"/>
    </mc:Choice>
    <mc:Fallback xmlns="">
      <p:transition xmlns:p14="http://schemas.microsoft.com/office/powerpoint/2010/main" spd="slow" advTm="252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6513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SDN </a:t>
            </a:r>
            <a:r>
              <a:rPr lang="en-US" sz="6000" dirty="0"/>
              <a:t>I</a:t>
            </a:r>
            <a:r>
              <a:rPr lang="en-US" sz="6000" dirty="0" smtClean="0"/>
              <a:t>s Great!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14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71"/>
    </mc:Choice>
    <mc:Fallback xmlns="">
      <p:transition xmlns:p14="http://schemas.microsoft.com/office/powerpoint/2010/main" spd="slow" advTm="977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Programmer </a:t>
            </a:r>
            <a:r>
              <a:rPr lang="en-US" dirty="0" err="1" smtClean="0"/>
              <a:t>Wishlist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Encode policy concisely</a:t>
            </a:r>
          </a:p>
          <a:p>
            <a:pPr>
              <a:lnSpc>
                <a:spcPct val="120000"/>
              </a:lnSpc>
            </a:pPr>
            <a:r>
              <a:rPr lang="en-US" dirty="0"/>
              <a:t>Write portable code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Specify traffic of interest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Compose code from independent modules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Query network state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Modify policy dynamically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249" y="1291303"/>
            <a:ext cx="2488875" cy="20392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273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367"/>
    </mc:Choice>
    <mc:Fallback xmlns="">
      <p:transition xmlns:p14="http://schemas.microsoft.com/office/powerpoint/2010/main" spd="slow" advTm="10036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5825" y="6356350"/>
            <a:ext cx="2133600" cy="365125"/>
          </a:xfrm>
        </p:spPr>
        <p:txBody>
          <a:bodyPr/>
          <a:lstStyle/>
          <a:p>
            <a:fld id="{502431CD-A83D-384C-97C7-66FF0CCEF56F}" type="slidenum">
              <a:rPr lang="en-US" smtClean="0"/>
              <a:t>21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468202" y="1021427"/>
            <a:ext cx="5413374" cy="4027430"/>
            <a:chOff x="5691281" y="1291303"/>
            <a:chExt cx="2674843" cy="20392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77249" y="1291303"/>
              <a:ext cx="2488875" cy="203927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691281" y="1633458"/>
              <a:ext cx="1571625" cy="826990"/>
            </a:xfrm>
            <a:prstGeom prst="rect">
              <a:avLst/>
            </a:prstGeom>
            <a:solidFill>
              <a:srgbClr val="FFFCF8"/>
            </a:solidFill>
            <a:ln w="127000">
              <a:noFill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2933505" y="125426"/>
            <a:ext cx="3180670" cy="1633252"/>
          </a:xfrm>
          <a:prstGeom prst="rect">
            <a:avLst/>
          </a:prstGeom>
          <a:solidFill>
            <a:srgbClr val="FFFCF8"/>
          </a:solidFill>
          <a:ln w="127000">
            <a:noFill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69615" y="2323294"/>
            <a:ext cx="3180670" cy="867581"/>
          </a:xfrm>
          <a:prstGeom prst="rect">
            <a:avLst/>
          </a:prstGeom>
          <a:solidFill>
            <a:srgbClr val="FFFCF8"/>
          </a:solidFill>
          <a:ln w="127000">
            <a:noFill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3842564">
            <a:off x="3966498" y="1283641"/>
            <a:ext cx="2068687" cy="867581"/>
          </a:xfrm>
          <a:prstGeom prst="rect">
            <a:avLst/>
          </a:prstGeom>
          <a:solidFill>
            <a:srgbClr val="FFFCF8"/>
          </a:solidFill>
          <a:ln w="127000">
            <a:noFill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98550" y="2133503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Pyretic =</a:t>
            </a:r>
            <a:endParaRPr lang="en-US" sz="8000" dirty="0"/>
          </a:p>
        </p:txBody>
      </p:sp>
      <p:sp>
        <p:nvSpPr>
          <p:cNvPr id="3" name="Oval 2"/>
          <p:cNvSpPr/>
          <p:nvPr/>
        </p:nvSpPr>
        <p:spPr>
          <a:xfrm rot="1988410">
            <a:off x="3578640" y="2653498"/>
            <a:ext cx="2150618" cy="4629889"/>
          </a:xfrm>
          <a:prstGeom prst="ellipse">
            <a:avLst/>
          </a:prstGeom>
          <a:solidFill>
            <a:srgbClr val="FFFCF8"/>
          </a:solidFill>
          <a:ln w="127000">
            <a:noFill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476501" y="3722701"/>
            <a:ext cx="3180670" cy="1633252"/>
          </a:xfrm>
          <a:prstGeom prst="rect">
            <a:avLst/>
          </a:prstGeom>
          <a:solidFill>
            <a:srgbClr val="FFFCF8"/>
          </a:solidFill>
          <a:ln w="127000">
            <a:noFill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2620" y="6038457"/>
            <a:ext cx="1223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Our goal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81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2"/>
    </mc:Choice>
    <mc:Fallback xmlns="">
      <p:transition xmlns:p14="http://schemas.microsoft.com/office/powerpoint/2010/main" spd="slow" advTm="967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Pyretic Provides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68680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 </a:t>
            </a:r>
            <a:endParaRPr lang="en-US" dirty="0">
              <a:latin typeface="Consolas"/>
              <a:cs typeface="Consola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328534"/>
              </p:ext>
            </p:extLst>
          </p:nvPr>
        </p:nvGraphicFramePr>
        <p:xfrm>
          <a:off x="269872" y="1557152"/>
          <a:ext cx="8667752" cy="44561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62104"/>
                <a:gridCol w="5105648"/>
              </a:tblGrid>
              <a:tr h="580474">
                <a:tc>
                  <a:txBody>
                    <a:bodyPr/>
                    <a:lstStyle/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Feature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 smtClean="0"/>
                        <a:t>Example</a:t>
                      </a:r>
                      <a:endParaRPr lang="en-US" sz="3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0979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  <a:latin typeface="+mn-lt"/>
                          <a:cs typeface="Consolas"/>
                        </a:rPr>
                        <a:t>Concise policy encoding</a:t>
                      </a:r>
                      <a:r>
                        <a:rPr lang="en-US" sz="2600" dirty="0" smtClean="0">
                          <a:solidFill>
                            <a:schemeClr val="tx1"/>
                          </a:solidFill>
                          <a:latin typeface="+mn-lt"/>
                          <a:cs typeface="Consolas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accent1"/>
                          </a:solidFill>
                          <a:latin typeface="Consolas"/>
                          <a:cs typeface="Consolas"/>
                        </a:rPr>
                        <a:t>flood()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93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>
                          <a:solidFill>
                            <a:schemeClr val="tx1"/>
                          </a:solidFill>
                          <a:latin typeface="+mn-lt"/>
                          <a:cs typeface="Consolas"/>
                        </a:rPr>
                        <a:t>Boolean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  <a:latin typeface="+mn-lt"/>
                          <a:cs typeface="Consolas"/>
                        </a:rPr>
                        <a:t> predicates</a:t>
                      </a:r>
                      <a:r>
                        <a:rPr lang="en-US" sz="2600" dirty="0" smtClean="0">
                          <a:solidFill>
                            <a:schemeClr val="tx1"/>
                          </a:solidFill>
                          <a:latin typeface="+mn-lt"/>
                          <a:cs typeface="Consolas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1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accent1"/>
                          </a:solidFill>
                          <a:latin typeface="Consolas"/>
                          <a:cs typeface="Consolas"/>
                        </a:rPr>
                        <a:t>~(match(</a:t>
                      </a:r>
                      <a:r>
                        <a:rPr lang="en-US" sz="2200" dirty="0" err="1" smtClean="0">
                          <a:solidFill>
                            <a:schemeClr val="accent1"/>
                          </a:solidFill>
                          <a:latin typeface="Consolas"/>
                          <a:cs typeface="Consolas"/>
                        </a:rPr>
                        <a:t>dstip</a:t>
                      </a:r>
                      <a:r>
                        <a:rPr lang="en-US" sz="2200" dirty="0" smtClean="0">
                          <a:solidFill>
                            <a:schemeClr val="accent1"/>
                          </a:solidFill>
                          <a:latin typeface="Consolas"/>
                          <a:cs typeface="Consolas"/>
                        </a:rPr>
                        <a:t>=10.0.0.1) |   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accent1"/>
                          </a:solidFill>
                          <a:latin typeface="Consolas"/>
                          <a:cs typeface="Consolas"/>
                        </a:rPr>
                        <a:t>    match(</a:t>
                      </a:r>
                      <a:r>
                        <a:rPr lang="en-US" sz="2200" dirty="0" err="1" smtClean="0">
                          <a:solidFill>
                            <a:schemeClr val="accent1"/>
                          </a:solidFill>
                          <a:latin typeface="Consolas"/>
                          <a:cs typeface="Consolas"/>
                        </a:rPr>
                        <a:t>srcip</a:t>
                      </a:r>
                      <a:r>
                        <a:rPr lang="en-US" sz="2200" dirty="0" smtClean="0">
                          <a:solidFill>
                            <a:schemeClr val="accent1"/>
                          </a:solidFill>
                          <a:latin typeface="Consolas"/>
                          <a:cs typeface="Consolas"/>
                        </a:rPr>
                        <a:t>=10.0.0.1) 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020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chemeClr val="tx1"/>
                          </a:solidFill>
                          <a:latin typeface="+mn-lt"/>
                          <a:cs typeface="Consolas"/>
                        </a:rPr>
                        <a:t>Composition operators</a:t>
                      </a:r>
                      <a:endParaRPr lang="en-US" sz="2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200" baseline="0" dirty="0" smtClean="0">
                          <a:solidFill>
                            <a:schemeClr val="accent1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lang="en-US" sz="2200" baseline="0" dirty="0" err="1" smtClean="0">
                          <a:solidFill>
                            <a:schemeClr val="accent1"/>
                          </a:solidFill>
                          <a:latin typeface="Consolas"/>
                          <a:cs typeface="Consolas"/>
                        </a:rPr>
                        <a:t>load_balance</a:t>
                      </a:r>
                      <a:r>
                        <a:rPr lang="en-US" sz="2200" baseline="0" dirty="0" smtClean="0">
                          <a:solidFill>
                            <a:schemeClr val="accent1"/>
                          </a:solidFill>
                          <a:latin typeface="Consolas"/>
                          <a:cs typeface="Consolas"/>
                        </a:rPr>
                        <a:t> + monitor) &gt;&gt; route</a:t>
                      </a:r>
                      <a:endParaRPr lang="en-US" sz="2200" dirty="0" smtClean="0">
                        <a:solidFill>
                          <a:schemeClr val="accent1"/>
                        </a:solidFill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3068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Virtual header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fields</a:t>
                      </a:r>
                      <a:endParaRPr lang="en-US" sz="2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accent1"/>
                          </a:solidFill>
                          <a:latin typeface="Consolas"/>
                          <a:cs typeface="Consolas"/>
                        </a:rPr>
                        <a:t>match(switch)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200" baseline="0" dirty="0" smtClean="0">
                          <a:solidFill>
                            <a:schemeClr val="accent1"/>
                          </a:solidFill>
                          <a:latin typeface="Consolas"/>
                          <a:cs typeface="Consolas"/>
                        </a:rPr>
                        <a:t>modify(class=‘staff’) </a:t>
                      </a:r>
                      <a:endParaRPr lang="en-US" sz="2200" dirty="0" smtClean="0">
                        <a:solidFill>
                          <a:schemeClr val="accent1"/>
                        </a:solidFill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712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Query Policies</a:t>
                      </a:r>
                      <a:endParaRPr lang="en-US" sz="2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200" dirty="0" err="1" smtClean="0">
                          <a:solidFill>
                            <a:schemeClr val="accent1"/>
                          </a:solidFill>
                          <a:latin typeface="Consolas"/>
                          <a:cs typeface="Consolas"/>
                        </a:rPr>
                        <a:t>count_packets</a:t>
                      </a:r>
                      <a:r>
                        <a:rPr lang="en-US" sz="2200" dirty="0" smtClean="0">
                          <a:solidFill>
                            <a:schemeClr val="accent1"/>
                          </a:solidFill>
                          <a:latin typeface="Consolas"/>
                          <a:cs typeface="Consolas"/>
                        </a:rPr>
                        <a:t>()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84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414"/>
    </mc:Choice>
    <mc:Fallback xmlns="">
      <p:transition xmlns:p14="http://schemas.microsoft.com/office/powerpoint/2010/main" spd="slow" advTm="3741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6513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Pyretic from 500 </a:t>
            </a:r>
            <a:r>
              <a:rPr lang="en-US" sz="6000" dirty="0" err="1" smtClean="0"/>
              <a:t>ft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93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45"/>
    </mc:Choice>
    <mc:Fallback xmlns="">
      <p:transition xmlns:p14="http://schemas.microsoft.com/office/powerpoint/2010/main" spd="slow" advTm="504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in </a:t>
            </a:r>
            <a:r>
              <a:rPr lang="en-US" dirty="0" err="1" smtClean="0"/>
              <a:t>OpenFlow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Defining “policy” is complicated</a:t>
            </a:r>
          </a:p>
          <a:p>
            <a:pPr lvl="1"/>
            <a:r>
              <a:rPr lang="en-US" dirty="0" smtClean="0"/>
              <a:t>All rules in all switches</a:t>
            </a:r>
          </a:p>
          <a:p>
            <a:pPr lvl="1"/>
            <a:r>
              <a:rPr lang="en-US" dirty="0" smtClean="0"/>
              <a:t>Packet-in handlers</a:t>
            </a:r>
          </a:p>
          <a:p>
            <a:pPr lvl="1"/>
            <a:r>
              <a:rPr lang="en-US" dirty="0" smtClean="0"/>
              <a:t>Polling of counters</a:t>
            </a:r>
          </a:p>
          <a:p>
            <a:r>
              <a:rPr lang="en-US" dirty="0" smtClean="0"/>
              <a:t>Programming “policy” is error-prone</a:t>
            </a:r>
          </a:p>
          <a:p>
            <a:pPr lvl="1"/>
            <a:r>
              <a:rPr lang="en-US" dirty="0" smtClean="0"/>
              <a:t>Duplication between rules and handlers</a:t>
            </a:r>
          </a:p>
          <a:p>
            <a:pPr lvl="1"/>
            <a:r>
              <a:rPr lang="en-US" dirty="0" smtClean="0"/>
              <a:t>Frequent changes in policy (e.g., </a:t>
            </a:r>
            <a:r>
              <a:rPr lang="en-US" dirty="0" err="1" smtClean="0"/>
              <a:t>flowmods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Policy changes affect packets in flight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6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459"/>
    </mc:Choice>
    <mc:Fallback xmlns="">
      <p:transition xmlns:p14="http://schemas.microsoft.com/office/powerpoint/2010/main" spd="slow" advTm="11245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Rules to a Policy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Located packet</a:t>
            </a:r>
          </a:p>
          <a:p>
            <a:pPr lvl="1"/>
            <a:r>
              <a:rPr lang="en-US" dirty="0" smtClean="0"/>
              <a:t>A packet and its location (switch and port)</a:t>
            </a:r>
          </a:p>
          <a:p>
            <a:r>
              <a:rPr lang="en-US" dirty="0" smtClean="0"/>
              <a:t>Policy function</a:t>
            </a:r>
          </a:p>
          <a:p>
            <a:pPr lvl="1"/>
            <a:r>
              <a:rPr lang="en-US" dirty="0" smtClean="0"/>
              <a:t>From located packet to set of located packets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Original packet: </a:t>
            </a:r>
            <a:r>
              <a:rPr lang="en-US" dirty="0" smtClean="0">
                <a:solidFill>
                  <a:schemeClr val="accent1"/>
                </a:solidFill>
                <a:latin typeface="Consolas"/>
                <a:cs typeface="Consolas"/>
              </a:rPr>
              <a:t>identity</a:t>
            </a:r>
          </a:p>
          <a:p>
            <a:pPr lvl="1"/>
            <a:r>
              <a:rPr lang="en-US" dirty="0" smtClean="0"/>
              <a:t>Drop the packet: </a:t>
            </a:r>
            <a:r>
              <a:rPr lang="en-US" dirty="0" smtClean="0">
                <a:solidFill>
                  <a:srgbClr val="4F81BD"/>
                </a:solidFill>
                <a:latin typeface="Consolas"/>
                <a:cs typeface="Consolas"/>
              </a:rPr>
              <a:t>drop</a:t>
            </a:r>
          </a:p>
          <a:p>
            <a:pPr lvl="1"/>
            <a:r>
              <a:rPr lang="en-US" dirty="0" smtClean="0"/>
              <a:t>Modified header: </a:t>
            </a:r>
            <a:r>
              <a:rPr lang="en-US" dirty="0" smtClean="0">
                <a:solidFill>
                  <a:srgbClr val="4F81BD"/>
                </a:solidFill>
                <a:latin typeface="Consolas"/>
                <a:cs typeface="Consolas"/>
              </a:rPr>
              <a:t>modify(f=v)</a:t>
            </a:r>
          </a:p>
          <a:p>
            <a:pPr lvl="1"/>
            <a:r>
              <a:rPr lang="en-US" dirty="0" smtClean="0"/>
              <a:t>New location: </a:t>
            </a:r>
            <a:r>
              <a:rPr lang="en-US" dirty="0" err="1" smtClean="0">
                <a:solidFill>
                  <a:srgbClr val="4F81BD"/>
                </a:solidFill>
                <a:latin typeface="Consolas"/>
                <a:cs typeface="Consolas"/>
              </a:rPr>
              <a:t>fwd</a:t>
            </a:r>
            <a:r>
              <a:rPr lang="en-US" dirty="0" smtClean="0">
                <a:solidFill>
                  <a:srgbClr val="4F81BD"/>
                </a:solidFill>
                <a:latin typeface="Consolas"/>
                <a:cs typeface="Consolas"/>
              </a:rPr>
              <a:t>(a)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125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894"/>
    </mc:Choice>
    <mc:Fallback xmlns="">
      <p:transition xmlns:p14="http://schemas.microsoft.com/office/powerpoint/2010/main" spd="slow" advTm="9889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6513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Pyretic at sea-level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98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448"/>
    </mc:Choice>
    <mc:Fallback xmlns="">
      <p:transition xmlns:p14="http://schemas.microsoft.com/office/powerpoint/2010/main" spd="slow" advTm="13344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 set?</a:t>
            </a:r>
            <a:r>
              <a:rPr lang="en-US" dirty="0"/>
              <a:t> </a:t>
            </a:r>
            <a:r>
              <a:rPr lang="en-US" dirty="0" smtClean="0"/>
              <a:t>Consider </a:t>
            </a:r>
            <a:r>
              <a:rPr lang="en-US" dirty="0" smtClean="0">
                <a:latin typeface="Consolas"/>
                <a:cs typeface="Consolas"/>
              </a:rPr>
              <a:t>flood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To flood every packet:</a:t>
            </a:r>
          </a:p>
          <a:p>
            <a:pPr marL="0" indent="0">
              <a:buNone/>
            </a:pPr>
            <a:endParaRPr lang="en-US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  <a:latin typeface="Consolas"/>
                <a:cs typeface="Consolas"/>
              </a:rPr>
              <a:t>from </a:t>
            </a:r>
            <a:r>
              <a:rPr lang="en-US" dirty="0" err="1" smtClean="0">
                <a:solidFill>
                  <a:schemeClr val="accent1"/>
                </a:solidFill>
                <a:latin typeface="Consolas"/>
                <a:cs typeface="Consolas"/>
              </a:rPr>
              <a:t>pyretic.lib.corelib</a:t>
            </a:r>
            <a:r>
              <a:rPr lang="en-US" dirty="0" smtClean="0">
                <a:solidFill>
                  <a:schemeClr val="accent1"/>
                </a:solidFill>
                <a:latin typeface="Consolas"/>
                <a:cs typeface="Consolas"/>
              </a:rPr>
              <a:t> import *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chemeClr val="accent1"/>
                </a:solidFill>
                <a:latin typeface="Consolas"/>
                <a:cs typeface="Consolas"/>
              </a:rPr>
              <a:t>def</a:t>
            </a:r>
            <a:r>
              <a:rPr lang="en-US" dirty="0" smtClean="0">
                <a:solidFill>
                  <a:schemeClr val="accent1"/>
                </a:solidFill>
                <a:latin typeface="Consolas"/>
                <a:cs typeface="Consolas"/>
              </a:rPr>
              <a:t> main():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Consolas"/>
                <a:cs typeface="Consolas"/>
              </a:rPr>
              <a:t>	</a:t>
            </a:r>
            <a:r>
              <a:rPr lang="en-US" dirty="0" smtClean="0">
                <a:solidFill>
                  <a:schemeClr val="accent1"/>
                </a:solidFill>
                <a:latin typeface="Consolas"/>
                <a:cs typeface="Consolas"/>
              </a:rPr>
              <a:t>return flood()</a:t>
            </a:r>
          </a:p>
          <a:p>
            <a:pPr marL="0" indent="0">
              <a:buNone/>
            </a:pPr>
            <a:endParaRPr lang="en-US" dirty="0">
              <a:latin typeface="Consolas"/>
              <a:cs typeface="Consola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22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523"/>
    </mc:Choice>
    <mc:Fallback xmlns="">
      <p:transition xmlns:p14="http://schemas.microsoft.com/office/powerpoint/2010/main" spd="slow" advTm="22852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No worrying about: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Consolas"/>
              <a:cs typeface="Consolas"/>
            </a:endParaRPr>
          </a:p>
          <a:p>
            <a:r>
              <a:rPr lang="en-US" dirty="0" smtClean="0"/>
              <a:t>Writing a separate handler for controller</a:t>
            </a:r>
          </a:p>
          <a:p>
            <a:r>
              <a:rPr lang="en-US" dirty="0" smtClean="0"/>
              <a:t>Constructing and sending </a:t>
            </a:r>
            <a:r>
              <a:rPr lang="en-US" dirty="0" err="1" smtClean="0"/>
              <a:t>OpenFlow</a:t>
            </a:r>
            <a:r>
              <a:rPr lang="en-US" dirty="0" smtClean="0"/>
              <a:t> rules</a:t>
            </a:r>
          </a:p>
          <a:p>
            <a:r>
              <a:rPr lang="en-US" dirty="0" smtClean="0"/>
              <a:t>Keeping track of each switch </a:t>
            </a:r>
          </a:p>
          <a:p>
            <a:r>
              <a:rPr lang="en-US" dirty="0" smtClean="0">
                <a:latin typeface="+mj-lt"/>
                <a:cs typeface="Consolas"/>
              </a:rPr>
              <a:t>Whether all switches supports the </a:t>
            </a:r>
            <a:r>
              <a:rPr lang="en-US" dirty="0" err="1" smtClean="0">
                <a:latin typeface="+mj-lt"/>
                <a:cs typeface="Consolas"/>
              </a:rPr>
              <a:t>OpenFlow</a:t>
            </a:r>
            <a:r>
              <a:rPr lang="en-US" dirty="0" smtClean="0">
                <a:latin typeface="+mj-lt"/>
                <a:cs typeface="Consolas"/>
              </a:rPr>
              <a:t> “flood” action (portability!)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71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63"/>
    </mc:Choice>
    <mc:Fallback xmlns="">
      <p:transition xmlns:p14="http://schemas.microsoft.com/office/powerpoint/2010/main" spd="slow" advTm="5236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Programmer </a:t>
            </a:r>
            <a:r>
              <a:rPr lang="en-US" dirty="0" err="1" smtClean="0"/>
              <a:t>Wishlist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Encode policy concisely</a:t>
            </a:r>
          </a:p>
          <a:p>
            <a:pPr>
              <a:lnSpc>
                <a:spcPct val="120000"/>
              </a:lnSpc>
            </a:pPr>
            <a:r>
              <a:rPr lang="en-US" b="1" dirty="0"/>
              <a:t>S</a:t>
            </a:r>
            <a:r>
              <a:rPr lang="en-US" b="1" dirty="0" smtClean="0"/>
              <a:t>pecify traffic of interest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Write portable code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Compose code from independent modules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Query network state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Modify policy dynamically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249" y="1291303"/>
            <a:ext cx="2488875" cy="203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61"/>
    </mc:Choice>
    <mc:Fallback xmlns="">
      <p:transition xmlns:p14="http://schemas.microsoft.com/office/powerpoint/2010/main" spd="slow" advTm="696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295785"/>
            <a:ext cx="9144001" cy="1143000"/>
          </a:xfrm>
        </p:spPr>
        <p:txBody>
          <a:bodyPr>
            <a:normAutofit fontScale="90000"/>
          </a:bodyPr>
          <a:lstStyle/>
          <a:p>
            <a:r>
              <a:rPr lang="en-US" sz="6000" i="1" dirty="0" smtClean="0">
                <a:solidFill>
                  <a:srgbClr val="FF0000"/>
                </a:solidFill>
              </a:rPr>
              <a:t>Programming</a:t>
            </a:r>
            <a:r>
              <a:rPr lang="en-US" sz="6000" dirty="0" smtClean="0"/>
              <a:t> w/ </a:t>
            </a:r>
            <a:r>
              <a:rPr lang="en-US" sz="6000" dirty="0" err="1" smtClean="0"/>
              <a:t>OpenFlow</a:t>
            </a:r>
            <a:r>
              <a:rPr lang="en-US" sz="6000" dirty="0"/>
              <a:t>?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156731"/>
            <a:ext cx="91440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Not So Much.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200526" y="6055896"/>
            <a:ext cx="7711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We are huge fans of OpenFlow as a hardware-centric protocol/interface, </a:t>
            </a:r>
          </a:p>
          <a:p>
            <a:r>
              <a:rPr lang="en-US" dirty="0" smtClean="0"/>
              <a:t>  just not as the basis for an API for human </a:t>
            </a:r>
            <a:r>
              <a:rPr lang="en-US" dirty="0" err="1" smtClean="0"/>
              <a:t>programers</a:t>
            </a:r>
            <a:r>
              <a:rPr lang="en-US" dirty="0" smtClean="0"/>
              <a:t>.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910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37"/>
    </mc:Choice>
    <mc:Fallback xmlns="">
      <p:transition xmlns:p14="http://schemas.microsoft.com/office/powerpoint/2010/main" spd="slow" advTm="4483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Bit Patterns to Predicates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OpenFlow</a:t>
            </a:r>
            <a:r>
              <a:rPr lang="en-US" dirty="0" smtClean="0"/>
              <a:t>: bit patterns 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 direct way to specify </a:t>
            </a:r>
            <a:r>
              <a:rPr lang="en-US" dirty="0" err="1" smtClean="0">
                <a:solidFill>
                  <a:srgbClr val="4F81BD"/>
                </a:solidFill>
                <a:latin typeface="Consolas"/>
                <a:cs typeface="Consolas"/>
              </a:rPr>
              <a:t>dstip</a:t>
            </a:r>
            <a:r>
              <a:rPr lang="en-US" dirty="0" smtClean="0">
                <a:solidFill>
                  <a:srgbClr val="4F81BD"/>
                </a:solidFill>
                <a:latin typeface="Consolas"/>
                <a:cs typeface="Consolas"/>
              </a:rPr>
              <a:t>!=10.0.0.1 </a:t>
            </a:r>
            <a:endParaRPr lang="en-US" dirty="0" smtClean="0">
              <a:solidFill>
                <a:srgbClr val="4F81BD"/>
              </a:solidFill>
              <a:cs typeface="Consolas"/>
            </a:endParaRPr>
          </a:p>
          <a:p>
            <a:pPr lvl="1"/>
            <a:r>
              <a:rPr lang="en-US" dirty="0" smtClean="0">
                <a:cs typeface="Consolas"/>
              </a:rPr>
              <a:t>Requires </a:t>
            </a:r>
            <a:r>
              <a:rPr lang="en-US" dirty="0">
                <a:cs typeface="Consolas"/>
              </a:rPr>
              <a:t>t</a:t>
            </a:r>
            <a:r>
              <a:rPr lang="en-US" dirty="0" smtClean="0">
                <a:cs typeface="Consolas"/>
              </a:rPr>
              <a:t>wo prioritized </a:t>
            </a:r>
            <a:r>
              <a:rPr lang="en-US" dirty="0" err="1" smtClean="0">
                <a:cs typeface="Consolas"/>
              </a:rPr>
              <a:t>bitmatches</a:t>
            </a:r>
            <a:endParaRPr lang="en-US" dirty="0" smtClean="0">
              <a:cs typeface="Consolas"/>
            </a:endParaRPr>
          </a:p>
          <a:p>
            <a:pPr lvl="2"/>
            <a:r>
              <a:rPr lang="en-US" dirty="0" smtClean="0">
                <a:cs typeface="Consolas"/>
              </a:rPr>
              <a:t>Higher priority</a:t>
            </a:r>
            <a:r>
              <a:rPr lang="en-US" dirty="0" smtClean="0">
                <a:solidFill>
                  <a:srgbClr val="4F81BD"/>
                </a:solidFill>
                <a:cs typeface="Consolas"/>
              </a:rPr>
              <a:t>: </a:t>
            </a:r>
            <a:r>
              <a:rPr lang="en-US" dirty="0" err="1" smtClean="0">
                <a:solidFill>
                  <a:srgbClr val="4F81BD"/>
                </a:solidFill>
                <a:latin typeface="Consolas"/>
                <a:cs typeface="Consolas"/>
              </a:rPr>
              <a:t>dstip</a:t>
            </a:r>
            <a:r>
              <a:rPr lang="en-US" dirty="0" smtClean="0">
                <a:solidFill>
                  <a:srgbClr val="4F81BD"/>
                </a:solidFill>
                <a:latin typeface="Consolas"/>
                <a:cs typeface="Consolas"/>
              </a:rPr>
              <a:t>=10.0.0.1</a:t>
            </a:r>
          </a:p>
          <a:p>
            <a:pPr lvl="2"/>
            <a:r>
              <a:rPr lang="en-US" dirty="0" smtClean="0">
                <a:cs typeface="Consolas"/>
              </a:rPr>
              <a:t>Lower priority:</a:t>
            </a:r>
            <a:r>
              <a:rPr lang="en-US" dirty="0" smtClean="0">
                <a:latin typeface="Consolas"/>
                <a:cs typeface="Consolas"/>
              </a:rPr>
              <a:t>  </a:t>
            </a:r>
            <a:r>
              <a:rPr lang="en-US" dirty="0" smtClean="0">
                <a:solidFill>
                  <a:schemeClr val="accent1"/>
                </a:solidFill>
                <a:latin typeface="Consolas"/>
                <a:cs typeface="Consolas"/>
              </a:rPr>
              <a:t>*</a:t>
            </a:r>
          </a:p>
          <a:p>
            <a:pPr lvl="2"/>
            <a:endParaRPr lang="en-US" dirty="0">
              <a:latin typeface="Consolas"/>
              <a:cs typeface="Consolas"/>
            </a:endParaRPr>
          </a:p>
          <a:p>
            <a:r>
              <a:rPr lang="en-US" dirty="0" smtClean="0">
                <a:cs typeface="Consolas"/>
              </a:rPr>
              <a:t>Pyretic: </a:t>
            </a:r>
            <a:r>
              <a:rPr lang="en-US" dirty="0" err="1" smtClean="0">
                <a:cs typeface="Consolas"/>
              </a:rPr>
              <a:t>boolean</a:t>
            </a:r>
            <a:r>
              <a:rPr lang="en-US" dirty="0" smtClean="0">
                <a:cs typeface="Consolas"/>
              </a:rPr>
              <a:t> </a:t>
            </a:r>
            <a:r>
              <a:rPr lang="en-US" dirty="0">
                <a:cs typeface="Consolas"/>
              </a:rPr>
              <a:t>p</a:t>
            </a:r>
            <a:r>
              <a:rPr lang="en-US" dirty="0" smtClean="0">
                <a:cs typeface="Consolas"/>
              </a:rPr>
              <a:t>redicates</a:t>
            </a:r>
          </a:p>
          <a:p>
            <a:pPr lvl="1"/>
            <a:r>
              <a:rPr lang="en-US" dirty="0" smtClean="0">
                <a:cs typeface="Consolas"/>
              </a:rPr>
              <a:t>Combined with</a:t>
            </a:r>
            <a:r>
              <a:rPr lang="en-US" sz="3000" dirty="0" smtClean="0">
                <a:solidFill>
                  <a:srgbClr val="4F81BD"/>
                </a:solidFill>
                <a:latin typeface="Consolas"/>
                <a:cs typeface="Consolas"/>
              </a:rPr>
              <a:t> &amp;</a:t>
            </a:r>
            <a:r>
              <a:rPr lang="en-US" dirty="0" smtClean="0">
                <a:cs typeface="Consolas"/>
              </a:rPr>
              <a:t>, </a:t>
            </a:r>
            <a:r>
              <a:rPr lang="en-US" dirty="0" smtClean="0">
                <a:solidFill>
                  <a:srgbClr val="4F81BD"/>
                </a:solidFill>
                <a:latin typeface="Consolas"/>
                <a:cs typeface="Consolas"/>
              </a:rPr>
              <a:t>|</a:t>
            </a:r>
            <a:r>
              <a:rPr lang="en-US" dirty="0" smtClean="0">
                <a:cs typeface="Consolas"/>
              </a:rPr>
              <a:t>, and </a:t>
            </a:r>
            <a:r>
              <a:rPr lang="en-US" dirty="0" smtClean="0">
                <a:solidFill>
                  <a:srgbClr val="4F81BD"/>
                </a:solidFill>
                <a:latin typeface="Consolas"/>
                <a:cs typeface="Consolas"/>
              </a:rPr>
              <a:t>~</a:t>
            </a:r>
            <a:endParaRPr lang="en-US" dirty="0">
              <a:solidFill>
                <a:srgbClr val="4F81BD"/>
              </a:solidFill>
              <a:latin typeface="Consolas"/>
              <a:cs typeface="Consolas"/>
            </a:endParaRPr>
          </a:p>
          <a:p>
            <a:pPr lvl="1"/>
            <a:r>
              <a:rPr lang="en-US" dirty="0" smtClean="0">
                <a:cs typeface="Consolas"/>
              </a:rPr>
              <a:t>E.g., </a:t>
            </a:r>
            <a:r>
              <a:rPr lang="en-US" dirty="0" smtClean="0">
                <a:solidFill>
                  <a:srgbClr val="4F81BD"/>
                </a:solidFill>
                <a:latin typeface="Consolas"/>
                <a:cs typeface="Consolas"/>
              </a:rPr>
              <a:t>~match(</a:t>
            </a:r>
            <a:r>
              <a:rPr lang="en-US" dirty="0" err="1" smtClean="0">
                <a:solidFill>
                  <a:srgbClr val="4F81BD"/>
                </a:solidFill>
                <a:latin typeface="Consolas"/>
                <a:cs typeface="Consolas"/>
              </a:rPr>
              <a:t>dstip</a:t>
            </a:r>
            <a:r>
              <a:rPr lang="en-US" dirty="0" smtClean="0">
                <a:solidFill>
                  <a:srgbClr val="4F81BD"/>
                </a:solidFill>
                <a:latin typeface="Consolas"/>
                <a:cs typeface="Consolas"/>
              </a:rPr>
              <a:t>=10.0.0.1)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366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331"/>
    </mc:Choice>
    <mc:Fallback xmlns="">
      <p:transition xmlns:p14="http://schemas.microsoft.com/office/powerpoint/2010/main" spd="slow" advTm="6833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smtClean="0">
                <a:latin typeface="Consolas"/>
                <a:cs typeface="Consolas"/>
              </a:rPr>
              <a:t>Access Control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7290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cs typeface="Consolas"/>
              </a:rPr>
              <a:t>Block host 10.0.0.3</a:t>
            </a:r>
          </a:p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chemeClr val="accent1"/>
                </a:solidFill>
                <a:latin typeface="Consolas"/>
                <a:cs typeface="Consolas"/>
              </a:rPr>
              <a:t>def</a:t>
            </a:r>
            <a:r>
              <a:rPr lang="en-US" dirty="0" smtClean="0">
                <a:solidFill>
                  <a:schemeClr val="accent1"/>
                </a:solidFill>
                <a:latin typeface="Consolas"/>
                <a:cs typeface="Consolas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Consolas"/>
                <a:cs typeface="Consolas"/>
              </a:rPr>
              <a:t>access_control</a:t>
            </a:r>
            <a:r>
              <a:rPr lang="en-US" dirty="0" smtClean="0">
                <a:solidFill>
                  <a:schemeClr val="accent1"/>
                </a:solidFill>
                <a:latin typeface="Consolas"/>
                <a:cs typeface="Consolas"/>
              </a:rPr>
              <a:t>(</a:t>
            </a:r>
            <a:r>
              <a:rPr lang="en-US" dirty="0">
                <a:solidFill>
                  <a:schemeClr val="accent1"/>
                </a:solidFill>
                <a:latin typeface="Consolas"/>
                <a:cs typeface="Consolas"/>
              </a:rPr>
              <a:t>):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Consolas"/>
                <a:cs typeface="Consolas"/>
              </a:rPr>
              <a:t>	return </a:t>
            </a:r>
            <a:r>
              <a:rPr lang="en-US" dirty="0" smtClean="0">
                <a:solidFill>
                  <a:schemeClr val="accent1"/>
                </a:solidFill>
                <a:latin typeface="Consolas"/>
                <a:cs typeface="Consolas"/>
              </a:rPr>
              <a:t>~(match(</a:t>
            </a:r>
            <a:r>
              <a:rPr lang="en-US" dirty="0" err="1" smtClean="0">
                <a:solidFill>
                  <a:schemeClr val="accent1"/>
                </a:solidFill>
                <a:latin typeface="Consolas"/>
                <a:cs typeface="Consolas"/>
              </a:rPr>
              <a:t>srcip</a:t>
            </a:r>
            <a:r>
              <a:rPr lang="en-US" dirty="0" smtClean="0">
                <a:solidFill>
                  <a:schemeClr val="accent1"/>
                </a:solidFill>
                <a:latin typeface="Consolas"/>
                <a:cs typeface="Consolas"/>
              </a:rPr>
              <a:t>=‘10.0.0.3’) |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Consolas"/>
                <a:cs typeface="Consolas"/>
              </a:rPr>
              <a:t> </a:t>
            </a:r>
            <a:r>
              <a:rPr lang="en-US" dirty="0" smtClean="0">
                <a:solidFill>
                  <a:schemeClr val="accent1"/>
                </a:solidFill>
                <a:latin typeface="Consolas"/>
                <a:cs typeface="Consolas"/>
              </a:rPr>
              <a:t>          match(</a:t>
            </a:r>
            <a:r>
              <a:rPr lang="en-US" dirty="0" err="1" smtClean="0">
                <a:solidFill>
                  <a:schemeClr val="accent1"/>
                </a:solidFill>
                <a:latin typeface="Consolas"/>
                <a:cs typeface="Consolas"/>
              </a:rPr>
              <a:t>dstip</a:t>
            </a:r>
            <a:r>
              <a:rPr lang="en-US" dirty="0" smtClean="0">
                <a:solidFill>
                  <a:schemeClr val="accent1"/>
                </a:solidFill>
                <a:latin typeface="Consolas"/>
                <a:cs typeface="Consolas"/>
              </a:rPr>
              <a:t>=‘10.0.0.3’) )</a:t>
            </a:r>
            <a:endParaRPr lang="en-US" dirty="0">
              <a:solidFill>
                <a:schemeClr val="accent1"/>
              </a:solidFill>
              <a:latin typeface="Consolas"/>
              <a:cs typeface="Consolas"/>
            </a:endParaRPr>
          </a:p>
          <a:p>
            <a:pPr marL="0" indent="0">
              <a:buNone/>
            </a:pPr>
            <a:endParaRPr lang="en-US" dirty="0" smtClean="0">
              <a:latin typeface="+mj-lt"/>
              <a:cs typeface="Consola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07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40"/>
    </mc:Choice>
    <mc:Fallback xmlns="">
      <p:transition xmlns:p14="http://schemas.microsoft.com/office/powerpoint/2010/main" spd="slow" advTm="1844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Programmer </a:t>
            </a:r>
            <a:r>
              <a:rPr lang="en-US" dirty="0" err="1" smtClean="0"/>
              <a:t>Wishlist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449" y="1600200"/>
            <a:ext cx="9591676" cy="4525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b="1" dirty="0" smtClean="0"/>
              <a:t>Encode policy concisely</a:t>
            </a:r>
          </a:p>
          <a:p>
            <a:pPr>
              <a:lnSpc>
                <a:spcPct val="120000"/>
              </a:lnSpc>
            </a:pPr>
            <a:r>
              <a:rPr lang="en-US" b="1" dirty="0"/>
              <a:t>Write portable code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Specify traffic of interest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Compose code from independent modules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Query network state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Modify policy dynamically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249" y="1291303"/>
            <a:ext cx="2488875" cy="203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27"/>
    </mc:Choice>
    <mc:Fallback xmlns="">
      <p:transition xmlns:p14="http://schemas.microsoft.com/office/powerpoint/2010/main" spd="slow" advTm="1502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OpenFlow</a:t>
            </a:r>
            <a:r>
              <a:rPr lang="en-US" dirty="0" smtClean="0"/>
              <a:t> Packets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7216"/>
            <a:ext cx="8229600" cy="5143500"/>
          </a:xfrm>
        </p:spPr>
        <p:txBody>
          <a:bodyPr>
            <a:normAutofit/>
          </a:bodyPr>
          <a:lstStyle/>
          <a:p>
            <a:r>
              <a:rPr lang="en-US" dirty="0" smtClean="0"/>
              <a:t>Location specific code needs both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packet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OF </a:t>
            </a:r>
            <a:r>
              <a:rPr lang="en-US" dirty="0" err="1" smtClean="0"/>
              <a:t>packet_in</a:t>
            </a:r>
            <a:r>
              <a:rPr lang="en-US" dirty="0" smtClean="0"/>
              <a:t> message*</a:t>
            </a:r>
          </a:p>
          <a:p>
            <a:pPr lvl="1"/>
            <a:endParaRPr lang="en-US" sz="800" dirty="0"/>
          </a:p>
          <a:p>
            <a:pPr lvl="1"/>
            <a:endParaRPr lang="en-US" sz="800" dirty="0" smtClean="0"/>
          </a:p>
          <a:p>
            <a:r>
              <a:rPr lang="en-US" dirty="0" smtClean="0"/>
              <a:t>Tagging packets requires choosing </a:t>
            </a:r>
          </a:p>
          <a:p>
            <a:pPr lvl="1"/>
            <a:r>
              <a:rPr lang="en-US" dirty="0" smtClean="0"/>
              <a:t>Header field (e.g., VLAN, MPLS, TOS bits)</a:t>
            </a:r>
          </a:p>
          <a:p>
            <a:pPr lvl="1"/>
            <a:r>
              <a:rPr lang="en-US" dirty="0" smtClean="0"/>
              <a:t>Set of values</a:t>
            </a:r>
          </a:p>
          <a:p>
            <a:pPr lvl="1"/>
            <a:endParaRPr lang="en-US" sz="800" dirty="0" smtClean="0"/>
          </a:p>
          <a:p>
            <a:pPr lvl="1"/>
            <a:endParaRPr lang="en-US" sz="800" dirty="0" smtClean="0"/>
          </a:p>
          <a:p>
            <a:pPr marL="57150" indent="0" algn="ctr">
              <a:buNone/>
            </a:pPr>
            <a:r>
              <a:rPr lang="en-US" i="1" dirty="0" smtClean="0">
                <a:solidFill>
                  <a:srgbClr val="FF0000"/>
                </a:solidFill>
              </a:rPr>
              <a:t>Neither </a:t>
            </a:r>
            <a:r>
              <a:rPr lang="en-US" i="1" dirty="0">
                <a:solidFill>
                  <a:srgbClr val="FF0000"/>
                </a:solidFill>
              </a:rPr>
              <a:t>concise nor portable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330434"/>
            <a:ext cx="6831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https://</a:t>
            </a:r>
            <a:r>
              <a:rPr lang="en-US" dirty="0" err="1" smtClean="0"/>
              <a:t>github.com</a:t>
            </a:r>
            <a:r>
              <a:rPr lang="en-US" dirty="0" smtClean="0"/>
              <a:t>/</a:t>
            </a:r>
            <a:r>
              <a:rPr lang="en-US" dirty="0" err="1" smtClean="0"/>
              <a:t>noxrepo</a:t>
            </a:r>
            <a:r>
              <a:rPr lang="en-US" dirty="0" smtClean="0"/>
              <a:t>/pox/tree/</a:t>
            </a:r>
            <a:r>
              <a:rPr lang="en-US" dirty="0" err="1" smtClean="0"/>
              <a:t>betta</a:t>
            </a:r>
            <a:r>
              <a:rPr lang="en-US" dirty="0" smtClean="0"/>
              <a:t>/pox</a:t>
            </a:r>
            <a:r>
              <a:rPr lang="en-US" dirty="0"/>
              <a:t>/</a:t>
            </a:r>
            <a:r>
              <a:rPr lang="en-US" dirty="0" err="1"/>
              <a:t>misc</a:t>
            </a:r>
            <a:r>
              <a:rPr lang="en-US" dirty="0"/>
              <a:t>/</a:t>
            </a:r>
            <a:r>
              <a:rPr lang="en-US" dirty="0" err="1" smtClean="0"/>
              <a:t>of_tutorial.py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681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27"/>
    </mc:Choice>
    <mc:Fallback xmlns="">
      <p:transition xmlns:p14="http://schemas.microsoft.com/office/powerpoint/2010/main" spd="slow" advTm="8912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Pyretic Virtual Header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3356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Unified abstraction</a:t>
            </a:r>
          </a:p>
          <a:p>
            <a:pPr lvl="1"/>
            <a:r>
              <a:rPr lang="en-US" dirty="0" smtClean="0"/>
              <a:t>Real headers: </a:t>
            </a:r>
            <a:r>
              <a:rPr lang="en-US" dirty="0" err="1" smtClean="0">
                <a:solidFill>
                  <a:srgbClr val="4F81BD"/>
                </a:solidFill>
                <a:latin typeface="Consolas"/>
                <a:cs typeface="Consolas"/>
              </a:rPr>
              <a:t>dstip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4F81BD"/>
                </a:solidFill>
                <a:latin typeface="Consolas"/>
                <a:cs typeface="Consolas"/>
              </a:rPr>
              <a:t>srcport</a:t>
            </a:r>
            <a:r>
              <a:rPr lang="en-US" dirty="0" smtClean="0"/>
              <a:t>, …</a:t>
            </a:r>
          </a:p>
          <a:p>
            <a:pPr lvl="1"/>
            <a:r>
              <a:rPr lang="en-US" dirty="0" smtClean="0"/>
              <a:t>Packet location: </a:t>
            </a:r>
            <a:r>
              <a:rPr lang="en-US" dirty="0" smtClean="0">
                <a:solidFill>
                  <a:srgbClr val="4F81BD"/>
                </a:solidFill>
                <a:latin typeface="Consolas"/>
                <a:cs typeface="Consolas"/>
              </a:rPr>
              <a:t>switch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4F81BD"/>
                </a:solidFill>
                <a:latin typeface="Consolas"/>
                <a:cs typeface="Consolas"/>
              </a:rPr>
              <a:t>port</a:t>
            </a:r>
          </a:p>
          <a:p>
            <a:pPr lvl="1"/>
            <a:r>
              <a:rPr lang="en-US" dirty="0" smtClean="0"/>
              <a:t>User-defined: e.g., </a:t>
            </a:r>
            <a:r>
              <a:rPr lang="en-US" dirty="0" err="1" smtClean="0">
                <a:solidFill>
                  <a:srgbClr val="4F81BD"/>
                </a:solidFill>
                <a:latin typeface="Consolas"/>
                <a:cs typeface="Consolas"/>
              </a:rPr>
              <a:t>traffic_class</a:t>
            </a:r>
            <a:endParaRPr lang="en-US" dirty="0" smtClean="0">
              <a:solidFill>
                <a:srgbClr val="4F81BD"/>
              </a:solidFill>
              <a:latin typeface="Consolas"/>
              <a:cs typeface="Consolas"/>
            </a:endParaRPr>
          </a:p>
          <a:p>
            <a:r>
              <a:rPr lang="en-US" dirty="0"/>
              <a:t>Simple </a:t>
            </a:r>
            <a:r>
              <a:rPr lang="en-US" dirty="0" smtClean="0"/>
              <a:t>operations, concise syntax</a:t>
            </a:r>
            <a:endParaRPr lang="en-US" dirty="0"/>
          </a:p>
          <a:p>
            <a:pPr lvl="1"/>
            <a:r>
              <a:rPr lang="en-US" dirty="0"/>
              <a:t>Match: </a:t>
            </a:r>
            <a:r>
              <a:rPr lang="en-US" dirty="0">
                <a:solidFill>
                  <a:srgbClr val="4F81BD"/>
                </a:solidFill>
                <a:latin typeface="Consolas"/>
                <a:cs typeface="Consolas"/>
              </a:rPr>
              <a:t>match(f=v)</a:t>
            </a:r>
            <a:endParaRPr lang="en-US" dirty="0"/>
          </a:p>
          <a:p>
            <a:pPr lvl="1"/>
            <a:r>
              <a:rPr lang="en-US" dirty="0"/>
              <a:t>Modify: </a:t>
            </a:r>
            <a:r>
              <a:rPr lang="en-US" dirty="0" smtClean="0">
                <a:solidFill>
                  <a:srgbClr val="4F81BD"/>
                </a:solidFill>
                <a:latin typeface="Consolas"/>
                <a:cs typeface="Consolas"/>
              </a:rPr>
              <a:t>modify(</a:t>
            </a:r>
            <a:r>
              <a:rPr lang="en-US" dirty="0">
                <a:solidFill>
                  <a:srgbClr val="4F81BD"/>
                </a:solidFill>
                <a:latin typeface="Consolas"/>
                <a:cs typeface="Consolas"/>
              </a:rPr>
              <a:t>f=v)</a:t>
            </a:r>
            <a:endParaRPr lang="en-US" dirty="0"/>
          </a:p>
          <a:p>
            <a:r>
              <a:rPr lang="en-US" dirty="0" smtClean="0"/>
              <a:t>Example</a:t>
            </a:r>
          </a:p>
          <a:p>
            <a:pPr lvl="1"/>
            <a:r>
              <a:rPr lang="en-US" dirty="0">
                <a:solidFill>
                  <a:srgbClr val="4F81BD"/>
                </a:solidFill>
                <a:latin typeface="Consolas"/>
                <a:cs typeface="Consolas"/>
              </a:rPr>
              <a:t>m</a:t>
            </a:r>
            <a:r>
              <a:rPr lang="en-US" dirty="0" smtClean="0">
                <a:solidFill>
                  <a:srgbClr val="4F81BD"/>
                </a:solidFill>
                <a:latin typeface="Consolas"/>
                <a:cs typeface="Consolas"/>
              </a:rPr>
              <a:t>atch(switch=A) &amp; match(</a:t>
            </a:r>
            <a:r>
              <a:rPr lang="en-US" dirty="0" err="1" smtClean="0">
                <a:solidFill>
                  <a:srgbClr val="4F81BD"/>
                </a:solidFill>
                <a:latin typeface="Consolas"/>
                <a:cs typeface="Consolas"/>
              </a:rPr>
              <a:t>dstip</a:t>
            </a:r>
            <a:r>
              <a:rPr lang="en-US" dirty="0" smtClean="0">
                <a:solidFill>
                  <a:srgbClr val="4F81BD"/>
                </a:solidFill>
                <a:latin typeface="Consolas"/>
                <a:cs typeface="Consolas"/>
              </a:rPr>
              <a:t>=‘1.0.0.3’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425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395"/>
    </mc:Choice>
    <mc:Fallback xmlns="">
      <p:transition xmlns:p14="http://schemas.microsoft.com/office/powerpoint/2010/main" spd="slow" advTm="8539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ohand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420" y="1078530"/>
            <a:ext cx="1657652" cy="24284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Runtime Handles Implementation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54612"/>
          </a:xfrm>
        </p:spPr>
        <p:txBody>
          <a:bodyPr>
            <a:normAutofit/>
          </a:bodyPr>
          <a:lstStyle/>
          <a:p>
            <a:r>
              <a:rPr lang="en-US" dirty="0" smtClean="0"/>
              <a:t>Compiler chooses 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hat set of header bits to use </a:t>
            </a:r>
            <a:endParaRPr lang="en-US" dirty="0"/>
          </a:p>
          <a:p>
            <a:pPr lvl="1"/>
            <a:r>
              <a:rPr lang="en-US" dirty="0"/>
              <a:t>W</a:t>
            </a:r>
            <a:r>
              <a:rPr lang="en-US" dirty="0" smtClean="0"/>
              <a:t>hat each value means</a:t>
            </a:r>
          </a:p>
          <a:p>
            <a:r>
              <a:rPr lang="en-US" dirty="0" smtClean="0"/>
              <a:t>Conceptual – no tying to particular mech.</a:t>
            </a:r>
          </a:p>
          <a:p>
            <a:r>
              <a:rPr lang="en-US" dirty="0" smtClean="0"/>
              <a:t>Portable – different </a:t>
            </a:r>
            <a:r>
              <a:rPr lang="en-US" dirty="0" err="1" smtClean="0"/>
              <a:t>hw</a:t>
            </a:r>
            <a:r>
              <a:rPr lang="en-US" dirty="0" smtClean="0"/>
              <a:t>, other modules </a:t>
            </a:r>
          </a:p>
          <a:p>
            <a:r>
              <a:rPr lang="en-US" dirty="0" smtClean="0"/>
              <a:t>Efficient</a:t>
            </a:r>
          </a:p>
          <a:p>
            <a:pPr lvl="1"/>
            <a:r>
              <a:rPr lang="en-US" dirty="0" smtClean="0"/>
              <a:t>Don’t need same </a:t>
            </a:r>
            <a:r>
              <a:rPr lang="en-US" dirty="0" err="1" smtClean="0"/>
              <a:t>vlan</a:t>
            </a:r>
            <a:r>
              <a:rPr lang="en-US" dirty="0" smtClean="0"/>
              <a:t> value network-wide</a:t>
            </a:r>
          </a:p>
          <a:p>
            <a:pPr lvl="1"/>
            <a:r>
              <a:rPr lang="en-US" dirty="0" smtClean="0"/>
              <a:t>Sometimes tags will ‘factor out’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673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810"/>
    </mc:Choice>
    <mc:Fallback xmlns="">
      <p:transition xmlns:p14="http://schemas.microsoft.com/office/powerpoint/2010/main" spd="slow" advTm="6781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Programmer </a:t>
            </a:r>
            <a:r>
              <a:rPr lang="en-US" dirty="0" err="1" smtClean="0"/>
              <a:t>Wishlist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449" y="1600200"/>
            <a:ext cx="9591676" cy="4525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Encode policy concisely</a:t>
            </a:r>
          </a:p>
          <a:p>
            <a:pPr>
              <a:lnSpc>
                <a:spcPct val="120000"/>
              </a:lnSpc>
            </a:pPr>
            <a:r>
              <a:rPr lang="en-US" dirty="0"/>
              <a:t>Write portable code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Specify traffic of interest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Compose code from independent modules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Query network state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Modify policy dynamically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249" y="1291303"/>
            <a:ext cx="2488875" cy="203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36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02"/>
    </mc:Choice>
    <mc:Fallback xmlns="">
      <p:transition xmlns:p14="http://schemas.microsoft.com/office/powerpoint/2010/main" spd="slow" advTm="1210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6513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Recall </a:t>
            </a:r>
            <a:r>
              <a:rPr lang="en-US" sz="6000" dirty="0" err="1" smtClean="0"/>
              <a:t>OpenFlow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83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56"/>
    </mc:Choice>
    <mc:Fallback xmlns="">
      <p:transition xmlns:p14="http://schemas.microsoft.com/office/powerpoint/2010/main" spd="slow" advTm="635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213882" y="1642867"/>
            <a:ext cx="5374115" cy="70788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nsolas"/>
                <a:cs typeface="Consolas"/>
              </a:rPr>
              <a:t>srcip</a:t>
            </a:r>
            <a:r>
              <a:rPr lang="en-US" sz="2000" dirty="0">
                <a:latin typeface="Consolas"/>
                <a:cs typeface="Consolas"/>
              </a:rPr>
              <a:t>=0*,</a:t>
            </a:r>
            <a:r>
              <a:rPr lang="en-US" sz="2000" dirty="0" err="1">
                <a:latin typeface="Consolas"/>
                <a:cs typeface="Consolas"/>
              </a:rPr>
              <a:t>dstip</a:t>
            </a:r>
            <a:r>
              <a:rPr lang="en-US" sz="2000" dirty="0" smtClean="0">
                <a:latin typeface="Consolas"/>
                <a:cs typeface="Consolas"/>
              </a:rPr>
              <a:t>=P -&gt; mod</a:t>
            </a:r>
            <a:r>
              <a:rPr lang="en-US" sz="2000" dirty="0">
                <a:latin typeface="Consolas"/>
                <a:cs typeface="Consolas"/>
              </a:rPr>
              <a:t>(</a:t>
            </a:r>
            <a:r>
              <a:rPr lang="en-US" sz="2000" dirty="0" err="1">
                <a:latin typeface="Consolas"/>
                <a:cs typeface="Consolas"/>
              </a:rPr>
              <a:t>dstip</a:t>
            </a:r>
            <a:r>
              <a:rPr lang="en-US" sz="2000" dirty="0" smtClean="0">
                <a:latin typeface="Consolas"/>
                <a:cs typeface="Consolas"/>
              </a:rPr>
              <a:t>=</a:t>
            </a:r>
            <a:r>
              <a:rPr lang="en-US" sz="2000" dirty="0">
                <a:latin typeface="Consolas"/>
                <a:cs typeface="Consolas"/>
              </a:rPr>
              <a:t>A</a:t>
            </a:r>
            <a:r>
              <a:rPr lang="en-US" sz="2000" dirty="0" smtClean="0">
                <a:latin typeface="Consolas"/>
                <a:cs typeface="Consolas"/>
              </a:rPr>
              <a:t>)      </a:t>
            </a:r>
            <a:r>
              <a:rPr lang="en-US" sz="2000" dirty="0" err="1" smtClean="0">
                <a:latin typeface="Consolas"/>
                <a:cs typeface="Consolas"/>
              </a:rPr>
              <a:t>srcip</a:t>
            </a:r>
            <a:r>
              <a:rPr lang="en-US" sz="2000" dirty="0">
                <a:latin typeface="Consolas"/>
                <a:cs typeface="Consolas"/>
              </a:rPr>
              <a:t>=1*,</a:t>
            </a:r>
            <a:r>
              <a:rPr lang="en-US" sz="2000" dirty="0" err="1">
                <a:latin typeface="Consolas"/>
                <a:cs typeface="Consolas"/>
              </a:rPr>
              <a:t>dstip</a:t>
            </a:r>
            <a:r>
              <a:rPr lang="en-US" sz="2000" dirty="0" smtClean="0">
                <a:latin typeface="Consolas"/>
                <a:cs typeface="Consolas"/>
              </a:rPr>
              <a:t>=P -&gt; mod</a:t>
            </a:r>
            <a:r>
              <a:rPr lang="en-US" sz="2000" dirty="0">
                <a:latin typeface="Consolas"/>
                <a:cs typeface="Consolas"/>
              </a:rPr>
              <a:t>(</a:t>
            </a:r>
            <a:r>
              <a:rPr lang="en-US" sz="2000" dirty="0" err="1">
                <a:latin typeface="Consolas"/>
                <a:cs typeface="Consolas"/>
              </a:rPr>
              <a:t>dstip</a:t>
            </a:r>
            <a:r>
              <a:rPr lang="en-US" sz="2000" dirty="0" smtClean="0">
                <a:latin typeface="Consolas"/>
                <a:cs typeface="Consolas"/>
              </a:rPr>
              <a:t>=</a:t>
            </a:r>
            <a:r>
              <a:rPr lang="en-US" sz="2000" dirty="0">
                <a:latin typeface="Consolas"/>
                <a:cs typeface="Consolas"/>
              </a:rPr>
              <a:t>B</a:t>
            </a:r>
            <a:r>
              <a:rPr lang="en-US" sz="2000" dirty="0" smtClean="0">
                <a:latin typeface="Consolas"/>
                <a:cs typeface="Consolas"/>
              </a:rPr>
              <a:t>)</a:t>
            </a:r>
            <a:endParaRPr lang="en-US" sz="2000" dirty="0">
              <a:latin typeface="Consolas"/>
              <a:cs typeface="Consola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759531" y="1614736"/>
            <a:ext cx="2722921" cy="1015663"/>
          </a:xfrm>
          <a:prstGeom prst="rect">
            <a:avLst/>
          </a:prstGeom>
          <a:solidFill>
            <a:srgbClr val="008000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  <a:latin typeface="Consolas"/>
                <a:cs typeface="Consolas"/>
              </a:rPr>
              <a:t>dstip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</a:rPr>
              <a:t>=A</a:t>
            </a:r>
            <a:r>
              <a:rPr lang="en-US" sz="2000" dirty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</a:rPr>
              <a:t> -&gt; </a:t>
            </a:r>
            <a:r>
              <a:rPr lang="en-US" sz="2000" dirty="0" err="1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fwd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(2)</a:t>
            </a:r>
            <a:endParaRPr lang="en-US" sz="2000" dirty="0">
              <a:solidFill>
                <a:srgbClr val="000000"/>
              </a:solidFill>
              <a:latin typeface="Consolas"/>
              <a:cs typeface="Consolas"/>
              <a:sym typeface="Wingdings"/>
            </a:endParaRPr>
          </a:p>
          <a:p>
            <a:r>
              <a:rPr lang="en-US" sz="2000" dirty="0" err="1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dstip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=B</a:t>
            </a:r>
            <a:r>
              <a:rPr lang="en-US" sz="2000" dirty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 -&gt; </a:t>
            </a:r>
            <a:r>
              <a:rPr lang="en-US" sz="2000" dirty="0" err="1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fwd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(3)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*        -&gt; </a:t>
            </a:r>
            <a:r>
              <a:rPr lang="en-US" sz="2000" dirty="0" err="1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fwd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(</a:t>
            </a:r>
            <a:r>
              <a:rPr lang="en-US" sz="2000" dirty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1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)</a:t>
            </a:r>
            <a:endParaRPr lang="en-US" sz="2000" dirty="0">
              <a:solidFill>
                <a:srgbClr val="000000"/>
              </a:solidFill>
              <a:latin typeface="Consolas"/>
              <a:cs typeface="Consolas"/>
              <a:sym typeface="Wingding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5000" b="1" dirty="0" smtClean="0">
                <a:solidFill>
                  <a:srgbClr val="4F81BD"/>
                </a:solidFill>
                <a:latin typeface="Consolas"/>
                <a:cs typeface="Consolas"/>
              </a:rPr>
              <a:t>Balance</a:t>
            </a:r>
            <a:r>
              <a:rPr lang="en-US" dirty="0" smtClean="0"/>
              <a:t> then </a:t>
            </a:r>
            <a:r>
              <a:rPr lang="en-US" sz="5000" b="1" dirty="0" smtClean="0">
                <a:solidFill>
                  <a:srgbClr val="008000"/>
                </a:solidFill>
                <a:latin typeface="Consolas"/>
                <a:cs typeface="Consolas"/>
              </a:rPr>
              <a:t>Route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i="1" dirty="0" smtClean="0"/>
              <a:t>in Sequence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61138" y="2881012"/>
            <a:ext cx="367450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/>
              <a:t>Combined Rules?</a:t>
            </a:r>
          </a:p>
          <a:p>
            <a:r>
              <a:rPr lang="en-US" sz="3400" dirty="0" smtClean="0"/>
              <a:t>(only one match)</a:t>
            </a:r>
            <a:endParaRPr lang="en-US" sz="3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653537" y="4341398"/>
            <a:ext cx="8153686" cy="1721042"/>
            <a:chOff x="653537" y="4341398"/>
            <a:chExt cx="8153686" cy="1721042"/>
          </a:xfrm>
        </p:grpSpPr>
        <p:grpSp>
          <p:nvGrpSpPr>
            <p:cNvPr id="19" name="Group 18"/>
            <p:cNvGrpSpPr/>
            <p:nvPr/>
          </p:nvGrpSpPr>
          <p:grpSpPr>
            <a:xfrm>
              <a:off x="653537" y="4341398"/>
              <a:ext cx="5355152" cy="1721042"/>
              <a:chOff x="653537" y="4341398"/>
              <a:chExt cx="5355152" cy="1721042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657665" y="4341398"/>
                <a:ext cx="5351024" cy="707886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 smtClean="0">
                    <a:latin typeface="Consolas"/>
                    <a:cs typeface="Consolas"/>
                  </a:rPr>
                  <a:t>srcip</a:t>
                </a:r>
                <a:r>
                  <a:rPr lang="en-US" sz="2000" dirty="0">
                    <a:latin typeface="Consolas"/>
                    <a:cs typeface="Consolas"/>
                  </a:rPr>
                  <a:t>=0*,</a:t>
                </a:r>
                <a:r>
                  <a:rPr lang="en-US" sz="2000" dirty="0" err="1">
                    <a:latin typeface="Consolas"/>
                    <a:cs typeface="Consolas"/>
                  </a:rPr>
                  <a:t>dstip</a:t>
                </a:r>
                <a:r>
                  <a:rPr lang="en-US" sz="2000" dirty="0" smtClean="0">
                    <a:latin typeface="Consolas"/>
                    <a:cs typeface="Consolas"/>
                  </a:rPr>
                  <a:t>=P</a:t>
                </a:r>
                <a:r>
                  <a:rPr lang="en-US" sz="2000" dirty="0">
                    <a:latin typeface="Consolas"/>
                    <a:cs typeface="Consolas"/>
                  </a:rPr>
                  <a:t> </a:t>
                </a:r>
                <a:r>
                  <a:rPr lang="en-US" sz="2000" dirty="0" smtClean="0">
                    <a:latin typeface="Consolas"/>
                    <a:cs typeface="Consolas"/>
                  </a:rPr>
                  <a:t>-&gt; mod</a:t>
                </a:r>
                <a:r>
                  <a:rPr lang="en-US" sz="2000" dirty="0">
                    <a:latin typeface="Consolas"/>
                    <a:cs typeface="Consolas"/>
                  </a:rPr>
                  <a:t>(</a:t>
                </a:r>
                <a:r>
                  <a:rPr lang="en-US" sz="2000" dirty="0" err="1">
                    <a:latin typeface="Consolas"/>
                    <a:cs typeface="Consolas"/>
                  </a:rPr>
                  <a:t>dstip</a:t>
                </a:r>
                <a:r>
                  <a:rPr lang="en-US" sz="2000" dirty="0" smtClean="0">
                    <a:latin typeface="Consolas"/>
                    <a:cs typeface="Consolas"/>
                  </a:rPr>
                  <a:t>=</a:t>
                </a:r>
                <a:r>
                  <a:rPr lang="en-US" sz="2000" dirty="0">
                    <a:latin typeface="Consolas"/>
                    <a:cs typeface="Consolas"/>
                  </a:rPr>
                  <a:t>A</a:t>
                </a:r>
                <a:r>
                  <a:rPr lang="en-US" sz="2000" dirty="0" smtClean="0">
                    <a:latin typeface="Consolas"/>
                    <a:cs typeface="Consolas"/>
                  </a:rPr>
                  <a:t>)      </a:t>
                </a:r>
                <a:r>
                  <a:rPr lang="en-US" sz="2000" dirty="0" err="1" smtClean="0">
                    <a:latin typeface="Consolas"/>
                    <a:cs typeface="Consolas"/>
                  </a:rPr>
                  <a:t>srcip</a:t>
                </a:r>
                <a:r>
                  <a:rPr lang="en-US" sz="2000" dirty="0">
                    <a:latin typeface="Consolas"/>
                    <a:cs typeface="Consolas"/>
                  </a:rPr>
                  <a:t>=1*,</a:t>
                </a:r>
                <a:r>
                  <a:rPr lang="en-US" sz="2000" dirty="0" err="1">
                    <a:latin typeface="Consolas"/>
                    <a:cs typeface="Consolas"/>
                  </a:rPr>
                  <a:t>dstip</a:t>
                </a:r>
                <a:r>
                  <a:rPr lang="en-US" sz="2000" dirty="0" smtClean="0">
                    <a:latin typeface="Consolas"/>
                    <a:cs typeface="Consolas"/>
                  </a:rPr>
                  <a:t>=P</a:t>
                </a:r>
                <a:r>
                  <a:rPr lang="en-US" sz="2000" dirty="0">
                    <a:latin typeface="Consolas"/>
                    <a:cs typeface="Consolas"/>
                  </a:rPr>
                  <a:t> </a:t>
                </a:r>
                <a:r>
                  <a:rPr lang="en-US" sz="2000" dirty="0" smtClean="0">
                    <a:latin typeface="Consolas"/>
                    <a:cs typeface="Consolas"/>
                  </a:rPr>
                  <a:t>-&gt; mod</a:t>
                </a:r>
                <a:r>
                  <a:rPr lang="en-US" sz="2000" dirty="0">
                    <a:latin typeface="Consolas"/>
                    <a:cs typeface="Consolas"/>
                  </a:rPr>
                  <a:t>(</a:t>
                </a:r>
                <a:r>
                  <a:rPr lang="en-US" sz="2000" dirty="0" err="1">
                    <a:latin typeface="Consolas"/>
                    <a:cs typeface="Consolas"/>
                  </a:rPr>
                  <a:t>dstip</a:t>
                </a:r>
                <a:r>
                  <a:rPr lang="en-US" sz="2000" dirty="0" smtClean="0">
                    <a:latin typeface="Consolas"/>
                    <a:cs typeface="Consolas"/>
                  </a:rPr>
                  <a:t>=</a:t>
                </a:r>
                <a:r>
                  <a:rPr lang="en-US" sz="2000" dirty="0">
                    <a:latin typeface="Consolas"/>
                    <a:cs typeface="Consolas"/>
                  </a:rPr>
                  <a:t>B</a:t>
                </a:r>
                <a:r>
                  <a:rPr lang="en-US" sz="2000" dirty="0" smtClean="0">
                    <a:latin typeface="Consolas"/>
                    <a:cs typeface="Consolas"/>
                  </a:rPr>
                  <a:t>)</a:t>
                </a:r>
                <a:endParaRPr lang="en-US" sz="2000" dirty="0">
                  <a:latin typeface="Consolas"/>
                  <a:cs typeface="Consolas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53537" y="5046777"/>
                <a:ext cx="5355151" cy="1015663"/>
              </a:xfrm>
              <a:prstGeom prst="rect">
                <a:avLst/>
              </a:prstGeom>
              <a:solidFill>
                <a:srgbClr val="008000">
                  <a:alpha val="5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0000"/>
                    </a:solidFill>
                    <a:latin typeface="Consolas"/>
                    <a:cs typeface="Consolas"/>
                  </a:rPr>
                  <a:t>         </a:t>
                </a:r>
                <a:r>
                  <a:rPr lang="en-US" sz="2000" dirty="0" err="1" smtClean="0">
                    <a:solidFill>
                      <a:srgbClr val="000000"/>
                    </a:solidFill>
                    <a:latin typeface="Consolas"/>
                    <a:cs typeface="Consolas"/>
                  </a:rPr>
                  <a:t>dstip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Consolas"/>
                    <a:cs typeface="Consolas"/>
                  </a:rPr>
                  <a:t>=A</a:t>
                </a:r>
                <a:r>
                  <a:rPr lang="en-US" sz="2000" dirty="0">
                    <a:solidFill>
                      <a:srgbClr val="000000"/>
                    </a:solidFill>
                    <a:latin typeface="Consolas"/>
                    <a:cs typeface="Consolas"/>
                  </a:rPr>
                  <a:t> 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Consolas"/>
                    <a:cs typeface="Consolas"/>
                  </a:rPr>
                  <a:t>-&gt; </a:t>
                </a:r>
                <a:r>
                  <a:rPr lang="en-US" sz="2000" dirty="0" err="1" smtClean="0">
                    <a:solidFill>
                      <a:srgbClr val="000000"/>
                    </a:solidFill>
                    <a:latin typeface="Consolas"/>
                    <a:cs typeface="Consolas"/>
                    <a:sym typeface="Wingdings"/>
                  </a:rPr>
                  <a:t>fwd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Consolas"/>
                    <a:cs typeface="Consolas"/>
                    <a:sym typeface="Wingdings"/>
                  </a:rPr>
                  <a:t>(2)      </a:t>
                </a:r>
              </a:p>
              <a:p>
                <a:r>
                  <a:rPr lang="en-US" sz="2000" dirty="0" smtClean="0">
                    <a:solidFill>
                      <a:srgbClr val="000000"/>
                    </a:solidFill>
                    <a:latin typeface="Consolas"/>
                    <a:cs typeface="Consolas"/>
                    <a:sym typeface="Wingdings"/>
                  </a:rPr>
                  <a:t>         </a:t>
                </a:r>
                <a:r>
                  <a:rPr lang="en-US" sz="2000" dirty="0" err="1" smtClean="0">
                    <a:solidFill>
                      <a:srgbClr val="000000"/>
                    </a:solidFill>
                    <a:latin typeface="Consolas"/>
                    <a:cs typeface="Consolas"/>
                    <a:sym typeface="Wingdings"/>
                  </a:rPr>
                  <a:t>dstip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Consolas"/>
                    <a:cs typeface="Consolas"/>
                    <a:sym typeface="Wingdings"/>
                  </a:rPr>
                  <a:t>=B</a:t>
                </a:r>
                <a:r>
                  <a:rPr lang="en-US" sz="2000" dirty="0">
                    <a:solidFill>
                      <a:srgbClr val="000000"/>
                    </a:solidFill>
                    <a:latin typeface="Consolas"/>
                    <a:cs typeface="Consolas"/>
                    <a:sym typeface="Wingdings"/>
                  </a:rPr>
                  <a:t> 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Consolas"/>
                    <a:cs typeface="Consolas"/>
                    <a:sym typeface="Wingdings"/>
                  </a:rPr>
                  <a:t>-&gt; </a:t>
                </a:r>
                <a:r>
                  <a:rPr lang="en-US" sz="2000" dirty="0" err="1" smtClean="0">
                    <a:solidFill>
                      <a:srgbClr val="000000"/>
                    </a:solidFill>
                    <a:latin typeface="Consolas"/>
                    <a:cs typeface="Consolas"/>
                    <a:sym typeface="Wingdings"/>
                  </a:rPr>
                  <a:t>fwd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Consolas"/>
                    <a:cs typeface="Consolas"/>
                    <a:sym typeface="Wingdings"/>
                  </a:rPr>
                  <a:t>(3)      </a:t>
                </a:r>
              </a:p>
              <a:p>
                <a:r>
                  <a:rPr lang="en-US" sz="2000" dirty="0" smtClean="0">
                    <a:solidFill>
                      <a:srgbClr val="000000"/>
                    </a:solidFill>
                    <a:latin typeface="Consolas"/>
                    <a:cs typeface="Consolas"/>
                    <a:sym typeface="Wingdings"/>
                  </a:rPr>
                  <a:t>*                -&gt; </a:t>
                </a:r>
                <a:r>
                  <a:rPr lang="en-US" sz="2000" dirty="0" err="1" smtClean="0">
                    <a:solidFill>
                      <a:srgbClr val="000000"/>
                    </a:solidFill>
                    <a:latin typeface="Consolas"/>
                    <a:cs typeface="Consolas"/>
                    <a:sym typeface="Wingdings"/>
                  </a:rPr>
                  <a:t>fwd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Consolas"/>
                    <a:cs typeface="Consolas"/>
                    <a:sym typeface="Wingdings"/>
                  </a:rPr>
                  <a:t>(</a:t>
                </a:r>
                <a:r>
                  <a:rPr lang="en-US" sz="2000" dirty="0">
                    <a:solidFill>
                      <a:srgbClr val="000000"/>
                    </a:solidFill>
                    <a:latin typeface="Consolas"/>
                    <a:cs typeface="Consolas"/>
                    <a:sym typeface="Wingdings"/>
                  </a:rPr>
                  <a:t>1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Consolas"/>
                    <a:cs typeface="Consolas"/>
                    <a:sym typeface="Wingdings"/>
                  </a:rPr>
                  <a:t>)      </a:t>
                </a:r>
                <a:endParaRPr lang="en-US" sz="2000" dirty="0">
                  <a:solidFill>
                    <a:srgbClr val="000000"/>
                  </a:solidFill>
                  <a:latin typeface="Consolas"/>
                  <a:cs typeface="Consolas"/>
                  <a:sym typeface="Wingdings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6334333" y="4656667"/>
              <a:ext cx="247289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smtClean="0"/>
                <a:t>Balances w/o</a:t>
              </a:r>
            </a:p>
            <a:p>
              <a:r>
                <a:rPr lang="en-US" sz="3000" dirty="0" smtClean="0"/>
                <a:t>Forwarding!</a:t>
              </a:r>
              <a:endParaRPr lang="en-US" sz="30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60753" y="4344589"/>
            <a:ext cx="8167134" cy="1725736"/>
            <a:chOff x="660753" y="4344589"/>
            <a:chExt cx="8167134" cy="1725736"/>
          </a:xfrm>
        </p:grpSpPr>
        <p:grpSp>
          <p:nvGrpSpPr>
            <p:cNvPr id="25" name="Group 24"/>
            <p:cNvGrpSpPr/>
            <p:nvPr/>
          </p:nvGrpSpPr>
          <p:grpSpPr>
            <a:xfrm>
              <a:off x="660753" y="4344589"/>
              <a:ext cx="5355152" cy="1725736"/>
              <a:chOff x="660753" y="4344589"/>
              <a:chExt cx="5355152" cy="1725736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661445" y="5362439"/>
                <a:ext cx="5354460" cy="707886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 smtClean="0">
                    <a:latin typeface="Consolas"/>
                    <a:cs typeface="Consolas"/>
                  </a:rPr>
                  <a:t>srcip</a:t>
                </a:r>
                <a:r>
                  <a:rPr lang="en-US" sz="2000" dirty="0">
                    <a:latin typeface="Consolas"/>
                    <a:cs typeface="Consolas"/>
                  </a:rPr>
                  <a:t>=0*,</a:t>
                </a:r>
                <a:r>
                  <a:rPr lang="en-US" sz="2000" dirty="0" err="1">
                    <a:latin typeface="Consolas"/>
                    <a:cs typeface="Consolas"/>
                  </a:rPr>
                  <a:t>dstip</a:t>
                </a:r>
                <a:r>
                  <a:rPr lang="en-US" sz="2000" dirty="0" smtClean="0">
                    <a:latin typeface="Consolas"/>
                    <a:cs typeface="Consolas"/>
                  </a:rPr>
                  <a:t>=P</a:t>
                </a:r>
                <a:r>
                  <a:rPr lang="en-US" sz="2000" dirty="0">
                    <a:latin typeface="Consolas"/>
                    <a:cs typeface="Consolas"/>
                  </a:rPr>
                  <a:t> </a:t>
                </a:r>
                <a:r>
                  <a:rPr lang="en-US" sz="2000" dirty="0" smtClean="0">
                    <a:latin typeface="Consolas"/>
                    <a:cs typeface="Consolas"/>
                  </a:rPr>
                  <a:t>-&gt; mod</a:t>
                </a:r>
                <a:r>
                  <a:rPr lang="en-US" sz="2000" dirty="0">
                    <a:latin typeface="Consolas"/>
                    <a:cs typeface="Consolas"/>
                  </a:rPr>
                  <a:t>(</a:t>
                </a:r>
                <a:r>
                  <a:rPr lang="en-US" sz="2000" dirty="0" err="1">
                    <a:latin typeface="Consolas"/>
                    <a:cs typeface="Consolas"/>
                  </a:rPr>
                  <a:t>dstip</a:t>
                </a:r>
                <a:r>
                  <a:rPr lang="en-US" sz="2000" dirty="0" smtClean="0">
                    <a:latin typeface="Consolas"/>
                    <a:cs typeface="Consolas"/>
                  </a:rPr>
                  <a:t>=</a:t>
                </a:r>
                <a:r>
                  <a:rPr lang="en-US" sz="2000" dirty="0">
                    <a:latin typeface="Consolas"/>
                    <a:cs typeface="Consolas"/>
                  </a:rPr>
                  <a:t>A</a:t>
                </a:r>
                <a:r>
                  <a:rPr lang="en-US" sz="2000" dirty="0" smtClean="0">
                    <a:latin typeface="Consolas"/>
                    <a:cs typeface="Consolas"/>
                  </a:rPr>
                  <a:t>)      </a:t>
                </a:r>
                <a:r>
                  <a:rPr lang="en-US" sz="2000" dirty="0" err="1" smtClean="0">
                    <a:latin typeface="Consolas"/>
                    <a:cs typeface="Consolas"/>
                  </a:rPr>
                  <a:t>srcip</a:t>
                </a:r>
                <a:r>
                  <a:rPr lang="en-US" sz="2000" dirty="0">
                    <a:latin typeface="Consolas"/>
                    <a:cs typeface="Consolas"/>
                  </a:rPr>
                  <a:t>=1*,</a:t>
                </a:r>
                <a:r>
                  <a:rPr lang="en-US" sz="2000" dirty="0" err="1">
                    <a:latin typeface="Consolas"/>
                    <a:cs typeface="Consolas"/>
                  </a:rPr>
                  <a:t>dstip</a:t>
                </a:r>
                <a:r>
                  <a:rPr lang="en-US" sz="2000" dirty="0" smtClean="0">
                    <a:latin typeface="Consolas"/>
                    <a:cs typeface="Consolas"/>
                  </a:rPr>
                  <a:t>=P</a:t>
                </a:r>
                <a:r>
                  <a:rPr lang="en-US" sz="2000" dirty="0">
                    <a:latin typeface="Consolas"/>
                    <a:cs typeface="Consolas"/>
                  </a:rPr>
                  <a:t> </a:t>
                </a:r>
                <a:r>
                  <a:rPr lang="en-US" sz="2000" dirty="0" smtClean="0">
                    <a:latin typeface="Consolas"/>
                    <a:cs typeface="Consolas"/>
                  </a:rPr>
                  <a:t>-&gt; mod</a:t>
                </a:r>
                <a:r>
                  <a:rPr lang="en-US" sz="2000" dirty="0">
                    <a:latin typeface="Consolas"/>
                    <a:cs typeface="Consolas"/>
                  </a:rPr>
                  <a:t>(</a:t>
                </a:r>
                <a:r>
                  <a:rPr lang="en-US" sz="2000" dirty="0" err="1">
                    <a:latin typeface="Consolas"/>
                    <a:cs typeface="Consolas"/>
                  </a:rPr>
                  <a:t>dstip</a:t>
                </a:r>
                <a:r>
                  <a:rPr lang="en-US" sz="2000" dirty="0" smtClean="0">
                    <a:latin typeface="Consolas"/>
                    <a:cs typeface="Consolas"/>
                  </a:rPr>
                  <a:t>=</a:t>
                </a:r>
                <a:r>
                  <a:rPr lang="en-US" sz="2000" dirty="0">
                    <a:latin typeface="Consolas"/>
                    <a:cs typeface="Consolas"/>
                  </a:rPr>
                  <a:t>B</a:t>
                </a:r>
                <a:r>
                  <a:rPr lang="en-US" sz="2000" dirty="0" smtClean="0">
                    <a:latin typeface="Consolas"/>
                    <a:cs typeface="Consolas"/>
                  </a:rPr>
                  <a:t>)</a:t>
                </a:r>
                <a:endParaRPr lang="en-US" sz="2000" dirty="0">
                  <a:latin typeface="Consolas"/>
                  <a:cs typeface="Consolas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60753" y="4344589"/>
                <a:ext cx="5355151" cy="1015663"/>
              </a:xfrm>
              <a:prstGeom prst="rect">
                <a:avLst/>
              </a:prstGeom>
              <a:solidFill>
                <a:srgbClr val="008000">
                  <a:alpha val="5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0000"/>
                    </a:solidFill>
                    <a:latin typeface="Consolas"/>
                    <a:cs typeface="Consolas"/>
                  </a:rPr>
                  <a:t>         </a:t>
                </a:r>
                <a:r>
                  <a:rPr lang="en-US" sz="2000" dirty="0" err="1" smtClean="0">
                    <a:solidFill>
                      <a:srgbClr val="000000"/>
                    </a:solidFill>
                    <a:latin typeface="Consolas"/>
                    <a:cs typeface="Consolas"/>
                  </a:rPr>
                  <a:t>dstip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Consolas"/>
                    <a:cs typeface="Consolas"/>
                  </a:rPr>
                  <a:t>=A -&gt; </a:t>
                </a:r>
                <a:r>
                  <a:rPr lang="en-US" sz="2000" dirty="0" err="1" smtClean="0">
                    <a:solidFill>
                      <a:srgbClr val="000000"/>
                    </a:solidFill>
                    <a:latin typeface="Consolas"/>
                    <a:cs typeface="Consolas"/>
                    <a:sym typeface="Wingdings"/>
                  </a:rPr>
                  <a:t>fwd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Consolas"/>
                    <a:cs typeface="Consolas"/>
                    <a:sym typeface="Wingdings"/>
                  </a:rPr>
                  <a:t>(2)</a:t>
                </a:r>
              </a:p>
              <a:p>
                <a:r>
                  <a:rPr lang="en-US" sz="2000" dirty="0" smtClean="0">
                    <a:solidFill>
                      <a:srgbClr val="000000"/>
                    </a:solidFill>
                    <a:latin typeface="Consolas"/>
                    <a:cs typeface="Consolas"/>
                    <a:sym typeface="Wingdings"/>
                  </a:rPr>
                  <a:t>         </a:t>
                </a:r>
                <a:r>
                  <a:rPr lang="en-US" sz="2000" dirty="0" err="1" smtClean="0">
                    <a:solidFill>
                      <a:srgbClr val="000000"/>
                    </a:solidFill>
                    <a:latin typeface="Consolas"/>
                    <a:cs typeface="Consolas"/>
                    <a:sym typeface="Wingdings"/>
                  </a:rPr>
                  <a:t>dstip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Consolas"/>
                    <a:cs typeface="Consolas"/>
                    <a:sym typeface="Wingdings"/>
                  </a:rPr>
                  <a:t>=B -&gt; </a:t>
                </a:r>
                <a:r>
                  <a:rPr lang="en-US" sz="2000" dirty="0" err="1" smtClean="0">
                    <a:solidFill>
                      <a:srgbClr val="000000"/>
                    </a:solidFill>
                    <a:latin typeface="Consolas"/>
                    <a:cs typeface="Consolas"/>
                    <a:sym typeface="Wingdings"/>
                  </a:rPr>
                  <a:t>fwd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Consolas"/>
                    <a:cs typeface="Consolas"/>
                    <a:sym typeface="Wingdings"/>
                  </a:rPr>
                  <a:t>(3)    </a:t>
                </a:r>
              </a:p>
              <a:p>
                <a:r>
                  <a:rPr lang="en-US" sz="2000" dirty="0" smtClean="0">
                    <a:solidFill>
                      <a:srgbClr val="000000"/>
                    </a:solidFill>
                    <a:latin typeface="Consolas"/>
                    <a:cs typeface="Consolas"/>
                    <a:sym typeface="Wingdings"/>
                  </a:rPr>
                  <a:t>*                -&gt; </a:t>
                </a:r>
                <a:r>
                  <a:rPr lang="en-US" sz="2000" dirty="0" err="1" smtClean="0">
                    <a:solidFill>
                      <a:srgbClr val="000000"/>
                    </a:solidFill>
                    <a:latin typeface="Consolas"/>
                    <a:cs typeface="Consolas"/>
                    <a:sym typeface="Wingdings"/>
                  </a:rPr>
                  <a:t>fwd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Consolas"/>
                    <a:cs typeface="Consolas"/>
                    <a:sym typeface="Wingdings"/>
                  </a:rPr>
                  <a:t>(</a:t>
                </a:r>
                <a:r>
                  <a:rPr lang="en-US" sz="2000" dirty="0">
                    <a:solidFill>
                      <a:srgbClr val="000000"/>
                    </a:solidFill>
                    <a:latin typeface="Consolas"/>
                    <a:cs typeface="Consolas"/>
                    <a:sym typeface="Wingdings"/>
                  </a:rPr>
                  <a:t>1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Consolas"/>
                    <a:cs typeface="Consolas"/>
                    <a:sym typeface="Wingdings"/>
                  </a:rPr>
                  <a:t>)</a:t>
                </a:r>
                <a:endParaRPr lang="en-US" sz="2000" dirty="0">
                  <a:solidFill>
                    <a:srgbClr val="000000"/>
                  </a:solidFill>
                  <a:latin typeface="Consolas"/>
                  <a:cs typeface="Consolas"/>
                  <a:sym typeface="Wingdings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6334333" y="4670778"/>
              <a:ext cx="249355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smtClean="0"/>
                <a:t>Forwards w/o </a:t>
              </a:r>
            </a:p>
            <a:p>
              <a:r>
                <a:rPr lang="en-US" sz="3000" dirty="0" smtClean="0"/>
                <a:t>Balancing!</a:t>
              </a:r>
              <a:endParaRPr lang="en-US" sz="30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599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799"/>
    </mc:Choice>
    <mc:Fallback xmlns="">
      <p:transition xmlns:p14="http://schemas.microsoft.com/office/powerpoint/2010/main" spd="slow" advTm="5879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2825038" y="5032236"/>
            <a:ext cx="3820227" cy="1015663"/>
          </a:xfrm>
          <a:prstGeom prst="rect">
            <a:avLst/>
          </a:prstGeom>
          <a:solidFill>
            <a:srgbClr val="008000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  <a:latin typeface="Consolas"/>
                <a:cs typeface="Consolas"/>
              </a:rPr>
              <a:t>dstip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</a:rPr>
              <a:t> = 10.0.0.2 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 </a:t>
            </a:r>
            <a:r>
              <a:rPr lang="en-US" sz="2000" dirty="0" err="1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fwd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(2)</a:t>
            </a:r>
          </a:p>
          <a:p>
            <a:r>
              <a:rPr lang="en-US" sz="2000" dirty="0" err="1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dstip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 = 10.0.0.3  </a:t>
            </a:r>
            <a:r>
              <a:rPr lang="en-US" sz="2000" dirty="0" err="1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fwd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(3)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*                 </a:t>
            </a:r>
            <a:r>
              <a:rPr lang="en-US" sz="2000" dirty="0" err="1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fwd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(</a:t>
            </a:r>
            <a:r>
              <a:rPr lang="en-US" sz="2000" dirty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1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)</a:t>
            </a:r>
            <a:endParaRPr lang="en-US" sz="2000" dirty="0">
              <a:solidFill>
                <a:srgbClr val="000000"/>
              </a:solidFill>
              <a:latin typeface="Consolas"/>
              <a:cs typeface="Consolas"/>
              <a:sym typeface="Wingding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70488" y="1996876"/>
            <a:ext cx="3820227" cy="40011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nsolas"/>
                <a:cs typeface="Consolas"/>
              </a:rPr>
              <a:t>s</a:t>
            </a:r>
            <a:r>
              <a:rPr lang="en-US" sz="2000" dirty="0" err="1" smtClean="0">
                <a:latin typeface="Consolas"/>
                <a:cs typeface="Consolas"/>
              </a:rPr>
              <a:t>rcip</a:t>
            </a:r>
            <a:r>
              <a:rPr lang="en-US" sz="2000" dirty="0" smtClean="0">
                <a:latin typeface="Consolas"/>
                <a:cs typeface="Consolas"/>
              </a:rPr>
              <a:t> = 5.6.7.8 </a:t>
            </a:r>
            <a:r>
              <a:rPr lang="en-US" sz="2000" dirty="0" smtClean="0">
                <a:latin typeface="Consolas"/>
                <a:cs typeface="Consolas"/>
                <a:sym typeface="Wingdings"/>
              </a:rPr>
              <a:t> count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21437" y="1978766"/>
            <a:ext cx="3820227" cy="1015663"/>
          </a:xfrm>
          <a:prstGeom prst="rect">
            <a:avLst/>
          </a:prstGeom>
          <a:solidFill>
            <a:srgbClr val="008000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  <a:latin typeface="Consolas"/>
                <a:cs typeface="Consolas"/>
              </a:rPr>
              <a:t>dstip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</a:rPr>
              <a:t> = 10.0.0.2 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 </a:t>
            </a:r>
            <a:r>
              <a:rPr lang="en-US" sz="2000" dirty="0" err="1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fwd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(2)</a:t>
            </a:r>
          </a:p>
          <a:p>
            <a:r>
              <a:rPr lang="en-US" sz="2000" dirty="0" err="1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dstip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 = 10.0.0.3  </a:t>
            </a:r>
            <a:r>
              <a:rPr lang="en-US" sz="2000" dirty="0" err="1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fwd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(3)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*                 </a:t>
            </a:r>
            <a:r>
              <a:rPr lang="en-US" sz="2000" dirty="0" err="1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fwd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(</a:t>
            </a:r>
            <a:r>
              <a:rPr lang="en-US" sz="2000" dirty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1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)</a:t>
            </a:r>
            <a:endParaRPr lang="en-US" sz="2000" dirty="0">
              <a:solidFill>
                <a:srgbClr val="000000"/>
              </a:solidFill>
              <a:latin typeface="Consolas"/>
              <a:cs typeface="Consolas"/>
              <a:sym typeface="Wingding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9999" y="4995888"/>
            <a:ext cx="2304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Forwards but doesn’t count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Consolas"/>
                <a:cs typeface="Consolas"/>
              </a:rPr>
              <a:t>Route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chemeClr val="accent4"/>
                </a:solidFill>
                <a:latin typeface="Consolas"/>
                <a:cs typeface="Consolas"/>
              </a:rPr>
              <a:t>Monitor</a:t>
            </a:r>
            <a:r>
              <a:rPr lang="en-US" dirty="0" smtClean="0"/>
              <a:t> (</a:t>
            </a:r>
            <a:r>
              <a:rPr lang="en-US" i="1" dirty="0" smtClean="0"/>
              <a:t>in Parallel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39</a:t>
            </a:fld>
            <a:endParaRPr lang="en-US" dirty="0"/>
          </a:p>
        </p:txBody>
      </p:sp>
      <p:sp>
        <p:nvSpPr>
          <p:cNvPr id="19" name="Rounded Rectangle 18"/>
          <p:cNvSpPr>
            <a:spLocks noChangeAspect="1"/>
          </p:cNvSpPr>
          <p:nvPr/>
        </p:nvSpPr>
        <p:spPr>
          <a:xfrm>
            <a:off x="4282579" y="3464816"/>
            <a:ext cx="826758" cy="753533"/>
          </a:xfrm>
          <a:prstGeom prst="roundRect">
            <a:avLst/>
          </a:prstGeom>
          <a:solidFill>
            <a:srgbClr val="A6A6A6"/>
          </a:solidFill>
          <a:ln w="127000">
            <a:solidFill>
              <a:srgbClr val="A6A6A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1234405093667521867buggi_server_1.svg.hi.png"/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674" y="3861211"/>
            <a:ext cx="588505" cy="773056"/>
          </a:xfrm>
          <a:prstGeom prst="rect">
            <a:avLst/>
          </a:prstGeom>
        </p:spPr>
      </p:pic>
      <p:pic>
        <p:nvPicPr>
          <p:cNvPr id="21" name="Picture 20" descr="1234405093667521867buggi_server_1.svg.hi.png"/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532" y="2838269"/>
            <a:ext cx="588505" cy="773056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flipH="1" flipV="1">
            <a:off x="5544615" y="4105990"/>
            <a:ext cx="1100450" cy="219450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557982" y="3216807"/>
            <a:ext cx="1087083" cy="418633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387184" y="3848666"/>
            <a:ext cx="512886" cy="0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cloud.png"/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392" y="3459021"/>
            <a:ext cx="1106715" cy="86641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458882" y="3024843"/>
            <a:ext cx="1495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 = 10.0.0.2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458882" y="4005569"/>
            <a:ext cx="1495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 = 10.0.0.3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13687" y="350256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219259" y="386655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96865" y="365496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933069" y="1351765"/>
            <a:ext cx="14675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8064A2"/>
                </a:solidFill>
              </a:rPr>
              <a:t>Monitor</a:t>
            </a:r>
            <a:endParaRPr lang="en-US" sz="3000" dirty="0">
              <a:solidFill>
                <a:srgbClr val="8064A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948455" y="1371794"/>
            <a:ext cx="12112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8000"/>
                </a:solidFill>
              </a:rPr>
              <a:t>Route</a:t>
            </a:r>
            <a:endParaRPr lang="en-US" sz="3000" dirty="0">
              <a:solidFill>
                <a:srgbClr val="008000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1817370" y="5406035"/>
            <a:ext cx="76719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824838" y="4639517"/>
            <a:ext cx="3820227" cy="1015663"/>
          </a:xfrm>
          <a:prstGeom prst="rect">
            <a:avLst/>
          </a:prstGeom>
          <a:solidFill>
            <a:srgbClr val="008000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  <a:latin typeface="Consolas"/>
                <a:cs typeface="Consolas"/>
              </a:rPr>
              <a:t>dstip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</a:rPr>
              <a:t> = 10.0.0.2 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 </a:t>
            </a:r>
            <a:r>
              <a:rPr lang="en-US" sz="2000" dirty="0" err="1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fwd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(2)</a:t>
            </a:r>
          </a:p>
          <a:p>
            <a:r>
              <a:rPr lang="en-US" sz="2000" dirty="0" err="1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dstip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 = 10.0.0.3  </a:t>
            </a:r>
            <a:r>
              <a:rPr lang="en-US" sz="2000" dirty="0" err="1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fwd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(3)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*                 </a:t>
            </a:r>
            <a:r>
              <a:rPr lang="en-US" sz="2000" dirty="0" err="1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fwd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(</a:t>
            </a:r>
            <a:r>
              <a:rPr lang="en-US" sz="2000" dirty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1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)</a:t>
            </a:r>
            <a:endParaRPr lang="en-US" sz="2000" dirty="0">
              <a:solidFill>
                <a:srgbClr val="000000"/>
              </a:solidFill>
              <a:latin typeface="Consolas"/>
              <a:cs typeface="Consolas"/>
              <a:sym typeface="Wingding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24837" y="5655180"/>
            <a:ext cx="3820227" cy="400110"/>
          </a:xfrm>
          <a:prstGeom prst="rect">
            <a:avLst/>
          </a:prstGeom>
          <a:solidFill>
            <a:srgbClr val="8064A2">
              <a:alpha val="5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nsolas"/>
                <a:cs typeface="Consolas"/>
              </a:rPr>
              <a:t>s</a:t>
            </a:r>
            <a:r>
              <a:rPr lang="en-US" sz="2000" dirty="0" err="1" smtClean="0">
                <a:latin typeface="Consolas"/>
                <a:cs typeface="Consolas"/>
              </a:rPr>
              <a:t>rcip</a:t>
            </a:r>
            <a:r>
              <a:rPr lang="en-US" sz="2000" dirty="0" smtClean="0">
                <a:latin typeface="Consolas"/>
                <a:cs typeface="Consolas"/>
              </a:rPr>
              <a:t> = 5.6.7.8  </a:t>
            </a:r>
            <a:r>
              <a:rPr lang="en-US" sz="2000" dirty="0" smtClean="0">
                <a:latin typeface="Consolas"/>
                <a:cs typeface="Consolas"/>
                <a:sym typeface="Wingdings"/>
              </a:rPr>
              <a:t> count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5351" y="4990053"/>
            <a:ext cx="2304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Counts but doesn’t forward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2824838" y="4639517"/>
            <a:ext cx="3820227" cy="400110"/>
          </a:xfrm>
          <a:prstGeom prst="rect">
            <a:avLst/>
          </a:prstGeom>
          <a:solidFill>
            <a:srgbClr val="8064A2">
              <a:alpha val="5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nsolas"/>
                <a:cs typeface="Consolas"/>
              </a:rPr>
              <a:t>s</a:t>
            </a:r>
            <a:r>
              <a:rPr lang="en-US" sz="2000" dirty="0" err="1" smtClean="0">
                <a:latin typeface="Consolas"/>
                <a:cs typeface="Consolas"/>
              </a:rPr>
              <a:t>rcip</a:t>
            </a:r>
            <a:r>
              <a:rPr lang="en-US" sz="2000" dirty="0" smtClean="0">
                <a:latin typeface="Consolas"/>
                <a:cs typeface="Consolas"/>
              </a:rPr>
              <a:t> = 5.6.7.8  </a:t>
            </a:r>
            <a:r>
              <a:rPr lang="en-US" sz="2000" dirty="0" smtClean="0">
                <a:latin typeface="Consolas"/>
                <a:cs typeface="Consolas"/>
                <a:sym typeface="Wingdings"/>
              </a:rPr>
              <a:t> count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604201" y="5075564"/>
            <a:ext cx="72856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Combined rules installed on switch?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64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913"/>
    </mc:Choice>
    <mc:Fallback xmlns="">
      <p:transition xmlns:p14="http://schemas.microsoft.com/office/powerpoint/2010/main" spd="slow" advTm="4791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60" grpId="0"/>
      <p:bldP spid="60" grpId="1"/>
      <p:bldP spid="34" grpId="0" animBg="1"/>
      <p:bldP spid="34" grpId="1" animBg="1"/>
      <p:bldP spid="35" grpId="0" animBg="1"/>
      <p:bldP spid="35" grpId="1" animBg="1"/>
      <p:bldP spid="37" grpId="0"/>
      <p:bldP spid="38" grpId="0" animBg="1"/>
      <p:bldP spid="42" grpId="0"/>
      <p:bldP spid="4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16567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Helvetica" charset="0"/>
                <a:ea typeface="ＭＳ Ｐゴシック" charset="0"/>
                <a:cs typeface="ＭＳ Ｐゴシック" charset="0"/>
              </a:rPr>
              <a:t>Example Network</a:t>
            </a:r>
            <a:endParaRPr lang="en-US" sz="40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02431CD-A83D-384C-97C7-66FF0CCEF56F}" type="slidenum">
              <a:rPr lang="en-US" smtClean="0"/>
              <a:t>4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9540" y="3859969"/>
            <a:ext cx="1750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Internet</a:t>
            </a:r>
            <a:endParaRPr lang="en-US" sz="3600" dirty="0"/>
          </a:p>
        </p:txBody>
      </p:sp>
      <p:cxnSp>
        <p:nvCxnSpPr>
          <p:cNvPr id="18" name="Straight Arrow Connector 17"/>
          <p:cNvCxnSpPr>
            <a:stCxn id="17" idx="2"/>
            <a:endCxn id="91" idx="0"/>
          </p:cNvCxnSpPr>
          <p:nvPr/>
        </p:nvCxnSpPr>
        <p:spPr>
          <a:xfrm>
            <a:off x="1744652" y="4506300"/>
            <a:ext cx="106612" cy="5191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09869" y="3074493"/>
            <a:ext cx="1775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Servers</a:t>
            </a:r>
            <a:endParaRPr lang="en-US" sz="3600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7725769" y="3683000"/>
            <a:ext cx="287598" cy="711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ounded Rectangle 83"/>
          <p:cNvSpPr>
            <a:spLocks noChangeAspect="1"/>
          </p:cNvSpPr>
          <p:nvPr/>
        </p:nvSpPr>
        <p:spPr>
          <a:xfrm>
            <a:off x="3756395" y="4905675"/>
            <a:ext cx="1295363" cy="1186296"/>
          </a:xfrm>
          <a:prstGeom prst="roundRect">
            <a:avLst/>
          </a:prstGeom>
          <a:solidFill>
            <a:srgbClr val="A6A6A6"/>
          </a:solidFill>
          <a:ln w="127000">
            <a:solidFill>
              <a:srgbClr val="A6A6A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5" name="Picture 84" descr="1234405093667521867buggi_server_1.svg.hi.png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243" y="5651900"/>
            <a:ext cx="678440" cy="895468"/>
          </a:xfrm>
          <a:prstGeom prst="rect">
            <a:avLst/>
          </a:prstGeom>
        </p:spPr>
      </p:pic>
      <p:pic>
        <p:nvPicPr>
          <p:cNvPr id="86" name="Picture 85" descr="1234405093667521867buggi_server_1.svg.hi.png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329" y="4506300"/>
            <a:ext cx="678440" cy="895468"/>
          </a:xfrm>
          <a:prstGeom prst="rect">
            <a:avLst/>
          </a:prstGeom>
        </p:spPr>
      </p:pic>
      <p:cxnSp>
        <p:nvCxnSpPr>
          <p:cNvPr id="87" name="Straight Connector 86"/>
          <p:cNvCxnSpPr/>
          <p:nvPr/>
        </p:nvCxnSpPr>
        <p:spPr>
          <a:xfrm flipH="1" flipV="1">
            <a:off x="5647519" y="5868739"/>
            <a:ext cx="1282388" cy="182919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5643517" y="5025494"/>
            <a:ext cx="1286390" cy="188201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1" name="Picture 90" descr="cloud.png"/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343" y="5025494"/>
            <a:ext cx="1275842" cy="1003614"/>
          </a:xfrm>
          <a:prstGeom prst="rect">
            <a:avLst/>
          </a:prstGeom>
        </p:spPr>
      </p:pic>
      <p:cxnSp>
        <p:nvCxnSpPr>
          <p:cNvPr id="98" name="Straight Connector 97"/>
          <p:cNvCxnSpPr/>
          <p:nvPr/>
        </p:nvCxnSpPr>
        <p:spPr>
          <a:xfrm flipH="1">
            <a:off x="2619764" y="5499340"/>
            <a:ext cx="591265" cy="0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7132592" y="5668896"/>
            <a:ext cx="4666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onsolas"/>
                <a:cs typeface="Consolas"/>
              </a:rPr>
              <a:t>B</a:t>
            </a:r>
            <a:endParaRPr lang="en-US" sz="4000" dirty="0">
              <a:solidFill>
                <a:schemeClr val="bg1"/>
              </a:solidFill>
              <a:latin typeface="Consolas"/>
              <a:cs typeface="Consolas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094979" y="4526194"/>
            <a:ext cx="4796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onsolas"/>
                <a:cs typeface="Consolas"/>
              </a:rPr>
              <a:t>A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288638" y="5213695"/>
            <a:ext cx="3986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latin typeface="Consolas"/>
                <a:cs typeface="Consolas"/>
              </a:rPr>
              <a:t>1</a:t>
            </a:r>
            <a:endParaRPr lang="en-US" sz="3000" b="1" dirty="0">
              <a:latin typeface="Consolas"/>
              <a:cs typeface="Consolas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131020" y="4907845"/>
            <a:ext cx="3961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Consolas"/>
                <a:cs typeface="Consolas"/>
              </a:rPr>
              <a:t>2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5138798" y="5497660"/>
            <a:ext cx="3961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latin typeface="Consolas"/>
                <a:cs typeface="Consolas"/>
              </a:rPr>
              <a:t>3</a:t>
            </a:r>
            <a:endParaRPr lang="en-US" sz="3000" b="1" dirty="0">
              <a:latin typeface="Consolas"/>
              <a:cs typeface="Consola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96112" y="2814860"/>
            <a:ext cx="264740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SDN Switch</a:t>
            </a:r>
          </a:p>
          <a:p>
            <a:pPr algn="ctr"/>
            <a:r>
              <a:rPr lang="en-US" sz="2600" dirty="0" smtClean="0"/>
              <a:t>w/ labeled ports</a:t>
            </a:r>
            <a:endParaRPr lang="en-US" sz="2600" dirty="0"/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746683" y="3683000"/>
            <a:ext cx="266684" cy="1968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302364" y="3861300"/>
            <a:ext cx="0" cy="797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74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33"/>
    </mc:Choice>
    <mc:Fallback xmlns="">
      <p:transition xmlns:p14="http://schemas.microsoft.com/office/powerpoint/2010/main" spd="slow" advTm="2943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1191" y="4728721"/>
            <a:ext cx="7433123" cy="939484"/>
          </a:xfrm>
          <a:prstGeom prst="rect">
            <a:avLst/>
          </a:prstGeom>
          <a:solidFill>
            <a:srgbClr val="8064A2">
              <a:alpha val="50000"/>
            </a:srgbClr>
          </a:solidFill>
          <a:ln w="127000">
            <a:noFill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159732" y="4728721"/>
            <a:ext cx="3751742" cy="1872152"/>
          </a:xfrm>
          <a:prstGeom prst="rect">
            <a:avLst/>
          </a:prstGeom>
          <a:solidFill>
            <a:srgbClr val="008000">
              <a:alpha val="50000"/>
            </a:srgbClr>
          </a:solidFill>
          <a:ln w="127000">
            <a:noFill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770488" y="1996876"/>
            <a:ext cx="3820227" cy="400110"/>
          </a:xfrm>
          <a:prstGeom prst="rect">
            <a:avLst/>
          </a:prstGeom>
          <a:solidFill>
            <a:srgbClr val="8064A2">
              <a:alpha val="5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nsolas"/>
                <a:cs typeface="Consolas"/>
              </a:rPr>
              <a:t>s</a:t>
            </a:r>
            <a:r>
              <a:rPr lang="en-US" sz="2000" dirty="0" err="1" smtClean="0">
                <a:latin typeface="Consolas"/>
                <a:cs typeface="Consolas"/>
              </a:rPr>
              <a:t>rcip</a:t>
            </a:r>
            <a:r>
              <a:rPr lang="en-US" sz="2000" dirty="0" smtClean="0">
                <a:latin typeface="Consolas"/>
                <a:cs typeface="Consolas"/>
              </a:rPr>
              <a:t> = 5.6.7.8 </a:t>
            </a:r>
            <a:r>
              <a:rPr lang="en-US" sz="2000" dirty="0" smtClean="0">
                <a:latin typeface="Consolas"/>
                <a:cs typeface="Consolas"/>
                <a:sym typeface="Wingdings"/>
              </a:rPr>
              <a:t> count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21437" y="1978766"/>
            <a:ext cx="3820227" cy="1015663"/>
          </a:xfrm>
          <a:prstGeom prst="rect">
            <a:avLst/>
          </a:prstGeom>
          <a:solidFill>
            <a:srgbClr val="008000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  <a:latin typeface="Consolas"/>
                <a:cs typeface="Consolas"/>
              </a:rPr>
              <a:t>dstip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</a:rPr>
              <a:t> = 10.0.0.2 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 </a:t>
            </a:r>
            <a:r>
              <a:rPr lang="en-US" sz="2000" dirty="0" err="1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fwd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(2)</a:t>
            </a:r>
          </a:p>
          <a:p>
            <a:r>
              <a:rPr lang="en-US" sz="2000" dirty="0" err="1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dstip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 = 10.0.0.3  </a:t>
            </a:r>
            <a:r>
              <a:rPr lang="en-US" sz="2000" dirty="0" err="1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fwd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(3)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*                 </a:t>
            </a:r>
            <a:r>
              <a:rPr lang="en-US" sz="2000" dirty="0" err="1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fwd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(</a:t>
            </a:r>
            <a:r>
              <a:rPr lang="en-US" sz="2000" dirty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1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)</a:t>
            </a:r>
            <a:endParaRPr lang="en-US" sz="2000" dirty="0">
              <a:solidFill>
                <a:srgbClr val="000000"/>
              </a:solidFill>
              <a:latin typeface="Consolas"/>
              <a:cs typeface="Consolas"/>
              <a:sym typeface="Wingding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Requires a </a:t>
            </a:r>
            <a:r>
              <a:rPr lang="en-US" dirty="0"/>
              <a:t>Cross Product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600" dirty="0" smtClean="0"/>
              <a:t>[</a:t>
            </a:r>
            <a:r>
              <a:rPr lang="en-US" sz="2600" dirty="0"/>
              <a:t>ICFP’11, POPL’12]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40</a:t>
            </a:fld>
            <a:endParaRPr lang="en-US" dirty="0"/>
          </a:p>
        </p:txBody>
      </p:sp>
      <p:sp>
        <p:nvSpPr>
          <p:cNvPr id="19" name="Rounded Rectangle 18"/>
          <p:cNvSpPr>
            <a:spLocks noChangeAspect="1"/>
          </p:cNvSpPr>
          <p:nvPr/>
        </p:nvSpPr>
        <p:spPr>
          <a:xfrm>
            <a:off x="4282579" y="3464816"/>
            <a:ext cx="826758" cy="753533"/>
          </a:xfrm>
          <a:prstGeom prst="roundRect">
            <a:avLst/>
          </a:prstGeom>
          <a:solidFill>
            <a:srgbClr val="A6A6A6"/>
          </a:solidFill>
          <a:ln w="127000">
            <a:solidFill>
              <a:srgbClr val="A6A6A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1234405093667521867buggi_server_1.svg.hi.png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674" y="3861211"/>
            <a:ext cx="588505" cy="773056"/>
          </a:xfrm>
          <a:prstGeom prst="rect">
            <a:avLst/>
          </a:prstGeom>
        </p:spPr>
      </p:pic>
      <p:pic>
        <p:nvPicPr>
          <p:cNvPr id="21" name="Picture 20" descr="1234405093667521867buggi_server_1.svg.hi.png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532" y="2838269"/>
            <a:ext cx="588505" cy="773056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flipH="1" flipV="1">
            <a:off x="5544615" y="4105990"/>
            <a:ext cx="1100450" cy="219450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557982" y="3216807"/>
            <a:ext cx="1087083" cy="418633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387184" y="3848666"/>
            <a:ext cx="512886" cy="0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cloud.png"/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392" y="3459021"/>
            <a:ext cx="1106715" cy="86641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458882" y="3024843"/>
            <a:ext cx="1495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 = 10.0.0.2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458882" y="4005569"/>
            <a:ext cx="1495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 = 10.0.0.3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13687" y="350256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219259" y="386655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96865" y="365496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933069" y="1351765"/>
            <a:ext cx="14675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8064A2"/>
                </a:solidFill>
              </a:rPr>
              <a:t>Monitor</a:t>
            </a:r>
            <a:endParaRPr lang="en-US" sz="3000" dirty="0">
              <a:solidFill>
                <a:srgbClr val="8064A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948455" y="1371794"/>
            <a:ext cx="12112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8000"/>
                </a:solidFill>
              </a:rPr>
              <a:t>Route</a:t>
            </a:r>
            <a:endParaRPr lang="en-US" sz="3000" dirty="0">
              <a:solidFill>
                <a:srgbClr val="008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7720" y="4661881"/>
            <a:ext cx="748659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  <a:latin typeface="Consolas"/>
                <a:cs typeface="Consolas"/>
              </a:rPr>
              <a:t>srcip</a:t>
            </a:r>
            <a:r>
              <a:rPr lang="en-US" sz="2000" dirty="0">
                <a:solidFill>
                  <a:srgbClr val="000000"/>
                </a:solidFill>
                <a:latin typeface="Consolas"/>
                <a:cs typeface="Consolas"/>
              </a:rPr>
              <a:t> = 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</a:rPr>
              <a:t>5.6.7.8 , </a:t>
            </a:r>
            <a:r>
              <a:rPr lang="en-US" sz="2000" dirty="0" err="1">
                <a:solidFill>
                  <a:srgbClr val="000000"/>
                </a:solidFill>
                <a:latin typeface="Consolas"/>
                <a:cs typeface="Consolas"/>
              </a:rPr>
              <a:t>dstip</a:t>
            </a:r>
            <a:r>
              <a:rPr lang="en-US" sz="2000" dirty="0">
                <a:solidFill>
                  <a:srgbClr val="000000"/>
                </a:solidFill>
                <a:latin typeface="Consolas"/>
                <a:cs typeface="Consolas"/>
              </a:rPr>
              <a:t> = 10.0.0.2 </a:t>
            </a:r>
            <a:r>
              <a:rPr lang="en-US" sz="2000" dirty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 </a:t>
            </a:r>
            <a:r>
              <a:rPr lang="en-US" sz="2000" dirty="0" err="1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fwd</a:t>
            </a:r>
            <a:r>
              <a:rPr lang="en-US" sz="2000" dirty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(2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) , count</a:t>
            </a:r>
            <a:endParaRPr lang="en-US" sz="2000" dirty="0">
              <a:solidFill>
                <a:srgbClr val="000000"/>
              </a:solidFill>
              <a:latin typeface="Consolas"/>
              <a:cs typeface="Consolas"/>
              <a:sym typeface="Wingdings"/>
            </a:endParaRPr>
          </a:p>
          <a:p>
            <a:r>
              <a:rPr lang="en-US" sz="2000" dirty="0" err="1">
                <a:solidFill>
                  <a:srgbClr val="000000"/>
                </a:solidFill>
                <a:latin typeface="Consolas"/>
                <a:cs typeface="Consolas"/>
              </a:rPr>
              <a:t>srcip</a:t>
            </a:r>
            <a:r>
              <a:rPr lang="en-US" sz="2000" dirty="0">
                <a:solidFill>
                  <a:srgbClr val="000000"/>
                </a:solidFill>
                <a:latin typeface="Consolas"/>
                <a:cs typeface="Consolas"/>
              </a:rPr>
              <a:t> = 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</a:rPr>
              <a:t>5.6.7.8 , </a:t>
            </a:r>
            <a:r>
              <a:rPr lang="en-US" sz="2000" dirty="0" err="1">
                <a:solidFill>
                  <a:srgbClr val="000000"/>
                </a:solidFill>
                <a:latin typeface="Consolas"/>
                <a:cs typeface="Consolas"/>
              </a:rPr>
              <a:t>dstip</a:t>
            </a:r>
            <a:r>
              <a:rPr lang="en-US" sz="2000" dirty="0">
                <a:solidFill>
                  <a:srgbClr val="000000"/>
                </a:solidFill>
                <a:latin typeface="Consolas"/>
                <a:cs typeface="Consolas"/>
              </a:rPr>
              <a:t> = 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</a:rPr>
              <a:t>10.0.0.3 </a:t>
            </a:r>
            <a:r>
              <a:rPr lang="en-US" sz="2000" dirty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 </a:t>
            </a:r>
            <a:r>
              <a:rPr lang="en-US" sz="2000" dirty="0" err="1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fwd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(3) , count</a:t>
            </a:r>
          </a:p>
          <a:p>
            <a:r>
              <a:rPr lang="en-US" sz="2000" dirty="0" err="1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srcip</a:t>
            </a:r>
            <a:r>
              <a:rPr lang="en-US" sz="2000" dirty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 = 5.6.7.8  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                   </a:t>
            </a:r>
            <a:r>
              <a:rPr lang="en-US" sz="2000" dirty="0" err="1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fwd</a:t>
            </a:r>
            <a:r>
              <a:rPr lang="en-US" sz="2000" dirty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(1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) , count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                  </a:t>
            </a:r>
            <a:r>
              <a:rPr lang="en-US" sz="2000" dirty="0" err="1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dstip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= 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10.0.0.2  </a:t>
            </a:r>
            <a:r>
              <a:rPr lang="en-US" sz="2000" dirty="0" err="1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fwd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(2)      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                  </a:t>
            </a:r>
            <a:r>
              <a:rPr lang="en-US" sz="2000" dirty="0" err="1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dstip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 = 10.0.0.3  </a:t>
            </a:r>
            <a:r>
              <a:rPr lang="en-US" sz="2000" dirty="0" err="1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fwd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(3)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                  *                 </a:t>
            </a:r>
            <a:r>
              <a:rPr lang="en-US" sz="2000" dirty="0" err="1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fwd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(</a:t>
            </a:r>
            <a:r>
              <a:rPr lang="en-US" sz="2000" dirty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1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)</a:t>
            </a:r>
            <a:endParaRPr lang="en-US" sz="2000" dirty="0">
              <a:solidFill>
                <a:srgbClr val="000000"/>
              </a:solidFill>
              <a:latin typeface="Consolas"/>
              <a:cs typeface="Consolas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6878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71"/>
    </mc:Choice>
    <mc:Fallback xmlns="">
      <p:transition xmlns:p14="http://schemas.microsoft.com/office/powerpoint/2010/main" spd="slow" advTm="4167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23" y="1052763"/>
            <a:ext cx="8809743" cy="463048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en-US" sz="900" b="1" dirty="0">
              <a:latin typeface="Consolas"/>
              <a:cs typeface="Consolas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3000" b="1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US" sz="3000" b="1" dirty="0" smtClean="0"/>
              <a:t>Parallel ‘+’</a:t>
            </a:r>
            <a:r>
              <a:rPr lang="en-US" sz="3000" dirty="0" smtClean="0"/>
              <a:t>:</a:t>
            </a:r>
            <a:r>
              <a:rPr lang="en-US" sz="3000" dirty="0"/>
              <a:t>	</a:t>
            </a:r>
            <a:r>
              <a:rPr lang="en-US" sz="3000" i="1" dirty="0" smtClean="0"/>
              <a:t>Do </a:t>
            </a:r>
            <a:r>
              <a:rPr lang="en-US" sz="3000" i="1" dirty="0"/>
              <a:t>both C1 and C2 </a:t>
            </a:r>
            <a:r>
              <a:rPr lang="en-US" sz="3000" i="1" dirty="0" smtClean="0"/>
              <a:t>simultaneously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800" dirty="0" smtClean="0">
                <a:latin typeface="Consolas"/>
                <a:cs typeface="Consolas"/>
              </a:rPr>
              <a:t>      </a:t>
            </a:r>
            <a:endParaRPr lang="en-US" sz="3000" b="1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US" sz="3000" b="1" dirty="0" smtClean="0"/>
              <a:t>Sequential ‘&gt;&gt;’</a:t>
            </a:r>
            <a:r>
              <a:rPr lang="en-US" sz="3000" dirty="0" smtClean="0"/>
              <a:t>:</a:t>
            </a:r>
            <a:r>
              <a:rPr lang="en-US" sz="3000" dirty="0"/>
              <a:t>	</a:t>
            </a:r>
            <a:r>
              <a:rPr lang="en-US" sz="3000" i="1" dirty="0" smtClean="0"/>
              <a:t>First do </a:t>
            </a:r>
            <a:r>
              <a:rPr lang="en-US" sz="3000" i="1" dirty="0"/>
              <a:t>C1 </a:t>
            </a:r>
            <a:r>
              <a:rPr lang="en-US" sz="3000" i="1" dirty="0" smtClean="0"/>
              <a:t>and then do C2</a:t>
            </a:r>
            <a:endParaRPr lang="en-US" sz="30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800" dirty="0" smtClean="0">
                <a:latin typeface="Consolas"/>
                <a:cs typeface="Consolas"/>
              </a:rPr>
              <a:t> </a:t>
            </a:r>
            <a:endParaRPr lang="en-US" sz="2800" dirty="0">
              <a:latin typeface="Consolas"/>
              <a:cs typeface="Consola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41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Policy Functions Enable </a:t>
            </a:r>
            <a:br>
              <a:rPr lang="en-US" dirty="0" smtClean="0"/>
            </a:br>
            <a:r>
              <a:rPr lang="en-US" dirty="0" smtClean="0"/>
              <a:t>Compositional Operators</a:t>
            </a:r>
            <a:endParaRPr lang="en-US" dirty="0"/>
          </a:p>
        </p:txBody>
      </p:sp>
      <p:pic>
        <p:nvPicPr>
          <p:cNvPr id="2" name="Picture 1" descr="parallel_series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641" y="4440238"/>
            <a:ext cx="2654300" cy="15575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481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36"/>
    </mc:Choice>
    <mc:Fallback xmlns="">
      <p:transition xmlns:p14="http://schemas.microsoft.com/office/powerpoint/2010/main" spd="slow" advTm="9353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17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Example: Sequential Composition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To first apply access control and then flood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4F81BD"/>
                </a:solidFill>
                <a:latin typeface="Consolas"/>
                <a:cs typeface="Consolas"/>
              </a:rPr>
              <a:t>access_control</a:t>
            </a:r>
            <a:r>
              <a:rPr lang="en-US" dirty="0" smtClean="0">
                <a:solidFill>
                  <a:srgbClr val="4F81BD"/>
                </a:solidFill>
                <a:latin typeface="Consolas"/>
                <a:cs typeface="Consolas"/>
              </a:rPr>
              <a:t>() &gt;&gt; flood()</a:t>
            </a:r>
          </a:p>
          <a:p>
            <a:pPr marL="0" indent="0">
              <a:buNone/>
            </a:pPr>
            <a:endParaRPr lang="en-US" dirty="0">
              <a:latin typeface="Consolas"/>
              <a:cs typeface="Consolas"/>
            </a:endParaRPr>
          </a:p>
          <a:p>
            <a:r>
              <a:rPr lang="en-US" dirty="0" smtClean="0">
                <a:cs typeface="Consolas"/>
              </a:rPr>
              <a:t>Two totally independent policies</a:t>
            </a:r>
          </a:p>
          <a:p>
            <a:r>
              <a:rPr lang="en-US" dirty="0" smtClean="0">
                <a:cs typeface="Consolas"/>
              </a:rPr>
              <a:t>Combined w/o any change to either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58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65"/>
    </mc:Choice>
    <mc:Fallback xmlns="">
      <p:transition xmlns:p14="http://schemas.microsoft.com/office/powerpoint/2010/main" spd="slow" advTm="3026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cs typeface="Consolas"/>
              </a:rPr>
              <a:t>E.g., the ‘if_’ policy</a:t>
            </a:r>
          </a:p>
          <a:p>
            <a:pPr marL="0" indent="0">
              <a:buNone/>
            </a:pPr>
            <a:endParaRPr lang="en-US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chemeClr val="accent1"/>
                </a:solidFill>
                <a:latin typeface="Consolas"/>
                <a:cs typeface="Consolas"/>
              </a:rPr>
              <a:t>def</a:t>
            </a:r>
            <a:r>
              <a:rPr lang="en-US" dirty="0" smtClean="0">
                <a:solidFill>
                  <a:schemeClr val="accent1"/>
                </a:solidFill>
                <a:latin typeface="Consolas"/>
                <a:cs typeface="Consolas"/>
              </a:rPr>
              <a:t> if_(F,P1,P2):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Consolas"/>
                <a:cs typeface="Consolas"/>
              </a:rPr>
              <a:t>	</a:t>
            </a:r>
            <a:r>
              <a:rPr lang="en-US" dirty="0" smtClean="0">
                <a:solidFill>
                  <a:schemeClr val="accent1"/>
                </a:solidFill>
                <a:latin typeface="Consolas"/>
                <a:cs typeface="Consolas"/>
              </a:rPr>
              <a:t>return (F &gt;&gt; P1) + (~F &gt;&gt; P2)</a:t>
            </a:r>
            <a:endParaRPr lang="en-US" dirty="0">
              <a:solidFill>
                <a:schemeClr val="accent1"/>
              </a:solidFill>
              <a:latin typeface="Consolas"/>
              <a:cs typeface="Consola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43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17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Consolas"/>
              </a:rPr>
              <a:t>Easily Define New Policies</a:t>
            </a:r>
            <a:endParaRPr lang="en-US" dirty="0"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63187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3641"/>
    </mc:Choice>
    <mc:Fallback xmlns="">
      <p:transition xmlns:p14="http://schemas.microsoft.com/office/powerpoint/2010/main" spd="slow" advTm="80364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Or </a:t>
            </a:r>
            <a:r>
              <a:rPr lang="en-US" dirty="0" smtClean="0">
                <a:latin typeface="Consolas"/>
                <a:cs typeface="Consolas"/>
              </a:rPr>
              <a:t>flood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325" y="1489074"/>
            <a:ext cx="8229600" cy="48926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4F81BD"/>
                </a:solidFill>
                <a:latin typeface="Consolas"/>
                <a:cs typeface="Consolas"/>
              </a:rPr>
              <a:t>x</a:t>
            </a:r>
            <a:r>
              <a:rPr lang="en-US" dirty="0" err="1" smtClean="0">
                <a:solidFill>
                  <a:srgbClr val="4F81BD"/>
                </a:solidFill>
                <a:latin typeface="Consolas"/>
                <a:cs typeface="Consolas"/>
              </a:rPr>
              <a:t>fwd</a:t>
            </a:r>
            <a:r>
              <a:rPr lang="en-US" dirty="0" smtClean="0">
                <a:solidFill>
                  <a:srgbClr val="4F81BD"/>
                </a:solidFill>
                <a:latin typeface="Consolas"/>
                <a:cs typeface="Consolas"/>
              </a:rPr>
              <a:t>(a) = ~match(</a:t>
            </a:r>
            <a:r>
              <a:rPr lang="en-US" dirty="0" err="1" smtClean="0">
                <a:solidFill>
                  <a:srgbClr val="4F81BD"/>
                </a:solidFill>
                <a:latin typeface="Consolas"/>
                <a:cs typeface="Consolas"/>
              </a:rPr>
              <a:t>inport</a:t>
            </a:r>
            <a:r>
              <a:rPr lang="en-US" dirty="0" smtClean="0">
                <a:solidFill>
                  <a:srgbClr val="4F81BD"/>
                </a:solidFill>
                <a:latin typeface="Consolas"/>
                <a:cs typeface="Consolas"/>
              </a:rPr>
              <a:t>=a) &gt;&gt; </a:t>
            </a:r>
            <a:r>
              <a:rPr lang="en-US" dirty="0" err="1" smtClean="0">
                <a:solidFill>
                  <a:srgbClr val="4F81BD"/>
                </a:solidFill>
                <a:latin typeface="Consolas"/>
                <a:cs typeface="Consolas"/>
              </a:rPr>
              <a:t>fwd</a:t>
            </a:r>
            <a:r>
              <a:rPr lang="en-US" dirty="0" smtClean="0">
                <a:solidFill>
                  <a:srgbClr val="4F81BD"/>
                </a:solidFill>
                <a:latin typeface="Consolas"/>
                <a:cs typeface="Consolas"/>
              </a:rPr>
              <a:t>(a)</a:t>
            </a:r>
          </a:p>
          <a:p>
            <a:pPr marL="0" indent="0">
              <a:buNone/>
            </a:pPr>
            <a:endParaRPr lang="en-US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4F81BD"/>
                </a:solidFill>
                <a:latin typeface="Consolas"/>
                <a:cs typeface="Consolas"/>
              </a:rPr>
              <a:t>flood </a:t>
            </a:r>
            <a:r>
              <a:rPr lang="en-US" dirty="0">
                <a:solidFill>
                  <a:srgbClr val="4F81BD"/>
                </a:solidFill>
                <a:latin typeface="Consolas"/>
                <a:cs typeface="Consolas"/>
              </a:rPr>
              <a:t>= </a:t>
            </a:r>
            <a:endParaRPr lang="en-US" dirty="0" smtClean="0">
              <a:solidFill>
                <a:srgbClr val="4F81BD"/>
              </a:solidFill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F81BD"/>
                </a:solidFill>
                <a:latin typeface="Consolas"/>
                <a:cs typeface="Consolas"/>
              </a:rPr>
              <a:t> </a:t>
            </a:r>
            <a:r>
              <a:rPr lang="en-US" dirty="0" smtClean="0">
                <a:solidFill>
                  <a:srgbClr val="4F81BD"/>
                </a:solidFill>
                <a:latin typeface="Consolas"/>
                <a:cs typeface="Consolas"/>
              </a:rPr>
              <a:t> parallel</a:t>
            </a:r>
            <a:r>
              <a:rPr lang="en-US" dirty="0">
                <a:solidFill>
                  <a:srgbClr val="4F81BD"/>
                </a:solidFill>
                <a:latin typeface="Consolas"/>
                <a:cs typeface="Consolas"/>
              </a:rPr>
              <a:t>(</a:t>
            </a:r>
            <a:r>
              <a:rPr lang="en-US" dirty="0" smtClean="0">
                <a:solidFill>
                  <a:srgbClr val="4F81BD"/>
                </a:solidFill>
                <a:latin typeface="Consolas"/>
                <a:cs typeface="Consolas"/>
              </a:rPr>
              <a:t>[match</a:t>
            </a:r>
            <a:r>
              <a:rPr lang="en-US" dirty="0">
                <a:solidFill>
                  <a:srgbClr val="4F81BD"/>
                </a:solidFill>
                <a:latin typeface="Consolas"/>
                <a:cs typeface="Consolas"/>
              </a:rPr>
              <a:t>(switch=</a:t>
            </a:r>
            <a:r>
              <a:rPr lang="en-US" dirty="0" err="1" smtClean="0">
                <a:solidFill>
                  <a:srgbClr val="4F81BD"/>
                </a:solidFill>
                <a:latin typeface="Consolas"/>
                <a:cs typeface="Consolas"/>
              </a:rPr>
              <a:t>sw</a:t>
            </a:r>
            <a:r>
              <a:rPr lang="en-US" dirty="0" smtClean="0">
                <a:solidFill>
                  <a:srgbClr val="4F81BD"/>
                </a:solidFill>
                <a:latin typeface="Consolas"/>
                <a:cs typeface="Consolas"/>
              </a:rPr>
              <a:t>) </a:t>
            </a:r>
            <a:r>
              <a:rPr lang="en-US" dirty="0">
                <a:solidFill>
                  <a:srgbClr val="4F81BD"/>
                </a:solidFill>
                <a:latin typeface="Consolas"/>
                <a:cs typeface="Consolas"/>
              </a:rPr>
              <a:t>&gt;&gt;</a:t>
            </a:r>
          </a:p>
          <a:p>
            <a:pPr marL="0" indent="0">
              <a:buNone/>
            </a:pPr>
            <a:r>
              <a:rPr lang="en-US" dirty="0">
                <a:solidFill>
                  <a:srgbClr val="4F81BD"/>
                </a:solidFill>
                <a:latin typeface="Consolas"/>
                <a:cs typeface="Consolas"/>
              </a:rPr>
              <a:t>            </a:t>
            </a:r>
            <a:r>
              <a:rPr lang="en-US" dirty="0" smtClean="0">
                <a:solidFill>
                  <a:srgbClr val="4F81BD"/>
                </a:solidFill>
                <a:latin typeface="Consolas"/>
                <a:cs typeface="Consolas"/>
              </a:rPr>
              <a:t>parallel</a:t>
            </a:r>
            <a:r>
              <a:rPr lang="en-US" dirty="0">
                <a:solidFill>
                  <a:srgbClr val="4F81BD"/>
                </a:solidFill>
                <a:latin typeface="Consolas"/>
                <a:cs typeface="Consolas"/>
              </a:rPr>
              <a:t>(map(</a:t>
            </a:r>
            <a:r>
              <a:rPr lang="en-US" dirty="0" err="1">
                <a:solidFill>
                  <a:srgbClr val="4F81BD"/>
                </a:solidFill>
                <a:latin typeface="Consolas"/>
                <a:cs typeface="Consolas"/>
              </a:rPr>
              <a:t>xfwd</a:t>
            </a:r>
            <a:r>
              <a:rPr lang="en-US" dirty="0" err="1" smtClean="0">
                <a:solidFill>
                  <a:srgbClr val="4F81BD"/>
                </a:solidFill>
                <a:latin typeface="Consolas"/>
                <a:cs typeface="Consolas"/>
              </a:rPr>
              <a:t>,ports</a:t>
            </a:r>
            <a:r>
              <a:rPr lang="en-US" dirty="0" smtClean="0">
                <a:solidFill>
                  <a:srgbClr val="4F81BD"/>
                </a:solidFill>
                <a:latin typeface="Consolas"/>
                <a:cs typeface="Consolas"/>
              </a:rPr>
              <a:t>))</a:t>
            </a:r>
            <a:endParaRPr lang="en-US" dirty="0">
              <a:solidFill>
                <a:srgbClr val="4F81BD"/>
              </a:solidFill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F81BD"/>
                </a:solidFill>
                <a:latin typeface="Consolas"/>
                <a:cs typeface="Consolas"/>
              </a:rPr>
              <a:t>            </a:t>
            </a:r>
            <a:r>
              <a:rPr lang="en-US" dirty="0" smtClean="0">
                <a:solidFill>
                  <a:srgbClr val="4F81BD"/>
                </a:solidFill>
                <a:latin typeface="Consolas"/>
                <a:cs typeface="Consolas"/>
              </a:rPr>
              <a:t>for </a:t>
            </a:r>
            <a:r>
              <a:rPr lang="en-US" dirty="0" err="1" smtClean="0">
                <a:solidFill>
                  <a:srgbClr val="4F81BD"/>
                </a:solidFill>
                <a:latin typeface="Consolas"/>
                <a:cs typeface="Consolas"/>
              </a:rPr>
              <a:t>sw,ports</a:t>
            </a:r>
            <a:r>
              <a:rPr lang="en-US" dirty="0" smtClean="0">
                <a:solidFill>
                  <a:srgbClr val="4F81BD"/>
                </a:solidFill>
                <a:latin typeface="Consolas"/>
                <a:cs typeface="Consolas"/>
              </a:rPr>
              <a:t> in MST])</a:t>
            </a:r>
          </a:p>
          <a:p>
            <a:pPr lvl="1"/>
            <a:endParaRPr lang="en-US" dirty="0"/>
          </a:p>
          <a:p>
            <a:r>
              <a:rPr lang="en-US" dirty="0" smtClean="0"/>
              <a:t>Portable: compiler chooses whether to implement using </a:t>
            </a:r>
            <a:r>
              <a:rPr lang="en-US" dirty="0" err="1" smtClean="0"/>
              <a:t>OpenFlow</a:t>
            </a:r>
            <a:r>
              <a:rPr lang="en-US" dirty="0" smtClean="0"/>
              <a:t> ‘flood’ or ‘forward’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44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838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738"/>
    </mc:Choice>
    <mc:Fallback xmlns="">
      <p:transition xmlns:p14="http://schemas.microsoft.com/office/powerpoint/2010/main" spd="slow" advTm="11673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Programmer </a:t>
            </a:r>
            <a:r>
              <a:rPr lang="en-US" dirty="0" err="1" smtClean="0"/>
              <a:t>Wishlist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449" y="1600200"/>
            <a:ext cx="9591676" cy="4525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Encode policy concisely</a:t>
            </a:r>
          </a:p>
          <a:p>
            <a:pPr>
              <a:lnSpc>
                <a:spcPct val="120000"/>
              </a:lnSpc>
            </a:pPr>
            <a:r>
              <a:rPr lang="en-US" dirty="0"/>
              <a:t>Write portable code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Specify traffic of interest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Compose code from independent modules 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Query network state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Modify policy dynamically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45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249" y="1291303"/>
            <a:ext cx="2488875" cy="203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3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567"/>
    </mc:Choice>
    <mc:Fallback xmlns="">
      <p:transition xmlns:p14="http://schemas.microsoft.com/office/powerpoint/2010/main" spd="slow" advTm="3256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Querying In </a:t>
            </a:r>
            <a:r>
              <a:rPr lang="en-US" dirty="0" err="1" smtClean="0"/>
              <a:t>OpenFlow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16925" cy="452596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P</a:t>
            </a:r>
            <a:r>
              <a:rPr lang="en-US" dirty="0" smtClean="0"/>
              <a:t>re-install </a:t>
            </a:r>
            <a:r>
              <a:rPr lang="en-US" dirty="0"/>
              <a:t>rules </a:t>
            </a:r>
            <a:r>
              <a:rPr lang="en-US" dirty="0" smtClean="0"/>
              <a:t>at the needed granularity             (so byte/packet </a:t>
            </a:r>
            <a:r>
              <a:rPr lang="en-US" dirty="0"/>
              <a:t>counters are available</a:t>
            </a:r>
            <a:r>
              <a:rPr lang="en-US" dirty="0" smtClean="0"/>
              <a:t>)</a:t>
            </a:r>
          </a:p>
          <a:p>
            <a:pPr>
              <a:lnSpc>
                <a:spcPct val="110000"/>
              </a:lnSpc>
            </a:pPr>
            <a:r>
              <a:rPr lang="en-US" dirty="0"/>
              <a:t>I</a:t>
            </a:r>
            <a:r>
              <a:rPr lang="en-US" dirty="0" smtClean="0"/>
              <a:t>ssue </a:t>
            </a:r>
            <a:r>
              <a:rPr lang="en-US" dirty="0"/>
              <a:t>queries to poll these </a:t>
            </a:r>
            <a:r>
              <a:rPr lang="en-US" dirty="0" smtClean="0"/>
              <a:t>counters</a:t>
            </a:r>
          </a:p>
          <a:p>
            <a:pPr>
              <a:lnSpc>
                <a:spcPct val="110000"/>
              </a:lnSpc>
            </a:pPr>
            <a:r>
              <a:rPr lang="en-US" dirty="0"/>
              <a:t>P</a:t>
            </a:r>
            <a:r>
              <a:rPr lang="en-US" dirty="0" smtClean="0"/>
              <a:t>arse </a:t>
            </a:r>
            <a:r>
              <a:rPr lang="en-US" dirty="0"/>
              <a:t>the responses when they </a:t>
            </a:r>
            <a:r>
              <a:rPr lang="en-US" dirty="0" smtClean="0"/>
              <a:t>arrive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C</a:t>
            </a:r>
            <a:r>
              <a:rPr lang="en-US" dirty="0" smtClean="0"/>
              <a:t>ombine </a:t>
            </a:r>
            <a:r>
              <a:rPr lang="en-US" dirty="0"/>
              <a:t>counter values </a:t>
            </a:r>
            <a:r>
              <a:rPr lang="en-US" dirty="0" smtClean="0"/>
              <a:t>from </a:t>
            </a:r>
            <a:r>
              <a:rPr lang="en-US" dirty="0"/>
              <a:t>multiple </a:t>
            </a:r>
            <a:r>
              <a:rPr lang="en-US" dirty="0" smtClean="0"/>
              <a:t>rules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Keep track of any packets sent to controller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46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590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971"/>
    </mc:Choice>
    <mc:Fallback xmlns="">
      <p:transition xmlns:p14="http://schemas.microsoft.com/office/powerpoint/2010/main" spd="slow" advTm="5197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Queries in Pyretic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152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Just a special type of policy</a:t>
            </a:r>
            <a:endParaRPr lang="en-US" dirty="0"/>
          </a:p>
          <a:p>
            <a:r>
              <a:rPr lang="en-US" dirty="0" smtClean="0"/>
              <a:t>Forwarding to a “bucket”</a:t>
            </a:r>
          </a:p>
          <a:p>
            <a:pPr lvl="1"/>
            <a:r>
              <a:rPr lang="en-US" dirty="0">
                <a:solidFill>
                  <a:srgbClr val="4F81BD"/>
                </a:solidFill>
                <a:latin typeface="Consolas"/>
                <a:cs typeface="Consolas"/>
              </a:rPr>
              <a:t>q</a:t>
            </a:r>
            <a:r>
              <a:rPr lang="en-US" dirty="0" smtClean="0">
                <a:solidFill>
                  <a:srgbClr val="4F81BD"/>
                </a:solidFill>
                <a:latin typeface="Consolas"/>
                <a:cs typeface="Consolas"/>
              </a:rPr>
              <a:t> </a:t>
            </a:r>
            <a:r>
              <a:rPr lang="en-US" dirty="0">
                <a:solidFill>
                  <a:srgbClr val="4F81BD"/>
                </a:solidFill>
                <a:latin typeface="Consolas"/>
                <a:cs typeface="Consolas"/>
              </a:rPr>
              <a:t>= packets(limit=1,group_by=['</a:t>
            </a:r>
            <a:r>
              <a:rPr lang="en-US" dirty="0" err="1">
                <a:solidFill>
                  <a:srgbClr val="4F81BD"/>
                </a:solidFill>
                <a:latin typeface="Consolas"/>
                <a:cs typeface="Consolas"/>
              </a:rPr>
              <a:t>srcip</a:t>
            </a:r>
            <a:r>
              <a:rPr lang="en-US" dirty="0">
                <a:solidFill>
                  <a:srgbClr val="4F81BD"/>
                </a:solidFill>
                <a:latin typeface="Consolas"/>
                <a:cs typeface="Consolas"/>
              </a:rPr>
              <a:t>'])</a:t>
            </a:r>
            <a:endParaRPr lang="en-US" dirty="0" smtClean="0">
              <a:solidFill>
                <a:srgbClr val="4F81BD"/>
              </a:solidFill>
              <a:latin typeface="Consolas"/>
              <a:cs typeface="Consolas"/>
            </a:endParaRPr>
          </a:p>
          <a:p>
            <a:r>
              <a:rPr lang="en-US" dirty="0" smtClean="0"/>
              <a:t>Used </a:t>
            </a:r>
            <a:r>
              <a:rPr lang="en-US" dirty="0"/>
              <a:t>like any </a:t>
            </a:r>
            <a:r>
              <a:rPr lang="en-US" dirty="0" smtClean="0"/>
              <a:t>other (&gt;&gt;, +)</a:t>
            </a:r>
          </a:p>
          <a:p>
            <a:r>
              <a:rPr lang="en-US" dirty="0" smtClean="0"/>
              <a:t>w/ Callback function registration</a:t>
            </a:r>
          </a:p>
          <a:p>
            <a:pPr lvl="1"/>
            <a:r>
              <a:rPr lang="en-US" dirty="0" err="1">
                <a:solidFill>
                  <a:srgbClr val="4F81BD"/>
                </a:solidFill>
                <a:latin typeface="Consolas"/>
                <a:cs typeface="Consolas"/>
              </a:rPr>
              <a:t>q</a:t>
            </a:r>
            <a:r>
              <a:rPr lang="en-US" dirty="0" err="1" smtClean="0">
                <a:solidFill>
                  <a:srgbClr val="4F81BD"/>
                </a:solidFill>
                <a:latin typeface="Consolas"/>
                <a:cs typeface="Consolas"/>
              </a:rPr>
              <a:t>.register_callback</a:t>
            </a:r>
            <a:r>
              <a:rPr lang="en-US" dirty="0">
                <a:solidFill>
                  <a:srgbClr val="4F81BD"/>
                </a:solidFill>
                <a:latin typeface="Consolas"/>
                <a:cs typeface="Consolas"/>
              </a:rPr>
              <a:t>(printer</a:t>
            </a:r>
            <a:r>
              <a:rPr lang="en-US" dirty="0" smtClean="0">
                <a:solidFill>
                  <a:srgbClr val="4F81BD"/>
                </a:solidFill>
                <a:latin typeface="Consolas"/>
                <a:cs typeface="Consolas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9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185"/>
    </mc:Choice>
    <mc:Fallback xmlns="">
      <p:transition xmlns:p14="http://schemas.microsoft.com/office/powerpoint/2010/main" spd="slow" advTm="10518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Example: Monitor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000" dirty="0" smtClean="0">
              <a:solidFill>
                <a:srgbClr val="4F81BD"/>
              </a:solidFill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rgbClr val="4F81BD"/>
                </a:solidFill>
                <a:latin typeface="Consolas"/>
                <a:cs typeface="Consolas"/>
              </a:rPr>
              <a:t>q </a:t>
            </a:r>
            <a:r>
              <a:rPr lang="en-US" sz="3000" dirty="0">
                <a:solidFill>
                  <a:srgbClr val="4F81BD"/>
                </a:solidFill>
                <a:latin typeface="Consolas"/>
                <a:cs typeface="Consolas"/>
              </a:rPr>
              <a:t>= </a:t>
            </a:r>
            <a:r>
              <a:rPr lang="en-US" sz="3000" dirty="0" err="1">
                <a:solidFill>
                  <a:srgbClr val="4F81BD"/>
                </a:solidFill>
                <a:latin typeface="Consolas"/>
                <a:cs typeface="Consolas"/>
              </a:rPr>
              <a:t>count_bytes</a:t>
            </a:r>
            <a:r>
              <a:rPr lang="en-US" sz="3000" dirty="0">
                <a:solidFill>
                  <a:srgbClr val="4F81BD"/>
                </a:solidFill>
                <a:latin typeface="Consolas"/>
                <a:cs typeface="Consolas"/>
              </a:rPr>
              <a:t>(interval=1)</a:t>
            </a:r>
          </a:p>
          <a:p>
            <a:pPr marL="0" indent="0">
              <a:buNone/>
            </a:pPr>
            <a:r>
              <a:rPr lang="en-US" sz="3000" dirty="0" err="1">
                <a:solidFill>
                  <a:srgbClr val="4F81BD"/>
                </a:solidFill>
                <a:latin typeface="Consolas"/>
                <a:cs typeface="Consolas"/>
              </a:rPr>
              <a:t>q.register_callback</a:t>
            </a:r>
            <a:r>
              <a:rPr lang="en-US" sz="3000" dirty="0">
                <a:solidFill>
                  <a:srgbClr val="4F81BD"/>
                </a:solidFill>
                <a:latin typeface="Consolas"/>
                <a:cs typeface="Consolas"/>
              </a:rPr>
              <a:t>(printer)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4F81BD"/>
                </a:solidFill>
                <a:latin typeface="Consolas"/>
                <a:cs typeface="Consolas"/>
              </a:rPr>
              <a:t>monitor = match(</a:t>
            </a:r>
            <a:r>
              <a:rPr lang="en-US" sz="3000" dirty="0" err="1">
                <a:solidFill>
                  <a:srgbClr val="4F81BD"/>
                </a:solidFill>
                <a:latin typeface="Consolas"/>
                <a:cs typeface="Consolas"/>
              </a:rPr>
              <a:t>srcip</a:t>
            </a:r>
            <a:r>
              <a:rPr lang="en-US" sz="3000" dirty="0">
                <a:solidFill>
                  <a:srgbClr val="4F81BD"/>
                </a:solidFill>
                <a:latin typeface="Consolas"/>
                <a:cs typeface="Consolas"/>
              </a:rPr>
              <a:t>='10.0.0.1') &gt;&gt; 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66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788"/>
    </mc:Choice>
    <mc:Fallback xmlns="">
      <p:transition xmlns:p14="http://schemas.microsoft.com/office/powerpoint/2010/main" spd="slow" advTm="4178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Policy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68680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 </a:t>
            </a:r>
            <a:endParaRPr lang="en-US" dirty="0">
              <a:latin typeface="Consolas"/>
              <a:cs typeface="Consola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49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016301"/>
              </p:ext>
            </p:extLst>
          </p:nvPr>
        </p:nvGraphicFramePr>
        <p:xfrm>
          <a:off x="269872" y="1476375"/>
          <a:ext cx="8667752" cy="47232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9378"/>
                <a:gridCol w="4778374"/>
              </a:tblGrid>
              <a:tr h="580474">
                <a:tc>
                  <a:txBody>
                    <a:bodyPr/>
                    <a:lstStyle/>
                    <a:p>
                      <a:r>
                        <a:rPr lang="en-US" sz="3000" b="0" dirty="0" smtClean="0"/>
                        <a:t>Syntax</a:t>
                      </a:r>
                      <a:endParaRPr lang="en-US" sz="3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 smtClean="0"/>
                        <a:t>Side</a:t>
                      </a:r>
                      <a:r>
                        <a:rPr lang="en-US" sz="3000" b="0" baseline="0" dirty="0" smtClean="0"/>
                        <a:t> Effect</a:t>
                      </a:r>
                      <a:endParaRPr lang="en-US" sz="3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00191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>
                          <a:solidFill>
                            <a:srgbClr val="4F81BD"/>
                          </a:solidFill>
                          <a:latin typeface="Consolas"/>
                          <a:cs typeface="Consolas"/>
                        </a:rPr>
                        <a:t>packets(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>
                          <a:solidFill>
                            <a:srgbClr val="4F81BD"/>
                          </a:solidFill>
                          <a:latin typeface="Consolas"/>
                          <a:cs typeface="Consolas"/>
                        </a:rPr>
                        <a:t> limit=n,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>
                          <a:solidFill>
                            <a:srgbClr val="4F81BD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4F81BD"/>
                          </a:solidFill>
                          <a:latin typeface="Consolas"/>
                          <a:cs typeface="Consolas"/>
                        </a:rPr>
                        <a:t>group_by</a:t>
                      </a:r>
                      <a:r>
                        <a:rPr lang="en-US" sz="2600" dirty="0" smtClean="0">
                          <a:solidFill>
                            <a:srgbClr val="4F81BD"/>
                          </a:solidFill>
                          <a:latin typeface="Consolas"/>
                          <a:cs typeface="Consolas"/>
                        </a:rPr>
                        <a:t>=[f1,f2,…])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callback on every packet received for up to n packets identical</a:t>
                      </a:r>
                      <a:r>
                        <a:rPr lang="en-US" sz="2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fields f1,f2,... </a:t>
                      </a:r>
                      <a:endParaRPr lang="en-US" sz="26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130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err="1" smtClean="0">
                          <a:solidFill>
                            <a:srgbClr val="4F81BD"/>
                          </a:solidFill>
                          <a:latin typeface="Consolas"/>
                          <a:cs typeface="Consolas"/>
                        </a:rPr>
                        <a:t>count_packets</a:t>
                      </a:r>
                      <a:r>
                        <a:rPr lang="en-US" sz="2600" dirty="0" smtClean="0">
                          <a:solidFill>
                            <a:srgbClr val="4F81BD"/>
                          </a:solidFill>
                          <a:latin typeface="Consolas"/>
                          <a:cs typeface="Consolas"/>
                        </a:rPr>
                        <a:t>(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>
                          <a:solidFill>
                            <a:srgbClr val="4F81BD"/>
                          </a:solidFill>
                          <a:latin typeface="Consolas"/>
                          <a:cs typeface="Consolas"/>
                        </a:rPr>
                        <a:t> interval=t,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aseline="0" dirty="0" smtClean="0">
                          <a:solidFill>
                            <a:srgbClr val="4F81BD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4F81BD"/>
                          </a:solidFill>
                          <a:latin typeface="Consolas"/>
                          <a:cs typeface="Consolas"/>
                        </a:rPr>
                        <a:t>group_by</a:t>
                      </a:r>
                      <a:r>
                        <a:rPr lang="en-US" sz="2600" dirty="0" smtClean="0">
                          <a:solidFill>
                            <a:srgbClr val="4F81BD"/>
                          </a:solidFill>
                          <a:latin typeface="Consolas"/>
                          <a:cs typeface="Consolas"/>
                        </a:rPr>
                        <a:t>=[f1,f2,…])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count every packet received callback every t seconds providing count for each group </a:t>
                      </a:r>
                      <a:endParaRPr lang="en-US" sz="26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1306">
                <a:tc>
                  <a:txBody>
                    <a:bodyPr/>
                    <a:lstStyle/>
                    <a:p>
                      <a:r>
                        <a:rPr lang="en-US" sz="2600" dirty="0" err="1" smtClean="0">
                          <a:solidFill>
                            <a:srgbClr val="4F81BD"/>
                          </a:solidFill>
                          <a:latin typeface="Consolas"/>
                          <a:cs typeface="Consolas"/>
                        </a:rPr>
                        <a:t>count_bytes</a:t>
                      </a:r>
                      <a:r>
                        <a:rPr lang="en-US" sz="2600" dirty="0" smtClean="0">
                          <a:solidFill>
                            <a:srgbClr val="4F81BD"/>
                          </a:solidFill>
                          <a:latin typeface="Consolas"/>
                          <a:cs typeface="Consolas"/>
                        </a:rPr>
                        <a:t>(</a:t>
                      </a:r>
                    </a:p>
                    <a:p>
                      <a:r>
                        <a:rPr lang="en-US" sz="2600" dirty="0" smtClean="0">
                          <a:solidFill>
                            <a:srgbClr val="4F81BD"/>
                          </a:solidFill>
                          <a:latin typeface="Consolas"/>
                          <a:cs typeface="Consolas"/>
                        </a:rPr>
                        <a:t> interval=t,   </a:t>
                      </a:r>
                    </a:p>
                    <a:p>
                      <a:r>
                        <a:rPr lang="en-US" sz="2600" dirty="0" smtClean="0">
                          <a:solidFill>
                            <a:srgbClr val="4F81BD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4F81BD"/>
                          </a:solidFill>
                          <a:latin typeface="Consolas"/>
                          <a:cs typeface="Consolas"/>
                        </a:rPr>
                        <a:t>group_by</a:t>
                      </a:r>
                      <a:r>
                        <a:rPr lang="en-US" sz="2600" dirty="0" smtClean="0">
                          <a:solidFill>
                            <a:srgbClr val="4F81BD"/>
                          </a:solidFill>
                          <a:latin typeface="Consolas"/>
                          <a:cs typeface="Consolas"/>
                        </a:rPr>
                        <a:t>=[f1,f2,…])</a:t>
                      </a:r>
                      <a:endParaRPr lang="en-US" sz="2600" dirty="0">
                        <a:solidFill>
                          <a:srgbClr val="4F81B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count bytes received</a:t>
                      </a:r>
                      <a:br>
                        <a:rPr lang="en-US" sz="2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callback every t seconds providing count for each group </a:t>
                      </a:r>
                      <a:endParaRPr lang="en-US" sz="26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354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37"/>
    </mc:Choice>
    <mc:Fallback xmlns="">
      <p:transition xmlns:p14="http://schemas.microsoft.com/office/powerpoint/2010/main" spd="slow" advTm="3043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Box 115"/>
          <p:cNvSpPr txBox="1"/>
          <p:nvPr/>
        </p:nvSpPr>
        <p:spPr>
          <a:xfrm>
            <a:off x="112927" y="3443020"/>
            <a:ext cx="47523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Counters for each rule </a:t>
            </a:r>
          </a:p>
          <a:p>
            <a:r>
              <a:rPr lang="en-US" sz="3600" dirty="0" smtClean="0"/>
              <a:t>- #bytes, #packets </a:t>
            </a:r>
            <a:endParaRPr lang="en-US" sz="3600" dirty="0"/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00692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ea typeface="ＭＳ Ｐゴシック" charset="0"/>
                <a:cs typeface="ＭＳ Ｐゴシック" charset="0"/>
              </a:rPr>
              <a:t>A Simple </a:t>
            </a:r>
            <a:r>
              <a:rPr lang="en-US" sz="4000" dirty="0" err="1" smtClean="0">
                <a:latin typeface="Consolas"/>
                <a:ea typeface="ＭＳ Ｐゴシック" charset="0"/>
                <a:cs typeface="Consolas"/>
              </a:rPr>
              <a:t>OpenFlow</a:t>
            </a:r>
            <a:r>
              <a:rPr lang="en-US" sz="4000" dirty="0" smtClean="0">
                <a:latin typeface="Consolas"/>
                <a:ea typeface="ＭＳ Ｐゴシック" charset="0"/>
                <a:cs typeface="Consolas"/>
              </a:rPr>
              <a:t> </a:t>
            </a:r>
            <a:r>
              <a:rPr lang="en-US" sz="4000" dirty="0" smtClean="0">
                <a:ea typeface="ＭＳ Ｐゴシック" charset="0"/>
                <a:cs typeface="Consolas"/>
              </a:rPr>
              <a:t>Program</a:t>
            </a:r>
            <a:endParaRPr lang="en-US" sz="4000" dirty="0">
              <a:ea typeface="ＭＳ Ｐゴシック" charset="0"/>
              <a:cs typeface="Consolas"/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02431CD-A83D-384C-97C7-66FF0CCEF56F}" type="slidenum">
              <a:rPr lang="en-US" smtClean="0"/>
              <a:t>5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60311" y="3113815"/>
            <a:ext cx="1673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Pattern</a:t>
            </a:r>
            <a:endParaRPr lang="en-US" sz="3600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773409" y="2927687"/>
            <a:ext cx="0" cy="3074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39904" y="3127183"/>
            <a:ext cx="1480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Action</a:t>
            </a:r>
            <a:endParaRPr lang="en-US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572070" y="1822466"/>
            <a:ext cx="1621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Priority 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904273" y="2919671"/>
            <a:ext cx="0" cy="3074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864648" y="3824345"/>
            <a:ext cx="35866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</a:rPr>
              <a:t>Route</a:t>
            </a:r>
            <a:r>
              <a:rPr lang="en-US" sz="4000" b="1" dirty="0" smtClean="0">
                <a:solidFill>
                  <a:srgbClr val="FF0000"/>
                </a:solidFill>
              </a:rPr>
              <a:t>: IP/</a:t>
            </a:r>
            <a:r>
              <a:rPr lang="en-US" sz="4000" b="1" dirty="0" err="1" smtClean="0">
                <a:solidFill>
                  <a:srgbClr val="FF0000"/>
                </a:solidFill>
              </a:rPr>
              <a:t>fwd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84" name="Rounded Rectangle 83"/>
          <p:cNvSpPr>
            <a:spLocks noChangeAspect="1"/>
          </p:cNvSpPr>
          <p:nvPr/>
        </p:nvSpPr>
        <p:spPr>
          <a:xfrm>
            <a:off x="3756395" y="4905675"/>
            <a:ext cx="1295363" cy="1186296"/>
          </a:xfrm>
          <a:prstGeom prst="roundRect">
            <a:avLst/>
          </a:prstGeom>
          <a:solidFill>
            <a:srgbClr val="A6A6A6"/>
          </a:solidFill>
          <a:ln w="127000">
            <a:solidFill>
              <a:srgbClr val="A6A6A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5" name="Picture 84" descr="1234405093667521867buggi_server_1.svg.hi.png"/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243" y="5651900"/>
            <a:ext cx="678440" cy="895468"/>
          </a:xfrm>
          <a:prstGeom prst="rect">
            <a:avLst/>
          </a:prstGeom>
        </p:spPr>
      </p:pic>
      <p:pic>
        <p:nvPicPr>
          <p:cNvPr id="86" name="Picture 85" descr="1234405093667521867buggi_server_1.svg.hi.png"/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329" y="4506300"/>
            <a:ext cx="678440" cy="895468"/>
          </a:xfrm>
          <a:prstGeom prst="rect">
            <a:avLst/>
          </a:prstGeom>
        </p:spPr>
      </p:pic>
      <p:cxnSp>
        <p:nvCxnSpPr>
          <p:cNvPr id="87" name="Straight Connector 86"/>
          <p:cNvCxnSpPr/>
          <p:nvPr/>
        </p:nvCxnSpPr>
        <p:spPr>
          <a:xfrm flipH="1" flipV="1">
            <a:off x="5647519" y="5868739"/>
            <a:ext cx="1282388" cy="182919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5643517" y="5025494"/>
            <a:ext cx="1286390" cy="188201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1" name="Picture 90" descr="cloud.png"/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343" y="5025494"/>
            <a:ext cx="1275842" cy="1003614"/>
          </a:xfrm>
          <a:prstGeom prst="rect">
            <a:avLst/>
          </a:prstGeom>
        </p:spPr>
      </p:pic>
      <p:cxnSp>
        <p:nvCxnSpPr>
          <p:cNvPr id="98" name="Straight Connector 97"/>
          <p:cNvCxnSpPr/>
          <p:nvPr/>
        </p:nvCxnSpPr>
        <p:spPr>
          <a:xfrm flipH="1">
            <a:off x="2619764" y="5499340"/>
            <a:ext cx="591265" cy="0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7132592" y="5668896"/>
            <a:ext cx="4666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onsolas"/>
                <a:cs typeface="Consolas"/>
              </a:rPr>
              <a:t>B</a:t>
            </a:r>
            <a:endParaRPr lang="en-US" sz="4000" dirty="0">
              <a:solidFill>
                <a:schemeClr val="bg1"/>
              </a:solidFill>
              <a:latin typeface="Consolas"/>
              <a:cs typeface="Consolas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094979" y="4526194"/>
            <a:ext cx="4796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onsolas"/>
                <a:cs typeface="Consolas"/>
              </a:rPr>
              <a:t>A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288638" y="5213695"/>
            <a:ext cx="3986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latin typeface="Consolas"/>
                <a:cs typeface="Consolas"/>
              </a:rPr>
              <a:t>1</a:t>
            </a:r>
            <a:endParaRPr lang="en-US" sz="3000" b="1" dirty="0">
              <a:latin typeface="Consolas"/>
              <a:cs typeface="Consolas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131020" y="4907845"/>
            <a:ext cx="3961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Consolas"/>
                <a:cs typeface="Consolas"/>
              </a:rPr>
              <a:t>2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5138798" y="5497660"/>
            <a:ext cx="3961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latin typeface="Consolas"/>
                <a:cs typeface="Consolas"/>
              </a:rPr>
              <a:t>3</a:t>
            </a:r>
            <a:endParaRPr lang="en-US" sz="3000" b="1" dirty="0">
              <a:latin typeface="Consolas"/>
              <a:cs typeface="Consolas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2277142" y="1768929"/>
            <a:ext cx="1479253" cy="3692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V="1">
            <a:off x="4865325" y="4877833"/>
            <a:ext cx="1502818" cy="220311"/>
          </a:xfrm>
          <a:prstGeom prst="straightConnector1">
            <a:avLst/>
          </a:prstGeom>
          <a:ln w="635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845469" y="5928219"/>
            <a:ext cx="1441031" cy="225993"/>
          </a:xfrm>
          <a:prstGeom prst="straightConnector1">
            <a:avLst/>
          </a:prstGeom>
          <a:ln w="635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2579761" y="5766946"/>
            <a:ext cx="1245089" cy="0"/>
          </a:xfrm>
          <a:prstGeom prst="straightConnector1">
            <a:avLst/>
          </a:prstGeom>
          <a:ln w="635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955143" y="1440952"/>
            <a:ext cx="4665355" cy="1384995"/>
          </a:xfrm>
          <a:prstGeom prst="rect">
            <a:avLst/>
          </a:prstGeom>
          <a:solidFill>
            <a:srgbClr val="008000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onsolas"/>
                <a:cs typeface="Consolas"/>
              </a:rPr>
              <a:t>2</a:t>
            </a:r>
            <a:r>
              <a:rPr lang="en-US" sz="2800" dirty="0" smtClean="0">
                <a:solidFill>
                  <a:srgbClr val="000000"/>
                </a:solidFill>
                <a:latin typeface="Consolas"/>
                <a:cs typeface="Consolas"/>
              </a:rPr>
              <a:t>:dstip=A</a:t>
            </a:r>
            <a:r>
              <a:rPr lang="en-US" sz="2800" dirty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onsolas"/>
                <a:cs typeface="Consolas"/>
              </a:rPr>
              <a:t> -&gt; </a:t>
            </a:r>
            <a:r>
              <a:rPr lang="en-US" sz="2800" dirty="0" err="1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fwd</a:t>
            </a:r>
            <a:r>
              <a:rPr lang="en-US" sz="2800" dirty="0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(2)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1</a:t>
            </a:r>
            <a:r>
              <a:rPr lang="en-US" sz="2800" dirty="0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:*        -&gt; </a:t>
            </a:r>
            <a:r>
              <a:rPr lang="en-US" sz="2800" dirty="0" err="1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fwd</a:t>
            </a:r>
            <a:r>
              <a:rPr lang="en-US" sz="2800" dirty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(1</a:t>
            </a:r>
            <a:r>
              <a:rPr lang="en-US" sz="2800" dirty="0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)</a:t>
            </a:r>
            <a:endParaRPr lang="en-US" sz="2800" dirty="0">
              <a:solidFill>
                <a:srgbClr val="000000"/>
              </a:solidFill>
              <a:latin typeface="Consolas"/>
              <a:cs typeface="Consolas"/>
              <a:sym typeface="Wingdings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2:dstip=B</a:t>
            </a:r>
            <a:r>
              <a:rPr lang="en-US" sz="2800" dirty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 -&gt; </a:t>
            </a:r>
            <a:r>
              <a:rPr lang="en-US" sz="2800" dirty="0" err="1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fwd</a:t>
            </a:r>
            <a:r>
              <a:rPr lang="en-US" sz="2800" dirty="0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(3)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2302548" y="2138172"/>
            <a:ext cx="1453847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2277142" y="2138172"/>
            <a:ext cx="1479253" cy="4199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092970" y="1538275"/>
            <a:ext cx="22887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Consolas"/>
                <a:cs typeface="Consolas"/>
              </a:rPr>
              <a:t>OpenFlow</a:t>
            </a:r>
            <a:endParaRPr lang="en-US" sz="3600" dirty="0">
              <a:latin typeface="Consolas"/>
              <a:cs typeface="Consolas"/>
            </a:endParaRPr>
          </a:p>
          <a:p>
            <a:r>
              <a:rPr lang="en-US" sz="3600" dirty="0" smtClean="0"/>
              <a:t>Program</a:t>
            </a:r>
            <a:endParaRPr lang="en-US" sz="3600" dirty="0"/>
          </a:p>
        </p:txBody>
      </p:sp>
      <p:sp>
        <p:nvSpPr>
          <p:cNvPr id="38" name="TextBox 37"/>
          <p:cNvSpPr txBox="1"/>
          <p:nvPr/>
        </p:nvSpPr>
        <p:spPr>
          <a:xfrm>
            <a:off x="4898592" y="4508501"/>
            <a:ext cx="107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nsolas"/>
                <a:cs typeface="Consolas"/>
              </a:rPr>
              <a:t>d</a:t>
            </a:r>
            <a:r>
              <a:rPr lang="en-US" dirty="0" err="1" smtClean="0">
                <a:latin typeface="Consolas"/>
                <a:cs typeface="Consolas"/>
              </a:rPr>
              <a:t>stip</a:t>
            </a:r>
            <a:r>
              <a:rPr lang="en-US" dirty="0" smtClean="0">
                <a:latin typeface="Consolas"/>
                <a:cs typeface="Consolas"/>
              </a:rPr>
              <a:t>=A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912092" y="6154212"/>
            <a:ext cx="107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nsolas"/>
                <a:cs typeface="Consolas"/>
              </a:rPr>
              <a:t>d</a:t>
            </a:r>
            <a:r>
              <a:rPr lang="en-US" dirty="0" err="1" smtClean="0">
                <a:latin typeface="Consolas"/>
                <a:cs typeface="Consolas"/>
              </a:rPr>
              <a:t>stip</a:t>
            </a:r>
            <a:r>
              <a:rPr lang="en-US" dirty="0" smtClean="0">
                <a:latin typeface="Consolas"/>
                <a:cs typeface="Consolas"/>
              </a:rPr>
              <a:t>=B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579761" y="5819357"/>
            <a:ext cx="1199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nsolas"/>
                <a:cs typeface="Consolas"/>
              </a:rPr>
              <a:t>d</a:t>
            </a:r>
            <a:r>
              <a:rPr lang="en-US" dirty="0" err="1" smtClean="0">
                <a:latin typeface="Consolas"/>
                <a:cs typeface="Consolas"/>
              </a:rPr>
              <a:t>stip</a:t>
            </a:r>
            <a:r>
              <a:rPr lang="en-US" dirty="0" smtClean="0">
                <a:latin typeface="Consolas"/>
                <a:cs typeface="Consolas"/>
              </a:rPr>
              <a:t>!=A</a:t>
            </a:r>
          </a:p>
          <a:p>
            <a:r>
              <a:rPr lang="en-US" dirty="0" err="1">
                <a:latin typeface="Consolas"/>
                <a:cs typeface="Consolas"/>
              </a:rPr>
              <a:t>dstip</a:t>
            </a:r>
            <a:r>
              <a:rPr lang="en-US" dirty="0">
                <a:latin typeface="Consolas"/>
                <a:cs typeface="Consolas"/>
              </a:rPr>
              <a:t>!</a:t>
            </a:r>
            <a:r>
              <a:rPr lang="en-US" dirty="0" smtClean="0">
                <a:latin typeface="Consolas"/>
                <a:cs typeface="Consolas"/>
              </a:rPr>
              <a:t>=</a:t>
            </a:r>
            <a:r>
              <a:rPr lang="en-US" dirty="0">
                <a:latin typeface="Consolas"/>
                <a:cs typeface="Consolas"/>
              </a:rPr>
              <a:t>B</a:t>
            </a:r>
          </a:p>
        </p:txBody>
      </p:sp>
      <p:cxnSp>
        <p:nvCxnSpPr>
          <p:cNvPr id="66" name="Straight Arrow Connector 65"/>
          <p:cNvCxnSpPr>
            <a:stCxn id="59" idx="0"/>
          </p:cNvCxnSpPr>
          <p:nvPr/>
        </p:nvCxnSpPr>
        <p:spPr>
          <a:xfrm flipV="1">
            <a:off x="2657991" y="2960081"/>
            <a:ext cx="1297152" cy="8642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7436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374"/>
    </mc:Choice>
    <mc:Fallback xmlns="">
      <p:transition xmlns:p14="http://schemas.microsoft.com/office/powerpoint/2010/main" spd="slow" advTm="14037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6" grpId="1"/>
      <p:bldP spid="17" grpId="0"/>
      <p:bldP spid="19" grpId="0"/>
      <p:bldP spid="22" grpId="0"/>
      <p:bldP spid="59" grpId="0"/>
      <p:bldP spid="57" grpId="0"/>
      <p:bldP spid="38" grpId="0"/>
      <p:bldP spid="60" grpId="0"/>
      <p:bldP spid="6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65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Recall </a:t>
            </a:r>
            <a:r>
              <a:rPr lang="en-US" sz="6000" dirty="0" err="1" smtClean="0"/>
              <a:t>OpenFlow</a:t>
            </a:r>
            <a:r>
              <a:rPr lang="en-US" sz="6000" dirty="0" smtClean="0"/>
              <a:t> Toy</a:t>
            </a:r>
            <a:br>
              <a:rPr lang="en-US" sz="6000" dirty="0" smtClean="0"/>
            </a:br>
            <a:r>
              <a:rPr lang="en-US" sz="5600" dirty="0">
                <a:solidFill>
                  <a:srgbClr val="4F81BD"/>
                </a:solidFill>
                <a:latin typeface="Consolas"/>
                <a:cs typeface="Consolas"/>
              </a:rPr>
              <a:t>Balance</a:t>
            </a:r>
            <a:r>
              <a:rPr lang="en-US" sz="5600" dirty="0">
                <a:latin typeface="Consolas"/>
                <a:cs typeface="Consolas"/>
              </a:rPr>
              <a:t> </a:t>
            </a:r>
            <a:r>
              <a:rPr lang="en-US" sz="5600" dirty="0" smtClean="0">
                <a:solidFill>
                  <a:srgbClr val="008000"/>
                </a:solidFill>
                <a:latin typeface="Consolas"/>
                <a:cs typeface="Consolas"/>
              </a:rPr>
              <a:t>Route </a:t>
            </a:r>
            <a:r>
              <a:rPr lang="en-US" sz="5600" dirty="0" smtClean="0">
                <a:solidFill>
                  <a:srgbClr val="8064A2"/>
                </a:solidFill>
                <a:latin typeface="Consolas"/>
                <a:cs typeface="Consolas"/>
              </a:rPr>
              <a:t>Monitor</a:t>
            </a:r>
            <a:endParaRPr lang="en-US" sz="5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02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79"/>
    </mc:Choice>
    <mc:Fallback xmlns="">
      <p:transition xmlns:p14="http://schemas.microsoft.com/office/powerpoint/2010/main" spd="slow" advTm="607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261819"/>
            <a:ext cx="7841928" cy="1502336"/>
          </a:xfrm>
          <a:prstGeom prst="rect">
            <a:avLst/>
          </a:prstGeom>
          <a:solidFill>
            <a:schemeClr val="accent1">
              <a:alpha val="25000"/>
            </a:schemeClr>
          </a:solidFill>
          <a:ln w="127000">
            <a:noFill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3081020"/>
            <a:ext cx="7841928" cy="1442720"/>
          </a:xfrm>
          <a:prstGeom prst="rect">
            <a:avLst/>
          </a:prstGeom>
          <a:solidFill>
            <a:srgbClr val="008000">
              <a:alpha val="25000"/>
            </a:srgbClr>
          </a:solidFill>
          <a:ln w="127000">
            <a:noFill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4911090"/>
            <a:ext cx="7841928" cy="1057910"/>
          </a:xfrm>
          <a:prstGeom prst="rect">
            <a:avLst/>
          </a:prstGeom>
          <a:solidFill>
            <a:schemeClr val="accent4">
              <a:alpha val="25000"/>
            </a:schemeClr>
          </a:solidFill>
          <a:ln w="127000">
            <a:noFill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28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 Pyretic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8319"/>
            <a:ext cx="8499642" cy="4525963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Consolas"/>
                <a:cs typeface="Consolas"/>
              </a:rPr>
              <a:t>balance </a:t>
            </a:r>
            <a:r>
              <a:rPr lang="en-US" sz="2000" dirty="0">
                <a:latin typeface="Consolas"/>
                <a:cs typeface="Consolas"/>
              </a:rPr>
              <a:t>= </a:t>
            </a:r>
            <a:endParaRPr lang="en-US" sz="20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</a:t>
            </a:r>
            <a:r>
              <a:rPr lang="en-US" sz="2000" dirty="0" smtClean="0">
                <a:latin typeface="Consolas"/>
                <a:cs typeface="Consolas"/>
              </a:rPr>
              <a:t> (match</a:t>
            </a:r>
            <a:r>
              <a:rPr lang="en-US" sz="2000" dirty="0">
                <a:latin typeface="Consolas"/>
                <a:cs typeface="Consolas"/>
              </a:rPr>
              <a:t>(</a:t>
            </a:r>
            <a:r>
              <a:rPr lang="en-US" sz="2000" dirty="0" err="1">
                <a:latin typeface="Consolas"/>
                <a:cs typeface="Consolas"/>
              </a:rPr>
              <a:t>srcip</a:t>
            </a:r>
            <a:r>
              <a:rPr lang="en-US" sz="2000" dirty="0">
                <a:latin typeface="Consolas"/>
                <a:cs typeface="Consolas"/>
              </a:rPr>
              <a:t>=0*,</a:t>
            </a:r>
            <a:r>
              <a:rPr lang="en-US" sz="2000" dirty="0" err="1">
                <a:latin typeface="Consolas"/>
                <a:cs typeface="Consolas"/>
              </a:rPr>
              <a:t>dstip</a:t>
            </a:r>
            <a:r>
              <a:rPr lang="en-US" sz="2000" dirty="0" smtClean="0">
                <a:latin typeface="Consolas"/>
                <a:cs typeface="Consolas"/>
              </a:rPr>
              <a:t>=</a:t>
            </a:r>
            <a:r>
              <a:rPr lang="en-US" sz="2000" dirty="0">
                <a:latin typeface="Consolas"/>
                <a:cs typeface="Consolas"/>
              </a:rPr>
              <a:t>P</a:t>
            </a:r>
            <a:r>
              <a:rPr lang="en-US" sz="2000" dirty="0" smtClean="0">
                <a:latin typeface="Consolas"/>
                <a:cs typeface="Consolas"/>
              </a:rPr>
              <a:t>) &gt;&gt; modify(</a:t>
            </a:r>
            <a:r>
              <a:rPr lang="en-US" sz="2000" dirty="0" err="1">
                <a:latin typeface="Consolas"/>
                <a:cs typeface="Consolas"/>
              </a:rPr>
              <a:t>dstip</a:t>
            </a:r>
            <a:r>
              <a:rPr lang="en-US" sz="2000" dirty="0" smtClean="0">
                <a:latin typeface="Consolas"/>
                <a:cs typeface="Consolas"/>
              </a:rPr>
              <a:t>=</a:t>
            </a:r>
            <a:r>
              <a:rPr lang="en-US" sz="2000" dirty="0">
                <a:latin typeface="Consolas"/>
                <a:cs typeface="Consolas"/>
              </a:rPr>
              <a:t>A</a:t>
            </a:r>
            <a:r>
              <a:rPr lang="en-US" sz="2000" dirty="0" smtClean="0">
                <a:latin typeface="Consolas"/>
                <a:cs typeface="Consolas"/>
              </a:rPr>
              <a:t>)) </a:t>
            </a:r>
            <a:r>
              <a:rPr lang="en-US" sz="2000" dirty="0">
                <a:latin typeface="Consolas"/>
                <a:cs typeface="Consolas"/>
              </a:rPr>
              <a:t>+</a:t>
            </a:r>
            <a:r>
              <a:rPr lang="en-US" sz="2000" dirty="0" smtClean="0">
                <a:latin typeface="Consolas"/>
                <a:cs typeface="Consolas"/>
              </a:rPr>
              <a:t>    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</a:t>
            </a:r>
            <a:r>
              <a:rPr lang="en-US" sz="2000" dirty="0" smtClean="0">
                <a:latin typeface="Consolas"/>
                <a:cs typeface="Consolas"/>
              </a:rPr>
              <a:t> (match</a:t>
            </a:r>
            <a:r>
              <a:rPr lang="en-US" sz="2000" dirty="0">
                <a:latin typeface="Consolas"/>
                <a:cs typeface="Consolas"/>
              </a:rPr>
              <a:t>(</a:t>
            </a:r>
            <a:r>
              <a:rPr lang="en-US" sz="2000" dirty="0" err="1">
                <a:latin typeface="Consolas"/>
                <a:cs typeface="Consolas"/>
              </a:rPr>
              <a:t>srcip</a:t>
            </a:r>
            <a:r>
              <a:rPr lang="en-US" sz="2000" dirty="0">
                <a:latin typeface="Consolas"/>
                <a:cs typeface="Consolas"/>
              </a:rPr>
              <a:t>=1*,</a:t>
            </a:r>
            <a:r>
              <a:rPr lang="en-US" sz="2000" dirty="0" err="1">
                <a:latin typeface="Consolas"/>
                <a:cs typeface="Consolas"/>
              </a:rPr>
              <a:t>dstip</a:t>
            </a:r>
            <a:r>
              <a:rPr lang="en-US" sz="2000" dirty="0" smtClean="0">
                <a:latin typeface="Consolas"/>
                <a:cs typeface="Consolas"/>
              </a:rPr>
              <a:t>=P) &gt;&gt; modify(</a:t>
            </a:r>
            <a:r>
              <a:rPr lang="en-US" sz="2000" dirty="0" err="1">
                <a:latin typeface="Consolas"/>
                <a:cs typeface="Consolas"/>
              </a:rPr>
              <a:t>dstip</a:t>
            </a:r>
            <a:r>
              <a:rPr lang="en-US" sz="2000" dirty="0" smtClean="0">
                <a:latin typeface="Consolas"/>
                <a:cs typeface="Consolas"/>
              </a:rPr>
              <a:t>=</a:t>
            </a:r>
            <a:r>
              <a:rPr lang="en-US" sz="2000" dirty="0">
                <a:latin typeface="Consolas"/>
                <a:cs typeface="Consolas"/>
              </a:rPr>
              <a:t>B</a:t>
            </a:r>
            <a:r>
              <a:rPr lang="en-US" sz="2000" dirty="0" smtClean="0">
                <a:latin typeface="Consolas"/>
                <a:cs typeface="Consolas"/>
              </a:rPr>
              <a:t>)</a:t>
            </a:r>
            <a:r>
              <a:rPr lang="en-US" sz="2000" dirty="0">
                <a:latin typeface="Consolas"/>
                <a:cs typeface="Consolas"/>
              </a:rPr>
              <a:t>)</a:t>
            </a:r>
            <a:r>
              <a:rPr lang="en-US" sz="2000" dirty="0" smtClean="0">
                <a:latin typeface="Consolas"/>
                <a:cs typeface="Consolas"/>
              </a:rPr>
              <a:t> </a:t>
            </a:r>
            <a:r>
              <a:rPr lang="en-US" sz="2000" dirty="0">
                <a:latin typeface="Consolas"/>
                <a:cs typeface="Consolas"/>
              </a:rPr>
              <a:t>+</a:t>
            </a:r>
            <a:r>
              <a:rPr lang="en-US" sz="2000" dirty="0" smtClean="0">
                <a:latin typeface="Consolas"/>
                <a:cs typeface="Consolas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</a:t>
            </a:r>
            <a:r>
              <a:rPr lang="en-US" sz="2000" dirty="0" smtClean="0">
                <a:latin typeface="Consolas"/>
                <a:cs typeface="Consolas"/>
              </a:rPr>
              <a:t> (~</a:t>
            </a:r>
            <a:r>
              <a:rPr lang="en-US" sz="2000" dirty="0">
                <a:latin typeface="Consolas"/>
                <a:cs typeface="Consolas"/>
              </a:rPr>
              <a:t>match</a:t>
            </a:r>
            <a:r>
              <a:rPr lang="en-US" sz="2000" dirty="0" smtClean="0">
                <a:latin typeface="Consolas"/>
                <a:cs typeface="Consolas"/>
              </a:rPr>
              <a:t>(        </a:t>
            </a:r>
            <a:r>
              <a:rPr lang="en-US" sz="2000" dirty="0" err="1" smtClean="0">
                <a:latin typeface="Consolas"/>
                <a:cs typeface="Consolas"/>
              </a:rPr>
              <a:t>dstip</a:t>
            </a:r>
            <a:r>
              <a:rPr lang="en-US" sz="2000" dirty="0" smtClean="0">
                <a:latin typeface="Consolas"/>
                <a:cs typeface="Consolas"/>
              </a:rPr>
              <a:t>=P)</a:t>
            </a:r>
            <a:r>
              <a:rPr lang="en-US" sz="2000" dirty="0">
                <a:latin typeface="Consolas"/>
                <a:cs typeface="Consolas"/>
              </a:rPr>
              <a:t> </a:t>
            </a:r>
            <a:r>
              <a:rPr lang="en-US" sz="2000" dirty="0" smtClean="0">
                <a:latin typeface="Consolas"/>
                <a:cs typeface="Consolas"/>
              </a:rPr>
              <a:t>&gt;&gt; identity)         </a:t>
            </a:r>
          </a:p>
          <a:p>
            <a:pPr marL="0" indent="0">
              <a:buNone/>
            </a:pPr>
            <a:endParaRPr lang="en-US" sz="20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000" dirty="0" smtClean="0">
                <a:latin typeface="Consolas"/>
                <a:cs typeface="Consolas"/>
              </a:rPr>
              <a:t>route = 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</a:t>
            </a:r>
            <a:r>
              <a:rPr lang="en-US" sz="2000" dirty="0" smtClean="0">
                <a:latin typeface="Consolas"/>
                <a:cs typeface="Consolas"/>
              </a:rPr>
              <a:t> (match(</a:t>
            </a:r>
            <a:r>
              <a:rPr lang="en-US" sz="2000" dirty="0" err="1" smtClean="0">
                <a:latin typeface="Consolas"/>
                <a:cs typeface="Consolas"/>
              </a:rPr>
              <a:t>dstip</a:t>
            </a:r>
            <a:r>
              <a:rPr lang="en-US" sz="2000" dirty="0" smtClean="0">
                <a:latin typeface="Consolas"/>
                <a:cs typeface="Consolas"/>
              </a:rPr>
              <a:t>=</a:t>
            </a:r>
            <a:r>
              <a:rPr lang="en-US" sz="2000" dirty="0">
                <a:latin typeface="Consolas"/>
                <a:cs typeface="Consolas"/>
              </a:rPr>
              <a:t>A</a:t>
            </a:r>
            <a:r>
              <a:rPr lang="en-US" sz="2000" dirty="0" smtClean="0">
                <a:latin typeface="Consolas"/>
                <a:cs typeface="Consolas"/>
              </a:rPr>
              <a:t>) &gt;&gt; </a:t>
            </a:r>
            <a:r>
              <a:rPr lang="en-US" sz="2000" dirty="0" err="1" smtClean="0">
                <a:latin typeface="Consolas"/>
                <a:cs typeface="Consolas"/>
              </a:rPr>
              <a:t>fwd</a:t>
            </a:r>
            <a:r>
              <a:rPr lang="en-US" sz="2000" dirty="0" smtClean="0">
                <a:latin typeface="Consolas"/>
                <a:cs typeface="Consolas"/>
              </a:rPr>
              <a:t>(2)) </a:t>
            </a:r>
            <a:r>
              <a:rPr lang="en-US" sz="2000" dirty="0">
                <a:latin typeface="Consolas"/>
                <a:cs typeface="Consolas"/>
              </a:rPr>
              <a:t>+</a:t>
            </a:r>
            <a:r>
              <a:rPr lang="en-US" sz="2000" dirty="0" smtClean="0">
                <a:latin typeface="Consolas"/>
                <a:cs typeface="Consolas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</a:t>
            </a:r>
            <a:r>
              <a:rPr lang="en-US" sz="2000" dirty="0" smtClean="0">
                <a:latin typeface="Consolas"/>
                <a:cs typeface="Consolas"/>
              </a:rPr>
              <a:t> (match(</a:t>
            </a:r>
            <a:r>
              <a:rPr lang="en-US" sz="2000" dirty="0" err="1" smtClean="0">
                <a:latin typeface="Consolas"/>
                <a:cs typeface="Consolas"/>
              </a:rPr>
              <a:t>dstip</a:t>
            </a:r>
            <a:r>
              <a:rPr lang="en-US" sz="2000" dirty="0" smtClean="0">
                <a:latin typeface="Consolas"/>
                <a:cs typeface="Consolas"/>
              </a:rPr>
              <a:t>=</a:t>
            </a:r>
            <a:r>
              <a:rPr lang="en-US" sz="2000" dirty="0">
                <a:latin typeface="Consolas"/>
                <a:cs typeface="Consolas"/>
              </a:rPr>
              <a:t>B</a:t>
            </a:r>
            <a:r>
              <a:rPr lang="en-US" sz="2000" dirty="0" smtClean="0">
                <a:latin typeface="Consolas"/>
                <a:cs typeface="Consolas"/>
              </a:rPr>
              <a:t>) &gt;&gt; </a:t>
            </a:r>
            <a:r>
              <a:rPr lang="en-US" sz="2000" dirty="0" err="1" smtClean="0">
                <a:latin typeface="Consolas"/>
                <a:cs typeface="Consolas"/>
              </a:rPr>
              <a:t>fwd</a:t>
            </a:r>
            <a:r>
              <a:rPr lang="en-US" sz="2000" dirty="0" smtClean="0">
                <a:latin typeface="Consolas"/>
                <a:cs typeface="Consolas"/>
              </a:rPr>
              <a:t>(3)) + 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</a:t>
            </a:r>
            <a:r>
              <a:rPr lang="en-US" sz="2000" dirty="0" smtClean="0">
                <a:latin typeface="Consolas"/>
                <a:cs typeface="Consolas"/>
              </a:rPr>
              <a:t> (~(match(</a:t>
            </a:r>
            <a:r>
              <a:rPr lang="en-US" sz="2000" dirty="0" err="1" smtClean="0">
                <a:latin typeface="Consolas"/>
                <a:cs typeface="Consolas"/>
              </a:rPr>
              <a:t>dstip</a:t>
            </a:r>
            <a:r>
              <a:rPr lang="en-US" sz="2000" dirty="0" smtClean="0">
                <a:latin typeface="Consolas"/>
                <a:cs typeface="Consolas"/>
              </a:rPr>
              <a:t>=A) | match(</a:t>
            </a:r>
            <a:r>
              <a:rPr lang="en-US" sz="2000" dirty="0" err="1" smtClean="0">
                <a:latin typeface="Consolas"/>
                <a:cs typeface="Consolas"/>
              </a:rPr>
              <a:t>dstip</a:t>
            </a:r>
            <a:r>
              <a:rPr lang="en-US" sz="2000" dirty="0" smtClean="0">
                <a:latin typeface="Consolas"/>
                <a:cs typeface="Consolas"/>
              </a:rPr>
              <a:t>=</a:t>
            </a:r>
            <a:r>
              <a:rPr lang="en-US" sz="2000" dirty="0">
                <a:latin typeface="Consolas"/>
                <a:cs typeface="Consolas"/>
              </a:rPr>
              <a:t>B</a:t>
            </a:r>
            <a:r>
              <a:rPr lang="en-US" sz="2000" dirty="0" smtClean="0">
                <a:latin typeface="Consolas"/>
                <a:cs typeface="Consolas"/>
              </a:rPr>
              <a:t>)) &gt;&gt; </a:t>
            </a:r>
            <a:r>
              <a:rPr lang="en-US" sz="2000" dirty="0" err="1" smtClean="0">
                <a:latin typeface="Consolas"/>
                <a:cs typeface="Consolas"/>
              </a:rPr>
              <a:t>fwd</a:t>
            </a:r>
            <a:r>
              <a:rPr lang="en-US" sz="2000" dirty="0" smtClean="0">
                <a:latin typeface="Consolas"/>
                <a:cs typeface="Consolas"/>
              </a:rPr>
              <a:t>(1))</a:t>
            </a:r>
          </a:p>
          <a:p>
            <a:pPr marL="0" indent="0">
              <a:buNone/>
            </a:pPr>
            <a:endParaRPr lang="en-US" sz="20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b</a:t>
            </a:r>
            <a:r>
              <a:rPr lang="en-US" sz="2000" dirty="0" smtClean="0">
                <a:latin typeface="Consolas"/>
                <a:cs typeface="Consolas"/>
              </a:rPr>
              <a:t> = </a:t>
            </a:r>
            <a:r>
              <a:rPr lang="en-US" sz="2000" dirty="0" err="1" smtClean="0">
                <a:latin typeface="Consolas"/>
                <a:cs typeface="Consolas"/>
              </a:rPr>
              <a:t>count_bytes</a:t>
            </a:r>
            <a:r>
              <a:rPr lang="en-US" sz="2000" dirty="0" smtClean="0">
                <a:latin typeface="Consolas"/>
                <a:cs typeface="Consolas"/>
              </a:rPr>
              <a:t>(interval=1)</a:t>
            </a:r>
          </a:p>
          <a:p>
            <a:pPr marL="0" indent="0">
              <a:buNone/>
            </a:pPr>
            <a:r>
              <a:rPr lang="en-US" sz="2000" dirty="0" err="1" smtClean="0">
                <a:latin typeface="Consolas"/>
                <a:cs typeface="Consolas"/>
              </a:rPr>
              <a:t>b.register_callback</a:t>
            </a:r>
            <a:r>
              <a:rPr lang="en-US" sz="2000" dirty="0" smtClean="0">
                <a:latin typeface="Consolas"/>
                <a:cs typeface="Consolas"/>
              </a:rPr>
              <a:t>(print)</a:t>
            </a:r>
          </a:p>
          <a:p>
            <a:pPr marL="0" indent="0">
              <a:buNone/>
            </a:pPr>
            <a:r>
              <a:rPr lang="en-US" sz="2000" dirty="0" smtClean="0">
                <a:latin typeface="Consolas"/>
                <a:cs typeface="Consolas"/>
              </a:rPr>
              <a:t>monitor = match(</a:t>
            </a:r>
            <a:r>
              <a:rPr lang="en-US" sz="2000" dirty="0" err="1" smtClean="0">
                <a:latin typeface="Consolas"/>
                <a:cs typeface="Consolas"/>
              </a:rPr>
              <a:t>srcip</a:t>
            </a:r>
            <a:r>
              <a:rPr lang="en-US" sz="2000" dirty="0" smtClean="0">
                <a:latin typeface="Consolas"/>
                <a:cs typeface="Consolas"/>
              </a:rPr>
              <a:t>=X) &gt;&gt; b </a:t>
            </a:r>
          </a:p>
          <a:p>
            <a:pPr marL="0" indent="0">
              <a:buNone/>
            </a:pPr>
            <a:endParaRPr lang="en-US" sz="20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Consolas"/>
                <a:cs typeface="Consolas"/>
              </a:rPr>
              <a:t>mlb</a:t>
            </a:r>
            <a:r>
              <a:rPr lang="en-US" sz="2000" dirty="0" smtClean="0">
                <a:latin typeface="Consolas"/>
                <a:cs typeface="Consolas"/>
              </a:rPr>
              <a:t> = (balance &gt;&gt; route) + </a:t>
            </a:r>
            <a:r>
              <a:rPr lang="en-US" sz="2000" dirty="0">
                <a:latin typeface="Consolas"/>
                <a:cs typeface="Consolas"/>
              </a:rPr>
              <a:t>m</a:t>
            </a:r>
            <a:r>
              <a:rPr lang="en-US" sz="2000" dirty="0" smtClean="0">
                <a:latin typeface="Consolas"/>
                <a:cs typeface="Consolas"/>
              </a:rPr>
              <a:t>onitor</a:t>
            </a:r>
            <a:endParaRPr lang="en-US" sz="2000" dirty="0">
              <a:latin typeface="Consolas"/>
              <a:cs typeface="Consola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51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280535" y="6320790"/>
            <a:ext cx="1087120" cy="365760"/>
          </a:xfrm>
          <a:prstGeom prst="rect">
            <a:avLst/>
          </a:prstGeom>
          <a:solidFill>
            <a:srgbClr val="8064A2">
              <a:alpha val="25000"/>
            </a:srgbClr>
          </a:solidFill>
          <a:ln w="127000">
            <a:noFill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2709" y="6356349"/>
            <a:ext cx="767292" cy="330201"/>
          </a:xfrm>
          <a:prstGeom prst="rect">
            <a:avLst/>
          </a:prstGeom>
          <a:solidFill>
            <a:srgbClr val="008000">
              <a:alpha val="25000"/>
            </a:srgbClr>
          </a:solidFill>
          <a:ln w="127000">
            <a:noFill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00505" y="6341110"/>
            <a:ext cx="1042670" cy="345440"/>
          </a:xfrm>
          <a:prstGeom prst="rect">
            <a:avLst/>
          </a:prstGeom>
          <a:solidFill>
            <a:schemeClr val="accent1">
              <a:alpha val="25000"/>
            </a:schemeClr>
          </a:solidFill>
          <a:ln w="127000">
            <a:noFill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1234405093667521867buggi_server_1.svg.hi.png"/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106" y="413211"/>
            <a:ext cx="271376" cy="358187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flipH="1" flipV="1">
            <a:off x="8166284" y="983744"/>
            <a:ext cx="501284" cy="177224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8136970" y="538784"/>
            <a:ext cx="487820" cy="193969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1234405093667521867buggi_server_1.svg.hi.png"/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472" y="967701"/>
            <a:ext cx="271376" cy="358187"/>
          </a:xfrm>
          <a:prstGeom prst="rect">
            <a:avLst/>
          </a:prstGeom>
        </p:spPr>
      </p:pic>
      <p:pic>
        <p:nvPicPr>
          <p:cNvPr id="23" name="Picture 22" descr="cloud.png"/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053" y="663666"/>
            <a:ext cx="510337" cy="401446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 flipH="1" flipV="1">
            <a:off x="6349258" y="665942"/>
            <a:ext cx="180023" cy="104242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365300" y="967702"/>
            <a:ext cx="180024" cy="97410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100390" y="983826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onsolas"/>
                <a:cs typeface="Consolas"/>
              </a:rPr>
              <a:t>1*</a:t>
            </a:r>
            <a:endParaRPr lang="en-US" sz="1000" dirty="0">
              <a:latin typeface="Consolas"/>
              <a:cs typeface="Consola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95043" y="533894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onsolas"/>
                <a:cs typeface="Consolas"/>
              </a:rPr>
              <a:t>0*</a:t>
            </a:r>
            <a:endParaRPr lang="en-US" sz="1000" dirty="0">
              <a:latin typeface="Consolas"/>
              <a:cs typeface="Consolas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7087885" y="853205"/>
            <a:ext cx="236506" cy="0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666844" y="957861"/>
            <a:ext cx="29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onsolas"/>
                <a:cs typeface="Consolas"/>
              </a:rPr>
              <a:t>B</a:t>
            </a:r>
            <a:endParaRPr lang="en-US" sz="1600" dirty="0">
              <a:solidFill>
                <a:schemeClr val="bg1"/>
              </a:solidFill>
              <a:latin typeface="Consolas"/>
              <a:cs typeface="Consola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653297" y="404531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nsolas"/>
                <a:cs typeface="Consolas"/>
              </a:rPr>
              <a:t>A</a:t>
            </a:r>
          </a:p>
        </p:txBody>
      </p:sp>
      <p:sp>
        <p:nvSpPr>
          <p:cNvPr id="33" name="Freeform 32"/>
          <p:cNvSpPr/>
          <p:nvPr/>
        </p:nvSpPr>
        <p:spPr>
          <a:xfrm>
            <a:off x="6313775" y="675099"/>
            <a:ext cx="2317588" cy="256884"/>
          </a:xfrm>
          <a:custGeom>
            <a:avLst/>
            <a:gdLst>
              <a:gd name="connsiteX0" fmla="*/ 0 w 5043715"/>
              <a:gd name="connsiteY0" fmla="*/ 0 h 554420"/>
              <a:gd name="connsiteX1" fmla="*/ 1133929 w 5043715"/>
              <a:gd name="connsiteY1" fmla="*/ 480786 h 554420"/>
              <a:gd name="connsiteX2" fmla="*/ 3156857 w 5043715"/>
              <a:gd name="connsiteY2" fmla="*/ 508000 h 554420"/>
              <a:gd name="connsiteX3" fmla="*/ 5043715 w 5043715"/>
              <a:gd name="connsiteY3" fmla="*/ 45358 h 55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3715" h="554420">
                <a:moveTo>
                  <a:pt x="0" y="0"/>
                </a:moveTo>
                <a:cubicBezTo>
                  <a:pt x="303893" y="198059"/>
                  <a:pt x="607786" y="396119"/>
                  <a:pt x="1133929" y="480786"/>
                </a:cubicBezTo>
                <a:cubicBezTo>
                  <a:pt x="1660072" y="565453"/>
                  <a:pt x="2505226" y="580571"/>
                  <a:pt x="3156857" y="508000"/>
                </a:cubicBezTo>
                <a:cubicBezTo>
                  <a:pt x="3808488" y="435429"/>
                  <a:pt x="5043715" y="45358"/>
                  <a:pt x="5043715" y="45358"/>
                </a:cubicBezTo>
              </a:path>
            </a:pathLst>
          </a:custGeom>
          <a:ln w="25400">
            <a:solidFill>
              <a:srgbClr val="008000"/>
            </a:solidFill>
            <a:tailEnd type="arrow"/>
          </a:ln>
          <a:scene3d>
            <a:camera prst="orthographicFront">
              <a:rot lat="0" lon="0" rev="6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6302731" y="781101"/>
            <a:ext cx="2310765" cy="268047"/>
          </a:xfrm>
          <a:custGeom>
            <a:avLst/>
            <a:gdLst>
              <a:gd name="connsiteX0" fmla="*/ 0 w 5011118"/>
              <a:gd name="connsiteY0" fmla="*/ 578512 h 578512"/>
              <a:gd name="connsiteX1" fmla="*/ 972949 w 5011118"/>
              <a:gd name="connsiteY1" fmla="*/ 96343 h 578512"/>
              <a:gd name="connsiteX2" fmla="*/ 3147017 w 5011118"/>
              <a:gd name="connsiteY2" fmla="*/ 40377 h 578512"/>
              <a:gd name="connsiteX3" fmla="*/ 5011118 w 5011118"/>
              <a:gd name="connsiteY3" fmla="*/ 565597 h 578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1118" h="578512">
                <a:moveTo>
                  <a:pt x="0" y="578512"/>
                </a:moveTo>
                <a:cubicBezTo>
                  <a:pt x="224223" y="382272"/>
                  <a:pt x="448446" y="186032"/>
                  <a:pt x="972949" y="96343"/>
                </a:cubicBezTo>
                <a:cubicBezTo>
                  <a:pt x="1497452" y="6654"/>
                  <a:pt x="2473989" y="-37832"/>
                  <a:pt x="3147017" y="40377"/>
                </a:cubicBezTo>
                <a:cubicBezTo>
                  <a:pt x="3820045" y="118586"/>
                  <a:pt x="5011118" y="565597"/>
                  <a:pt x="5011118" y="565597"/>
                </a:cubicBezTo>
              </a:path>
            </a:pathLst>
          </a:custGeom>
          <a:ln w="254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>
            <a:spLocks noChangeAspect="1"/>
          </p:cNvSpPr>
          <p:nvPr/>
        </p:nvSpPr>
        <p:spPr>
          <a:xfrm>
            <a:off x="7461589" y="615579"/>
            <a:ext cx="518145" cy="474519"/>
          </a:xfrm>
          <a:prstGeom prst="roundRect">
            <a:avLst/>
          </a:prstGeom>
          <a:solidFill>
            <a:srgbClr val="A6A6A6"/>
          </a:solidFill>
          <a:ln w="63500">
            <a:solidFill>
              <a:schemeClr val="accent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 36"/>
          <p:cNvSpPr/>
          <p:nvPr/>
        </p:nvSpPr>
        <p:spPr>
          <a:xfrm>
            <a:off x="7438111" y="779659"/>
            <a:ext cx="576826" cy="68826"/>
          </a:xfrm>
          <a:custGeom>
            <a:avLst/>
            <a:gdLst>
              <a:gd name="connsiteX0" fmla="*/ 0 w 1413387"/>
              <a:gd name="connsiteY0" fmla="*/ 0 h 172064"/>
              <a:gd name="connsiteX1" fmla="*/ 700548 w 1413387"/>
              <a:gd name="connsiteY1" fmla="*/ 36871 h 172064"/>
              <a:gd name="connsiteX2" fmla="*/ 1413387 w 1413387"/>
              <a:gd name="connsiteY2" fmla="*/ 172064 h 17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3387" h="172064">
                <a:moveTo>
                  <a:pt x="0" y="0"/>
                </a:moveTo>
                <a:cubicBezTo>
                  <a:pt x="232492" y="4097"/>
                  <a:pt x="464984" y="8194"/>
                  <a:pt x="700548" y="36871"/>
                </a:cubicBezTo>
                <a:cubicBezTo>
                  <a:pt x="936112" y="65548"/>
                  <a:pt x="1413387" y="172064"/>
                  <a:pt x="1413387" y="172064"/>
                </a:cubicBezTo>
              </a:path>
            </a:pathLst>
          </a:cu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7434834" y="861146"/>
            <a:ext cx="570271" cy="65786"/>
          </a:xfrm>
          <a:custGeom>
            <a:avLst/>
            <a:gdLst>
              <a:gd name="connsiteX0" fmla="*/ 0 w 1425677"/>
              <a:gd name="connsiteY0" fmla="*/ 163871 h 164466"/>
              <a:gd name="connsiteX1" fmla="*/ 688258 w 1425677"/>
              <a:gd name="connsiteY1" fmla="*/ 139290 h 164466"/>
              <a:gd name="connsiteX2" fmla="*/ 1425677 w 1425677"/>
              <a:gd name="connsiteY2" fmla="*/ 0 h 164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5677" h="164466">
                <a:moveTo>
                  <a:pt x="0" y="163871"/>
                </a:moveTo>
                <a:cubicBezTo>
                  <a:pt x="225322" y="165236"/>
                  <a:pt x="450645" y="166602"/>
                  <a:pt x="688258" y="139290"/>
                </a:cubicBezTo>
                <a:cubicBezTo>
                  <a:pt x="925871" y="111978"/>
                  <a:pt x="1425677" y="0"/>
                  <a:pt x="1425677" y="0"/>
                </a:cubicBezTo>
              </a:path>
            </a:pathLst>
          </a:custGeom>
          <a:ln w="25400"/>
          <a:scene3d>
            <a:camera prst="orthographicFront">
              <a:rot lat="0" lon="0" rev="3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7244090" y="693347"/>
            <a:ext cx="283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onsolas"/>
                <a:cs typeface="Consolas"/>
              </a:rPr>
              <a:t>1</a:t>
            </a:r>
            <a:endParaRPr lang="en-US" sz="1400" b="1" dirty="0">
              <a:latin typeface="Consolas"/>
              <a:cs typeface="Consola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937669" y="554369"/>
            <a:ext cx="283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nsolas"/>
                <a:cs typeface="Consolas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940780" y="790295"/>
            <a:ext cx="283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onsolas"/>
                <a:cs typeface="Consolas"/>
              </a:rPr>
              <a:t>3</a:t>
            </a:r>
            <a:endParaRPr lang="en-US" sz="1400" b="1" dirty="0">
              <a:latin typeface="Consolas"/>
              <a:cs typeface="Consola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1" y="6168781"/>
            <a:ext cx="5924550" cy="625083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 w="127000">
            <a:noFill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186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0"/>
    </mc:Choice>
    <mc:Fallback xmlns="">
      <p:transition xmlns:p14="http://schemas.microsoft.com/office/powerpoint/2010/main" spd="slow" advTm="377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Compared 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1600200"/>
            <a:ext cx="86868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/>
              <a:t>i</a:t>
            </a:r>
            <a:r>
              <a:rPr lang="en-US" dirty="0" err="1" smtClean="0"/>
              <a:t>nstall_flowmod</a:t>
            </a:r>
            <a:r>
              <a:rPr lang="en-US" dirty="0" smtClean="0"/>
              <a:t>(5,srcip=X &amp;  </a:t>
            </a:r>
            <a:r>
              <a:rPr lang="en-US" dirty="0" err="1" smtClean="0"/>
              <a:t>dstip</a:t>
            </a:r>
            <a:r>
              <a:rPr lang="en-US" dirty="0" smtClean="0"/>
              <a:t>=P,[mod(</a:t>
            </a:r>
            <a:r>
              <a:rPr lang="en-US" dirty="0" err="1" smtClean="0"/>
              <a:t>dstip</a:t>
            </a:r>
            <a:r>
              <a:rPr lang="en-US" dirty="0" smtClean="0"/>
              <a:t>=A),	</a:t>
            </a:r>
            <a:r>
              <a:rPr lang="en-US" dirty="0" err="1" smtClean="0"/>
              <a:t>fwd</a:t>
            </a:r>
            <a:r>
              <a:rPr lang="en-US" dirty="0" smtClean="0"/>
              <a:t>(2)])</a:t>
            </a:r>
          </a:p>
          <a:p>
            <a:pPr marL="0" indent="0">
              <a:buNone/>
            </a:pPr>
            <a:r>
              <a:rPr lang="en-US" dirty="0" err="1"/>
              <a:t>install_flowmod</a:t>
            </a:r>
            <a:r>
              <a:rPr lang="en-US" dirty="0" smtClean="0"/>
              <a:t>(4,</a:t>
            </a:r>
            <a:r>
              <a:rPr lang="en-US" dirty="0"/>
              <a:t>srcip</a:t>
            </a:r>
            <a:r>
              <a:rPr lang="en-US" dirty="0" smtClean="0"/>
              <a:t>=0* </a:t>
            </a:r>
            <a:r>
              <a:rPr lang="en-US" dirty="0"/>
              <a:t>&amp; </a:t>
            </a:r>
            <a:r>
              <a:rPr lang="en-US" dirty="0" err="1"/>
              <a:t>dstip</a:t>
            </a:r>
            <a:r>
              <a:rPr lang="en-US" dirty="0"/>
              <a:t>=P</a:t>
            </a:r>
            <a:r>
              <a:rPr lang="en-US" dirty="0" smtClean="0"/>
              <a:t>,[</a:t>
            </a:r>
            <a:r>
              <a:rPr lang="en-US" dirty="0"/>
              <a:t>mod(</a:t>
            </a:r>
            <a:r>
              <a:rPr lang="en-US" dirty="0" err="1"/>
              <a:t>dstip</a:t>
            </a:r>
            <a:r>
              <a:rPr lang="en-US" dirty="0"/>
              <a:t>=A)</a:t>
            </a:r>
            <a:r>
              <a:rPr lang="en-US" dirty="0" smtClean="0"/>
              <a:t>,	</a:t>
            </a:r>
            <a:r>
              <a:rPr lang="en-US" dirty="0" err="1" smtClean="0"/>
              <a:t>fwd</a:t>
            </a:r>
            <a:r>
              <a:rPr lang="en-US" dirty="0"/>
              <a:t>(2)])</a:t>
            </a:r>
          </a:p>
          <a:p>
            <a:pPr marL="0" indent="0">
              <a:buNone/>
            </a:pPr>
            <a:r>
              <a:rPr lang="en-US" dirty="0" err="1" smtClean="0"/>
              <a:t>install_flowmod</a:t>
            </a:r>
            <a:r>
              <a:rPr lang="en-US" dirty="0" smtClean="0"/>
              <a:t>(4,</a:t>
            </a:r>
            <a:r>
              <a:rPr lang="en-US" dirty="0"/>
              <a:t>srcip</a:t>
            </a:r>
            <a:r>
              <a:rPr lang="en-US" dirty="0" smtClean="0"/>
              <a:t>=1* &amp; </a:t>
            </a:r>
            <a:r>
              <a:rPr lang="en-US" dirty="0" err="1"/>
              <a:t>dstip</a:t>
            </a:r>
            <a:r>
              <a:rPr lang="en-US" dirty="0"/>
              <a:t>=</a:t>
            </a:r>
            <a:r>
              <a:rPr lang="en-US" dirty="0" smtClean="0"/>
              <a:t>P,[</a:t>
            </a:r>
            <a:r>
              <a:rPr lang="en-US" dirty="0"/>
              <a:t>mod(</a:t>
            </a:r>
            <a:r>
              <a:rPr lang="en-US" dirty="0" err="1"/>
              <a:t>dstip</a:t>
            </a:r>
            <a:r>
              <a:rPr lang="en-US" dirty="0" smtClean="0"/>
              <a:t>=B),	</a:t>
            </a:r>
            <a:r>
              <a:rPr lang="en-US" dirty="0" err="1" smtClean="0"/>
              <a:t>fwd</a:t>
            </a:r>
            <a:r>
              <a:rPr lang="en-US" dirty="0" smtClean="0"/>
              <a:t>(3)</a:t>
            </a:r>
            <a:r>
              <a:rPr lang="en-US" dirty="0"/>
              <a:t>]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err="1"/>
              <a:t>install_flowmod</a:t>
            </a:r>
            <a:r>
              <a:rPr lang="en-US" dirty="0" smtClean="0"/>
              <a:t>(4,</a:t>
            </a:r>
            <a:r>
              <a:rPr lang="en-US" dirty="0"/>
              <a:t>srcip</a:t>
            </a:r>
            <a:r>
              <a:rPr lang="en-US" dirty="0" smtClean="0"/>
              <a:t>=</a:t>
            </a:r>
            <a:r>
              <a:rPr lang="en-US" dirty="0"/>
              <a:t>X</a:t>
            </a:r>
            <a:r>
              <a:rPr lang="en-US" dirty="0" smtClean="0"/>
              <a:t> </a:t>
            </a:r>
            <a:r>
              <a:rPr lang="en-US" dirty="0"/>
              <a:t>&amp; </a:t>
            </a:r>
            <a:r>
              <a:rPr lang="en-US" dirty="0" err="1" smtClean="0"/>
              <a:t>dstip</a:t>
            </a:r>
            <a:r>
              <a:rPr lang="en-US" dirty="0" smtClean="0"/>
              <a:t>=A ,[                      	</a:t>
            </a:r>
            <a:r>
              <a:rPr lang="en-US" dirty="0" err="1" smtClean="0"/>
              <a:t>fwd</a:t>
            </a:r>
            <a:r>
              <a:rPr lang="en-US" dirty="0"/>
              <a:t>(2)</a:t>
            </a:r>
            <a:r>
              <a:rPr lang="en-US" dirty="0" smtClean="0"/>
              <a:t>])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install_flowmod</a:t>
            </a:r>
            <a:r>
              <a:rPr lang="en-US" dirty="0" smtClean="0"/>
              <a:t>(4,</a:t>
            </a:r>
            <a:r>
              <a:rPr lang="en-US" dirty="0"/>
              <a:t>srcip=X &amp; </a:t>
            </a:r>
            <a:r>
              <a:rPr lang="en-US" dirty="0" smtClean="0"/>
              <a:t> </a:t>
            </a:r>
            <a:r>
              <a:rPr lang="en-US" dirty="0" err="1" smtClean="0"/>
              <a:t>dstip</a:t>
            </a:r>
            <a:r>
              <a:rPr lang="en-US" dirty="0" smtClean="0"/>
              <a:t>=B,[                     	</a:t>
            </a:r>
            <a:r>
              <a:rPr lang="en-US" dirty="0" err="1" smtClean="0"/>
              <a:t>fwd</a:t>
            </a:r>
            <a:r>
              <a:rPr lang="en-US" dirty="0" smtClean="0"/>
              <a:t>(3)])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install_flowmod</a:t>
            </a:r>
            <a:r>
              <a:rPr lang="en-US" dirty="0" smtClean="0"/>
              <a:t>(3,                  </a:t>
            </a:r>
            <a:r>
              <a:rPr lang="en-US" dirty="0" err="1" smtClean="0"/>
              <a:t>dstip</a:t>
            </a:r>
            <a:r>
              <a:rPr lang="en-US" dirty="0"/>
              <a:t>=</a:t>
            </a:r>
            <a:r>
              <a:rPr lang="en-US" dirty="0" smtClean="0"/>
              <a:t>A,[                    	</a:t>
            </a:r>
            <a:r>
              <a:rPr lang="en-US" dirty="0" err="1" smtClean="0"/>
              <a:t>fwd</a:t>
            </a:r>
            <a:r>
              <a:rPr lang="en-US" dirty="0"/>
              <a:t>(2)</a:t>
            </a:r>
            <a:r>
              <a:rPr lang="en-US" dirty="0" smtClean="0"/>
              <a:t>])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install_flowmod</a:t>
            </a:r>
            <a:r>
              <a:rPr lang="en-US" dirty="0" smtClean="0"/>
              <a:t>(3,				</a:t>
            </a:r>
            <a:r>
              <a:rPr lang="en-US" dirty="0" err="1" smtClean="0"/>
              <a:t>dstip</a:t>
            </a:r>
            <a:r>
              <a:rPr lang="en-US" dirty="0"/>
              <a:t>=</a:t>
            </a:r>
            <a:r>
              <a:rPr lang="en-US" dirty="0" smtClean="0"/>
              <a:t>B,[					</a:t>
            </a:r>
            <a:r>
              <a:rPr lang="en-US" dirty="0" err="1" smtClean="0"/>
              <a:t>fwd</a:t>
            </a:r>
            <a:r>
              <a:rPr lang="en-US" dirty="0"/>
              <a:t>(3)</a:t>
            </a:r>
            <a:r>
              <a:rPr lang="en-US" dirty="0" smtClean="0"/>
              <a:t>])</a:t>
            </a:r>
          </a:p>
          <a:p>
            <a:pPr marL="0" indent="0">
              <a:buNone/>
            </a:pPr>
            <a:r>
              <a:rPr lang="en-US" dirty="0" err="1"/>
              <a:t>install_flowmod</a:t>
            </a:r>
            <a:r>
              <a:rPr lang="en-US" dirty="0" smtClean="0"/>
              <a:t>(2,</a:t>
            </a:r>
            <a:r>
              <a:rPr lang="en-US" dirty="0"/>
              <a:t>srcip=</a:t>
            </a:r>
            <a:r>
              <a:rPr lang="en-US" dirty="0" smtClean="0"/>
              <a:t>X   			  ,[					</a:t>
            </a:r>
            <a:r>
              <a:rPr lang="en-US" dirty="0" err="1" smtClean="0"/>
              <a:t>fwd</a:t>
            </a:r>
            <a:r>
              <a:rPr lang="en-US" dirty="0" smtClean="0"/>
              <a:t>(1)])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install_flowmod</a:t>
            </a:r>
            <a:r>
              <a:rPr lang="en-US" dirty="0" smtClean="0"/>
              <a:t>(1,*						  ,[					</a:t>
            </a:r>
            <a:r>
              <a:rPr lang="en-US" dirty="0" err="1" smtClean="0"/>
              <a:t>fwd</a:t>
            </a:r>
            <a:r>
              <a:rPr lang="en-US" dirty="0"/>
              <a:t>(3)</a:t>
            </a:r>
            <a:r>
              <a:rPr lang="en-US" dirty="0" smtClean="0"/>
              <a:t>])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24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4"/>
    </mc:Choice>
    <mc:Fallback xmlns="">
      <p:transition xmlns:p14="http://schemas.microsoft.com/office/powerpoint/2010/main" spd="slow" advTm="234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Programmer </a:t>
            </a:r>
            <a:r>
              <a:rPr lang="en-US" dirty="0" err="1" smtClean="0"/>
              <a:t>Wishlist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449" y="1600200"/>
            <a:ext cx="9591676" cy="4525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Encode policy concisely</a:t>
            </a:r>
          </a:p>
          <a:p>
            <a:pPr>
              <a:lnSpc>
                <a:spcPct val="120000"/>
              </a:lnSpc>
            </a:pPr>
            <a:r>
              <a:rPr lang="en-US" dirty="0"/>
              <a:t>Write portable code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Specify traffic of interest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Compose code from independent modules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Query network state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Modify policy dynamically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53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249" y="1291303"/>
            <a:ext cx="2488875" cy="203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45"/>
    </mc:Choice>
    <mc:Fallback xmlns="">
      <p:transition xmlns:p14="http://schemas.microsoft.com/office/powerpoint/2010/main" spd="slow" advTm="1984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Functions Support Dynamism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 policies are also functions of time</a:t>
            </a:r>
          </a:p>
          <a:p>
            <a:r>
              <a:rPr lang="en-US" dirty="0" smtClean="0"/>
              <a:t>Value at current moment in </a:t>
            </a:r>
            <a:r>
              <a:rPr lang="en-US" dirty="0" err="1" smtClean="0">
                <a:solidFill>
                  <a:srgbClr val="4F81BD"/>
                </a:solidFill>
                <a:latin typeface="Consolas"/>
                <a:cs typeface="Consolas"/>
              </a:rPr>
              <a:t>self.policy</a:t>
            </a:r>
            <a:endParaRPr lang="en-US" dirty="0" smtClean="0">
              <a:solidFill>
                <a:srgbClr val="4F81BD"/>
              </a:solidFill>
              <a:latin typeface="Consolas"/>
              <a:cs typeface="Consolas"/>
            </a:endParaRPr>
          </a:p>
          <a:p>
            <a:r>
              <a:rPr lang="en-US" dirty="0" smtClean="0"/>
              <a:t>Reassigning updates dynamic policy</a:t>
            </a:r>
          </a:p>
          <a:p>
            <a:r>
              <a:rPr lang="en-US" dirty="0" smtClean="0"/>
              <a:t>Can be driven by queries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9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076"/>
    </mc:Choice>
    <mc:Fallback xmlns="">
      <p:transition xmlns:p14="http://schemas.microsoft.com/office/powerpoint/2010/main" spd="slow" advTm="4607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153560" y="4074849"/>
            <a:ext cx="2699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cs typeface="Consolas"/>
              </a:rPr>
              <a:t>Update current </a:t>
            </a:r>
            <a:r>
              <a:rPr lang="en-US" sz="2400" dirty="0" err="1" smtClean="0">
                <a:solidFill>
                  <a:srgbClr val="FF0000"/>
                </a:solidFill>
                <a:cs typeface="Consolas"/>
              </a:rPr>
              <a:t>val</a:t>
            </a:r>
            <a:endParaRPr lang="en-US" sz="2400" dirty="0" smtClean="0">
              <a:solidFill>
                <a:srgbClr val="FF0000"/>
              </a:solidFill>
              <a:cs typeface="Consola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776331" y="4051759"/>
            <a:ext cx="4136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cs typeface="Consolas"/>
              </a:rPr>
              <a:t>Otherwise, policy unchanged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MAC-Learning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390988"/>
            <a:ext cx="8572500" cy="53304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4F81BD"/>
                </a:solidFill>
                <a:latin typeface="Consolas"/>
                <a:cs typeface="Consolas"/>
              </a:rPr>
              <a:t>class </a:t>
            </a:r>
            <a:r>
              <a:rPr lang="en-US" sz="2400" dirty="0">
                <a:solidFill>
                  <a:srgbClr val="4F81BD"/>
                </a:solidFill>
                <a:latin typeface="Consolas"/>
                <a:cs typeface="Consolas"/>
              </a:rPr>
              <a:t>learn</a:t>
            </a:r>
            <a:r>
              <a:rPr lang="en-US" sz="2400" dirty="0" smtClean="0">
                <a:solidFill>
                  <a:srgbClr val="4F81BD"/>
                </a:solidFill>
                <a:latin typeface="Consolas"/>
                <a:cs typeface="Consolas"/>
              </a:rPr>
              <a:t>(</a:t>
            </a:r>
            <a:r>
              <a:rPr lang="en-US" sz="2400" dirty="0" err="1" smtClean="0">
                <a:solidFill>
                  <a:srgbClr val="4F81BD"/>
                </a:solidFill>
                <a:latin typeface="Consolas"/>
                <a:cs typeface="Consolas"/>
              </a:rPr>
              <a:t>DynamicPolicy</a:t>
            </a:r>
            <a:r>
              <a:rPr lang="en-US" sz="2400" dirty="0" smtClean="0">
                <a:solidFill>
                  <a:srgbClr val="4F81BD"/>
                </a:solidFill>
                <a:latin typeface="Consolas"/>
                <a:cs typeface="Consolas"/>
              </a:rPr>
              <a:t>)</a:t>
            </a:r>
            <a:r>
              <a:rPr lang="en-US" sz="2400" dirty="0">
                <a:solidFill>
                  <a:srgbClr val="4F81BD"/>
                </a:solidFill>
                <a:latin typeface="Consolas"/>
                <a:cs typeface="Consolas"/>
              </a:rPr>
              <a:t>: </a:t>
            </a:r>
            <a:endParaRPr lang="en-US" sz="2400" dirty="0" smtClean="0">
              <a:solidFill>
                <a:srgbClr val="4F81BD"/>
              </a:solidFill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4F81BD"/>
                </a:solidFill>
                <a:latin typeface="Consolas"/>
                <a:cs typeface="Consolas"/>
              </a:rPr>
              <a:t>  </a:t>
            </a:r>
            <a:r>
              <a:rPr lang="en-US" sz="2400" dirty="0" err="1" smtClean="0">
                <a:solidFill>
                  <a:srgbClr val="4F81BD"/>
                </a:solidFill>
                <a:latin typeface="Consolas"/>
                <a:cs typeface="Consolas"/>
              </a:rPr>
              <a:t>def</a:t>
            </a:r>
            <a:r>
              <a:rPr lang="en-US" sz="2400" dirty="0" smtClean="0">
                <a:solidFill>
                  <a:srgbClr val="4F81BD"/>
                </a:solidFill>
                <a:latin typeface="Consolas"/>
                <a:cs typeface="Consolas"/>
              </a:rPr>
              <a:t> </a:t>
            </a:r>
            <a:r>
              <a:rPr lang="en-US" sz="2400" dirty="0" err="1" smtClean="0">
                <a:solidFill>
                  <a:srgbClr val="4F81BD"/>
                </a:solidFill>
                <a:latin typeface="Consolas"/>
                <a:cs typeface="Consolas"/>
              </a:rPr>
              <a:t>init</a:t>
            </a:r>
            <a:r>
              <a:rPr lang="en-US" sz="2400" dirty="0" smtClean="0">
                <a:solidFill>
                  <a:srgbClr val="4F81BD"/>
                </a:solidFill>
                <a:latin typeface="Consolas"/>
                <a:cs typeface="Consolas"/>
              </a:rPr>
              <a:t>(self):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4F81BD"/>
                </a:solidFill>
                <a:latin typeface="Consolas"/>
                <a:cs typeface="Consolas"/>
              </a:rPr>
              <a:t> </a:t>
            </a:r>
            <a:r>
              <a:rPr lang="en-US" sz="2400" dirty="0" smtClean="0">
                <a:solidFill>
                  <a:srgbClr val="4F81BD"/>
                </a:solidFill>
                <a:latin typeface="Consolas"/>
                <a:cs typeface="Consolas"/>
              </a:rPr>
              <a:t>   q </a:t>
            </a:r>
            <a:r>
              <a:rPr lang="en-US" sz="2400" dirty="0">
                <a:solidFill>
                  <a:srgbClr val="4F81BD"/>
                </a:solidFill>
                <a:latin typeface="Consolas"/>
                <a:cs typeface="Consolas"/>
              </a:rPr>
              <a:t>= </a:t>
            </a:r>
            <a:r>
              <a:rPr lang="en-US" sz="2400" dirty="0" smtClean="0">
                <a:solidFill>
                  <a:srgbClr val="4F81BD"/>
                </a:solidFill>
                <a:latin typeface="Consolas"/>
                <a:cs typeface="Consolas"/>
              </a:rPr>
              <a:t>packets(limit=1</a:t>
            </a:r>
            <a:r>
              <a:rPr lang="en-US" sz="2400" dirty="0">
                <a:solidFill>
                  <a:srgbClr val="4F81BD"/>
                </a:solidFill>
                <a:latin typeface="Consolas"/>
                <a:cs typeface="Consolas"/>
              </a:rPr>
              <a:t>,[’</a:t>
            </a:r>
            <a:r>
              <a:rPr lang="en-US" sz="2400" dirty="0" err="1">
                <a:solidFill>
                  <a:srgbClr val="4F81BD"/>
                </a:solidFill>
                <a:latin typeface="Consolas"/>
                <a:cs typeface="Consolas"/>
              </a:rPr>
              <a:t>srcmac</a:t>
            </a:r>
            <a:r>
              <a:rPr lang="en-US" sz="2400" dirty="0">
                <a:solidFill>
                  <a:srgbClr val="4F81BD"/>
                </a:solidFill>
                <a:latin typeface="Consolas"/>
                <a:cs typeface="Consolas"/>
              </a:rPr>
              <a:t>’,’switch’])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4F81BD"/>
                </a:solidFill>
                <a:latin typeface="Consolas"/>
                <a:cs typeface="Consolas"/>
              </a:rPr>
              <a:t> </a:t>
            </a:r>
            <a:r>
              <a:rPr lang="en-US" sz="2400" dirty="0" smtClean="0">
                <a:solidFill>
                  <a:srgbClr val="4F81BD"/>
                </a:solidFill>
                <a:latin typeface="Consolas"/>
                <a:cs typeface="Consolas"/>
              </a:rPr>
              <a:t>   </a:t>
            </a:r>
            <a:r>
              <a:rPr lang="en-US" sz="2400" dirty="0" err="1">
                <a:solidFill>
                  <a:srgbClr val="4F81BD"/>
                </a:solidFill>
                <a:latin typeface="Consolas"/>
                <a:cs typeface="Consolas"/>
              </a:rPr>
              <a:t>q</a:t>
            </a:r>
            <a:r>
              <a:rPr lang="en-US" sz="2400" dirty="0" err="1" smtClean="0">
                <a:solidFill>
                  <a:srgbClr val="4F81BD"/>
                </a:solidFill>
                <a:latin typeface="Consolas"/>
                <a:cs typeface="Consolas"/>
              </a:rPr>
              <a:t>.register_callback</a:t>
            </a:r>
            <a:r>
              <a:rPr lang="en-US" sz="2400" dirty="0" smtClean="0">
                <a:solidFill>
                  <a:srgbClr val="4F81BD"/>
                </a:solidFill>
                <a:latin typeface="Consolas"/>
                <a:cs typeface="Consolas"/>
              </a:rPr>
              <a:t>(</a:t>
            </a:r>
            <a:r>
              <a:rPr lang="en-US" sz="2400" dirty="0">
                <a:solidFill>
                  <a:srgbClr val="4F81BD"/>
                </a:solidFill>
                <a:latin typeface="Consolas"/>
                <a:cs typeface="Consolas"/>
              </a:rPr>
              <a:t>update)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4F81BD"/>
                </a:solidFill>
                <a:latin typeface="Consolas"/>
                <a:cs typeface="Consolas"/>
              </a:rPr>
              <a:t> </a:t>
            </a:r>
            <a:r>
              <a:rPr lang="en-US" sz="2400" dirty="0" smtClean="0">
                <a:solidFill>
                  <a:srgbClr val="4F81BD"/>
                </a:solidFill>
                <a:latin typeface="Consolas"/>
                <a:cs typeface="Consolas"/>
              </a:rPr>
              <a:t>   </a:t>
            </a:r>
            <a:r>
              <a:rPr lang="en-US" sz="2400" dirty="0" err="1" smtClean="0">
                <a:solidFill>
                  <a:srgbClr val="4F81BD"/>
                </a:solidFill>
                <a:latin typeface="Consolas"/>
                <a:cs typeface="Consolas"/>
              </a:rPr>
              <a:t>self.policy</a:t>
            </a:r>
            <a:r>
              <a:rPr lang="en-US" sz="2400" dirty="0" smtClean="0">
                <a:solidFill>
                  <a:srgbClr val="4F81BD"/>
                </a:solidFill>
                <a:latin typeface="Consolas"/>
                <a:cs typeface="Consolas"/>
              </a:rPr>
              <a:t> </a:t>
            </a:r>
            <a:r>
              <a:rPr lang="en-US" sz="2400" dirty="0">
                <a:solidFill>
                  <a:srgbClr val="4F81BD"/>
                </a:solidFill>
                <a:latin typeface="Consolas"/>
                <a:cs typeface="Consolas"/>
              </a:rPr>
              <a:t>= </a:t>
            </a:r>
            <a:r>
              <a:rPr lang="en-US" sz="2400" dirty="0" smtClean="0">
                <a:solidFill>
                  <a:srgbClr val="4F81BD"/>
                </a:solidFill>
                <a:latin typeface="Consolas"/>
                <a:cs typeface="Consolas"/>
              </a:rPr>
              <a:t>flood() + q </a:t>
            </a:r>
            <a:endParaRPr lang="en-US" sz="2400" dirty="0">
              <a:solidFill>
                <a:srgbClr val="4F81BD"/>
              </a:solidFill>
              <a:latin typeface="Consolas"/>
              <a:cs typeface="Consolas"/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4F81BD"/>
              </a:solidFill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4F81BD"/>
                </a:solidFill>
                <a:latin typeface="Consolas"/>
                <a:cs typeface="Consolas"/>
              </a:rPr>
              <a:t>  </a:t>
            </a:r>
            <a:r>
              <a:rPr lang="en-US" sz="2400" dirty="0" err="1" smtClean="0">
                <a:solidFill>
                  <a:srgbClr val="4F81BD"/>
                </a:solidFill>
                <a:latin typeface="Consolas"/>
                <a:cs typeface="Consolas"/>
              </a:rPr>
              <a:t>def</a:t>
            </a:r>
            <a:r>
              <a:rPr lang="en-US" sz="2400" dirty="0" smtClean="0">
                <a:solidFill>
                  <a:srgbClr val="4F81BD"/>
                </a:solidFill>
                <a:latin typeface="Consolas"/>
                <a:cs typeface="Consolas"/>
              </a:rPr>
              <a:t> </a:t>
            </a:r>
            <a:r>
              <a:rPr lang="en-US" sz="2400" dirty="0">
                <a:solidFill>
                  <a:srgbClr val="4F81BD"/>
                </a:solidFill>
                <a:latin typeface="Consolas"/>
                <a:cs typeface="Consolas"/>
              </a:rPr>
              <a:t>update</a:t>
            </a:r>
            <a:r>
              <a:rPr lang="en-US" sz="2400" dirty="0" smtClean="0">
                <a:solidFill>
                  <a:srgbClr val="4F81BD"/>
                </a:solidFill>
                <a:latin typeface="Consolas"/>
                <a:cs typeface="Consolas"/>
              </a:rPr>
              <a:t>(</a:t>
            </a:r>
            <a:r>
              <a:rPr lang="en-US" sz="2400" dirty="0" err="1" smtClean="0">
                <a:solidFill>
                  <a:srgbClr val="4F81BD"/>
                </a:solidFill>
                <a:latin typeface="Consolas"/>
                <a:cs typeface="Consolas"/>
              </a:rPr>
              <a:t>self,pkt</a:t>
            </a:r>
            <a:r>
              <a:rPr lang="en-US" sz="2400" dirty="0">
                <a:solidFill>
                  <a:srgbClr val="4F81BD"/>
                </a:solidFill>
                <a:latin typeface="Consolas"/>
                <a:cs typeface="Consolas"/>
              </a:rPr>
              <a:t>): </a:t>
            </a:r>
            <a:endParaRPr lang="en-US" sz="2400" dirty="0" smtClean="0">
              <a:solidFill>
                <a:srgbClr val="4F81BD"/>
              </a:solidFill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4F81BD"/>
                </a:solidFill>
                <a:latin typeface="Consolas"/>
                <a:cs typeface="Consolas"/>
              </a:rPr>
              <a:t> </a:t>
            </a:r>
            <a:r>
              <a:rPr lang="en-US" sz="2400" dirty="0" smtClean="0">
                <a:solidFill>
                  <a:srgbClr val="4F81BD"/>
                </a:solidFill>
                <a:latin typeface="Consolas"/>
                <a:cs typeface="Consolas"/>
              </a:rPr>
              <a:t>   </a:t>
            </a:r>
            <a:r>
              <a:rPr lang="en-US" sz="2400" dirty="0" err="1" smtClean="0">
                <a:solidFill>
                  <a:srgbClr val="4F81BD"/>
                </a:solidFill>
                <a:latin typeface="Consolas"/>
                <a:cs typeface="Consolas"/>
              </a:rPr>
              <a:t>self.policy</a:t>
            </a:r>
            <a:r>
              <a:rPr lang="en-US" sz="2400" dirty="0" smtClean="0">
                <a:solidFill>
                  <a:srgbClr val="4F81BD"/>
                </a:solidFill>
                <a:latin typeface="Consolas"/>
                <a:cs typeface="Consolas"/>
              </a:rPr>
              <a:t> </a:t>
            </a:r>
            <a:r>
              <a:rPr lang="en-US" sz="2400" dirty="0">
                <a:solidFill>
                  <a:srgbClr val="4F81BD"/>
                </a:solidFill>
                <a:latin typeface="Consolas"/>
                <a:cs typeface="Consolas"/>
              </a:rPr>
              <a:t>= if_(match(</a:t>
            </a:r>
            <a:r>
              <a:rPr lang="en-US" sz="2400" dirty="0" err="1">
                <a:solidFill>
                  <a:srgbClr val="4F81BD"/>
                </a:solidFill>
                <a:latin typeface="Consolas"/>
                <a:cs typeface="Consolas"/>
              </a:rPr>
              <a:t>dstmac</a:t>
            </a:r>
            <a:r>
              <a:rPr lang="en-US" sz="2400" dirty="0">
                <a:solidFill>
                  <a:srgbClr val="4F81BD"/>
                </a:solidFill>
                <a:latin typeface="Consolas"/>
                <a:cs typeface="Consolas"/>
              </a:rPr>
              <a:t>=</a:t>
            </a:r>
            <a:r>
              <a:rPr lang="en-US" sz="2400" dirty="0" err="1">
                <a:solidFill>
                  <a:srgbClr val="4F81BD"/>
                </a:solidFill>
                <a:latin typeface="Consolas"/>
                <a:cs typeface="Consolas"/>
              </a:rPr>
              <a:t>pkt</a:t>
            </a:r>
            <a:r>
              <a:rPr lang="en-US" sz="2400" dirty="0">
                <a:solidFill>
                  <a:srgbClr val="4F81BD"/>
                </a:solidFill>
                <a:latin typeface="Consolas"/>
                <a:cs typeface="Consolas"/>
              </a:rPr>
              <a:t>[’</a:t>
            </a:r>
            <a:r>
              <a:rPr lang="en-US" sz="2400" dirty="0" err="1">
                <a:solidFill>
                  <a:srgbClr val="4F81BD"/>
                </a:solidFill>
                <a:latin typeface="Consolas"/>
                <a:cs typeface="Consolas"/>
              </a:rPr>
              <a:t>srcmac</a:t>
            </a:r>
            <a:r>
              <a:rPr lang="en-US" sz="2400" dirty="0">
                <a:solidFill>
                  <a:srgbClr val="4F81BD"/>
                </a:solidFill>
                <a:latin typeface="Consolas"/>
                <a:cs typeface="Consolas"/>
              </a:rPr>
              <a:t>’], </a:t>
            </a:r>
            <a:r>
              <a:rPr lang="en-US" sz="2400" dirty="0" smtClean="0">
                <a:solidFill>
                  <a:srgbClr val="4F81BD"/>
                </a:solidFill>
                <a:latin typeface="Consolas"/>
                <a:cs typeface="Consolas"/>
              </a:rPr>
              <a:t>  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4F81BD"/>
                </a:solidFill>
                <a:latin typeface="Consolas"/>
                <a:cs typeface="Consolas"/>
              </a:rPr>
              <a:t> </a:t>
            </a:r>
            <a:r>
              <a:rPr lang="en-US" sz="2400" dirty="0" smtClean="0">
                <a:solidFill>
                  <a:srgbClr val="4F81BD"/>
                </a:solidFill>
                <a:latin typeface="Consolas"/>
                <a:cs typeface="Consolas"/>
              </a:rPr>
              <a:t>                           switch</a:t>
            </a:r>
            <a:r>
              <a:rPr lang="en-US" sz="2400" dirty="0">
                <a:solidFill>
                  <a:srgbClr val="4F81BD"/>
                </a:solidFill>
                <a:latin typeface="Consolas"/>
                <a:cs typeface="Consolas"/>
              </a:rPr>
              <a:t>=</a:t>
            </a:r>
            <a:r>
              <a:rPr lang="en-US" sz="2400" dirty="0" err="1">
                <a:solidFill>
                  <a:srgbClr val="4F81BD"/>
                </a:solidFill>
                <a:latin typeface="Consolas"/>
                <a:cs typeface="Consolas"/>
              </a:rPr>
              <a:t>pkt</a:t>
            </a:r>
            <a:r>
              <a:rPr lang="en-US" sz="2400" dirty="0">
                <a:solidFill>
                  <a:srgbClr val="4F81BD"/>
                </a:solidFill>
                <a:latin typeface="Consolas"/>
                <a:cs typeface="Consolas"/>
              </a:rPr>
              <a:t>[’switch’]), </a:t>
            </a:r>
            <a:r>
              <a:rPr lang="en-US" sz="2400" dirty="0" smtClean="0">
                <a:solidFill>
                  <a:srgbClr val="4F81BD"/>
                </a:solidFill>
                <a:latin typeface="Consolas"/>
                <a:cs typeface="Consolas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4F81BD"/>
                </a:solidFill>
                <a:latin typeface="Consolas"/>
                <a:cs typeface="Consolas"/>
              </a:rPr>
              <a:t> </a:t>
            </a:r>
            <a:r>
              <a:rPr lang="en-US" sz="2400" dirty="0" smtClean="0">
                <a:solidFill>
                  <a:srgbClr val="4F81BD"/>
                </a:solidFill>
                <a:latin typeface="Consolas"/>
                <a:cs typeface="Consolas"/>
              </a:rPr>
              <a:t>                     </a:t>
            </a:r>
            <a:r>
              <a:rPr lang="en-US" sz="2400" dirty="0" err="1" smtClean="0">
                <a:solidFill>
                  <a:srgbClr val="4F81BD"/>
                </a:solidFill>
                <a:latin typeface="Consolas"/>
                <a:cs typeface="Consolas"/>
              </a:rPr>
              <a:t>fwd</a:t>
            </a:r>
            <a:r>
              <a:rPr lang="en-US" sz="2400" dirty="0">
                <a:solidFill>
                  <a:srgbClr val="4F81BD"/>
                </a:solidFill>
                <a:latin typeface="Consolas"/>
                <a:cs typeface="Consolas"/>
              </a:rPr>
              <a:t>(</a:t>
            </a:r>
            <a:r>
              <a:rPr lang="en-US" sz="2400" dirty="0" err="1">
                <a:solidFill>
                  <a:srgbClr val="4F81BD"/>
                </a:solidFill>
                <a:latin typeface="Consolas"/>
                <a:cs typeface="Consolas"/>
              </a:rPr>
              <a:t>pkt</a:t>
            </a:r>
            <a:r>
              <a:rPr lang="en-US" sz="2400" dirty="0">
                <a:solidFill>
                  <a:srgbClr val="4F81BD"/>
                </a:solidFill>
                <a:latin typeface="Consolas"/>
                <a:cs typeface="Consolas"/>
              </a:rPr>
              <a:t>[’</a:t>
            </a:r>
            <a:r>
              <a:rPr lang="en-US" sz="2400" dirty="0" err="1">
                <a:solidFill>
                  <a:srgbClr val="4F81BD"/>
                </a:solidFill>
                <a:latin typeface="Consolas"/>
                <a:cs typeface="Consolas"/>
              </a:rPr>
              <a:t>inport</a:t>
            </a:r>
            <a:r>
              <a:rPr lang="en-US" sz="2400" dirty="0">
                <a:solidFill>
                  <a:srgbClr val="4F81BD"/>
                </a:solidFill>
                <a:latin typeface="Consolas"/>
                <a:cs typeface="Consolas"/>
              </a:rPr>
              <a:t>’]), </a:t>
            </a:r>
            <a:r>
              <a:rPr lang="en-US" sz="2400" dirty="0" smtClean="0">
                <a:solidFill>
                  <a:srgbClr val="4F81BD"/>
                </a:solidFill>
                <a:latin typeface="Consolas"/>
                <a:cs typeface="Consolas"/>
              </a:rPr>
              <a:t>                                 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4F81BD"/>
                </a:solidFill>
                <a:latin typeface="Consolas"/>
                <a:cs typeface="Consolas"/>
              </a:rPr>
              <a:t> </a:t>
            </a:r>
            <a:r>
              <a:rPr lang="en-US" sz="2400" dirty="0" smtClean="0">
                <a:solidFill>
                  <a:srgbClr val="4F81BD"/>
                </a:solidFill>
                <a:latin typeface="Consolas"/>
                <a:cs typeface="Consolas"/>
              </a:rPr>
              <a:t>                     </a:t>
            </a:r>
            <a:r>
              <a:rPr lang="en-US" sz="2400" dirty="0" err="1" smtClean="0">
                <a:solidFill>
                  <a:srgbClr val="4F81BD"/>
                </a:solidFill>
                <a:latin typeface="Consolas"/>
                <a:cs typeface="Consolas"/>
              </a:rPr>
              <a:t>self.policy</a:t>
            </a:r>
            <a:r>
              <a:rPr lang="en-US" sz="2400" dirty="0" smtClean="0">
                <a:solidFill>
                  <a:srgbClr val="4F81BD"/>
                </a:solidFill>
                <a:latin typeface="Consolas"/>
                <a:cs typeface="Consolas"/>
              </a:rPr>
              <a:t>)  </a:t>
            </a:r>
            <a:endParaRPr lang="en-US" sz="2400" dirty="0">
              <a:solidFill>
                <a:srgbClr val="4F81BD"/>
              </a:solidFill>
              <a:latin typeface="Consolas"/>
              <a:cs typeface="Consola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02431CD-A83D-384C-97C7-66FF0CCEF56F}" type="slidenum">
              <a:rPr lang="en-US" smtClean="0"/>
              <a:t>55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23950" y="1394572"/>
            <a:ext cx="34178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First packet with unique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Consolas"/>
                <a:cs typeface="Consolas"/>
              </a:rPr>
              <a:t>s</a:t>
            </a:r>
            <a:r>
              <a:rPr lang="en-US" sz="2400" dirty="0" err="1" smtClean="0">
                <a:solidFill>
                  <a:srgbClr val="FF0000"/>
                </a:solidFill>
                <a:latin typeface="Consolas"/>
                <a:cs typeface="Consolas"/>
              </a:rPr>
              <a:t>rcmac</a:t>
            </a:r>
            <a:r>
              <a:rPr lang="en-US" sz="2400" dirty="0" smtClean="0">
                <a:solidFill>
                  <a:srgbClr val="FF0000"/>
                </a:solidFill>
                <a:latin typeface="Consolas"/>
                <a:cs typeface="Consolas"/>
              </a:rPr>
              <a:t>, switch</a:t>
            </a:r>
            <a:endParaRPr lang="en-US" sz="2400" dirty="0">
              <a:solidFill>
                <a:srgbClr val="FF0000"/>
              </a:solidFill>
              <a:latin typeface="Consolas"/>
              <a:cs typeface="Consolas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406900" y="2225569"/>
            <a:ext cx="617050" cy="4541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78990" y="3172572"/>
            <a:ext cx="3007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cs typeface="Consolas"/>
              </a:rPr>
              <a:t>Defined momentarily</a:t>
            </a:r>
            <a:endParaRPr lang="en-US" sz="2400" dirty="0">
              <a:solidFill>
                <a:srgbClr val="FF0000"/>
              </a:solidFill>
              <a:cs typeface="Consolas"/>
            </a:endParaRPr>
          </a:p>
        </p:txBody>
      </p:sp>
      <p:cxnSp>
        <p:nvCxnSpPr>
          <p:cNvPr id="19" name="Straight Arrow Connector 18"/>
          <p:cNvCxnSpPr>
            <a:stCxn id="18" idx="1"/>
          </p:cNvCxnSpPr>
          <p:nvPr/>
        </p:nvCxnSpPr>
        <p:spPr>
          <a:xfrm flipH="1">
            <a:off x="5430350" y="3403405"/>
            <a:ext cx="548640" cy="32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637463" y="4109484"/>
            <a:ext cx="1194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cs typeface="Consolas"/>
              </a:rPr>
              <a:t>to flood </a:t>
            </a:r>
            <a:endParaRPr lang="en-US" sz="2400" dirty="0">
              <a:solidFill>
                <a:srgbClr val="FF0000"/>
              </a:solidFill>
              <a:cs typeface="Consolas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3775023" y="3970012"/>
            <a:ext cx="127960" cy="2318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72930" y="5461860"/>
            <a:ext cx="3109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cs typeface="Consolas"/>
              </a:rPr>
              <a:t>If newly learned MAC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3542047" y="5461861"/>
            <a:ext cx="864853" cy="2308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2291250" y="1555750"/>
            <a:ext cx="407500" cy="2703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751500" y="1150114"/>
            <a:ext cx="4078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New Type of Dynamic Policy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15533" y="4042529"/>
            <a:ext cx="1553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cs typeface="Consolas"/>
              </a:rPr>
              <a:t>a</a:t>
            </a:r>
            <a:r>
              <a:rPr lang="en-US" sz="2400" dirty="0" smtClean="0">
                <a:solidFill>
                  <a:srgbClr val="FF0000"/>
                </a:solidFill>
                <a:cs typeface="Consolas"/>
              </a:rPr>
              <a:t>nd query </a:t>
            </a:r>
            <a:endParaRPr lang="en-US" sz="2400" dirty="0">
              <a:solidFill>
                <a:srgbClr val="FF0000"/>
              </a:solidFill>
              <a:cs typeface="Consolas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5318046" y="4042529"/>
            <a:ext cx="197488" cy="1593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93140" y="4296586"/>
            <a:ext cx="28489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cs typeface="Consolas"/>
              </a:rPr>
              <a:t>Initialize current</a:t>
            </a:r>
          </a:p>
          <a:p>
            <a:r>
              <a:rPr lang="en-US" sz="2400" dirty="0">
                <a:solidFill>
                  <a:srgbClr val="FF0000"/>
                </a:solidFill>
                <a:cs typeface="Consolas"/>
              </a:rPr>
              <a:t>v</a:t>
            </a:r>
            <a:r>
              <a:rPr lang="en-US" sz="2400" dirty="0" smtClean="0">
                <a:solidFill>
                  <a:srgbClr val="FF0000"/>
                </a:solidFill>
                <a:cs typeface="Consolas"/>
              </a:rPr>
              <a:t>alue of time series </a:t>
            </a:r>
            <a:endParaRPr lang="en-US" sz="2400" dirty="0">
              <a:solidFill>
                <a:srgbClr val="FF0000"/>
              </a:solidFill>
              <a:cs typeface="Consolas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987625" y="4042530"/>
            <a:ext cx="0" cy="3793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00384" y="5982350"/>
            <a:ext cx="2716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cs typeface="Consolas"/>
              </a:rPr>
              <a:t>Forward directly to</a:t>
            </a:r>
          </a:p>
          <a:p>
            <a:r>
              <a:rPr lang="en-US" sz="2400" dirty="0" smtClean="0">
                <a:solidFill>
                  <a:srgbClr val="FF0000"/>
                </a:solidFill>
                <a:cs typeface="Consolas"/>
              </a:rPr>
              <a:t>learned port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3116392" y="6063283"/>
            <a:ext cx="816971" cy="1664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5515534" y="4571149"/>
            <a:ext cx="1037666" cy="16585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1751501" y="4504194"/>
            <a:ext cx="0" cy="5128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3598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352"/>
    </mc:Choice>
    <mc:Fallback xmlns="">
      <p:transition xmlns:p14="http://schemas.microsoft.com/office/powerpoint/2010/main" spd="slow" advTm="12835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46" grpId="0"/>
      <p:bldP spid="15" grpId="0"/>
      <p:bldP spid="15" grpId="1"/>
      <p:bldP spid="18" grpId="0"/>
      <p:bldP spid="18" grpId="1"/>
      <p:bldP spid="21" grpId="0"/>
      <p:bldP spid="21" grpId="1"/>
      <p:bldP spid="25" grpId="0"/>
      <p:bldP spid="29" grpId="0"/>
      <p:bldP spid="29" grpId="1"/>
      <p:bldP spid="29" grpId="2"/>
      <p:bldP spid="29" grpId="3"/>
      <p:bldP spid="23" grpId="0"/>
      <p:bldP spid="23" grpId="1"/>
      <p:bldP spid="28" grpId="0"/>
      <p:bldP spid="28" grpId="1"/>
      <p:bldP spid="3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 smtClean="0"/>
              <a:t>Can also be driven by external events!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56</a:t>
            </a:fld>
            <a:endParaRPr lang="en-US" dirty="0"/>
          </a:p>
        </p:txBody>
      </p:sp>
      <p:pic>
        <p:nvPicPr>
          <p:cNvPr id="5" name="Picture 4" descr="external_event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3409950"/>
            <a:ext cx="7604125" cy="186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4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51"/>
    </mc:Choice>
    <mc:Fallback xmlns="">
      <p:transition xmlns:p14="http://schemas.microsoft.com/office/powerpoint/2010/main" spd="slow" advTm="1645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UI Firewall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53" y="1435775"/>
            <a:ext cx="4823307" cy="357739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700" dirty="0"/>
              <a:t> </a:t>
            </a:r>
            <a:r>
              <a:rPr lang="en-US" sz="2700" dirty="0" err="1">
                <a:solidFill>
                  <a:schemeClr val="accent1"/>
                </a:solidFill>
                <a:latin typeface="Consolas"/>
                <a:cs typeface="Consolas"/>
              </a:rPr>
              <a:t>def</a:t>
            </a:r>
            <a:r>
              <a:rPr lang="en-US" sz="2700" dirty="0">
                <a:solidFill>
                  <a:schemeClr val="accent1"/>
                </a:solidFill>
                <a:latin typeface="Consolas"/>
                <a:cs typeface="Consolas"/>
              </a:rPr>
              <a:t> __</a:t>
            </a:r>
            <a:r>
              <a:rPr lang="en-US" sz="2700" dirty="0" err="1">
                <a:solidFill>
                  <a:schemeClr val="accent1"/>
                </a:solidFill>
                <a:latin typeface="Consolas"/>
                <a:cs typeface="Consolas"/>
              </a:rPr>
              <a:t>init</a:t>
            </a:r>
            <a:r>
              <a:rPr lang="en-US" sz="2700" dirty="0">
                <a:solidFill>
                  <a:schemeClr val="accent1"/>
                </a:solidFill>
                <a:latin typeface="Consolas"/>
                <a:cs typeface="Consolas"/>
              </a:rPr>
              <a:t>__(self):</a:t>
            </a:r>
          </a:p>
          <a:p>
            <a:pPr marL="0" indent="0">
              <a:buNone/>
            </a:pPr>
            <a:r>
              <a:rPr lang="en-US" sz="2700" dirty="0" smtClean="0">
                <a:solidFill>
                  <a:schemeClr val="accent1"/>
                </a:solidFill>
                <a:latin typeface="Consolas"/>
                <a:cs typeface="Consolas"/>
              </a:rPr>
              <a:t>  print </a:t>
            </a:r>
            <a:r>
              <a:rPr lang="en-US" sz="2700" dirty="0">
                <a:solidFill>
                  <a:schemeClr val="accent1"/>
                </a:solidFill>
                <a:latin typeface="Consolas"/>
                <a:cs typeface="Consolas"/>
              </a:rPr>
              <a:t>"initializing firewall"</a:t>
            </a:r>
          </a:p>
          <a:p>
            <a:pPr marL="0" indent="0">
              <a:buNone/>
            </a:pPr>
            <a:r>
              <a:rPr lang="en-US" sz="2700" dirty="0">
                <a:solidFill>
                  <a:schemeClr val="accent1"/>
                </a:solidFill>
                <a:latin typeface="Consolas"/>
                <a:cs typeface="Consolas"/>
              </a:rPr>
              <a:t>  </a:t>
            </a:r>
            <a:r>
              <a:rPr lang="en-US" sz="2700" dirty="0" err="1" smtClean="0">
                <a:solidFill>
                  <a:schemeClr val="accent1"/>
                </a:solidFill>
                <a:latin typeface="Consolas"/>
                <a:cs typeface="Consolas"/>
              </a:rPr>
              <a:t>self.firewall</a:t>
            </a:r>
            <a:r>
              <a:rPr lang="en-US" sz="2700" dirty="0" smtClean="0">
                <a:solidFill>
                  <a:schemeClr val="accent1"/>
                </a:solidFill>
                <a:latin typeface="Consolas"/>
                <a:cs typeface="Consolas"/>
              </a:rPr>
              <a:t> </a:t>
            </a:r>
            <a:r>
              <a:rPr lang="en-US" sz="2700" dirty="0">
                <a:solidFill>
                  <a:schemeClr val="accent1"/>
                </a:solidFill>
                <a:latin typeface="Consolas"/>
                <a:cs typeface="Consolas"/>
              </a:rPr>
              <a:t>= {}</a:t>
            </a:r>
          </a:p>
          <a:p>
            <a:pPr marL="0" indent="0">
              <a:buNone/>
            </a:pPr>
            <a:r>
              <a:rPr lang="en-US" sz="2700" dirty="0" smtClean="0">
                <a:solidFill>
                  <a:schemeClr val="accent1"/>
                </a:solidFill>
                <a:latin typeface="Consolas"/>
                <a:cs typeface="Consolas"/>
              </a:rPr>
              <a:t>  ...</a:t>
            </a:r>
          </a:p>
          <a:p>
            <a:pPr marL="0" indent="0">
              <a:buNone/>
            </a:pPr>
            <a:r>
              <a:rPr lang="en-US" sz="2700" dirty="0" smtClean="0">
                <a:solidFill>
                  <a:schemeClr val="accent1"/>
                </a:solidFill>
                <a:latin typeface="Consolas"/>
                <a:cs typeface="Consolas"/>
              </a:rPr>
              <a:t>  </a:t>
            </a:r>
            <a:r>
              <a:rPr lang="en-US" sz="2700" dirty="0" err="1" smtClean="0">
                <a:solidFill>
                  <a:schemeClr val="accent1"/>
                </a:solidFill>
                <a:latin typeface="Consolas"/>
                <a:cs typeface="Consolas"/>
              </a:rPr>
              <a:t>self.ui</a:t>
            </a:r>
            <a:r>
              <a:rPr lang="en-US" sz="2700" dirty="0" smtClean="0">
                <a:solidFill>
                  <a:schemeClr val="accent1"/>
                </a:solidFill>
                <a:latin typeface="Consolas"/>
                <a:cs typeface="Consolas"/>
              </a:rPr>
              <a:t> = </a:t>
            </a:r>
            <a:r>
              <a:rPr lang="en-US" sz="2700" dirty="0" err="1" smtClean="0">
                <a:solidFill>
                  <a:schemeClr val="accent1"/>
                </a:solidFill>
                <a:latin typeface="Consolas"/>
                <a:cs typeface="Consolas"/>
              </a:rPr>
              <a:t>threading.Thread</a:t>
            </a:r>
            <a:r>
              <a:rPr lang="en-US" sz="2700" dirty="0" smtClean="0">
                <a:solidFill>
                  <a:schemeClr val="accent1"/>
                </a:solidFill>
                <a:latin typeface="Consolas"/>
                <a:cs typeface="Consolas"/>
              </a:rPr>
              <a:t>(</a:t>
            </a:r>
          </a:p>
          <a:p>
            <a:pPr marL="0" indent="0">
              <a:buNone/>
            </a:pPr>
            <a:r>
              <a:rPr lang="en-US" sz="2700" dirty="0">
                <a:solidFill>
                  <a:schemeClr val="accent1"/>
                </a:solidFill>
                <a:latin typeface="Consolas"/>
                <a:cs typeface="Consolas"/>
              </a:rPr>
              <a:t> </a:t>
            </a:r>
            <a:r>
              <a:rPr lang="en-US" sz="2700" dirty="0" smtClean="0">
                <a:solidFill>
                  <a:schemeClr val="accent1"/>
                </a:solidFill>
                <a:latin typeface="Consolas"/>
                <a:cs typeface="Consolas"/>
              </a:rPr>
              <a:t>             target</a:t>
            </a:r>
            <a:r>
              <a:rPr lang="en-US" sz="2700" dirty="0">
                <a:solidFill>
                  <a:schemeClr val="accent1"/>
                </a:solidFill>
                <a:latin typeface="Consolas"/>
                <a:cs typeface="Consolas"/>
              </a:rPr>
              <a:t>=</a:t>
            </a:r>
            <a:r>
              <a:rPr lang="en-US" sz="2700" dirty="0" err="1">
                <a:solidFill>
                  <a:schemeClr val="accent1"/>
                </a:solidFill>
                <a:latin typeface="Consolas"/>
                <a:cs typeface="Consolas"/>
              </a:rPr>
              <a:t>self.ui_loop</a:t>
            </a:r>
            <a:r>
              <a:rPr lang="en-US" sz="2700" dirty="0">
                <a:solidFill>
                  <a:schemeClr val="accent1"/>
                </a:solidFill>
                <a:latin typeface="Consolas"/>
                <a:cs typeface="Consolas"/>
              </a:rPr>
              <a:t>)</a:t>
            </a:r>
          </a:p>
          <a:p>
            <a:pPr marL="0" indent="0">
              <a:buNone/>
            </a:pPr>
            <a:r>
              <a:rPr lang="en-US" sz="2700" dirty="0">
                <a:solidFill>
                  <a:schemeClr val="accent1"/>
                </a:solidFill>
                <a:latin typeface="Consolas"/>
                <a:cs typeface="Consolas"/>
              </a:rPr>
              <a:t>  </a:t>
            </a:r>
            <a:r>
              <a:rPr lang="en-US" sz="2700" dirty="0" err="1" smtClean="0">
                <a:solidFill>
                  <a:schemeClr val="accent1"/>
                </a:solidFill>
                <a:latin typeface="Consolas"/>
                <a:cs typeface="Consolas"/>
              </a:rPr>
              <a:t>self.ui.daemon</a:t>
            </a:r>
            <a:r>
              <a:rPr lang="en-US" sz="2700" dirty="0" smtClean="0">
                <a:solidFill>
                  <a:schemeClr val="accent1"/>
                </a:solidFill>
                <a:latin typeface="Consolas"/>
                <a:cs typeface="Consolas"/>
              </a:rPr>
              <a:t> </a:t>
            </a:r>
            <a:r>
              <a:rPr lang="en-US" sz="2700" dirty="0">
                <a:solidFill>
                  <a:schemeClr val="accent1"/>
                </a:solidFill>
                <a:latin typeface="Consolas"/>
                <a:cs typeface="Consolas"/>
              </a:rPr>
              <a:t>= True</a:t>
            </a:r>
          </a:p>
          <a:p>
            <a:pPr marL="0" indent="0">
              <a:buNone/>
            </a:pPr>
            <a:r>
              <a:rPr lang="en-US" sz="2700" dirty="0">
                <a:solidFill>
                  <a:schemeClr val="accent1"/>
                </a:solidFill>
                <a:latin typeface="Consolas"/>
                <a:cs typeface="Consolas"/>
              </a:rPr>
              <a:t> </a:t>
            </a:r>
            <a:r>
              <a:rPr lang="en-US" sz="2700" dirty="0" smtClean="0">
                <a:solidFill>
                  <a:schemeClr val="accent1"/>
                </a:solidFill>
                <a:latin typeface="Consolas"/>
                <a:cs typeface="Consolas"/>
              </a:rPr>
              <a:t> </a:t>
            </a:r>
            <a:r>
              <a:rPr lang="en-US" sz="2700" dirty="0" err="1" smtClean="0">
                <a:solidFill>
                  <a:schemeClr val="accent1"/>
                </a:solidFill>
                <a:latin typeface="Consolas"/>
                <a:cs typeface="Consolas"/>
              </a:rPr>
              <a:t>self.ui.start</a:t>
            </a:r>
            <a:r>
              <a:rPr lang="en-US" sz="2700" dirty="0">
                <a:solidFill>
                  <a:schemeClr val="accent1"/>
                </a:solidFill>
                <a:latin typeface="Consolas"/>
                <a:cs typeface="Consolas"/>
              </a:rPr>
              <a:t>()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Consolas"/>
                <a:cs typeface="Consolas"/>
              </a:rPr>
              <a:t>    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Consolas"/>
                <a:cs typeface="Consolas"/>
              </a:rPr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57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28845" y="3939646"/>
            <a:ext cx="759860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4F81BD"/>
                </a:solidFill>
              </a:rPr>
              <a:t> </a:t>
            </a:r>
            <a:r>
              <a:rPr lang="en-US" sz="2000" dirty="0" err="1">
                <a:solidFill>
                  <a:srgbClr val="4F81BD"/>
                </a:solidFill>
                <a:latin typeface="Consolas"/>
                <a:cs typeface="Consolas"/>
              </a:rPr>
              <a:t>def</a:t>
            </a:r>
            <a:r>
              <a:rPr lang="en-US" sz="2000" dirty="0">
                <a:solidFill>
                  <a:srgbClr val="4F81BD"/>
                </a:solidFill>
                <a:latin typeface="Consolas"/>
                <a:cs typeface="Consolas"/>
              </a:rPr>
              <a:t> </a:t>
            </a:r>
            <a:r>
              <a:rPr lang="en-US" sz="2000" dirty="0" err="1">
                <a:solidFill>
                  <a:srgbClr val="4F81BD"/>
                </a:solidFill>
                <a:latin typeface="Consolas"/>
                <a:cs typeface="Consolas"/>
              </a:rPr>
              <a:t>update_policy</a:t>
            </a:r>
            <a:r>
              <a:rPr lang="en-US" sz="2000" dirty="0">
                <a:solidFill>
                  <a:srgbClr val="4F81BD"/>
                </a:solidFill>
                <a:latin typeface="Consolas"/>
                <a:cs typeface="Consolas"/>
              </a:rPr>
              <a:t> (self):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4F81BD"/>
                </a:solidFill>
                <a:latin typeface="Consolas"/>
                <a:cs typeface="Consolas"/>
              </a:rPr>
              <a:t>   </a:t>
            </a:r>
            <a:r>
              <a:rPr lang="en-US" sz="2000" dirty="0" err="1" smtClean="0">
                <a:solidFill>
                  <a:srgbClr val="4F81BD"/>
                </a:solidFill>
                <a:latin typeface="Consolas"/>
                <a:cs typeface="Consolas"/>
              </a:rPr>
              <a:t>self.policy</a:t>
            </a:r>
            <a:r>
              <a:rPr lang="en-US" sz="2000" dirty="0" smtClean="0">
                <a:solidFill>
                  <a:srgbClr val="4F81BD"/>
                </a:solidFill>
                <a:latin typeface="Consolas"/>
                <a:cs typeface="Consolas"/>
              </a:rPr>
              <a:t> </a:t>
            </a:r>
            <a:r>
              <a:rPr lang="en-US" sz="2000" dirty="0">
                <a:solidFill>
                  <a:srgbClr val="4F81BD"/>
                </a:solidFill>
                <a:latin typeface="Consolas"/>
                <a:cs typeface="Consolas"/>
              </a:rPr>
              <a:t>= ~union(</a:t>
            </a:r>
            <a:r>
              <a:rPr lang="en-US" sz="2000" dirty="0" smtClean="0">
                <a:solidFill>
                  <a:srgbClr val="4F81BD"/>
                </a:solidFill>
                <a:latin typeface="Consolas"/>
                <a:cs typeface="Consolas"/>
              </a:rPr>
              <a:t>[(</a:t>
            </a:r>
            <a:r>
              <a:rPr lang="en-US" sz="2000" dirty="0">
                <a:solidFill>
                  <a:srgbClr val="4F81BD"/>
                </a:solidFill>
                <a:latin typeface="Consolas"/>
                <a:cs typeface="Consolas"/>
              </a:rPr>
              <a:t>match(</a:t>
            </a:r>
            <a:r>
              <a:rPr lang="en-US" sz="2000" dirty="0" err="1">
                <a:solidFill>
                  <a:srgbClr val="4F81BD"/>
                </a:solidFill>
                <a:latin typeface="Consolas"/>
                <a:cs typeface="Consolas"/>
              </a:rPr>
              <a:t>srcmac</a:t>
            </a:r>
            <a:r>
              <a:rPr lang="en-US" sz="2000" dirty="0">
                <a:solidFill>
                  <a:srgbClr val="4F81BD"/>
                </a:solidFill>
                <a:latin typeface="Consolas"/>
                <a:cs typeface="Consolas"/>
              </a:rPr>
              <a:t>=mac1) &amp;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4F81BD"/>
                </a:solidFill>
                <a:latin typeface="Consolas"/>
                <a:cs typeface="Consolas"/>
              </a:rPr>
              <a:t>                          </a:t>
            </a:r>
            <a:r>
              <a:rPr lang="en-US" sz="2000" dirty="0" smtClean="0">
                <a:solidFill>
                  <a:srgbClr val="4F81BD"/>
                </a:solidFill>
                <a:latin typeface="Consolas"/>
                <a:cs typeface="Consolas"/>
              </a:rPr>
              <a:t>match</a:t>
            </a:r>
            <a:r>
              <a:rPr lang="en-US" sz="2000" dirty="0">
                <a:solidFill>
                  <a:srgbClr val="4F81BD"/>
                </a:solidFill>
                <a:latin typeface="Consolas"/>
                <a:cs typeface="Consolas"/>
              </a:rPr>
              <a:t>(</a:t>
            </a:r>
            <a:r>
              <a:rPr lang="en-US" sz="2000" dirty="0" err="1">
                <a:solidFill>
                  <a:srgbClr val="4F81BD"/>
                </a:solidFill>
                <a:latin typeface="Consolas"/>
                <a:cs typeface="Consolas"/>
              </a:rPr>
              <a:t>dstmac</a:t>
            </a:r>
            <a:r>
              <a:rPr lang="en-US" sz="2000" dirty="0">
                <a:solidFill>
                  <a:srgbClr val="4F81BD"/>
                </a:solidFill>
                <a:latin typeface="Consolas"/>
                <a:cs typeface="Consolas"/>
              </a:rPr>
              <a:t>=mac2)) |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4F81BD"/>
                </a:solidFill>
                <a:latin typeface="Consolas"/>
                <a:cs typeface="Consolas"/>
              </a:rPr>
              <a:t>                         </a:t>
            </a:r>
            <a:r>
              <a:rPr lang="en-US" sz="2000" dirty="0" smtClean="0">
                <a:solidFill>
                  <a:srgbClr val="4F81BD"/>
                </a:solidFill>
                <a:latin typeface="Consolas"/>
                <a:cs typeface="Consolas"/>
              </a:rPr>
              <a:t>(</a:t>
            </a:r>
            <a:r>
              <a:rPr lang="en-US" sz="2000" dirty="0">
                <a:solidFill>
                  <a:srgbClr val="4F81BD"/>
                </a:solidFill>
                <a:latin typeface="Consolas"/>
                <a:cs typeface="Consolas"/>
              </a:rPr>
              <a:t>match(</a:t>
            </a:r>
            <a:r>
              <a:rPr lang="en-US" sz="2000" dirty="0" err="1">
                <a:solidFill>
                  <a:srgbClr val="4F81BD"/>
                </a:solidFill>
                <a:latin typeface="Consolas"/>
                <a:cs typeface="Consolas"/>
              </a:rPr>
              <a:t>dstmac</a:t>
            </a:r>
            <a:r>
              <a:rPr lang="en-US" sz="2000" dirty="0">
                <a:solidFill>
                  <a:srgbClr val="4F81BD"/>
                </a:solidFill>
                <a:latin typeface="Consolas"/>
                <a:cs typeface="Consolas"/>
              </a:rPr>
              <a:t>=mac1) &amp;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4F81BD"/>
                </a:solidFill>
                <a:latin typeface="Consolas"/>
                <a:cs typeface="Consolas"/>
              </a:rPr>
              <a:t>                          </a:t>
            </a:r>
            <a:r>
              <a:rPr lang="en-US" sz="2000" dirty="0" smtClean="0">
                <a:solidFill>
                  <a:srgbClr val="4F81BD"/>
                </a:solidFill>
                <a:latin typeface="Consolas"/>
                <a:cs typeface="Consolas"/>
              </a:rPr>
              <a:t>match</a:t>
            </a:r>
            <a:r>
              <a:rPr lang="en-US" sz="2000" dirty="0">
                <a:solidFill>
                  <a:srgbClr val="4F81BD"/>
                </a:solidFill>
                <a:latin typeface="Consolas"/>
                <a:cs typeface="Consolas"/>
              </a:rPr>
              <a:t>(</a:t>
            </a:r>
            <a:r>
              <a:rPr lang="en-US" sz="2000" dirty="0" err="1">
                <a:solidFill>
                  <a:srgbClr val="4F81BD"/>
                </a:solidFill>
                <a:latin typeface="Consolas"/>
                <a:cs typeface="Consolas"/>
              </a:rPr>
              <a:t>srcmac</a:t>
            </a:r>
            <a:r>
              <a:rPr lang="en-US" sz="2000" dirty="0">
                <a:solidFill>
                  <a:srgbClr val="4F81BD"/>
                </a:solidFill>
                <a:latin typeface="Consolas"/>
                <a:cs typeface="Consolas"/>
              </a:rPr>
              <a:t>=mac2))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4F81BD"/>
                </a:solidFill>
                <a:latin typeface="Consolas"/>
                <a:cs typeface="Consolas"/>
              </a:rPr>
              <a:t>                         </a:t>
            </a:r>
            <a:r>
              <a:rPr lang="en-US" sz="2000" dirty="0" smtClean="0">
                <a:solidFill>
                  <a:srgbClr val="4F81BD"/>
                </a:solidFill>
                <a:latin typeface="Consolas"/>
                <a:cs typeface="Consolas"/>
              </a:rPr>
              <a:t>for </a:t>
            </a:r>
            <a:r>
              <a:rPr lang="en-US" sz="2000" dirty="0">
                <a:solidFill>
                  <a:srgbClr val="4F81BD"/>
                </a:solidFill>
                <a:latin typeface="Consolas"/>
                <a:cs typeface="Consolas"/>
              </a:rPr>
              <a:t>(mac1,mac2)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4F81BD"/>
                </a:solidFill>
                <a:latin typeface="Consolas"/>
                <a:cs typeface="Consolas"/>
              </a:rPr>
              <a:t>                         </a:t>
            </a:r>
            <a:r>
              <a:rPr lang="en-US" sz="2000" dirty="0" smtClean="0">
                <a:solidFill>
                  <a:srgbClr val="4F81BD"/>
                </a:solidFill>
                <a:latin typeface="Consolas"/>
                <a:cs typeface="Consolas"/>
              </a:rPr>
              <a:t>in </a:t>
            </a:r>
            <a:r>
              <a:rPr lang="en-US" sz="2000" dirty="0" err="1">
                <a:solidFill>
                  <a:srgbClr val="4F81BD"/>
                </a:solidFill>
                <a:latin typeface="Consolas"/>
                <a:cs typeface="Consolas"/>
              </a:rPr>
              <a:t>self.firewall.keys</a:t>
            </a:r>
            <a:r>
              <a:rPr lang="en-US" sz="2000" dirty="0">
                <a:solidFill>
                  <a:srgbClr val="4F81BD"/>
                </a:solidFill>
                <a:latin typeface="Consolas"/>
                <a:cs typeface="Consolas"/>
              </a:rPr>
              <a:t>()])</a:t>
            </a:r>
          </a:p>
        </p:txBody>
      </p:sp>
      <p:sp>
        <p:nvSpPr>
          <p:cNvPr id="7" name="Rectangle 6"/>
          <p:cNvSpPr/>
          <p:nvPr/>
        </p:nvSpPr>
        <p:spPr>
          <a:xfrm>
            <a:off x="4732412" y="168977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  <a:latin typeface="Consolas"/>
                <a:cs typeface="Consolas"/>
              </a:rPr>
              <a:t>def</a:t>
            </a:r>
            <a:r>
              <a:rPr lang="en-US" dirty="0">
                <a:solidFill>
                  <a:schemeClr val="accent1"/>
                </a:solidFill>
                <a:latin typeface="Consolas"/>
                <a:cs typeface="Consolas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Consolas"/>
                <a:cs typeface="Consolas"/>
              </a:rPr>
              <a:t>AddRule</a:t>
            </a:r>
            <a:r>
              <a:rPr lang="en-US" dirty="0">
                <a:solidFill>
                  <a:schemeClr val="accent1"/>
                </a:solidFill>
                <a:latin typeface="Consolas"/>
                <a:cs typeface="Consolas"/>
              </a:rPr>
              <a:t> (self, mac1, mac2):</a:t>
            </a:r>
          </a:p>
          <a:p>
            <a:r>
              <a:rPr lang="en-US" dirty="0">
                <a:solidFill>
                  <a:schemeClr val="accent1"/>
                </a:solidFill>
                <a:latin typeface="Consolas"/>
                <a:cs typeface="Consolas"/>
              </a:rPr>
              <a:t> </a:t>
            </a:r>
            <a:r>
              <a:rPr lang="en-US" dirty="0" smtClean="0">
                <a:solidFill>
                  <a:schemeClr val="accent1"/>
                </a:solidFill>
                <a:latin typeface="Consolas"/>
                <a:cs typeface="Consolas"/>
              </a:rPr>
              <a:t>if </a:t>
            </a:r>
            <a:r>
              <a:rPr lang="en-US" dirty="0">
                <a:solidFill>
                  <a:schemeClr val="accent1"/>
                </a:solidFill>
                <a:latin typeface="Consolas"/>
                <a:cs typeface="Consolas"/>
              </a:rPr>
              <a:t>(mac2,mac1) in </a:t>
            </a:r>
            <a:r>
              <a:rPr lang="en-US" dirty="0" err="1">
                <a:solidFill>
                  <a:schemeClr val="accent1"/>
                </a:solidFill>
                <a:latin typeface="Consolas"/>
                <a:cs typeface="Consolas"/>
              </a:rPr>
              <a:t>self.firewall</a:t>
            </a:r>
            <a:r>
              <a:rPr lang="en-US" dirty="0">
                <a:solidFill>
                  <a:schemeClr val="accent1"/>
                </a:solidFill>
                <a:latin typeface="Consolas"/>
                <a:cs typeface="Consolas"/>
              </a:rPr>
              <a:t>:</a:t>
            </a:r>
          </a:p>
          <a:p>
            <a:r>
              <a:rPr lang="en-US" dirty="0">
                <a:solidFill>
                  <a:schemeClr val="accent1"/>
                </a:solidFill>
                <a:latin typeface="Consolas"/>
                <a:cs typeface="Consolas"/>
              </a:rPr>
              <a:t>  </a:t>
            </a:r>
            <a:r>
              <a:rPr lang="en-US" dirty="0" smtClean="0">
                <a:solidFill>
                  <a:schemeClr val="accent1"/>
                </a:solidFill>
                <a:latin typeface="Consolas"/>
                <a:cs typeface="Consolas"/>
              </a:rPr>
              <a:t>         </a:t>
            </a:r>
            <a:r>
              <a:rPr lang="en-US" dirty="0">
                <a:solidFill>
                  <a:schemeClr val="accent1"/>
                </a:solidFill>
                <a:latin typeface="Consolas"/>
                <a:cs typeface="Consolas"/>
              </a:rPr>
              <a:t>return</a:t>
            </a:r>
          </a:p>
          <a:p>
            <a:r>
              <a:rPr lang="en-US" dirty="0">
                <a:solidFill>
                  <a:schemeClr val="accent1"/>
                </a:solidFill>
                <a:latin typeface="Consolas"/>
                <a:cs typeface="Consolas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Consolas"/>
                <a:cs typeface="Consolas"/>
              </a:rPr>
              <a:t>self.firewall</a:t>
            </a:r>
            <a:r>
              <a:rPr lang="en-US" dirty="0">
                <a:solidFill>
                  <a:schemeClr val="accent1"/>
                </a:solidFill>
                <a:latin typeface="Consolas"/>
                <a:cs typeface="Consolas"/>
              </a:rPr>
              <a:t>[(mac1,mac2)]=True</a:t>
            </a:r>
          </a:p>
          <a:p>
            <a:r>
              <a:rPr lang="en-US" dirty="0">
                <a:solidFill>
                  <a:schemeClr val="accent1"/>
                </a:solidFill>
                <a:latin typeface="Consolas"/>
                <a:cs typeface="Consolas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Consolas"/>
                <a:cs typeface="Consolas"/>
              </a:rPr>
              <a:t>self.update_policy</a:t>
            </a:r>
            <a:r>
              <a:rPr lang="en-US" dirty="0">
                <a:solidFill>
                  <a:schemeClr val="accent1"/>
                </a:solidFill>
                <a:latin typeface="Consolas"/>
                <a:cs typeface="Consolas"/>
              </a:rPr>
              <a:t>()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85368" y="1443793"/>
            <a:ext cx="0" cy="21389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60948" y="3752494"/>
            <a:ext cx="83258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5422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150"/>
    </mc:Choice>
    <mc:Fallback xmlns="">
      <p:transition xmlns:p14="http://schemas.microsoft.com/office/powerpoint/2010/main" spd="slow" advTm="7515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Programmer </a:t>
            </a:r>
            <a:r>
              <a:rPr lang="en-US" dirty="0" err="1" smtClean="0"/>
              <a:t>Wishlist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449" y="1600200"/>
            <a:ext cx="9591676" cy="4525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Encode policy concisely</a:t>
            </a:r>
          </a:p>
          <a:p>
            <a:pPr>
              <a:lnSpc>
                <a:spcPct val="120000"/>
              </a:lnSpc>
            </a:pPr>
            <a:r>
              <a:rPr lang="en-US" b="1" dirty="0"/>
              <a:t>Write portable code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Specify traffic of interest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Compose code from independent modules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Query network state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Modify policy dynamically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58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249" y="1291303"/>
            <a:ext cx="2488875" cy="203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39"/>
    </mc:Choice>
    <mc:Fallback xmlns="">
      <p:transition xmlns:p14="http://schemas.microsoft.com/office/powerpoint/2010/main" spd="slow" advTm="1943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6513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Pyretic Platform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77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24"/>
    </mc:Choice>
    <mc:Fallback xmlns="">
      <p:transition xmlns:p14="http://schemas.microsoft.com/office/powerpoint/2010/main" spd="slow" advTm="1232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02431CD-A83D-384C-97C7-66FF0CCEF56F}" type="slidenum">
              <a:rPr lang="en-US" smtClean="0"/>
              <a:t>6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955143" y="1440952"/>
            <a:ext cx="4665355" cy="1384995"/>
          </a:xfrm>
          <a:prstGeom prst="rect">
            <a:avLst/>
          </a:prstGeom>
          <a:solidFill>
            <a:schemeClr val="bg2">
              <a:lumMod val="5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nsolas"/>
                <a:cs typeface="Consolas"/>
              </a:rPr>
              <a:t>1</a:t>
            </a:r>
            <a:r>
              <a:rPr lang="en-US" sz="2800" dirty="0" smtClean="0">
                <a:solidFill>
                  <a:srgbClr val="FF0000"/>
                </a:solidFill>
                <a:latin typeface="Consolas"/>
                <a:cs typeface="Consolas"/>
              </a:rPr>
              <a:t>:dstmac=A</a:t>
            </a:r>
            <a:r>
              <a:rPr lang="en-US" sz="2800" dirty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onsolas"/>
                <a:cs typeface="Consolas"/>
              </a:rPr>
              <a:t>-&gt; </a:t>
            </a:r>
            <a:r>
              <a:rPr lang="en-US" sz="2800" dirty="0" err="1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fwd</a:t>
            </a:r>
            <a:r>
              <a:rPr lang="en-US" sz="2800" dirty="0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(2)</a:t>
            </a:r>
          </a:p>
          <a:p>
            <a:r>
              <a:rPr lang="en-US" sz="2800" dirty="0">
                <a:solidFill>
                  <a:srgbClr val="FF0000"/>
                </a:solidFill>
                <a:latin typeface="Consolas"/>
                <a:cs typeface="Consolas"/>
                <a:sym typeface="Wingdings"/>
              </a:rPr>
              <a:t>1</a:t>
            </a:r>
            <a:r>
              <a:rPr lang="en-US" sz="2800" dirty="0" smtClean="0">
                <a:solidFill>
                  <a:srgbClr val="FF0000"/>
                </a:solidFill>
                <a:latin typeface="Consolas"/>
                <a:cs typeface="Consolas"/>
                <a:sym typeface="Wingdings"/>
              </a:rPr>
              <a:t>:dstmac=B</a:t>
            </a:r>
            <a:r>
              <a:rPr lang="en-US" sz="2800" dirty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-&gt; </a:t>
            </a:r>
            <a:r>
              <a:rPr lang="en-US" sz="2800" dirty="0" err="1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fwd</a:t>
            </a:r>
            <a:r>
              <a:rPr lang="en-US" sz="2800" dirty="0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(3)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2</a:t>
            </a:r>
            <a:r>
              <a:rPr lang="en-US" sz="2800" dirty="0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:*        -&gt; </a:t>
            </a:r>
            <a:r>
              <a:rPr lang="en-US" sz="2800" dirty="0" err="1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fwd</a:t>
            </a:r>
            <a:r>
              <a:rPr lang="en-US" sz="2800" dirty="0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(</a:t>
            </a:r>
            <a:r>
              <a:rPr lang="en-US" sz="2800" dirty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1</a:t>
            </a:r>
            <a:r>
              <a:rPr lang="en-US" sz="2800" dirty="0" smtClean="0">
                <a:solidFill>
                  <a:srgbClr val="000000"/>
                </a:solidFill>
                <a:latin typeface="Consolas"/>
                <a:cs typeface="Consolas"/>
                <a:sym typeface="Wingdings"/>
              </a:rPr>
              <a:t>)</a:t>
            </a:r>
            <a:endParaRPr lang="en-US" sz="2800" dirty="0">
              <a:solidFill>
                <a:srgbClr val="000000"/>
              </a:solidFill>
              <a:latin typeface="Consolas"/>
              <a:cs typeface="Consolas"/>
              <a:sym typeface="Wingding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60311" y="3113815"/>
            <a:ext cx="1673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Pattern</a:t>
            </a:r>
            <a:endParaRPr lang="en-US" sz="3600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773409" y="2927687"/>
            <a:ext cx="0" cy="3074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864648" y="3824345"/>
            <a:ext cx="44700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</a:rPr>
              <a:t>Switch</a:t>
            </a:r>
            <a:r>
              <a:rPr lang="en-US" sz="4000" b="1" dirty="0" smtClean="0">
                <a:solidFill>
                  <a:srgbClr val="FF0000"/>
                </a:solidFill>
              </a:rPr>
              <a:t>: MAC/</a:t>
            </a:r>
            <a:r>
              <a:rPr lang="en-US" sz="4000" b="1" dirty="0" err="1" smtClean="0">
                <a:solidFill>
                  <a:srgbClr val="FF0000"/>
                </a:solidFill>
              </a:rPr>
              <a:t>fwd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84" name="Rounded Rectangle 83"/>
          <p:cNvSpPr>
            <a:spLocks noChangeAspect="1"/>
          </p:cNvSpPr>
          <p:nvPr/>
        </p:nvSpPr>
        <p:spPr>
          <a:xfrm>
            <a:off x="3756395" y="4905675"/>
            <a:ext cx="1295363" cy="1186296"/>
          </a:xfrm>
          <a:prstGeom prst="roundRect">
            <a:avLst/>
          </a:prstGeom>
          <a:solidFill>
            <a:srgbClr val="A6A6A6"/>
          </a:solidFill>
          <a:ln w="127000">
            <a:solidFill>
              <a:srgbClr val="A6A6A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5" name="Picture 84" descr="1234405093667521867buggi_server_1.svg.hi.png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243" y="5651900"/>
            <a:ext cx="678440" cy="895468"/>
          </a:xfrm>
          <a:prstGeom prst="rect">
            <a:avLst/>
          </a:prstGeom>
        </p:spPr>
      </p:pic>
      <p:pic>
        <p:nvPicPr>
          <p:cNvPr id="86" name="Picture 85" descr="1234405093667521867buggi_server_1.svg.hi.png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329" y="4506300"/>
            <a:ext cx="678440" cy="895468"/>
          </a:xfrm>
          <a:prstGeom prst="rect">
            <a:avLst/>
          </a:prstGeom>
        </p:spPr>
      </p:pic>
      <p:cxnSp>
        <p:nvCxnSpPr>
          <p:cNvPr id="87" name="Straight Connector 86"/>
          <p:cNvCxnSpPr/>
          <p:nvPr/>
        </p:nvCxnSpPr>
        <p:spPr>
          <a:xfrm flipH="1" flipV="1">
            <a:off x="5647519" y="5868739"/>
            <a:ext cx="1282388" cy="182919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5643517" y="5025494"/>
            <a:ext cx="1286390" cy="188201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1" name="Picture 90" descr="cloud.png"/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343" y="5025494"/>
            <a:ext cx="1275842" cy="1003614"/>
          </a:xfrm>
          <a:prstGeom prst="rect">
            <a:avLst/>
          </a:prstGeom>
        </p:spPr>
      </p:pic>
      <p:cxnSp>
        <p:nvCxnSpPr>
          <p:cNvPr id="98" name="Straight Connector 97"/>
          <p:cNvCxnSpPr/>
          <p:nvPr/>
        </p:nvCxnSpPr>
        <p:spPr>
          <a:xfrm flipH="1">
            <a:off x="2619764" y="5499340"/>
            <a:ext cx="591265" cy="0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7132592" y="5668896"/>
            <a:ext cx="4666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onsolas"/>
                <a:cs typeface="Consolas"/>
              </a:rPr>
              <a:t>B</a:t>
            </a:r>
            <a:endParaRPr lang="en-US" sz="4000" dirty="0">
              <a:solidFill>
                <a:schemeClr val="bg1"/>
              </a:solidFill>
              <a:latin typeface="Consolas"/>
              <a:cs typeface="Consolas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094979" y="4526194"/>
            <a:ext cx="4796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onsolas"/>
                <a:cs typeface="Consolas"/>
              </a:rPr>
              <a:t>A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288638" y="5213695"/>
            <a:ext cx="3986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latin typeface="Consolas"/>
                <a:cs typeface="Consolas"/>
              </a:rPr>
              <a:t>1</a:t>
            </a:r>
            <a:endParaRPr lang="en-US" sz="3000" b="1" dirty="0">
              <a:latin typeface="Consolas"/>
              <a:cs typeface="Consolas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131020" y="4907845"/>
            <a:ext cx="3961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Consolas"/>
                <a:cs typeface="Consolas"/>
              </a:rPr>
              <a:t>2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5138798" y="5497660"/>
            <a:ext cx="3961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latin typeface="Consolas"/>
                <a:cs typeface="Consolas"/>
              </a:rPr>
              <a:t>3</a:t>
            </a:r>
            <a:endParaRPr lang="en-US" sz="3000" b="1" dirty="0">
              <a:latin typeface="Consolas"/>
              <a:cs typeface="Consolas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2757803" y="2960081"/>
            <a:ext cx="1197340" cy="8642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API, Many Uses 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51445" y="1536716"/>
            <a:ext cx="18782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Priority</a:t>
            </a:r>
          </a:p>
          <a:p>
            <a:r>
              <a:rPr lang="en-US" sz="3600" dirty="0" smtClean="0"/>
              <a:t>Ordered 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2277142" y="1768929"/>
            <a:ext cx="1479253" cy="3692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302548" y="2138172"/>
            <a:ext cx="1453847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277142" y="2138172"/>
            <a:ext cx="1479253" cy="4199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139904" y="3127183"/>
            <a:ext cx="1480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Action</a:t>
            </a:r>
            <a:endParaRPr lang="en-US" sz="3600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7672059" y="2937212"/>
            <a:ext cx="0" cy="3074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66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60"/>
    </mc:Choice>
    <mc:Fallback xmlns="">
      <p:transition xmlns:p14="http://schemas.microsoft.com/office/powerpoint/2010/main" spd="slow" advTm="906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20838" y="5945887"/>
            <a:ext cx="8513010" cy="8151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0148" y="1350210"/>
            <a:ext cx="8513010" cy="38878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45062" y="6066200"/>
            <a:ext cx="15603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 smtClean="0"/>
              <a:t>Switches</a:t>
            </a:r>
          </a:p>
        </p:txBody>
      </p:sp>
      <p:sp>
        <p:nvSpPr>
          <p:cNvPr id="19" name="Rounded Rectangle 18"/>
          <p:cNvSpPr>
            <a:spLocks noChangeAspect="1"/>
          </p:cNvSpPr>
          <p:nvPr/>
        </p:nvSpPr>
        <p:spPr>
          <a:xfrm>
            <a:off x="4102768" y="6092503"/>
            <a:ext cx="526694" cy="526694"/>
          </a:xfrm>
          <a:prstGeom prst="roundRect">
            <a:avLst/>
          </a:prstGeom>
          <a:solidFill>
            <a:srgbClr val="A6A6A6"/>
          </a:solidFill>
          <a:ln w="127000">
            <a:solidFill>
              <a:srgbClr val="A6A6A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>
            <a:spLocks noChangeAspect="1"/>
          </p:cNvSpPr>
          <p:nvPr/>
        </p:nvSpPr>
        <p:spPr>
          <a:xfrm>
            <a:off x="5274302" y="6092503"/>
            <a:ext cx="526694" cy="526694"/>
          </a:xfrm>
          <a:prstGeom prst="roundRect">
            <a:avLst/>
          </a:prstGeom>
          <a:solidFill>
            <a:srgbClr val="A6A6A6"/>
          </a:solidFill>
          <a:ln w="127000">
            <a:solidFill>
              <a:srgbClr val="A6A6A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/>
          <p:cNvSpPr>
            <a:spLocks noChangeAspect="1"/>
          </p:cNvSpPr>
          <p:nvPr/>
        </p:nvSpPr>
        <p:spPr>
          <a:xfrm>
            <a:off x="6436862" y="6092503"/>
            <a:ext cx="526694" cy="526694"/>
          </a:xfrm>
          <a:prstGeom prst="roundRect">
            <a:avLst/>
          </a:prstGeom>
          <a:solidFill>
            <a:srgbClr val="A6A6A6"/>
          </a:solidFill>
          <a:ln w="127000">
            <a:solidFill>
              <a:srgbClr val="A6A6A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>
            <a:spLocks noChangeAspect="1"/>
          </p:cNvSpPr>
          <p:nvPr/>
        </p:nvSpPr>
        <p:spPr>
          <a:xfrm>
            <a:off x="7553942" y="6092503"/>
            <a:ext cx="526694" cy="526694"/>
          </a:xfrm>
          <a:prstGeom prst="roundRect">
            <a:avLst/>
          </a:prstGeom>
          <a:solidFill>
            <a:srgbClr val="A6A6A6"/>
          </a:solidFill>
          <a:ln w="127000">
            <a:solidFill>
              <a:srgbClr val="A6A6A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Up Arrow 22"/>
          <p:cNvSpPr/>
          <p:nvPr/>
        </p:nvSpPr>
        <p:spPr>
          <a:xfrm>
            <a:off x="5752112" y="5361434"/>
            <a:ext cx="190500" cy="472441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 rot="10800000">
            <a:off x="6249019" y="5346375"/>
            <a:ext cx="190500" cy="472441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901578" y="1537346"/>
            <a:ext cx="4283380" cy="3587194"/>
            <a:chOff x="3901578" y="1537346"/>
            <a:chExt cx="4283380" cy="3587194"/>
          </a:xfrm>
        </p:grpSpPr>
        <p:sp>
          <p:nvSpPr>
            <p:cNvPr id="4" name="Rounded Rectangle 3"/>
            <p:cNvSpPr/>
            <p:nvPr/>
          </p:nvSpPr>
          <p:spPr>
            <a:xfrm>
              <a:off x="3925115" y="4749860"/>
              <a:ext cx="4251960" cy="374680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 smtClean="0">
                  <a:solidFill>
                    <a:srgbClr val="FFFFFF"/>
                  </a:solidFill>
                  <a:latin typeface="Helvetica"/>
                  <a:cs typeface="Helvetica"/>
                </a:rPr>
                <a:t>OF Controller Platform</a:t>
              </a:r>
              <a:endParaRPr lang="en-US" sz="2400" dirty="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925115" y="4318592"/>
              <a:ext cx="4251960" cy="335393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 smtClean="0">
                  <a:solidFill>
                    <a:srgbClr val="FFFFFF"/>
                  </a:solidFill>
                  <a:latin typeface="Helvetica"/>
                  <a:cs typeface="Helvetica"/>
                </a:rPr>
                <a:t>OF Controller Client</a:t>
              </a:r>
              <a:endParaRPr lang="en-US" sz="2400" dirty="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3901578" y="3077389"/>
              <a:ext cx="4275496" cy="345607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38100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Consolas"/>
                  <a:cs typeface="Consolas"/>
                </a:rPr>
                <a:t>Pyretic</a:t>
              </a:r>
              <a:r>
                <a:rPr lang="en-US" sz="2400" dirty="0" smtClean="0">
                  <a:solidFill>
                    <a:schemeClr val="bg1"/>
                  </a:solidFill>
                  <a:latin typeface="Helvetica"/>
                  <a:cs typeface="Helvetica"/>
                </a:rPr>
                <a:t> Backend</a:t>
              </a:r>
              <a:endParaRPr lang="en-US" sz="2400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  <p:sp>
          <p:nvSpPr>
            <p:cNvPr id="7" name="Rounded Rectangle 6"/>
            <p:cNvSpPr>
              <a:spLocks noChangeArrowheads="1"/>
            </p:cNvSpPr>
            <p:nvPr/>
          </p:nvSpPr>
          <p:spPr bwMode="auto">
            <a:xfrm>
              <a:off x="3909462" y="2102830"/>
              <a:ext cx="4275496" cy="854242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38100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000" dirty="0" smtClean="0">
                  <a:solidFill>
                    <a:schemeClr val="bg1"/>
                  </a:solidFill>
                  <a:latin typeface="Consolas"/>
                  <a:cs typeface="Consolas"/>
                </a:rPr>
                <a:t>Pyretic</a:t>
              </a:r>
              <a:r>
                <a:rPr lang="en-US" sz="3000" dirty="0" smtClean="0">
                  <a:solidFill>
                    <a:schemeClr val="bg1"/>
                  </a:solidFill>
                  <a:latin typeface="Helvetica"/>
                  <a:cs typeface="Helvetica"/>
                </a:rPr>
                <a:t> Runtime</a:t>
              </a:r>
              <a:endParaRPr lang="en-US" sz="3000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  <p:sp>
          <p:nvSpPr>
            <p:cNvPr id="8" name="Rounded Rectangle 7"/>
            <p:cNvSpPr>
              <a:spLocks noChangeArrowheads="1"/>
            </p:cNvSpPr>
            <p:nvPr/>
          </p:nvSpPr>
          <p:spPr bwMode="auto">
            <a:xfrm>
              <a:off x="3931908" y="1537346"/>
              <a:ext cx="1046748" cy="467261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38100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Helvetica"/>
                  <a:cs typeface="Helvetica"/>
                </a:rPr>
                <a:t> Main</a:t>
              </a:r>
              <a:endParaRPr lang="en-US" sz="2400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  <p:sp>
          <p:nvSpPr>
            <p:cNvPr id="17" name="Rounded Rectangle 16"/>
            <p:cNvSpPr>
              <a:spLocks noChangeArrowheads="1"/>
            </p:cNvSpPr>
            <p:nvPr/>
          </p:nvSpPr>
          <p:spPr bwMode="auto">
            <a:xfrm>
              <a:off x="5088397" y="1537346"/>
              <a:ext cx="1111446" cy="466579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38100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Helvetica"/>
                  <a:cs typeface="Helvetica"/>
                </a:rPr>
                <a:t> App 1</a:t>
              </a:r>
              <a:endParaRPr lang="en-US" sz="2400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  <p:sp>
          <p:nvSpPr>
            <p:cNvPr id="18" name="Rounded Rectangle 17"/>
            <p:cNvSpPr>
              <a:spLocks noChangeArrowheads="1"/>
            </p:cNvSpPr>
            <p:nvPr/>
          </p:nvSpPr>
          <p:spPr bwMode="auto">
            <a:xfrm>
              <a:off x="6310072" y="1537346"/>
              <a:ext cx="1111446" cy="472567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38100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Helvetica"/>
                  <a:cs typeface="Helvetica"/>
                </a:rPr>
                <a:t> App 2</a:t>
              </a:r>
              <a:endParaRPr lang="en-US" sz="2400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  <p:sp>
          <p:nvSpPr>
            <p:cNvPr id="25" name="Up Arrow 24"/>
            <p:cNvSpPr/>
            <p:nvPr/>
          </p:nvSpPr>
          <p:spPr>
            <a:xfrm>
              <a:off x="5696772" y="3643116"/>
              <a:ext cx="190500" cy="472441"/>
            </a:xfrm>
            <a:prstGeom prst="upArrow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Up Arrow 25"/>
            <p:cNvSpPr/>
            <p:nvPr/>
          </p:nvSpPr>
          <p:spPr>
            <a:xfrm rot="10800000">
              <a:off x="6193680" y="3628057"/>
              <a:ext cx="190500" cy="472441"/>
            </a:xfrm>
            <a:prstGeom prst="upArrow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03725" y="5371775"/>
            <a:ext cx="4047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OpenFlow</a:t>
            </a:r>
            <a:r>
              <a:rPr lang="en-US" sz="2400" dirty="0"/>
              <a:t> </a:t>
            </a:r>
            <a:r>
              <a:rPr lang="en-US" sz="2400" dirty="0" smtClean="0"/>
              <a:t>Messages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1002619" y="3614689"/>
            <a:ext cx="4390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Serialized Messages (TCP socket) 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403724" y="1398036"/>
            <a:ext cx="17628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 smtClean="0"/>
              <a:t>Controller </a:t>
            </a: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Platform Architecture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60915" y="2245594"/>
            <a:ext cx="1378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/>
                </a:solidFill>
              </a:rPr>
              <a:t>Process 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9323" y="4452187"/>
            <a:ext cx="1378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Process 2</a:t>
            </a:r>
          </a:p>
        </p:txBody>
      </p:sp>
    </p:spTree>
    <p:extLst>
      <p:ext uri="{BB962C8B-B14F-4D97-AF65-F5344CB8AC3E}">
        <p14:creationId xmlns:p14="http://schemas.microsoft.com/office/powerpoint/2010/main" val="363549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120"/>
    </mc:Choice>
    <mc:Fallback xmlns="">
      <p:transition xmlns:p14="http://schemas.microsoft.com/office/powerpoint/2010/main" spd="slow" advTm="13612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Modes of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674" y="1242596"/>
            <a:ext cx="8229600" cy="55753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Interpreted (on controller)</a:t>
            </a:r>
          </a:p>
          <a:p>
            <a:pPr lvl="1"/>
            <a:r>
              <a:rPr lang="en-US" dirty="0" smtClean="0"/>
              <a:t>Fallback when rules haven’t been installed</a:t>
            </a:r>
          </a:p>
          <a:p>
            <a:pPr lvl="1"/>
            <a:r>
              <a:rPr lang="en-US" dirty="0" smtClean="0"/>
              <a:t>Good for debugging</a:t>
            </a:r>
          </a:p>
          <a:p>
            <a:r>
              <a:rPr lang="en-US" dirty="0" smtClean="0"/>
              <a:t>Reactive</a:t>
            </a:r>
          </a:p>
          <a:p>
            <a:pPr lvl="1"/>
            <a:r>
              <a:rPr lang="en-US" dirty="0" smtClean="0"/>
              <a:t>Rules installed in response to packets seen</a:t>
            </a:r>
          </a:p>
          <a:p>
            <a:pPr lvl="1"/>
            <a:r>
              <a:rPr lang="en-US" dirty="0" smtClean="0"/>
              <a:t>Fallback when proactive isn’t feasible</a:t>
            </a:r>
          </a:p>
          <a:p>
            <a:pPr lvl="1"/>
            <a:r>
              <a:rPr lang="en-US" dirty="0" smtClean="0"/>
              <a:t>Various flavors and optimizations</a:t>
            </a:r>
          </a:p>
          <a:p>
            <a:r>
              <a:rPr lang="en-US" dirty="0" smtClean="0"/>
              <a:t>Proactive</a:t>
            </a:r>
          </a:p>
          <a:p>
            <a:pPr lvl="1"/>
            <a:r>
              <a:rPr lang="en-US" dirty="0" smtClean="0"/>
              <a:t>Analyze policy and push rules</a:t>
            </a:r>
          </a:p>
          <a:p>
            <a:pPr lvl="1"/>
            <a:r>
              <a:rPr lang="en-US" dirty="0" smtClean="0"/>
              <a:t>Computation can be an issue</a:t>
            </a:r>
          </a:p>
          <a:p>
            <a:pPr lvl="1"/>
            <a:r>
              <a:rPr lang="en-US" dirty="0" smtClean="0"/>
              <a:t>Currently nuclear and simple incremental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61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467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983"/>
    </mc:Choice>
    <mc:Fallback xmlns="">
      <p:transition xmlns:p14="http://schemas.microsoft.com/office/powerpoint/2010/main" spd="slow" advTm="32698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280755" y="2286000"/>
            <a:ext cx="1398671" cy="244475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38100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Helvetica"/>
                <a:cs typeface="Helvetica"/>
              </a:rPr>
              <a:t>HA &amp;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Helvetica"/>
                <a:cs typeface="Helvetica"/>
              </a:rPr>
              <a:t>Scale Out</a:t>
            </a: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2988774" y="2286000"/>
            <a:ext cx="5937279" cy="460375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38100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onsolas"/>
                <a:cs typeface="Consolas"/>
              </a:rPr>
              <a:t>Interpreter, </a:t>
            </a:r>
            <a:r>
              <a:rPr lang="en-US" sz="2400" dirty="0" err="1" smtClean="0">
                <a:solidFill>
                  <a:schemeClr val="bg1"/>
                </a:solidFill>
                <a:latin typeface="Consolas"/>
                <a:cs typeface="Consolas"/>
              </a:rPr>
              <a:t>QoS</a:t>
            </a:r>
            <a:r>
              <a:rPr lang="en-US" sz="2400" dirty="0" smtClean="0">
                <a:solidFill>
                  <a:schemeClr val="bg1"/>
                </a:solidFill>
                <a:latin typeface="Consolas"/>
                <a:cs typeface="Consolas"/>
              </a:rPr>
              <a:t>, ACL, </a:t>
            </a:r>
            <a:r>
              <a:rPr lang="en-US" sz="2400" dirty="0" err="1" smtClean="0">
                <a:solidFill>
                  <a:schemeClr val="bg1"/>
                </a:solidFill>
                <a:latin typeface="Consolas"/>
                <a:cs typeface="Consolas"/>
              </a:rPr>
              <a:t>Topo</a:t>
            </a: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Runtime Architecture (in Progress)</a:t>
            </a:r>
            <a:endParaRPr lang="en-US" dirty="0"/>
          </a:p>
        </p:txBody>
      </p:sp>
      <p:sp>
        <p:nvSpPr>
          <p:cNvPr id="34" name="Rounded Rectangle 33"/>
          <p:cNvSpPr>
            <a:spLocks noChangeArrowheads="1"/>
          </p:cNvSpPr>
          <p:nvPr/>
        </p:nvSpPr>
        <p:spPr bwMode="auto">
          <a:xfrm>
            <a:off x="2959739" y="4370042"/>
            <a:ext cx="5953154" cy="360708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38100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onsolas"/>
                <a:cs typeface="Consolas"/>
              </a:rPr>
              <a:t>Flow Table Cache Management</a:t>
            </a: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35" name="Rounded Rectangle 34"/>
          <p:cNvSpPr>
            <a:spLocks noChangeArrowheads="1"/>
          </p:cNvSpPr>
          <p:nvPr/>
        </p:nvSpPr>
        <p:spPr bwMode="auto">
          <a:xfrm>
            <a:off x="2959739" y="3867150"/>
            <a:ext cx="5953154" cy="360708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38100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onsolas"/>
                <a:cs typeface="Consolas"/>
              </a:rPr>
              <a:t>Consistent Update</a:t>
            </a: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36" name="Rounded Rectangle 35"/>
          <p:cNvSpPr>
            <a:spLocks noChangeArrowheads="1"/>
          </p:cNvSpPr>
          <p:nvPr/>
        </p:nvSpPr>
        <p:spPr bwMode="auto">
          <a:xfrm>
            <a:off x="2959739" y="3385697"/>
            <a:ext cx="5937279" cy="360708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38100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Consolas"/>
                <a:cs typeface="Consolas"/>
              </a:rPr>
              <a:t>Incrementalization</a:t>
            </a: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37" name="Rounded Rectangle 36"/>
          <p:cNvSpPr>
            <a:spLocks noChangeArrowheads="1"/>
          </p:cNvSpPr>
          <p:nvPr/>
        </p:nvSpPr>
        <p:spPr bwMode="auto">
          <a:xfrm>
            <a:off x="2988774" y="2887222"/>
            <a:ext cx="5937279" cy="360708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38100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onsolas"/>
                <a:cs typeface="Consolas"/>
              </a:rPr>
              <a:t>Classifier Generation</a:t>
            </a: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1786002" y="2286000"/>
            <a:ext cx="1069808" cy="244475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38100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Helvetica"/>
                <a:cs typeface="Helvetica"/>
              </a:rPr>
              <a:t>Query</a:t>
            </a: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Helvetica"/>
                <a:cs typeface="Helvetica"/>
              </a:rPr>
              <a:t>Mgmt</a:t>
            </a:r>
            <a:endParaRPr lang="en-US" sz="2400" dirty="0" smtClean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5294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963"/>
    </mc:Choice>
    <mc:Fallback xmlns="">
      <p:transition xmlns:p14="http://schemas.microsoft.com/office/powerpoint/2010/main" spd="slow" advTm="21196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Also in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8712"/>
          </a:xfrm>
        </p:spPr>
        <p:txBody>
          <a:bodyPr>
            <a:normAutofit/>
          </a:bodyPr>
          <a:lstStyle/>
          <a:p>
            <a:r>
              <a:rPr lang="en-US" dirty="0" smtClean="0"/>
              <a:t>New features</a:t>
            </a:r>
          </a:p>
          <a:p>
            <a:pPr lvl="1"/>
            <a:r>
              <a:rPr lang="en-US" dirty="0" smtClean="0"/>
              <a:t>Policy access controls</a:t>
            </a:r>
            <a:endParaRPr lang="en-US" dirty="0"/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QoS</a:t>
            </a:r>
            <a:r>
              <a:rPr lang="en-US" dirty="0" smtClean="0"/>
              <a:t> operators</a:t>
            </a:r>
          </a:p>
          <a:p>
            <a:pPr lvl="1"/>
            <a:r>
              <a:rPr lang="en-US" dirty="0" smtClean="0"/>
              <a:t>Enhanced querying library</a:t>
            </a:r>
          </a:p>
          <a:p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Incorporation of RADIUS &amp; DHCP </a:t>
            </a:r>
            <a:r>
              <a:rPr lang="en-US" dirty="0"/>
              <a:t>services </a:t>
            </a:r>
            <a:endParaRPr lang="en-US" dirty="0" smtClean="0"/>
          </a:p>
          <a:p>
            <a:pPr lvl="1"/>
            <a:r>
              <a:rPr lang="en-US" dirty="0"/>
              <a:t>W</a:t>
            </a:r>
            <a:r>
              <a:rPr lang="en-US" dirty="0" smtClean="0"/>
              <a:t>ide</a:t>
            </a:r>
            <a:r>
              <a:rPr lang="en-US" dirty="0"/>
              <a:t>-area traffic-management solutions for </a:t>
            </a:r>
            <a:r>
              <a:rPr lang="en-US" dirty="0" smtClean="0"/>
              <a:t>ISPs </a:t>
            </a:r>
            <a:r>
              <a:rPr lang="en-US" dirty="0"/>
              <a:t>at SDN-enabled Internet Exchange Points.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31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276"/>
    </mc:Choice>
    <mc:Fallback xmlns="">
      <p:transition xmlns:p14="http://schemas.microsoft.com/office/powerpoint/2010/main" spd="slow" advTm="5427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Just Take Our 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4104"/>
            <a:ext cx="8229600" cy="496453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2013 NSDI Community Award Winner</a:t>
            </a:r>
          </a:p>
          <a:p>
            <a:r>
              <a:rPr lang="en-US" dirty="0" smtClean="0"/>
              <a:t>Featured in </a:t>
            </a:r>
            <a:r>
              <a:rPr lang="en-US" dirty="0" err="1" smtClean="0"/>
              <a:t>Coursera</a:t>
            </a:r>
            <a:r>
              <a:rPr lang="en-US" dirty="0" smtClean="0"/>
              <a:t> SDN MOOC          (~50K students, over 1K did assignments)</a:t>
            </a:r>
          </a:p>
          <a:p>
            <a:r>
              <a:rPr lang="en-US" dirty="0" smtClean="0"/>
              <a:t>Georgia Tech Resonance Reimplementation</a:t>
            </a:r>
          </a:p>
          <a:p>
            <a:pPr lvl="1"/>
            <a:r>
              <a:rPr lang="en-US" dirty="0" smtClean="0"/>
              <a:t>Approximately </a:t>
            </a:r>
            <a:r>
              <a:rPr lang="en-US" dirty="0"/>
              <a:t>one programmer-day </a:t>
            </a:r>
            <a:endParaRPr lang="en-US" dirty="0" smtClean="0"/>
          </a:p>
          <a:p>
            <a:pPr lvl="1"/>
            <a:r>
              <a:rPr lang="en-US" dirty="0"/>
              <a:t>S</a:t>
            </a:r>
            <a:r>
              <a:rPr lang="en-US" dirty="0" smtClean="0"/>
              <a:t>ix</a:t>
            </a:r>
            <a:r>
              <a:rPr lang="en-US" dirty="0"/>
              <a:t>-fold </a:t>
            </a:r>
            <a:r>
              <a:rPr lang="en-US" dirty="0" smtClean="0"/>
              <a:t>reduction </a:t>
            </a:r>
            <a:r>
              <a:rPr lang="en-US" dirty="0"/>
              <a:t>in code size </a:t>
            </a:r>
            <a:r>
              <a:rPr lang="en-US" dirty="0" smtClean="0"/>
              <a:t>(</a:t>
            </a:r>
            <a:r>
              <a:rPr lang="en-US" dirty="0" err="1" smtClean="0"/>
              <a:t>prev</a:t>
            </a:r>
            <a:r>
              <a:rPr lang="en-US" dirty="0" smtClean="0"/>
              <a:t> in NOX)</a:t>
            </a:r>
          </a:p>
          <a:p>
            <a:pPr lvl="1"/>
            <a:r>
              <a:rPr lang="en-US" dirty="0" smtClean="0"/>
              <a:t>Short </a:t>
            </a:r>
            <a:r>
              <a:rPr lang="en-US" dirty="0"/>
              <a:t>expressions </a:t>
            </a:r>
            <a:r>
              <a:rPr lang="en-US" dirty="0" smtClean="0"/>
              <a:t>replaced </a:t>
            </a:r>
            <a:r>
              <a:rPr lang="en-US" dirty="0"/>
              <a:t>complex </a:t>
            </a:r>
            <a:r>
              <a:rPr lang="en-US" dirty="0" smtClean="0"/>
              <a:t>code</a:t>
            </a:r>
          </a:p>
          <a:p>
            <a:pPr lvl="2"/>
            <a:r>
              <a:rPr lang="en-US" dirty="0" smtClean="0"/>
              <a:t>Matching</a:t>
            </a:r>
            <a:r>
              <a:rPr lang="en-US" dirty="0"/>
              <a:t> </a:t>
            </a:r>
            <a:r>
              <a:rPr lang="en-US" dirty="0" smtClean="0"/>
              <a:t>packets </a:t>
            </a:r>
          </a:p>
          <a:p>
            <a:pPr lvl="2"/>
            <a:r>
              <a:rPr lang="en-US" dirty="0" smtClean="0"/>
              <a:t>Modifying </a:t>
            </a:r>
            <a:r>
              <a:rPr lang="en-US" dirty="0"/>
              <a:t>and </a:t>
            </a:r>
            <a:r>
              <a:rPr lang="en-US" dirty="0" smtClean="0"/>
              <a:t>injecting packets </a:t>
            </a:r>
          </a:p>
          <a:p>
            <a:pPr lvl="2"/>
            <a:r>
              <a:rPr lang="en-US" dirty="0" smtClean="0"/>
              <a:t>Constructing </a:t>
            </a:r>
            <a:r>
              <a:rPr lang="en-US" dirty="0"/>
              <a:t>and </a:t>
            </a:r>
            <a:r>
              <a:rPr lang="en-US" dirty="0" smtClean="0"/>
              <a:t>installing </a:t>
            </a:r>
            <a:r>
              <a:rPr lang="en-US" dirty="0" err="1" smtClean="0"/>
              <a:t>OpenFlow</a:t>
            </a:r>
            <a:r>
              <a:rPr lang="en-US" dirty="0" smtClean="0"/>
              <a:t> rules</a:t>
            </a:r>
          </a:p>
          <a:p>
            <a:pPr lvl="1"/>
            <a:r>
              <a:rPr lang="en-US" dirty="0" smtClean="0"/>
              <a:t>Added new features too complex for NOX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64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019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20"/>
    </mc:Choice>
    <mc:Fallback xmlns="">
      <p:transition xmlns:p14="http://schemas.microsoft.com/office/powerpoint/2010/main" spd="slow" advTm="2102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lossy-flame-hi.png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091" y="868920"/>
            <a:ext cx="4021221" cy="52293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 dirty="0" smtClean="0">
              <a:solidFill>
                <a:schemeClr val="tx1">
                  <a:lumMod val="85000"/>
                  <a:lumOff val="15000"/>
                </a:schemeClr>
              </a:solidFill>
              <a:latin typeface="Consolas"/>
              <a:cs typeface="Consolas"/>
            </a:endParaRPr>
          </a:p>
          <a:p>
            <a:pPr marL="0" indent="0" algn="ctr">
              <a:buNone/>
            </a:pP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Consolas"/>
              <a:cs typeface="Consolas"/>
            </a:endParaRPr>
          </a:p>
          <a:p>
            <a:pPr marL="0" indent="0" algn="ctr">
              <a:buNone/>
            </a:pP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cs typeface="Consolas"/>
              </a:rPr>
              <a:t>www.frenetic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cs typeface="Consolas"/>
              </a:rPr>
              <a:t>-lang.org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cs typeface="Consolas"/>
              </a:rPr>
              <a:t>/pyretic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256" y="274638"/>
            <a:ext cx="8229600" cy="1143000"/>
          </a:xfrm>
        </p:spPr>
        <p:txBody>
          <a:bodyPr/>
          <a:lstStyle/>
          <a:p>
            <a:r>
              <a:rPr lang="en-US" dirty="0" smtClean="0"/>
              <a:t>Test It Out Yourself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8051" y="160422"/>
            <a:ext cx="2215949" cy="224589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89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642"/>
    </mc:Choice>
    <mc:Fallback xmlns="">
      <p:transition xmlns:p14="http://schemas.microsoft.com/office/powerpoint/2010/main" spd="slow" advTm="6664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02431CD-A83D-384C-97C7-66FF0CCEF56F}" type="slidenum">
              <a:rPr lang="en-US" smtClean="0"/>
              <a:t>7</a:t>
            </a:fld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864648" y="3824345"/>
            <a:ext cx="5867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</a:rPr>
              <a:t>Load Balancer</a:t>
            </a:r>
            <a:r>
              <a:rPr lang="en-US" sz="4000" b="1" dirty="0" smtClean="0">
                <a:solidFill>
                  <a:srgbClr val="FF0000"/>
                </a:solidFill>
              </a:rPr>
              <a:t>: IP/mod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84" name="Rounded Rectangle 83"/>
          <p:cNvSpPr>
            <a:spLocks noChangeAspect="1"/>
          </p:cNvSpPr>
          <p:nvPr/>
        </p:nvSpPr>
        <p:spPr>
          <a:xfrm>
            <a:off x="3756395" y="4905675"/>
            <a:ext cx="1295363" cy="1186296"/>
          </a:xfrm>
          <a:prstGeom prst="roundRect">
            <a:avLst/>
          </a:prstGeom>
          <a:solidFill>
            <a:srgbClr val="A6A6A6"/>
          </a:solidFill>
          <a:ln w="127000">
            <a:solidFill>
              <a:srgbClr val="A6A6A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5" name="Picture 84" descr="1234405093667521867buggi_server_1.svg.hi.png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243" y="5651900"/>
            <a:ext cx="678440" cy="895468"/>
          </a:xfrm>
          <a:prstGeom prst="rect">
            <a:avLst/>
          </a:prstGeom>
        </p:spPr>
      </p:pic>
      <p:pic>
        <p:nvPicPr>
          <p:cNvPr id="86" name="Picture 85" descr="1234405093667521867buggi_server_1.svg.hi.png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329" y="4506300"/>
            <a:ext cx="678440" cy="895468"/>
          </a:xfrm>
          <a:prstGeom prst="rect">
            <a:avLst/>
          </a:prstGeom>
        </p:spPr>
      </p:pic>
      <p:cxnSp>
        <p:nvCxnSpPr>
          <p:cNvPr id="87" name="Straight Connector 86"/>
          <p:cNvCxnSpPr/>
          <p:nvPr/>
        </p:nvCxnSpPr>
        <p:spPr>
          <a:xfrm flipH="1" flipV="1">
            <a:off x="5647519" y="5868739"/>
            <a:ext cx="1282388" cy="182919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5643517" y="5025494"/>
            <a:ext cx="1286390" cy="188201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1" name="Picture 90" descr="cloud.png"/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343" y="5025494"/>
            <a:ext cx="1275842" cy="1003614"/>
          </a:xfrm>
          <a:prstGeom prst="rect">
            <a:avLst/>
          </a:prstGeom>
        </p:spPr>
      </p:pic>
      <p:cxnSp>
        <p:nvCxnSpPr>
          <p:cNvPr id="98" name="Straight Connector 97"/>
          <p:cNvCxnSpPr/>
          <p:nvPr/>
        </p:nvCxnSpPr>
        <p:spPr>
          <a:xfrm flipH="1">
            <a:off x="2619764" y="5499340"/>
            <a:ext cx="591265" cy="0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7132592" y="5668896"/>
            <a:ext cx="4666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onsolas"/>
                <a:cs typeface="Consolas"/>
              </a:rPr>
              <a:t>B</a:t>
            </a:r>
            <a:endParaRPr lang="en-US" sz="4000" dirty="0">
              <a:solidFill>
                <a:schemeClr val="bg1"/>
              </a:solidFill>
              <a:latin typeface="Consolas"/>
              <a:cs typeface="Consolas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094979" y="4526194"/>
            <a:ext cx="4796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onsolas"/>
                <a:cs typeface="Consolas"/>
              </a:rPr>
              <a:t>A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288638" y="5213695"/>
            <a:ext cx="3986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latin typeface="Consolas"/>
                <a:cs typeface="Consolas"/>
              </a:rPr>
              <a:t>1</a:t>
            </a:r>
            <a:endParaRPr lang="en-US" sz="3000" b="1" dirty="0">
              <a:latin typeface="Consolas"/>
              <a:cs typeface="Consolas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131020" y="4907845"/>
            <a:ext cx="3961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Consolas"/>
                <a:cs typeface="Consolas"/>
              </a:rPr>
              <a:t>2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5138798" y="5497660"/>
            <a:ext cx="3961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latin typeface="Consolas"/>
                <a:cs typeface="Consolas"/>
              </a:rPr>
              <a:t>3</a:t>
            </a:r>
            <a:endParaRPr lang="en-US" sz="3000" b="1" dirty="0">
              <a:latin typeface="Consolas"/>
              <a:cs typeface="Consola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60311" y="3113815"/>
            <a:ext cx="1673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Pattern</a:t>
            </a:r>
            <a:endParaRPr lang="en-US" sz="3600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4960311" y="2682875"/>
            <a:ext cx="480636" cy="5442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139904" y="3127183"/>
            <a:ext cx="1480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Action</a:t>
            </a:r>
            <a:endParaRPr lang="en-US" sz="3600" dirty="0"/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7725769" y="2540000"/>
            <a:ext cx="178504" cy="6871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508884" y="1399947"/>
            <a:ext cx="7111614" cy="95410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nsolas"/>
                <a:cs typeface="Consolas"/>
              </a:rPr>
              <a:t>  </a:t>
            </a:r>
            <a:r>
              <a:rPr lang="en-US" sz="2800" dirty="0" err="1" smtClean="0">
                <a:latin typeface="Consolas"/>
                <a:cs typeface="Consolas"/>
              </a:rPr>
              <a:t>srcip</a:t>
            </a:r>
            <a:r>
              <a:rPr lang="en-US" sz="2800" dirty="0">
                <a:latin typeface="Consolas"/>
                <a:cs typeface="Consolas"/>
              </a:rPr>
              <a:t>=0*,</a:t>
            </a:r>
            <a:r>
              <a:rPr lang="en-US" sz="2800" dirty="0" err="1">
                <a:latin typeface="Consolas"/>
                <a:cs typeface="Consolas"/>
              </a:rPr>
              <a:t>dstip</a:t>
            </a:r>
            <a:r>
              <a:rPr lang="en-US" sz="2800" dirty="0" smtClean="0">
                <a:latin typeface="Consolas"/>
                <a:cs typeface="Consolas"/>
              </a:rPr>
              <a:t>=P</a:t>
            </a:r>
            <a:r>
              <a:rPr lang="en-US" sz="2800" dirty="0">
                <a:latin typeface="Consolas"/>
                <a:cs typeface="Consolas"/>
              </a:rPr>
              <a:t> </a:t>
            </a:r>
            <a:r>
              <a:rPr lang="en-US" sz="2800" dirty="0" smtClean="0">
                <a:latin typeface="Consolas"/>
                <a:cs typeface="Consolas"/>
              </a:rPr>
              <a:t>-&gt; </a:t>
            </a:r>
            <a:r>
              <a:rPr lang="en-US" sz="2800" dirty="0" smtClean="0">
                <a:solidFill>
                  <a:srgbClr val="FF0000"/>
                </a:solidFill>
                <a:latin typeface="Consolas"/>
                <a:cs typeface="Consolas"/>
              </a:rPr>
              <a:t>mod</a:t>
            </a:r>
            <a:r>
              <a:rPr lang="en-US" sz="2800" dirty="0">
                <a:solidFill>
                  <a:srgbClr val="FF0000"/>
                </a:solidFill>
                <a:latin typeface="Consolas"/>
                <a:cs typeface="Consolas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Consolas"/>
                <a:cs typeface="Consolas"/>
              </a:rPr>
              <a:t>dstip</a:t>
            </a:r>
            <a:r>
              <a:rPr lang="en-US" sz="2800" dirty="0" smtClean="0">
                <a:solidFill>
                  <a:srgbClr val="FF0000"/>
                </a:solidFill>
                <a:latin typeface="Consolas"/>
                <a:cs typeface="Consolas"/>
              </a:rPr>
              <a:t>=</a:t>
            </a:r>
            <a:r>
              <a:rPr lang="en-US" sz="2800" dirty="0">
                <a:solidFill>
                  <a:srgbClr val="FF0000"/>
                </a:solidFill>
                <a:latin typeface="Consolas"/>
                <a:cs typeface="Consolas"/>
              </a:rPr>
              <a:t>A</a:t>
            </a:r>
            <a:r>
              <a:rPr lang="en-US" sz="2800" dirty="0" smtClean="0">
                <a:solidFill>
                  <a:srgbClr val="FF0000"/>
                </a:solidFill>
                <a:latin typeface="Consolas"/>
                <a:cs typeface="Consolas"/>
              </a:rPr>
              <a:t>)</a:t>
            </a:r>
            <a:r>
              <a:rPr lang="en-US" sz="2800" dirty="0" smtClean="0">
                <a:latin typeface="Consolas"/>
                <a:cs typeface="Consolas"/>
              </a:rPr>
              <a:t>    </a:t>
            </a:r>
          </a:p>
          <a:p>
            <a:r>
              <a:rPr lang="en-US" sz="2800" dirty="0">
                <a:latin typeface="Consolas"/>
                <a:cs typeface="Consolas"/>
              </a:rPr>
              <a:t> </a:t>
            </a:r>
            <a:r>
              <a:rPr lang="en-US" sz="2800" dirty="0" smtClean="0">
                <a:latin typeface="Consolas"/>
                <a:cs typeface="Consolas"/>
              </a:rPr>
              <a:t> </a:t>
            </a:r>
            <a:r>
              <a:rPr lang="en-US" sz="2800" dirty="0" err="1" smtClean="0">
                <a:latin typeface="Consolas"/>
                <a:cs typeface="Consolas"/>
              </a:rPr>
              <a:t>srcip</a:t>
            </a:r>
            <a:r>
              <a:rPr lang="en-US" sz="2800" dirty="0">
                <a:latin typeface="Consolas"/>
                <a:cs typeface="Consolas"/>
              </a:rPr>
              <a:t>=1*,</a:t>
            </a:r>
            <a:r>
              <a:rPr lang="en-US" sz="2800" dirty="0" err="1">
                <a:latin typeface="Consolas"/>
                <a:cs typeface="Consolas"/>
              </a:rPr>
              <a:t>dstip</a:t>
            </a:r>
            <a:r>
              <a:rPr lang="en-US" sz="2800" dirty="0" smtClean="0">
                <a:latin typeface="Consolas"/>
                <a:cs typeface="Consolas"/>
              </a:rPr>
              <a:t>=P</a:t>
            </a:r>
            <a:r>
              <a:rPr lang="en-US" sz="2800" dirty="0">
                <a:latin typeface="Consolas"/>
                <a:cs typeface="Consolas"/>
              </a:rPr>
              <a:t> </a:t>
            </a:r>
            <a:r>
              <a:rPr lang="en-US" sz="2800" dirty="0" smtClean="0">
                <a:latin typeface="Consolas"/>
                <a:cs typeface="Consolas"/>
              </a:rPr>
              <a:t>-&gt; </a:t>
            </a:r>
            <a:r>
              <a:rPr lang="en-US" sz="2800" dirty="0" smtClean="0">
                <a:solidFill>
                  <a:srgbClr val="FF0000"/>
                </a:solidFill>
                <a:latin typeface="Consolas"/>
                <a:cs typeface="Consolas"/>
              </a:rPr>
              <a:t>mod</a:t>
            </a:r>
            <a:r>
              <a:rPr lang="en-US" sz="2800" dirty="0">
                <a:solidFill>
                  <a:srgbClr val="FF0000"/>
                </a:solidFill>
                <a:latin typeface="Consolas"/>
                <a:cs typeface="Consolas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Consolas"/>
                <a:cs typeface="Consolas"/>
              </a:rPr>
              <a:t>dstip</a:t>
            </a:r>
            <a:r>
              <a:rPr lang="en-US" sz="2800" dirty="0" smtClean="0">
                <a:solidFill>
                  <a:srgbClr val="FF0000"/>
                </a:solidFill>
                <a:latin typeface="Consolas"/>
                <a:cs typeface="Consolas"/>
              </a:rPr>
              <a:t>=</a:t>
            </a:r>
            <a:r>
              <a:rPr lang="en-US" sz="2800" dirty="0">
                <a:solidFill>
                  <a:srgbClr val="FF0000"/>
                </a:solidFill>
                <a:latin typeface="Consolas"/>
                <a:cs typeface="Consolas"/>
              </a:rPr>
              <a:t>B</a:t>
            </a:r>
            <a:r>
              <a:rPr lang="en-US" sz="2800" dirty="0" smtClean="0">
                <a:solidFill>
                  <a:srgbClr val="FF0000"/>
                </a:solidFill>
                <a:latin typeface="Consolas"/>
                <a:cs typeface="Consolas"/>
              </a:rPr>
              <a:t>)</a:t>
            </a:r>
            <a:endParaRPr lang="en-US" sz="2800" dirty="0">
              <a:latin typeface="Consolas"/>
              <a:cs typeface="Consolas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348823" y="2845449"/>
            <a:ext cx="1197340" cy="8642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API, Many Uses </a:t>
            </a:r>
          </a:p>
        </p:txBody>
      </p:sp>
    </p:spTree>
    <p:extLst>
      <p:ext uri="{BB962C8B-B14F-4D97-AF65-F5344CB8AC3E}">
        <p14:creationId xmlns:p14="http://schemas.microsoft.com/office/powerpoint/2010/main" val="134008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52"/>
    </mc:Choice>
    <mc:Fallback xmlns="">
      <p:transition xmlns:p14="http://schemas.microsoft.com/office/powerpoint/2010/main" spd="slow" advTm="150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598934" y="2621285"/>
            <a:ext cx="8243158" cy="3086366"/>
            <a:chOff x="964459" y="2473178"/>
            <a:chExt cx="7493778" cy="2805773"/>
          </a:xfrm>
        </p:grpSpPr>
        <p:sp>
          <p:nvSpPr>
            <p:cNvPr id="4" name="Rounded Rectangle 3"/>
            <p:cNvSpPr/>
            <p:nvPr/>
          </p:nvSpPr>
          <p:spPr>
            <a:xfrm>
              <a:off x="3028270" y="3351171"/>
              <a:ext cx="4724400" cy="554340"/>
            </a:xfrm>
            <a:prstGeom prst="roundRect">
              <a:avLst/>
            </a:prstGeom>
            <a:solidFill>
              <a:srgbClr val="404040"/>
            </a:solidFill>
            <a:ln>
              <a:solidFill>
                <a:srgbClr val="40404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 smtClean="0">
                  <a:solidFill>
                    <a:srgbClr val="FFFFFF"/>
                  </a:solidFill>
                  <a:latin typeface="Consolas"/>
                  <a:cs typeface="Consolas"/>
                </a:rPr>
                <a:t>Controller Platform</a:t>
              </a:r>
              <a:endParaRPr lang="en-US" sz="2600" dirty="0">
                <a:solidFill>
                  <a:srgbClr val="FFFFFF"/>
                </a:solidFill>
                <a:latin typeface="Consolas"/>
                <a:cs typeface="Consolas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605662" y="4803719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452330" y="4803719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7295470" y="4803719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Up Arrow 7"/>
            <p:cNvSpPr/>
            <p:nvPr/>
          </p:nvSpPr>
          <p:spPr>
            <a:xfrm>
              <a:off x="5008760" y="4053231"/>
              <a:ext cx="211667" cy="524934"/>
            </a:xfrm>
            <a:prstGeom prst="upArrow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Up Arrow 8"/>
            <p:cNvSpPr/>
            <p:nvPr/>
          </p:nvSpPr>
          <p:spPr>
            <a:xfrm rot="10800000">
              <a:off x="5611302" y="4053231"/>
              <a:ext cx="211667" cy="524934"/>
            </a:xfrm>
            <a:prstGeom prst="upArrow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094593" y="4803719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890462" y="4803719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733602" y="4803719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73530" y="4106488"/>
              <a:ext cx="30053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onsolas"/>
                  <a:cs typeface="Consolas"/>
                </a:rPr>
                <a:t>Switch API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01680" y="4041832"/>
              <a:ext cx="23565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onsolas"/>
                  <a:cs typeface="Consolas"/>
                </a:rPr>
                <a:t>(</a:t>
              </a:r>
              <a:r>
                <a:rPr lang="en-US" sz="2400" dirty="0" err="1" smtClean="0">
                  <a:latin typeface="Consolas"/>
                  <a:cs typeface="Consolas"/>
                </a:rPr>
                <a:t>OpenFlow</a:t>
              </a:r>
              <a:r>
                <a:rPr lang="en-US" sz="2400" dirty="0" smtClean="0">
                  <a:latin typeface="Consolas"/>
                  <a:cs typeface="Consolas"/>
                </a:rPr>
                <a:t>)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028270" y="2473178"/>
              <a:ext cx="4728049" cy="55434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 smtClean="0">
                  <a:solidFill>
                    <a:srgbClr val="FFFFFF"/>
                  </a:solidFill>
                  <a:latin typeface="Consolas"/>
                  <a:cs typeface="Consolas"/>
                </a:rPr>
                <a:t>Monolithic Controller</a:t>
              </a:r>
              <a:endParaRPr lang="en-US" sz="2600" dirty="0">
                <a:solidFill>
                  <a:srgbClr val="FFFFFF"/>
                </a:solidFill>
                <a:latin typeface="Consolas"/>
                <a:cs typeface="Consola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68301" y="4817286"/>
              <a:ext cx="23565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onsolas"/>
                  <a:cs typeface="Consolas"/>
                </a:rPr>
                <a:t>Switches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82060" y="2525685"/>
              <a:ext cx="2356557" cy="419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onsolas"/>
                  <a:cs typeface="Consolas"/>
                </a:rPr>
                <a:t>App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64459" y="3369877"/>
              <a:ext cx="30053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onsolas"/>
                  <a:cs typeface="Consolas"/>
                </a:rPr>
                <a:t>Runtime</a:t>
              </a:r>
            </a:p>
          </p:txBody>
        </p:sp>
      </p:grpSp>
      <p:sp>
        <p:nvSpPr>
          <p:cNvPr id="27" name="Rectangle 1"/>
          <p:cNvSpPr txBox="1">
            <a:spLocks noChangeArrowheads="1"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OpenFlow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Programming Stack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56280" y="3206818"/>
            <a:ext cx="469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Control Flow, Data Structures, etc.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69781" y="1417638"/>
            <a:ext cx="2904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*First </a:t>
            </a:r>
            <a:r>
              <a:rPr lang="en-US" dirty="0"/>
              <a:t>O</a:t>
            </a:r>
            <a:r>
              <a:rPr lang="en-US" dirty="0" smtClean="0"/>
              <a:t>rder </a:t>
            </a:r>
            <a:r>
              <a:rPr lang="en-US" dirty="0"/>
              <a:t>A</a:t>
            </a:r>
            <a:r>
              <a:rPr lang="en-US" dirty="0" smtClean="0"/>
              <a:t>pproximation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51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963"/>
    </mc:Choice>
    <mc:Fallback xmlns="">
      <p:transition xmlns:p14="http://schemas.microsoft.com/office/powerpoint/2010/main" spd="slow" advTm="4796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Programming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SDN w/ </a:t>
            </a:r>
            <a:r>
              <a:rPr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OpenFlow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C9F79E8-7332-2C48-86B2-A1C6606A4FF2}" type="slidenum">
              <a:rPr lang="en-US" sz="1400" b="0">
                <a:latin typeface="Times New Roman" charset="0"/>
              </a:rPr>
              <a:pPr eaLnBrk="1" hangingPunct="1"/>
              <a:t>9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20484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776413"/>
            <a:ext cx="29908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3490913"/>
            <a:ext cx="29908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5143500"/>
            <a:ext cx="29908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6"/>
          <p:cNvSpPr>
            <a:spLocks/>
          </p:cNvSpPr>
          <p:nvPr/>
        </p:nvSpPr>
        <p:spPr bwMode="auto">
          <a:xfrm>
            <a:off x="577850" y="6197600"/>
            <a:ext cx="100330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700">
                <a:solidFill>
                  <a:srgbClr val="FFFFFF"/>
                </a:solidFill>
                <a:cs typeface="Myriad Pro Light" charset="0"/>
              </a:rPr>
              <a:t>Images by Billy Perkins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038600" y="1447800"/>
            <a:ext cx="586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23838" indent="-223838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563563" indent="-223838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b="0" dirty="0">
                <a:latin typeface="Arial" charset="0"/>
                <a:sym typeface="Myriad Pro Semibold" charset="0"/>
              </a:rPr>
              <a:t>The Good</a:t>
            </a: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b="0" dirty="0" smtClean="0">
                <a:latin typeface="Arial" charset="0"/>
                <a:ea typeface="ＭＳ Ｐゴシック" charset="0"/>
              </a:rPr>
              <a:t>Network-wide visibility</a:t>
            </a:r>
            <a:endParaRPr lang="en-US" b="0" dirty="0">
              <a:latin typeface="Arial" charset="0"/>
              <a:ea typeface="ＭＳ Ｐゴシック" charset="0"/>
            </a:endParaRP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b="0" dirty="0">
                <a:latin typeface="Arial" charset="0"/>
                <a:ea typeface="ＭＳ Ｐゴシック" charset="0"/>
              </a:rPr>
              <a:t>Direct control </a:t>
            </a:r>
            <a:r>
              <a:rPr lang="en-US" b="0" dirty="0" smtClean="0">
                <a:latin typeface="Arial" charset="0"/>
                <a:ea typeface="ＭＳ Ｐゴシック" charset="0"/>
              </a:rPr>
              <a:t>over the switches</a:t>
            </a: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b="0" dirty="0" smtClean="0">
                <a:latin typeface="Arial" charset="0"/>
                <a:ea typeface="ＭＳ Ｐゴシック" charset="0"/>
              </a:rPr>
              <a:t>Simple data-plane abstraction</a:t>
            </a:r>
            <a:endParaRPr lang="en-US" b="0" dirty="0">
              <a:latin typeface="Arial" charset="0"/>
              <a:ea typeface="ＭＳ Ｐゴシック" charset="0"/>
            </a:endParaRP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endParaRPr lang="en-US" b="0" dirty="0">
              <a:latin typeface="Arial" charset="0"/>
              <a:ea typeface="ＭＳ Ｐゴシック" charset="0"/>
            </a:endParaRPr>
          </a:p>
        </p:txBody>
      </p:sp>
      <p:sp>
        <p:nvSpPr>
          <p:cNvPr id="11" name="Content Placeholder 19"/>
          <p:cNvSpPr>
            <a:spLocks noGrp="1"/>
          </p:cNvSpPr>
          <p:nvPr>
            <p:ph idx="1"/>
          </p:nvPr>
        </p:nvSpPr>
        <p:spPr>
          <a:xfrm>
            <a:off x="4038600" y="3276600"/>
            <a:ext cx="4800600" cy="1600200"/>
          </a:xfrm>
        </p:spPr>
        <p:txBody>
          <a:bodyPr/>
          <a:lstStyle/>
          <a:p>
            <a:r>
              <a:rPr lang="en-US" sz="2400" dirty="0">
                <a:latin typeface="Arial" charset="0"/>
                <a:cs typeface="Arial" charset="0"/>
                <a:sym typeface="Myriad Pro Semibold" charset="0"/>
              </a:rPr>
              <a:t>The Bad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Low-level programming interface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Functionality tied to hardware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Explicit resource control</a:t>
            </a:r>
          </a:p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2" name="Content Placeholder 26"/>
          <p:cNvSpPr txBox="1">
            <a:spLocks/>
          </p:cNvSpPr>
          <p:nvPr/>
        </p:nvSpPr>
        <p:spPr bwMode="auto">
          <a:xfrm>
            <a:off x="4038600" y="4953000"/>
            <a:ext cx="518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23838" indent="-223838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563563" indent="-223838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b="0" dirty="0">
                <a:solidFill>
                  <a:srgbClr val="000000"/>
                </a:solidFill>
                <a:latin typeface="Arial" charset="0"/>
                <a:sym typeface="Myriad Pro Semibold" charset="0"/>
              </a:rPr>
              <a:t>The Ugly</a:t>
            </a: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Non-modular, non-compositional</a:t>
            </a: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</a:t>
            </a:r>
            <a:r>
              <a:rPr lang="en-US" b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hallenging </a:t>
            </a:r>
            <a:r>
              <a:rPr lang="en-US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distributed </a:t>
            </a:r>
            <a:r>
              <a:rPr lang="en-US" b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programming</a:t>
            </a:r>
            <a:endParaRPr lang="en-US" b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2800" b="0" dirty="0">
              <a:solidFill>
                <a:srgbClr val="0000FF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690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512"/>
    </mc:Choice>
    <mc:Fallback xmlns="">
      <p:transition xmlns:p14="http://schemas.microsoft.com/office/powerpoint/2010/main" spd="slow" advTm="9651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4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1.8|19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11.9|5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3|8.2|1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8|6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35.3|3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7.8|6.9|4.7|6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12.1|20.3|7.7|8.7|8|17.9|5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13.1|1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4|18.9|5.3|20.3|11.5|11.5|32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58.7|15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2.7|1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3|55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20.4|15|9.6|22.1|16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5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4|44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小塚ゴシック Pro 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小塚ゴシック Pro 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0">
          <a:tailEnd type="triangle"/>
        </a:ln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44422</TotalTime>
  <Words>3412</Words>
  <Application>Microsoft Macintosh PowerPoint</Application>
  <PresentationFormat>On-screen Show (4:3)</PresentationFormat>
  <Paragraphs>759</Paragraphs>
  <Slides>65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Modular SDN Programming w/ Pyretic</vt:lpstr>
      <vt:lpstr>SDN Is Great!</vt:lpstr>
      <vt:lpstr>Programming w/ OpenFlow? </vt:lpstr>
      <vt:lpstr>Example Network</vt:lpstr>
      <vt:lpstr>A Simple OpenFlow Program</vt:lpstr>
      <vt:lpstr>One API, Many Uses </vt:lpstr>
      <vt:lpstr>One API, Many Uses </vt:lpstr>
      <vt:lpstr>PowerPoint Presentation</vt:lpstr>
      <vt:lpstr>Programming SDN w/ OpenFlow</vt:lpstr>
      <vt:lpstr>PowerPoint Presentation</vt:lpstr>
      <vt:lpstr>PowerPoint Presentation</vt:lpstr>
      <vt:lpstr>{Frene,Pyre}tic?</vt:lpstr>
      <vt:lpstr>Pyretic or Frenetic Ocaml?</vt:lpstr>
      <vt:lpstr>Pyretic from 10,000 ft</vt:lpstr>
      <vt:lpstr>Pyretic Philosophy</vt:lpstr>
      <vt:lpstr>Open Source and  Programmer-Friendly</vt:lpstr>
      <vt:lpstr>HW  Middleware  QA  Ops</vt:lpstr>
      <vt:lpstr>Where Pyretic Fits</vt:lpstr>
      <vt:lpstr>Pyretic from 1,000 ft</vt:lpstr>
      <vt:lpstr>Basic Programmer Wishlist</vt:lpstr>
      <vt:lpstr>Pyretic =</vt:lpstr>
      <vt:lpstr>Pyretic Provides</vt:lpstr>
      <vt:lpstr>Pyretic from 500 ft</vt:lpstr>
      <vt:lpstr>Policy in OpenFlow</vt:lpstr>
      <vt:lpstr>From Rules to a Policy Function</vt:lpstr>
      <vt:lpstr>Pyretic at sea-level</vt:lpstr>
      <vt:lpstr>Why a set? Consider flood</vt:lpstr>
      <vt:lpstr>No worrying about:</vt:lpstr>
      <vt:lpstr>Programmer Wishlist</vt:lpstr>
      <vt:lpstr>From Bit Patterns to Predicates</vt:lpstr>
      <vt:lpstr>Example: Access Control</vt:lpstr>
      <vt:lpstr>Programmer Wishlist</vt:lpstr>
      <vt:lpstr>OpenFlow Packets</vt:lpstr>
      <vt:lpstr>Pyretic Virtual Header Fields</vt:lpstr>
      <vt:lpstr>Runtime Handles Implementation</vt:lpstr>
      <vt:lpstr>Programmer Wishlist</vt:lpstr>
      <vt:lpstr>Recall OpenFlow</vt:lpstr>
      <vt:lpstr>Balance then Route (in Sequence)</vt:lpstr>
      <vt:lpstr>Route and Monitor (in Parallel)</vt:lpstr>
      <vt:lpstr>Requires a Cross Product  [ICFP’11, POPL’12]</vt:lpstr>
      <vt:lpstr>Policy Functions Enable  Compositional Operators</vt:lpstr>
      <vt:lpstr>Example: Sequential Composition</vt:lpstr>
      <vt:lpstr>Easily Define New Policies</vt:lpstr>
      <vt:lpstr>Or flood</vt:lpstr>
      <vt:lpstr>Programmer Wishlist</vt:lpstr>
      <vt:lpstr>Querying In OpenFlow</vt:lpstr>
      <vt:lpstr>Queries in Pyretic</vt:lpstr>
      <vt:lpstr>Example: Monitor</vt:lpstr>
      <vt:lpstr>Query Policy Library</vt:lpstr>
      <vt:lpstr>Recall OpenFlow Toy Balance Route Monitor</vt:lpstr>
      <vt:lpstr>In Pyretic</vt:lpstr>
      <vt:lpstr>Compared to</vt:lpstr>
      <vt:lpstr>Programmer Wishlist</vt:lpstr>
      <vt:lpstr>Functions Support Dynamism</vt:lpstr>
      <vt:lpstr>Example: MAC-Learning</vt:lpstr>
      <vt:lpstr>Dynamic Policies</vt:lpstr>
      <vt:lpstr>Example: UI Firewall</vt:lpstr>
      <vt:lpstr>Programmer Wishlist</vt:lpstr>
      <vt:lpstr>Pyretic Platform</vt:lpstr>
      <vt:lpstr>Platform Architecture</vt:lpstr>
      <vt:lpstr>Modes of Operation</vt:lpstr>
      <vt:lpstr>Runtime Architecture (in Progress)</vt:lpstr>
      <vt:lpstr>Also in Progress</vt:lpstr>
      <vt:lpstr>Don’t Just Take Our Word</vt:lpstr>
      <vt:lpstr>Test It Out Yourself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Understanding, Accommodating, and Leveraging Radical Changes in Mobility of Users, Devices, and Software</dc:title>
  <dc:creator>Joshua Reich</dc:creator>
  <cp:lastModifiedBy>Bob Greg</cp:lastModifiedBy>
  <cp:revision>1332</cp:revision>
  <cp:lastPrinted>2013-03-31T22:56:59Z</cp:lastPrinted>
  <dcterms:created xsi:type="dcterms:W3CDTF">2011-07-06T20:32:25Z</dcterms:created>
  <dcterms:modified xsi:type="dcterms:W3CDTF">2013-10-02T13:23:35Z</dcterms:modified>
</cp:coreProperties>
</file>