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7"/>
  </p:notesMasterIdLst>
  <p:handoutMasterIdLst>
    <p:handoutMasterId r:id="rId68"/>
  </p:handoutMasterIdLst>
  <p:sldIdLst>
    <p:sldId id="256" r:id="rId2"/>
    <p:sldId id="322" r:id="rId3"/>
    <p:sldId id="636" r:id="rId4"/>
    <p:sldId id="468" r:id="rId5"/>
    <p:sldId id="637" r:id="rId6"/>
    <p:sldId id="530" r:id="rId7"/>
    <p:sldId id="579" r:id="rId8"/>
    <p:sldId id="665" r:id="rId9"/>
    <p:sldId id="638" r:id="rId10"/>
    <p:sldId id="639" r:id="rId11"/>
    <p:sldId id="640" r:id="rId12"/>
    <p:sldId id="641" r:id="rId13"/>
    <p:sldId id="642" r:id="rId14"/>
    <p:sldId id="643" r:id="rId15"/>
    <p:sldId id="644" r:id="rId16"/>
    <p:sldId id="645" r:id="rId17"/>
    <p:sldId id="646" r:id="rId18"/>
    <p:sldId id="647" r:id="rId19"/>
    <p:sldId id="648" r:id="rId20"/>
    <p:sldId id="649" r:id="rId21"/>
    <p:sldId id="650" r:id="rId22"/>
    <p:sldId id="651" r:id="rId23"/>
    <p:sldId id="652" r:id="rId24"/>
    <p:sldId id="653" r:id="rId25"/>
    <p:sldId id="654" r:id="rId26"/>
    <p:sldId id="655" r:id="rId27"/>
    <p:sldId id="658" r:id="rId28"/>
    <p:sldId id="664" r:id="rId29"/>
    <p:sldId id="711" r:id="rId30"/>
    <p:sldId id="671" r:id="rId31"/>
    <p:sldId id="672" r:id="rId32"/>
    <p:sldId id="673" r:id="rId33"/>
    <p:sldId id="674" r:id="rId34"/>
    <p:sldId id="675" r:id="rId35"/>
    <p:sldId id="676" r:id="rId36"/>
    <p:sldId id="677" r:id="rId37"/>
    <p:sldId id="678" r:id="rId38"/>
    <p:sldId id="679" r:id="rId39"/>
    <p:sldId id="680" r:id="rId40"/>
    <p:sldId id="681" r:id="rId41"/>
    <p:sldId id="682" r:id="rId42"/>
    <p:sldId id="683" r:id="rId43"/>
    <p:sldId id="684" r:id="rId44"/>
    <p:sldId id="685" r:id="rId45"/>
    <p:sldId id="686" r:id="rId46"/>
    <p:sldId id="687" r:id="rId47"/>
    <p:sldId id="688" r:id="rId48"/>
    <p:sldId id="689" r:id="rId49"/>
    <p:sldId id="690" r:id="rId50"/>
    <p:sldId id="694" r:id="rId51"/>
    <p:sldId id="695" r:id="rId52"/>
    <p:sldId id="696" r:id="rId53"/>
    <p:sldId id="697" r:id="rId54"/>
    <p:sldId id="698" r:id="rId55"/>
    <p:sldId id="699" r:id="rId56"/>
    <p:sldId id="700" r:id="rId57"/>
    <p:sldId id="701" r:id="rId58"/>
    <p:sldId id="702" r:id="rId59"/>
    <p:sldId id="714" r:id="rId60"/>
    <p:sldId id="703" r:id="rId61"/>
    <p:sldId id="704" r:id="rId62"/>
    <p:sldId id="707" r:id="rId63"/>
    <p:sldId id="708" r:id="rId64"/>
    <p:sldId id="710" r:id="rId65"/>
    <p:sldId id="341" r:id="rId6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85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21" autoAdjust="0"/>
  </p:normalViewPr>
  <p:slideViewPr>
    <p:cSldViewPr>
      <p:cViewPr>
        <p:scale>
          <a:sx n="75" d="100"/>
          <a:sy n="75" d="100"/>
        </p:scale>
        <p:origin x="-196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notesMaster" Target="notesMasters/notesMaster1.xml"/><Relationship Id="rId68" Type="http://schemas.openxmlformats.org/officeDocument/2006/relationships/handoutMaster" Target="handoutMasters/handoutMaster1.xml"/><Relationship Id="rId69" Type="http://schemas.openxmlformats.org/officeDocument/2006/relationships/printerSettings" Target="printerSettings/printerSettings1.bin"/><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96F1A38B-AAA8-A944-A884-EEBD82AA1B5D}" type="datetimeFigureOut">
              <a:rPr lang="en-US" smtClean="0"/>
              <a:t>9/25/13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08B524C3-3E27-C642-B4E6-222BE69A466D}" type="slidenum">
              <a:rPr lang="en-US" smtClean="0"/>
              <a:t>‹#›</a:t>
            </a:fld>
            <a:endParaRPr lang="en-US"/>
          </a:p>
        </p:txBody>
      </p:sp>
    </p:spTree>
    <p:extLst>
      <p:ext uri="{BB962C8B-B14F-4D97-AF65-F5344CB8AC3E}">
        <p14:creationId xmlns:p14="http://schemas.microsoft.com/office/powerpoint/2010/main" val="20476296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BF67613-CD18-49DC-BB9F-05F5EB8BAF87}" type="datetimeFigureOut">
              <a:rPr lang="en-US" smtClean="0"/>
              <a:pPr/>
              <a:t>9/25/13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466C13E-F135-469B-BBAE-2F60FB69471C}" type="slidenum">
              <a:rPr lang="en-US" smtClean="0"/>
              <a:pPr/>
              <a:t>‹#›</a:t>
            </a:fld>
            <a:endParaRPr lang="en-US"/>
          </a:p>
        </p:txBody>
      </p:sp>
    </p:spTree>
    <p:extLst>
      <p:ext uri="{BB962C8B-B14F-4D97-AF65-F5344CB8AC3E}">
        <p14:creationId xmlns:p14="http://schemas.microsoft.com/office/powerpoint/2010/main" val="104541355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66C13E-F135-469B-BBAE-2F60FB69471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Grp="1" noRot="1" noChangeAspect="1" noChangeArrowheads="1"/>
          </p:cNvSpPr>
          <p:nvPr>
            <p:ph type="sldImg"/>
          </p:nvPr>
        </p:nvSpPr>
        <p:spPr>
          <a:xfrm>
            <a:off x="1257300" y="720725"/>
            <a:ext cx="4800600" cy="3600450"/>
          </a:xfrm>
          <a:solidFill>
            <a:srgbClr val="FFFFFF"/>
          </a:solidFill>
          <a:ln/>
        </p:spPr>
      </p:sp>
      <p:sp>
        <p:nvSpPr>
          <p:cNvPr id="60418" name="Rectangle 2"/>
          <p:cNvSpPr>
            <a:spLocks noGrp="1" noChangeArrowheads="1"/>
          </p:cNvSpPr>
          <p:nvPr>
            <p:ph type="body" idx="1"/>
          </p:nvPr>
        </p:nvSpPr>
        <p:spPr>
          <a:ln/>
        </p:spPr>
        <p:txBody>
          <a:bodyPr/>
          <a:lstStyle/>
          <a:p>
            <a:pPr eaLnBrk="1" hangingPunct="1">
              <a:defRPr/>
            </a:pPr>
            <a:r>
              <a:rPr lang="en-US" sz="2300" dirty="0">
                <a:latin typeface="Lucida Grande" charset="0"/>
                <a:cs typeface="Lucida Grande" charset="0"/>
                <a:sym typeface="Lucida Grande" charset="0"/>
              </a:rPr>
              <a:t>The programming model makes the programmer</a:t>
            </a:r>
            <a:r>
              <a:rPr lang="ja-JP" altLang="en-US" sz="2300" dirty="0">
                <a:latin typeface="Arial"/>
                <a:cs typeface="Lucida Grande" charset="0"/>
                <a:sym typeface="Lucida Grande" charset="0"/>
              </a:rPr>
              <a:t>’</a:t>
            </a:r>
            <a:r>
              <a:rPr lang="en-US" sz="2300" dirty="0">
                <a:latin typeface="Lucida Grande" charset="0"/>
                <a:cs typeface="Lucida Grande" charset="0"/>
                <a:sym typeface="Lucida Grande" charset="0"/>
              </a:rPr>
              <a:t>s life easy: just take a packet and say what to do with it.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Grp="1" noRot="1" noChangeAspect="1" noChangeArrowheads="1"/>
          </p:cNvSpPr>
          <p:nvPr>
            <p:ph type="sldImg"/>
          </p:nvPr>
        </p:nvSpPr>
        <p:spPr>
          <a:xfrm>
            <a:off x="1257300" y="720725"/>
            <a:ext cx="4800600" cy="3600450"/>
          </a:xfrm>
          <a:solidFill>
            <a:srgbClr val="FFFFFF"/>
          </a:solidFill>
          <a:ln/>
        </p:spPr>
      </p:sp>
      <p:sp>
        <p:nvSpPr>
          <p:cNvPr id="62466" name="Rectangle 2"/>
          <p:cNvSpPr>
            <a:spLocks noGrp="1" noChangeArrowheads="1"/>
          </p:cNvSpPr>
          <p:nvPr>
            <p:ph type="body" idx="1"/>
          </p:nvPr>
        </p:nvSpPr>
        <p:spPr>
          <a:ln/>
        </p:spPr>
        <p:txBody>
          <a:bodyPr/>
          <a:lstStyle/>
          <a:p>
            <a:pPr eaLnBrk="1" hangingPunct="1">
              <a:defRPr/>
            </a:pPr>
            <a:r>
              <a:rPr lang="en-US" sz="2300" dirty="0">
                <a:latin typeface="Lucida Grande" charset="0"/>
                <a:cs typeface="Lucida Grande" charset="0"/>
                <a:sym typeface="Lucida Grande" charset="0"/>
              </a:rPr>
              <a:t>How can we implement algorithmic policies while still generating good flow tables? </a:t>
            </a:r>
          </a:p>
          <a:p>
            <a:pPr eaLnBrk="1" hangingPunct="1">
              <a:defRPr/>
            </a:pPr>
            <a:endParaRPr lang="en-US" sz="2300" dirty="0">
              <a:latin typeface="Lucida Grande" charset="0"/>
              <a:cs typeface="Lucida Grande" charset="0"/>
              <a:sym typeface="Lucida Grande" charset="0"/>
            </a:endParaRPr>
          </a:p>
          <a:p>
            <a:pPr eaLnBrk="1" hangingPunct="1">
              <a:defRPr/>
            </a:pPr>
            <a:r>
              <a:rPr lang="en-US" sz="2300" dirty="0">
                <a:latin typeface="Lucida Grande" charset="0"/>
                <a:cs typeface="Lucida Grande" charset="0"/>
                <a:sym typeface="Lucida Grande" charset="0"/>
              </a:rPr>
              <a:t>Naive solutions -- process every packet at controller or use only exact match rules -- perform poorly.</a:t>
            </a:r>
          </a:p>
          <a:p>
            <a:pPr eaLnBrk="1" hangingPunct="1">
              <a:defRPr/>
            </a:pPr>
            <a:endParaRPr lang="en-US" sz="2300" dirty="0">
              <a:latin typeface="Lucida Grande" charset="0"/>
              <a:cs typeface="Lucida Grande" charset="0"/>
              <a:sym typeface="Lucida Grande" charset="0"/>
            </a:endParaRPr>
          </a:p>
          <a:p>
            <a:pPr eaLnBrk="1" hangingPunct="1">
              <a:defRPr/>
            </a:pPr>
            <a:r>
              <a:rPr lang="en-US" sz="2300" dirty="0">
                <a:latin typeface="Lucida Grande" charset="0"/>
                <a:cs typeface="Lucida Grande" charset="0"/>
                <a:sym typeface="Lucida Grande" charset="0"/>
              </a:rPr>
              <a:t>Static analysis to determine layout of flow tables is possible, but has drawbacks; in particular static analysis of general purpose language programs is typically conservative. Furthermore, relying on static analysis will cause the system to become substantially dependent on the source language in which we write algorithmic policies.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Grp="1" noRot="1" noChangeAspect="1" noChangeArrowheads="1"/>
          </p:cNvSpPr>
          <p:nvPr>
            <p:ph type="sldImg"/>
          </p:nvPr>
        </p:nvSpPr>
        <p:spPr>
          <a:xfrm>
            <a:off x="1257300" y="720725"/>
            <a:ext cx="4800600" cy="3600450"/>
          </a:xfrm>
          <a:solidFill>
            <a:srgbClr val="FFFFFF"/>
          </a:solidFill>
          <a:ln/>
        </p:spPr>
      </p:sp>
      <p:sp>
        <p:nvSpPr>
          <p:cNvPr id="64514" name="Rectangle 2"/>
          <p:cNvSpPr>
            <a:spLocks noGrp="1" noChangeArrowheads="1"/>
          </p:cNvSpPr>
          <p:nvPr>
            <p:ph type="body" idx="1"/>
          </p:nvPr>
        </p:nvSpPr>
        <p:spPr>
          <a:ln/>
        </p:spPr>
        <p:txBody>
          <a:bodyPr/>
          <a:lstStyle/>
          <a:p>
            <a:pPr eaLnBrk="1" hangingPunct="1">
              <a:defRPr/>
            </a:pPr>
            <a:r>
              <a:rPr lang="en-US" sz="1900">
                <a:latin typeface="Lucida Grande" charset="0"/>
                <a:cs typeface="Lucida Grande" charset="0"/>
                <a:sym typeface="Lucida Grande" charset="0"/>
              </a:rPr>
              <a:t>Maple introduces a new technique which consists of runtime tracing. </a:t>
            </a:r>
          </a:p>
          <a:p>
            <a:pPr eaLnBrk="1" hangingPunct="1">
              <a:defRPr/>
            </a:pPr>
            <a:endParaRPr lang="en-US" sz="1900">
              <a:latin typeface="Lucida Grande" charset="0"/>
              <a:cs typeface="Lucida Grande" charset="0"/>
              <a:sym typeface="Lucida Grande" charset="0"/>
            </a:endParaRPr>
          </a:p>
          <a:p>
            <a:pPr eaLnBrk="1" hangingPunct="1">
              <a:defRPr/>
            </a:pPr>
            <a:r>
              <a:rPr lang="en-US" sz="1900">
                <a:latin typeface="Lucida Grande" charset="0"/>
                <a:cs typeface="Lucida Grande" charset="0"/>
                <a:sym typeface="Lucida Grande" charset="0"/>
              </a:rPr>
              <a:t>The key idea of Maple is to observe the dependency of f on packet data. In particular, Maple provides a library which f uses to access packet data. Maple then observes the library function calls during each execution of f to obtain reusability information. Each sequence of function calls is called a trace. </a:t>
            </a:r>
          </a:p>
          <a:p>
            <a:pPr eaLnBrk="1" hangingPunct="1">
              <a:defRPr/>
            </a:pPr>
            <a:endParaRPr lang="en-US" sz="1900">
              <a:latin typeface="Lucida Grande" charset="0"/>
              <a:cs typeface="Lucida Grande" charset="0"/>
              <a:sym typeface="Lucida Grande" charset="0"/>
            </a:endParaRPr>
          </a:p>
          <a:p>
            <a:pPr eaLnBrk="1" hangingPunct="1">
              <a:defRPr/>
            </a:pPr>
            <a:r>
              <a:rPr lang="en-US" sz="1900">
                <a:latin typeface="Lucida Grande" charset="0"/>
                <a:cs typeface="Lucida Grande" charset="0"/>
                <a:sym typeface="Lucida Grande" charset="0"/>
              </a:rPr>
              <a:t>Using this library approach, Maple avoids dependency on the source language.</a:t>
            </a:r>
          </a:p>
          <a:p>
            <a:pPr eaLnBrk="1" hangingPunct="1">
              <a:defRPr/>
            </a:pPr>
            <a:endParaRPr lang="en-US" sz="1900">
              <a:latin typeface="Lucida Grande" charset="0"/>
              <a:cs typeface="Lucida Grande" charset="0"/>
              <a:sym typeface="Lucida Grande" charset="0"/>
            </a:endParaRPr>
          </a:p>
          <a:p>
            <a:pPr eaLnBrk="1" hangingPunct="1">
              <a:defRPr/>
            </a:pPr>
            <a:r>
              <a:rPr lang="en-US" sz="1900">
                <a:latin typeface="Lucida Grande" charset="0"/>
                <a:cs typeface="Lucida Grande" charset="0"/>
                <a:sym typeface="Lucida Grande" charset="0"/>
              </a:rPr>
              <a:t>Maple then accumulates collected traces into a trace tree, which is a partial decision tree of the input algorithmic policy, f.</a:t>
            </a:r>
          </a:p>
          <a:p>
            <a:pPr eaLnBrk="1" hangingPunct="1">
              <a:defRPr/>
            </a:pPr>
            <a:endParaRPr lang="en-US" sz="1900">
              <a:latin typeface="Lucida Grande" charset="0"/>
              <a:cs typeface="Lucida Grande" charset="0"/>
              <a:sym typeface="Lucida Grande" charset="0"/>
            </a:endParaRPr>
          </a:p>
          <a:p>
            <a:pPr eaLnBrk="1" hangingPunct="1">
              <a:defRPr/>
            </a:pPr>
            <a:r>
              <a:rPr lang="en-US" sz="1900">
                <a:latin typeface="Lucida Grande" charset="0"/>
                <a:cs typeface="Lucida Grande" charset="0"/>
                <a:sym typeface="Lucida Grande" charset="0"/>
              </a:rPr>
              <a:t>Finally, Maple compiles flow tables (FTs) for all the switches in the network from the trace tree. The compilation is done so that packets that Maple has not yet successfully inferred a forwarding decision for are sent back to the controller to ensure that Maple continues to execute f and refine its trace tree.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Grp="1" noRot="1" noChangeAspect="1" noChangeArrowheads="1"/>
          </p:cNvSpPr>
          <p:nvPr>
            <p:ph type="sldImg"/>
          </p:nvPr>
        </p:nvSpPr>
        <p:spPr>
          <a:xfrm>
            <a:off x="1257300" y="720725"/>
            <a:ext cx="4800600" cy="3600450"/>
          </a:xfrm>
          <a:solidFill>
            <a:srgbClr val="FFFFFF"/>
          </a:solidFill>
          <a:ln/>
        </p:spPr>
      </p:sp>
      <p:sp>
        <p:nvSpPr>
          <p:cNvPr id="66562" name="Rectangle 2"/>
          <p:cNvSpPr>
            <a:spLocks noGrp="1" noChangeArrowheads="1"/>
          </p:cNvSpPr>
          <p:nvPr>
            <p:ph type="body" idx="1"/>
          </p:nvPr>
        </p:nvSpPr>
        <p:spPr>
          <a:ln/>
        </p:spPr>
        <p:txBody>
          <a:bodyPr/>
          <a:lstStyle/>
          <a:p>
            <a:pPr eaLnBrk="1" hangingPunct="1">
              <a:defRPr/>
            </a:pPr>
            <a:r>
              <a:rPr lang="en-US" sz="2100">
                <a:latin typeface="Lucida Grande" charset="0"/>
                <a:cs typeface="Lucida Grande" charset="0"/>
                <a:sym typeface="Lucida Grande" charset="0"/>
              </a:rPr>
              <a:t>Here is how the tracing method works for the example Java algorithmic policy.  </a:t>
            </a:r>
          </a:p>
          <a:p>
            <a:pPr eaLnBrk="1" hangingPunct="1">
              <a:defRPr/>
            </a:pPr>
            <a:endParaRPr lang="en-US" sz="2100">
              <a:latin typeface="Lucida Grande" charset="0"/>
              <a:cs typeface="Lucida Grande" charset="0"/>
              <a:sym typeface="Lucida Grande" charset="0"/>
            </a:endParaRPr>
          </a:p>
          <a:p>
            <a:pPr eaLnBrk="1" hangingPunct="1">
              <a:defRPr/>
            </a:pPr>
            <a:r>
              <a:rPr lang="en-US" sz="2100">
                <a:latin typeface="Lucida Grande" charset="0"/>
                <a:cs typeface="Lucida Grande" charset="0"/>
                <a:sym typeface="Lucida Grande" charset="0"/>
              </a:rPr>
              <a:t>Suppose Maple executes the algorithmic policy on a packet with Ethernet source 1, Ethernet dest 2 and tcp destination 80. As the packet moves through the policy, Maple collects a trace of the execution. </a:t>
            </a:r>
          </a:p>
          <a:p>
            <a:pPr eaLnBrk="1" hangingPunct="1">
              <a:defRPr/>
            </a:pPr>
            <a:endParaRPr lang="en-US" sz="2100">
              <a:latin typeface="Lucida Grande" charset="0"/>
              <a:cs typeface="Lucida Grande" charset="0"/>
              <a:sym typeface="Lucida Grande" charset="0"/>
            </a:endParaRPr>
          </a:p>
          <a:p>
            <a:pPr eaLnBrk="1" hangingPunct="1">
              <a:defRPr/>
            </a:pPr>
            <a:r>
              <a:rPr lang="en-US" sz="2100">
                <a:latin typeface="Lucida Grande" charset="0"/>
                <a:cs typeface="Lucida Grande" charset="0"/>
                <a:sym typeface="Lucida Grande" charset="0"/>
              </a:rPr>
              <a:t>When this packet arrives at the check on tcp destination, Maple records the assertion, and its outcome. In this case, the outcome is false. The program proceeds to the else branch, where it reads the source and destination addresses, both of which Maple logs. Finally, the program returns the computed path.</a:t>
            </a:r>
          </a:p>
          <a:p>
            <a:pPr eaLnBrk="1" hangingPunct="1">
              <a:defRPr/>
            </a:pPr>
            <a:endParaRPr lang="en-US" sz="2100">
              <a:latin typeface="Lucida Grande" charset="0"/>
              <a:cs typeface="Lucida Grande" charset="0"/>
              <a:sym typeface="Lucida Grande" charset="0"/>
            </a:endParaRPr>
          </a:p>
          <a:p>
            <a:pPr eaLnBrk="1" hangingPunct="1">
              <a:defRPr/>
            </a:pPr>
            <a:endParaRPr lang="en-US" sz="2100">
              <a:latin typeface="Lucida Grande" charset="0"/>
              <a:cs typeface="Lucida Grande" charset="0"/>
              <a:sym typeface="Lucida Grande"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Grp="1" noRot="1" noChangeAspect="1" noChangeArrowheads="1"/>
          </p:cNvSpPr>
          <p:nvPr>
            <p:ph type="sldImg"/>
          </p:nvPr>
        </p:nvSpPr>
        <p:spPr>
          <a:xfrm>
            <a:off x="1257300" y="720725"/>
            <a:ext cx="4800600" cy="3600450"/>
          </a:xfrm>
          <a:solidFill>
            <a:srgbClr val="FFFFFF"/>
          </a:solidFill>
          <a:ln/>
        </p:spPr>
      </p:sp>
      <p:sp>
        <p:nvSpPr>
          <p:cNvPr id="68610" name="Rectangle 2"/>
          <p:cNvSpPr>
            <a:spLocks noGrp="1" noChangeArrowheads="1"/>
          </p:cNvSpPr>
          <p:nvPr>
            <p:ph type="body" idx="1"/>
          </p:nvPr>
        </p:nvSpPr>
        <p:spPr>
          <a:ln/>
        </p:spPr>
        <p:txBody>
          <a:bodyPr/>
          <a:lstStyle/>
          <a:p>
            <a:pPr eaLnBrk="1" hangingPunct="1">
              <a:defRPr/>
            </a:pPr>
            <a:r>
              <a:rPr lang="en-US" sz="2100">
                <a:latin typeface="Lucida Grande" charset="0"/>
                <a:cs typeface="Lucida Grande" charset="0"/>
                <a:sym typeface="Lucida Grande" charset="0"/>
              </a:rPr>
              <a:t>Maple then uses this trace to begin generating the Trace Tree. In this case, Maple still doesn</a:t>
            </a:r>
            <a:r>
              <a:rPr lang="ja-JP" altLang="en-US" sz="2100">
                <a:latin typeface="Arial"/>
                <a:cs typeface="Lucida Grande" charset="0"/>
                <a:sym typeface="Lucida Grande" charset="0"/>
              </a:rPr>
              <a:t>’</a:t>
            </a:r>
            <a:r>
              <a:rPr lang="en-US" sz="2100">
                <a:latin typeface="Lucida Grande" charset="0"/>
                <a:cs typeface="Lucida Grande" charset="0"/>
                <a:sym typeface="Lucida Grande" charset="0"/>
              </a:rPr>
              <a:t>t know what will happen if the assertion is true, and it therefore adds a placeholder under the true branch.</a:t>
            </a:r>
          </a:p>
          <a:p>
            <a:pPr eaLnBrk="1" hangingPunct="1">
              <a:defRPr/>
            </a:pPr>
            <a:endParaRPr lang="en-US" sz="2100">
              <a:latin typeface="Lucida Grande" charset="0"/>
              <a:cs typeface="Lucida Grande" charset="0"/>
              <a:sym typeface="Lucida Grande" charset="0"/>
            </a:endParaRPr>
          </a:p>
          <a:p>
            <a:pPr eaLnBrk="1" hangingPunct="1">
              <a:defRPr/>
            </a:pPr>
            <a:r>
              <a:rPr lang="en-US" sz="2100">
                <a:latin typeface="Lucida Grande" charset="0"/>
                <a:cs typeface="Lucida Grande" charset="0"/>
                <a:sym typeface="Lucida Grande" charset="0"/>
              </a:rPr>
              <a:t>Now, if we execute f on a packet to tcp destination 22, the assertion is true, and the packet is dropped. Maple logs this new trace and uses it to refine its Trace Tree, filling in the true branch of the assertion. </a:t>
            </a:r>
          </a:p>
          <a:p>
            <a:pPr eaLnBrk="1" hangingPunct="1">
              <a:defRPr/>
            </a:pPr>
            <a:endParaRPr lang="en-US" sz="2100">
              <a:latin typeface="Lucida Grande" charset="0"/>
              <a:cs typeface="Lucida Grande" charset="0"/>
              <a:sym typeface="Lucida Grande"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Grp="1" noRot="1" noChangeAspect="1" noChangeArrowheads="1"/>
          </p:cNvSpPr>
          <p:nvPr>
            <p:ph type="sldImg"/>
          </p:nvPr>
        </p:nvSpPr>
        <p:spPr>
          <a:xfrm>
            <a:off x="1257300" y="720725"/>
            <a:ext cx="4800600" cy="3600450"/>
          </a:xfrm>
          <a:solidFill>
            <a:srgbClr val="FFFFFF"/>
          </a:solidFill>
          <a:ln/>
        </p:spPr>
      </p:sp>
      <p:sp>
        <p:nvSpPr>
          <p:cNvPr id="70658" name="Rectangle 2"/>
          <p:cNvSpPr>
            <a:spLocks noGrp="1" noChangeArrowheads="1"/>
          </p:cNvSpPr>
          <p:nvPr>
            <p:ph type="body" idx="1"/>
          </p:nvPr>
        </p:nvSpPr>
        <p:spPr>
          <a:ln/>
        </p:spPr>
        <p:txBody>
          <a:bodyPr/>
          <a:lstStyle/>
          <a:p>
            <a:pPr eaLnBrk="1" hangingPunct="1">
              <a:defRPr/>
            </a:pPr>
            <a:r>
              <a:rPr lang="en-US" sz="1500">
                <a:latin typeface="Lucida Grande" charset="0"/>
                <a:cs typeface="Lucida Grande" charset="0"/>
                <a:sym typeface="Lucida Grande" charset="0"/>
              </a:rPr>
              <a:t>The basic compilation algorithm is actually very simple, and we explain it here in the context of an example trace tree. For simplicity the leaves are labelled with switch-specific actions, such as forward on some ports or drop. </a:t>
            </a:r>
          </a:p>
          <a:p>
            <a:pPr eaLnBrk="1" hangingPunct="1">
              <a:defRPr/>
            </a:pPr>
            <a:endParaRPr lang="en-US" sz="1500">
              <a:latin typeface="Lucida Grande" charset="0"/>
              <a:cs typeface="Lucida Grande" charset="0"/>
              <a:sym typeface="Lucida Grande" charset="0"/>
            </a:endParaRPr>
          </a:p>
          <a:p>
            <a:pPr eaLnBrk="1" hangingPunct="1">
              <a:defRPr/>
            </a:pPr>
            <a:r>
              <a:rPr lang="en-US" sz="1500">
                <a:latin typeface="Lucida Grande" charset="0"/>
                <a:cs typeface="Lucida Grande" charset="0"/>
                <a:sym typeface="Lucida Grande" charset="0"/>
              </a:rPr>
              <a:t>The basic algorithm generates one rule for each execution of f, and each execution of f is stored as a path from the root of the trace tree to a leaf. For example, the right-most path in this tree resulted from an execution that observed that tcpDst!=22 and ethDst==4 and ethSrc==6.</a:t>
            </a:r>
          </a:p>
          <a:p>
            <a:pPr eaLnBrk="1" hangingPunct="1">
              <a:defRPr/>
            </a:pPr>
            <a:r>
              <a:rPr lang="en-US" sz="1500">
                <a:latin typeface="Lucida Grande" charset="0"/>
                <a:cs typeface="Lucida Grande" charset="0"/>
                <a:sym typeface="Lucida Grande" charset="0"/>
              </a:rPr>
              <a:t>The leaf stores the action and the match condition can be obtained from the path from the root to the leaf. In this case, we would want to match on tcpDst!=22, ethDst==4 and ethSrc==6. Of course, as we described earlier, we cannot match on tcpDst!=22, and so instead we will generate a rule at a higher priority that matches on the condition which we wish to negate. This rule, which we call a </a:t>
            </a:r>
            <a:r>
              <a:rPr lang="ja-JP" altLang="en-US" sz="1500">
                <a:latin typeface="Arial"/>
                <a:cs typeface="Lucida Grande" charset="0"/>
                <a:sym typeface="Lucida Grande" charset="0"/>
              </a:rPr>
              <a:t>“</a:t>
            </a:r>
            <a:r>
              <a:rPr lang="en-US" sz="1500">
                <a:latin typeface="Lucida Grande" charset="0"/>
                <a:cs typeface="Lucida Grande" charset="0"/>
                <a:sym typeface="Lucida Grande" charset="0"/>
              </a:rPr>
              <a:t>barrier rule</a:t>
            </a:r>
            <a:r>
              <a:rPr lang="ja-JP" altLang="en-US" sz="1500">
                <a:latin typeface="Arial"/>
                <a:cs typeface="Lucida Grande" charset="0"/>
                <a:sym typeface="Lucida Grande" charset="0"/>
              </a:rPr>
              <a:t>”</a:t>
            </a:r>
            <a:r>
              <a:rPr lang="en-US" sz="1500">
                <a:latin typeface="Lucida Grande" charset="0"/>
                <a:cs typeface="Lucida Grande" charset="0"/>
                <a:sym typeface="Lucida Grande" charset="0"/>
              </a:rPr>
              <a:t> ensures that the rule for the execution which we are considering only fires when the condition is false. </a:t>
            </a:r>
          </a:p>
          <a:p>
            <a:pPr eaLnBrk="1" hangingPunct="1">
              <a:defRPr/>
            </a:pPr>
            <a:endParaRPr lang="en-US" sz="1500">
              <a:latin typeface="Lucida Grande" charset="0"/>
              <a:cs typeface="Lucida Grande" charset="0"/>
              <a:sym typeface="Lucida Grande" charset="0"/>
            </a:endParaRPr>
          </a:p>
          <a:p>
            <a:pPr eaLnBrk="1" hangingPunct="1">
              <a:defRPr/>
            </a:pPr>
            <a:r>
              <a:rPr lang="en-US" sz="1500">
                <a:latin typeface="Lucida Grande" charset="0"/>
                <a:cs typeface="Lucida Grande" charset="0"/>
                <a:sym typeface="Lucida Grande" charset="0"/>
              </a:rPr>
              <a:t>We observe that all the rules that require tcpDst!=22 are under the False branch of the assertion node and all the rules that require tcpDst==22 are under the True branch of the assertion node. Therefore, we can determine the priority level of the barrier rule by first generating rules and assigning priorities to the False branch of the node, and then assigning the priority of the barrier rule to have the next higher priority. Then we can assign priorities to the True branch. Hence, by generating rules with a classical in-order traversal from False to True branches, we can correctly assign priorities to rules. </a:t>
            </a:r>
          </a:p>
          <a:p>
            <a:pPr eaLnBrk="1" hangingPunct="1">
              <a:defRPr/>
            </a:pPr>
            <a:endParaRPr lang="en-US" sz="1500">
              <a:latin typeface="Lucida Grande" charset="0"/>
              <a:cs typeface="Lucida Grande" charset="0"/>
              <a:sym typeface="Lucida Grande" charset="0"/>
            </a:endParaRPr>
          </a:p>
          <a:p>
            <a:pPr eaLnBrk="1" hangingPunct="1">
              <a:defRPr/>
            </a:pPr>
            <a:r>
              <a:rPr lang="en-US" sz="1500">
                <a:latin typeface="Lucida Grande" charset="0"/>
                <a:cs typeface="Lucida Grande" charset="0"/>
                <a:sym typeface="Lucida Grande" charset="0"/>
              </a:rPr>
              <a:t>Finally, since the subtree under the True branch may not completely describe how to handle all tcpDst==22 packets, some packets with tcpDst==22 may fall through to the reach the barrier rule. Therefore, the action for the barrier rule must be ToController, so that we can continue to trace f correctly. </a:t>
            </a:r>
          </a:p>
          <a:p>
            <a:pPr eaLnBrk="1" hangingPunct="1">
              <a:defRPr/>
            </a:pPr>
            <a:endParaRPr lang="en-US" sz="1500">
              <a:latin typeface="Lucida Grande" charset="0"/>
              <a:cs typeface="Lucida Grande" charset="0"/>
              <a:sym typeface="Lucida Grande"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Grp="1" noRot="1" noChangeAspect="1" noChangeArrowheads="1"/>
          </p:cNvSpPr>
          <p:nvPr>
            <p:ph type="sldImg"/>
          </p:nvPr>
        </p:nvSpPr>
        <p:spPr>
          <a:xfrm>
            <a:off x="1257300" y="720725"/>
            <a:ext cx="4800600" cy="3600450"/>
          </a:xfrm>
          <a:solidFill>
            <a:srgbClr val="FFFFFF"/>
          </a:solidFill>
          <a:ln/>
        </p:spPr>
      </p:sp>
      <p:sp>
        <p:nvSpPr>
          <p:cNvPr id="72706" name="Rectangle 2"/>
          <p:cNvSpPr>
            <a:spLocks noGrp="1" noChangeArrowheads="1"/>
          </p:cNvSpPr>
          <p:nvPr>
            <p:ph type="body" idx="1"/>
          </p:nvPr>
        </p:nvSpPr>
        <p:spPr>
          <a:ln/>
        </p:spPr>
        <p:txBody>
          <a:bodyPr/>
          <a:lstStyle/>
          <a:p>
            <a:pPr eaLnBrk="1" hangingPunct="1">
              <a:defRPr/>
            </a:pPr>
            <a:r>
              <a:rPr lang="en-US" sz="1900">
                <a:latin typeface="Lucida Grande" charset="0"/>
                <a:cs typeface="Lucida Grande" charset="0"/>
                <a:sym typeface="Lucida Grande" charset="0"/>
              </a:rPr>
              <a:t>We step through the execution of the algorithm on the example tree. We initialize a priority variable to 0. We then recursively process the tree in-order processing False branches before True branches. </a:t>
            </a:r>
          </a:p>
          <a:p>
            <a:pPr eaLnBrk="1" hangingPunct="1">
              <a:defRPr/>
            </a:pPr>
            <a:endParaRPr lang="en-US" sz="1900">
              <a:latin typeface="Lucida Grande" charset="0"/>
              <a:cs typeface="Lucida Grande" charset="0"/>
              <a:sym typeface="Lucida Grande" charset="0"/>
            </a:endParaRPr>
          </a:p>
          <a:p>
            <a:pPr eaLnBrk="1" hangingPunct="1">
              <a:defRPr/>
            </a:pPr>
            <a:r>
              <a:rPr lang="en-US" sz="1900">
                <a:latin typeface="Lucida Grande" charset="0"/>
                <a:cs typeface="Lucida Grande" charset="0"/>
                <a:sym typeface="Lucida Grande" charset="0"/>
              </a:rPr>
              <a:t>As we descend in the tree, we keep track of the positively occurring match conditions along the path to the root. </a:t>
            </a:r>
          </a:p>
          <a:p>
            <a:pPr eaLnBrk="1" hangingPunct="1">
              <a:defRPr/>
            </a:pPr>
            <a:endParaRPr lang="en-US" sz="1900">
              <a:latin typeface="Lucida Grande" charset="0"/>
              <a:cs typeface="Lucida Grande" charset="0"/>
              <a:sym typeface="Lucida Grande" charset="0"/>
            </a:endParaRPr>
          </a:p>
          <a:p>
            <a:pPr eaLnBrk="1" hangingPunct="1">
              <a:defRPr/>
            </a:pPr>
            <a:r>
              <a:rPr lang="en-US" sz="1900">
                <a:latin typeface="Lucida Grande" charset="0"/>
                <a:cs typeface="Lucida Grande" charset="0"/>
                <a:sym typeface="Lucida Grande" charset="0"/>
              </a:rPr>
              <a:t>At the root, the set of accumulated match conditions is empty. We then process the ethDst node in the False subtree, which also has an empty set of accumulated match conditions. We then proceed down to the leaf labelled port 30, which has accumulated positive matches on ethDst and ethSrc. We output the rule at the current value of the priority variable and increment the priority variable. </a:t>
            </a:r>
          </a:p>
          <a:p>
            <a:pPr eaLnBrk="1" hangingPunct="1">
              <a:defRPr/>
            </a:pPr>
            <a:endParaRPr lang="en-US" sz="1900">
              <a:latin typeface="Lucida Grande" charset="0"/>
              <a:cs typeface="Lucida Grande" charset="0"/>
              <a:sym typeface="Lucida Grande" charset="0"/>
            </a:endParaRPr>
          </a:p>
          <a:p>
            <a:pPr eaLnBrk="1" hangingPunct="1">
              <a:defRPr/>
            </a:pPr>
            <a:r>
              <a:rPr lang="en-US" sz="1900">
                <a:latin typeface="Lucida Grande" charset="0"/>
                <a:cs typeface="Lucida Grande" charset="0"/>
                <a:sym typeface="Lucida Grande" charset="0"/>
              </a:rPr>
              <a:t>We then backtrack to the ethDst node and process its other child, outputting a rule at priority 1 and increment the priority variable. </a:t>
            </a:r>
          </a:p>
          <a:p>
            <a:pPr eaLnBrk="1" hangingPunct="1">
              <a:defRPr/>
            </a:pPr>
            <a:endParaRPr lang="en-US" sz="1900">
              <a:latin typeface="Lucida Grande" charset="0"/>
              <a:cs typeface="Lucida Grande" charset="0"/>
              <a:sym typeface="Lucida Grande" charset="0"/>
            </a:endParaRPr>
          </a:p>
          <a:p>
            <a:pPr eaLnBrk="1" hangingPunct="1">
              <a:defRPr/>
            </a:pPr>
            <a:r>
              <a:rPr lang="en-US" sz="1900">
                <a:latin typeface="Lucida Grande" charset="0"/>
                <a:cs typeface="Lucida Grande" charset="0"/>
                <a:sym typeface="Lucida Grande" charset="0"/>
              </a:rPr>
              <a:t>We backtrack to the root, where we output the barrier at the current priority 2, increment the priority and finally process the True branch of the assertion.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Grp="1" noRot="1" noChangeAspect="1" noChangeArrowheads="1"/>
          </p:cNvSpPr>
          <p:nvPr>
            <p:ph type="sldImg"/>
          </p:nvPr>
        </p:nvSpPr>
        <p:spPr>
          <a:xfrm>
            <a:off x="1257300" y="720725"/>
            <a:ext cx="4800600" cy="3600450"/>
          </a:xfrm>
          <a:solidFill>
            <a:srgbClr val="FFFFFF"/>
          </a:solidFill>
          <a:ln/>
        </p:spPr>
      </p:sp>
      <p:sp>
        <p:nvSpPr>
          <p:cNvPr id="74754" name="Rectangle 2"/>
          <p:cNvSpPr>
            <a:spLocks noGrp="1" noChangeArrowheads="1"/>
          </p:cNvSpPr>
          <p:nvPr>
            <p:ph type="body" idx="1"/>
          </p:nvPr>
        </p:nvSpPr>
        <p:spPr>
          <a:ln/>
        </p:spPr>
        <p:txBody>
          <a:bodyPr/>
          <a:lstStyle/>
          <a:p>
            <a:pPr eaLnBrk="1" hangingPunct="1">
              <a:defRPr/>
            </a:pPr>
            <a:r>
              <a:rPr lang="en-US" sz="1900">
                <a:latin typeface="Lucida Grande" charset="0"/>
                <a:cs typeface="Lucida Grande" charset="0"/>
                <a:sym typeface="Lucida Grande" charset="0"/>
              </a:rPr>
              <a:t>The compilation results in these 4 flow rules and we see that with this method, we can convert arbitrary algorithmic policies into correct forwarding tables that effectively use wildcard rules.</a:t>
            </a:r>
          </a:p>
          <a:p>
            <a:pPr eaLnBrk="1" hangingPunct="1">
              <a:defRPr/>
            </a:pPr>
            <a:endParaRPr lang="en-US" sz="1900">
              <a:latin typeface="Lucida Grande" charset="0"/>
              <a:cs typeface="Lucida Grande" charset="0"/>
              <a:sym typeface="Lucida Grande" charset="0"/>
            </a:endParaRPr>
          </a:p>
          <a:p>
            <a:pPr eaLnBrk="1" hangingPunct="1">
              <a:defRPr/>
            </a:pPr>
            <a:r>
              <a:rPr lang="en-US" sz="1900">
                <a:latin typeface="Lucida Grande" charset="0"/>
                <a:cs typeface="Lucida Grande" charset="0"/>
                <a:sym typeface="Lucida Grande" charset="0"/>
              </a:rPr>
              <a:t>We also notice some deficiencies in the basic algorithm. The result uses more rules than absolutely necessary. For example, the rule with priority 2 above has no effect, since the rule at priority 3 matches all tcpDst:22 packets at a higher priority. And reducing the number of rules is important, since rule capacity is a scarce resource in switches.</a:t>
            </a:r>
          </a:p>
          <a:p>
            <a:pPr eaLnBrk="1" hangingPunct="1">
              <a:defRPr/>
            </a:pPr>
            <a:endParaRPr lang="en-US" sz="1900">
              <a:latin typeface="Lucida Grande" charset="0"/>
              <a:cs typeface="Lucida Grande" charset="0"/>
              <a:sym typeface="Lucida Grande" charset="0"/>
            </a:endParaRPr>
          </a:p>
          <a:p>
            <a:pPr eaLnBrk="1" hangingPunct="1">
              <a:defRPr/>
            </a:pPr>
            <a:r>
              <a:rPr lang="en-US" sz="1900">
                <a:latin typeface="Lucida Grande" charset="0"/>
                <a:cs typeface="Lucida Grande" charset="0"/>
                <a:sym typeface="Lucida Grande" charset="0"/>
              </a:rPr>
              <a:t>Additionally, the result uses one priority level per rule, often using more priorities than necessary. For example, the rule at priority 1 could actually use priority level 0, since it is disjoint from the other priority 0 rule.  Reducing priority levels is important because the time to install a new rule in a table can be proportional to the number of priority levels in that table.</a:t>
            </a:r>
          </a:p>
          <a:p>
            <a:pPr eaLnBrk="1" hangingPunct="1">
              <a:defRPr/>
            </a:pPr>
            <a:endParaRPr lang="en-US" sz="1900">
              <a:latin typeface="Lucida Grande" charset="0"/>
              <a:cs typeface="Lucida Grande" charset="0"/>
              <a:sym typeface="Lucida Grande" charset="0"/>
            </a:endParaRPr>
          </a:p>
          <a:p>
            <a:pPr eaLnBrk="1" hangingPunct="1">
              <a:defRPr/>
            </a:pPr>
            <a:r>
              <a:rPr lang="en-US" sz="1900">
                <a:latin typeface="Lucida Grande" charset="0"/>
                <a:cs typeface="Lucida Grande" charset="0"/>
                <a:sym typeface="Lucida Grande" charset="0"/>
              </a:rPr>
              <a:t>We therefore implement improved compilation methods by annotating the trace tree nodes with extra information and use these annotations during compilation.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p:cNvSpPr>
            <a:spLocks noGrp="1" noRot="1" noChangeAspect="1" noChangeArrowheads="1"/>
          </p:cNvSpPr>
          <p:nvPr>
            <p:ph type="sldImg"/>
          </p:nvPr>
        </p:nvSpPr>
        <p:spPr>
          <a:xfrm>
            <a:off x="1257300" y="720725"/>
            <a:ext cx="4800600" cy="3600450"/>
          </a:xfrm>
          <a:solidFill>
            <a:srgbClr val="FFFFFF"/>
          </a:solidFill>
          <a:ln/>
        </p:spPr>
      </p:sp>
      <p:sp>
        <p:nvSpPr>
          <p:cNvPr id="76802" name="Rectangle 2"/>
          <p:cNvSpPr>
            <a:spLocks noGrp="1" noChangeArrowheads="1"/>
          </p:cNvSpPr>
          <p:nvPr>
            <p:ph type="body" idx="1"/>
          </p:nvPr>
        </p:nvSpPr>
        <p:spPr>
          <a:ln/>
        </p:spPr>
        <p:txBody>
          <a:bodyPr/>
          <a:lstStyle/>
          <a:p>
            <a:pPr eaLnBrk="1" hangingPunct="1">
              <a:defRPr/>
            </a:pPr>
            <a:r>
              <a:rPr lang="en-US" sz="2300">
                <a:latin typeface="Lucida Grande" charset="0"/>
                <a:cs typeface="Lucida Grande" charset="0"/>
                <a:sym typeface="Lucida Grande" charset="0"/>
              </a:rPr>
              <a:t>To eliminate unnecessary barrier rules, we annotate each node with a flag indicating whether it completely describes how packets reaching that node should be handled. </a:t>
            </a:r>
          </a:p>
          <a:p>
            <a:pPr eaLnBrk="1" hangingPunct="1">
              <a:defRPr/>
            </a:pPr>
            <a:endParaRPr lang="en-US" sz="2300">
              <a:latin typeface="Lucida Grande" charset="0"/>
              <a:cs typeface="Lucida Grande" charset="0"/>
              <a:sym typeface="Lucida Grande" charset="0"/>
            </a:endParaRPr>
          </a:p>
          <a:p>
            <a:pPr eaLnBrk="1" hangingPunct="1">
              <a:defRPr/>
            </a:pPr>
            <a:r>
              <a:rPr lang="en-US" sz="2300">
                <a:latin typeface="Lucida Grande" charset="0"/>
                <a:cs typeface="Lucida Grande" charset="0"/>
                <a:sym typeface="Lucida Grande" charset="0"/>
              </a:rPr>
              <a:t>In this example trace tree, we mark each leaf node as being </a:t>
            </a:r>
            <a:r>
              <a:rPr lang="ja-JP" altLang="en-US" sz="2300">
                <a:latin typeface="Arial"/>
                <a:cs typeface="Lucida Grande" charset="0"/>
                <a:sym typeface="Lucida Grande" charset="0"/>
              </a:rPr>
              <a:t>“</a:t>
            </a:r>
            <a:r>
              <a:rPr lang="en-US" sz="2300">
                <a:latin typeface="Lucida Grande" charset="0"/>
                <a:cs typeface="Lucida Grande" charset="0"/>
                <a:sym typeface="Lucida Grande" charset="0"/>
              </a:rPr>
              <a:t>complete</a:t>
            </a:r>
            <a:r>
              <a:rPr lang="ja-JP" altLang="en-US" sz="2300">
                <a:latin typeface="Arial"/>
                <a:cs typeface="Lucida Grande" charset="0"/>
                <a:sym typeface="Lucida Grande" charset="0"/>
              </a:rPr>
              <a:t>”</a:t>
            </a:r>
            <a:r>
              <a:rPr lang="en-US" sz="2300">
                <a:latin typeface="Lucida Grande" charset="0"/>
                <a:cs typeface="Lucida Grande" charset="0"/>
                <a:sym typeface="Lucida Grande" charset="0"/>
              </a:rPr>
              <a:t>. </a:t>
            </a:r>
          </a:p>
          <a:p>
            <a:pPr eaLnBrk="1" hangingPunct="1">
              <a:defRPr/>
            </a:pPr>
            <a:endParaRPr lang="en-US" sz="2300">
              <a:latin typeface="Lucida Grande" charset="0"/>
              <a:cs typeface="Lucida Grande" charset="0"/>
              <a:sym typeface="Lucida Grande" charset="0"/>
            </a:endParaRPr>
          </a:p>
          <a:p>
            <a:pPr eaLnBrk="1" hangingPunct="1">
              <a:defRPr/>
            </a:pPr>
            <a:r>
              <a:rPr lang="en-US" sz="2300">
                <a:latin typeface="Lucida Grande" charset="0"/>
                <a:cs typeface="Lucida Grande" charset="0"/>
                <a:sym typeface="Lucida Grande" charset="0"/>
              </a:rPr>
              <a:t>Then, when processing an assertion node, we do not generate a barrier rule if the tree under the True branch is complete, and so in this example we do not need a barrier at the root node.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Grp="1" noRot="1" noChangeAspect="1" noChangeArrowheads="1"/>
          </p:cNvSpPr>
          <p:nvPr>
            <p:ph type="sldImg"/>
          </p:nvPr>
        </p:nvSpPr>
        <p:spPr>
          <a:xfrm>
            <a:off x="1257300" y="720725"/>
            <a:ext cx="4800600" cy="3600450"/>
          </a:xfrm>
          <a:solidFill>
            <a:srgbClr val="FFFFFF"/>
          </a:solidFill>
          <a:ln/>
        </p:spPr>
      </p:sp>
      <p:sp>
        <p:nvSpPr>
          <p:cNvPr id="78850" name="Rectangle 2"/>
          <p:cNvSpPr>
            <a:spLocks noGrp="1" noChangeArrowheads="1"/>
          </p:cNvSpPr>
          <p:nvPr>
            <p:ph type="body" idx="1"/>
          </p:nvPr>
        </p:nvSpPr>
        <p:spPr>
          <a:ln/>
        </p:spPr>
        <p:txBody>
          <a:bodyPr/>
          <a:lstStyle/>
          <a:p>
            <a:pPr eaLnBrk="1" hangingPunct="1">
              <a:defRPr/>
            </a:pPr>
            <a:r>
              <a:rPr lang="en-US" sz="2300">
                <a:latin typeface="Lucida Grande" charset="0"/>
                <a:cs typeface="Lucida Grande" charset="0"/>
                <a:sym typeface="Lucida Grande" charset="0"/>
              </a:rPr>
              <a:t>To reduce the number of priority levels used, we annotate each rule-generating node of the trace tree with references to assertions whose barriers must occur above the given node. </a:t>
            </a:r>
          </a:p>
          <a:p>
            <a:pPr eaLnBrk="1" hangingPunct="1">
              <a:defRPr/>
            </a:pPr>
            <a:endParaRPr lang="en-US" sz="2300">
              <a:latin typeface="Lucida Grande" charset="0"/>
              <a:cs typeface="Lucida Grande" charset="0"/>
              <a:sym typeface="Lucida Grande" charset="0"/>
            </a:endParaRPr>
          </a:p>
          <a:p>
            <a:pPr eaLnBrk="1" hangingPunct="1">
              <a:defRPr/>
            </a:pPr>
            <a:r>
              <a:rPr lang="en-US" sz="2300">
                <a:latin typeface="Lucida Grande" charset="0"/>
                <a:cs typeface="Lucida Grande" charset="0"/>
                <a:sym typeface="Lucida Grande" charset="0"/>
              </a:rPr>
              <a:t>In this example, we annotate both leaves under the False branch with references to the root, because the root assertion occurs negatively for those leaves and their match conditions intersect with the match condition of the barrier rule of the root. </a:t>
            </a:r>
          </a:p>
          <a:p>
            <a:pPr eaLnBrk="1" hangingPunct="1">
              <a:defRPr/>
            </a:pPr>
            <a:endParaRPr lang="en-US" sz="2300">
              <a:latin typeface="Lucida Grande" charset="0"/>
              <a:cs typeface="Lucida Grande" charset="0"/>
              <a:sym typeface="Lucida Grande" charset="0"/>
            </a:endParaRPr>
          </a:p>
          <a:p>
            <a:pPr eaLnBrk="1" hangingPunct="1">
              <a:defRPr/>
            </a:pPr>
            <a:r>
              <a:rPr lang="en-US" sz="2300">
                <a:latin typeface="Lucida Grande" charset="0"/>
                <a:cs typeface="Lucida Grande" charset="0"/>
                <a:sym typeface="Lucida Grande" charset="0"/>
              </a:rPr>
              <a:t>Using these dependencies, we would assign the two rightmost leaves priority 0, the assertion node priority 1. Since no barrier rule is needed in this case, we do not increment the priority for the leftmost leaf and therefore assign it priority 1.</a:t>
            </a:r>
          </a:p>
          <a:p>
            <a:pPr eaLnBrk="1" hangingPunct="1">
              <a:defRPr/>
            </a:pPr>
            <a:endParaRPr lang="en-US" sz="2300">
              <a:latin typeface="Lucida Grande" charset="0"/>
              <a:cs typeface="Lucida Grande" charset="0"/>
              <a:sym typeface="Lucida Grande"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lstStyle/>
          <a:p>
            <a:endParaRPr lang="en-US" dirty="0" smtClean="0">
              <a:ea typeface="ヒラギノ角ゴ Pro W3" charset="-128"/>
              <a:cs typeface="ヒラギノ角ゴ Pro W3" charset="-128"/>
            </a:endParaRPr>
          </a:p>
        </p:txBody>
      </p:sp>
      <p:sp>
        <p:nvSpPr>
          <p:cNvPr id="35844" name="Slide Number Placeholder 3"/>
          <p:cNvSpPr>
            <a:spLocks noGrp="1"/>
          </p:cNvSpPr>
          <p:nvPr>
            <p:ph type="sldNum" sz="quarter" idx="5"/>
          </p:nvPr>
        </p:nvSpPr>
        <p:spPr bwMode="auto">
          <a:noFill/>
          <a:ln>
            <a:miter lim="800000"/>
            <a:headEnd/>
            <a:tailEnd/>
          </a:ln>
        </p:spPr>
        <p:txBody>
          <a:bodyPr/>
          <a:lstStyle/>
          <a:p>
            <a:fld id="{9E05433E-FEEC-0541-B5C3-5109F052B5BA}" type="slidenum">
              <a:rPr lang="en-US" smtClean="0">
                <a:latin typeface="Arial" charset="0"/>
                <a:ea typeface="ヒラギノ角ゴ Pro W3" charset="-128"/>
                <a:cs typeface="ヒラギノ角ゴ Pro W3" charset="-128"/>
              </a:rPr>
              <a:pPr/>
              <a:t>7</a:t>
            </a:fld>
            <a:endParaRPr lang="en-US" smtClean="0">
              <a:latin typeface="Arial" charset="0"/>
              <a:ea typeface="ヒラギノ角ゴ Pro W3" charset="-128"/>
              <a:cs typeface="ヒラギノ角ゴ Pro W3"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p:cNvSpPr>
            <a:spLocks noGrp="1" noRot="1" noChangeAspect="1" noChangeArrowheads="1"/>
          </p:cNvSpPr>
          <p:nvPr>
            <p:ph type="sldImg"/>
          </p:nvPr>
        </p:nvSpPr>
        <p:spPr>
          <a:xfrm>
            <a:off x="1257300" y="720725"/>
            <a:ext cx="4800600" cy="3600450"/>
          </a:xfrm>
          <a:solidFill>
            <a:srgbClr val="FFFFFF"/>
          </a:solidFill>
          <a:ln/>
        </p:spPr>
      </p:sp>
      <p:sp>
        <p:nvSpPr>
          <p:cNvPr id="80898" name="Rectangle 2"/>
          <p:cNvSpPr>
            <a:spLocks noGrp="1" noChangeArrowheads="1"/>
          </p:cNvSpPr>
          <p:nvPr>
            <p:ph type="body" idx="1"/>
          </p:nvPr>
        </p:nvSpPr>
        <p:spPr>
          <a:ln/>
        </p:spPr>
        <p:txBody>
          <a:bodyPr/>
          <a:lstStyle/>
          <a:p>
            <a:pPr eaLnBrk="1" hangingPunct="1">
              <a:defRPr/>
            </a:pPr>
            <a:r>
              <a:rPr lang="en-US" sz="2300">
                <a:latin typeface="Lucida Grande" charset="0"/>
                <a:cs typeface="Lucida Grande" charset="0"/>
                <a:sym typeface="Lucida Grande" charset="0"/>
              </a:rPr>
              <a:t>With these two improvements, the compilation results in just 3 rules and two priority levels, which is the minimal number of priority levels for this rule set.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
          <p:cNvSpPr>
            <a:spLocks noGrp="1" noRot="1" noChangeAspect="1" noChangeArrowheads="1"/>
          </p:cNvSpPr>
          <p:nvPr>
            <p:ph type="sldImg"/>
          </p:nvPr>
        </p:nvSpPr>
        <p:spPr>
          <a:xfrm>
            <a:off x="1257300" y="720725"/>
            <a:ext cx="4800600" cy="3600450"/>
          </a:xfrm>
          <a:solidFill>
            <a:srgbClr val="FFFFFF"/>
          </a:solidFill>
          <a:ln/>
        </p:spPr>
      </p:sp>
      <p:sp>
        <p:nvSpPr>
          <p:cNvPr id="98306" name="Rectangle 2"/>
          <p:cNvSpPr>
            <a:spLocks noGrp="1" noChangeArrowheads="1"/>
          </p:cNvSpPr>
          <p:nvPr>
            <p:ph type="body" idx="1"/>
          </p:nvPr>
        </p:nvSpPr>
        <p:spPr>
          <a:ln/>
        </p:spPr>
        <p:txBody>
          <a:bodyPr/>
          <a:lstStyle/>
          <a:p>
            <a:pPr eaLnBrk="1" hangingPunct="1">
              <a:defRPr/>
            </a:pPr>
            <a:endParaRPr lang="en-US" sz="2300" dirty="0">
              <a:latin typeface="Lucida Grande" charset="0"/>
              <a:cs typeface="Lucida Grande" charset="0"/>
              <a:sym typeface="Lucida Grande"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34818" name="Rectangle 2"/>
          <p:cNvSpPr>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1700">
                <a:solidFill>
                  <a:srgbClr val="000000"/>
                </a:solidFill>
                <a:cs typeface="Myriad Pro Light" charset="0"/>
                <a:sym typeface="Myriad Pro Light" charset="0"/>
              </a:rPr>
              <a:t>Now I can show you how Pyretic supports topology abstraction</a:t>
            </a:r>
          </a:p>
          <a:p>
            <a:r>
              <a:rPr lang="en-US" sz="1700">
                <a:solidFill>
                  <a:srgbClr val="000000"/>
                </a:solidFill>
                <a:cs typeface="Myriad Pro Light" charset="0"/>
                <a:sym typeface="Myriad Pro Light" charset="0"/>
              </a:rPr>
              <a:t>In the context of a simple </a:t>
            </a:r>
            <a:r>
              <a:rPr lang="ja-JP" altLang="en-US" sz="1700">
                <a:solidFill>
                  <a:srgbClr val="000000"/>
                </a:solidFill>
                <a:latin typeface="Arial"/>
                <a:cs typeface="Myriad Pro Light" charset="0"/>
                <a:sym typeface="Myriad Pro Light" charset="0"/>
              </a:rPr>
              <a:t>“</a:t>
            </a:r>
            <a:r>
              <a:rPr lang="en-US" sz="1700">
                <a:solidFill>
                  <a:srgbClr val="000000"/>
                </a:solidFill>
                <a:cs typeface="Myriad Pro Light" charset="0"/>
                <a:sym typeface="Myriad Pro Light" charset="0"/>
              </a:rPr>
              <a:t>one-big-switch</a:t>
            </a:r>
            <a:r>
              <a:rPr lang="ja-JP" altLang="en-US" sz="1700">
                <a:solidFill>
                  <a:srgbClr val="000000"/>
                </a:solidFill>
                <a:latin typeface="Arial"/>
                <a:cs typeface="Myriad Pro Light" charset="0"/>
                <a:sym typeface="Myriad Pro Light" charset="0"/>
              </a:rPr>
              <a:t>”</a:t>
            </a:r>
            <a:r>
              <a:rPr lang="en-US" sz="1700">
                <a:solidFill>
                  <a:srgbClr val="000000"/>
                </a:solidFill>
                <a:cs typeface="Myriad Pro Light" charset="0"/>
                <a:sym typeface="Myriad Pro Light" charset="0"/>
              </a:rPr>
              <a:t> transform in which we create one abstract switch out of our underlying network, </a:t>
            </a:r>
          </a:p>
          <a:p>
            <a:r>
              <a:rPr lang="en-US" sz="1700">
                <a:solidFill>
                  <a:srgbClr val="000000"/>
                </a:solidFill>
                <a:cs typeface="Myriad Pro Light" charset="0"/>
                <a:sym typeface="Myriad Pro Light" charset="0"/>
              </a:rPr>
              <a:t>the big switch</a:t>
            </a:r>
            <a:r>
              <a:rPr lang="ja-JP" altLang="en-US" sz="1700">
                <a:solidFill>
                  <a:srgbClr val="000000"/>
                </a:solidFill>
                <a:latin typeface="Arial"/>
                <a:cs typeface="Myriad Pro Light" charset="0"/>
                <a:sym typeface="Myriad Pro Light" charset="0"/>
              </a:rPr>
              <a:t>’</a:t>
            </a:r>
            <a:r>
              <a:rPr lang="en-US" sz="1700">
                <a:solidFill>
                  <a:srgbClr val="000000"/>
                </a:solidFill>
                <a:cs typeface="Myriad Pro Light" charset="0"/>
                <a:sym typeface="Myriad Pro Light" charset="0"/>
              </a:rPr>
              <a:t>s ports – here V1 and V2 -  are the boundary ports of the underlying network – here ports S1 and T2 respectively </a:t>
            </a:r>
          </a:p>
          <a:p>
            <a:r>
              <a:rPr lang="en-US" sz="1700">
                <a:solidFill>
                  <a:srgbClr val="000000"/>
                </a:solidFill>
                <a:cs typeface="Myriad Pro Light" charset="0"/>
                <a:sym typeface="Myriad Pro Light" charset="0"/>
              </a:rPr>
              <a:t>This is a useful abstraction as it enables the programmer to </a:t>
            </a:r>
          </a:p>
          <a:p>
            <a:r>
              <a:rPr lang="en-US" sz="1700">
                <a:solidFill>
                  <a:srgbClr val="000000"/>
                </a:solidFill>
                <a:cs typeface="Myriad Pro Light" charset="0"/>
                <a:sym typeface="Myriad Pro Light" charset="0"/>
              </a:rPr>
              <a:t>build distributed software middlebox using centralized programming model (i.e., run a single-switch SDN middlebox on the one-big-switch), and it all just works!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6082" name="Rectangle 2"/>
          <p:cNvSpPr>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2300">
                <a:latin typeface="Lucida Grande" charset="0"/>
                <a:cs typeface="Lucida Grande" charset="0"/>
                <a:sym typeface="Lucida Grande" charset="0"/>
              </a:rPr>
              <a:t>what does correctness mean--discuss offline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noRot="1" noChangeAspect="1" noChangeArrowheads="1"/>
          </p:cNvSpPr>
          <p:nvPr>
            <p:ph type="sldImg"/>
          </p:nvPr>
        </p:nvSpPr>
        <p:spPr>
          <a:xfrm>
            <a:off x="1257300" y="720725"/>
            <a:ext cx="4800600" cy="3600450"/>
          </a:xfrm>
          <a:solidFill>
            <a:srgbClr val="FFFFFF"/>
          </a:solidFill>
          <a:ln/>
        </p:spPr>
      </p:sp>
      <p:sp>
        <p:nvSpPr>
          <p:cNvPr id="46082" name="Rectangle 2"/>
          <p:cNvSpPr>
            <a:spLocks noGrp="1" noChangeArrowheads="1"/>
          </p:cNvSpPr>
          <p:nvPr>
            <p:ph type="body" idx="1"/>
          </p:nvPr>
        </p:nvSpPr>
        <p:spPr>
          <a:ln/>
        </p:spPr>
        <p:txBody>
          <a:bodyPr/>
          <a:lstStyle/>
          <a:p>
            <a:pPr eaLnBrk="1" hangingPunct="1">
              <a:defRPr/>
            </a:pPr>
            <a:r>
              <a:rPr lang="en-US" sz="1900" dirty="0">
                <a:latin typeface="Lucida Grande" charset="0"/>
                <a:cs typeface="Lucida Grande" charset="0"/>
                <a:sym typeface="Lucida Grande" charset="0"/>
              </a:rPr>
              <a:t>Programming directly with </a:t>
            </a:r>
            <a:r>
              <a:rPr lang="en-US" sz="1900" dirty="0" err="1">
                <a:latin typeface="Lucida Grande" charset="0"/>
                <a:cs typeface="Lucida Grande" charset="0"/>
                <a:sym typeface="Lucida Grande" charset="0"/>
              </a:rPr>
              <a:t>Openflow</a:t>
            </a:r>
            <a:r>
              <a:rPr lang="en-US" sz="1900" dirty="0">
                <a:latin typeface="Lucida Grande" charset="0"/>
                <a:cs typeface="Lucida Grande" charset="0"/>
                <a:sym typeface="Lucida Grande" charset="0"/>
              </a:rPr>
              <a:t> requires that the programmer explicitly manage the flow tables of all switches in the network. While this provides substantial flexibility, it is also a key source of complexity in </a:t>
            </a:r>
            <a:r>
              <a:rPr lang="en-US" sz="1900" dirty="0" err="1">
                <a:latin typeface="Lucida Grande" charset="0"/>
                <a:cs typeface="Lucida Grande" charset="0"/>
                <a:sym typeface="Lucida Grande" charset="0"/>
              </a:rPr>
              <a:t>Openflow</a:t>
            </a:r>
            <a:r>
              <a:rPr lang="en-US" sz="1900" dirty="0">
                <a:latin typeface="Lucida Grande" charset="0"/>
                <a:cs typeface="Lucida Grande" charset="0"/>
                <a:sym typeface="Lucida Grande" charset="0"/>
              </a:rPr>
              <a:t> controllers.</a:t>
            </a:r>
          </a:p>
          <a:p>
            <a:pPr eaLnBrk="1" hangingPunct="1">
              <a:defRPr/>
            </a:pPr>
            <a:r>
              <a:rPr lang="en-US" sz="1900" dirty="0">
                <a:latin typeface="Lucida Grande" charset="0"/>
                <a:cs typeface="Lucida Grande" charset="0"/>
                <a:sym typeface="Lucida Grande" charset="0"/>
              </a:rPr>
              <a:t>To appreciate the complexities that managing flow tables introduces, look at the packet-in handler of an </a:t>
            </a:r>
            <a:r>
              <a:rPr lang="en-US" sz="1900" dirty="0" err="1">
                <a:latin typeface="Lucida Grande" charset="0"/>
                <a:cs typeface="Lucida Grande" charset="0"/>
                <a:sym typeface="Lucida Grande" charset="0"/>
              </a:rPr>
              <a:t>Openflow</a:t>
            </a:r>
            <a:r>
              <a:rPr lang="en-US" sz="1900" dirty="0">
                <a:latin typeface="Lucida Grande" charset="0"/>
                <a:cs typeface="Lucida Grande" charset="0"/>
                <a:sym typeface="Lucida Grande" charset="0"/>
              </a:rPr>
              <a:t> controller. The packet-in handler defines what should be done when a packet fails to match in a switch</a:t>
            </a:r>
            <a:r>
              <a:rPr lang="ja-JP" altLang="en-US" sz="1900" dirty="0">
                <a:latin typeface="Arial"/>
                <a:cs typeface="Lucida Grande" charset="0"/>
                <a:sym typeface="Lucida Grande" charset="0"/>
              </a:rPr>
              <a:t>’</a:t>
            </a:r>
            <a:r>
              <a:rPr lang="en-US" sz="1900" dirty="0">
                <a:latin typeface="Lucida Grande" charset="0"/>
                <a:cs typeface="Lucida Grande" charset="0"/>
                <a:sym typeface="Lucida Grande" charset="0"/>
              </a:rPr>
              <a:t>s flow table. This program consists of roughly two steps. In the first step, the program examines the given packet - for example reading the source and destination addresses to perform access control checks or route computations - and decides what to do with the packet.  This first step expresses the user</a:t>
            </a:r>
            <a:r>
              <a:rPr lang="ja-JP" altLang="en-US" sz="1900" dirty="0">
                <a:latin typeface="Arial"/>
                <a:cs typeface="Lucida Grande" charset="0"/>
                <a:sym typeface="Lucida Grande" charset="0"/>
              </a:rPr>
              <a:t>’</a:t>
            </a:r>
            <a:r>
              <a:rPr lang="en-US" sz="1900" dirty="0">
                <a:latin typeface="Lucida Grande" charset="0"/>
                <a:cs typeface="Lucida Grande" charset="0"/>
                <a:sym typeface="Lucida Grande" charset="0"/>
              </a:rPr>
              <a:t>s desired outcome. Ideally, it would be the only thing that the user has to write.</a:t>
            </a:r>
          </a:p>
          <a:p>
            <a:pPr eaLnBrk="1" hangingPunct="1">
              <a:defRPr/>
            </a:pPr>
            <a:endParaRPr lang="en-US" sz="1900" dirty="0">
              <a:latin typeface="Lucida Grande" charset="0"/>
              <a:cs typeface="Lucida Grande" charset="0"/>
              <a:sym typeface="Lucida Grande" charset="0"/>
            </a:endParaRPr>
          </a:p>
          <a:p>
            <a:pPr eaLnBrk="1" hangingPunct="1">
              <a:defRPr/>
            </a:pPr>
            <a:r>
              <a:rPr lang="en-US" sz="1900" dirty="0">
                <a:latin typeface="Lucida Grande" charset="0"/>
                <a:cs typeface="Lucida Grande" charset="0"/>
                <a:sym typeface="Lucida Grande" charset="0"/>
              </a:rPr>
              <a:t>Of course, if we process every packet at the controller, we will have a non-scalable network. Hence, the packet-in handler must also include a second step which constructs and install OF rules to add to their switches, so that similar packets arriving at switches in the near future are processed using the outcome just decided in step 1.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Rot="1" noChangeAspect="1" noChangeArrowheads="1"/>
          </p:cNvSpPr>
          <p:nvPr>
            <p:ph type="sldImg"/>
          </p:nvPr>
        </p:nvSpPr>
        <p:spPr>
          <a:xfrm>
            <a:off x="1257300" y="720725"/>
            <a:ext cx="4800600" cy="3600450"/>
          </a:xfrm>
          <a:solidFill>
            <a:srgbClr val="FFFFFF"/>
          </a:solidFill>
          <a:ln/>
        </p:spPr>
      </p:sp>
      <p:sp>
        <p:nvSpPr>
          <p:cNvPr id="48130" name="Rectangle 2"/>
          <p:cNvSpPr>
            <a:spLocks noGrp="1" noChangeArrowheads="1"/>
          </p:cNvSpPr>
          <p:nvPr>
            <p:ph type="body" idx="1"/>
          </p:nvPr>
        </p:nvSpPr>
        <p:spPr>
          <a:ln/>
        </p:spPr>
        <p:txBody>
          <a:bodyPr/>
          <a:lstStyle/>
          <a:p>
            <a:pPr eaLnBrk="1" hangingPunct="1">
              <a:defRPr/>
            </a:pPr>
            <a:r>
              <a:rPr lang="en-US" sz="2300">
                <a:latin typeface="Lucida Grande" charset="0"/>
                <a:cs typeface="Lucida Grande" charset="0"/>
                <a:sym typeface="Lucida Grande" charset="0"/>
              </a:rPr>
              <a:t>A simple, generic strategy for the second step is to use exact match rules. An exact match rule uses a match condition that specifies the value of all the fields in the packet header. It is simple to see that the resulting flow tables generated will correctly classify packets, because if a packet matches a rule in the flow table, then the packet-in handler installed the matching rule in response to a previous packet that is indistinguishable from the given packet and hence would cause the controller to make the same decision. </a:t>
            </a:r>
          </a:p>
          <a:p>
            <a:pPr eaLnBrk="1" hangingPunct="1">
              <a:defRPr/>
            </a:pPr>
            <a:endParaRPr lang="en-US" sz="2300">
              <a:latin typeface="Lucida Grande" charset="0"/>
              <a:cs typeface="Lucida Grande" charset="0"/>
              <a:sym typeface="Lucida Grande" charset="0"/>
            </a:endParaRPr>
          </a:p>
          <a:p>
            <a:pPr eaLnBrk="1" hangingPunct="1">
              <a:defRPr/>
            </a:pPr>
            <a:r>
              <a:rPr lang="en-US" sz="2300">
                <a:latin typeface="Lucida Grande" charset="0"/>
                <a:cs typeface="Lucida Grande" charset="0"/>
                <a:sym typeface="Lucida Grande" charset="0"/>
              </a:rPr>
              <a:t>Unfortunately, using exact match rules will cause the first packet of every flow to be diverted to the controller adding substantial delay to many network applications.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Rot="1" noChangeAspect="1" noChangeArrowheads="1"/>
          </p:cNvSpPr>
          <p:nvPr>
            <p:ph type="sldImg"/>
          </p:nvPr>
        </p:nvSpPr>
        <p:spPr>
          <a:xfrm>
            <a:off x="1257300" y="720725"/>
            <a:ext cx="4800600" cy="3600450"/>
          </a:xfrm>
          <a:solidFill>
            <a:srgbClr val="FFFFFF"/>
          </a:solidFill>
          <a:ln/>
        </p:spPr>
      </p:sp>
      <p:sp>
        <p:nvSpPr>
          <p:cNvPr id="50178" name="Rectangle 2"/>
          <p:cNvSpPr>
            <a:spLocks noGrp="1" noChangeArrowheads="1"/>
          </p:cNvSpPr>
          <p:nvPr>
            <p:ph type="body" idx="1"/>
          </p:nvPr>
        </p:nvSpPr>
        <p:spPr>
          <a:ln/>
        </p:spPr>
        <p:txBody>
          <a:bodyPr/>
          <a:lstStyle/>
          <a:p>
            <a:pPr eaLnBrk="1" hangingPunct="1">
              <a:defRPr/>
            </a:pPr>
            <a:r>
              <a:rPr lang="en-US" sz="1900" dirty="0">
                <a:latin typeface="Lucida Grande" charset="0"/>
                <a:cs typeface="Lucida Grande" charset="0"/>
                <a:sym typeface="Lucida Grande" charset="0"/>
              </a:rPr>
              <a:t>Fortunately, many controllers can avoid this performance penalty by taking advantage of </a:t>
            </a:r>
            <a:r>
              <a:rPr lang="en-US" sz="1900" dirty="0" err="1">
                <a:latin typeface="Lucida Grande" charset="0"/>
                <a:cs typeface="Lucida Grande" charset="0"/>
                <a:sym typeface="Lucida Grande" charset="0"/>
              </a:rPr>
              <a:t>Openflow</a:t>
            </a:r>
            <a:r>
              <a:rPr lang="ja-JP" altLang="en-US" sz="1900" dirty="0">
                <a:latin typeface="Arial"/>
                <a:cs typeface="Lucida Grande" charset="0"/>
                <a:sym typeface="Lucida Grande" charset="0"/>
              </a:rPr>
              <a:t>’</a:t>
            </a:r>
            <a:r>
              <a:rPr lang="en-US" sz="1900" dirty="0">
                <a:latin typeface="Lucida Grande" charset="0"/>
                <a:cs typeface="Lucida Grande" charset="0"/>
                <a:sym typeface="Lucida Grande" charset="0"/>
              </a:rPr>
              <a:t>s wildcard rules. A wildcard rule matches only on a specified subset of the packet headers.</a:t>
            </a:r>
          </a:p>
          <a:p>
            <a:pPr eaLnBrk="1" hangingPunct="1">
              <a:defRPr/>
            </a:pPr>
            <a:endParaRPr lang="en-US" sz="1900" dirty="0">
              <a:latin typeface="Lucida Grande" charset="0"/>
              <a:cs typeface="Lucida Grande" charset="0"/>
              <a:sym typeface="Lucida Grande" charset="0"/>
            </a:endParaRPr>
          </a:p>
          <a:p>
            <a:pPr eaLnBrk="1" hangingPunct="1">
              <a:defRPr/>
            </a:pPr>
            <a:r>
              <a:rPr lang="en-US" sz="1900" dirty="0">
                <a:latin typeface="Lucida Grande" charset="0"/>
                <a:cs typeface="Lucida Grande" charset="0"/>
                <a:sym typeface="Lucida Grande" charset="0"/>
              </a:rPr>
              <a:t>Consider the </a:t>
            </a:r>
            <a:r>
              <a:rPr lang="en-US" sz="1900" dirty="0" err="1">
                <a:latin typeface="Lucida Grande" charset="0"/>
                <a:cs typeface="Lucida Grande" charset="0"/>
                <a:sym typeface="Lucida Grande" charset="0"/>
              </a:rPr>
              <a:t>followimg</a:t>
            </a:r>
            <a:r>
              <a:rPr lang="en-US" sz="1900" dirty="0">
                <a:latin typeface="Lucida Grande" charset="0"/>
                <a:cs typeface="Lucida Grande" charset="0"/>
                <a:sym typeface="Lucida Grande" charset="0"/>
              </a:rPr>
              <a:t> example that illustrates the use of wildcard rules. This controller drops packets to TCP destination 22, and forwards other packets to the next hop for their destination.  For the port 22 packets, the handler generates a rule that matches only on port 22 and uses the </a:t>
            </a:r>
            <a:r>
              <a:rPr lang="ja-JP" altLang="en-US" sz="1900" dirty="0">
                <a:latin typeface="Arial"/>
                <a:cs typeface="Lucida Grande" charset="0"/>
                <a:sym typeface="Lucida Grande" charset="0"/>
              </a:rPr>
              <a:t>“</a:t>
            </a:r>
            <a:r>
              <a:rPr lang="en-US" sz="1900" dirty="0">
                <a:latin typeface="Lucida Grande" charset="0"/>
                <a:cs typeface="Lucida Grande" charset="0"/>
                <a:sym typeface="Lucida Grande" charset="0"/>
              </a:rPr>
              <a:t>drop</a:t>
            </a:r>
            <a:r>
              <a:rPr lang="ja-JP" altLang="en-US" sz="1900" dirty="0">
                <a:latin typeface="Arial"/>
                <a:cs typeface="Lucida Grande" charset="0"/>
                <a:sym typeface="Lucida Grande" charset="0"/>
              </a:rPr>
              <a:t>”</a:t>
            </a:r>
            <a:r>
              <a:rPr lang="en-US" sz="1900" dirty="0">
                <a:latin typeface="Lucida Grande" charset="0"/>
                <a:cs typeface="Lucida Grande" charset="0"/>
                <a:sym typeface="Lucida Grande" charset="0"/>
              </a:rPr>
              <a:t> action. </a:t>
            </a:r>
          </a:p>
          <a:p>
            <a:pPr eaLnBrk="1" hangingPunct="1">
              <a:defRPr/>
            </a:pPr>
            <a:endParaRPr lang="en-US" sz="1900" dirty="0">
              <a:latin typeface="Lucida Grande" charset="0"/>
              <a:cs typeface="Lucida Grande" charset="0"/>
              <a:sym typeface="Lucida Grande" charset="0"/>
            </a:endParaRPr>
          </a:p>
          <a:p>
            <a:pPr eaLnBrk="1" hangingPunct="1">
              <a:defRPr/>
            </a:pPr>
            <a:r>
              <a:rPr lang="en-US" sz="1900" dirty="0">
                <a:latin typeface="Lucida Grande" charset="0"/>
                <a:cs typeface="Lucida Grande" charset="0"/>
                <a:sym typeface="Lucida Grande" charset="0"/>
              </a:rPr>
              <a:t>For the other packets, it generates a rule that matches on the Ethernet destination and forwards the packet to the next hop. This rule really should also include a condition specifying that it only handles non-TCP destination 22 packets, but unfortunately, negated conditions are not supported by </a:t>
            </a:r>
            <a:r>
              <a:rPr lang="en-US" sz="1900" dirty="0" err="1">
                <a:latin typeface="Lucida Grande" charset="0"/>
                <a:cs typeface="Lucida Grande" charset="0"/>
                <a:sym typeface="Lucida Grande" charset="0"/>
              </a:rPr>
              <a:t>Openflow</a:t>
            </a:r>
            <a:r>
              <a:rPr lang="en-US" sz="1900" dirty="0">
                <a:latin typeface="Lucida Grande" charset="0"/>
                <a:cs typeface="Lucida Grande" charset="0"/>
                <a:sym typeface="Lucida Grande" charset="0"/>
              </a:rPr>
              <a:t>. So instead, the controller uses priorities to ensure that rules for port 22 traffic are matched first; it places the port 22 rule at a high priority and the other rules at a low priority.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noRot="1" noChangeAspect="1" noChangeArrowheads="1"/>
          </p:cNvSpPr>
          <p:nvPr>
            <p:ph type="sldImg"/>
          </p:nvPr>
        </p:nvSpPr>
        <p:spPr>
          <a:xfrm>
            <a:off x="1257300" y="720725"/>
            <a:ext cx="4800600" cy="3600450"/>
          </a:xfrm>
          <a:solidFill>
            <a:srgbClr val="FFFFFF"/>
          </a:solidFill>
          <a:ln/>
        </p:spPr>
      </p:sp>
      <p:sp>
        <p:nvSpPr>
          <p:cNvPr id="52226" name="Rectangle 2"/>
          <p:cNvSpPr>
            <a:spLocks noGrp="1" noChangeArrowheads="1"/>
          </p:cNvSpPr>
          <p:nvPr>
            <p:ph type="body" idx="1"/>
          </p:nvPr>
        </p:nvSpPr>
        <p:spPr>
          <a:ln/>
        </p:spPr>
        <p:txBody>
          <a:bodyPr/>
          <a:lstStyle/>
          <a:p>
            <a:pPr eaLnBrk="1" hangingPunct="1">
              <a:defRPr/>
            </a:pPr>
            <a:r>
              <a:rPr lang="en-US" sz="2300" dirty="0">
                <a:latin typeface="Lucida Grande" charset="0"/>
                <a:cs typeface="Lucida Grande" charset="0"/>
                <a:sym typeface="Lucida Grande" charset="0"/>
              </a:rPr>
              <a:t>Unfortunately, this program has a bug. To see where the program goes wrong, watch what happens when we connect this controller to a single switch and let two packets arrive. Both packets have destination A. The red packet is to TCP port 80, while the green packet is to port 22.  </a:t>
            </a:r>
          </a:p>
          <a:p>
            <a:pPr eaLnBrk="1" hangingPunct="1">
              <a:defRPr/>
            </a:pPr>
            <a:endParaRPr lang="en-US" sz="2300" dirty="0">
              <a:latin typeface="Lucida Grande" charset="0"/>
              <a:cs typeface="Lucida Grande" charset="0"/>
              <a:sym typeface="Lucida Grande" charset="0"/>
            </a:endParaRPr>
          </a:p>
          <a:p>
            <a:pPr eaLnBrk="1" hangingPunct="1">
              <a:defRPr/>
            </a:pPr>
            <a:r>
              <a:rPr lang="en-US" sz="2300" dirty="0">
                <a:latin typeface="Lucida Grande" charset="0"/>
                <a:cs typeface="Lucida Grande" charset="0"/>
                <a:sym typeface="Lucida Grande" charset="0"/>
              </a:rPr>
              <a:t>When the red packet arrives, the switch has an empty flow table and sends the packet to the controller. The controller determines that the packet should be forwarded to the next hop, and installs the appropriate rule. The red packet returns to the switch and moves onward.  </a:t>
            </a:r>
          </a:p>
          <a:p>
            <a:pPr eaLnBrk="1" hangingPunct="1">
              <a:defRPr/>
            </a:pPr>
            <a:endParaRPr lang="en-US" sz="2300" dirty="0">
              <a:latin typeface="Lucida Grande" charset="0"/>
              <a:cs typeface="Lucida Grande" charset="0"/>
              <a:sym typeface="Lucida Grande" charset="0"/>
            </a:endParaRPr>
          </a:p>
          <a:p>
            <a:pPr eaLnBrk="1" hangingPunct="1">
              <a:defRPr/>
            </a:pPr>
            <a:r>
              <a:rPr lang="en-US" sz="2300" dirty="0">
                <a:latin typeface="Lucida Grande" charset="0"/>
                <a:cs typeface="Lucida Grande" charset="0"/>
                <a:sym typeface="Lucida Grande" charset="0"/>
              </a:rPr>
              <a:t>Now, the port 22 packet arrives at the switch, and instead of being dropped or sent to the controller, it matches the low priority rule for destination A and is therefore forwarded onward. This violates the user</a:t>
            </a:r>
            <a:r>
              <a:rPr lang="ja-JP" altLang="en-US" sz="2300" dirty="0">
                <a:latin typeface="Arial"/>
                <a:cs typeface="Lucida Grande" charset="0"/>
                <a:sym typeface="Lucida Grande" charset="0"/>
              </a:rPr>
              <a:t>’</a:t>
            </a:r>
            <a:r>
              <a:rPr lang="en-US" sz="2300" dirty="0">
                <a:latin typeface="Lucida Grande" charset="0"/>
                <a:cs typeface="Lucida Grande" charset="0"/>
                <a:sym typeface="Lucida Grande" charset="0"/>
              </a:rPr>
              <a:t>s intentions and may represent a security violation.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Grp="1" noRot="1" noChangeAspect="1" noChangeArrowheads="1"/>
          </p:cNvSpPr>
          <p:nvPr>
            <p:ph type="sldImg"/>
          </p:nvPr>
        </p:nvSpPr>
        <p:spPr>
          <a:xfrm>
            <a:off x="1257300" y="720725"/>
            <a:ext cx="4800600" cy="3600450"/>
          </a:xfrm>
          <a:solidFill>
            <a:srgbClr val="FFFFFF"/>
          </a:solidFill>
          <a:ln/>
        </p:spPr>
      </p:sp>
      <p:sp>
        <p:nvSpPr>
          <p:cNvPr id="54274" name="Rectangle 2"/>
          <p:cNvSpPr>
            <a:spLocks noGrp="1" noChangeArrowheads="1"/>
          </p:cNvSpPr>
          <p:nvPr>
            <p:ph type="body" idx="1"/>
          </p:nvPr>
        </p:nvSpPr>
        <p:spPr>
          <a:ln/>
        </p:spPr>
        <p:txBody>
          <a:bodyPr/>
          <a:lstStyle/>
          <a:p>
            <a:pPr eaLnBrk="1" hangingPunct="1">
              <a:defRPr/>
            </a:pPr>
            <a:r>
              <a:rPr lang="en-US" sz="2500" dirty="0">
                <a:latin typeface="Lucida Grande" charset="0"/>
                <a:cs typeface="Lucida Grande" charset="0"/>
                <a:sym typeface="Lucida Grande" charset="0"/>
              </a:rPr>
              <a:t>Today, OF programmers are responsible for deciding both how to forward packets and how to configure flow tables. </a:t>
            </a:r>
          </a:p>
          <a:p>
            <a:pPr eaLnBrk="1" hangingPunct="1">
              <a:defRPr/>
            </a:pPr>
            <a:endParaRPr lang="en-US" sz="2500" dirty="0">
              <a:latin typeface="Lucida Grande" charset="0"/>
              <a:cs typeface="Lucida Grande" charset="0"/>
              <a:sym typeface="Lucida Grande" charset="0"/>
            </a:endParaRPr>
          </a:p>
          <a:p>
            <a:pPr eaLnBrk="1" hangingPunct="1">
              <a:defRPr/>
            </a:pPr>
            <a:r>
              <a:rPr lang="en-US" sz="2500" dirty="0">
                <a:latin typeface="Lucida Grande" charset="0"/>
                <a:cs typeface="Lucida Grande" charset="0"/>
                <a:sym typeface="Lucida Grande" charset="0"/>
              </a:rPr>
              <a:t>Programmers will be motivated by performance goals to use wildcard rules and that reasoning about wildcard rules is complex and introduces a substantial risk of misconfiguration.  </a:t>
            </a:r>
          </a:p>
          <a:p>
            <a:pPr eaLnBrk="1" hangingPunct="1">
              <a:defRPr/>
            </a:pPr>
            <a:endParaRPr lang="en-US" sz="2500" dirty="0">
              <a:latin typeface="Lucida Grande" charset="0"/>
              <a:cs typeface="Lucida Grande" charset="0"/>
              <a:sym typeface="Lucida Grande" charset="0"/>
            </a:endParaRPr>
          </a:p>
          <a:p>
            <a:pPr eaLnBrk="1" hangingPunct="1">
              <a:defRPr/>
            </a:pPr>
            <a:r>
              <a:rPr lang="en-US" sz="2500" dirty="0">
                <a:latin typeface="Lucida Grande" charset="0"/>
                <a:cs typeface="Lucida Grande" charset="0"/>
                <a:sym typeface="Lucida Grande" charset="0"/>
              </a:rPr>
              <a:t>Is it possible to eliminate the second step from the programmer</a:t>
            </a:r>
            <a:r>
              <a:rPr lang="ja-JP" altLang="en-US" sz="2500" dirty="0">
                <a:latin typeface="Arial"/>
                <a:cs typeface="Lucida Grande" charset="0"/>
                <a:sym typeface="Lucida Grande" charset="0"/>
              </a:rPr>
              <a:t>’</a:t>
            </a:r>
            <a:r>
              <a:rPr lang="en-US" sz="2500" dirty="0">
                <a:latin typeface="Lucida Grande" charset="0"/>
                <a:cs typeface="Lucida Grande" charset="0"/>
                <a:sym typeface="Lucida Grande" charset="0"/>
              </a:rPr>
              <a:t>s task?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Grp="1" noRot="1" noChangeAspect="1" noChangeArrowheads="1"/>
          </p:cNvSpPr>
          <p:nvPr>
            <p:ph type="sldImg"/>
          </p:nvPr>
        </p:nvSpPr>
        <p:spPr>
          <a:xfrm>
            <a:off x="1257300" y="720725"/>
            <a:ext cx="4800600" cy="3600450"/>
          </a:xfrm>
          <a:solidFill>
            <a:srgbClr val="FFFFFF"/>
          </a:solidFill>
          <a:ln/>
        </p:spPr>
      </p:sp>
      <p:sp>
        <p:nvSpPr>
          <p:cNvPr id="56322" name="Rectangle 2"/>
          <p:cNvSpPr>
            <a:spLocks noGrp="1" noChangeArrowheads="1"/>
          </p:cNvSpPr>
          <p:nvPr>
            <p:ph type="body" idx="1"/>
          </p:nvPr>
        </p:nvSpPr>
        <p:spPr>
          <a:ln/>
        </p:spPr>
        <p:txBody>
          <a:bodyPr/>
          <a:lstStyle/>
          <a:p>
            <a:pPr eaLnBrk="1" hangingPunct="1">
              <a:defRPr/>
            </a:pPr>
            <a:r>
              <a:rPr lang="en-US" sz="2300" dirty="0">
                <a:latin typeface="Lucida Grande" charset="0"/>
                <a:cs typeface="Lucida Grande" charset="0"/>
                <a:sym typeface="Lucida Grande" charset="0"/>
              </a:rPr>
              <a:t>In particular, we would like to automate the generation of high quality flow tables, thereby simplifying the user</a:t>
            </a:r>
            <a:r>
              <a:rPr lang="ja-JP" altLang="en-US" sz="2300" dirty="0">
                <a:latin typeface="Arial"/>
                <a:cs typeface="Lucida Grande" charset="0"/>
                <a:sym typeface="Lucida Grande" charset="0"/>
              </a:rPr>
              <a:t>’</a:t>
            </a:r>
            <a:r>
              <a:rPr lang="en-US" sz="2300" dirty="0">
                <a:latin typeface="Lucida Grande" charset="0"/>
                <a:cs typeface="Lucida Grande" charset="0"/>
                <a:sym typeface="Lucida Grande" charset="0"/>
              </a:rPr>
              <a:t>s programs and eliminating this source of errors. </a:t>
            </a:r>
          </a:p>
          <a:p>
            <a:pPr eaLnBrk="1" hangingPunct="1">
              <a:defRPr/>
            </a:pPr>
            <a:endParaRPr lang="en-US" sz="2300" dirty="0">
              <a:latin typeface="Lucida Grande" charset="0"/>
              <a:cs typeface="Lucida Grande" charset="0"/>
              <a:sym typeface="Lucida Grande" charset="0"/>
            </a:endParaRPr>
          </a:p>
          <a:p>
            <a:pPr eaLnBrk="1" hangingPunct="1">
              <a:defRPr/>
            </a:pPr>
            <a:r>
              <a:rPr lang="en-US" sz="2300" dirty="0">
                <a:latin typeface="Lucida Grande" charset="0"/>
                <a:cs typeface="Lucida Grande" charset="0"/>
                <a:sym typeface="Lucida Grande" charset="0"/>
              </a:rPr>
              <a:t>The remaining part of the user</a:t>
            </a:r>
            <a:r>
              <a:rPr lang="ja-JP" altLang="en-US" sz="2300" dirty="0">
                <a:latin typeface="Arial"/>
                <a:cs typeface="Lucida Grande" charset="0"/>
                <a:sym typeface="Lucida Grande" charset="0"/>
              </a:rPr>
              <a:t>’</a:t>
            </a:r>
            <a:r>
              <a:rPr lang="en-US" sz="2300" dirty="0">
                <a:latin typeface="Lucida Grande" charset="0"/>
                <a:cs typeface="Lucida Grande" charset="0"/>
                <a:sym typeface="Lucida Grande" charset="0"/>
              </a:rPr>
              <a:t>s program, an </a:t>
            </a:r>
            <a:r>
              <a:rPr lang="ja-JP" altLang="en-US" sz="2300" dirty="0">
                <a:latin typeface="Arial"/>
                <a:cs typeface="Lucida Grande" charset="0"/>
                <a:sym typeface="Lucida Grande" charset="0"/>
              </a:rPr>
              <a:t>“</a:t>
            </a:r>
            <a:r>
              <a:rPr lang="en-US" sz="2300" dirty="0">
                <a:latin typeface="Lucida Grande" charset="0"/>
                <a:cs typeface="Lucida Grande" charset="0"/>
                <a:sym typeface="Lucida Grande" charset="0"/>
              </a:rPr>
              <a:t>algorithmic policy</a:t>
            </a:r>
            <a:r>
              <a:rPr lang="ja-JP" altLang="en-US" sz="2300" dirty="0">
                <a:latin typeface="Arial"/>
                <a:cs typeface="Lucida Grande" charset="0"/>
                <a:sym typeface="Lucida Grande" charset="0"/>
              </a:rPr>
              <a:t>”</a:t>
            </a:r>
            <a:r>
              <a:rPr lang="en-US" sz="2300" dirty="0">
                <a:latin typeface="Lucida Grande" charset="0"/>
                <a:cs typeface="Lucida Grande" charset="0"/>
                <a:sym typeface="Lucida Grande" charset="0"/>
              </a:rPr>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Grp="1" noRot="1" noChangeAspect="1" noChangeArrowheads="1"/>
          </p:cNvSpPr>
          <p:nvPr>
            <p:ph type="sldImg"/>
          </p:nvPr>
        </p:nvSpPr>
        <p:spPr>
          <a:xfrm>
            <a:off x="1257300" y="720725"/>
            <a:ext cx="4800600" cy="3600450"/>
          </a:xfrm>
          <a:solidFill>
            <a:srgbClr val="FFFFFF"/>
          </a:solidFill>
          <a:ln/>
        </p:spPr>
      </p:sp>
      <p:sp>
        <p:nvSpPr>
          <p:cNvPr id="58370" name="Rectangle 2"/>
          <p:cNvSpPr>
            <a:spLocks noGrp="1" noChangeArrowheads="1"/>
          </p:cNvSpPr>
          <p:nvPr>
            <p:ph type="body" idx="1"/>
          </p:nvPr>
        </p:nvSpPr>
        <p:spPr>
          <a:ln/>
        </p:spPr>
        <p:txBody>
          <a:bodyPr/>
          <a:lstStyle/>
          <a:p>
            <a:pPr eaLnBrk="1" hangingPunct="1">
              <a:defRPr/>
            </a:pPr>
            <a:endParaRPr lang="en-US" sz="2300" dirty="0">
              <a:latin typeface="Lucida Grande" charset="0"/>
              <a:cs typeface="Lucida Grande" charset="0"/>
              <a:sym typeface="Lucida Grande"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9/24/13</a:t>
            </a:r>
            <a:endParaRPr lang="en-US"/>
          </a:p>
        </p:txBody>
      </p:sp>
      <p:sp>
        <p:nvSpPr>
          <p:cNvPr id="5" name="Footer Placeholder 4"/>
          <p:cNvSpPr>
            <a:spLocks noGrp="1"/>
          </p:cNvSpPr>
          <p:nvPr>
            <p:ph type="ftr" sz="quarter" idx="11"/>
          </p:nvPr>
        </p:nvSpPr>
        <p:spPr/>
        <p:txBody>
          <a:bodyPr/>
          <a:lstStyle/>
          <a:p>
            <a:r>
              <a:rPr lang="en-US" smtClean="0"/>
              <a:t>Software Defined Networking (COMS 6998-8)</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9/24/13</a:t>
            </a:r>
            <a:endParaRPr lang="en-US"/>
          </a:p>
        </p:txBody>
      </p:sp>
      <p:sp>
        <p:nvSpPr>
          <p:cNvPr id="5" name="Footer Placeholder 4"/>
          <p:cNvSpPr>
            <a:spLocks noGrp="1"/>
          </p:cNvSpPr>
          <p:nvPr>
            <p:ph type="ftr" sz="quarter" idx="11"/>
          </p:nvPr>
        </p:nvSpPr>
        <p:spPr/>
        <p:txBody>
          <a:bodyPr/>
          <a:lstStyle/>
          <a:p>
            <a:r>
              <a:rPr lang="en-US" smtClean="0"/>
              <a:t>Software Defined Networking (COMS 6998-8)</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9/24/13</a:t>
            </a:r>
            <a:endParaRPr lang="en-US"/>
          </a:p>
        </p:txBody>
      </p:sp>
      <p:sp>
        <p:nvSpPr>
          <p:cNvPr id="5" name="Footer Placeholder 4"/>
          <p:cNvSpPr>
            <a:spLocks noGrp="1"/>
          </p:cNvSpPr>
          <p:nvPr>
            <p:ph type="ftr" sz="quarter" idx="11"/>
          </p:nvPr>
        </p:nvSpPr>
        <p:spPr/>
        <p:txBody>
          <a:bodyPr/>
          <a:lstStyle/>
          <a:p>
            <a:r>
              <a:rPr lang="en-US" smtClean="0"/>
              <a:t>Software Defined Networking (COMS 6998-8)</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9/24/13</a:t>
            </a:r>
            <a:endParaRPr lang="en-US"/>
          </a:p>
        </p:txBody>
      </p:sp>
      <p:sp>
        <p:nvSpPr>
          <p:cNvPr id="5" name="Footer Placeholder 4"/>
          <p:cNvSpPr>
            <a:spLocks noGrp="1"/>
          </p:cNvSpPr>
          <p:nvPr>
            <p:ph type="ftr" sz="quarter" idx="11"/>
          </p:nvPr>
        </p:nvSpPr>
        <p:spPr/>
        <p:txBody>
          <a:bodyPr/>
          <a:lstStyle/>
          <a:p>
            <a:r>
              <a:rPr lang="en-US" smtClean="0"/>
              <a:t>Software Defined Networking (COMS 6998-8)</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9/24/13</a:t>
            </a:r>
            <a:endParaRPr lang="en-US"/>
          </a:p>
        </p:txBody>
      </p:sp>
      <p:sp>
        <p:nvSpPr>
          <p:cNvPr id="5" name="Footer Placeholder 4"/>
          <p:cNvSpPr>
            <a:spLocks noGrp="1"/>
          </p:cNvSpPr>
          <p:nvPr>
            <p:ph type="ftr" sz="quarter" idx="11"/>
          </p:nvPr>
        </p:nvSpPr>
        <p:spPr/>
        <p:txBody>
          <a:bodyPr/>
          <a:lstStyle/>
          <a:p>
            <a:r>
              <a:rPr lang="en-US" smtClean="0"/>
              <a:t>Software Defined Networking (COMS 6998-8)</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9/24/13</a:t>
            </a:r>
            <a:endParaRPr lang="en-US"/>
          </a:p>
        </p:txBody>
      </p:sp>
      <p:sp>
        <p:nvSpPr>
          <p:cNvPr id="6" name="Footer Placeholder 5"/>
          <p:cNvSpPr>
            <a:spLocks noGrp="1"/>
          </p:cNvSpPr>
          <p:nvPr>
            <p:ph type="ftr" sz="quarter" idx="11"/>
          </p:nvPr>
        </p:nvSpPr>
        <p:spPr/>
        <p:txBody>
          <a:bodyPr/>
          <a:lstStyle/>
          <a:p>
            <a:r>
              <a:rPr lang="en-US" smtClean="0"/>
              <a:t>Software Defined Networking (COMS 6998-8)</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9/24/13</a:t>
            </a:r>
            <a:endParaRPr lang="en-US"/>
          </a:p>
        </p:txBody>
      </p:sp>
      <p:sp>
        <p:nvSpPr>
          <p:cNvPr id="8" name="Footer Placeholder 7"/>
          <p:cNvSpPr>
            <a:spLocks noGrp="1"/>
          </p:cNvSpPr>
          <p:nvPr>
            <p:ph type="ftr" sz="quarter" idx="11"/>
          </p:nvPr>
        </p:nvSpPr>
        <p:spPr/>
        <p:txBody>
          <a:bodyPr/>
          <a:lstStyle/>
          <a:p>
            <a:r>
              <a:rPr lang="en-US" smtClean="0"/>
              <a:t>Software Defined Networking (COMS 6998-8)</a:t>
            </a:r>
            <a:endParaRPr lang="en-US"/>
          </a:p>
        </p:txBody>
      </p:sp>
      <p:sp>
        <p:nvSpPr>
          <p:cNvPr id="9" name="Slide Number Placeholder 8"/>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9/24/13</a:t>
            </a:r>
            <a:endParaRPr lang="en-US"/>
          </a:p>
        </p:txBody>
      </p:sp>
      <p:sp>
        <p:nvSpPr>
          <p:cNvPr id="4" name="Footer Placeholder 3"/>
          <p:cNvSpPr>
            <a:spLocks noGrp="1"/>
          </p:cNvSpPr>
          <p:nvPr>
            <p:ph type="ftr" sz="quarter" idx="11"/>
          </p:nvPr>
        </p:nvSpPr>
        <p:spPr/>
        <p:txBody>
          <a:bodyPr/>
          <a:lstStyle/>
          <a:p>
            <a:r>
              <a:rPr lang="en-US" smtClean="0"/>
              <a:t>Software Defined Networking (COMS 6998-8)</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9/24/13</a:t>
            </a:r>
            <a:endParaRPr lang="en-US"/>
          </a:p>
        </p:txBody>
      </p:sp>
      <p:sp>
        <p:nvSpPr>
          <p:cNvPr id="6" name="Footer Placeholder 5"/>
          <p:cNvSpPr>
            <a:spLocks noGrp="1"/>
          </p:cNvSpPr>
          <p:nvPr>
            <p:ph type="ftr" sz="quarter" idx="11"/>
          </p:nvPr>
        </p:nvSpPr>
        <p:spPr/>
        <p:txBody>
          <a:bodyPr/>
          <a:lstStyle/>
          <a:p>
            <a:r>
              <a:rPr lang="en-US" smtClean="0"/>
              <a:t>Software Defined Networking (COMS 6998-8)</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9/24/13</a:t>
            </a:r>
            <a:endParaRPr lang="en-US"/>
          </a:p>
        </p:txBody>
      </p:sp>
      <p:sp>
        <p:nvSpPr>
          <p:cNvPr id="6" name="Footer Placeholder 5"/>
          <p:cNvSpPr>
            <a:spLocks noGrp="1"/>
          </p:cNvSpPr>
          <p:nvPr>
            <p:ph type="ftr" sz="quarter" idx="11"/>
          </p:nvPr>
        </p:nvSpPr>
        <p:spPr/>
        <p:txBody>
          <a:bodyPr/>
          <a:lstStyle/>
          <a:p>
            <a:r>
              <a:rPr lang="en-US" smtClean="0"/>
              <a:t>Software Defined Networking (COMS 6998-8)</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9/24/13</a:t>
            </a:r>
            <a:endParaRPr lang="en-US"/>
          </a:p>
        </p:txBody>
      </p:sp>
      <p:sp>
        <p:nvSpPr>
          <p:cNvPr id="5" name="Footer Placeholder 4"/>
          <p:cNvSpPr>
            <a:spLocks noGrp="1"/>
          </p:cNvSpPr>
          <p:nvPr>
            <p:ph type="ftr" sz="quarter" idx="3"/>
          </p:nvPr>
        </p:nvSpPr>
        <p:spPr>
          <a:xfrm>
            <a:off x="3124200" y="6324600"/>
            <a:ext cx="3200400" cy="39687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Software Defined Networking (COMS 6998-8)</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342B77-D34C-443A-9BA4-2E8748A6D9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cs.columbia.edu/~lierranli/coms6998-8SDNFall2013/"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33.png"/><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image" Target="../media/image42.png"/><Relationship Id="rId9" Type="http://schemas.openxmlformats.org/officeDocument/2006/relationships/image" Target="../media/image43.png"/><Relationship Id="rId10"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0"/>
            <a:ext cx="7772400" cy="1695450"/>
          </a:xfrm>
        </p:spPr>
        <p:txBody>
          <a:bodyPr>
            <a:normAutofit/>
          </a:bodyPr>
          <a:lstStyle/>
          <a:p>
            <a:pPr algn="l"/>
            <a:r>
              <a:rPr lang="en-US" dirty="0" smtClean="0"/>
              <a:t>Software Defined Networking</a:t>
            </a:r>
            <a:br>
              <a:rPr lang="en-US" dirty="0" smtClean="0"/>
            </a:br>
            <a:r>
              <a:rPr lang="en-US" dirty="0" smtClean="0"/>
              <a:t>COMS 6998-</a:t>
            </a:r>
            <a:r>
              <a:rPr lang="en-US" dirty="0"/>
              <a:t>8</a:t>
            </a:r>
            <a:r>
              <a:rPr lang="en-US" dirty="0" smtClean="0"/>
              <a:t>, Fall 2013</a:t>
            </a:r>
            <a:endParaRPr lang="en-US" dirty="0"/>
          </a:p>
        </p:txBody>
      </p:sp>
      <p:sp>
        <p:nvSpPr>
          <p:cNvPr id="3" name="Subtitle 2"/>
          <p:cNvSpPr>
            <a:spLocks noGrp="1"/>
          </p:cNvSpPr>
          <p:nvPr>
            <p:ph type="subTitle" idx="1"/>
          </p:nvPr>
        </p:nvSpPr>
        <p:spPr>
          <a:xfrm>
            <a:off x="609600" y="3657600"/>
            <a:ext cx="8153400" cy="2438400"/>
          </a:xfrm>
        </p:spPr>
        <p:txBody>
          <a:bodyPr>
            <a:noAutofit/>
          </a:bodyPr>
          <a:lstStyle/>
          <a:p>
            <a:pPr algn="r"/>
            <a:r>
              <a:rPr lang="en-US" sz="3400" dirty="0" smtClean="0">
                <a:solidFill>
                  <a:schemeClr val="tx1"/>
                </a:solidFill>
              </a:rPr>
              <a:t>Instructor: Li </a:t>
            </a:r>
            <a:r>
              <a:rPr lang="en-US" sz="3400" dirty="0" err="1" smtClean="0">
                <a:solidFill>
                  <a:schemeClr val="tx1"/>
                </a:solidFill>
              </a:rPr>
              <a:t>Erran</a:t>
            </a:r>
            <a:r>
              <a:rPr lang="en-US" sz="3400" dirty="0" smtClean="0">
                <a:solidFill>
                  <a:schemeClr val="tx1"/>
                </a:solidFill>
              </a:rPr>
              <a:t> Li (</a:t>
            </a:r>
            <a:r>
              <a:rPr lang="en-US" sz="3400" dirty="0" err="1" smtClean="0">
                <a:solidFill>
                  <a:srgbClr val="9F8540"/>
                </a:solidFill>
              </a:rPr>
              <a:t>lierranli@cs.columbia.edu</a:t>
            </a:r>
            <a:r>
              <a:rPr lang="en-US" sz="3400" dirty="0" smtClean="0">
                <a:solidFill>
                  <a:schemeClr val="tx1"/>
                </a:solidFill>
              </a:rPr>
              <a:t>)</a:t>
            </a:r>
          </a:p>
          <a:p>
            <a:pPr lvl="0" algn="r"/>
            <a:r>
              <a:rPr lang="en-US" sz="3400" dirty="0">
                <a:solidFill>
                  <a:srgbClr val="9F8540"/>
                </a:solidFill>
                <a:hlinkClick r:id="rId3"/>
              </a:rPr>
              <a:t>http://www.cs.columbia.edu/</a:t>
            </a:r>
            <a:r>
              <a:rPr lang="en-US" sz="3400" dirty="0" smtClean="0">
                <a:solidFill>
                  <a:srgbClr val="9F8540"/>
                </a:solidFill>
                <a:hlinkClick r:id="rId3"/>
              </a:rPr>
              <a:t>~lierranli/coms6998-8SDNFall2013/</a:t>
            </a:r>
            <a:endParaRPr lang="en-US" sz="3400" dirty="0" smtClean="0">
              <a:solidFill>
                <a:srgbClr val="9F8540"/>
              </a:solidFill>
            </a:endParaRPr>
          </a:p>
          <a:p>
            <a:pPr lvl="0" algn="r"/>
            <a:r>
              <a:rPr lang="en-US" sz="3400" dirty="0">
                <a:solidFill>
                  <a:schemeClr val="tx1"/>
                </a:solidFill>
              </a:rPr>
              <a:t>9</a:t>
            </a:r>
            <a:r>
              <a:rPr lang="en-US" sz="3400" dirty="0" smtClean="0">
                <a:solidFill>
                  <a:schemeClr val="tx1"/>
                </a:solidFill>
              </a:rPr>
              <a:t>/24/2013: SDN Programming Language</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p:txBody>
          <a:bodyPr>
            <a:normAutofit fontScale="90000"/>
          </a:bodyPr>
          <a:lstStyle/>
          <a:p>
            <a:pPr eaLnBrk="1" hangingPunct="1">
              <a:defRPr/>
            </a:pPr>
            <a:r>
              <a:rPr lang="en-US" smtClean="0"/>
              <a:t>Simple, generic solution using exact matches</a:t>
            </a:r>
          </a:p>
        </p:txBody>
      </p:sp>
      <p:sp>
        <p:nvSpPr>
          <p:cNvPr id="47106" name="Rectangle 2"/>
          <p:cNvSpPr>
            <a:spLocks noGrp="1" noChangeArrowheads="1"/>
          </p:cNvSpPr>
          <p:nvPr>
            <p:ph type="body" idx="1"/>
          </p:nvPr>
        </p:nvSpPr>
        <p:spPr>
          <a:xfrm>
            <a:off x="592931" y="1990725"/>
            <a:ext cx="6915150" cy="685800"/>
          </a:xfrm>
        </p:spPr>
        <p:txBody>
          <a:bodyPr anchor="ctr"/>
          <a:lstStyle/>
          <a:p>
            <a:pPr eaLnBrk="1" hangingPunct="1">
              <a:defRPr/>
            </a:pPr>
            <a:r>
              <a:rPr lang="en-US" sz="2300">
                <a:latin typeface="Menlo Regular" charset="0"/>
                <a:cs typeface="Menlo Regular" charset="0"/>
                <a:sym typeface="Menlo Regular" charset="0"/>
              </a:rPr>
              <a:t>onPacketIn(p):</a:t>
            </a:r>
            <a:endParaRPr lang="en-US" sz="2300">
              <a:latin typeface="Menlo Regular" charset="0"/>
              <a:sym typeface="Menlo Regular" charset="0"/>
            </a:endParaRPr>
          </a:p>
        </p:txBody>
      </p:sp>
      <p:grpSp>
        <p:nvGrpSpPr>
          <p:cNvPr id="43011" name="Group 5"/>
          <p:cNvGrpSpPr>
            <a:grpSpLocks/>
          </p:cNvGrpSpPr>
          <p:nvPr/>
        </p:nvGrpSpPr>
        <p:grpSpPr bwMode="auto">
          <a:xfrm>
            <a:off x="654546" y="3256360"/>
            <a:ext cx="6642795" cy="277416"/>
            <a:chOff x="0" y="191"/>
            <a:chExt cx="7439" cy="233"/>
          </a:xfrm>
        </p:grpSpPr>
        <p:sp>
          <p:nvSpPr>
            <p:cNvPr id="43017" name="Rectangle 3"/>
            <p:cNvSpPr>
              <a:spLocks/>
            </p:cNvSpPr>
            <p:nvPr/>
          </p:nvSpPr>
          <p:spPr bwMode="auto">
            <a:xfrm>
              <a:off x="1369" y="191"/>
              <a:ext cx="607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pPr algn="l"/>
              <a:r>
                <a:rPr lang="en-US">
                  <a:solidFill>
                    <a:schemeClr val="tx1"/>
                  </a:solidFill>
                  <a:latin typeface="Menlo Regular" charset="0"/>
                  <a:ea typeface="ＭＳ Ｐゴシック" charset="0"/>
                  <a:sym typeface="Menlo Regular" charset="0"/>
                </a:rPr>
                <a:t>examine p and decide what to do with p.</a:t>
              </a:r>
            </a:p>
          </p:txBody>
        </p:sp>
        <p:sp>
          <p:nvSpPr>
            <p:cNvPr id="43018" name="Rectangle 4"/>
            <p:cNvSpPr>
              <a:spLocks/>
            </p:cNvSpPr>
            <p:nvPr/>
          </p:nvSpPr>
          <p:spPr bwMode="auto">
            <a:xfrm>
              <a:off x="0" y="191"/>
              <a:ext cx="78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b="1">
                  <a:solidFill>
                    <a:schemeClr val="tx1"/>
                  </a:solidFill>
                  <a:latin typeface="Helvetica Neue" charset="0"/>
                  <a:ea typeface="ＭＳ Ｐゴシック" charset="0"/>
                  <a:sym typeface="Helvetica Neue" charset="0"/>
                </a:rPr>
                <a:t>Step 1</a:t>
              </a:r>
            </a:p>
          </p:txBody>
        </p:sp>
      </p:grpSp>
      <p:grpSp>
        <p:nvGrpSpPr>
          <p:cNvPr id="43012" name="Group 8"/>
          <p:cNvGrpSpPr>
            <a:grpSpLocks/>
          </p:cNvGrpSpPr>
          <p:nvPr/>
        </p:nvGrpSpPr>
        <p:grpSpPr bwMode="auto">
          <a:xfrm>
            <a:off x="648296" y="3810000"/>
            <a:ext cx="7624167" cy="1333500"/>
            <a:chOff x="0" y="16"/>
            <a:chExt cx="8537" cy="1120"/>
          </a:xfrm>
        </p:grpSpPr>
        <p:sp>
          <p:nvSpPr>
            <p:cNvPr id="43015" name="Rectangle 6"/>
            <p:cNvSpPr>
              <a:spLocks/>
            </p:cNvSpPr>
            <p:nvPr/>
          </p:nvSpPr>
          <p:spPr bwMode="auto">
            <a:xfrm>
              <a:off x="1377" y="16"/>
              <a:ext cx="7160" cy="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p>
              <a:pPr algn="l"/>
              <a:r>
                <a:rPr lang="en-US">
                  <a:solidFill>
                    <a:schemeClr val="tx1"/>
                  </a:solidFill>
                  <a:latin typeface="Menlo Regular" charset="0"/>
                  <a:ea typeface="ＭＳ Ｐゴシック" charset="0"/>
                  <a:sym typeface="Menlo Regular" charset="0"/>
                </a:rPr>
                <a:t>insert rule with </a:t>
              </a:r>
              <a:r>
                <a:rPr lang="ja-JP" altLang="en-US">
                  <a:solidFill>
                    <a:srgbClr val="D90B00"/>
                  </a:solidFill>
                  <a:latin typeface="Arial" charset="0"/>
                  <a:ea typeface="ＭＳ Ｐゴシック" charset="0"/>
                  <a:sym typeface="Menlo Bold" charset="0"/>
                </a:rPr>
                <a:t>“</a:t>
              </a:r>
              <a:r>
                <a:rPr lang="en-US" altLang="ja-JP">
                  <a:solidFill>
                    <a:srgbClr val="D90B00"/>
                  </a:solidFill>
                  <a:latin typeface="Menlo Bold" charset="0"/>
                  <a:ea typeface="Menlo Bold" charset="0"/>
                  <a:cs typeface="Menlo Bold" charset="0"/>
                  <a:sym typeface="Menlo Bold" charset="0"/>
                </a:rPr>
                <a:t>exact match</a:t>
              </a:r>
              <a:r>
                <a:rPr lang="ja-JP" altLang="en-US">
                  <a:solidFill>
                    <a:srgbClr val="D90B00"/>
                  </a:solidFill>
                  <a:latin typeface="Arial" charset="0"/>
                  <a:ea typeface="ＭＳ Ｐゴシック" charset="0"/>
                  <a:sym typeface="Menlo Bold" charset="0"/>
                </a:rPr>
                <a:t>”</a:t>
              </a:r>
              <a:r>
                <a:rPr lang="en-US" altLang="ja-JP">
                  <a:solidFill>
                    <a:schemeClr val="tx1"/>
                  </a:solidFill>
                  <a:latin typeface="Menlo Regular" charset="0"/>
                  <a:ea typeface="Menlo Regular" charset="0"/>
                  <a:cs typeface="Menlo Regular" charset="0"/>
                  <a:sym typeface="Menlo Regular" charset="0"/>
                </a:rPr>
                <a:t> for p, i.e. match on ALL attributes, with action determined above.</a:t>
              </a:r>
              <a:endParaRPr lang="en-US">
                <a:solidFill>
                  <a:schemeClr val="tx1"/>
                </a:solidFill>
                <a:latin typeface="Menlo Regular" charset="0"/>
                <a:ea typeface="Menlo Regular" charset="0"/>
                <a:cs typeface="Menlo Regular" charset="0"/>
                <a:sym typeface="Menlo Regular" charset="0"/>
              </a:endParaRPr>
            </a:p>
          </p:txBody>
        </p:sp>
        <p:sp>
          <p:nvSpPr>
            <p:cNvPr id="43016" name="Rectangle 7"/>
            <p:cNvSpPr>
              <a:spLocks/>
            </p:cNvSpPr>
            <p:nvPr/>
          </p:nvSpPr>
          <p:spPr bwMode="auto">
            <a:xfrm>
              <a:off x="0" y="191"/>
              <a:ext cx="78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b="1">
                  <a:solidFill>
                    <a:schemeClr val="tx1"/>
                  </a:solidFill>
                  <a:latin typeface="Helvetica Neue" charset="0"/>
                  <a:ea typeface="ＭＳ Ｐゴシック" charset="0"/>
                  <a:sym typeface="Helvetica Neue" charset="0"/>
                </a:rPr>
                <a:t>Step 2</a:t>
              </a:r>
            </a:p>
          </p:txBody>
        </p:sp>
      </p:grpSp>
      <p:sp>
        <p:nvSpPr>
          <p:cNvPr id="47114" name="AutoShape 10"/>
          <p:cNvSpPr>
            <a:spLocks/>
          </p:cNvSpPr>
          <p:nvPr/>
        </p:nvSpPr>
        <p:spPr bwMode="auto">
          <a:xfrm>
            <a:off x="3414713" y="1695450"/>
            <a:ext cx="5257800" cy="952500"/>
          </a:xfrm>
          <a:custGeom>
            <a:avLst/>
            <a:gdLst>
              <a:gd name="T0" fmla="*/ 0 w 21600"/>
              <a:gd name="T1" fmla="*/ 0 h 20857"/>
              <a:gd name="T2" fmla="*/ 21600 w 21600"/>
              <a:gd name="T3" fmla="*/ 20857 h 20857"/>
            </a:gdLst>
            <a:ahLst/>
            <a:cxnLst/>
            <a:rect l="T0" t="T1" r="T2" b="T3"/>
            <a:pathLst>
              <a:path w="21600" h="20857">
                <a:moveTo>
                  <a:pt x="587" y="0"/>
                </a:moveTo>
                <a:cubicBezTo>
                  <a:pt x="263" y="0"/>
                  <a:pt x="0" y="1868"/>
                  <a:pt x="0" y="4171"/>
                </a:cubicBezTo>
                <a:lnTo>
                  <a:pt x="0" y="16686"/>
                </a:lnTo>
                <a:cubicBezTo>
                  <a:pt x="0" y="18989"/>
                  <a:pt x="263" y="20857"/>
                  <a:pt x="587" y="20857"/>
                </a:cubicBezTo>
                <a:lnTo>
                  <a:pt x="684" y="20857"/>
                </a:lnTo>
                <a:lnTo>
                  <a:pt x="978" y="21600"/>
                </a:lnTo>
                <a:lnTo>
                  <a:pt x="1270" y="20857"/>
                </a:lnTo>
                <a:lnTo>
                  <a:pt x="21013" y="20857"/>
                </a:lnTo>
                <a:cubicBezTo>
                  <a:pt x="21337" y="20857"/>
                  <a:pt x="21600" y="18989"/>
                  <a:pt x="21600" y="16686"/>
                </a:cubicBezTo>
                <a:lnTo>
                  <a:pt x="21600" y="4171"/>
                </a:lnTo>
                <a:cubicBezTo>
                  <a:pt x="21600" y="1868"/>
                  <a:pt x="21337" y="0"/>
                  <a:pt x="21013" y="0"/>
                </a:cubicBezTo>
                <a:lnTo>
                  <a:pt x="587" y="0"/>
                </a:lnTo>
                <a:close/>
                <a:moveTo>
                  <a:pt x="587" y="0"/>
                </a:moveTo>
              </a:path>
            </a:pathLst>
          </a:custGeom>
          <a:solidFill>
            <a:srgbClr val="D90B00"/>
          </a:solidFill>
          <a:ln w="25400">
            <a:solidFill>
              <a:schemeClr val="tx1"/>
            </a:solidFill>
            <a:miter lim="800000"/>
            <a:headEnd/>
            <a:tailEnd/>
          </a:ln>
        </p:spPr>
        <p:txBody>
          <a:bodyPr lIns="0" tIns="0" rIns="0" bIns="0" anchor="ctr"/>
          <a:lstStyle/>
          <a:p>
            <a:r>
              <a:rPr lang="en-US" sz="2300" b="1">
                <a:latin typeface="Helvetica Neue" charset="0"/>
                <a:ea typeface="ＭＳ Ｐゴシック" charset="0"/>
                <a:sym typeface="Helvetica Neue" charset="0"/>
              </a:rPr>
              <a:t>Every flow incurs flow setup delay.</a:t>
            </a:r>
          </a:p>
        </p:txBody>
      </p:sp>
      <p:sp>
        <p:nvSpPr>
          <p:cNvPr id="2" name="Date Placeholder 1"/>
          <p:cNvSpPr>
            <a:spLocks noGrp="1"/>
          </p:cNvSpPr>
          <p:nvPr>
            <p:ph type="dt" sz="half" idx="10"/>
          </p:nvPr>
        </p:nvSpPr>
        <p:spPr/>
        <p:txBody>
          <a:bodyPr/>
          <a:lstStyle/>
          <a:p>
            <a:r>
              <a:rPr lang="en-US" smtClean="0"/>
              <a:t>9/24/13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10</a:t>
            </a:fld>
            <a:endParaRPr lang="en-US"/>
          </a:p>
        </p:txBody>
      </p:sp>
      <p:sp>
        <p:nvSpPr>
          <p:cNvPr id="15"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a:t>Andreas </a:t>
            </a:r>
            <a:r>
              <a:rPr lang="en-US" dirty="0" err="1" smtClean="0"/>
              <a:t>Voellmy</a:t>
            </a:r>
            <a:r>
              <a:rPr lang="en-US" dirty="0" smtClean="0"/>
              <a:t>, Yale</a:t>
            </a:r>
            <a:endParaRPr lang="en-US" dirty="0"/>
          </a:p>
        </p:txBody>
      </p:sp>
    </p:spTree>
    <p:extLst>
      <p:ext uri="{BB962C8B-B14F-4D97-AF65-F5344CB8AC3E}">
        <p14:creationId xmlns:p14="http://schemas.microsoft.com/office/powerpoint/2010/main" val="69542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4"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p:cNvSpPr>
          <p:nvPr/>
        </p:nvSpPr>
        <p:spPr bwMode="auto">
          <a:xfrm>
            <a:off x="1259979" y="580251"/>
            <a:ext cx="6971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b="1">
                <a:solidFill>
                  <a:schemeClr val="tx1"/>
                </a:solidFill>
                <a:latin typeface="Helvetica Neue" charset="0"/>
                <a:ea typeface="ＭＳ Ｐゴシック" charset="0"/>
                <a:sym typeface="Helvetica Neue" charset="0"/>
              </a:rPr>
              <a:t>Step 1</a:t>
            </a:r>
          </a:p>
        </p:txBody>
      </p:sp>
      <p:sp>
        <p:nvSpPr>
          <p:cNvPr id="45058" name="Rectangle 2"/>
          <p:cNvSpPr>
            <a:spLocks/>
          </p:cNvSpPr>
          <p:nvPr/>
        </p:nvSpPr>
        <p:spPr bwMode="auto">
          <a:xfrm>
            <a:off x="6115050" y="580251"/>
            <a:ext cx="6971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b="1">
                <a:solidFill>
                  <a:schemeClr val="tx1"/>
                </a:solidFill>
                <a:latin typeface="Helvetica Neue" charset="0"/>
                <a:ea typeface="ＭＳ Ｐゴシック" charset="0"/>
                <a:sym typeface="Helvetica Neue" charset="0"/>
              </a:rPr>
              <a:t>Step 2</a:t>
            </a:r>
          </a:p>
        </p:txBody>
      </p:sp>
      <p:sp>
        <p:nvSpPr>
          <p:cNvPr id="49155" name="AutoShape 3"/>
          <p:cNvSpPr>
            <a:spLocks/>
          </p:cNvSpPr>
          <p:nvPr/>
        </p:nvSpPr>
        <p:spPr bwMode="auto">
          <a:xfrm>
            <a:off x="64294" y="2676525"/>
            <a:ext cx="2071688" cy="1809750"/>
          </a:xfrm>
          <a:prstGeom prst="diamond">
            <a:avLst/>
          </a:prstGeom>
          <a:solidFill>
            <a:srgbClr val="98B7FE"/>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1400">
                <a:effectLst>
                  <a:outerShdw blurRad="38100" dist="38100" dir="2700000" algn="tl">
                    <a:srgbClr val="FFFFFF"/>
                  </a:outerShdw>
                </a:effectLst>
                <a:latin typeface="Menlo Regular" charset="0"/>
                <a:ea typeface="ＭＳ Ｐゴシック" charset="0"/>
                <a:cs typeface="Menlo Regular" charset="0"/>
                <a:sym typeface="Menlo Regular" charset="0"/>
              </a:rPr>
              <a:t>p.TcpDst=22?</a:t>
            </a:r>
          </a:p>
        </p:txBody>
      </p:sp>
      <p:sp>
        <p:nvSpPr>
          <p:cNvPr id="49156" name="Rectangle 4"/>
          <p:cNvSpPr>
            <a:spLocks/>
          </p:cNvSpPr>
          <p:nvPr/>
        </p:nvSpPr>
        <p:spPr bwMode="auto">
          <a:xfrm>
            <a:off x="2386013" y="2114550"/>
            <a:ext cx="1707356" cy="1000125"/>
          </a:xfrm>
          <a:prstGeom prst="rect">
            <a:avLst/>
          </a:prstGeom>
          <a:solidFill>
            <a:srgbClr val="98B7FE"/>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1400">
                <a:effectLst>
                  <a:outerShdw blurRad="38100" dist="38100" dir="2700000" algn="tl">
                    <a:srgbClr val="FFFFFF"/>
                  </a:outerShdw>
                </a:effectLst>
                <a:latin typeface="Menlo Regular" charset="0"/>
                <a:ea typeface="ＭＳ Ｐゴシック" charset="0"/>
                <a:cs typeface="Menlo Regular" charset="0"/>
                <a:sym typeface="Menlo Regular" charset="0"/>
              </a:rPr>
              <a:t>drop</a:t>
            </a:r>
          </a:p>
        </p:txBody>
      </p:sp>
      <p:sp>
        <p:nvSpPr>
          <p:cNvPr id="49157" name="AutoShape 5"/>
          <p:cNvSpPr>
            <a:spLocks/>
          </p:cNvSpPr>
          <p:nvPr/>
        </p:nvSpPr>
        <p:spPr bwMode="auto">
          <a:xfrm>
            <a:off x="4564856" y="2114550"/>
            <a:ext cx="2814638" cy="904875"/>
          </a:xfrm>
          <a:custGeom>
            <a:avLst/>
            <a:gdLst/>
            <a:ahLst/>
            <a:cxnLst/>
            <a:rect l="0" t="0" r="r" b="b"/>
            <a:pathLst>
              <a:path w="18690" h="21600">
                <a:moveTo>
                  <a:pt x="949" y="0"/>
                </a:moveTo>
                <a:cubicBezTo>
                  <a:pt x="425" y="0"/>
                  <a:pt x="0" y="2036"/>
                  <a:pt x="0" y="4547"/>
                </a:cubicBezTo>
                <a:lnTo>
                  <a:pt x="0" y="9599"/>
                </a:lnTo>
                <a:lnTo>
                  <a:pt x="-2910" y="11873"/>
                </a:lnTo>
                <a:lnTo>
                  <a:pt x="0" y="14147"/>
                </a:lnTo>
                <a:lnTo>
                  <a:pt x="0" y="17053"/>
                </a:lnTo>
                <a:cubicBezTo>
                  <a:pt x="0" y="19564"/>
                  <a:pt x="425" y="21600"/>
                  <a:pt x="949" y="21600"/>
                </a:cubicBezTo>
                <a:lnTo>
                  <a:pt x="17741" y="21600"/>
                </a:lnTo>
                <a:cubicBezTo>
                  <a:pt x="18265" y="21600"/>
                  <a:pt x="18690" y="19564"/>
                  <a:pt x="18690" y="17053"/>
                </a:cubicBezTo>
                <a:lnTo>
                  <a:pt x="18690" y="4547"/>
                </a:lnTo>
                <a:cubicBezTo>
                  <a:pt x="18690" y="2036"/>
                  <a:pt x="18265" y="0"/>
                  <a:pt x="17741" y="0"/>
                </a:cubicBezTo>
                <a:lnTo>
                  <a:pt x="949" y="0"/>
                </a:lnTo>
                <a:close/>
                <a:moveTo>
                  <a:pt x="949" y="0"/>
                </a:moveTo>
              </a:path>
            </a:pathLst>
          </a:custGeom>
          <a:solidFill>
            <a:srgbClr val="98B7FE"/>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spcBef>
                <a:spcPts val="2079"/>
              </a:spcBef>
              <a:defRPr/>
            </a:pPr>
            <a:r>
              <a:rPr lang="en-US" sz="1400">
                <a:latin typeface="Menlo Regular" charset="0"/>
                <a:ea typeface="ＭＳ Ｐゴシック" charset="0"/>
                <a:cs typeface="Menlo Regular" charset="0"/>
                <a:sym typeface="Menlo Regular" charset="0"/>
              </a:rPr>
              <a:t>match:{TcpDst=22} action:drop</a:t>
            </a:r>
          </a:p>
        </p:txBody>
      </p:sp>
      <p:sp>
        <p:nvSpPr>
          <p:cNvPr id="49158" name="Rectangle 6"/>
          <p:cNvSpPr>
            <a:spLocks/>
          </p:cNvSpPr>
          <p:nvPr/>
        </p:nvSpPr>
        <p:spPr bwMode="auto">
          <a:xfrm>
            <a:off x="2407444" y="4152900"/>
            <a:ext cx="1707356" cy="1000125"/>
          </a:xfrm>
          <a:prstGeom prst="rect">
            <a:avLst/>
          </a:prstGeom>
          <a:solidFill>
            <a:srgbClr val="98B7FE"/>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1400">
                <a:effectLst>
                  <a:outerShdw blurRad="38100" dist="38100" dir="2700000" algn="tl">
                    <a:srgbClr val="FFFFFF"/>
                  </a:outerShdw>
                </a:effectLst>
                <a:latin typeface="Menlo Regular" charset="0"/>
                <a:ea typeface="ＭＳ Ｐゴシック" charset="0"/>
                <a:cs typeface="Menlo Regular" charset="0"/>
                <a:sym typeface="Menlo Regular" charset="0"/>
              </a:rPr>
              <a:t>send to next hop for p.EthDst</a:t>
            </a:r>
          </a:p>
        </p:txBody>
      </p:sp>
      <p:sp>
        <p:nvSpPr>
          <p:cNvPr id="49159" name="AutoShape 7"/>
          <p:cNvSpPr>
            <a:spLocks/>
          </p:cNvSpPr>
          <p:nvPr/>
        </p:nvSpPr>
        <p:spPr bwMode="auto">
          <a:xfrm>
            <a:off x="4521994" y="4162425"/>
            <a:ext cx="2907506" cy="904875"/>
          </a:xfrm>
          <a:custGeom>
            <a:avLst/>
            <a:gdLst/>
            <a:ahLst/>
            <a:cxnLst/>
            <a:rect l="0" t="0" r="r" b="b"/>
            <a:pathLst>
              <a:path w="19329" h="21600">
                <a:moveTo>
                  <a:pt x="950" y="0"/>
                </a:moveTo>
                <a:cubicBezTo>
                  <a:pt x="425" y="0"/>
                  <a:pt x="0" y="2036"/>
                  <a:pt x="0" y="4547"/>
                </a:cubicBezTo>
                <a:lnTo>
                  <a:pt x="0" y="7745"/>
                </a:lnTo>
                <a:lnTo>
                  <a:pt x="-2271" y="10026"/>
                </a:lnTo>
                <a:lnTo>
                  <a:pt x="0" y="12299"/>
                </a:lnTo>
                <a:lnTo>
                  <a:pt x="0" y="17053"/>
                </a:lnTo>
                <a:cubicBezTo>
                  <a:pt x="0" y="19564"/>
                  <a:pt x="425" y="21600"/>
                  <a:pt x="950" y="21600"/>
                </a:cubicBezTo>
                <a:lnTo>
                  <a:pt x="18379" y="21600"/>
                </a:lnTo>
                <a:cubicBezTo>
                  <a:pt x="18904" y="21600"/>
                  <a:pt x="19329" y="19564"/>
                  <a:pt x="19329" y="17053"/>
                </a:cubicBezTo>
                <a:lnTo>
                  <a:pt x="19329" y="4547"/>
                </a:lnTo>
                <a:cubicBezTo>
                  <a:pt x="19329" y="2036"/>
                  <a:pt x="18904" y="0"/>
                  <a:pt x="18379" y="0"/>
                </a:cubicBezTo>
                <a:lnTo>
                  <a:pt x="950" y="0"/>
                </a:lnTo>
                <a:close/>
                <a:moveTo>
                  <a:pt x="950" y="0"/>
                </a:moveTo>
              </a:path>
            </a:pathLst>
          </a:custGeom>
          <a:solidFill>
            <a:srgbClr val="98B7FE"/>
          </a:solidFill>
          <a:ln>
            <a:noFill/>
          </a:ln>
          <a:effectLst>
            <a:outerShdw blurRad="76200" algn="ctr" rotWithShape="0">
              <a:schemeClr val="bg2">
                <a:alpha val="79999"/>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spcBef>
                <a:spcPts val="2079"/>
              </a:spcBef>
              <a:defRPr/>
            </a:pPr>
            <a:r>
              <a:rPr lang="en-US" sz="1400">
                <a:latin typeface="Menlo Regular" charset="0"/>
                <a:ea typeface="ＭＳ Ｐゴシック" charset="0"/>
                <a:cs typeface="Menlo Regular" charset="0"/>
                <a:sym typeface="Menlo Regular" charset="0"/>
              </a:rPr>
              <a:t>match:{EthDst=p.EthDst} action:nextHop(p)</a:t>
            </a:r>
          </a:p>
        </p:txBody>
      </p:sp>
      <p:sp>
        <p:nvSpPr>
          <p:cNvPr id="45064" name="Line 8"/>
          <p:cNvSpPr>
            <a:spLocks noChangeShapeType="1"/>
          </p:cNvSpPr>
          <p:nvPr/>
        </p:nvSpPr>
        <p:spPr bwMode="auto">
          <a:xfrm>
            <a:off x="4327327" y="1004888"/>
            <a:ext cx="28575" cy="5489972"/>
          </a:xfrm>
          <a:prstGeom prst="line">
            <a:avLst/>
          </a:prstGeom>
          <a:noFill/>
          <a:ln w="25400">
            <a:solidFill>
              <a:srgbClr val="676767"/>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5065" name="Line 9"/>
          <p:cNvSpPr>
            <a:spLocks noChangeShapeType="1"/>
          </p:cNvSpPr>
          <p:nvPr/>
        </p:nvSpPr>
        <p:spPr bwMode="auto">
          <a:xfrm flipH="1">
            <a:off x="1638598" y="2550319"/>
            <a:ext cx="730448" cy="547688"/>
          </a:xfrm>
          <a:prstGeom prst="line">
            <a:avLst/>
          </a:prstGeom>
          <a:noFill/>
          <a:ln w="508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5066" name="Rectangle 10"/>
          <p:cNvSpPr>
            <a:spLocks/>
          </p:cNvSpPr>
          <p:nvPr/>
        </p:nvSpPr>
        <p:spPr bwMode="auto">
          <a:xfrm>
            <a:off x="1563589" y="2498006"/>
            <a:ext cx="24655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1500">
                <a:latin typeface="Gill Sans" charset="0"/>
                <a:ea typeface="ＭＳ Ｐゴシック" charset="0"/>
                <a:sym typeface="Gill Sans" charset="0"/>
              </a:rPr>
              <a:t>yes</a:t>
            </a:r>
          </a:p>
        </p:txBody>
      </p:sp>
      <p:sp>
        <p:nvSpPr>
          <p:cNvPr id="45067" name="Line 11"/>
          <p:cNvSpPr>
            <a:spLocks noChangeShapeType="1"/>
          </p:cNvSpPr>
          <p:nvPr/>
        </p:nvSpPr>
        <p:spPr bwMode="auto">
          <a:xfrm rot="10800000">
            <a:off x="1610023" y="4085035"/>
            <a:ext cx="782241" cy="661988"/>
          </a:xfrm>
          <a:prstGeom prst="line">
            <a:avLst/>
          </a:prstGeom>
          <a:noFill/>
          <a:ln w="508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5068" name="Rectangle 12"/>
          <p:cNvSpPr>
            <a:spLocks/>
          </p:cNvSpPr>
          <p:nvPr/>
        </p:nvSpPr>
        <p:spPr bwMode="auto">
          <a:xfrm>
            <a:off x="1575197" y="4454203"/>
            <a:ext cx="20231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1500">
                <a:latin typeface="Gill Sans" charset="0"/>
                <a:ea typeface="ＭＳ Ｐゴシック" charset="0"/>
                <a:sym typeface="Gill Sans" charset="0"/>
              </a:rPr>
              <a:t>no</a:t>
            </a:r>
          </a:p>
        </p:txBody>
      </p:sp>
      <p:sp>
        <p:nvSpPr>
          <p:cNvPr id="49165" name="Rectangle 13"/>
          <p:cNvSpPr>
            <a:spLocks/>
          </p:cNvSpPr>
          <p:nvPr/>
        </p:nvSpPr>
        <p:spPr bwMode="auto">
          <a:xfrm>
            <a:off x="7508081" y="2409825"/>
            <a:ext cx="1378744"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p>
            <a:r>
              <a:rPr lang="en-US" sz="1400">
                <a:latin typeface="Menlo Regular" charset="0"/>
                <a:ea typeface="ＭＳ Ｐゴシック" charset="0"/>
                <a:sym typeface="Menlo Regular" charset="0"/>
              </a:rPr>
              <a:t>priority:HIGH</a:t>
            </a:r>
          </a:p>
        </p:txBody>
      </p:sp>
      <p:sp>
        <p:nvSpPr>
          <p:cNvPr id="49166" name="Rectangle 14"/>
          <p:cNvSpPr>
            <a:spLocks/>
          </p:cNvSpPr>
          <p:nvPr/>
        </p:nvSpPr>
        <p:spPr bwMode="auto">
          <a:xfrm>
            <a:off x="7508081" y="4410075"/>
            <a:ext cx="1378744"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p>
            <a:r>
              <a:rPr lang="en-US" sz="1400">
                <a:latin typeface="Menlo Regular" charset="0"/>
                <a:ea typeface="ＭＳ Ｐゴシック" charset="0"/>
                <a:sym typeface="Menlo Regular" charset="0"/>
              </a:rPr>
              <a:t>priority:LOW</a:t>
            </a:r>
          </a:p>
        </p:txBody>
      </p:sp>
      <p:sp>
        <p:nvSpPr>
          <p:cNvPr id="49167" name="Rectangle 15"/>
          <p:cNvSpPr>
            <a:spLocks/>
          </p:cNvSpPr>
          <p:nvPr/>
        </p:nvSpPr>
        <p:spPr bwMode="auto">
          <a:xfrm>
            <a:off x="5572125" y="3781425"/>
            <a:ext cx="1378744"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p>
            <a:r>
              <a:rPr lang="en-US" sz="1400">
                <a:latin typeface="Menlo Regular" charset="0"/>
                <a:ea typeface="ＭＳ Ｐゴシック" charset="0"/>
                <a:sym typeface="Menlo Regular" charset="0"/>
              </a:rPr>
              <a:t>tcpDst!=22</a:t>
            </a:r>
          </a:p>
        </p:txBody>
      </p:sp>
      <p:sp>
        <p:nvSpPr>
          <p:cNvPr id="2" name="Date Placeholder 1"/>
          <p:cNvSpPr>
            <a:spLocks noGrp="1"/>
          </p:cNvSpPr>
          <p:nvPr>
            <p:ph type="dt" sz="half" idx="10"/>
          </p:nvPr>
        </p:nvSpPr>
        <p:spPr/>
        <p:txBody>
          <a:bodyPr/>
          <a:lstStyle/>
          <a:p>
            <a:r>
              <a:rPr lang="en-US" smtClean="0"/>
              <a:t>9/24/13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20"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a:t>Andreas </a:t>
            </a:r>
            <a:r>
              <a:rPr lang="en-US" dirty="0" err="1" smtClean="0"/>
              <a:t>Voellmy</a:t>
            </a:r>
            <a:r>
              <a:rPr lang="en-US" dirty="0" smtClean="0"/>
              <a:t>, Yale</a:t>
            </a:r>
            <a:endParaRPr lang="en-US" dirty="0"/>
          </a:p>
        </p:txBody>
      </p:sp>
      <p:sp>
        <p:nvSpPr>
          <p:cNvPr id="4" name="Slide Number Placeholder 3"/>
          <p:cNvSpPr>
            <a:spLocks noGrp="1"/>
          </p:cNvSpPr>
          <p:nvPr>
            <p:ph type="sldNum" sz="quarter" idx="12"/>
          </p:nvPr>
        </p:nvSpPr>
        <p:spPr/>
        <p:txBody>
          <a:bodyPr/>
          <a:lstStyle/>
          <a:p>
            <a:fld id="{20342B77-D34C-443A-9BA4-2E8748A6D936}" type="slidenum">
              <a:rPr lang="en-US" smtClean="0"/>
              <a:pPr/>
              <a:t>11</a:t>
            </a:fld>
            <a:endParaRPr lang="en-US"/>
          </a:p>
        </p:txBody>
      </p:sp>
    </p:spTree>
    <p:extLst>
      <p:ext uri="{BB962C8B-B14F-4D97-AF65-F5344CB8AC3E}">
        <p14:creationId xmlns:p14="http://schemas.microsoft.com/office/powerpoint/2010/main" val="2274683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1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915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916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916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9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animBg="1" autoUpdateAnimBg="0"/>
      <p:bldP spid="49159" grpId="0" animBg="1" autoUpdateAnimBg="0"/>
      <p:bldP spid="49165" grpId="0" autoUpdateAnimBg="0"/>
      <p:bldP spid="49166" grpId="0" autoUpdateAnimBg="0"/>
      <p:bldP spid="4916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AutoShape 1"/>
          <p:cNvSpPr>
            <a:spLocks/>
          </p:cNvSpPr>
          <p:nvPr/>
        </p:nvSpPr>
        <p:spPr bwMode="auto">
          <a:xfrm>
            <a:off x="128587" y="1990725"/>
            <a:ext cx="7179469" cy="762000"/>
          </a:xfrm>
          <a:prstGeom prst="roundRect">
            <a:avLst>
              <a:gd name="adj" fmla="val 18750"/>
            </a:avLst>
          </a:prstGeom>
          <a:solidFill>
            <a:srgbClr val="D90B00"/>
          </a:solidFill>
          <a:ln w="25400">
            <a:solidFill>
              <a:schemeClr val="tx1"/>
            </a:solidFill>
            <a:miter lim="800000"/>
            <a:headEnd/>
            <a:tailEnd/>
          </a:ln>
        </p:spPr>
        <p:txBody>
          <a:bodyPr lIns="0" tIns="0" rIns="0" bIns="0"/>
          <a:lstStyle/>
          <a:p>
            <a:endParaRPr lang="en-US"/>
          </a:p>
        </p:txBody>
      </p:sp>
      <p:sp>
        <p:nvSpPr>
          <p:cNvPr id="51202" name="AutoShape 2"/>
          <p:cNvSpPr>
            <a:spLocks/>
          </p:cNvSpPr>
          <p:nvPr/>
        </p:nvSpPr>
        <p:spPr bwMode="auto">
          <a:xfrm>
            <a:off x="152400" y="4724400"/>
            <a:ext cx="7155657" cy="1562100"/>
          </a:xfrm>
          <a:prstGeom prst="roundRect">
            <a:avLst>
              <a:gd name="adj" fmla="val 10000"/>
            </a:avLst>
          </a:prstGeom>
          <a:solidFill>
            <a:srgbClr val="D90B00"/>
          </a:solidFill>
          <a:ln w="25400">
            <a:solidFill>
              <a:schemeClr val="tx1"/>
            </a:solidFill>
            <a:miter lim="800000"/>
            <a:headEnd/>
            <a:tailEnd/>
          </a:ln>
        </p:spPr>
        <p:txBody>
          <a:bodyPr lIns="0" tIns="0" rIns="0" bIns="0"/>
          <a:lstStyle/>
          <a:p>
            <a:endParaRPr lang="en-US"/>
          </a:p>
        </p:txBody>
      </p:sp>
      <p:sp>
        <p:nvSpPr>
          <p:cNvPr id="47107" name="Oval 3"/>
          <p:cNvSpPr>
            <a:spLocks/>
          </p:cNvSpPr>
          <p:nvPr/>
        </p:nvSpPr>
        <p:spPr bwMode="auto">
          <a:xfrm>
            <a:off x="8029575" y="161925"/>
            <a:ext cx="1007269" cy="1371600"/>
          </a:xfrm>
          <a:prstGeom prst="ellipse">
            <a:avLst/>
          </a:prstGeom>
          <a:solidFill>
            <a:srgbClr val="FF2712">
              <a:alpha val="79999"/>
            </a:srgbClr>
          </a:solidFill>
          <a:ln w="25400">
            <a:solidFill>
              <a:schemeClr val="tx1">
                <a:alpha val="79999"/>
              </a:schemeClr>
            </a:solidFill>
            <a:miter lim="800000"/>
            <a:headEnd/>
            <a:tailEnd/>
          </a:ln>
        </p:spPr>
        <p:txBody>
          <a:bodyPr lIns="0" tIns="0" rIns="0" bIns="0" anchor="ctr"/>
          <a:lstStyle/>
          <a:p>
            <a:r>
              <a:rPr lang="en-US" sz="1400">
                <a:latin typeface="Menlo Regular" charset="0"/>
                <a:ea typeface="ＭＳ Ｐゴシック" charset="0"/>
                <a:sym typeface="Menlo Regular" charset="0"/>
              </a:rPr>
              <a:t>EthDst:A,</a:t>
            </a:r>
          </a:p>
          <a:p>
            <a:r>
              <a:rPr lang="en-US" sz="1400">
                <a:latin typeface="Menlo Regular" charset="0"/>
                <a:ea typeface="ＭＳ Ｐゴシック" charset="0"/>
                <a:sym typeface="Menlo Regular" charset="0"/>
              </a:rPr>
              <a:t>TcpDst:80</a:t>
            </a:r>
          </a:p>
        </p:txBody>
      </p:sp>
      <p:sp>
        <p:nvSpPr>
          <p:cNvPr id="47108" name="Rectangle 4"/>
          <p:cNvSpPr>
            <a:spLocks/>
          </p:cNvSpPr>
          <p:nvPr/>
        </p:nvSpPr>
        <p:spPr bwMode="auto">
          <a:xfrm>
            <a:off x="2895600" y="3276600"/>
            <a:ext cx="11028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b="1" dirty="0">
                <a:solidFill>
                  <a:schemeClr val="tx1"/>
                </a:solidFill>
                <a:latin typeface="Helvetica Neue" charset="0"/>
                <a:ea typeface="ＭＳ Ｐゴシック" charset="0"/>
                <a:sym typeface="Helvetica Neue" charset="0"/>
              </a:rPr>
              <a:t>Controller</a:t>
            </a:r>
          </a:p>
        </p:txBody>
      </p:sp>
      <p:sp>
        <p:nvSpPr>
          <p:cNvPr id="47109" name="Rectangle 5"/>
          <p:cNvSpPr>
            <a:spLocks/>
          </p:cNvSpPr>
          <p:nvPr/>
        </p:nvSpPr>
        <p:spPr bwMode="auto">
          <a:xfrm>
            <a:off x="3087886" y="227826"/>
            <a:ext cx="7478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b="1">
                <a:solidFill>
                  <a:schemeClr val="tx1"/>
                </a:solidFill>
                <a:latin typeface="Helvetica Neue" charset="0"/>
                <a:ea typeface="ＭＳ Ｐゴシック" charset="0"/>
                <a:sym typeface="Helvetica Neue" charset="0"/>
              </a:rPr>
              <a:t>Switch</a:t>
            </a:r>
          </a:p>
        </p:txBody>
      </p:sp>
      <p:sp>
        <p:nvSpPr>
          <p:cNvPr id="47110" name="AutoShape 6"/>
          <p:cNvSpPr>
            <a:spLocks/>
          </p:cNvSpPr>
          <p:nvPr/>
        </p:nvSpPr>
        <p:spPr bwMode="auto">
          <a:xfrm>
            <a:off x="152400" y="3657600"/>
            <a:ext cx="7172325" cy="2657475"/>
          </a:xfrm>
          <a:prstGeom prst="roundRect">
            <a:avLst>
              <a:gd name="adj" fmla="val 5375"/>
            </a:avLst>
          </a:prstGeom>
          <a:noFill/>
          <a:ln w="38100">
            <a:solidFill>
              <a:schemeClr val="tx1">
                <a:alpha val="89803"/>
              </a:schemeClr>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7111" name="AutoShape 7"/>
          <p:cNvSpPr>
            <a:spLocks/>
          </p:cNvSpPr>
          <p:nvPr/>
        </p:nvSpPr>
        <p:spPr bwMode="auto">
          <a:xfrm>
            <a:off x="128588" y="647700"/>
            <a:ext cx="7172325" cy="2105025"/>
          </a:xfrm>
          <a:prstGeom prst="roundRect">
            <a:avLst>
              <a:gd name="adj" fmla="val 6787"/>
            </a:avLst>
          </a:prstGeom>
          <a:noFill/>
          <a:ln w="38100">
            <a:solidFill>
              <a:schemeClr val="tx1">
                <a:alpha val="89803"/>
              </a:schemeClr>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7112" name="Line 8"/>
          <p:cNvSpPr>
            <a:spLocks noChangeShapeType="1"/>
          </p:cNvSpPr>
          <p:nvPr/>
        </p:nvSpPr>
        <p:spPr bwMode="auto">
          <a:xfrm flipH="1">
            <a:off x="2863751" y="2781300"/>
            <a:ext cx="7144" cy="9525"/>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7113" name="Oval 9"/>
          <p:cNvSpPr>
            <a:spLocks/>
          </p:cNvSpPr>
          <p:nvPr/>
        </p:nvSpPr>
        <p:spPr bwMode="auto">
          <a:xfrm>
            <a:off x="8036719" y="1962150"/>
            <a:ext cx="1000125" cy="1371600"/>
          </a:xfrm>
          <a:prstGeom prst="ellipse">
            <a:avLst/>
          </a:prstGeom>
          <a:solidFill>
            <a:srgbClr val="66B132">
              <a:alpha val="79999"/>
            </a:srgbClr>
          </a:solidFill>
          <a:ln w="25400">
            <a:solidFill>
              <a:schemeClr val="tx1">
                <a:alpha val="79999"/>
              </a:schemeClr>
            </a:solidFill>
            <a:miter lim="800000"/>
            <a:headEnd/>
            <a:tailEnd/>
          </a:ln>
        </p:spPr>
        <p:txBody>
          <a:bodyPr lIns="0" tIns="0" rIns="0" bIns="0" anchor="ctr"/>
          <a:lstStyle/>
          <a:p>
            <a:r>
              <a:rPr lang="en-US" sz="1400">
                <a:latin typeface="Menlo Regular" charset="0"/>
                <a:ea typeface="ＭＳ Ｐゴシック" charset="0"/>
                <a:sym typeface="Menlo Regular" charset="0"/>
              </a:rPr>
              <a:t>EthDst:A,</a:t>
            </a:r>
          </a:p>
          <a:p>
            <a:r>
              <a:rPr lang="en-US" sz="1400">
                <a:latin typeface="Menlo Regular" charset="0"/>
                <a:ea typeface="ＭＳ Ｐゴシック" charset="0"/>
                <a:sym typeface="Menlo Regular" charset="0"/>
              </a:rPr>
              <a:t>TcpDst:22</a:t>
            </a:r>
          </a:p>
        </p:txBody>
      </p:sp>
      <p:graphicFrame>
        <p:nvGraphicFramePr>
          <p:cNvPr id="51210" name="Group 10"/>
          <p:cNvGraphicFramePr>
            <a:graphicFrameLocks noGrp="1"/>
          </p:cNvGraphicFramePr>
          <p:nvPr/>
        </p:nvGraphicFramePr>
        <p:xfrm>
          <a:off x="257175" y="1981200"/>
          <a:ext cx="6549926" cy="619125"/>
        </p:xfrm>
        <a:graphic>
          <a:graphicData uri="http://schemas.openxmlformats.org/drawingml/2006/table">
            <a:tbl>
              <a:tblPr/>
              <a:tblGrid>
                <a:gridCol w="2183309"/>
                <a:gridCol w="2183308"/>
                <a:gridCol w="2183309"/>
              </a:tblGrid>
              <a:tr h="619125">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23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Low</a:t>
                      </a:r>
                    </a:p>
                  </a:txBody>
                  <a:tcPr marL="28575" marR="28575" marT="38100" marB="38100" anchor="ct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23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EthDst:A</a:t>
                      </a:r>
                    </a:p>
                  </a:txBody>
                  <a:tcPr marL="28575" marR="28575" marT="38100" marB="38100" anchor="ct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23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Port 1</a:t>
                      </a:r>
                    </a:p>
                  </a:txBody>
                  <a:tcPr marL="28575" marR="28575" marT="38100" marB="38100" anchor="ctr" horzOverflow="overflow">
                    <a:lnL cap="flat">
                      <a:noFill/>
                    </a:lnL>
                    <a:lnR cap="flat">
                      <a:noFill/>
                    </a:lnR>
                    <a:lnT cap="flat">
                      <a:noFill/>
                    </a:lnT>
                    <a:lnB cap="flat">
                      <a:noFill/>
                    </a:lnB>
                    <a:lnTlToBr>
                      <a:noFill/>
                    </a:lnTlToBr>
                    <a:lnBlToTr>
                      <a:noFill/>
                    </a:lnBlToTr>
                    <a:noFill/>
                  </a:tcPr>
                </a:tc>
              </a:tr>
            </a:tbl>
          </a:graphicData>
        </a:graphic>
      </p:graphicFrame>
      <p:sp>
        <p:nvSpPr>
          <p:cNvPr id="47118" name="Rectangle 24"/>
          <p:cNvSpPr>
            <a:spLocks/>
          </p:cNvSpPr>
          <p:nvPr/>
        </p:nvSpPr>
        <p:spPr bwMode="auto">
          <a:xfrm>
            <a:off x="228600" y="3733800"/>
            <a:ext cx="702945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spcBef>
                <a:spcPts val="882"/>
              </a:spcBef>
            </a:pPr>
            <a:r>
              <a:rPr lang="en-US" sz="1600" dirty="0">
                <a:latin typeface="Menlo Regular" charset="0"/>
                <a:ea typeface="ＭＳ Ｐゴシック" charset="0"/>
                <a:sym typeface="Menlo Regular" charset="0"/>
              </a:rPr>
              <a:t>If  </a:t>
            </a:r>
            <a:r>
              <a:rPr lang="en-US" sz="1600" dirty="0" err="1">
                <a:latin typeface="Menlo Regular" charset="0"/>
                <a:ea typeface="ＭＳ Ｐゴシック" charset="0"/>
                <a:sym typeface="Menlo Regular" charset="0"/>
              </a:rPr>
              <a:t>p.TcpDst</a:t>
            </a:r>
            <a:r>
              <a:rPr lang="en-US" sz="1600" dirty="0">
                <a:latin typeface="Menlo Regular" charset="0"/>
                <a:ea typeface="ＭＳ Ｐゴシック" charset="0"/>
                <a:sym typeface="Menlo Regular" charset="0"/>
              </a:rPr>
              <a:t>=22: </a:t>
            </a:r>
          </a:p>
          <a:p>
            <a:pPr>
              <a:spcBef>
                <a:spcPts val="882"/>
              </a:spcBef>
            </a:pPr>
            <a:r>
              <a:rPr lang="en-US" sz="1600" dirty="0">
                <a:latin typeface="Menlo Regular" charset="0"/>
                <a:ea typeface="ＭＳ Ｐゴシック" charset="0"/>
                <a:sym typeface="Menlo Regular" charset="0"/>
              </a:rPr>
              <a:t>  insert rule </a:t>
            </a:r>
          </a:p>
          <a:p>
            <a:pPr>
              <a:spcBef>
                <a:spcPts val="882"/>
              </a:spcBef>
            </a:pPr>
            <a:r>
              <a:rPr lang="en-US" sz="1600" dirty="0">
                <a:latin typeface="Menlo Regular" charset="0"/>
                <a:ea typeface="ＭＳ Ｐゴシック" charset="0"/>
                <a:sym typeface="Menlo Regular" charset="0"/>
              </a:rPr>
              <a:t>   {</a:t>
            </a:r>
            <a:r>
              <a:rPr lang="en-US" sz="1600" dirty="0" err="1">
                <a:latin typeface="Menlo Regular" charset="0"/>
                <a:ea typeface="ＭＳ Ｐゴシック" charset="0"/>
                <a:sym typeface="Menlo Regular" charset="0"/>
              </a:rPr>
              <a:t>prio:HIGH</a:t>
            </a:r>
            <a:r>
              <a:rPr lang="en-US" sz="1600" dirty="0">
                <a:latin typeface="Menlo Regular" charset="0"/>
                <a:ea typeface="ＭＳ Ｐゴシック" charset="0"/>
                <a:sym typeface="Menlo Regular" charset="0"/>
              </a:rPr>
              <a:t>, match:{</a:t>
            </a:r>
            <a:r>
              <a:rPr lang="en-US" sz="1600" dirty="0" err="1">
                <a:latin typeface="Menlo Regular" charset="0"/>
                <a:ea typeface="ＭＳ Ｐゴシック" charset="0"/>
                <a:sym typeface="Menlo Regular" charset="0"/>
              </a:rPr>
              <a:t>TcpDst</a:t>
            </a:r>
            <a:r>
              <a:rPr lang="en-US" sz="1600" dirty="0">
                <a:latin typeface="Menlo Regular" charset="0"/>
                <a:ea typeface="ＭＳ Ｐゴシック" charset="0"/>
                <a:sym typeface="Menlo Regular" charset="0"/>
              </a:rPr>
              <a:t>=22}, </a:t>
            </a:r>
            <a:r>
              <a:rPr lang="en-US" sz="1600" dirty="0" err="1">
                <a:latin typeface="Menlo Regular" charset="0"/>
                <a:ea typeface="ＭＳ Ｐゴシック" charset="0"/>
                <a:sym typeface="Menlo Regular" charset="0"/>
              </a:rPr>
              <a:t>action:drop</a:t>
            </a:r>
            <a:r>
              <a:rPr lang="en-US" sz="1600" dirty="0">
                <a:latin typeface="Menlo Regular" charset="0"/>
                <a:ea typeface="ＭＳ Ｐゴシック" charset="0"/>
                <a:sym typeface="Menlo Regular" charset="0"/>
              </a:rPr>
              <a:t> } </a:t>
            </a:r>
            <a:endParaRPr lang="en-US" sz="1600" dirty="0" smtClean="0">
              <a:latin typeface="Menlo Regular" charset="0"/>
              <a:ea typeface="ＭＳ Ｐゴシック" charset="0"/>
              <a:sym typeface="Menlo Regular" charset="0"/>
            </a:endParaRPr>
          </a:p>
          <a:p>
            <a:pPr>
              <a:spcBef>
                <a:spcPts val="882"/>
              </a:spcBef>
            </a:pPr>
            <a:r>
              <a:rPr lang="en-US" sz="1600" dirty="0" smtClean="0">
                <a:latin typeface="Menlo Regular" charset="0"/>
                <a:ea typeface="ＭＳ Ｐゴシック" charset="0"/>
                <a:sym typeface="Menlo Regular" charset="0"/>
              </a:rPr>
              <a:t>Else</a:t>
            </a:r>
            <a:r>
              <a:rPr lang="en-US" sz="1600" dirty="0">
                <a:latin typeface="Menlo Regular" charset="0"/>
                <a:ea typeface="ＭＳ Ｐゴシック" charset="0"/>
                <a:sym typeface="Menlo Regular" charset="0"/>
              </a:rPr>
              <a:t>: </a:t>
            </a:r>
          </a:p>
          <a:p>
            <a:pPr>
              <a:spcBef>
                <a:spcPts val="882"/>
              </a:spcBef>
            </a:pPr>
            <a:r>
              <a:rPr lang="en-US" sz="1600" dirty="0">
                <a:latin typeface="Menlo Regular" charset="0"/>
                <a:ea typeface="ＭＳ Ｐゴシック" charset="0"/>
                <a:sym typeface="Menlo Regular" charset="0"/>
              </a:rPr>
              <a:t>  insert rule </a:t>
            </a:r>
          </a:p>
          <a:p>
            <a:pPr>
              <a:spcBef>
                <a:spcPts val="882"/>
              </a:spcBef>
            </a:pPr>
            <a:r>
              <a:rPr lang="en-US" sz="1600" dirty="0">
                <a:latin typeface="Menlo Regular" charset="0"/>
                <a:ea typeface="ＭＳ Ｐゴシック" charset="0"/>
                <a:sym typeface="Menlo Regular" charset="0"/>
              </a:rPr>
              <a:t>   {</a:t>
            </a:r>
            <a:r>
              <a:rPr lang="en-US" sz="1600" dirty="0" err="1">
                <a:latin typeface="Menlo Regular" charset="0"/>
                <a:ea typeface="ＭＳ Ｐゴシック" charset="0"/>
                <a:sym typeface="Menlo Regular" charset="0"/>
              </a:rPr>
              <a:t>prio:LOW</a:t>
            </a:r>
            <a:r>
              <a:rPr lang="en-US" sz="1600" dirty="0">
                <a:latin typeface="Menlo Regular" charset="0"/>
                <a:ea typeface="ＭＳ Ｐゴシック" charset="0"/>
                <a:sym typeface="Menlo Regular" charset="0"/>
              </a:rPr>
              <a:t>, match:{</a:t>
            </a:r>
            <a:r>
              <a:rPr lang="en-US" sz="1600" dirty="0" err="1">
                <a:latin typeface="Menlo Regular" charset="0"/>
                <a:ea typeface="ＭＳ Ｐゴシック" charset="0"/>
                <a:sym typeface="Menlo Regular" charset="0"/>
              </a:rPr>
              <a:t>EthDst</a:t>
            </a:r>
            <a:r>
              <a:rPr lang="en-US" sz="1600" dirty="0">
                <a:latin typeface="Menlo Regular" charset="0"/>
                <a:ea typeface="ＭＳ Ｐゴシック" charset="0"/>
                <a:sym typeface="Menlo Regular" charset="0"/>
              </a:rPr>
              <a:t>=</a:t>
            </a:r>
            <a:r>
              <a:rPr lang="en-US" sz="1600" dirty="0" err="1">
                <a:latin typeface="Menlo Regular" charset="0"/>
                <a:ea typeface="ＭＳ Ｐゴシック" charset="0"/>
                <a:sym typeface="Menlo Regular" charset="0"/>
              </a:rPr>
              <a:t>p.EthDst</a:t>
            </a:r>
            <a:r>
              <a:rPr lang="en-US" sz="1600" dirty="0">
                <a:latin typeface="Menlo Regular" charset="0"/>
                <a:ea typeface="ＭＳ Ｐゴシック" charset="0"/>
                <a:sym typeface="Menlo Regular" charset="0"/>
              </a:rPr>
              <a:t>},</a:t>
            </a:r>
            <a:r>
              <a:rPr lang="en-US" sz="1600" dirty="0" err="1">
                <a:latin typeface="Menlo Regular" charset="0"/>
                <a:ea typeface="ＭＳ Ｐゴシック" charset="0"/>
                <a:sym typeface="Menlo Regular" charset="0"/>
              </a:rPr>
              <a:t>action:nextHop</a:t>
            </a:r>
            <a:r>
              <a:rPr lang="en-US" sz="1600" dirty="0">
                <a:latin typeface="Menlo Regular" charset="0"/>
                <a:ea typeface="ＭＳ Ｐゴシック" charset="0"/>
                <a:sym typeface="Menlo Regular" charset="0"/>
              </a:rPr>
              <a:t>(</a:t>
            </a:r>
            <a:r>
              <a:rPr lang="en-US" sz="1600" dirty="0" err="1">
                <a:latin typeface="Menlo Regular" charset="0"/>
                <a:ea typeface="ＭＳ Ｐゴシック" charset="0"/>
                <a:sym typeface="Menlo Regular" charset="0"/>
              </a:rPr>
              <a:t>p.EthDst</a:t>
            </a:r>
            <a:r>
              <a:rPr lang="en-US" sz="1600" dirty="0">
                <a:latin typeface="Menlo Regular" charset="0"/>
                <a:ea typeface="ＭＳ Ｐゴシック" charset="0"/>
                <a:sym typeface="Menlo Regular" charset="0"/>
              </a:rPr>
              <a:t>)</a:t>
            </a:r>
          </a:p>
        </p:txBody>
      </p:sp>
      <p:sp>
        <p:nvSpPr>
          <p:cNvPr id="2" name="Date Placeholder 1"/>
          <p:cNvSpPr>
            <a:spLocks noGrp="1"/>
          </p:cNvSpPr>
          <p:nvPr>
            <p:ph type="dt" sz="half" idx="10"/>
          </p:nvPr>
        </p:nvSpPr>
        <p:spPr/>
        <p:txBody>
          <a:bodyPr/>
          <a:lstStyle/>
          <a:p>
            <a:r>
              <a:rPr lang="en-US" smtClean="0"/>
              <a:t>9/24/13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12</a:t>
            </a:fld>
            <a:endParaRPr lang="en-US"/>
          </a:p>
        </p:txBody>
      </p:sp>
    </p:spTree>
    <p:extLst>
      <p:ext uri="{BB962C8B-B14F-4D97-AF65-F5344CB8AC3E}">
        <p14:creationId xmlns:p14="http://schemas.microsoft.com/office/powerpoint/2010/main" val="2944637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12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1210"/>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51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1" grpId="0" animBg="1"/>
      <p:bldP spid="512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AutoShape 1"/>
          <p:cNvSpPr>
            <a:spLocks/>
          </p:cNvSpPr>
          <p:nvPr/>
        </p:nvSpPr>
        <p:spPr bwMode="auto">
          <a:xfrm>
            <a:off x="3064669" y="4905375"/>
            <a:ext cx="3007519" cy="952500"/>
          </a:xfrm>
          <a:prstGeom prst="roundRect">
            <a:avLst>
              <a:gd name="adj" fmla="val 15000"/>
            </a:avLst>
          </a:prstGeom>
          <a:solidFill>
            <a:schemeClr val="accent1"/>
          </a:solidFill>
          <a:ln w="25400">
            <a:solidFill>
              <a:schemeClr val="tx1"/>
            </a:solidFill>
            <a:miter lim="800000"/>
            <a:headEnd/>
            <a:tailEnd/>
          </a:ln>
        </p:spPr>
        <p:txBody>
          <a:bodyPr lIns="0" tIns="0" rIns="0" bIns="0" anchor="ctr"/>
          <a:lstStyle/>
          <a:p>
            <a:r>
              <a:rPr lang="en-US" sz="2000">
                <a:ea typeface="ＭＳ Ｐゴシック" charset="0"/>
              </a:rPr>
              <a:t>OF Switches</a:t>
            </a:r>
          </a:p>
        </p:txBody>
      </p:sp>
      <p:sp>
        <p:nvSpPr>
          <p:cNvPr id="49154" name="Rectangle 2"/>
          <p:cNvSpPr>
            <a:spLocks/>
          </p:cNvSpPr>
          <p:nvPr/>
        </p:nvSpPr>
        <p:spPr bwMode="auto">
          <a:xfrm>
            <a:off x="714375" y="2418576"/>
            <a:ext cx="11629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b="1">
                <a:solidFill>
                  <a:schemeClr val="tx1"/>
                </a:solidFill>
                <a:latin typeface="Helvetica Neue" charset="0"/>
                <a:ea typeface="ＭＳ Ｐゴシック" charset="0"/>
                <a:sym typeface="Helvetica Neue" charset="0"/>
              </a:rPr>
              <a:t>User Level</a:t>
            </a:r>
          </a:p>
        </p:txBody>
      </p:sp>
      <p:sp>
        <p:nvSpPr>
          <p:cNvPr id="49155" name="Rectangle 3"/>
          <p:cNvSpPr>
            <a:spLocks/>
          </p:cNvSpPr>
          <p:nvPr/>
        </p:nvSpPr>
        <p:spPr bwMode="auto">
          <a:xfrm>
            <a:off x="456308" y="4780776"/>
            <a:ext cx="17102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b="1">
                <a:solidFill>
                  <a:schemeClr val="tx1"/>
                </a:solidFill>
                <a:latin typeface="Helvetica Neue" charset="0"/>
                <a:ea typeface="ＭＳ Ｐゴシック" charset="0"/>
                <a:sym typeface="Helvetica Neue" charset="0"/>
              </a:rPr>
              <a:t>Under the hood</a:t>
            </a:r>
          </a:p>
        </p:txBody>
      </p:sp>
      <p:sp>
        <p:nvSpPr>
          <p:cNvPr id="49156" name="AutoShape 4"/>
          <p:cNvSpPr>
            <a:spLocks/>
          </p:cNvSpPr>
          <p:nvPr/>
        </p:nvSpPr>
        <p:spPr bwMode="auto">
          <a:xfrm>
            <a:off x="3086100" y="3819525"/>
            <a:ext cx="3007519" cy="952500"/>
          </a:xfrm>
          <a:prstGeom prst="roundRect">
            <a:avLst>
              <a:gd name="adj" fmla="val 15000"/>
            </a:avLst>
          </a:prstGeom>
          <a:solidFill>
            <a:schemeClr val="accent1"/>
          </a:solidFill>
          <a:ln w="25400">
            <a:solidFill>
              <a:schemeClr val="tx1"/>
            </a:solidFill>
            <a:miter lim="800000"/>
            <a:headEnd/>
            <a:tailEnd/>
          </a:ln>
        </p:spPr>
        <p:txBody>
          <a:bodyPr lIns="0" tIns="0" rIns="0" bIns="0" anchor="ctr"/>
          <a:lstStyle/>
          <a:p>
            <a:r>
              <a:rPr lang="en-US" sz="2000">
                <a:ea typeface="ＭＳ Ｐゴシック" charset="0"/>
              </a:rPr>
              <a:t>OF Controller Library</a:t>
            </a:r>
          </a:p>
        </p:txBody>
      </p:sp>
      <p:sp>
        <p:nvSpPr>
          <p:cNvPr id="49157" name="AutoShape 5"/>
          <p:cNvSpPr>
            <a:spLocks/>
          </p:cNvSpPr>
          <p:nvPr/>
        </p:nvSpPr>
        <p:spPr bwMode="auto">
          <a:xfrm>
            <a:off x="3064669" y="1476375"/>
            <a:ext cx="3007519" cy="1943100"/>
          </a:xfrm>
          <a:prstGeom prst="roundRect">
            <a:avLst>
              <a:gd name="adj" fmla="val 7352"/>
            </a:avLst>
          </a:prstGeom>
          <a:solidFill>
            <a:srgbClr val="37A130"/>
          </a:solidFill>
          <a:ln w="25400">
            <a:solidFill>
              <a:schemeClr val="tx1"/>
            </a:solidFill>
            <a:miter lim="800000"/>
            <a:headEnd/>
            <a:tailEnd/>
          </a:ln>
        </p:spPr>
        <p:txBody>
          <a:bodyPr lIns="0" tIns="0" rIns="0" bIns="0"/>
          <a:lstStyle/>
          <a:p>
            <a:endParaRPr lang="en-US"/>
          </a:p>
        </p:txBody>
      </p:sp>
      <p:sp>
        <p:nvSpPr>
          <p:cNvPr id="53254" name="Rectangle 6"/>
          <p:cNvSpPr>
            <a:spLocks/>
          </p:cNvSpPr>
          <p:nvPr/>
        </p:nvSpPr>
        <p:spPr bwMode="auto">
          <a:xfrm>
            <a:off x="3367386" y="2043708"/>
            <a:ext cx="24033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pPr>
              <a:defRPr/>
            </a:pPr>
            <a:r>
              <a:rPr lang="en-US" sz="2000">
                <a:effectLst>
                  <a:outerShdw blurRad="38100" dist="38100" dir="2700000" algn="tl">
                    <a:srgbClr val="DDDDDD"/>
                  </a:outerShdw>
                </a:effectLst>
                <a:ea typeface="ＭＳ Ｐゴシック" charset="0"/>
                <a:cs typeface="Helvetica Neue Light" charset="0"/>
              </a:rPr>
              <a:t>Step 1. Make Decisions</a:t>
            </a:r>
          </a:p>
        </p:txBody>
      </p:sp>
      <p:sp>
        <p:nvSpPr>
          <p:cNvPr id="53255" name="Rectangle 7"/>
          <p:cNvSpPr>
            <a:spLocks/>
          </p:cNvSpPr>
          <p:nvPr/>
        </p:nvSpPr>
        <p:spPr bwMode="auto">
          <a:xfrm>
            <a:off x="3388817" y="2597348"/>
            <a:ext cx="23731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pPr>
              <a:defRPr/>
            </a:pPr>
            <a:r>
              <a:rPr lang="en-US" sz="2000">
                <a:effectLst>
                  <a:outerShdw blurRad="38100" dist="38100" dir="2700000" algn="tl">
                    <a:srgbClr val="DDDDDD"/>
                  </a:outerShdw>
                </a:effectLst>
                <a:ea typeface="ＭＳ Ｐゴシック" charset="0"/>
                <a:cs typeface="Helvetica Neue Light" charset="0"/>
              </a:rPr>
              <a:t>Step 2. Generate Rules</a:t>
            </a:r>
          </a:p>
        </p:txBody>
      </p:sp>
      <p:sp>
        <p:nvSpPr>
          <p:cNvPr id="49160" name="Line 8"/>
          <p:cNvSpPr>
            <a:spLocks noChangeShapeType="1"/>
          </p:cNvSpPr>
          <p:nvPr/>
        </p:nvSpPr>
        <p:spPr bwMode="auto">
          <a:xfrm>
            <a:off x="714375" y="4695825"/>
            <a:ext cx="7144" cy="9525"/>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9161" name="Line 9"/>
          <p:cNvSpPr>
            <a:spLocks noChangeShapeType="1"/>
          </p:cNvSpPr>
          <p:nvPr/>
        </p:nvSpPr>
        <p:spPr bwMode="auto">
          <a:xfrm rot="10800000" flipH="1">
            <a:off x="429518" y="3637360"/>
            <a:ext cx="832068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 name="Date Placeholder 1"/>
          <p:cNvSpPr>
            <a:spLocks noGrp="1"/>
          </p:cNvSpPr>
          <p:nvPr>
            <p:ph type="dt" sz="half" idx="10"/>
          </p:nvPr>
        </p:nvSpPr>
        <p:spPr/>
        <p:txBody>
          <a:bodyPr/>
          <a:lstStyle/>
          <a:p>
            <a:r>
              <a:rPr lang="en-US" smtClean="0"/>
              <a:t>9/24/13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13</a:t>
            </a:fld>
            <a:endParaRPr lang="en-US"/>
          </a:p>
        </p:txBody>
      </p:sp>
      <p:sp>
        <p:nvSpPr>
          <p:cNvPr id="14"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a:t>Andreas </a:t>
            </a:r>
            <a:r>
              <a:rPr lang="en-US" dirty="0" err="1" smtClean="0"/>
              <a:t>Voellmy</a:t>
            </a:r>
            <a:r>
              <a:rPr lang="en-US" dirty="0" smtClean="0"/>
              <a:t>, Yale</a:t>
            </a:r>
            <a:endParaRPr lang="en-US" dirty="0"/>
          </a:p>
        </p:txBody>
      </p:sp>
    </p:spTree>
    <p:extLst>
      <p:ext uri="{BB962C8B-B14F-4D97-AF65-F5344CB8AC3E}">
        <p14:creationId xmlns:p14="http://schemas.microsoft.com/office/powerpoint/2010/main" val="2122981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AutoShape 1"/>
          <p:cNvSpPr>
            <a:spLocks/>
          </p:cNvSpPr>
          <p:nvPr/>
        </p:nvSpPr>
        <p:spPr bwMode="auto">
          <a:xfrm>
            <a:off x="3064669" y="1581150"/>
            <a:ext cx="3007519" cy="904875"/>
          </a:xfrm>
          <a:prstGeom prst="roundRect">
            <a:avLst>
              <a:gd name="adj" fmla="val 15787"/>
            </a:avLst>
          </a:prstGeom>
          <a:solidFill>
            <a:srgbClr val="37A130"/>
          </a:solidFill>
          <a:ln w="25400">
            <a:solidFill>
              <a:schemeClr val="tx1"/>
            </a:solidFill>
            <a:miter lim="800000"/>
            <a:headEnd/>
            <a:tailEnd/>
          </a:ln>
        </p:spPr>
        <p:txBody>
          <a:bodyPr lIns="0" tIns="0" rIns="0" bIns="0"/>
          <a:lstStyle/>
          <a:p>
            <a:endParaRPr lang="en-US"/>
          </a:p>
        </p:txBody>
      </p:sp>
      <p:sp>
        <p:nvSpPr>
          <p:cNvPr id="55298" name="Rectangle 2"/>
          <p:cNvSpPr>
            <a:spLocks/>
          </p:cNvSpPr>
          <p:nvPr/>
        </p:nvSpPr>
        <p:spPr bwMode="auto">
          <a:xfrm>
            <a:off x="3666530" y="1905595"/>
            <a:ext cx="18723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pPr>
              <a:defRPr/>
            </a:pPr>
            <a:r>
              <a:rPr lang="en-US" sz="2000">
                <a:effectLst>
                  <a:outerShdw blurRad="38100" dist="38100" dir="2700000" algn="tl">
                    <a:srgbClr val="DDDDDD"/>
                  </a:outerShdw>
                </a:effectLst>
                <a:ea typeface="ＭＳ Ｐゴシック" charset="0"/>
                <a:cs typeface="Helvetica Neue Light" charset="0"/>
              </a:rPr>
              <a:t>Algorithmic Policy</a:t>
            </a:r>
          </a:p>
        </p:txBody>
      </p:sp>
      <p:sp>
        <p:nvSpPr>
          <p:cNvPr id="51203" name="AutoShape 3"/>
          <p:cNvSpPr>
            <a:spLocks/>
          </p:cNvSpPr>
          <p:nvPr/>
        </p:nvSpPr>
        <p:spPr bwMode="auto">
          <a:xfrm>
            <a:off x="3064669" y="2724150"/>
            <a:ext cx="3007519" cy="952500"/>
          </a:xfrm>
          <a:prstGeom prst="roundRect">
            <a:avLst>
              <a:gd name="adj" fmla="val 15000"/>
            </a:avLst>
          </a:prstGeom>
          <a:solidFill>
            <a:srgbClr val="0C8385"/>
          </a:solidFill>
          <a:ln w="25400">
            <a:solidFill>
              <a:schemeClr val="tx1"/>
            </a:solidFill>
            <a:miter lim="800000"/>
            <a:headEnd/>
            <a:tailEnd/>
          </a:ln>
        </p:spPr>
        <p:txBody>
          <a:bodyPr lIns="0" tIns="0" rIns="0" bIns="0"/>
          <a:lstStyle/>
          <a:p>
            <a:endParaRPr lang="en-US"/>
          </a:p>
        </p:txBody>
      </p:sp>
      <p:sp>
        <p:nvSpPr>
          <p:cNvPr id="51204" name="AutoShape 4"/>
          <p:cNvSpPr>
            <a:spLocks/>
          </p:cNvSpPr>
          <p:nvPr/>
        </p:nvSpPr>
        <p:spPr bwMode="auto">
          <a:xfrm>
            <a:off x="3064669" y="4905375"/>
            <a:ext cx="3007519" cy="952500"/>
          </a:xfrm>
          <a:prstGeom prst="roundRect">
            <a:avLst>
              <a:gd name="adj" fmla="val 15000"/>
            </a:avLst>
          </a:prstGeom>
          <a:solidFill>
            <a:schemeClr val="accent1"/>
          </a:solidFill>
          <a:ln w="25400">
            <a:solidFill>
              <a:schemeClr val="tx1"/>
            </a:solidFill>
            <a:miter lim="800000"/>
            <a:headEnd/>
            <a:tailEnd/>
          </a:ln>
        </p:spPr>
        <p:txBody>
          <a:bodyPr lIns="0" tIns="0" rIns="0" bIns="0" anchor="ctr"/>
          <a:lstStyle/>
          <a:p>
            <a:r>
              <a:rPr lang="en-US" sz="2000">
                <a:ea typeface="ＭＳ Ｐゴシック" charset="0"/>
              </a:rPr>
              <a:t>OF Switches</a:t>
            </a:r>
          </a:p>
        </p:txBody>
      </p:sp>
      <p:sp>
        <p:nvSpPr>
          <p:cNvPr id="51205" name="AutoShape 5"/>
          <p:cNvSpPr>
            <a:spLocks/>
          </p:cNvSpPr>
          <p:nvPr/>
        </p:nvSpPr>
        <p:spPr bwMode="auto">
          <a:xfrm>
            <a:off x="3064669" y="3819525"/>
            <a:ext cx="3007519" cy="952500"/>
          </a:xfrm>
          <a:prstGeom prst="roundRect">
            <a:avLst>
              <a:gd name="adj" fmla="val 15000"/>
            </a:avLst>
          </a:prstGeom>
          <a:solidFill>
            <a:schemeClr val="accent1"/>
          </a:solidFill>
          <a:ln w="25400">
            <a:solidFill>
              <a:schemeClr val="tx1"/>
            </a:solidFill>
            <a:miter lim="800000"/>
            <a:headEnd/>
            <a:tailEnd/>
          </a:ln>
        </p:spPr>
        <p:txBody>
          <a:bodyPr lIns="0" tIns="0" rIns="0" bIns="0" anchor="ctr"/>
          <a:lstStyle/>
          <a:p>
            <a:r>
              <a:rPr lang="en-US" sz="2000">
                <a:ea typeface="ＭＳ Ｐゴシック" charset="0"/>
              </a:rPr>
              <a:t>OF Controller Library</a:t>
            </a:r>
          </a:p>
        </p:txBody>
      </p:sp>
      <p:sp>
        <p:nvSpPr>
          <p:cNvPr id="55302" name="Rectangle 6"/>
          <p:cNvSpPr>
            <a:spLocks/>
          </p:cNvSpPr>
          <p:nvPr/>
        </p:nvSpPr>
        <p:spPr bwMode="auto">
          <a:xfrm>
            <a:off x="3367386" y="1919883"/>
            <a:ext cx="24033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pPr>
              <a:defRPr/>
            </a:pPr>
            <a:r>
              <a:rPr lang="en-US" sz="2000">
                <a:effectLst>
                  <a:outerShdw blurRad="38100" dist="38100" dir="2700000" algn="tl">
                    <a:srgbClr val="DDDDDD"/>
                  </a:outerShdw>
                </a:effectLst>
                <a:ea typeface="ＭＳ Ｐゴシック" charset="0"/>
                <a:cs typeface="Helvetica Neue Light" charset="0"/>
              </a:rPr>
              <a:t>Step 1. Make Decisions</a:t>
            </a:r>
          </a:p>
        </p:txBody>
      </p:sp>
      <p:sp>
        <p:nvSpPr>
          <p:cNvPr id="55303" name="Rectangle 7"/>
          <p:cNvSpPr>
            <a:spLocks/>
          </p:cNvSpPr>
          <p:nvPr/>
        </p:nvSpPr>
        <p:spPr bwMode="auto">
          <a:xfrm>
            <a:off x="3388817" y="3100983"/>
            <a:ext cx="23731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pPr>
              <a:defRPr/>
            </a:pPr>
            <a:r>
              <a:rPr lang="en-US" sz="2000">
                <a:effectLst>
                  <a:outerShdw blurRad="38100" dist="38100" dir="2700000" algn="tl">
                    <a:srgbClr val="DDDDDD"/>
                  </a:outerShdw>
                </a:effectLst>
                <a:ea typeface="ＭＳ Ｐゴシック" charset="0"/>
                <a:cs typeface="Helvetica Neue Light" charset="0"/>
              </a:rPr>
              <a:t>Step 2. Generate Rules</a:t>
            </a:r>
          </a:p>
        </p:txBody>
      </p:sp>
      <p:sp>
        <p:nvSpPr>
          <p:cNvPr id="51208" name="Line 8"/>
          <p:cNvSpPr>
            <a:spLocks noChangeShapeType="1"/>
          </p:cNvSpPr>
          <p:nvPr/>
        </p:nvSpPr>
        <p:spPr bwMode="auto">
          <a:xfrm>
            <a:off x="714375" y="4695825"/>
            <a:ext cx="7144" cy="9525"/>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1209" name="Line 9"/>
          <p:cNvSpPr>
            <a:spLocks noChangeShapeType="1"/>
          </p:cNvSpPr>
          <p:nvPr/>
        </p:nvSpPr>
        <p:spPr bwMode="auto">
          <a:xfrm rot="10800000" flipH="1">
            <a:off x="408087" y="2589610"/>
            <a:ext cx="832068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1210" name="Rectangle 10"/>
          <p:cNvSpPr>
            <a:spLocks/>
          </p:cNvSpPr>
          <p:nvPr/>
        </p:nvSpPr>
        <p:spPr bwMode="auto">
          <a:xfrm>
            <a:off x="735806" y="1989951"/>
            <a:ext cx="11629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b="1">
                <a:solidFill>
                  <a:schemeClr val="tx1"/>
                </a:solidFill>
                <a:latin typeface="Helvetica Neue" charset="0"/>
                <a:ea typeface="ＭＳ Ｐゴシック" charset="0"/>
                <a:sym typeface="Helvetica Neue" charset="0"/>
              </a:rPr>
              <a:t>User Level</a:t>
            </a:r>
          </a:p>
        </p:txBody>
      </p:sp>
      <p:sp>
        <p:nvSpPr>
          <p:cNvPr id="51211" name="Rectangle 11"/>
          <p:cNvSpPr>
            <a:spLocks/>
          </p:cNvSpPr>
          <p:nvPr/>
        </p:nvSpPr>
        <p:spPr bwMode="auto">
          <a:xfrm>
            <a:off x="477739" y="4352151"/>
            <a:ext cx="17102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b="1">
                <a:solidFill>
                  <a:schemeClr val="tx1"/>
                </a:solidFill>
                <a:latin typeface="Helvetica Neue" charset="0"/>
                <a:ea typeface="ＭＳ Ｐゴシック" charset="0"/>
                <a:sym typeface="Helvetica Neue" charset="0"/>
              </a:rPr>
              <a:t>Under the hood</a:t>
            </a:r>
          </a:p>
        </p:txBody>
      </p:sp>
      <p:sp>
        <p:nvSpPr>
          <p:cNvPr id="2" name="Date Placeholder 1"/>
          <p:cNvSpPr>
            <a:spLocks noGrp="1"/>
          </p:cNvSpPr>
          <p:nvPr>
            <p:ph type="dt" sz="half" idx="10"/>
          </p:nvPr>
        </p:nvSpPr>
        <p:spPr/>
        <p:txBody>
          <a:bodyPr/>
          <a:lstStyle/>
          <a:p>
            <a:r>
              <a:rPr lang="en-US" smtClean="0"/>
              <a:t>9/24/13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14</a:t>
            </a:fld>
            <a:endParaRPr lang="en-US"/>
          </a:p>
        </p:txBody>
      </p:sp>
      <p:sp>
        <p:nvSpPr>
          <p:cNvPr id="16"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a:t>Andreas </a:t>
            </a:r>
            <a:r>
              <a:rPr lang="en-US" dirty="0" err="1" smtClean="0"/>
              <a:t>Voellmy</a:t>
            </a:r>
            <a:r>
              <a:rPr lang="en-US" dirty="0" smtClean="0"/>
              <a:t>, Yale</a:t>
            </a:r>
            <a:endParaRPr lang="en-US" dirty="0"/>
          </a:p>
        </p:txBody>
      </p:sp>
    </p:spTree>
    <p:extLst>
      <p:ext uri="{BB962C8B-B14F-4D97-AF65-F5344CB8AC3E}">
        <p14:creationId xmlns:p14="http://schemas.microsoft.com/office/powerpoint/2010/main" val="2535254261"/>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55298"/>
                                        </p:tgtEl>
                                        <p:attrNameLst>
                                          <p:attrName>style.visibility</p:attrName>
                                        </p:attrNameLst>
                                      </p:cBhvr>
                                      <p:to>
                                        <p:strVal val="visible"/>
                                      </p:to>
                                    </p:set>
                                  </p:childTnLst>
                                </p:cTn>
                              </p:par>
                            </p:childTnLst>
                          </p:cTn>
                        </p:par>
                        <p:par>
                          <p:cTn id="7" fill="hold" nodeType="afterGroup">
                            <p:stCondLst>
                              <p:cond delay="500"/>
                            </p:stCondLst>
                            <p:childTnLst>
                              <p:par>
                                <p:cTn id="8" presetID="1" presetClass="exit" presetSubtype="0" fill="hold" grpId="0" nodeType="afterEffect">
                                  <p:stCondLst>
                                    <p:cond delay="0"/>
                                  </p:stCondLst>
                                  <p:childTnLst>
                                    <p:set>
                                      <p:cBhvr>
                                        <p:cTn id="9" dur="1" fill="hold">
                                          <p:stCondLst>
                                            <p:cond delay="499"/>
                                          </p:stCondLst>
                                        </p:cTn>
                                        <p:tgtEl>
                                          <p:spTgt spid="553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autoUpdateAnimBg="0"/>
      <p:bldP spid="5530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5" name="Rectangle 1"/>
          <p:cNvSpPr>
            <a:spLocks noGrp="1" noChangeArrowheads="1"/>
          </p:cNvSpPr>
          <p:nvPr>
            <p:ph type="title"/>
          </p:nvPr>
        </p:nvSpPr>
        <p:spPr/>
        <p:txBody>
          <a:bodyPr/>
          <a:lstStyle/>
          <a:p>
            <a:pPr eaLnBrk="1" hangingPunct="1">
              <a:defRPr/>
            </a:pPr>
            <a:r>
              <a:rPr lang="en-US" smtClean="0"/>
              <a:t>Algorithmic Policies</a:t>
            </a:r>
          </a:p>
        </p:txBody>
      </p:sp>
      <p:sp>
        <p:nvSpPr>
          <p:cNvPr id="57346" name="Rectangle 2"/>
          <p:cNvSpPr>
            <a:spLocks noGrp="1" noChangeArrowheads="1"/>
          </p:cNvSpPr>
          <p:nvPr>
            <p:ph type="body" idx="1"/>
          </p:nvPr>
        </p:nvSpPr>
        <p:spPr>
          <a:xfrm>
            <a:off x="400050" y="1638300"/>
            <a:ext cx="7822406" cy="4619625"/>
          </a:xfrm>
        </p:spPr>
        <p:txBody>
          <a:bodyPr>
            <a:normAutofit/>
          </a:bodyPr>
          <a:lstStyle/>
          <a:p>
            <a:pPr eaLnBrk="1" hangingPunct="1">
              <a:defRPr/>
            </a:pPr>
            <a:r>
              <a:rPr lang="en-US" sz="2400" dirty="0"/>
              <a:t>Function in a </a:t>
            </a:r>
            <a:r>
              <a:rPr lang="en-US" sz="2400" b="1" dirty="0"/>
              <a:t>general purpose language </a:t>
            </a:r>
            <a:r>
              <a:rPr lang="en-US" sz="2400" dirty="0"/>
              <a:t>that describes how a packet should be routed, </a:t>
            </a:r>
            <a:r>
              <a:rPr lang="en-US" sz="2400" b="1" dirty="0">
                <a:solidFill>
                  <a:srgbClr val="D90B00"/>
                </a:solidFill>
              </a:rPr>
              <a:t>not</a:t>
            </a:r>
            <a:r>
              <a:rPr lang="en-US" sz="2400" dirty="0"/>
              <a:t> how flow tables are configured.</a:t>
            </a:r>
          </a:p>
          <a:p>
            <a:pPr eaLnBrk="1" hangingPunct="1">
              <a:defRPr/>
            </a:pPr>
            <a:r>
              <a:rPr lang="en-US" sz="2400" b="1" dirty="0">
                <a:solidFill>
                  <a:srgbClr val="D90B00"/>
                </a:solidFill>
              </a:rPr>
              <a:t>Conceptually invoked on every packet entering the network</a:t>
            </a:r>
            <a:r>
              <a:rPr lang="en-US" sz="2400" dirty="0"/>
              <a:t>; may also access network environment state; hence it has the form: </a:t>
            </a:r>
          </a:p>
          <a:p>
            <a:pPr eaLnBrk="1" hangingPunct="1">
              <a:defRPr/>
            </a:pPr>
            <a:endParaRPr lang="en-US" sz="2400" dirty="0"/>
          </a:p>
          <a:p>
            <a:pPr eaLnBrk="1" hangingPunct="1">
              <a:defRPr/>
            </a:pPr>
            <a:r>
              <a:rPr lang="en-US" sz="2400" dirty="0"/>
              <a:t>Written in a familiar language such as Java, Python, or </a:t>
            </a:r>
            <a:r>
              <a:rPr lang="en-US" sz="2400" dirty="0" smtClean="0"/>
              <a:t>Haskell</a:t>
            </a:r>
            <a:endParaRPr lang="en-US" sz="2400" dirty="0"/>
          </a:p>
        </p:txBody>
      </p:sp>
      <p:pic>
        <p:nvPicPr>
          <p:cNvPr id="573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5334000"/>
            <a:ext cx="375493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Date Placeholder 1"/>
          <p:cNvSpPr>
            <a:spLocks noGrp="1"/>
          </p:cNvSpPr>
          <p:nvPr>
            <p:ph type="dt" sz="half" idx="10"/>
          </p:nvPr>
        </p:nvSpPr>
        <p:spPr/>
        <p:txBody>
          <a:bodyPr/>
          <a:lstStyle/>
          <a:p>
            <a:r>
              <a:rPr lang="en-US" smtClean="0"/>
              <a:t>9/24/13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15</a:t>
            </a:fld>
            <a:endParaRPr lang="en-US"/>
          </a:p>
        </p:txBody>
      </p:sp>
      <p:sp>
        <p:nvSpPr>
          <p:cNvPr id="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a:t>Andreas </a:t>
            </a:r>
            <a:r>
              <a:rPr lang="en-US" dirty="0" err="1" smtClean="0"/>
              <a:t>Voellmy</a:t>
            </a:r>
            <a:r>
              <a:rPr lang="en-US" dirty="0" smtClean="0"/>
              <a:t>, Yale</a:t>
            </a:r>
            <a:endParaRPr lang="en-US" dirty="0"/>
          </a:p>
        </p:txBody>
      </p:sp>
    </p:spTree>
    <p:extLst>
      <p:ext uri="{BB962C8B-B14F-4D97-AF65-F5344CB8AC3E}">
        <p14:creationId xmlns:p14="http://schemas.microsoft.com/office/powerpoint/2010/main" val="2441373635"/>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734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7346">
                                            <p:txEl>
                                              <p:pRg st="3" end="3"/>
                                            </p:txEl>
                                          </p:spTgt>
                                        </p:tgtEl>
                                        <p:attrNameLst>
                                          <p:attrName>style.visibility</p:attrName>
                                        </p:attrNameLst>
                                      </p:cBhvr>
                                      <p:to>
                                        <p:strVal val="visible"/>
                                      </p:to>
                                    </p:set>
                                  </p:childTnLst>
                                </p:cTn>
                              </p:par>
                            </p:childTnLst>
                          </p:cTn>
                        </p:par>
                        <p:par>
                          <p:cTn id="15" fill="hold" nodeType="afterGroup">
                            <p:stCondLst>
                              <p:cond delay="500"/>
                            </p:stCondLst>
                            <p:childTnLst>
                              <p:par>
                                <p:cTn id="16" presetID="1" presetClass="entr" presetSubtype="0" fill="hold" nodeType="afterEffect">
                                  <p:stCondLst>
                                    <p:cond delay="0"/>
                                  </p:stCondLst>
                                  <p:childTnLst>
                                    <p:set>
                                      <p:cBhvr>
                                        <p:cTn id="17" dur="1" fill="hold">
                                          <p:stCondLst>
                                            <p:cond delay="499"/>
                                          </p:stCondLst>
                                        </p:cTn>
                                        <p:tgtEl>
                                          <p:spTgt spid="573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build="p" bldLvl="5"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Grp="1" noChangeArrowheads="1"/>
          </p:cNvSpPr>
          <p:nvPr>
            <p:ph type="title"/>
          </p:nvPr>
        </p:nvSpPr>
        <p:spPr/>
        <p:txBody>
          <a:bodyPr/>
          <a:lstStyle/>
          <a:p>
            <a:pPr eaLnBrk="1" hangingPunct="1">
              <a:defRPr/>
            </a:pPr>
            <a:r>
              <a:rPr lang="en-US" smtClean="0"/>
              <a:t>Example Algorithmic Policy in Java</a:t>
            </a:r>
          </a:p>
        </p:txBody>
      </p:sp>
      <p:sp>
        <p:nvSpPr>
          <p:cNvPr id="59394" name="Rectangle 2"/>
          <p:cNvSpPr>
            <a:spLocks/>
          </p:cNvSpPr>
          <p:nvPr/>
        </p:nvSpPr>
        <p:spPr bwMode="auto">
          <a:xfrm>
            <a:off x="550069" y="1951435"/>
            <a:ext cx="8036719"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p>
            <a:pPr>
              <a:tabLst>
                <a:tab pos="211027" algn="l"/>
              </a:tabLst>
            </a:pPr>
            <a:r>
              <a:rPr lang="en-US" sz="2300" dirty="0">
                <a:latin typeface="Menlo Bold" charset="0"/>
                <a:ea typeface="ＭＳ Ｐゴシック" charset="0"/>
                <a:sym typeface="Menlo Bold" charset="0"/>
              </a:rPr>
              <a:t>Route</a:t>
            </a:r>
            <a:r>
              <a:rPr lang="en-US" sz="2300" dirty="0">
                <a:latin typeface="Menlo Regular" charset="0"/>
                <a:ea typeface="ＭＳ Ｐゴシック" charset="0"/>
                <a:sym typeface="Menlo Regular" charset="0"/>
              </a:rPr>
              <a:t> f(</a:t>
            </a:r>
            <a:r>
              <a:rPr lang="en-US" sz="2300" dirty="0">
                <a:latin typeface="Menlo Bold" charset="0"/>
                <a:ea typeface="ＭＳ Ｐゴシック" charset="0"/>
                <a:sym typeface="Menlo Bold" charset="0"/>
              </a:rPr>
              <a:t>Packet</a:t>
            </a:r>
            <a:r>
              <a:rPr lang="en-US" sz="2300" dirty="0">
                <a:latin typeface="Menlo Regular" charset="0"/>
                <a:ea typeface="ＭＳ Ｐゴシック" charset="0"/>
                <a:sym typeface="Menlo Regular" charset="0"/>
              </a:rPr>
              <a:t> p, </a:t>
            </a:r>
            <a:r>
              <a:rPr lang="en-US" sz="2300" dirty="0" err="1">
                <a:latin typeface="Menlo Bold" charset="0"/>
                <a:ea typeface="ＭＳ Ｐゴシック" charset="0"/>
                <a:sym typeface="Menlo Bold" charset="0"/>
              </a:rPr>
              <a:t>Env</a:t>
            </a:r>
            <a:r>
              <a:rPr lang="en-US" sz="2300" dirty="0">
                <a:latin typeface="Menlo Regular" charset="0"/>
                <a:ea typeface="ＭＳ Ｐゴシック" charset="0"/>
                <a:sym typeface="Menlo Regular" charset="0"/>
              </a:rPr>
              <a:t> e) {</a:t>
            </a:r>
          </a:p>
          <a:p>
            <a:pPr>
              <a:tabLst>
                <a:tab pos="211027" algn="l"/>
              </a:tabLst>
            </a:pPr>
            <a:r>
              <a:rPr lang="en-US" sz="2300" dirty="0">
                <a:solidFill>
                  <a:srgbClr val="FFFFFF"/>
                </a:solidFill>
                <a:latin typeface="Menlo Regular" charset="0"/>
                <a:ea typeface="ＭＳ Ｐゴシック" charset="0"/>
                <a:sym typeface="Menlo Regular" charset="0"/>
              </a:rPr>
              <a:t>  </a:t>
            </a:r>
            <a:r>
              <a:rPr lang="en-US" sz="2300" dirty="0">
                <a:solidFill>
                  <a:srgbClr val="B21889"/>
                </a:solidFill>
                <a:latin typeface="Menlo Regular" charset="0"/>
                <a:ea typeface="ＭＳ Ｐゴシック" charset="0"/>
                <a:sym typeface="Menlo Regular" charset="0"/>
              </a:rPr>
              <a:t>if</a:t>
            </a:r>
            <a:r>
              <a:rPr lang="en-US" sz="2300" dirty="0">
                <a:latin typeface="Menlo Regular" charset="0"/>
                <a:ea typeface="ＭＳ Ｐゴシック" charset="0"/>
                <a:sym typeface="Menlo Regular" charset="0"/>
              </a:rPr>
              <a:t> (</a:t>
            </a:r>
            <a:r>
              <a:rPr lang="en-US" sz="2300" dirty="0" err="1">
                <a:latin typeface="Menlo Bold" charset="0"/>
                <a:ea typeface="ＭＳ Ｐゴシック" charset="0"/>
                <a:sym typeface="Menlo Bold" charset="0"/>
              </a:rPr>
              <a:t>p.tcpDstIs</a:t>
            </a:r>
            <a:r>
              <a:rPr lang="en-US" sz="2300" dirty="0">
                <a:latin typeface="Menlo Regular" charset="0"/>
                <a:ea typeface="ＭＳ Ｐゴシック" charset="0"/>
                <a:sym typeface="Menlo Regular" charset="0"/>
              </a:rPr>
              <a:t>(</a:t>
            </a:r>
            <a:r>
              <a:rPr lang="en-US" sz="2300" dirty="0">
                <a:solidFill>
                  <a:srgbClr val="786DC4"/>
                </a:solidFill>
                <a:latin typeface="Menlo Regular" charset="0"/>
                <a:ea typeface="ＭＳ Ｐゴシック" charset="0"/>
                <a:sym typeface="Menlo Regular" charset="0"/>
              </a:rPr>
              <a:t>22</a:t>
            </a:r>
            <a:r>
              <a:rPr lang="en-US" sz="2300" dirty="0">
                <a:latin typeface="Menlo Regular" charset="0"/>
                <a:ea typeface="ＭＳ Ｐゴシック" charset="0"/>
                <a:sym typeface="Menlo Regular" charset="0"/>
              </a:rPr>
              <a:t>))</a:t>
            </a:r>
          </a:p>
          <a:p>
            <a:pPr>
              <a:tabLst>
                <a:tab pos="211027" algn="l"/>
              </a:tabLst>
            </a:pPr>
            <a:r>
              <a:rPr lang="en-US" sz="2300" dirty="0">
                <a:latin typeface="Menlo Regular" charset="0"/>
                <a:ea typeface="ＭＳ Ｐゴシック" charset="0"/>
                <a:sym typeface="Menlo Regular" charset="0"/>
              </a:rPr>
              <a:t>    </a:t>
            </a:r>
            <a:r>
              <a:rPr lang="en-US" sz="2300" dirty="0">
                <a:solidFill>
                  <a:srgbClr val="B21889"/>
                </a:solidFill>
                <a:latin typeface="Menlo Regular" charset="0"/>
                <a:ea typeface="ＭＳ Ｐゴシック" charset="0"/>
                <a:sym typeface="Menlo Regular" charset="0"/>
              </a:rPr>
              <a:t>return</a:t>
            </a:r>
            <a:r>
              <a:rPr lang="en-US" sz="2300" dirty="0">
                <a:latin typeface="Menlo Regular" charset="0"/>
                <a:ea typeface="ＭＳ Ｐゴシック" charset="0"/>
                <a:sym typeface="Menlo Regular" charset="0"/>
              </a:rPr>
              <a:t> </a:t>
            </a:r>
            <a:r>
              <a:rPr lang="en-US" sz="2300" dirty="0">
                <a:latin typeface="Menlo Bold" charset="0"/>
                <a:ea typeface="ＭＳ Ｐゴシック" charset="0"/>
                <a:sym typeface="Menlo Bold" charset="0"/>
              </a:rPr>
              <a:t>null</a:t>
            </a:r>
            <a:r>
              <a:rPr lang="en-US" sz="2300" dirty="0">
                <a:latin typeface="Menlo Regular" charset="0"/>
                <a:ea typeface="ＭＳ Ｐゴシック" charset="0"/>
                <a:sym typeface="Menlo Regular" charset="0"/>
              </a:rPr>
              <a:t>();</a:t>
            </a:r>
          </a:p>
          <a:p>
            <a:pPr>
              <a:tabLst>
                <a:tab pos="211027" algn="l"/>
              </a:tabLst>
            </a:pPr>
            <a:r>
              <a:rPr lang="en-US" sz="2300" dirty="0">
                <a:latin typeface="Menlo Regular" charset="0"/>
                <a:ea typeface="ＭＳ Ｐゴシック" charset="0"/>
                <a:sym typeface="Menlo Regular" charset="0"/>
              </a:rPr>
              <a:t>  </a:t>
            </a:r>
            <a:r>
              <a:rPr lang="en-US" sz="2300" dirty="0">
                <a:solidFill>
                  <a:srgbClr val="B21889"/>
                </a:solidFill>
                <a:latin typeface="Menlo Regular" charset="0"/>
                <a:ea typeface="ＭＳ Ｐゴシック" charset="0"/>
                <a:sym typeface="Menlo Regular" charset="0"/>
              </a:rPr>
              <a:t>else</a:t>
            </a:r>
            <a:r>
              <a:rPr lang="en-US" sz="2300" dirty="0">
                <a:latin typeface="Menlo Regular" charset="0"/>
                <a:ea typeface="ＭＳ Ｐゴシック" charset="0"/>
                <a:sym typeface="Menlo Regular" charset="0"/>
              </a:rPr>
              <a:t> {</a:t>
            </a:r>
          </a:p>
          <a:p>
            <a:pPr>
              <a:tabLst>
                <a:tab pos="211027" algn="l"/>
              </a:tabLst>
            </a:pPr>
            <a:r>
              <a:rPr lang="en-US" sz="2300" dirty="0">
                <a:latin typeface="Menlo Regular" charset="0"/>
                <a:ea typeface="ＭＳ Ｐゴシック" charset="0"/>
                <a:sym typeface="Menlo Regular" charset="0"/>
              </a:rPr>
              <a:t>    </a:t>
            </a:r>
            <a:r>
              <a:rPr lang="en-US" sz="2300" dirty="0">
                <a:latin typeface="Menlo Bold" charset="0"/>
                <a:ea typeface="ＭＳ Ｐゴシック" charset="0"/>
                <a:sym typeface="Menlo Bold" charset="0"/>
              </a:rPr>
              <a:t>Location</a:t>
            </a:r>
            <a:r>
              <a:rPr lang="en-US" sz="2300" dirty="0">
                <a:latin typeface="Menlo Regular" charset="0"/>
                <a:ea typeface="ＭＳ Ｐゴシック" charset="0"/>
                <a:sym typeface="Menlo Regular" charset="0"/>
              </a:rPr>
              <a:t> </a:t>
            </a:r>
            <a:r>
              <a:rPr lang="en-US" sz="2300" dirty="0" err="1">
                <a:latin typeface="Menlo Regular" charset="0"/>
                <a:ea typeface="ＭＳ Ｐゴシック" charset="0"/>
                <a:sym typeface="Menlo Regular" charset="0"/>
              </a:rPr>
              <a:t>sloc</a:t>
            </a:r>
            <a:r>
              <a:rPr lang="en-US" sz="2300" dirty="0">
                <a:latin typeface="Menlo Regular" charset="0"/>
                <a:ea typeface="ＭＳ Ｐゴシック" charset="0"/>
                <a:sym typeface="Menlo Regular" charset="0"/>
              </a:rPr>
              <a:t> = </a:t>
            </a:r>
            <a:r>
              <a:rPr lang="en-US" sz="2300" dirty="0" err="1">
                <a:latin typeface="Menlo Regular" charset="0"/>
                <a:ea typeface="ＭＳ Ｐゴシック" charset="0"/>
                <a:sym typeface="Menlo Regular" charset="0"/>
              </a:rPr>
              <a:t>e.</a:t>
            </a:r>
            <a:r>
              <a:rPr lang="en-US" sz="2300" dirty="0" err="1">
                <a:latin typeface="Menlo Bold" charset="0"/>
                <a:ea typeface="ＭＳ Ｐゴシック" charset="0"/>
                <a:sym typeface="Menlo Bold" charset="0"/>
              </a:rPr>
              <a:t>location</a:t>
            </a:r>
            <a:r>
              <a:rPr lang="en-US" sz="2300" dirty="0">
                <a:latin typeface="Menlo Regular" charset="0"/>
                <a:ea typeface="ＭＳ Ｐゴシック" charset="0"/>
                <a:sym typeface="Menlo Regular" charset="0"/>
              </a:rPr>
              <a:t>(</a:t>
            </a:r>
            <a:r>
              <a:rPr lang="en-US" sz="2300" dirty="0" err="1">
                <a:latin typeface="Menlo Regular" charset="0"/>
                <a:ea typeface="ＭＳ Ｐゴシック" charset="0"/>
                <a:sym typeface="Menlo Regular" charset="0"/>
              </a:rPr>
              <a:t>p.</a:t>
            </a:r>
            <a:r>
              <a:rPr lang="en-US" sz="2300" dirty="0" err="1">
                <a:latin typeface="Menlo Bold" charset="0"/>
                <a:ea typeface="ＭＳ Ｐゴシック" charset="0"/>
                <a:sym typeface="Menlo Bold" charset="0"/>
              </a:rPr>
              <a:t>ethSrc</a:t>
            </a:r>
            <a:r>
              <a:rPr lang="en-US" sz="2300" dirty="0">
                <a:latin typeface="Menlo Regular" charset="0"/>
                <a:ea typeface="ＭＳ Ｐゴシック" charset="0"/>
                <a:sym typeface="Menlo Regular" charset="0"/>
              </a:rPr>
              <a:t>());</a:t>
            </a:r>
          </a:p>
          <a:p>
            <a:pPr>
              <a:tabLst>
                <a:tab pos="211027" algn="l"/>
              </a:tabLst>
            </a:pPr>
            <a:r>
              <a:rPr lang="en-US" sz="2300" dirty="0">
                <a:latin typeface="Menlo Regular" charset="0"/>
                <a:ea typeface="ＭＳ Ｐゴシック" charset="0"/>
                <a:sym typeface="Menlo Regular" charset="0"/>
              </a:rPr>
              <a:t>    </a:t>
            </a:r>
            <a:r>
              <a:rPr lang="en-US" sz="2300" dirty="0">
                <a:latin typeface="Menlo Bold" charset="0"/>
                <a:ea typeface="ＭＳ Ｐゴシック" charset="0"/>
                <a:sym typeface="Menlo Bold" charset="0"/>
              </a:rPr>
              <a:t>Location</a:t>
            </a:r>
            <a:r>
              <a:rPr lang="en-US" sz="2300" dirty="0">
                <a:latin typeface="Menlo Regular" charset="0"/>
                <a:ea typeface="ＭＳ Ｐゴシック" charset="0"/>
                <a:sym typeface="Menlo Regular" charset="0"/>
              </a:rPr>
              <a:t> </a:t>
            </a:r>
            <a:r>
              <a:rPr lang="en-US" sz="2300" dirty="0" err="1">
                <a:latin typeface="Menlo Regular" charset="0"/>
                <a:ea typeface="ＭＳ Ｐゴシック" charset="0"/>
                <a:sym typeface="Menlo Regular" charset="0"/>
              </a:rPr>
              <a:t>dloc</a:t>
            </a:r>
            <a:r>
              <a:rPr lang="en-US" sz="2300" dirty="0">
                <a:latin typeface="Menlo Regular" charset="0"/>
                <a:ea typeface="ＭＳ Ｐゴシック" charset="0"/>
                <a:sym typeface="Menlo Regular" charset="0"/>
              </a:rPr>
              <a:t> = </a:t>
            </a:r>
            <a:r>
              <a:rPr lang="en-US" sz="2300" dirty="0" err="1">
                <a:latin typeface="Menlo Regular" charset="0"/>
                <a:ea typeface="ＭＳ Ｐゴシック" charset="0"/>
                <a:sym typeface="Menlo Regular" charset="0"/>
              </a:rPr>
              <a:t>e.</a:t>
            </a:r>
            <a:r>
              <a:rPr lang="en-US" sz="2300" dirty="0" err="1">
                <a:latin typeface="Menlo Bold" charset="0"/>
                <a:ea typeface="ＭＳ Ｐゴシック" charset="0"/>
                <a:sym typeface="Menlo Bold" charset="0"/>
              </a:rPr>
              <a:t>location</a:t>
            </a:r>
            <a:r>
              <a:rPr lang="en-US" sz="2300" dirty="0">
                <a:latin typeface="Menlo Regular" charset="0"/>
                <a:ea typeface="ＭＳ Ｐゴシック" charset="0"/>
                <a:sym typeface="Menlo Regular" charset="0"/>
              </a:rPr>
              <a:t>(</a:t>
            </a:r>
            <a:r>
              <a:rPr lang="en-US" sz="2300" dirty="0" err="1">
                <a:latin typeface="Menlo Regular" charset="0"/>
                <a:ea typeface="ＭＳ Ｐゴシック" charset="0"/>
                <a:sym typeface="Menlo Regular" charset="0"/>
              </a:rPr>
              <a:t>p.</a:t>
            </a:r>
            <a:r>
              <a:rPr lang="en-US" sz="2300" dirty="0" err="1">
                <a:latin typeface="Menlo Bold" charset="0"/>
                <a:ea typeface="ＭＳ Ｐゴシック" charset="0"/>
                <a:sym typeface="Menlo Bold" charset="0"/>
              </a:rPr>
              <a:t>ethDst</a:t>
            </a:r>
            <a:r>
              <a:rPr lang="en-US" sz="2300" dirty="0">
                <a:latin typeface="Menlo Regular" charset="0"/>
                <a:ea typeface="ＭＳ Ｐゴシック" charset="0"/>
                <a:sym typeface="Menlo Regular" charset="0"/>
              </a:rPr>
              <a:t>());</a:t>
            </a:r>
          </a:p>
          <a:p>
            <a:pPr>
              <a:tabLst>
                <a:tab pos="211027" algn="l"/>
              </a:tabLst>
            </a:pPr>
            <a:r>
              <a:rPr lang="en-US" sz="2300" dirty="0">
                <a:latin typeface="Menlo Regular" charset="0"/>
                <a:ea typeface="ＭＳ Ｐゴシック" charset="0"/>
                <a:sym typeface="Menlo Regular" charset="0"/>
              </a:rPr>
              <a:t>    </a:t>
            </a:r>
            <a:r>
              <a:rPr lang="en-US" sz="2300" dirty="0">
                <a:latin typeface="Menlo Bold" charset="0"/>
                <a:ea typeface="ＭＳ Ｐゴシック" charset="0"/>
                <a:sym typeface="Menlo Bold" charset="0"/>
              </a:rPr>
              <a:t>Path</a:t>
            </a:r>
            <a:r>
              <a:rPr lang="en-US" sz="2300" dirty="0">
                <a:latin typeface="Menlo Regular" charset="0"/>
                <a:ea typeface="ＭＳ Ｐゴシック" charset="0"/>
                <a:sym typeface="Menlo Regular" charset="0"/>
              </a:rPr>
              <a:t> path = </a:t>
            </a:r>
            <a:r>
              <a:rPr lang="en-US" sz="2300" dirty="0" err="1">
                <a:latin typeface="Menlo Regular" charset="0"/>
                <a:ea typeface="ＭＳ Ｐゴシック" charset="0"/>
                <a:sym typeface="Menlo Regular" charset="0"/>
              </a:rPr>
              <a:t>shortestPath</a:t>
            </a:r>
            <a:r>
              <a:rPr lang="en-US" sz="2300" dirty="0">
                <a:latin typeface="Menlo Regular" charset="0"/>
                <a:ea typeface="ＭＳ Ｐゴシック" charset="0"/>
                <a:sym typeface="Menlo Regular" charset="0"/>
              </a:rPr>
              <a:t>(</a:t>
            </a:r>
            <a:r>
              <a:rPr lang="en-US" sz="2300" dirty="0" err="1">
                <a:latin typeface="Menlo Regular" charset="0"/>
                <a:ea typeface="ＭＳ Ｐゴシック" charset="0"/>
                <a:sym typeface="Menlo Regular" charset="0"/>
              </a:rPr>
              <a:t>e.</a:t>
            </a:r>
            <a:r>
              <a:rPr lang="en-US" sz="2300" dirty="0" err="1">
                <a:latin typeface="Menlo Bold" charset="0"/>
                <a:ea typeface="ＭＳ Ｐゴシック" charset="0"/>
                <a:sym typeface="Menlo Bold" charset="0"/>
              </a:rPr>
              <a:t>links</a:t>
            </a:r>
            <a:r>
              <a:rPr lang="en-US" sz="2300" dirty="0">
                <a:latin typeface="Menlo Regular" charset="0"/>
                <a:ea typeface="ＭＳ Ｐゴシック" charset="0"/>
                <a:sym typeface="Menlo Regular" charset="0"/>
              </a:rPr>
              <a:t>()</a:t>
            </a:r>
            <a:r>
              <a:rPr lang="en-US" sz="2300" dirty="0" smtClean="0">
                <a:latin typeface="Menlo Regular" charset="0"/>
                <a:ea typeface="ＭＳ Ｐゴシック" charset="0"/>
                <a:sym typeface="Menlo Regular" charset="0"/>
              </a:rPr>
              <a:t>, </a:t>
            </a:r>
            <a:r>
              <a:rPr lang="en-US" sz="2300" dirty="0" err="1" smtClean="0">
                <a:latin typeface="Menlo Regular" charset="0"/>
                <a:ea typeface="ＭＳ Ｐゴシック" charset="0"/>
                <a:sym typeface="Menlo Regular" charset="0"/>
              </a:rPr>
              <a:t>sloc</a:t>
            </a:r>
            <a:r>
              <a:rPr lang="en-US" sz="2300" dirty="0" err="1">
                <a:latin typeface="Menlo Regular" charset="0"/>
                <a:ea typeface="ＭＳ Ｐゴシック" charset="0"/>
                <a:sym typeface="Menlo Regular" charset="0"/>
              </a:rPr>
              <a:t>,dloc</a:t>
            </a:r>
            <a:r>
              <a:rPr lang="en-US" sz="2300" dirty="0">
                <a:latin typeface="Menlo Regular" charset="0"/>
                <a:ea typeface="ＭＳ Ｐゴシック" charset="0"/>
                <a:sym typeface="Menlo Regular" charset="0"/>
              </a:rPr>
              <a:t>);</a:t>
            </a:r>
          </a:p>
          <a:p>
            <a:pPr>
              <a:tabLst>
                <a:tab pos="211027" algn="l"/>
              </a:tabLst>
            </a:pPr>
            <a:r>
              <a:rPr lang="en-US" sz="2300" dirty="0">
                <a:solidFill>
                  <a:srgbClr val="FFFFFF"/>
                </a:solidFill>
                <a:latin typeface="Menlo Regular" charset="0"/>
                <a:ea typeface="ＭＳ Ｐゴシック" charset="0"/>
                <a:sym typeface="Menlo Regular" charset="0"/>
              </a:rPr>
              <a:t>    </a:t>
            </a:r>
            <a:r>
              <a:rPr lang="en-US" sz="2300" dirty="0">
                <a:solidFill>
                  <a:srgbClr val="B21889"/>
                </a:solidFill>
                <a:latin typeface="Menlo Regular" charset="0"/>
                <a:ea typeface="ＭＳ Ｐゴシック" charset="0"/>
                <a:sym typeface="Menlo Regular" charset="0"/>
              </a:rPr>
              <a:t>return</a:t>
            </a:r>
            <a:r>
              <a:rPr lang="en-US" sz="2300" dirty="0">
                <a:latin typeface="Menlo Regular" charset="0"/>
                <a:ea typeface="ＭＳ Ｐゴシック" charset="0"/>
                <a:sym typeface="Menlo Regular" charset="0"/>
              </a:rPr>
              <a:t> </a:t>
            </a:r>
            <a:r>
              <a:rPr lang="en-US" sz="2300" dirty="0">
                <a:latin typeface="Menlo Bold" charset="0"/>
                <a:ea typeface="ＭＳ Ｐゴシック" charset="0"/>
                <a:sym typeface="Menlo Bold" charset="0"/>
              </a:rPr>
              <a:t>unicast</a:t>
            </a:r>
            <a:r>
              <a:rPr lang="en-US" sz="2300" dirty="0">
                <a:latin typeface="Menlo Regular" charset="0"/>
                <a:ea typeface="ＭＳ Ｐゴシック" charset="0"/>
                <a:sym typeface="Menlo Regular" charset="0"/>
              </a:rPr>
              <a:t>(</a:t>
            </a:r>
            <a:r>
              <a:rPr lang="en-US" sz="2300" dirty="0" err="1">
                <a:latin typeface="Menlo Regular" charset="0"/>
                <a:ea typeface="ＭＳ Ｐゴシック" charset="0"/>
                <a:sym typeface="Menlo Regular" charset="0"/>
              </a:rPr>
              <a:t>sloc,dloc,path</a:t>
            </a:r>
            <a:r>
              <a:rPr lang="en-US" sz="2300" dirty="0">
                <a:latin typeface="Menlo Regular" charset="0"/>
                <a:ea typeface="ＭＳ Ｐゴシック" charset="0"/>
                <a:sym typeface="Menlo Regular" charset="0"/>
              </a:rPr>
              <a:t>);</a:t>
            </a:r>
          </a:p>
          <a:p>
            <a:pPr>
              <a:tabLst>
                <a:tab pos="211027" algn="l"/>
              </a:tabLst>
            </a:pPr>
            <a:r>
              <a:rPr lang="en-US" sz="2300" dirty="0">
                <a:latin typeface="Menlo Regular" charset="0"/>
                <a:ea typeface="ＭＳ Ｐゴシック" charset="0"/>
                <a:sym typeface="Menlo Regular" charset="0"/>
              </a:rPr>
              <a:t>  }</a:t>
            </a:r>
          </a:p>
          <a:p>
            <a:pPr>
              <a:tabLst>
                <a:tab pos="211027" algn="l"/>
              </a:tabLst>
            </a:pPr>
            <a:r>
              <a:rPr lang="en-US" sz="2300" dirty="0">
                <a:latin typeface="Menlo Regular" charset="0"/>
                <a:ea typeface="ＭＳ Ｐゴシック" charset="0"/>
                <a:sym typeface="Menlo Regular" charset="0"/>
              </a:rPr>
              <a:t>}</a:t>
            </a:r>
          </a:p>
        </p:txBody>
      </p:sp>
      <p:sp>
        <p:nvSpPr>
          <p:cNvPr id="59395" name="AutoShape 3"/>
          <p:cNvSpPr>
            <a:spLocks/>
          </p:cNvSpPr>
          <p:nvPr/>
        </p:nvSpPr>
        <p:spPr bwMode="auto">
          <a:xfrm>
            <a:off x="6350794" y="1647825"/>
            <a:ext cx="1878806" cy="952500"/>
          </a:xfrm>
          <a:custGeom>
            <a:avLst/>
            <a:gdLst>
              <a:gd name="T0" fmla="*/ 0 w 18893"/>
              <a:gd name="T1" fmla="*/ 0 h 16104"/>
              <a:gd name="T2" fmla="*/ 18893 w 18893"/>
              <a:gd name="T3" fmla="*/ 16104 h 16104"/>
            </a:gdLst>
            <a:ahLst/>
            <a:cxnLst/>
            <a:rect l="T0" t="T1" r="T2" b="T3"/>
            <a:pathLst>
              <a:path w="18893" h="16104">
                <a:moveTo>
                  <a:pt x="1437" y="0"/>
                </a:moveTo>
                <a:cubicBezTo>
                  <a:pt x="644" y="0"/>
                  <a:pt x="0" y="1442"/>
                  <a:pt x="0" y="3221"/>
                </a:cubicBezTo>
                <a:lnTo>
                  <a:pt x="0" y="12884"/>
                </a:lnTo>
                <a:cubicBezTo>
                  <a:pt x="0" y="13102"/>
                  <a:pt x="11" y="13316"/>
                  <a:pt x="29" y="13523"/>
                </a:cubicBezTo>
                <a:lnTo>
                  <a:pt x="-2707" y="21600"/>
                </a:lnTo>
                <a:lnTo>
                  <a:pt x="1067" y="15984"/>
                </a:lnTo>
                <a:cubicBezTo>
                  <a:pt x="1185" y="16055"/>
                  <a:pt x="1308" y="16104"/>
                  <a:pt x="1437" y="16104"/>
                </a:cubicBezTo>
                <a:lnTo>
                  <a:pt x="17456" y="16104"/>
                </a:lnTo>
                <a:cubicBezTo>
                  <a:pt x="18250" y="16104"/>
                  <a:pt x="18893" y="14662"/>
                  <a:pt x="18893" y="12884"/>
                </a:cubicBezTo>
                <a:lnTo>
                  <a:pt x="18893" y="3221"/>
                </a:lnTo>
                <a:cubicBezTo>
                  <a:pt x="18893" y="1442"/>
                  <a:pt x="18250" y="0"/>
                  <a:pt x="17456" y="0"/>
                </a:cubicBezTo>
                <a:lnTo>
                  <a:pt x="1437" y="0"/>
                </a:lnTo>
                <a:close/>
                <a:moveTo>
                  <a:pt x="1437" y="0"/>
                </a:moveTo>
              </a:path>
            </a:pathLst>
          </a:custGeom>
          <a:solidFill>
            <a:srgbClr val="D90B00"/>
          </a:solidFill>
          <a:ln w="25400">
            <a:solidFill>
              <a:schemeClr val="tx1"/>
            </a:solidFill>
            <a:miter lim="800000"/>
            <a:headEnd/>
            <a:tailEnd/>
          </a:ln>
        </p:spPr>
        <p:txBody>
          <a:bodyPr lIns="0" tIns="0" rIns="0" bIns="0" anchor="ctr"/>
          <a:lstStyle/>
          <a:p>
            <a:r>
              <a:rPr lang="en-US" sz="1500">
                <a:ea typeface="ＭＳ Ｐゴシック" charset="0"/>
              </a:rPr>
              <a:t>Does not specify flow table configutation</a:t>
            </a:r>
          </a:p>
        </p:txBody>
      </p:sp>
      <p:sp>
        <p:nvSpPr>
          <p:cNvPr id="2" name="Date Placeholder 1"/>
          <p:cNvSpPr>
            <a:spLocks noGrp="1"/>
          </p:cNvSpPr>
          <p:nvPr>
            <p:ph type="dt" sz="half" idx="10"/>
          </p:nvPr>
        </p:nvSpPr>
        <p:spPr/>
        <p:txBody>
          <a:bodyPr/>
          <a:lstStyle/>
          <a:p>
            <a:r>
              <a:rPr lang="en-US" smtClean="0"/>
              <a:t>9/24/13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16</a:t>
            </a:fld>
            <a:endParaRPr lang="en-US"/>
          </a:p>
        </p:txBody>
      </p:sp>
      <p:sp>
        <p:nvSpPr>
          <p:cNvPr id="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a:t>Andreas </a:t>
            </a:r>
            <a:r>
              <a:rPr lang="en-US" dirty="0" err="1" smtClean="0"/>
              <a:t>Voellmy</a:t>
            </a:r>
            <a:r>
              <a:rPr lang="en-US" dirty="0" smtClean="0"/>
              <a:t>, Yale</a:t>
            </a:r>
            <a:endParaRPr lang="en-US" dirty="0"/>
          </a:p>
        </p:txBody>
      </p:sp>
    </p:spTree>
    <p:extLst>
      <p:ext uri="{BB962C8B-B14F-4D97-AF65-F5344CB8AC3E}">
        <p14:creationId xmlns:p14="http://schemas.microsoft.com/office/powerpoint/2010/main" val="2352111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3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9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utoUpdateAnimBg="0"/>
      <p:bldP spid="59395"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1" name="Rectangle 1"/>
          <p:cNvSpPr>
            <a:spLocks noGrp="1" noChangeArrowheads="1"/>
          </p:cNvSpPr>
          <p:nvPr>
            <p:ph type="title"/>
          </p:nvPr>
        </p:nvSpPr>
        <p:spPr/>
        <p:txBody>
          <a:bodyPr>
            <a:normAutofit fontScale="90000"/>
          </a:bodyPr>
          <a:lstStyle/>
          <a:p>
            <a:pPr eaLnBrk="1" hangingPunct="1">
              <a:defRPr/>
            </a:pPr>
            <a:r>
              <a:rPr lang="en-US" smtClean="0"/>
              <a:t>How to implement algorithmic policies?</a:t>
            </a:r>
          </a:p>
        </p:txBody>
      </p:sp>
      <p:sp>
        <p:nvSpPr>
          <p:cNvPr id="61442" name="Rectangle 2"/>
          <p:cNvSpPr>
            <a:spLocks noGrp="1" noChangeArrowheads="1"/>
          </p:cNvSpPr>
          <p:nvPr>
            <p:ph type="body" idx="1"/>
          </p:nvPr>
        </p:nvSpPr>
        <p:spPr/>
        <p:txBody>
          <a:bodyPr>
            <a:normAutofit/>
          </a:bodyPr>
          <a:lstStyle/>
          <a:p>
            <a:pPr eaLnBrk="1" hangingPunct="1">
              <a:defRPr/>
            </a:pPr>
            <a:r>
              <a:rPr lang="en-US" sz="2800" dirty="0"/>
              <a:t>Naive solutions -- process every packet at controller or use only exact match rules -- perform </a:t>
            </a:r>
            <a:r>
              <a:rPr lang="en-US" sz="2800" dirty="0" smtClean="0"/>
              <a:t>poorly</a:t>
            </a:r>
            <a:endParaRPr lang="en-US" sz="2800" dirty="0"/>
          </a:p>
          <a:p>
            <a:pPr eaLnBrk="1" hangingPunct="1">
              <a:defRPr/>
            </a:pPr>
            <a:r>
              <a:rPr lang="en-US" sz="2800" dirty="0"/>
              <a:t>Static analysis to determine layout of flow tables is possible, but has drawbacks:</a:t>
            </a:r>
          </a:p>
          <a:p>
            <a:pPr marL="448056" lvl="1">
              <a:defRPr/>
            </a:pPr>
            <a:r>
              <a:rPr lang="en-US" dirty="0"/>
              <a:t>Static analysis of program in general-purpose language is hard and is typically </a:t>
            </a:r>
            <a:r>
              <a:rPr lang="en-US" dirty="0" smtClean="0"/>
              <a:t>conservative</a:t>
            </a:r>
            <a:endParaRPr lang="en-US" dirty="0"/>
          </a:p>
          <a:p>
            <a:pPr marL="448056" lvl="1">
              <a:defRPr/>
            </a:pPr>
            <a:r>
              <a:rPr lang="en-US" dirty="0"/>
              <a:t>System becomes source-language </a:t>
            </a:r>
            <a:r>
              <a:rPr lang="en-US" dirty="0" smtClean="0"/>
              <a:t>dependent</a:t>
            </a:r>
            <a:endParaRPr lang="en-US" dirty="0"/>
          </a:p>
        </p:txBody>
      </p:sp>
      <p:sp>
        <p:nvSpPr>
          <p:cNvPr id="2" name="Date Placeholder 1"/>
          <p:cNvSpPr>
            <a:spLocks noGrp="1"/>
          </p:cNvSpPr>
          <p:nvPr>
            <p:ph type="dt" sz="half" idx="10"/>
          </p:nvPr>
        </p:nvSpPr>
        <p:spPr/>
        <p:txBody>
          <a:bodyPr/>
          <a:lstStyle/>
          <a:p>
            <a:r>
              <a:rPr lang="en-US" smtClean="0"/>
              <a:t>9/24/13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17</a:t>
            </a:fld>
            <a:endParaRPr lang="en-US"/>
          </a:p>
        </p:txBody>
      </p:sp>
      <p:sp>
        <p:nvSpPr>
          <p:cNvPr id="7"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a:t>Andreas </a:t>
            </a:r>
            <a:r>
              <a:rPr lang="en-US" dirty="0" err="1" smtClean="0"/>
              <a:t>Voellmy</a:t>
            </a:r>
            <a:r>
              <a:rPr lang="en-US" dirty="0" smtClean="0"/>
              <a:t>, Yale</a:t>
            </a:r>
            <a:endParaRPr lang="en-US" dirty="0"/>
          </a:p>
        </p:txBody>
      </p:sp>
    </p:spTree>
    <p:extLst>
      <p:ext uri="{BB962C8B-B14F-4D97-AF65-F5344CB8AC3E}">
        <p14:creationId xmlns:p14="http://schemas.microsoft.com/office/powerpoint/2010/main" val="1838333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4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144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6144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Grp="1" noChangeArrowheads="1"/>
          </p:cNvSpPr>
          <p:nvPr>
            <p:ph type="title"/>
          </p:nvPr>
        </p:nvSpPr>
        <p:spPr/>
        <p:txBody>
          <a:bodyPr/>
          <a:lstStyle/>
          <a:p>
            <a:pPr eaLnBrk="1" hangingPunct="1">
              <a:defRPr/>
            </a:pPr>
            <a:r>
              <a:rPr lang="en-US" smtClean="0"/>
              <a:t>Maple</a:t>
            </a:r>
            <a:r>
              <a:rPr lang="ja-JP" altLang="en-US" smtClean="0">
                <a:latin typeface="Arial"/>
              </a:rPr>
              <a:t>’</a:t>
            </a:r>
            <a:r>
              <a:rPr lang="en-US" smtClean="0"/>
              <a:t>s approach: runtime tracing</a:t>
            </a:r>
          </a:p>
        </p:txBody>
      </p:sp>
      <p:sp>
        <p:nvSpPr>
          <p:cNvPr id="63490" name="AutoShape 2"/>
          <p:cNvSpPr>
            <a:spLocks/>
          </p:cNvSpPr>
          <p:nvPr/>
        </p:nvSpPr>
        <p:spPr bwMode="auto">
          <a:xfrm rot="1183744">
            <a:off x="5653386" y="2409825"/>
            <a:ext cx="507206" cy="295275"/>
          </a:xfrm>
          <a:prstGeom prst="rightArrow">
            <a:avLst>
              <a:gd name="adj1" fmla="val 32000"/>
              <a:gd name="adj2" fmla="val 141936"/>
            </a:avLst>
          </a:prstGeom>
          <a:solidFill>
            <a:schemeClr val="accent1"/>
          </a:solidFill>
          <a:ln w="25400">
            <a:solidFill>
              <a:schemeClr val="tx1"/>
            </a:solidFill>
            <a:miter lim="800000"/>
            <a:headEnd/>
            <a:tailEnd/>
          </a:ln>
        </p:spPr>
        <p:txBody>
          <a:bodyPr lIns="0" tIns="0" rIns="0" bIns="0"/>
          <a:lstStyle/>
          <a:p>
            <a:endParaRPr lang="en-US"/>
          </a:p>
        </p:txBody>
      </p:sp>
      <p:pic>
        <p:nvPicPr>
          <p:cNvPr id="634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181225"/>
            <a:ext cx="2185988"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3492" name="AutoShape 4"/>
          <p:cNvSpPr>
            <a:spLocks/>
          </p:cNvSpPr>
          <p:nvPr/>
        </p:nvSpPr>
        <p:spPr bwMode="auto">
          <a:xfrm rot="9420343">
            <a:off x="6357013" y="4913053"/>
            <a:ext cx="635794" cy="295275"/>
          </a:xfrm>
          <a:prstGeom prst="rightArrow">
            <a:avLst>
              <a:gd name="adj1" fmla="val 32000"/>
              <a:gd name="adj2" fmla="val 141940"/>
            </a:avLst>
          </a:prstGeom>
          <a:solidFill>
            <a:schemeClr val="accent1"/>
          </a:solidFill>
          <a:ln w="25400">
            <a:solidFill>
              <a:schemeClr val="tx1"/>
            </a:solidFill>
            <a:miter lim="800000"/>
            <a:headEnd/>
            <a:tailEnd/>
          </a:ln>
        </p:spPr>
        <p:txBody>
          <a:bodyPr lIns="0" tIns="0" rIns="0" bIns="0"/>
          <a:lstStyle/>
          <a:p>
            <a:endParaRPr lang="en-US"/>
          </a:p>
        </p:txBody>
      </p:sp>
      <p:grpSp>
        <p:nvGrpSpPr>
          <p:cNvPr id="63496" name="Group 8"/>
          <p:cNvGrpSpPr>
            <a:grpSpLocks/>
          </p:cNvGrpSpPr>
          <p:nvPr/>
        </p:nvGrpSpPr>
        <p:grpSpPr bwMode="auto">
          <a:xfrm>
            <a:off x="3178969" y="1600200"/>
            <a:ext cx="2185988" cy="1609725"/>
            <a:chOff x="0" y="0"/>
            <a:chExt cx="2448" cy="1352"/>
          </a:xfrm>
        </p:grpSpPr>
        <p:pic>
          <p:nvPicPr>
            <p:cNvPr id="5946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 y="0"/>
              <a:ext cx="744"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5946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8" y="8"/>
              <a:ext cx="744"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5946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448" cy="1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graphicFrame>
        <p:nvGraphicFramePr>
          <p:cNvPr id="63497" name="Group 9"/>
          <p:cNvGraphicFramePr>
            <a:graphicFrameLocks noGrp="1"/>
          </p:cNvGraphicFramePr>
          <p:nvPr>
            <p:extLst>
              <p:ext uri="{D42A27DB-BD31-4B8C-83A1-F6EECF244321}">
                <p14:modId xmlns:p14="http://schemas.microsoft.com/office/powerpoint/2010/main" val="2400125526"/>
              </p:ext>
            </p:extLst>
          </p:nvPr>
        </p:nvGraphicFramePr>
        <p:xfrm>
          <a:off x="3124200" y="5029200"/>
          <a:ext cx="2185987" cy="1127600"/>
        </p:xfrm>
        <a:graphic>
          <a:graphicData uri="http://schemas.openxmlformats.org/drawingml/2006/table">
            <a:tbl>
              <a:tblPr/>
              <a:tblGrid>
                <a:gridCol w="449163"/>
                <a:gridCol w="1056382"/>
                <a:gridCol w="680442"/>
              </a:tblGrid>
              <a:tr h="213320">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Prio</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Match</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Action</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solidFill>
                      <a:schemeClr val="accent1"/>
                    </a:solidFill>
                  </a:tcPr>
                </a:tc>
              </a:tr>
              <a:tr h="230858">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1</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tcpDst:22</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ToController</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213320">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0</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ethDst:2</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discard</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233238">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0</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ethDst:4, ethSrc:6</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dirty="0">
                          <a:ln>
                            <a:noFill/>
                          </a:ln>
                          <a:solidFill>
                            <a:schemeClr val="tx1"/>
                          </a:solidFill>
                          <a:effectLst/>
                          <a:latin typeface="Menlo Regular" charset="0"/>
                          <a:ea typeface="ヒラギノ角ゴ ProN W3" charset="0"/>
                          <a:cs typeface="Menlo Regular" charset="0"/>
                          <a:sym typeface="Menlo Regular" charset="0"/>
                        </a:rPr>
                        <a:t>port 30</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3541" name="Group 53"/>
          <p:cNvGraphicFramePr>
            <a:graphicFrameLocks noGrp="1"/>
          </p:cNvGraphicFramePr>
          <p:nvPr>
            <p:extLst>
              <p:ext uri="{D42A27DB-BD31-4B8C-83A1-F6EECF244321}">
                <p14:modId xmlns:p14="http://schemas.microsoft.com/office/powerpoint/2010/main" val="775778997"/>
              </p:ext>
            </p:extLst>
          </p:nvPr>
        </p:nvGraphicFramePr>
        <p:xfrm>
          <a:off x="3352800" y="4495800"/>
          <a:ext cx="2185988" cy="1127600"/>
        </p:xfrm>
        <a:graphic>
          <a:graphicData uri="http://schemas.openxmlformats.org/drawingml/2006/table">
            <a:tbl>
              <a:tblPr/>
              <a:tblGrid>
                <a:gridCol w="449164"/>
                <a:gridCol w="1056382"/>
                <a:gridCol w="680442"/>
              </a:tblGrid>
              <a:tr h="213320">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Prio</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Match</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Action</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solidFill>
                      <a:schemeClr val="accent1"/>
                    </a:solidFill>
                  </a:tcPr>
                </a:tc>
              </a:tr>
              <a:tr h="230858">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1</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tcpDst:22</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ToController</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213320">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0</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ethDst:2</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discard</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233238">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0</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ethDst:4, ethSrc:6</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dirty="0">
                          <a:ln>
                            <a:noFill/>
                          </a:ln>
                          <a:solidFill>
                            <a:schemeClr val="tx1"/>
                          </a:solidFill>
                          <a:effectLst/>
                          <a:latin typeface="Menlo Regular" charset="0"/>
                          <a:ea typeface="ヒラギノ角ゴ ProN W3" charset="0"/>
                          <a:cs typeface="Menlo Regular" charset="0"/>
                          <a:sym typeface="Menlo Regular" charset="0"/>
                        </a:rPr>
                        <a:t>port 30</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3585" name="Group 97"/>
          <p:cNvGraphicFramePr>
            <a:graphicFrameLocks noGrp="1"/>
          </p:cNvGraphicFramePr>
          <p:nvPr>
            <p:extLst>
              <p:ext uri="{D42A27DB-BD31-4B8C-83A1-F6EECF244321}">
                <p14:modId xmlns:p14="http://schemas.microsoft.com/office/powerpoint/2010/main" val="381547625"/>
              </p:ext>
            </p:extLst>
          </p:nvPr>
        </p:nvGraphicFramePr>
        <p:xfrm>
          <a:off x="4191000" y="5181600"/>
          <a:ext cx="2185988" cy="1127600"/>
        </p:xfrm>
        <a:graphic>
          <a:graphicData uri="http://schemas.openxmlformats.org/drawingml/2006/table">
            <a:tbl>
              <a:tblPr/>
              <a:tblGrid>
                <a:gridCol w="449164"/>
                <a:gridCol w="1056382"/>
                <a:gridCol w="680442"/>
              </a:tblGrid>
              <a:tr h="213320">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Prio</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Match</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dirty="0">
                          <a:ln>
                            <a:noFill/>
                          </a:ln>
                          <a:solidFill>
                            <a:schemeClr val="tx1"/>
                          </a:solidFill>
                          <a:effectLst/>
                          <a:latin typeface="Menlo Regular" charset="0"/>
                          <a:ea typeface="ヒラギノ角ゴ ProN W3" charset="0"/>
                          <a:cs typeface="Menlo Regular" charset="0"/>
                          <a:sym typeface="Menlo Regular" charset="0"/>
                        </a:rPr>
                        <a:t>Action</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solidFill>
                      <a:schemeClr val="accent1"/>
                    </a:solidFill>
                  </a:tcPr>
                </a:tc>
              </a:tr>
              <a:tr h="230858">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1</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tcpDst:22</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ToController</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213320">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0</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ethDst:2</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discard</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233238">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0</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ethDst:4, ethSrc:6</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dirty="0">
                          <a:ln>
                            <a:noFill/>
                          </a:ln>
                          <a:solidFill>
                            <a:schemeClr val="tx1"/>
                          </a:solidFill>
                          <a:effectLst/>
                          <a:latin typeface="Menlo Regular" charset="0"/>
                          <a:ea typeface="ヒラギノ角ゴ ProN W3" charset="0"/>
                          <a:cs typeface="Menlo Regular" charset="0"/>
                          <a:sym typeface="Menlo Regular" charset="0"/>
                        </a:rPr>
                        <a:t>port 30</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3629" name="Rectangle 141"/>
          <p:cNvSpPr>
            <a:spLocks/>
          </p:cNvSpPr>
          <p:nvPr/>
        </p:nvSpPr>
        <p:spPr bwMode="auto">
          <a:xfrm>
            <a:off x="371475" y="1638300"/>
            <a:ext cx="294322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p>
            <a:pPr>
              <a:spcBef>
                <a:spcPts val="2835"/>
              </a:spcBef>
            </a:pPr>
            <a:r>
              <a:rPr lang="en-US" sz="1900" b="1">
                <a:solidFill>
                  <a:srgbClr val="606060"/>
                </a:solidFill>
                <a:latin typeface="Helvetica Neue" charset="0"/>
                <a:ea typeface="ＭＳ Ｐゴシック" charset="0"/>
                <a:sym typeface="Helvetica Neue" charset="0"/>
              </a:rPr>
              <a:t>1</a:t>
            </a:r>
            <a:r>
              <a:rPr lang="en-US" sz="1900">
                <a:solidFill>
                  <a:srgbClr val="606060"/>
                </a:solidFill>
                <a:latin typeface="Helvetica Neue" charset="0"/>
                <a:ea typeface="ＭＳ Ｐゴシック" charset="0"/>
                <a:sym typeface="Helvetica Neue" charset="0"/>
              </a:rPr>
              <a:t>.  Maple </a:t>
            </a:r>
            <a:r>
              <a:rPr lang="en-US" sz="1900" b="1">
                <a:solidFill>
                  <a:srgbClr val="D90B00"/>
                </a:solidFill>
                <a:latin typeface="Helvetica Neue" charset="0"/>
                <a:ea typeface="ＭＳ Ｐゴシック" charset="0"/>
                <a:sym typeface="Helvetica Neue" charset="0"/>
              </a:rPr>
              <a:t>observes the dependency</a:t>
            </a:r>
            <a:r>
              <a:rPr lang="en-US" sz="1900">
                <a:solidFill>
                  <a:srgbClr val="606060"/>
                </a:solidFill>
                <a:latin typeface="Helvetica Neue" charset="0"/>
                <a:ea typeface="ＭＳ Ｐゴシック" charset="0"/>
                <a:sym typeface="Helvetica Neue" charset="0"/>
              </a:rPr>
              <a:t> of </a:t>
            </a:r>
            <a:r>
              <a:rPr lang="en-US" sz="1900">
                <a:latin typeface="Menlo Regular" charset="0"/>
                <a:ea typeface="ＭＳ Ｐゴシック" charset="0"/>
                <a:sym typeface="Menlo Regular" charset="0"/>
              </a:rPr>
              <a:t>f</a:t>
            </a:r>
            <a:r>
              <a:rPr lang="en-US" sz="1900">
                <a:solidFill>
                  <a:srgbClr val="606060"/>
                </a:solidFill>
                <a:latin typeface="Helvetica Neue" charset="0"/>
                <a:ea typeface="ＭＳ Ｐゴシック" charset="0"/>
                <a:sym typeface="Helvetica Neue" charset="0"/>
              </a:rPr>
              <a:t> on packet data. </a:t>
            </a:r>
          </a:p>
        </p:txBody>
      </p:sp>
      <p:sp>
        <p:nvSpPr>
          <p:cNvPr id="63630" name="Rectangle 142"/>
          <p:cNvSpPr>
            <a:spLocks/>
          </p:cNvSpPr>
          <p:nvPr/>
        </p:nvSpPr>
        <p:spPr bwMode="auto">
          <a:xfrm>
            <a:off x="6099870" y="4229100"/>
            <a:ext cx="27860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p>
            <a:pPr>
              <a:spcBef>
                <a:spcPts val="2835"/>
              </a:spcBef>
            </a:pPr>
            <a:r>
              <a:rPr lang="en-US" sz="1900" b="1">
                <a:solidFill>
                  <a:srgbClr val="606060"/>
                </a:solidFill>
                <a:latin typeface="Helvetica Neue" charset="0"/>
                <a:ea typeface="ＭＳ Ｐゴシック" charset="0"/>
                <a:sym typeface="Helvetica Neue" charset="0"/>
              </a:rPr>
              <a:t>2</a:t>
            </a:r>
            <a:r>
              <a:rPr lang="en-US" sz="1900">
                <a:solidFill>
                  <a:srgbClr val="606060"/>
                </a:solidFill>
                <a:latin typeface="Helvetica Neue" charset="0"/>
                <a:ea typeface="ＭＳ Ｐゴシック" charset="0"/>
                <a:sym typeface="Helvetica Neue" charset="0"/>
              </a:rPr>
              <a:t>. Build a </a:t>
            </a:r>
            <a:r>
              <a:rPr lang="en-US" sz="1900" b="1">
                <a:solidFill>
                  <a:srgbClr val="D90B00"/>
                </a:solidFill>
                <a:latin typeface="Helvetica Neue" charset="0"/>
                <a:ea typeface="ＭＳ Ｐゴシック" charset="0"/>
                <a:sym typeface="Helvetica Neue" charset="0"/>
              </a:rPr>
              <a:t>trace tree (TT)</a:t>
            </a:r>
            <a:r>
              <a:rPr lang="en-US" sz="1900">
                <a:solidFill>
                  <a:srgbClr val="606060"/>
                </a:solidFill>
                <a:latin typeface="Helvetica Neue" charset="0"/>
                <a:ea typeface="ＭＳ Ｐゴシック" charset="0"/>
                <a:sym typeface="Helvetica Neue" charset="0"/>
              </a:rPr>
              <a:t>, a partial decision tree for f.</a:t>
            </a:r>
          </a:p>
        </p:txBody>
      </p:sp>
      <p:sp>
        <p:nvSpPr>
          <p:cNvPr id="63631" name="Rectangle 143"/>
          <p:cNvSpPr>
            <a:spLocks/>
          </p:cNvSpPr>
          <p:nvPr/>
        </p:nvSpPr>
        <p:spPr bwMode="auto">
          <a:xfrm>
            <a:off x="492919" y="4867275"/>
            <a:ext cx="2700338"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p>
            <a:pPr>
              <a:spcBef>
                <a:spcPts val="2835"/>
              </a:spcBef>
            </a:pPr>
            <a:r>
              <a:rPr lang="en-US" sz="1900" b="1" dirty="0">
                <a:solidFill>
                  <a:srgbClr val="606060"/>
                </a:solidFill>
                <a:latin typeface="Helvetica Neue" charset="0"/>
                <a:ea typeface="ＭＳ Ｐゴシック" charset="0"/>
                <a:sym typeface="Helvetica Neue" charset="0"/>
              </a:rPr>
              <a:t>3. </a:t>
            </a:r>
            <a:r>
              <a:rPr lang="en-US" sz="1900" b="1" dirty="0">
                <a:solidFill>
                  <a:srgbClr val="D90B00"/>
                </a:solidFill>
                <a:latin typeface="Helvetica Neue" charset="0"/>
                <a:ea typeface="ＭＳ Ｐゴシック" charset="0"/>
                <a:sym typeface="Helvetica Neue" charset="0"/>
              </a:rPr>
              <a:t>Compile flow tables (FTs)</a:t>
            </a:r>
            <a:r>
              <a:rPr lang="en-US" sz="1900" dirty="0">
                <a:solidFill>
                  <a:srgbClr val="606060"/>
                </a:solidFill>
                <a:latin typeface="Helvetica Neue" charset="0"/>
                <a:ea typeface="ＭＳ Ｐゴシック" charset="0"/>
                <a:sym typeface="Helvetica Neue" charset="0"/>
              </a:rPr>
              <a:t> from a trace tree.</a:t>
            </a:r>
          </a:p>
        </p:txBody>
      </p:sp>
      <p:sp>
        <p:nvSpPr>
          <p:cNvPr id="2" name="Date Placeholder 1"/>
          <p:cNvSpPr>
            <a:spLocks noGrp="1"/>
          </p:cNvSpPr>
          <p:nvPr>
            <p:ph type="dt" sz="half" idx="10"/>
          </p:nvPr>
        </p:nvSpPr>
        <p:spPr/>
        <p:txBody>
          <a:bodyPr/>
          <a:lstStyle/>
          <a:p>
            <a:r>
              <a:rPr lang="en-US" smtClean="0"/>
              <a:t>9/24/13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18</a:t>
            </a:fld>
            <a:endParaRPr lang="en-US"/>
          </a:p>
        </p:txBody>
      </p:sp>
      <p:sp>
        <p:nvSpPr>
          <p:cNvPr id="19"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a:t>Andreas </a:t>
            </a:r>
            <a:r>
              <a:rPr lang="en-US" dirty="0" err="1" smtClean="0"/>
              <a:t>Voellmy</a:t>
            </a:r>
            <a:r>
              <a:rPr lang="en-US" dirty="0" smtClean="0"/>
              <a:t>, Yale</a:t>
            </a:r>
            <a:endParaRPr lang="en-US" dirty="0"/>
          </a:p>
        </p:txBody>
      </p:sp>
    </p:spTree>
    <p:extLst>
      <p:ext uri="{BB962C8B-B14F-4D97-AF65-F5344CB8AC3E}">
        <p14:creationId xmlns:p14="http://schemas.microsoft.com/office/powerpoint/2010/main" val="3989218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62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63496"/>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63630"/>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63490"/>
                                        </p:tgtEl>
                                        <p:attrNameLst>
                                          <p:attrName>style.visibility</p:attrName>
                                        </p:attrNameLst>
                                      </p:cBhvr>
                                      <p:to>
                                        <p:strVal val="visible"/>
                                      </p:to>
                                    </p:set>
                                  </p:childTnLst>
                                </p:cTn>
                              </p:par>
                            </p:childTnLst>
                          </p:cTn>
                        </p:par>
                        <p:par>
                          <p:cTn id="17" fill="hold" nodeType="afterGroup">
                            <p:stCondLst>
                              <p:cond delay="1000"/>
                            </p:stCondLst>
                            <p:childTnLst>
                              <p:par>
                                <p:cTn id="18" presetID="1" presetClass="entr" presetSubtype="0" fill="hold" nodeType="afterEffect">
                                  <p:stCondLst>
                                    <p:cond delay="0"/>
                                  </p:stCondLst>
                                  <p:childTnLst>
                                    <p:set>
                                      <p:cBhvr>
                                        <p:cTn id="19" dur="1" fill="hold">
                                          <p:stCondLst>
                                            <p:cond delay="499"/>
                                          </p:stCondLst>
                                        </p:cTn>
                                        <p:tgtEl>
                                          <p:spTgt spid="63491"/>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63631"/>
                                        </p:tgtEl>
                                        <p:attrNameLst>
                                          <p:attrName>style.visibility</p:attrName>
                                        </p:attrNameLst>
                                      </p:cBhvr>
                                      <p:to>
                                        <p:strVal val="visible"/>
                                      </p:to>
                                    </p:set>
                                  </p:childTnLst>
                                </p:cTn>
                              </p:par>
                            </p:childTnLst>
                          </p:cTn>
                        </p:par>
                        <p:par>
                          <p:cTn id="24" fill="hold" nodeType="afterGroup">
                            <p:stCondLst>
                              <p:cond delay="500"/>
                            </p:stCondLst>
                            <p:childTnLst>
                              <p:par>
                                <p:cTn id="25" presetID="1" presetClass="entr" presetSubtype="0" fill="hold" grpId="0" nodeType="afterEffect">
                                  <p:stCondLst>
                                    <p:cond delay="0"/>
                                  </p:stCondLst>
                                  <p:childTnLst>
                                    <p:set>
                                      <p:cBhvr>
                                        <p:cTn id="26" dur="1" fill="hold">
                                          <p:stCondLst>
                                            <p:cond delay="499"/>
                                          </p:stCondLst>
                                        </p:cTn>
                                        <p:tgtEl>
                                          <p:spTgt spid="63492"/>
                                        </p:tgtEl>
                                        <p:attrNameLst>
                                          <p:attrName>style.visibility</p:attrName>
                                        </p:attrNameLst>
                                      </p:cBhvr>
                                      <p:to>
                                        <p:strVal val="visible"/>
                                      </p:to>
                                    </p:set>
                                  </p:childTnLst>
                                </p:cTn>
                              </p:par>
                            </p:childTnLst>
                          </p:cTn>
                        </p:par>
                        <p:par>
                          <p:cTn id="27" fill="hold" nodeType="afterGroup">
                            <p:stCondLst>
                              <p:cond delay="1000"/>
                            </p:stCondLst>
                            <p:childTnLst>
                              <p:par>
                                <p:cTn id="28" presetID="1" presetClass="entr" presetSubtype="0" fill="hold" nodeType="afterEffect">
                                  <p:stCondLst>
                                    <p:cond delay="0"/>
                                  </p:stCondLst>
                                  <p:childTnLst>
                                    <p:set>
                                      <p:cBhvr>
                                        <p:cTn id="29" dur="1" fill="hold">
                                          <p:stCondLst>
                                            <p:cond delay="499"/>
                                          </p:stCondLst>
                                        </p:cTn>
                                        <p:tgtEl>
                                          <p:spTgt spid="63497"/>
                                        </p:tgtEl>
                                        <p:attrNameLst>
                                          <p:attrName>style.visibility</p:attrName>
                                        </p:attrNameLst>
                                      </p:cBhvr>
                                      <p:to>
                                        <p:strVal val="visible"/>
                                      </p:to>
                                    </p:set>
                                  </p:childTnLst>
                                </p:cTn>
                              </p:par>
                            </p:childTnLst>
                          </p:cTn>
                        </p:par>
                        <p:par>
                          <p:cTn id="30" fill="hold" nodeType="afterGroup">
                            <p:stCondLst>
                              <p:cond delay="1500"/>
                            </p:stCondLst>
                            <p:childTnLst>
                              <p:par>
                                <p:cTn id="31" presetID="1" presetClass="entr" presetSubtype="0" fill="hold" nodeType="afterEffect">
                                  <p:stCondLst>
                                    <p:cond delay="0"/>
                                  </p:stCondLst>
                                  <p:childTnLst>
                                    <p:set>
                                      <p:cBhvr>
                                        <p:cTn id="32" dur="1" fill="hold">
                                          <p:stCondLst>
                                            <p:cond delay="499"/>
                                          </p:stCondLst>
                                        </p:cTn>
                                        <p:tgtEl>
                                          <p:spTgt spid="63541"/>
                                        </p:tgtEl>
                                        <p:attrNameLst>
                                          <p:attrName>style.visibility</p:attrName>
                                        </p:attrNameLst>
                                      </p:cBhvr>
                                      <p:to>
                                        <p:strVal val="visible"/>
                                      </p:to>
                                    </p:set>
                                  </p:childTnLst>
                                </p:cTn>
                              </p:par>
                            </p:childTnLst>
                          </p:cTn>
                        </p:par>
                        <p:par>
                          <p:cTn id="33" fill="hold" nodeType="afterGroup">
                            <p:stCondLst>
                              <p:cond delay="2000"/>
                            </p:stCondLst>
                            <p:childTnLst>
                              <p:par>
                                <p:cTn id="34" presetID="1" presetClass="entr" presetSubtype="0" fill="hold" nodeType="afterEffect">
                                  <p:stCondLst>
                                    <p:cond delay="0"/>
                                  </p:stCondLst>
                                  <p:childTnLst>
                                    <p:set>
                                      <p:cBhvr>
                                        <p:cTn id="35" dur="1" fill="hold">
                                          <p:stCondLst>
                                            <p:cond delay="499"/>
                                          </p:stCondLst>
                                        </p:cTn>
                                        <p:tgtEl>
                                          <p:spTgt spid="635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nimBg="1"/>
      <p:bldP spid="63492" grpId="0" animBg="1"/>
      <p:bldP spid="63629" grpId="0" autoUpdateAnimBg="0"/>
      <p:bldP spid="63630" grpId="0" autoUpdateAnimBg="0"/>
      <p:bldP spid="63631"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AutoShape 1"/>
          <p:cNvSpPr>
            <a:spLocks/>
          </p:cNvSpPr>
          <p:nvPr/>
        </p:nvSpPr>
        <p:spPr bwMode="auto">
          <a:xfrm>
            <a:off x="35719" y="57150"/>
            <a:ext cx="2185988" cy="409575"/>
          </a:xfrm>
          <a:prstGeom prst="roundRect">
            <a:avLst>
              <a:gd name="adj" fmla="val 34880"/>
            </a:avLst>
          </a:prstGeom>
          <a:solidFill>
            <a:srgbClr val="37A130"/>
          </a:solidFill>
          <a:ln w="25400">
            <a:solidFill>
              <a:schemeClr val="tx1"/>
            </a:solidFill>
            <a:miter lim="800000"/>
            <a:headEnd/>
            <a:tailEnd/>
          </a:ln>
        </p:spPr>
        <p:txBody>
          <a:bodyPr lIns="0" tIns="0" rIns="0" bIns="0"/>
          <a:lstStyle/>
          <a:p>
            <a:endParaRPr lang="en-US"/>
          </a:p>
        </p:txBody>
      </p:sp>
      <p:sp>
        <p:nvSpPr>
          <p:cNvPr id="61442" name="Rectangle 2"/>
          <p:cNvSpPr>
            <a:spLocks/>
          </p:cNvSpPr>
          <p:nvPr/>
        </p:nvSpPr>
        <p:spPr bwMode="auto">
          <a:xfrm>
            <a:off x="85725" y="604837"/>
            <a:ext cx="3495675" cy="621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tabLst>
                <a:tab pos="211027" algn="l"/>
              </a:tabLst>
            </a:pPr>
            <a:r>
              <a:rPr lang="en-US" sz="1500" dirty="0">
                <a:latin typeface="Menlo Bold" charset="0"/>
                <a:ea typeface="ＭＳ Ｐゴシック" charset="0"/>
                <a:sym typeface="Menlo Bold" charset="0"/>
              </a:rPr>
              <a:t>Route</a:t>
            </a:r>
            <a:r>
              <a:rPr lang="en-US" sz="1500" dirty="0">
                <a:latin typeface="Menlo Regular" charset="0"/>
                <a:ea typeface="ＭＳ Ｐゴシック" charset="0"/>
                <a:sym typeface="Menlo Regular" charset="0"/>
              </a:rPr>
              <a:t> f(</a:t>
            </a:r>
            <a:r>
              <a:rPr lang="en-US" sz="1500" dirty="0">
                <a:latin typeface="Menlo Bold" charset="0"/>
                <a:ea typeface="ＭＳ Ｐゴシック" charset="0"/>
                <a:sym typeface="Menlo Bold" charset="0"/>
              </a:rPr>
              <a:t>Packet</a:t>
            </a:r>
            <a:r>
              <a:rPr lang="en-US" sz="1500" dirty="0">
                <a:latin typeface="Menlo Regular" charset="0"/>
                <a:ea typeface="ＭＳ Ｐゴシック" charset="0"/>
                <a:sym typeface="Menlo Regular" charset="0"/>
              </a:rPr>
              <a:t> p, </a:t>
            </a:r>
            <a:r>
              <a:rPr lang="en-US" sz="1500" dirty="0" err="1">
                <a:latin typeface="Menlo Bold" charset="0"/>
                <a:ea typeface="ＭＳ Ｐゴシック" charset="0"/>
                <a:sym typeface="Menlo Bold" charset="0"/>
              </a:rPr>
              <a:t>Env</a:t>
            </a:r>
            <a:r>
              <a:rPr lang="en-US" sz="1500" dirty="0">
                <a:latin typeface="Menlo Regular" charset="0"/>
                <a:ea typeface="ＭＳ Ｐゴシック" charset="0"/>
                <a:sym typeface="Menlo Regular" charset="0"/>
              </a:rPr>
              <a:t> e) {</a:t>
            </a:r>
          </a:p>
          <a:p>
            <a:pPr>
              <a:tabLst>
                <a:tab pos="211027" algn="l"/>
              </a:tabLst>
            </a:pPr>
            <a:endParaRPr lang="en-US" sz="1500" dirty="0">
              <a:latin typeface="Menlo Regular" charset="0"/>
              <a:ea typeface="ＭＳ Ｐゴシック" charset="0"/>
              <a:sym typeface="Menlo Regular" charset="0"/>
            </a:endParaRPr>
          </a:p>
          <a:p>
            <a:pPr>
              <a:tabLst>
                <a:tab pos="211027" algn="l"/>
              </a:tabLst>
            </a:pPr>
            <a:r>
              <a:rPr lang="en-US" sz="1500" dirty="0">
                <a:latin typeface="Menlo Regular" charset="0"/>
                <a:ea typeface="ＭＳ Ｐゴシック" charset="0"/>
                <a:sym typeface="Menlo Regular" charset="0"/>
              </a:rPr>
              <a:t>  </a:t>
            </a:r>
            <a:r>
              <a:rPr lang="en-US" sz="1500" dirty="0">
                <a:solidFill>
                  <a:srgbClr val="B21889"/>
                </a:solidFill>
                <a:latin typeface="Menlo Regular" charset="0"/>
                <a:ea typeface="ＭＳ Ｐゴシック" charset="0"/>
                <a:sym typeface="Menlo Regular" charset="0"/>
              </a:rPr>
              <a:t>if</a:t>
            </a:r>
            <a:r>
              <a:rPr lang="en-US" sz="1500" dirty="0">
                <a:latin typeface="Menlo Regular" charset="0"/>
                <a:ea typeface="ＭＳ Ｐゴシック" charset="0"/>
                <a:sym typeface="Menlo Regular" charset="0"/>
              </a:rPr>
              <a:t> (</a:t>
            </a:r>
            <a:r>
              <a:rPr lang="en-US" sz="1500" dirty="0" err="1">
                <a:latin typeface="Menlo Regular" charset="0"/>
                <a:ea typeface="ＭＳ Ｐゴシック" charset="0"/>
                <a:sym typeface="Menlo Regular" charset="0"/>
              </a:rPr>
              <a:t>p.</a:t>
            </a:r>
            <a:r>
              <a:rPr lang="en-US" sz="1500" dirty="0" err="1">
                <a:latin typeface="Menlo Bold" charset="0"/>
                <a:ea typeface="ＭＳ Ｐゴシック" charset="0"/>
                <a:sym typeface="Menlo Bold" charset="0"/>
              </a:rPr>
              <a:t>tcpDstIs</a:t>
            </a:r>
            <a:r>
              <a:rPr lang="en-US" sz="1500" dirty="0">
                <a:latin typeface="Menlo Regular" charset="0"/>
                <a:ea typeface="ＭＳ Ｐゴシック" charset="0"/>
                <a:sym typeface="Menlo Regular" charset="0"/>
              </a:rPr>
              <a:t>(22))</a:t>
            </a:r>
          </a:p>
          <a:p>
            <a:pPr>
              <a:tabLst>
                <a:tab pos="211027" algn="l"/>
              </a:tabLst>
            </a:pPr>
            <a:endParaRPr lang="en-US" sz="1500" dirty="0">
              <a:latin typeface="Menlo Regular" charset="0"/>
              <a:ea typeface="ＭＳ Ｐゴシック" charset="0"/>
              <a:sym typeface="Menlo Regular" charset="0"/>
            </a:endParaRPr>
          </a:p>
          <a:p>
            <a:pPr>
              <a:tabLst>
                <a:tab pos="211027" algn="l"/>
              </a:tabLst>
            </a:pPr>
            <a:endParaRPr lang="en-US" sz="1500" dirty="0">
              <a:latin typeface="Menlo Regular" charset="0"/>
              <a:ea typeface="ＭＳ Ｐゴシック" charset="0"/>
              <a:sym typeface="Menlo Regular" charset="0"/>
            </a:endParaRPr>
          </a:p>
          <a:p>
            <a:pPr>
              <a:tabLst>
                <a:tab pos="211027" algn="l"/>
              </a:tabLst>
            </a:pPr>
            <a:r>
              <a:rPr lang="en-US" sz="1500" dirty="0">
                <a:latin typeface="Menlo Regular" charset="0"/>
                <a:ea typeface="ＭＳ Ｐゴシック" charset="0"/>
                <a:sym typeface="Menlo Regular" charset="0"/>
              </a:rPr>
              <a:t>    </a:t>
            </a:r>
            <a:r>
              <a:rPr lang="en-US" sz="1500" dirty="0">
                <a:solidFill>
                  <a:srgbClr val="B21889"/>
                </a:solidFill>
                <a:latin typeface="Menlo Regular" charset="0"/>
                <a:ea typeface="ＭＳ Ｐゴシック" charset="0"/>
                <a:sym typeface="Menlo Regular" charset="0"/>
              </a:rPr>
              <a:t>return</a:t>
            </a:r>
            <a:r>
              <a:rPr lang="en-US" sz="1500" dirty="0">
                <a:latin typeface="Menlo Regular" charset="0"/>
                <a:ea typeface="ＭＳ Ｐゴシック" charset="0"/>
                <a:sym typeface="Menlo Regular" charset="0"/>
              </a:rPr>
              <a:t> </a:t>
            </a:r>
            <a:r>
              <a:rPr lang="en-US" sz="1500" dirty="0">
                <a:latin typeface="Menlo Bold" charset="0"/>
                <a:ea typeface="ＭＳ Ｐゴシック" charset="0"/>
                <a:sym typeface="Menlo Bold" charset="0"/>
              </a:rPr>
              <a:t>null</a:t>
            </a:r>
            <a:r>
              <a:rPr lang="en-US" sz="1500" dirty="0">
                <a:latin typeface="Menlo Regular" charset="0"/>
                <a:ea typeface="ＭＳ Ｐゴシック" charset="0"/>
                <a:sym typeface="Menlo Regular" charset="0"/>
              </a:rPr>
              <a:t>();</a:t>
            </a:r>
          </a:p>
          <a:p>
            <a:pPr>
              <a:tabLst>
                <a:tab pos="211027" algn="l"/>
              </a:tabLst>
            </a:pPr>
            <a:endParaRPr lang="en-US" sz="1500" dirty="0">
              <a:latin typeface="Menlo Regular" charset="0"/>
              <a:ea typeface="ＭＳ Ｐゴシック" charset="0"/>
              <a:sym typeface="Menlo Regular" charset="0"/>
            </a:endParaRPr>
          </a:p>
          <a:p>
            <a:pPr>
              <a:tabLst>
                <a:tab pos="211027" algn="l"/>
              </a:tabLst>
            </a:pPr>
            <a:r>
              <a:rPr lang="en-US" sz="1500" dirty="0">
                <a:solidFill>
                  <a:srgbClr val="FFFFFF"/>
                </a:solidFill>
                <a:latin typeface="Menlo Regular" charset="0"/>
                <a:ea typeface="ＭＳ Ｐゴシック" charset="0"/>
                <a:sym typeface="Menlo Regular" charset="0"/>
              </a:rPr>
              <a:t>  </a:t>
            </a:r>
            <a:r>
              <a:rPr lang="en-US" sz="1500" dirty="0">
                <a:solidFill>
                  <a:srgbClr val="B21889"/>
                </a:solidFill>
                <a:latin typeface="Menlo Regular" charset="0"/>
                <a:ea typeface="ＭＳ Ｐゴシック" charset="0"/>
                <a:sym typeface="Menlo Regular" charset="0"/>
              </a:rPr>
              <a:t>else</a:t>
            </a:r>
            <a:r>
              <a:rPr lang="en-US" sz="1500" dirty="0">
                <a:latin typeface="Menlo Regular" charset="0"/>
                <a:ea typeface="ＭＳ Ｐゴシック" charset="0"/>
                <a:sym typeface="Menlo Regular" charset="0"/>
              </a:rPr>
              <a:t> {</a:t>
            </a:r>
          </a:p>
          <a:p>
            <a:pPr>
              <a:tabLst>
                <a:tab pos="211027" algn="l"/>
              </a:tabLst>
            </a:pPr>
            <a:endParaRPr lang="en-US" sz="1500" dirty="0">
              <a:latin typeface="Menlo Regular" charset="0"/>
              <a:ea typeface="ＭＳ Ｐゴシック" charset="0"/>
              <a:sym typeface="Menlo Regular" charset="0"/>
            </a:endParaRPr>
          </a:p>
          <a:p>
            <a:pPr>
              <a:tabLst>
                <a:tab pos="211027" algn="l"/>
              </a:tabLst>
            </a:pPr>
            <a:r>
              <a:rPr lang="en-US" sz="1500" dirty="0">
                <a:latin typeface="Menlo Regular" charset="0"/>
                <a:ea typeface="ＭＳ Ｐゴシック" charset="0"/>
                <a:sym typeface="Menlo Regular" charset="0"/>
              </a:rPr>
              <a:t>    </a:t>
            </a:r>
            <a:r>
              <a:rPr lang="en-US" sz="1500" dirty="0">
                <a:latin typeface="Menlo Bold" charset="0"/>
                <a:ea typeface="ＭＳ Ｐゴシック" charset="0"/>
                <a:sym typeface="Menlo Bold" charset="0"/>
              </a:rPr>
              <a:t>Location</a:t>
            </a:r>
            <a:r>
              <a:rPr lang="en-US" sz="1500" dirty="0">
                <a:latin typeface="Menlo Regular" charset="0"/>
                <a:ea typeface="ＭＳ Ｐゴシック" charset="0"/>
                <a:sym typeface="Menlo Regular" charset="0"/>
              </a:rPr>
              <a:t> </a:t>
            </a:r>
            <a:r>
              <a:rPr lang="en-US" sz="1500" dirty="0" err="1">
                <a:latin typeface="Menlo Regular" charset="0"/>
                <a:ea typeface="ＭＳ Ｐゴシック" charset="0"/>
                <a:sym typeface="Menlo Regular" charset="0"/>
              </a:rPr>
              <a:t>sloc</a:t>
            </a:r>
            <a:r>
              <a:rPr lang="en-US" sz="1500" dirty="0">
                <a:latin typeface="Menlo Regular" charset="0"/>
                <a:ea typeface="ＭＳ Ｐゴシック" charset="0"/>
                <a:sym typeface="Menlo Regular" charset="0"/>
              </a:rPr>
              <a:t> =</a:t>
            </a:r>
          </a:p>
          <a:p>
            <a:pPr>
              <a:tabLst>
                <a:tab pos="211027" algn="l"/>
              </a:tabLst>
            </a:pPr>
            <a:r>
              <a:rPr lang="en-US" sz="1500" dirty="0">
                <a:latin typeface="Menlo Regular" charset="0"/>
                <a:ea typeface="ＭＳ Ｐゴシック" charset="0"/>
                <a:sym typeface="Menlo Regular" charset="0"/>
              </a:rPr>
              <a:t>      </a:t>
            </a:r>
            <a:r>
              <a:rPr lang="en-US" sz="1500" dirty="0" err="1">
                <a:latin typeface="Menlo Regular" charset="0"/>
                <a:ea typeface="ＭＳ Ｐゴシック" charset="0"/>
                <a:sym typeface="Menlo Regular" charset="0"/>
              </a:rPr>
              <a:t>e.</a:t>
            </a:r>
            <a:r>
              <a:rPr lang="en-US" sz="1500" dirty="0" err="1">
                <a:latin typeface="Menlo Bold" charset="0"/>
                <a:ea typeface="ＭＳ Ｐゴシック" charset="0"/>
                <a:sym typeface="Menlo Bold" charset="0"/>
              </a:rPr>
              <a:t>location</a:t>
            </a:r>
            <a:r>
              <a:rPr lang="en-US" sz="1500" dirty="0">
                <a:latin typeface="Menlo Regular" charset="0"/>
                <a:ea typeface="ＭＳ Ｐゴシック" charset="0"/>
                <a:sym typeface="Menlo Regular" charset="0"/>
              </a:rPr>
              <a:t>(</a:t>
            </a:r>
            <a:r>
              <a:rPr lang="en-US" sz="1500" dirty="0" err="1">
                <a:latin typeface="Menlo Regular" charset="0"/>
                <a:ea typeface="ＭＳ Ｐゴシック" charset="0"/>
                <a:sym typeface="Menlo Regular" charset="0"/>
              </a:rPr>
              <a:t>p.</a:t>
            </a:r>
            <a:r>
              <a:rPr lang="en-US" sz="1500" dirty="0" err="1">
                <a:latin typeface="Menlo Bold" charset="0"/>
                <a:ea typeface="ＭＳ Ｐゴシック" charset="0"/>
                <a:sym typeface="Menlo Bold" charset="0"/>
              </a:rPr>
              <a:t>ethSrc</a:t>
            </a:r>
            <a:r>
              <a:rPr lang="en-US" sz="1500" dirty="0">
                <a:latin typeface="Menlo Regular" charset="0"/>
                <a:ea typeface="ＭＳ Ｐゴシック" charset="0"/>
                <a:sym typeface="Menlo Regular" charset="0"/>
              </a:rPr>
              <a:t>());</a:t>
            </a:r>
          </a:p>
          <a:p>
            <a:pPr>
              <a:tabLst>
                <a:tab pos="211027" algn="l"/>
              </a:tabLst>
            </a:pPr>
            <a:endParaRPr lang="en-US" sz="1500" dirty="0">
              <a:latin typeface="Menlo Regular" charset="0"/>
              <a:ea typeface="ＭＳ Ｐゴシック" charset="0"/>
              <a:sym typeface="Menlo Regular" charset="0"/>
            </a:endParaRPr>
          </a:p>
          <a:p>
            <a:pPr>
              <a:tabLst>
                <a:tab pos="211027" algn="l"/>
              </a:tabLst>
            </a:pPr>
            <a:r>
              <a:rPr lang="en-US" sz="1500" dirty="0">
                <a:latin typeface="Menlo Regular" charset="0"/>
                <a:ea typeface="ＭＳ Ｐゴシック" charset="0"/>
                <a:sym typeface="Menlo Regular" charset="0"/>
              </a:rPr>
              <a:t>    </a:t>
            </a:r>
            <a:r>
              <a:rPr lang="en-US" sz="1500" dirty="0">
                <a:latin typeface="Menlo Bold" charset="0"/>
                <a:ea typeface="ＭＳ Ｐゴシック" charset="0"/>
                <a:sym typeface="Menlo Bold" charset="0"/>
              </a:rPr>
              <a:t>Location</a:t>
            </a:r>
            <a:r>
              <a:rPr lang="en-US" sz="1500" dirty="0">
                <a:latin typeface="Menlo Regular" charset="0"/>
                <a:ea typeface="ＭＳ Ｐゴシック" charset="0"/>
                <a:sym typeface="Menlo Regular" charset="0"/>
              </a:rPr>
              <a:t> </a:t>
            </a:r>
            <a:r>
              <a:rPr lang="en-US" sz="1500" dirty="0" err="1">
                <a:latin typeface="Menlo Regular" charset="0"/>
                <a:ea typeface="ＭＳ Ｐゴシック" charset="0"/>
                <a:sym typeface="Menlo Regular" charset="0"/>
              </a:rPr>
              <a:t>dloc</a:t>
            </a:r>
            <a:r>
              <a:rPr lang="en-US" sz="1500" dirty="0">
                <a:latin typeface="Menlo Regular" charset="0"/>
                <a:ea typeface="ＭＳ Ｐゴシック" charset="0"/>
                <a:sym typeface="Menlo Regular" charset="0"/>
              </a:rPr>
              <a:t> = </a:t>
            </a:r>
          </a:p>
          <a:p>
            <a:pPr>
              <a:tabLst>
                <a:tab pos="211027" algn="l"/>
              </a:tabLst>
            </a:pPr>
            <a:r>
              <a:rPr lang="en-US" sz="1500" dirty="0">
                <a:latin typeface="Menlo Regular" charset="0"/>
                <a:ea typeface="ＭＳ Ｐゴシック" charset="0"/>
                <a:sym typeface="Menlo Regular" charset="0"/>
              </a:rPr>
              <a:t>      </a:t>
            </a:r>
            <a:r>
              <a:rPr lang="en-US" sz="1500" dirty="0" err="1">
                <a:latin typeface="Menlo Regular" charset="0"/>
                <a:ea typeface="ＭＳ Ｐゴシック" charset="0"/>
                <a:sym typeface="Menlo Regular" charset="0"/>
              </a:rPr>
              <a:t>e.</a:t>
            </a:r>
            <a:r>
              <a:rPr lang="en-US" sz="1500" dirty="0" err="1">
                <a:latin typeface="Menlo Bold" charset="0"/>
                <a:ea typeface="ＭＳ Ｐゴシック" charset="0"/>
                <a:sym typeface="Menlo Bold" charset="0"/>
              </a:rPr>
              <a:t>location</a:t>
            </a:r>
            <a:r>
              <a:rPr lang="en-US" sz="1500" dirty="0">
                <a:latin typeface="Menlo Regular" charset="0"/>
                <a:ea typeface="ＭＳ Ｐゴシック" charset="0"/>
                <a:sym typeface="Menlo Regular" charset="0"/>
              </a:rPr>
              <a:t>(</a:t>
            </a:r>
            <a:r>
              <a:rPr lang="en-US" sz="1500" dirty="0" err="1">
                <a:latin typeface="Menlo Regular" charset="0"/>
                <a:ea typeface="ＭＳ Ｐゴシック" charset="0"/>
                <a:sym typeface="Menlo Regular" charset="0"/>
              </a:rPr>
              <a:t>p.</a:t>
            </a:r>
            <a:r>
              <a:rPr lang="en-US" sz="1500" dirty="0" err="1">
                <a:latin typeface="Menlo Bold" charset="0"/>
                <a:ea typeface="ＭＳ Ｐゴシック" charset="0"/>
                <a:sym typeface="Menlo Bold" charset="0"/>
              </a:rPr>
              <a:t>ethDst</a:t>
            </a:r>
            <a:r>
              <a:rPr lang="en-US" sz="1500" dirty="0">
                <a:latin typeface="Menlo Regular" charset="0"/>
                <a:ea typeface="ＭＳ Ｐゴシック" charset="0"/>
                <a:sym typeface="Menlo Regular" charset="0"/>
              </a:rPr>
              <a:t>());</a:t>
            </a:r>
          </a:p>
          <a:p>
            <a:pPr>
              <a:tabLst>
                <a:tab pos="211027" algn="l"/>
              </a:tabLst>
            </a:pPr>
            <a:endParaRPr lang="en-US" sz="1500" dirty="0">
              <a:latin typeface="Menlo Regular" charset="0"/>
              <a:ea typeface="ＭＳ Ｐゴシック" charset="0"/>
              <a:sym typeface="Menlo Regular" charset="0"/>
            </a:endParaRPr>
          </a:p>
          <a:p>
            <a:pPr>
              <a:tabLst>
                <a:tab pos="211027" algn="l"/>
              </a:tabLst>
            </a:pPr>
            <a:r>
              <a:rPr lang="en-US" sz="1500" dirty="0">
                <a:latin typeface="Menlo Regular" charset="0"/>
                <a:ea typeface="ＭＳ Ｐゴシック" charset="0"/>
                <a:sym typeface="Menlo Regular" charset="0"/>
              </a:rPr>
              <a:t>    </a:t>
            </a:r>
            <a:r>
              <a:rPr lang="en-US" sz="1500" dirty="0">
                <a:latin typeface="Menlo Bold" charset="0"/>
                <a:ea typeface="ＭＳ Ｐゴシック" charset="0"/>
                <a:sym typeface="Menlo Bold" charset="0"/>
              </a:rPr>
              <a:t>Path</a:t>
            </a:r>
            <a:r>
              <a:rPr lang="en-US" sz="1500" dirty="0">
                <a:latin typeface="Menlo Regular" charset="0"/>
                <a:ea typeface="ＭＳ Ｐゴシック" charset="0"/>
                <a:sym typeface="Menlo Regular" charset="0"/>
              </a:rPr>
              <a:t> path     = </a:t>
            </a:r>
          </a:p>
          <a:p>
            <a:pPr>
              <a:tabLst>
                <a:tab pos="211027" algn="l"/>
              </a:tabLst>
            </a:pPr>
            <a:r>
              <a:rPr lang="en-US" sz="1500" dirty="0">
                <a:latin typeface="Menlo Regular" charset="0"/>
                <a:ea typeface="ＭＳ Ｐゴシック" charset="0"/>
                <a:sym typeface="Menlo Regular" charset="0"/>
              </a:rPr>
              <a:t>      </a:t>
            </a:r>
            <a:r>
              <a:rPr lang="en-US" sz="1500" dirty="0" err="1">
                <a:latin typeface="Menlo Regular" charset="0"/>
                <a:ea typeface="ＭＳ Ｐゴシック" charset="0"/>
                <a:sym typeface="Menlo Regular" charset="0"/>
              </a:rPr>
              <a:t>shortestPath</a:t>
            </a:r>
            <a:r>
              <a:rPr lang="en-US" sz="1500" dirty="0">
                <a:latin typeface="Menlo Regular" charset="0"/>
                <a:ea typeface="ＭＳ Ｐゴシック" charset="0"/>
                <a:sym typeface="Menlo Regular" charset="0"/>
              </a:rPr>
              <a:t>(</a:t>
            </a:r>
          </a:p>
          <a:p>
            <a:pPr>
              <a:tabLst>
                <a:tab pos="211027" algn="l"/>
              </a:tabLst>
            </a:pPr>
            <a:r>
              <a:rPr lang="en-US" sz="1500" dirty="0">
                <a:latin typeface="Menlo Regular" charset="0"/>
                <a:ea typeface="ＭＳ Ｐゴシック" charset="0"/>
                <a:sym typeface="Menlo Regular" charset="0"/>
              </a:rPr>
              <a:t>        </a:t>
            </a:r>
            <a:r>
              <a:rPr lang="en-US" sz="1500" dirty="0" err="1">
                <a:latin typeface="Menlo Regular" charset="0"/>
                <a:ea typeface="ＭＳ Ｐゴシック" charset="0"/>
                <a:sym typeface="Menlo Regular" charset="0"/>
              </a:rPr>
              <a:t>e.</a:t>
            </a:r>
            <a:r>
              <a:rPr lang="en-US" sz="1500" dirty="0" err="1">
                <a:latin typeface="Menlo Bold" charset="0"/>
                <a:ea typeface="ＭＳ Ｐゴシック" charset="0"/>
                <a:sym typeface="Menlo Bold" charset="0"/>
              </a:rPr>
              <a:t>links</a:t>
            </a:r>
            <a:r>
              <a:rPr lang="en-US" sz="1500" dirty="0">
                <a:latin typeface="Menlo Regular" charset="0"/>
                <a:ea typeface="ＭＳ Ｐゴシック" charset="0"/>
                <a:sym typeface="Menlo Regular" charset="0"/>
              </a:rPr>
              <a:t>(),</a:t>
            </a:r>
            <a:r>
              <a:rPr lang="en-US" sz="1500" dirty="0" err="1">
                <a:latin typeface="Menlo Regular" charset="0"/>
                <a:ea typeface="ＭＳ Ｐゴシック" charset="0"/>
                <a:sym typeface="Menlo Regular" charset="0"/>
              </a:rPr>
              <a:t>sloc,dloc</a:t>
            </a:r>
            <a:r>
              <a:rPr lang="en-US" sz="1500" dirty="0">
                <a:latin typeface="Menlo Regular" charset="0"/>
                <a:ea typeface="ＭＳ Ｐゴシック" charset="0"/>
                <a:sym typeface="Menlo Regular" charset="0"/>
              </a:rPr>
              <a:t>);</a:t>
            </a:r>
          </a:p>
          <a:p>
            <a:pPr>
              <a:tabLst>
                <a:tab pos="211027" algn="l"/>
              </a:tabLst>
            </a:pPr>
            <a:endParaRPr lang="en-US" sz="1500" dirty="0">
              <a:solidFill>
                <a:srgbClr val="FFFFFF"/>
              </a:solidFill>
              <a:latin typeface="Menlo Regular" charset="0"/>
              <a:ea typeface="ＭＳ Ｐゴシック" charset="0"/>
              <a:sym typeface="Menlo Regular" charset="0"/>
            </a:endParaRPr>
          </a:p>
          <a:p>
            <a:pPr>
              <a:tabLst>
                <a:tab pos="211027" algn="l"/>
              </a:tabLst>
            </a:pPr>
            <a:r>
              <a:rPr lang="en-US" sz="1500" dirty="0">
                <a:solidFill>
                  <a:srgbClr val="FFFFFF"/>
                </a:solidFill>
                <a:latin typeface="Menlo Regular" charset="0"/>
                <a:ea typeface="ＭＳ Ｐゴシック" charset="0"/>
                <a:sym typeface="Menlo Regular" charset="0"/>
              </a:rPr>
              <a:t>    </a:t>
            </a:r>
            <a:r>
              <a:rPr lang="en-US" sz="1500" dirty="0">
                <a:solidFill>
                  <a:srgbClr val="B21889"/>
                </a:solidFill>
                <a:latin typeface="Menlo Regular" charset="0"/>
                <a:ea typeface="ＭＳ Ｐゴシック" charset="0"/>
                <a:sym typeface="Menlo Regular" charset="0"/>
              </a:rPr>
              <a:t>return</a:t>
            </a:r>
            <a:r>
              <a:rPr lang="en-US" sz="1500" dirty="0">
                <a:latin typeface="Menlo Regular" charset="0"/>
                <a:ea typeface="ＭＳ Ｐゴシック" charset="0"/>
                <a:sym typeface="Menlo Regular" charset="0"/>
              </a:rPr>
              <a:t> </a:t>
            </a:r>
          </a:p>
          <a:p>
            <a:pPr>
              <a:tabLst>
                <a:tab pos="211027" algn="l"/>
              </a:tabLst>
            </a:pPr>
            <a:r>
              <a:rPr lang="en-US" sz="1500" dirty="0">
                <a:latin typeface="Menlo Regular" charset="0"/>
                <a:ea typeface="ＭＳ Ｐゴシック" charset="0"/>
                <a:sym typeface="Menlo Regular" charset="0"/>
              </a:rPr>
              <a:t>      </a:t>
            </a:r>
            <a:r>
              <a:rPr lang="en-US" sz="1500" dirty="0">
                <a:latin typeface="Menlo Bold" charset="0"/>
                <a:ea typeface="ＭＳ Ｐゴシック" charset="0"/>
                <a:sym typeface="Menlo Bold" charset="0"/>
              </a:rPr>
              <a:t>unicast</a:t>
            </a:r>
            <a:r>
              <a:rPr lang="en-US" sz="1500" dirty="0">
                <a:latin typeface="Menlo Regular" charset="0"/>
                <a:ea typeface="ＭＳ Ｐゴシック" charset="0"/>
                <a:sym typeface="Menlo Regular" charset="0"/>
              </a:rPr>
              <a:t>(</a:t>
            </a:r>
            <a:r>
              <a:rPr lang="en-US" sz="1500" dirty="0" err="1">
                <a:latin typeface="Menlo Regular" charset="0"/>
                <a:ea typeface="ＭＳ Ｐゴシック" charset="0"/>
                <a:sym typeface="Menlo Regular" charset="0"/>
              </a:rPr>
              <a:t>sloc,dloc,path</a:t>
            </a:r>
            <a:r>
              <a:rPr lang="en-US" sz="1500" dirty="0">
                <a:latin typeface="Menlo Regular" charset="0"/>
                <a:ea typeface="ＭＳ Ｐゴシック" charset="0"/>
                <a:sym typeface="Menlo Regular" charset="0"/>
              </a:rPr>
              <a:t>);</a:t>
            </a:r>
          </a:p>
          <a:p>
            <a:pPr>
              <a:tabLst>
                <a:tab pos="211027" algn="l"/>
              </a:tabLst>
            </a:pPr>
            <a:r>
              <a:rPr lang="en-US" sz="1500" dirty="0">
                <a:latin typeface="Menlo Regular" charset="0"/>
                <a:ea typeface="ＭＳ Ｐゴシック" charset="0"/>
                <a:sym typeface="Menlo Regular" charset="0"/>
              </a:rPr>
              <a:t>  }</a:t>
            </a:r>
          </a:p>
          <a:p>
            <a:pPr>
              <a:tabLst>
                <a:tab pos="211027" algn="l"/>
              </a:tabLst>
            </a:pPr>
            <a:r>
              <a:rPr lang="en-US" sz="1500" dirty="0">
                <a:latin typeface="Menlo Regular" charset="0"/>
                <a:ea typeface="ＭＳ Ｐゴシック" charset="0"/>
                <a:sym typeface="Menlo Regular" charset="0"/>
              </a:rPr>
              <a:t>}</a:t>
            </a:r>
          </a:p>
        </p:txBody>
      </p:sp>
      <p:sp>
        <p:nvSpPr>
          <p:cNvPr id="65539" name="Oval 3"/>
          <p:cNvSpPr>
            <a:spLocks/>
          </p:cNvSpPr>
          <p:nvPr/>
        </p:nvSpPr>
        <p:spPr bwMode="auto">
          <a:xfrm>
            <a:off x="7653635" y="113110"/>
            <a:ext cx="1285875" cy="1590675"/>
          </a:xfrm>
          <a:prstGeom prst="ellipse">
            <a:avLst/>
          </a:prstGeom>
          <a:solidFill>
            <a:srgbClr val="FF2712">
              <a:alpha val="79999"/>
            </a:srgbClr>
          </a:solidFill>
          <a:ln w="25400">
            <a:solidFill>
              <a:schemeClr val="tx1">
                <a:alpha val="79999"/>
              </a:schemeClr>
            </a:solidFill>
            <a:miter lim="800000"/>
            <a:headEnd/>
            <a:tailEnd/>
          </a:ln>
        </p:spPr>
        <p:txBody>
          <a:bodyPr lIns="0" tIns="0" rIns="0" bIns="0" anchor="ctr"/>
          <a:lstStyle/>
          <a:p>
            <a:r>
              <a:rPr lang="en-US" sz="1500">
                <a:latin typeface="Menlo Regular" charset="0"/>
                <a:ea typeface="ＭＳ Ｐゴシック" charset="0"/>
                <a:sym typeface="Menlo Regular" charset="0"/>
              </a:rPr>
              <a:t>EthDest:1,</a:t>
            </a:r>
          </a:p>
          <a:p>
            <a:r>
              <a:rPr lang="en-US" sz="1500">
                <a:latin typeface="Menlo Regular" charset="0"/>
                <a:ea typeface="ＭＳ Ｐゴシック" charset="0"/>
                <a:sym typeface="Menlo Regular" charset="0"/>
              </a:rPr>
              <a:t>TcpDst:80</a:t>
            </a:r>
          </a:p>
        </p:txBody>
      </p:sp>
      <p:sp>
        <p:nvSpPr>
          <p:cNvPr id="65540" name="AutoShape 4"/>
          <p:cNvSpPr>
            <a:spLocks/>
          </p:cNvSpPr>
          <p:nvPr/>
        </p:nvSpPr>
        <p:spPr bwMode="auto">
          <a:xfrm>
            <a:off x="3629025" y="581025"/>
            <a:ext cx="1878806" cy="1257300"/>
          </a:xfrm>
          <a:prstGeom prst="diamond">
            <a:avLst/>
          </a:prstGeom>
          <a:solidFill>
            <a:srgbClr val="339999"/>
          </a:solidFill>
          <a:ln w="25400">
            <a:solidFill>
              <a:schemeClr val="tx1"/>
            </a:solidFill>
            <a:miter lim="800000"/>
            <a:headEnd/>
            <a:tailEnd/>
          </a:ln>
        </p:spPr>
        <p:txBody>
          <a:bodyPr lIns="0" tIns="0" rIns="0" bIns="0" anchor="ctr"/>
          <a:lstStyle/>
          <a:p>
            <a:pPr>
              <a:tabLst>
                <a:tab pos="211027" algn="l"/>
              </a:tabLst>
            </a:pPr>
            <a:r>
              <a:rPr lang="en-US" sz="1100">
                <a:latin typeface="Menlo Regular" charset="0"/>
                <a:ea typeface="ＭＳ Ｐゴシック" charset="0"/>
                <a:sym typeface="Menlo Regular" charset="0"/>
              </a:rPr>
              <a:t>Assert(TcpDst,22)</a:t>
            </a:r>
          </a:p>
        </p:txBody>
      </p:sp>
      <p:sp>
        <p:nvSpPr>
          <p:cNvPr id="65541" name="Line 5"/>
          <p:cNvSpPr>
            <a:spLocks noChangeShapeType="1"/>
          </p:cNvSpPr>
          <p:nvPr/>
        </p:nvSpPr>
        <p:spPr bwMode="auto">
          <a:xfrm>
            <a:off x="4567535" y="1849042"/>
            <a:ext cx="0" cy="127754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542" name="Rectangle 6"/>
          <p:cNvSpPr>
            <a:spLocks/>
          </p:cNvSpPr>
          <p:nvPr/>
        </p:nvSpPr>
        <p:spPr bwMode="auto">
          <a:xfrm>
            <a:off x="4606826" y="2391862"/>
            <a:ext cx="42463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tabLst>
                <a:tab pos="211027" algn="l"/>
              </a:tabLst>
            </a:pPr>
            <a:r>
              <a:rPr lang="en-US" sz="1100">
                <a:latin typeface="Menlo Regular" charset="0"/>
                <a:ea typeface="ＭＳ Ｐゴシック" charset="0"/>
                <a:sym typeface="Menlo Regular" charset="0"/>
              </a:rPr>
              <a:t>false</a:t>
            </a:r>
          </a:p>
        </p:txBody>
      </p:sp>
      <p:sp>
        <p:nvSpPr>
          <p:cNvPr id="65543" name="Oval 7"/>
          <p:cNvSpPr>
            <a:spLocks/>
          </p:cNvSpPr>
          <p:nvPr/>
        </p:nvSpPr>
        <p:spPr bwMode="auto">
          <a:xfrm>
            <a:off x="4043363" y="2847975"/>
            <a:ext cx="1050131" cy="904875"/>
          </a:xfrm>
          <a:prstGeom prst="ellipse">
            <a:avLst/>
          </a:prstGeom>
          <a:solidFill>
            <a:srgbClr val="339999"/>
          </a:solidFill>
          <a:ln w="25400">
            <a:solidFill>
              <a:schemeClr val="tx1"/>
            </a:solidFill>
            <a:miter lim="800000"/>
            <a:headEnd/>
            <a:tailEnd/>
          </a:ln>
        </p:spPr>
        <p:txBody>
          <a:bodyPr lIns="0" tIns="0" rIns="0" bIns="0" anchor="ctr"/>
          <a:lstStyle/>
          <a:p>
            <a:pPr>
              <a:tabLst>
                <a:tab pos="211027" algn="l"/>
              </a:tabLst>
            </a:pPr>
            <a:r>
              <a:rPr lang="en-US" sz="1100">
                <a:latin typeface="Menlo Regular" charset="0"/>
                <a:ea typeface="ＭＳ Ｐゴシック" charset="0"/>
                <a:sym typeface="Menlo Regular" charset="0"/>
              </a:rPr>
              <a:t>Read(EthSrc)</a:t>
            </a:r>
          </a:p>
        </p:txBody>
      </p:sp>
      <p:sp>
        <p:nvSpPr>
          <p:cNvPr id="65544" name="Oval 8"/>
          <p:cNvSpPr>
            <a:spLocks/>
          </p:cNvSpPr>
          <p:nvPr/>
        </p:nvSpPr>
        <p:spPr bwMode="auto">
          <a:xfrm>
            <a:off x="4029075" y="3990975"/>
            <a:ext cx="1107281" cy="904875"/>
          </a:xfrm>
          <a:prstGeom prst="ellipse">
            <a:avLst/>
          </a:prstGeom>
          <a:solidFill>
            <a:srgbClr val="339999"/>
          </a:solidFill>
          <a:ln w="25400">
            <a:solidFill>
              <a:schemeClr val="tx1"/>
            </a:solidFill>
            <a:miter lim="800000"/>
            <a:headEnd/>
            <a:tailEnd/>
          </a:ln>
        </p:spPr>
        <p:txBody>
          <a:bodyPr lIns="0" tIns="0" rIns="0" bIns="0" anchor="ctr"/>
          <a:lstStyle/>
          <a:p>
            <a:pPr>
              <a:tabLst>
                <a:tab pos="211027" algn="l"/>
              </a:tabLst>
            </a:pPr>
            <a:r>
              <a:rPr lang="en-US" sz="1100">
                <a:latin typeface="Menlo Regular" charset="0"/>
                <a:ea typeface="ＭＳ Ｐゴシック" charset="0"/>
                <a:sym typeface="Menlo Regular" charset="0"/>
              </a:rPr>
              <a:t>Read(EthDst)</a:t>
            </a:r>
          </a:p>
        </p:txBody>
      </p:sp>
      <p:sp>
        <p:nvSpPr>
          <p:cNvPr id="65545" name="Rectangle 9"/>
          <p:cNvSpPr>
            <a:spLocks/>
          </p:cNvSpPr>
          <p:nvPr/>
        </p:nvSpPr>
        <p:spPr bwMode="auto">
          <a:xfrm>
            <a:off x="4207669" y="5743575"/>
            <a:ext cx="714375" cy="523875"/>
          </a:xfrm>
          <a:prstGeom prst="rect">
            <a:avLst/>
          </a:prstGeom>
          <a:solidFill>
            <a:srgbClr val="339999"/>
          </a:solidFill>
          <a:ln w="25400">
            <a:solidFill>
              <a:schemeClr val="tx1"/>
            </a:solidFill>
            <a:miter lim="800000"/>
            <a:headEnd/>
            <a:tailEnd/>
          </a:ln>
        </p:spPr>
        <p:txBody>
          <a:bodyPr lIns="0" tIns="0" rIns="0" bIns="0" anchor="ctr"/>
          <a:lstStyle/>
          <a:p>
            <a:pPr>
              <a:tabLst>
                <a:tab pos="211027" algn="l"/>
              </a:tabLst>
            </a:pPr>
            <a:r>
              <a:rPr lang="en-US" sz="1100">
                <a:latin typeface="Menlo Regular" charset="0"/>
                <a:ea typeface="ＭＳ Ｐゴシック" charset="0"/>
                <a:sym typeface="Menlo Regular" charset="0"/>
              </a:rPr>
              <a:t>path1</a:t>
            </a:r>
          </a:p>
        </p:txBody>
      </p:sp>
      <p:sp>
        <p:nvSpPr>
          <p:cNvPr id="65546" name="Line 10"/>
          <p:cNvSpPr>
            <a:spLocks noChangeShapeType="1"/>
          </p:cNvSpPr>
          <p:nvPr/>
        </p:nvSpPr>
        <p:spPr bwMode="auto">
          <a:xfrm flipH="1">
            <a:off x="4562178" y="3763566"/>
            <a:ext cx="0" cy="216694"/>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547" name="Line 11"/>
          <p:cNvSpPr>
            <a:spLocks noChangeShapeType="1"/>
          </p:cNvSpPr>
          <p:nvPr/>
        </p:nvSpPr>
        <p:spPr bwMode="auto">
          <a:xfrm>
            <a:off x="4565750" y="4885135"/>
            <a:ext cx="0" cy="85605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548" name="Rectangle 12"/>
          <p:cNvSpPr>
            <a:spLocks/>
          </p:cNvSpPr>
          <p:nvPr/>
        </p:nvSpPr>
        <p:spPr bwMode="auto">
          <a:xfrm>
            <a:off x="4588074" y="3768224"/>
            <a:ext cx="8492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tabLst>
                <a:tab pos="211027" algn="l"/>
              </a:tabLst>
            </a:pPr>
            <a:r>
              <a:rPr lang="en-US" sz="1100">
                <a:latin typeface="Menlo Regular" charset="0"/>
                <a:ea typeface="ＭＳ Ｐゴシック" charset="0"/>
                <a:sym typeface="Menlo Regular" charset="0"/>
              </a:rPr>
              <a:t>1</a:t>
            </a:r>
          </a:p>
        </p:txBody>
      </p:sp>
      <p:sp>
        <p:nvSpPr>
          <p:cNvPr id="65549" name="Rectangle 13"/>
          <p:cNvSpPr>
            <a:spLocks/>
          </p:cNvSpPr>
          <p:nvPr/>
        </p:nvSpPr>
        <p:spPr bwMode="auto">
          <a:xfrm>
            <a:off x="4564857" y="5182687"/>
            <a:ext cx="8976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tabLst>
                <a:tab pos="211027" algn="l"/>
              </a:tabLst>
            </a:pPr>
            <a:r>
              <a:rPr lang="en-US" sz="1100">
                <a:latin typeface="Menlo Regular" charset="0"/>
                <a:ea typeface="ＭＳ Ｐゴシック" charset="0"/>
                <a:sym typeface="Menlo Regular" charset="0"/>
              </a:rPr>
              <a:t>2</a:t>
            </a:r>
          </a:p>
        </p:txBody>
      </p:sp>
      <p:sp>
        <p:nvSpPr>
          <p:cNvPr id="61454" name="Rectangle 14"/>
          <p:cNvSpPr>
            <a:spLocks/>
          </p:cNvSpPr>
          <p:nvPr/>
        </p:nvSpPr>
        <p:spPr bwMode="auto">
          <a:xfrm>
            <a:off x="771525" y="84966"/>
            <a:ext cx="70152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2300">
                <a:ea typeface="ＭＳ Ｐゴシック" charset="0"/>
              </a:rPr>
              <a:t>Policy</a:t>
            </a:r>
          </a:p>
        </p:txBody>
      </p:sp>
      <p:sp>
        <p:nvSpPr>
          <p:cNvPr id="2" name="Date Placeholder 1"/>
          <p:cNvSpPr>
            <a:spLocks noGrp="1"/>
          </p:cNvSpPr>
          <p:nvPr>
            <p:ph type="dt" sz="half" idx="10"/>
          </p:nvPr>
        </p:nvSpPr>
        <p:spPr/>
        <p:txBody>
          <a:bodyPr/>
          <a:lstStyle/>
          <a:p>
            <a:r>
              <a:rPr lang="en-US" smtClean="0"/>
              <a:t>9/24/13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19</a:t>
            </a:fld>
            <a:endParaRPr lang="en-US"/>
          </a:p>
        </p:txBody>
      </p:sp>
      <p:sp>
        <p:nvSpPr>
          <p:cNvPr id="19"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a:t>Andreas </a:t>
            </a:r>
            <a:r>
              <a:rPr lang="en-US" dirty="0" err="1" smtClean="0"/>
              <a:t>Voellmy</a:t>
            </a:r>
            <a:r>
              <a:rPr lang="en-US" dirty="0" smtClean="0"/>
              <a:t>, Yale</a:t>
            </a:r>
            <a:endParaRPr lang="en-US" dirty="0"/>
          </a:p>
        </p:txBody>
      </p:sp>
    </p:spTree>
    <p:extLst>
      <p:ext uri="{BB962C8B-B14F-4D97-AF65-F5344CB8AC3E}">
        <p14:creationId xmlns:p14="http://schemas.microsoft.com/office/powerpoint/2010/main" val="3848848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554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65541"/>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65542"/>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65543"/>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65546"/>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65548"/>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65544"/>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65547"/>
                                        </p:tgtEl>
                                        <p:attrNameLst>
                                          <p:attrName>style.visibility</p:attrName>
                                        </p:attrNameLst>
                                      </p:cBhvr>
                                      <p:to>
                                        <p:strVal val="visible"/>
                                      </p:to>
                                    </p:set>
                                  </p:childTnLst>
                                </p:cTn>
                              </p:par>
                            </p:childTnLst>
                          </p:cTn>
                        </p:par>
                        <p:par>
                          <p:cTn id="28" fill="hold" nodeType="afterGroup">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65549"/>
                                        </p:tgtEl>
                                        <p:attrNameLst>
                                          <p:attrName>style.visibility</p:attrName>
                                        </p:attrNameLst>
                                      </p:cBhvr>
                                      <p:to>
                                        <p:strVal val="visible"/>
                                      </p:to>
                                    </p:set>
                                  </p:childTnLst>
                                </p:cTn>
                              </p:par>
                            </p:childTnLst>
                          </p:cTn>
                        </p:par>
                        <p:par>
                          <p:cTn id="31" fill="hold" nodeType="afterGroup">
                            <p:stCondLst>
                              <p:cond delay="4500"/>
                            </p:stCondLst>
                            <p:childTnLst>
                              <p:par>
                                <p:cTn id="32" presetID="1" presetClass="entr" presetSubtype="0" fill="hold" grpId="0" nodeType="afterEffect">
                                  <p:stCondLst>
                                    <p:cond delay="0"/>
                                  </p:stCondLst>
                                  <p:childTnLst>
                                    <p:set>
                                      <p:cBhvr>
                                        <p:cTn id="33" dur="1" fill="hold">
                                          <p:stCondLst>
                                            <p:cond delay="499"/>
                                          </p:stCondLst>
                                        </p:cTn>
                                        <p:tgtEl>
                                          <p:spTgt spid="65545"/>
                                        </p:tgtEl>
                                        <p:attrNameLst>
                                          <p:attrName>style.visibility</p:attrName>
                                        </p:attrNameLst>
                                      </p:cBhvr>
                                      <p:to>
                                        <p:strVal val="visible"/>
                                      </p:to>
                                    </p:set>
                                  </p:childTnLst>
                                </p:cTn>
                              </p:par>
                            </p:childTnLst>
                          </p:cTn>
                        </p:par>
                        <p:par>
                          <p:cTn id="34" fill="hold" nodeType="afterGroup">
                            <p:stCondLst>
                              <p:cond delay="5000"/>
                            </p:stCondLst>
                            <p:childTnLst>
                              <p:par>
                                <p:cTn id="35" presetID="23" presetClass="exit" presetSubtype="16" fill="hold" grpId="0" nodeType="afterEffect">
                                  <p:stCondLst>
                                    <p:cond delay="0"/>
                                  </p:stCondLst>
                                  <p:childTnLst>
                                    <p:anim calcmode="lin" valueType="num">
                                      <p:cBhvr>
                                        <p:cTn id="36" dur="500"/>
                                        <p:tgtEl>
                                          <p:spTgt spid="65539"/>
                                        </p:tgtEl>
                                        <p:attrNameLst>
                                          <p:attrName>ppt_w</p:attrName>
                                        </p:attrNameLst>
                                      </p:cBhvr>
                                      <p:tavLst>
                                        <p:tav tm="0">
                                          <p:val>
                                            <p:strVal val="ppt_w"/>
                                          </p:val>
                                        </p:tav>
                                        <p:tav tm="100000">
                                          <p:val>
                                            <p:strVal val="4*ppt_w"/>
                                          </p:val>
                                        </p:tav>
                                      </p:tavLst>
                                    </p:anim>
                                    <p:anim calcmode="lin" valueType="num">
                                      <p:cBhvr>
                                        <p:cTn id="37" dur="500"/>
                                        <p:tgtEl>
                                          <p:spTgt spid="65539"/>
                                        </p:tgtEl>
                                        <p:attrNameLst>
                                          <p:attrName>ppt_h</p:attrName>
                                        </p:attrNameLst>
                                      </p:cBhvr>
                                      <p:tavLst>
                                        <p:tav tm="0">
                                          <p:val>
                                            <p:strVal val="ppt_h"/>
                                          </p:val>
                                        </p:tav>
                                        <p:tav tm="100000">
                                          <p:val>
                                            <p:strVal val="4*ppt_h"/>
                                          </p:val>
                                        </p:tav>
                                      </p:tavLst>
                                    </p:anim>
                                    <p:set>
                                      <p:cBhvr>
                                        <p:cTn id="38" dur="1" fill="hold">
                                          <p:stCondLst>
                                            <p:cond delay="499"/>
                                          </p:stCondLst>
                                        </p:cTn>
                                        <p:tgtEl>
                                          <p:spTgt spid="655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animBg="1" autoUpdateAnimBg="0"/>
      <p:bldP spid="65540" grpId="0" animBg="1" autoUpdateAnimBg="0"/>
      <p:bldP spid="65541" grpId="0" animBg="1"/>
      <p:bldP spid="65542" grpId="0" autoUpdateAnimBg="0"/>
      <p:bldP spid="65543" grpId="0" animBg="1" autoUpdateAnimBg="0"/>
      <p:bldP spid="65544" grpId="0" animBg="1" autoUpdateAnimBg="0"/>
      <p:bldP spid="65545" grpId="0" animBg="1" autoUpdateAnimBg="0"/>
      <p:bldP spid="65546" grpId="0" animBg="1"/>
      <p:bldP spid="65547" grpId="0" animBg="1"/>
      <p:bldP spid="65548" grpId="0" autoUpdateAnimBg="0"/>
      <p:bldP spid="6554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lnSpcReduction="10000"/>
          </a:bodyPr>
          <a:lstStyle/>
          <a:p>
            <a:r>
              <a:rPr lang="en-US" dirty="0" smtClean="0"/>
              <a:t>Announcements</a:t>
            </a:r>
          </a:p>
          <a:p>
            <a:pPr lvl="1"/>
            <a:r>
              <a:rPr lang="en-US" dirty="0" smtClean="0"/>
              <a:t>Homework 2 posted due in 18 days </a:t>
            </a:r>
          </a:p>
          <a:p>
            <a:pPr lvl="1"/>
            <a:r>
              <a:rPr lang="en-US" dirty="0" smtClean="0"/>
              <a:t>Next lecture: first half by Josh Reich from Princeton on Pyretic</a:t>
            </a:r>
          </a:p>
          <a:p>
            <a:r>
              <a:rPr lang="en-US" dirty="0" smtClean="0"/>
              <a:t>Review of previous lecture</a:t>
            </a:r>
          </a:p>
          <a:p>
            <a:r>
              <a:rPr lang="en-US" dirty="0" smtClean="0"/>
              <a:t>SDN </a:t>
            </a:r>
            <a:r>
              <a:rPr lang="en-US" dirty="0"/>
              <a:t>p</a:t>
            </a:r>
            <a:r>
              <a:rPr lang="en-US" dirty="0" smtClean="0"/>
              <a:t>rogramming language</a:t>
            </a:r>
          </a:p>
          <a:p>
            <a:pPr lvl="1"/>
            <a:r>
              <a:rPr lang="en-US" dirty="0" smtClean="0"/>
              <a:t>Maple: generic programming language syntax such as Java, Python</a:t>
            </a:r>
          </a:p>
          <a:p>
            <a:pPr lvl="1"/>
            <a:r>
              <a:rPr lang="en-US" dirty="0" smtClean="0"/>
              <a:t>Frenetic</a:t>
            </a:r>
            <a:endParaRPr lang="en-US" dirty="0"/>
          </a:p>
        </p:txBody>
      </p:sp>
      <p:sp>
        <p:nvSpPr>
          <p:cNvPr id="5" name="Date Placeholder 4"/>
          <p:cNvSpPr>
            <a:spLocks noGrp="1"/>
          </p:cNvSpPr>
          <p:nvPr>
            <p:ph type="dt" sz="half" idx="10"/>
          </p:nvPr>
        </p:nvSpPr>
        <p:spPr/>
        <p:txBody>
          <a:bodyPr/>
          <a:lstStyle/>
          <a:p>
            <a:r>
              <a:rPr lang="en-US" smtClean="0"/>
              <a:t>9/24/13</a:t>
            </a:r>
            <a:endParaRPr lang="en-US"/>
          </a:p>
        </p:txBody>
      </p:sp>
      <p:sp>
        <p:nvSpPr>
          <p:cNvPr id="6" name="Footer Placeholder 5"/>
          <p:cNvSpPr>
            <a:spLocks noGrp="1"/>
          </p:cNvSpPr>
          <p:nvPr>
            <p:ph type="ftr" sz="quarter" idx="11"/>
          </p:nvPr>
        </p:nvSpPr>
        <p:spPr/>
        <p:txBody>
          <a:bodyPr/>
          <a:lstStyle/>
          <a:p>
            <a:r>
              <a:rPr lang="en-US" smtClean="0"/>
              <a:t>Software Defined Networking (COMS 6998-8)</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2</a:t>
            </a:fld>
            <a:endParaRPr lang="en-US"/>
          </a:p>
        </p:txBody>
      </p:sp>
    </p:spTree>
    <p:extLst>
      <p:ext uri="{BB962C8B-B14F-4D97-AF65-F5344CB8AC3E}">
        <p14:creationId xmlns:p14="http://schemas.microsoft.com/office/powerpoint/2010/main" val="40461060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AutoShape 1"/>
          <p:cNvSpPr>
            <a:spLocks/>
          </p:cNvSpPr>
          <p:nvPr/>
        </p:nvSpPr>
        <p:spPr bwMode="auto">
          <a:xfrm>
            <a:off x="35719" y="57150"/>
            <a:ext cx="2185988" cy="409575"/>
          </a:xfrm>
          <a:prstGeom prst="roundRect">
            <a:avLst>
              <a:gd name="adj" fmla="val 34880"/>
            </a:avLst>
          </a:prstGeom>
          <a:solidFill>
            <a:srgbClr val="37A130"/>
          </a:solidFill>
          <a:ln w="25400">
            <a:solidFill>
              <a:schemeClr val="tx1"/>
            </a:solidFill>
            <a:miter lim="800000"/>
            <a:headEnd/>
            <a:tailEnd/>
          </a:ln>
        </p:spPr>
        <p:txBody>
          <a:bodyPr lIns="0" tIns="0" rIns="0" bIns="0"/>
          <a:lstStyle/>
          <a:p>
            <a:endParaRPr lang="en-US"/>
          </a:p>
        </p:txBody>
      </p:sp>
      <p:sp>
        <p:nvSpPr>
          <p:cNvPr id="63490" name="AutoShape 2"/>
          <p:cNvSpPr>
            <a:spLocks/>
          </p:cNvSpPr>
          <p:nvPr/>
        </p:nvSpPr>
        <p:spPr bwMode="auto">
          <a:xfrm>
            <a:off x="4914900" y="19050"/>
            <a:ext cx="2264569" cy="466725"/>
          </a:xfrm>
          <a:prstGeom prst="roundRect">
            <a:avLst>
              <a:gd name="adj" fmla="val 30611"/>
            </a:avLst>
          </a:prstGeom>
          <a:solidFill>
            <a:srgbClr val="0C8385"/>
          </a:solidFill>
          <a:ln w="25400">
            <a:solidFill>
              <a:schemeClr val="tx1"/>
            </a:solidFill>
            <a:miter lim="800000"/>
            <a:headEnd/>
            <a:tailEnd/>
          </a:ln>
        </p:spPr>
        <p:txBody>
          <a:bodyPr lIns="0" tIns="0" rIns="0" bIns="0"/>
          <a:lstStyle/>
          <a:p>
            <a:endParaRPr lang="en-US"/>
          </a:p>
        </p:txBody>
      </p:sp>
      <p:sp>
        <p:nvSpPr>
          <p:cNvPr id="67587" name="Oval 3"/>
          <p:cNvSpPr>
            <a:spLocks/>
          </p:cNvSpPr>
          <p:nvPr/>
        </p:nvSpPr>
        <p:spPr bwMode="auto">
          <a:xfrm>
            <a:off x="7958137" y="0"/>
            <a:ext cx="1185863" cy="1484710"/>
          </a:xfrm>
          <a:prstGeom prst="ellipse">
            <a:avLst/>
          </a:prstGeom>
          <a:solidFill>
            <a:srgbClr val="66B132">
              <a:alpha val="79999"/>
            </a:srgbClr>
          </a:solidFill>
          <a:ln w="25400">
            <a:solidFill>
              <a:schemeClr val="tx1">
                <a:alpha val="79999"/>
              </a:schemeClr>
            </a:solidFill>
            <a:miter lim="800000"/>
            <a:headEnd/>
            <a:tailEnd/>
          </a:ln>
        </p:spPr>
        <p:txBody>
          <a:bodyPr lIns="0" tIns="0" rIns="0" bIns="0" anchor="ctr"/>
          <a:lstStyle/>
          <a:p>
            <a:r>
              <a:rPr lang="en-US" sz="1500">
                <a:latin typeface="Menlo Regular" charset="0"/>
                <a:ea typeface="ＭＳ Ｐゴシック" charset="0"/>
                <a:sym typeface="Menlo Regular" charset="0"/>
              </a:rPr>
              <a:t>EthDst:1,</a:t>
            </a:r>
          </a:p>
          <a:p>
            <a:r>
              <a:rPr lang="en-US" sz="1500">
                <a:latin typeface="Menlo Regular" charset="0"/>
                <a:ea typeface="ＭＳ Ｐゴシック" charset="0"/>
                <a:sym typeface="Menlo Regular" charset="0"/>
              </a:rPr>
              <a:t>TcpDst:22</a:t>
            </a:r>
          </a:p>
        </p:txBody>
      </p:sp>
      <p:sp>
        <p:nvSpPr>
          <p:cNvPr id="63492" name="Line 4"/>
          <p:cNvSpPr>
            <a:spLocks noChangeShapeType="1"/>
          </p:cNvSpPr>
          <p:nvPr/>
        </p:nvSpPr>
        <p:spPr bwMode="auto">
          <a:xfrm>
            <a:off x="6307039" y="2016919"/>
            <a:ext cx="567928" cy="150971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3493" name="Line 5"/>
          <p:cNvSpPr>
            <a:spLocks noChangeShapeType="1"/>
          </p:cNvSpPr>
          <p:nvPr/>
        </p:nvSpPr>
        <p:spPr bwMode="auto">
          <a:xfrm flipH="1">
            <a:off x="6863358" y="4133850"/>
            <a:ext cx="1786" cy="539354"/>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3494" name="Line 6"/>
          <p:cNvSpPr>
            <a:spLocks noChangeShapeType="1"/>
          </p:cNvSpPr>
          <p:nvPr/>
        </p:nvSpPr>
        <p:spPr bwMode="auto">
          <a:xfrm flipH="1">
            <a:off x="6858893" y="5275660"/>
            <a:ext cx="2679" cy="82391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3495" name="Rectangle 7"/>
          <p:cNvSpPr>
            <a:spLocks/>
          </p:cNvSpPr>
          <p:nvPr/>
        </p:nvSpPr>
        <p:spPr bwMode="auto">
          <a:xfrm>
            <a:off x="6938368" y="4330199"/>
            <a:ext cx="8492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tabLst>
                <a:tab pos="211027" algn="l"/>
              </a:tabLst>
            </a:pPr>
            <a:r>
              <a:rPr lang="en-US" sz="1100">
                <a:latin typeface="Menlo Regular" charset="0"/>
                <a:ea typeface="ＭＳ Ｐゴシック" charset="0"/>
                <a:sym typeface="Menlo Regular" charset="0"/>
              </a:rPr>
              <a:t>1</a:t>
            </a:r>
          </a:p>
        </p:txBody>
      </p:sp>
      <p:sp>
        <p:nvSpPr>
          <p:cNvPr id="63496" name="Rectangle 8"/>
          <p:cNvSpPr>
            <a:spLocks/>
          </p:cNvSpPr>
          <p:nvPr/>
        </p:nvSpPr>
        <p:spPr bwMode="auto">
          <a:xfrm>
            <a:off x="6908007" y="5725612"/>
            <a:ext cx="8976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tabLst>
                <a:tab pos="211027" algn="l"/>
              </a:tabLst>
            </a:pPr>
            <a:r>
              <a:rPr lang="en-US" sz="1100">
                <a:latin typeface="Menlo Regular" charset="0"/>
                <a:ea typeface="ＭＳ Ｐゴシック" charset="0"/>
                <a:sym typeface="Menlo Regular" charset="0"/>
              </a:rPr>
              <a:t>2</a:t>
            </a:r>
          </a:p>
        </p:txBody>
      </p:sp>
      <p:sp>
        <p:nvSpPr>
          <p:cNvPr id="67593" name="Rectangle 9"/>
          <p:cNvSpPr>
            <a:spLocks/>
          </p:cNvSpPr>
          <p:nvPr/>
        </p:nvSpPr>
        <p:spPr bwMode="auto">
          <a:xfrm>
            <a:off x="4836319" y="3562350"/>
            <a:ext cx="714375" cy="523875"/>
          </a:xfrm>
          <a:prstGeom prst="rect">
            <a:avLst/>
          </a:prstGeom>
          <a:solidFill>
            <a:srgbClr val="0D8386"/>
          </a:solidFill>
          <a:ln w="25400">
            <a:solidFill>
              <a:schemeClr val="tx1"/>
            </a:solidFill>
            <a:miter lim="800000"/>
            <a:headEnd/>
            <a:tailEnd/>
          </a:ln>
        </p:spPr>
        <p:txBody>
          <a:bodyPr lIns="0" tIns="0" rIns="0" bIns="0" anchor="ctr"/>
          <a:lstStyle/>
          <a:p>
            <a:pPr>
              <a:tabLst>
                <a:tab pos="211027" algn="l"/>
              </a:tabLst>
            </a:pPr>
            <a:r>
              <a:rPr lang="en-US" sz="1100">
                <a:latin typeface="Menlo Regular" charset="0"/>
                <a:ea typeface="ＭＳ Ｐゴシック" charset="0"/>
                <a:sym typeface="Menlo Regular" charset="0"/>
              </a:rPr>
              <a:t>?</a:t>
            </a:r>
          </a:p>
        </p:txBody>
      </p:sp>
      <p:sp>
        <p:nvSpPr>
          <p:cNvPr id="67594" name="Line 10"/>
          <p:cNvSpPr>
            <a:spLocks noChangeShapeType="1"/>
          </p:cNvSpPr>
          <p:nvPr/>
        </p:nvSpPr>
        <p:spPr bwMode="auto">
          <a:xfrm flipH="1">
            <a:off x="5215831" y="1922860"/>
            <a:ext cx="624185" cy="1633538"/>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7595" name="Rectangle 11"/>
          <p:cNvSpPr>
            <a:spLocks/>
          </p:cNvSpPr>
          <p:nvPr/>
        </p:nvSpPr>
        <p:spPr bwMode="auto">
          <a:xfrm>
            <a:off x="5131892" y="2477587"/>
            <a:ext cx="34624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tabLst>
                <a:tab pos="211027" algn="l"/>
              </a:tabLst>
            </a:pPr>
            <a:r>
              <a:rPr lang="en-US" sz="1100">
                <a:latin typeface="Menlo Regular" charset="0"/>
                <a:ea typeface="ＭＳ Ｐゴシック" charset="0"/>
                <a:sym typeface="Menlo Regular" charset="0"/>
              </a:rPr>
              <a:t>true</a:t>
            </a:r>
          </a:p>
        </p:txBody>
      </p:sp>
      <p:sp>
        <p:nvSpPr>
          <p:cNvPr id="67596" name="Rectangle 12"/>
          <p:cNvSpPr>
            <a:spLocks/>
          </p:cNvSpPr>
          <p:nvPr/>
        </p:nvSpPr>
        <p:spPr bwMode="auto">
          <a:xfrm>
            <a:off x="3286125" y="1876425"/>
            <a:ext cx="714375" cy="523875"/>
          </a:xfrm>
          <a:prstGeom prst="rect">
            <a:avLst/>
          </a:prstGeom>
          <a:solidFill>
            <a:srgbClr val="339999"/>
          </a:solidFill>
          <a:ln w="25400">
            <a:solidFill>
              <a:schemeClr val="tx1"/>
            </a:solidFill>
            <a:miter lim="800000"/>
            <a:headEnd/>
            <a:tailEnd/>
          </a:ln>
        </p:spPr>
        <p:txBody>
          <a:bodyPr lIns="0" tIns="0" rIns="0" bIns="0" anchor="ctr"/>
          <a:lstStyle/>
          <a:p>
            <a:pPr>
              <a:tabLst>
                <a:tab pos="211027" algn="l"/>
              </a:tabLst>
            </a:pPr>
            <a:r>
              <a:rPr lang="en-US" sz="1100">
                <a:latin typeface="Menlo Regular" charset="0"/>
                <a:ea typeface="ＭＳ Ｐゴシック" charset="0"/>
                <a:sym typeface="Menlo Regular" charset="0"/>
              </a:rPr>
              <a:t>null</a:t>
            </a:r>
          </a:p>
        </p:txBody>
      </p:sp>
      <p:sp>
        <p:nvSpPr>
          <p:cNvPr id="67597" name="Line 13"/>
          <p:cNvSpPr>
            <a:spLocks noChangeShapeType="1"/>
          </p:cNvSpPr>
          <p:nvPr/>
        </p:nvSpPr>
        <p:spPr bwMode="auto">
          <a:xfrm>
            <a:off x="3637955" y="1534716"/>
            <a:ext cx="0" cy="34170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7598" name="Rectangle 14"/>
          <p:cNvSpPr>
            <a:spLocks/>
          </p:cNvSpPr>
          <p:nvPr/>
        </p:nvSpPr>
        <p:spPr bwMode="auto">
          <a:xfrm>
            <a:off x="3660279" y="1591762"/>
            <a:ext cx="34624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tabLst>
                <a:tab pos="211027" algn="l"/>
              </a:tabLst>
            </a:pPr>
            <a:r>
              <a:rPr lang="en-US" sz="1100">
                <a:latin typeface="Menlo Regular" charset="0"/>
                <a:ea typeface="ＭＳ Ｐゴシック" charset="0"/>
                <a:sym typeface="Menlo Regular" charset="0"/>
              </a:rPr>
              <a:t>true</a:t>
            </a:r>
          </a:p>
        </p:txBody>
      </p:sp>
      <p:sp>
        <p:nvSpPr>
          <p:cNvPr id="67599" name="AutoShape 15"/>
          <p:cNvSpPr>
            <a:spLocks/>
          </p:cNvSpPr>
          <p:nvPr/>
        </p:nvSpPr>
        <p:spPr bwMode="auto">
          <a:xfrm>
            <a:off x="2743200" y="285750"/>
            <a:ext cx="1835944" cy="1285875"/>
          </a:xfrm>
          <a:prstGeom prst="diamond">
            <a:avLst/>
          </a:prstGeom>
          <a:solidFill>
            <a:srgbClr val="339999"/>
          </a:solidFill>
          <a:ln w="25400">
            <a:solidFill>
              <a:schemeClr val="tx1"/>
            </a:solidFill>
            <a:miter lim="800000"/>
            <a:headEnd/>
            <a:tailEnd/>
          </a:ln>
        </p:spPr>
        <p:txBody>
          <a:bodyPr lIns="0" tIns="0" rIns="0" bIns="0" anchor="ctr"/>
          <a:lstStyle/>
          <a:p>
            <a:pPr>
              <a:tabLst>
                <a:tab pos="211027" algn="l"/>
              </a:tabLst>
            </a:pPr>
            <a:r>
              <a:rPr lang="en-US" sz="1100">
                <a:latin typeface="Menlo Regular" charset="0"/>
                <a:ea typeface="ＭＳ Ｐゴシック" charset="0"/>
                <a:sym typeface="Menlo Regular" charset="0"/>
              </a:rPr>
              <a:t>Assert(TcpDst,22)</a:t>
            </a:r>
          </a:p>
        </p:txBody>
      </p:sp>
      <p:sp>
        <p:nvSpPr>
          <p:cNvPr id="63504" name="Rectangle 16"/>
          <p:cNvSpPr>
            <a:spLocks/>
          </p:cNvSpPr>
          <p:nvPr/>
        </p:nvSpPr>
        <p:spPr bwMode="auto">
          <a:xfrm>
            <a:off x="771525" y="84966"/>
            <a:ext cx="70152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2300">
                <a:ea typeface="ＭＳ Ｐゴシック" charset="0"/>
              </a:rPr>
              <a:t>Policy</a:t>
            </a:r>
          </a:p>
        </p:txBody>
      </p:sp>
      <p:sp>
        <p:nvSpPr>
          <p:cNvPr id="63505" name="Rectangle 17"/>
          <p:cNvSpPr>
            <a:spLocks/>
          </p:cNvSpPr>
          <p:nvPr/>
        </p:nvSpPr>
        <p:spPr bwMode="auto">
          <a:xfrm>
            <a:off x="5449788" y="65916"/>
            <a:ext cx="1266078"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2300">
                <a:ea typeface="ＭＳ Ｐゴシック" charset="0"/>
              </a:rPr>
              <a:t>Trace Tree</a:t>
            </a:r>
          </a:p>
        </p:txBody>
      </p:sp>
      <p:sp>
        <p:nvSpPr>
          <p:cNvPr id="63506" name="Rectangle 18"/>
          <p:cNvSpPr>
            <a:spLocks/>
          </p:cNvSpPr>
          <p:nvPr/>
        </p:nvSpPr>
        <p:spPr bwMode="auto">
          <a:xfrm>
            <a:off x="6635651" y="2477587"/>
            <a:ext cx="42463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tabLst>
                <a:tab pos="211027" algn="l"/>
              </a:tabLst>
            </a:pPr>
            <a:r>
              <a:rPr lang="en-US" sz="1100">
                <a:latin typeface="Menlo Regular" charset="0"/>
                <a:ea typeface="ＭＳ Ｐゴシック" charset="0"/>
                <a:sym typeface="Menlo Regular" charset="0"/>
              </a:rPr>
              <a:t>false</a:t>
            </a:r>
          </a:p>
        </p:txBody>
      </p:sp>
      <p:sp>
        <p:nvSpPr>
          <p:cNvPr id="63507" name="Rectangle 19"/>
          <p:cNvSpPr>
            <a:spLocks/>
          </p:cNvSpPr>
          <p:nvPr/>
        </p:nvSpPr>
        <p:spPr bwMode="auto">
          <a:xfrm>
            <a:off x="85725" y="604837"/>
            <a:ext cx="3495675" cy="621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tabLst>
                <a:tab pos="211027" algn="l"/>
              </a:tabLst>
            </a:pPr>
            <a:r>
              <a:rPr lang="en-US" sz="1500" dirty="0">
                <a:latin typeface="Menlo Bold" charset="0"/>
                <a:ea typeface="ＭＳ Ｐゴシック" charset="0"/>
                <a:sym typeface="Menlo Bold" charset="0"/>
              </a:rPr>
              <a:t>Route</a:t>
            </a:r>
            <a:r>
              <a:rPr lang="en-US" sz="1500" dirty="0">
                <a:latin typeface="Menlo Regular" charset="0"/>
                <a:ea typeface="ＭＳ Ｐゴシック" charset="0"/>
                <a:sym typeface="Menlo Regular" charset="0"/>
              </a:rPr>
              <a:t> f(</a:t>
            </a:r>
            <a:r>
              <a:rPr lang="en-US" sz="1500" dirty="0">
                <a:latin typeface="Menlo Bold" charset="0"/>
                <a:ea typeface="ＭＳ Ｐゴシック" charset="0"/>
                <a:sym typeface="Menlo Bold" charset="0"/>
              </a:rPr>
              <a:t>Packet</a:t>
            </a:r>
            <a:r>
              <a:rPr lang="en-US" sz="1500" dirty="0">
                <a:latin typeface="Menlo Regular" charset="0"/>
                <a:ea typeface="ＭＳ Ｐゴシック" charset="0"/>
                <a:sym typeface="Menlo Regular" charset="0"/>
              </a:rPr>
              <a:t> p, </a:t>
            </a:r>
            <a:r>
              <a:rPr lang="en-US" sz="1500" dirty="0" err="1">
                <a:latin typeface="Menlo Bold" charset="0"/>
                <a:ea typeface="ＭＳ Ｐゴシック" charset="0"/>
                <a:sym typeface="Menlo Bold" charset="0"/>
              </a:rPr>
              <a:t>Env</a:t>
            </a:r>
            <a:r>
              <a:rPr lang="en-US" sz="1500" dirty="0">
                <a:latin typeface="Menlo Regular" charset="0"/>
                <a:ea typeface="ＭＳ Ｐゴシック" charset="0"/>
                <a:sym typeface="Menlo Regular" charset="0"/>
              </a:rPr>
              <a:t> e) {</a:t>
            </a:r>
          </a:p>
          <a:p>
            <a:pPr>
              <a:tabLst>
                <a:tab pos="211027" algn="l"/>
              </a:tabLst>
            </a:pPr>
            <a:endParaRPr lang="en-US" sz="1500" dirty="0">
              <a:latin typeface="Menlo Regular" charset="0"/>
              <a:ea typeface="ＭＳ Ｐゴシック" charset="0"/>
              <a:sym typeface="Menlo Regular" charset="0"/>
            </a:endParaRPr>
          </a:p>
          <a:p>
            <a:pPr>
              <a:tabLst>
                <a:tab pos="211027" algn="l"/>
              </a:tabLst>
            </a:pPr>
            <a:r>
              <a:rPr lang="en-US" sz="1500" dirty="0">
                <a:latin typeface="Menlo Regular" charset="0"/>
                <a:ea typeface="ＭＳ Ｐゴシック" charset="0"/>
                <a:sym typeface="Menlo Regular" charset="0"/>
              </a:rPr>
              <a:t>  </a:t>
            </a:r>
            <a:r>
              <a:rPr lang="en-US" sz="1500" dirty="0">
                <a:solidFill>
                  <a:srgbClr val="B21889"/>
                </a:solidFill>
                <a:latin typeface="Menlo Regular" charset="0"/>
                <a:ea typeface="ＭＳ Ｐゴシック" charset="0"/>
                <a:sym typeface="Menlo Regular" charset="0"/>
              </a:rPr>
              <a:t>if</a:t>
            </a:r>
            <a:r>
              <a:rPr lang="en-US" sz="1500" dirty="0">
                <a:latin typeface="Menlo Regular" charset="0"/>
                <a:ea typeface="ＭＳ Ｐゴシック" charset="0"/>
                <a:sym typeface="Menlo Regular" charset="0"/>
              </a:rPr>
              <a:t> (</a:t>
            </a:r>
            <a:r>
              <a:rPr lang="en-US" sz="1500" dirty="0" err="1">
                <a:latin typeface="Menlo Regular" charset="0"/>
                <a:ea typeface="ＭＳ Ｐゴシック" charset="0"/>
                <a:sym typeface="Menlo Regular" charset="0"/>
              </a:rPr>
              <a:t>p.</a:t>
            </a:r>
            <a:r>
              <a:rPr lang="en-US" sz="1500" dirty="0" err="1">
                <a:latin typeface="Menlo Bold" charset="0"/>
                <a:ea typeface="ＭＳ Ｐゴシック" charset="0"/>
                <a:sym typeface="Menlo Bold" charset="0"/>
              </a:rPr>
              <a:t>tcpDstIs</a:t>
            </a:r>
            <a:r>
              <a:rPr lang="en-US" sz="1500" dirty="0">
                <a:latin typeface="Menlo Regular" charset="0"/>
                <a:ea typeface="ＭＳ Ｐゴシック" charset="0"/>
                <a:sym typeface="Menlo Regular" charset="0"/>
              </a:rPr>
              <a:t>(22))</a:t>
            </a:r>
          </a:p>
          <a:p>
            <a:pPr>
              <a:tabLst>
                <a:tab pos="211027" algn="l"/>
              </a:tabLst>
            </a:pPr>
            <a:endParaRPr lang="en-US" sz="1500" dirty="0">
              <a:latin typeface="Menlo Regular" charset="0"/>
              <a:ea typeface="ＭＳ Ｐゴシック" charset="0"/>
              <a:sym typeface="Menlo Regular" charset="0"/>
            </a:endParaRPr>
          </a:p>
          <a:p>
            <a:pPr>
              <a:tabLst>
                <a:tab pos="211027" algn="l"/>
              </a:tabLst>
            </a:pPr>
            <a:endParaRPr lang="en-US" sz="1500" dirty="0">
              <a:latin typeface="Menlo Regular" charset="0"/>
              <a:ea typeface="ＭＳ Ｐゴシック" charset="0"/>
              <a:sym typeface="Menlo Regular" charset="0"/>
            </a:endParaRPr>
          </a:p>
          <a:p>
            <a:pPr>
              <a:tabLst>
                <a:tab pos="211027" algn="l"/>
              </a:tabLst>
            </a:pPr>
            <a:r>
              <a:rPr lang="en-US" sz="1500" dirty="0">
                <a:latin typeface="Menlo Regular" charset="0"/>
                <a:ea typeface="ＭＳ Ｐゴシック" charset="0"/>
                <a:sym typeface="Menlo Regular" charset="0"/>
              </a:rPr>
              <a:t>    </a:t>
            </a:r>
            <a:r>
              <a:rPr lang="en-US" sz="1500" dirty="0">
                <a:solidFill>
                  <a:srgbClr val="B21889"/>
                </a:solidFill>
                <a:latin typeface="Menlo Regular" charset="0"/>
                <a:ea typeface="ＭＳ Ｐゴシック" charset="0"/>
                <a:sym typeface="Menlo Regular" charset="0"/>
              </a:rPr>
              <a:t>return</a:t>
            </a:r>
            <a:r>
              <a:rPr lang="en-US" sz="1500" dirty="0">
                <a:latin typeface="Menlo Regular" charset="0"/>
                <a:ea typeface="ＭＳ Ｐゴシック" charset="0"/>
                <a:sym typeface="Menlo Regular" charset="0"/>
              </a:rPr>
              <a:t> </a:t>
            </a:r>
            <a:r>
              <a:rPr lang="en-US" sz="1500" dirty="0">
                <a:latin typeface="Menlo Bold" charset="0"/>
                <a:ea typeface="ＭＳ Ｐゴシック" charset="0"/>
                <a:sym typeface="Menlo Bold" charset="0"/>
              </a:rPr>
              <a:t>null</a:t>
            </a:r>
            <a:r>
              <a:rPr lang="en-US" sz="1500" dirty="0">
                <a:latin typeface="Menlo Regular" charset="0"/>
                <a:ea typeface="ＭＳ Ｐゴシック" charset="0"/>
                <a:sym typeface="Menlo Regular" charset="0"/>
              </a:rPr>
              <a:t>();</a:t>
            </a:r>
          </a:p>
          <a:p>
            <a:pPr>
              <a:tabLst>
                <a:tab pos="211027" algn="l"/>
              </a:tabLst>
            </a:pPr>
            <a:endParaRPr lang="en-US" sz="1500" dirty="0">
              <a:latin typeface="Menlo Regular" charset="0"/>
              <a:ea typeface="ＭＳ Ｐゴシック" charset="0"/>
              <a:sym typeface="Menlo Regular" charset="0"/>
            </a:endParaRPr>
          </a:p>
          <a:p>
            <a:pPr>
              <a:tabLst>
                <a:tab pos="211027" algn="l"/>
              </a:tabLst>
            </a:pPr>
            <a:r>
              <a:rPr lang="en-US" sz="1500" dirty="0">
                <a:solidFill>
                  <a:srgbClr val="FFFFFF"/>
                </a:solidFill>
                <a:latin typeface="Menlo Regular" charset="0"/>
                <a:ea typeface="ＭＳ Ｐゴシック" charset="0"/>
                <a:sym typeface="Menlo Regular" charset="0"/>
              </a:rPr>
              <a:t>  </a:t>
            </a:r>
            <a:r>
              <a:rPr lang="en-US" sz="1500" dirty="0">
                <a:solidFill>
                  <a:srgbClr val="B21889"/>
                </a:solidFill>
                <a:latin typeface="Menlo Regular" charset="0"/>
                <a:ea typeface="ＭＳ Ｐゴシック" charset="0"/>
                <a:sym typeface="Menlo Regular" charset="0"/>
              </a:rPr>
              <a:t>else</a:t>
            </a:r>
            <a:r>
              <a:rPr lang="en-US" sz="1500" dirty="0">
                <a:latin typeface="Menlo Regular" charset="0"/>
                <a:ea typeface="ＭＳ Ｐゴシック" charset="0"/>
                <a:sym typeface="Menlo Regular" charset="0"/>
              </a:rPr>
              <a:t> {</a:t>
            </a:r>
          </a:p>
          <a:p>
            <a:pPr>
              <a:tabLst>
                <a:tab pos="211027" algn="l"/>
              </a:tabLst>
            </a:pPr>
            <a:endParaRPr lang="en-US" sz="1500" dirty="0">
              <a:latin typeface="Menlo Regular" charset="0"/>
              <a:ea typeface="ＭＳ Ｐゴシック" charset="0"/>
              <a:sym typeface="Menlo Regular" charset="0"/>
            </a:endParaRPr>
          </a:p>
          <a:p>
            <a:pPr>
              <a:tabLst>
                <a:tab pos="211027" algn="l"/>
              </a:tabLst>
            </a:pPr>
            <a:r>
              <a:rPr lang="en-US" sz="1500" dirty="0">
                <a:latin typeface="Menlo Regular" charset="0"/>
                <a:ea typeface="ＭＳ Ｐゴシック" charset="0"/>
                <a:sym typeface="Menlo Regular" charset="0"/>
              </a:rPr>
              <a:t>    </a:t>
            </a:r>
            <a:r>
              <a:rPr lang="en-US" sz="1500" dirty="0">
                <a:latin typeface="Menlo Bold" charset="0"/>
                <a:ea typeface="ＭＳ Ｐゴシック" charset="0"/>
                <a:sym typeface="Menlo Bold" charset="0"/>
              </a:rPr>
              <a:t>Location</a:t>
            </a:r>
            <a:r>
              <a:rPr lang="en-US" sz="1500" dirty="0">
                <a:latin typeface="Menlo Regular" charset="0"/>
                <a:ea typeface="ＭＳ Ｐゴシック" charset="0"/>
                <a:sym typeface="Menlo Regular" charset="0"/>
              </a:rPr>
              <a:t> </a:t>
            </a:r>
            <a:r>
              <a:rPr lang="en-US" sz="1500" dirty="0" err="1">
                <a:latin typeface="Menlo Regular" charset="0"/>
                <a:ea typeface="ＭＳ Ｐゴシック" charset="0"/>
                <a:sym typeface="Menlo Regular" charset="0"/>
              </a:rPr>
              <a:t>sloc</a:t>
            </a:r>
            <a:r>
              <a:rPr lang="en-US" sz="1500" dirty="0">
                <a:latin typeface="Menlo Regular" charset="0"/>
                <a:ea typeface="ＭＳ Ｐゴシック" charset="0"/>
                <a:sym typeface="Menlo Regular" charset="0"/>
              </a:rPr>
              <a:t> =</a:t>
            </a:r>
          </a:p>
          <a:p>
            <a:pPr>
              <a:tabLst>
                <a:tab pos="211027" algn="l"/>
              </a:tabLst>
            </a:pPr>
            <a:r>
              <a:rPr lang="en-US" sz="1500" dirty="0">
                <a:latin typeface="Menlo Regular" charset="0"/>
                <a:ea typeface="ＭＳ Ｐゴシック" charset="0"/>
                <a:sym typeface="Menlo Regular" charset="0"/>
              </a:rPr>
              <a:t>      </a:t>
            </a:r>
            <a:r>
              <a:rPr lang="en-US" sz="1500" dirty="0" err="1">
                <a:latin typeface="Menlo Regular" charset="0"/>
                <a:ea typeface="ＭＳ Ｐゴシック" charset="0"/>
                <a:sym typeface="Menlo Regular" charset="0"/>
              </a:rPr>
              <a:t>e.</a:t>
            </a:r>
            <a:r>
              <a:rPr lang="en-US" sz="1500" dirty="0" err="1">
                <a:latin typeface="Menlo Bold" charset="0"/>
                <a:ea typeface="ＭＳ Ｐゴシック" charset="0"/>
                <a:sym typeface="Menlo Bold" charset="0"/>
              </a:rPr>
              <a:t>location</a:t>
            </a:r>
            <a:r>
              <a:rPr lang="en-US" sz="1500" dirty="0">
                <a:latin typeface="Menlo Regular" charset="0"/>
                <a:ea typeface="ＭＳ Ｐゴシック" charset="0"/>
                <a:sym typeface="Menlo Regular" charset="0"/>
              </a:rPr>
              <a:t>(</a:t>
            </a:r>
            <a:r>
              <a:rPr lang="en-US" sz="1500" dirty="0" err="1">
                <a:latin typeface="Menlo Regular" charset="0"/>
                <a:ea typeface="ＭＳ Ｐゴシック" charset="0"/>
                <a:sym typeface="Menlo Regular" charset="0"/>
              </a:rPr>
              <a:t>p.</a:t>
            </a:r>
            <a:r>
              <a:rPr lang="en-US" sz="1500" dirty="0" err="1">
                <a:latin typeface="Menlo Bold" charset="0"/>
                <a:ea typeface="ＭＳ Ｐゴシック" charset="0"/>
                <a:sym typeface="Menlo Bold" charset="0"/>
              </a:rPr>
              <a:t>ethSrc</a:t>
            </a:r>
            <a:r>
              <a:rPr lang="en-US" sz="1500" dirty="0">
                <a:latin typeface="Menlo Regular" charset="0"/>
                <a:ea typeface="ＭＳ Ｐゴシック" charset="0"/>
                <a:sym typeface="Menlo Regular" charset="0"/>
              </a:rPr>
              <a:t>());</a:t>
            </a:r>
          </a:p>
          <a:p>
            <a:pPr>
              <a:tabLst>
                <a:tab pos="211027" algn="l"/>
              </a:tabLst>
            </a:pPr>
            <a:endParaRPr lang="en-US" sz="1500" dirty="0">
              <a:latin typeface="Menlo Regular" charset="0"/>
              <a:ea typeface="ＭＳ Ｐゴシック" charset="0"/>
              <a:sym typeface="Menlo Regular" charset="0"/>
            </a:endParaRPr>
          </a:p>
          <a:p>
            <a:pPr>
              <a:tabLst>
                <a:tab pos="211027" algn="l"/>
              </a:tabLst>
            </a:pPr>
            <a:r>
              <a:rPr lang="en-US" sz="1500" dirty="0">
                <a:latin typeface="Menlo Regular" charset="0"/>
                <a:ea typeface="ＭＳ Ｐゴシック" charset="0"/>
                <a:sym typeface="Menlo Regular" charset="0"/>
              </a:rPr>
              <a:t>    </a:t>
            </a:r>
            <a:r>
              <a:rPr lang="en-US" sz="1500" dirty="0">
                <a:latin typeface="Menlo Bold" charset="0"/>
                <a:ea typeface="ＭＳ Ｐゴシック" charset="0"/>
                <a:sym typeface="Menlo Bold" charset="0"/>
              </a:rPr>
              <a:t>Location</a:t>
            </a:r>
            <a:r>
              <a:rPr lang="en-US" sz="1500" dirty="0">
                <a:latin typeface="Menlo Regular" charset="0"/>
                <a:ea typeface="ＭＳ Ｐゴシック" charset="0"/>
                <a:sym typeface="Menlo Regular" charset="0"/>
              </a:rPr>
              <a:t> </a:t>
            </a:r>
            <a:r>
              <a:rPr lang="en-US" sz="1500" dirty="0" err="1">
                <a:latin typeface="Menlo Regular" charset="0"/>
                <a:ea typeface="ＭＳ Ｐゴシック" charset="0"/>
                <a:sym typeface="Menlo Regular" charset="0"/>
              </a:rPr>
              <a:t>dloc</a:t>
            </a:r>
            <a:r>
              <a:rPr lang="en-US" sz="1500" dirty="0">
                <a:latin typeface="Menlo Regular" charset="0"/>
                <a:ea typeface="ＭＳ Ｐゴシック" charset="0"/>
                <a:sym typeface="Menlo Regular" charset="0"/>
              </a:rPr>
              <a:t> = </a:t>
            </a:r>
          </a:p>
          <a:p>
            <a:pPr>
              <a:tabLst>
                <a:tab pos="211027" algn="l"/>
              </a:tabLst>
            </a:pPr>
            <a:r>
              <a:rPr lang="en-US" sz="1500" dirty="0">
                <a:latin typeface="Menlo Regular" charset="0"/>
                <a:ea typeface="ＭＳ Ｐゴシック" charset="0"/>
                <a:sym typeface="Menlo Regular" charset="0"/>
              </a:rPr>
              <a:t>      </a:t>
            </a:r>
            <a:r>
              <a:rPr lang="en-US" sz="1500" dirty="0" err="1">
                <a:latin typeface="Menlo Regular" charset="0"/>
                <a:ea typeface="ＭＳ Ｐゴシック" charset="0"/>
                <a:sym typeface="Menlo Regular" charset="0"/>
              </a:rPr>
              <a:t>e.</a:t>
            </a:r>
            <a:r>
              <a:rPr lang="en-US" sz="1500" dirty="0" err="1">
                <a:latin typeface="Menlo Bold" charset="0"/>
                <a:ea typeface="ＭＳ Ｐゴシック" charset="0"/>
                <a:sym typeface="Menlo Bold" charset="0"/>
              </a:rPr>
              <a:t>location</a:t>
            </a:r>
            <a:r>
              <a:rPr lang="en-US" sz="1500" dirty="0">
                <a:latin typeface="Menlo Regular" charset="0"/>
                <a:ea typeface="ＭＳ Ｐゴシック" charset="0"/>
                <a:sym typeface="Menlo Regular" charset="0"/>
              </a:rPr>
              <a:t>(</a:t>
            </a:r>
            <a:r>
              <a:rPr lang="en-US" sz="1500" dirty="0" err="1">
                <a:latin typeface="Menlo Regular" charset="0"/>
                <a:ea typeface="ＭＳ Ｐゴシック" charset="0"/>
                <a:sym typeface="Menlo Regular" charset="0"/>
              </a:rPr>
              <a:t>p.</a:t>
            </a:r>
            <a:r>
              <a:rPr lang="en-US" sz="1500" dirty="0" err="1">
                <a:latin typeface="Menlo Bold" charset="0"/>
                <a:ea typeface="ＭＳ Ｐゴシック" charset="0"/>
                <a:sym typeface="Menlo Bold" charset="0"/>
              </a:rPr>
              <a:t>ethDst</a:t>
            </a:r>
            <a:r>
              <a:rPr lang="en-US" sz="1500" dirty="0">
                <a:latin typeface="Menlo Regular" charset="0"/>
                <a:ea typeface="ＭＳ Ｐゴシック" charset="0"/>
                <a:sym typeface="Menlo Regular" charset="0"/>
              </a:rPr>
              <a:t>());</a:t>
            </a:r>
          </a:p>
          <a:p>
            <a:pPr>
              <a:tabLst>
                <a:tab pos="211027" algn="l"/>
              </a:tabLst>
            </a:pPr>
            <a:endParaRPr lang="en-US" sz="1500" dirty="0">
              <a:latin typeface="Menlo Regular" charset="0"/>
              <a:ea typeface="ＭＳ Ｐゴシック" charset="0"/>
              <a:sym typeface="Menlo Regular" charset="0"/>
            </a:endParaRPr>
          </a:p>
          <a:p>
            <a:pPr>
              <a:tabLst>
                <a:tab pos="211027" algn="l"/>
              </a:tabLst>
            </a:pPr>
            <a:r>
              <a:rPr lang="en-US" sz="1500" dirty="0">
                <a:latin typeface="Menlo Regular" charset="0"/>
                <a:ea typeface="ＭＳ Ｐゴシック" charset="0"/>
                <a:sym typeface="Menlo Regular" charset="0"/>
              </a:rPr>
              <a:t>    </a:t>
            </a:r>
            <a:r>
              <a:rPr lang="en-US" sz="1500" dirty="0">
                <a:latin typeface="Menlo Bold" charset="0"/>
                <a:ea typeface="ＭＳ Ｐゴシック" charset="0"/>
                <a:sym typeface="Menlo Bold" charset="0"/>
              </a:rPr>
              <a:t>Path</a:t>
            </a:r>
            <a:r>
              <a:rPr lang="en-US" sz="1500" dirty="0">
                <a:latin typeface="Menlo Regular" charset="0"/>
                <a:ea typeface="ＭＳ Ｐゴシック" charset="0"/>
                <a:sym typeface="Menlo Regular" charset="0"/>
              </a:rPr>
              <a:t> path    = </a:t>
            </a:r>
          </a:p>
          <a:p>
            <a:pPr>
              <a:tabLst>
                <a:tab pos="211027" algn="l"/>
              </a:tabLst>
            </a:pPr>
            <a:r>
              <a:rPr lang="en-US" sz="1500" dirty="0">
                <a:latin typeface="Menlo Regular" charset="0"/>
                <a:ea typeface="ＭＳ Ｐゴシック" charset="0"/>
                <a:sym typeface="Menlo Regular" charset="0"/>
              </a:rPr>
              <a:t>      </a:t>
            </a:r>
            <a:r>
              <a:rPr lang="en-US" sz="1500" dirty="0" err="1">
                <a:latin typeface="Menlo Regular" charset="0"/>
                <a:ea typeface="ＭＳ Ｐゴシック" charset="0"/>
                <a:sym typeface="Menlo Regular" charset="0"/>
              </a:rPr>
              <a:t>shortestPath</a:t>
            </a:r>
            <a:r>
              <a:rPr lang="en-US" sz="1500" dirty="0">
                <a:latin typeface="Menlo Regular" charset="0"/>
                <a:ea typeface="ＭＳ Ｐゴシック" charset="0"/>
                <a:sym typeface="Menlo Regular" charset="0"/>
              </a:rPr>
              <a:t>(</a:t>
            </a:r>
          </a:p>
          <a:p>
            <a:pPr>
              <a:tabLst>
                <a:tab pos="211027" algn="l"/>
              </a:tabLst>
            </a:pPr>
            <a:r>
              <a:rPr lang="en-US" sz="1500" dirty="0">
                <a:latin typeface="Menlo Regular" charset="0"/>
                <a:ea typeface="ＭＳ Ｐゴシック" charset="0"/>
                <a:sym typeface="Menlo Regular" charset="0"/>
              </a:rPr>
              <a:t>        </a:t>
            </a:r>
            <a:r>
              <a:rPr lang="en-US" sz="1500" dirty="0" err="1">
                <a:latin typeface="Menlo Regular" charset="0"/>
                <a:ea typeface="ＭＳ Ｐゴシック" charset="0"/>
                <a:sym typeface="Menlo Regular" charset="0"/>
              </a:rPr>
              <a:t>e.</a:t>
            </a:r>
            <a:r>
              <a:rPr lang="en-US" sz="1500" dirty="0" err="1">
                <a:latin typeface="Menlo Bold" charset="0"/>
                <a:ea typeface="ＭＳ Ｐゴシック" charset="0"/>
                <a:sym typeface="Menlo Bold" charset="0"/>
              </a:rPr>
              <a:t>links</a:t>
            </a:r>
            <a:r>
              <a:rPr lang="en-US" sz="1500" dirty="0">
                <a:latin typeface="Menlo Regular" charset="0"/>
                <a:ea typeface="ＭＳ Ｐゴシック" charset="0"/>
                <a:sym typeface="Menlo Regular" charset="0"/>
              </a:rPr>
              <a:t>(),</a:t>
            </a:r>
            <a:r>
              <a:rPr lang="en-US" sz="1500" dirty="0" err="1">
                <a:latin typeface="Menlo Regular" charset="0"/>
                <a:ea typeface="ＭＳ Ｐゴシック" charset="0"/>
                <a:sym typeface="Menlo Regular" charset="0"/>
              </a:rPr>
              <a:t>sloc,dloc</a:t>
            </a:r>
            <a:r>
              <a:rPr lang="en-US" sz="1500" dirty="0">
                <a:latin typeface="Menlo Regular" charset="0"/>
                <a:ea typeface="ＭＳ Ｐゴシック" charset="0"/>
                <a:sym typeface="Menlo Regular" charset="0"/>
              </a:rPr>
              <a:t>);</a:t>
            </a:r>
          </a:p>
          <a:p>
            <a:pPr>
              <a:tabLst>
                <a:tab pos="211027" algn="l"/>
              </a:tabLst>
            </a:pPr>
            <a:endParaRPr lang="en-US" sz="1500" dirty="0">
              <a:solidFill>
                <a:srgbClr val="FFFFFF"/>
              </a:solidFill>
              <a:latin typeface="Menlo Regular" charset="0"/>
              <a:ea typeface="ＭＳ Ｐゴシック" charset="0"/>
              <a:sym typeface="Menlo Regular" charset="0"/>
            </a:endParaRPr>
          </a:p>
          <a:p>
            <a:pPr>
              <a:tabLst>
                <a:tab pos="211027" algn="l"/>
              </a:tabLst>
            </a:pPr>
            <a:r>
              <a:rPr lang="en-US" sz="1500" dirty="0">
                <a:solidFill>
                  <a:srgbClr val="FFFFFF"/>
                </a:solidFill>
                <a:latin typeface="Menlo Regular" charset="0"/>
                <a:ea typeface="ＭＳ Ｐゴシック" charset="0"/>
                <a:sym typeface="Menlo Regular" charset="0"/>
              </a:rPr>
              <a:t>    </a:t>
            </a:r>
            <a:r>
              <a:rPr lang="en-US" sz="1500" dirty="0">
                <a:solidFill>
                  <a:srgbClr val="B21889"/>
                </a:solidFill>
                <a:latin typeface="Menlo Regular" charset="0"/>
                <a:ea typeface="ＭＳ Ｐゴシック" charset="0"/>
                <a:sym typeface="Menlo Regular" charset="0"/>
              </a:rPr>
              <a:t>return</a:t>
            </a:r>
            <a:r>
              <a:rPr lang="en-US" sz="1500" dirty="0">
                <a:latin typeface="Menlo Regular" charset="0"/>
                <a:ea typeface="ＭＳ Ｐゴシック" charset="0"/>
                <a:sym typeface="Menlo Regular" charset="0"/>
              </a:rPr>
              <a:t> </a:t>
            </a:r>
          </a:p>
          <a:p>
            <a:pPr>
              <a:tabLst>
                <a:tab pos="211027" algn="l"/>
              </a:tabLst>
            </a:pPr>
            <a:r>
              <a:rPr lang="en-US" sz="1500" dirty="0">
                <a:latin typeface="Menlo Regular" charset="0"/>
                <a:ea typeface="ＭＳ Ｐゴシック" charset="0"/>
                <a:sym typeface="Menlo Regular" charset="0"/>
              </a:rPr>
              <a:t>      </a:t>
            </a:r>
            <a:r>
              <a:rPr lang="en-US" sz="1500" dirty="0">
                <a:latin typeface="Menlo Bold" charset="0"/>
                <a:ea typeface="ＭＳ Ｐゴシック" charset="0"/>
                <a:sym typeface="Menlo Bold" charset="0"/>
              </a:rPr>
              <a:t>unicast</a:t>
            </a:r>
            <a:r>
              <a:rPr lang="en-US" sz="1500" dirty="0">
                <a:latin typeface="Menlo Regular" charset="0"/>
                <a:ea typeface="ＭＳ Ｐゴシック" charset="0"/>
                <a:sym typeface="Menlo Regular" charset="0"/>
              </a:rPr>
              <a:t>(</a:t>
            </a:r>
            <a:r>
              <a:rPr lang="en-US" sz="1500" dirty="0" err="1">
                <a:latin typeface="Menlo Regular" charset="0"/>
                <a:ea typeface="ＭＳ Ｐゴシック" charset="0"/>
                <a:sym typeface="Menlo Regular" charset="0"/>
              </a:rPr>
              <a:t>sloc,dloc,path</a:t>
            </a:r>
            <a:r>
              <a:rPr lang="en-US" sz="1500" dirty="0">
                <a:latin typeface="Menlo Regular" charset="0"/>
                <a:ea typeface="ＭＳ Ｐゴシック" charset="0"/>
                <a:sym typeface="Menlo Regular" charset="0"/>
              </a:rPr>
              <a:t>);</a:t>
            </a:r>
          </a:p>
          <a:p>
            <a:pPr>
              <a:tabLst>
                <a:tab pos="211027" algn="l"/>
              </a:tabLst>
            </a:pPr>
            <a:r>
              <a:rPr lang="en-US" sz="1500" dirty="0">
                <a:latin typeface="Menlo Regular" charset="0"/>
                <a:ea typeface="ＭＳ Ｐゴシック" charset="0"/>
                <a:sym typeface="Menlo Regular" charset="0"/>
              </a:rPr>
              <a:t>  }</a:t>
            </a:r>
          </a:p>
          <a:p>
            <a:pPr>
              <a:tabLst>
                <a:tab pos="211027" algn="l"/>
              </a:tabLst>
            </a:pPr>
            <a:r>
              <a:rPr lang="en-US" sz="1500" dirty="0">
                <a:latin typeface="Menlo Regular" charset="0"/>
                <a:ea typeface="ＭＳ Ｐゴシック" charset="0"/>
                <a:sym typeface="Menlo Regular" charset="0"/>
              </a:rPr>
              <a:t>}</a:t>
            </a:r>
          </a:p>
        </p:txBody>
      </p:sp>
      <p:sp>
        <p:nvSpPr>
          <p:cNvPr id="63508" name="AutoShape 20"/>
          <p:cNvSpPr>
            <a:spLocks/>
          </p:cNvSpPr>
          <p:nvPr/>
        </p:nvSpPr>
        <p:spPr bwMode="auto">
          <a:xfrm>
            <a:off x="5107781" y="885825"/>
            <a:ext cx="1878806" cy="1257300"/>
          </a:xfrm>
          <a:prstGeom prst="diamond">
            <a:avLst/>
          </a:prstGeom>
          <a:solidFill>
            <a:srgbClr val="339999"/>
          </a:solidFill>
          <a:ln w="25400">
            <a:solidFill>
              <a:schemeClr val="tx1"/>
            </a:solidFill>
            <a:miter lim="800000"/>
            <a:headEnd/>
            <a:tailEnd/>
          </a:ln>
        </p:spPr>
        <p:txBody>
          <a:bodyPr lIns="0" tIns="0" rIns="0" bIns="0" anchor="ctr"/>
          <a:lstStyle/>
          <a:p>
            <a:pPr>
              <a:tabLst>
                <a:tab pos="211027" algn="l"/>
              </a:tabLst>
            </a:pPr>
            <a:r>
              <a:rPr lang="en-US" sz="1100">
                <a:latin typeface="Menlo Regular" charset="0"/>
                <a:ea typeface="ＭＳ Ｐゴシック" charset="0"/>
                <a:sym typeface="Menlo Regular" charset="0"/>
              </a:rPr>
              <a:t>Assert(TcpDst,22)</a:t>
            </a:r>
          </a:p>
        </p:txBody>
      </p:sp>
      <p:sp>
        <p:nvSpPr>
          <p:cNvPr id="63509" name="Oval 21"/>
          <p:cNvSpPr>
            <a:spLocks/>
          </p:cNvSpPr>
          <p:nvPr/>
        </p:nvSpPr>
        <p:spPr bwMode="auto">
          <a:xfrm>
            <a:off x="6307931" y="3324225"/>
            <a:ext cx="1050131" cy="904875"/>
          </a:xfrm>
          <a:prstGeom prst="ellipse">
            <a:avLst/>
          </a:prstGeom>
          <a:solidFill>
            <a:srgbClr val="339999"/>
          </a:solidFill>
          <a:ln w="25400">
            <a:solidFill>
              <a:schemeClr val="tx1"/>
            </a:solidFill>
            <a:miter lim="800000"/>
            <a:headEnd/>
            <a:tailEnd/>
          </a:ln>
        </p:spPr>
        <p:txBody>
          <a:bodyPr lIns="0" tIns="0" rIns="0" bIns="0" anchor="ctr"/>
          <a:lstStyle/>
          <a:p>
            <a:pPr>
              <a:tabLst>
                <a:tab pos="211027" algn="l"/>
              </a:tabLst>
            </a:pPr>
            <a:r>
              <a:rPr lang="en-US" sz="1100" dirty="0">
                <a:latin typeface="Menlo Regular" charset="0"/>
                <a:ea typeface="ＭＳ Ｐゴシック" charset="0"/>
                <a:sym typeface="Menlo Regular" charset="0"/>
              </a:rPr>
              <a:t>Read(</a:t>
            </a:r>
            <a:r>
              <a:rPr lang="en-US" sz="1100" dirty="0" err="1">
                <a:latin typeface="Menlo Regular" charset="0"/>
                <a:ea typeface="ＭＳ Ｐゴシック" charset="0"/>
                <a:sym typeface="Menlo Regular" charset="0"/>
              </a:rPr>
              <a:t>EthSrc</a:t>
            </a:r>
            <a:r>
              <a:rPr lang="en-US" sz="1100" dirty="0">
                <a:latin typeface="Menlo Regular" charset="0"/>
                <a:ea typeface="ＭＳ Ｐゴシック" charset="0"/>
                <a:sym typeface="Menlo Regular" charset="0"/>
              </a:rPr>
              <a:t>)</a:t>
            </a:r>
          </a:p>
        </p:txBody>
      </p:sp>
      <p:sp>
        <p:nvSpPr>
          <p:cNvPr id="63510" name="Oval 22"/>
          <p:cNvSpPr>
            <a:spLocks/>
          </p:cNvSpPr>
          <p:nvPr/>
        </p:nvSpPr>
        <p:spPr bwMode="auto">
          <a:xfrm>
            <a:off x="6307931" y="4638675"/>
            <a:ext cx="1107281" cy="904875"/>
          </a:xfrm>
          <a:prstGeom prst="ellipse">
            <a:avLst/>
          </a:prstGeom>
          <a:solidFill>
            <a:srgbClr val="339999"/>
          </a:solidFill>
          <a:ln w="25400">
            <a:solidFill>
              <a:schemeClr val="tx1"/>
            </a:solidFill>
            <a:miter lim="800000"/>
            <a:headEnd/>
            <a:tailEnd/>
          </a:ln>
        </p:spPr>
        <p:txBody>
          <a:bodyPr lIns="0" tIns="0" rIns="0" bIns="0" anchor="ctr"/>
          <a:lstStyle/>
          <a:p>
            <a:pPr>
              <a:tabLst>
                <a:tab pos="211027" algn="l"/>
              </a:tabLst>
            </a:pPr>
            <a:r>
              <a:rPr lang="en-US" sz="1100" dirty="0">
                <a:latin typeface="Menlo Regular" charset="0"/>
                <a:ea typeface="ＭＳ Ｐゴシック" charset="0"/>
                <a:sym typeface="Menlo Regular" charset="0"/>
              </a:rPr>
              <a:t>Read(</a:t>
            </a:r>
            <a:r>
              <a:rPr lang="en-US" sz="1100" dirty="0" err="1">
                <a:latin typeface="Menlo Regular" charset="0"/>
                <a:ea typeface="ＭＳ Ｐゴシック" charset="0"/>
                <a:sym typeface="Menlo Regular" charset="0"/>
              </a:rPr>
              <a:t>EthDst</a:t>
            </a:r>
            <a:r>
              <a:rPr lang="en-US" sz="1100" dirty="0">
                <a:latin typeface="Menlo Regular" charset="0"/>
                <a:ea typeface="ＭＳ Ｐゴシック" charset="0"/>
                <a:sym typeface="Menlo Regular" charset="0"/>
              </a:rPr>
              <a:t>)</a:t>
            </a:r>
          </a:p>
        </p:txBody>
      </p:sp>
      <p:sp>
        <p:nvSpPr>
          <p:cNvPr id="63511" name="Rectangle 23"/>
          <p:cNvSpPr>
            <a:spLocks/>
          </p:cNvSpPr>
          <p:nvPr/>
        </p:nvSpPr>
        <p:spPr bwMode="auto">
          <a:xfrm>
            <a:off x="6477000" y="5943600"/>
            <a:ext cx="714375" cy="523875"/>
          </a:xfrm>
          <a:prstGeom prst="rect">
            <a:avLst/>
          </a:prstGeom>
          <a:solidFill>
            <a:srgbClr val="339999"/>
          </a:solidFill>
          <a:ln w="25400">
            <a:solidFill>
              <a:schemeClr val="tx1"/>
            </a:solidFill>
            <a:miter lim="800000"/>
            <a:headEnd/>
            <a:tailEnd/>
          </a:ln>
        </p:spPr>
        <p:txBody>
          <a:bodyPr lIns="0" tIns="0" rIns="0" bIns="0" anchor="ctr"/>
          <a:lstStyle/>
          <a:p>
            <a:pPr>
              <a:tabLst>
                <a:tab pos="211027" algn="l"/>
              </a:tabLst>
            </a:pPr>
            <a:r>
              <a:rPr lang="en-US" sz="1100" dirty="0" smtClean="0">
                <a:latin typeface="Menlo Regular" charset="0"/>
                <a:ea typeface="ＭＳ Ｐゴシック" charset="0"/>
                <a:sym typeface="Menlo Regular" charset="0"/>
              </a:rPr>
              <a:t> path1</a:t>
            </a:r>
            <a:endParaRPr lang="en-US" sz="1100" dirty="0">
              <a:latin typeface="Menlo Regular" charset="0"/>
              <a:ea typeface="ＭＳ Ｐゴシック" charset="0"/>
              <a:sym typeface="Menlo Regular" charset="0"/>
            </a:endParaRPr>
          </a:p>
        </p:txBody>
      </p:sp>
      <p:sp>
        <p:nvSpPr>
          <p:cNvPr id="2" name="Date Placeholder 1"/>
          <p:cNvSpPr>
            <a:spLocks noGrp="1"/>
          </p:cNvSpPr>
          <p:nvPr>
            <p:ph type="dt" sz="half" idx="10"/>
          </p:nvPr>
        </p:nvSpPr>
        <p:spPr/>
        <p:txBody>
          <a:bodyPr/>
          <a:lstStyle/>
          <a:p>
            <a:r>
              <a:rPr lang="en-US" smtClean="0"/>
              <a:t>9/24/13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20</a:t>
            </a:fld>
            <a:endParaRPr lang="en-US"/>
          </a:p>
        </p:txBody>
      </p:sp>
      <p:sp>
        <p:nvSpPr>
          <p:cNvPr id="2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a:t>Andreas </a:t>
            </a:r>
            <a:r>
              <a:rPr lang="en-US" dirty="0" err="1" smtClean="0"/>
              <a:t>Voellmy</a:t>
            </a:r>
            <a:r>
              <a:rPr lang="en-US" dirty="0" smtClean="0"/>
              <a:t>, Yale</a:t>
            </a:r>
            <a:endParaRPr lang="en-US" dirty="0"/>
          </a:p>
        </p:txBody>
      </p:sp>
    </p:spTree>
    <p:extLst>
      <p:ext uri="{BB962C8B-B14F-4D97-AF65-F5344CB8AC3E}">
        <p14:creationId xmlns:p14="http://schemas.microsoft.com/office/powerpoint/2010/main" val="3660550338"/>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593"/>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67594"/>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6759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67587"/>
                                        </p:tgtEl>
                                        <p:attrNameLst>
                                          <p:attrName>style.visibility</p:attrName>
                                        </p:attrNameLst>
                                      </p:cBhvr>
                                      <p:to>
                                        <p:strVal val="visible"/>
                                      </p:to>
                                    </p:set>
                                  </p:childTnLst>
                                </p:cTn>
                              </p:par>
                            </p:childTnLst>
                          </p:cTn>
                        </p:par>
                        <p:par>
                          <p:cTn id="17" fill="hold" nodeType="afterGroup">
                            <p:stCondLst>
                              <p:cond delay="500"/>
                            </p:stCondLst>
                            <p:childTnLst>
                              <p:par>
                                <p:cTn id="18" presetID="1" presetClass="entr" presetSubtype="0" fill="hold" grpId="0" nodeType="afterEffect">
                                  <p:stCondLst>
                                    <p:cond delay="0"/>
                                  </p:stCondLst>
                                  <p:childTnLst>
                                    <p:set>
                                      <p:cBhvr>
                                        <p:cTn id="19" dur="1" fill="hold">
                                          <p:stCondLst>
                                            <p:cond delay="499"/>
                                          </p:stCondLst>
                                        </p:cTn>
                                        <p:tgtEl>
                                          <p:spTgt spid="67599"/>
                                        </p:tgtEl>
                                        <p:attrNameLst>
                                          <p:attrName>style.visibility</p:attrName>
                                        </p:attrNameLst>
                                      </p:cBhvr>
                                      <p:to>
                                        <p:strVal val="visible"/>
                                      </p:to>
                                    </p:set>
                                  </p:childTnLst>
                                </p:cTn>
                              </p:par>
                            </p:childTnLst>
                          </p:cTn>
                        </p:par>
                        <p:par>
                          <p:cTn id="20" fill="hold" nodeType="afterGroup">
                            <p:stCondLst>
                              <p:cond delay="1000"/>
                            </p:stCondLst>
                            <p:childTnLst>
                              <p:par>
                                <p:cTn id="21" presetID="1" presetClass="entr" presetSubtype="0" fill="hold" grpId="0" nodeType="afterEffect">
                                  <p:stCondLst>
                                    <p:cond delay="0"/>
                                  </p:stCondLst>
                                  <p:childTnLst>
                                    <p:set>
                                      <p:cBhvr>
                                        <p:cTn id="22" dur="1" fill="hold">
                                          <p:stCondLst>
                                            <p:cond delay="499"/>
                                          </p:stCondLst>
                                        </p:cTn>
                                        <p:tgtEl>
                                          <p:spTgt spid="67597"/>
                                        </p:tgtEl>
                                        <p:attrNameLst>
                                          <p:attrName>style.visibility</p:attrName>
                                        </p:attrNameLst>
                                      </p:cBhvr>
                                      <p:to>
                                        <p:strVal val="visible"/>
                                      </p:to>
                                    </p:set>
                                  </p:childTnLst>
                                </p:cTn>
                              </p:par>
                            </p:childTnLst>
                          </p:cTn>
                        </p:par>
                        <p:par>
                          <p:cTn id="23" fill="hold" nodeType="afterGroup">
                            <p:stCondLst>
                              <p:cond delay="1500"/>
                            </p:stCondLst>
                            <p:childTnLst>
                              <p:par>
                                <p:cTn id="24" presetID="1" presetClass="entr" presetSubtype="0" fill="hold" grpId="0" nodeType="afterEffect">
                                  <p:stCondLst>
                                    <p:cond delay="0"/>
                                  </p:stCondLst>
                                  <p:childTnLst>
                                    <p:set>
                                      <p:cBhvr>
                                        <p:cTn id="25" dur="1" fill="hold">
                                          <p:stCondLst>
                                            <p:cond delay="499"/>
                                          </p:stCondLst>
                                        </p:cTn>
                                        <p:tgtEl>
                                          <p:spTgt spid="67598"/>
                                        </p:tgtEl>
                                        <p:attrNameLst>
                                          <p:attrName>style.visibility</p:attrName>
                                        </p:attrNameLst>
                                      </p:cBhvr>
                                      <p:to>
                                        <p:strVal val="visible"/>
                                      </p:to>
                                    </p:set>
                                  </p:childTnLst>
                                </p:cTn>
                              </p:par>
                            </p:childTnLst>
                          </p:cTn>
                        </p:par>
                        <p:par>
                          <p:cTn id="26" fill="hold" nodeType="afterGroup">
                            <p:stCondLst>
                              <p:cond delay="2000"/>
                            </p:stCondLst>
                            <p:childTnLst>
                              <p:par>
                                <p:cTn id="27" presetID="1" presetClass="entr" presetSubtype="0" fill="hold" grpId="0" nodeType="afterEffect">
                                  <p:stCondLst>
                                    <p:cond delay="0"/>
                                  </p:stCondLst>
                                  <p:childTnLst>
                                    <p:set>
                                      <p:cBhvr>
                                        <p:cTn id="28" dur="1" fill="hold">
                                          <p:stCondLst>
                                            <p:cond delay="499"/>
                                          </p:stCondLst>
                                        </p:cTn>
                                        <p:tgtEl>
                                          <p:spTgt spid="67596"/>
                                        </p:tgtEl>
                                        <p:attrNameLst>
                                          <p:attrName>style.visibility</p:attrName>
                                        </p:attrNameLst>
                                      </p:cBhvr>
                                      <p:to>
                                        <p:strVal val="visible"/>
                                      </p:to>
                                    </p:set>
                                  </p:childTnLst>
                                </p:cTn>
                              </p:par>
                            </p:childTnLst>
                          </p:cTn>
                        </p:par>
                        <p:par>
                          <p:cTn id="29" fill="hold" nodeType="afterGroup">
                            <p:stCondLst>
                              <p:cond delay="2500"/>
                            </p:stCondLst>
                            <p:childTnLst>
                              <p:par>
                                <p:cTn id="30" presetID="1" presetClass="exit" presetSubtype="0" fill="hold" grpId="1" nodeType="afterEffect">
                                  <p:stCondLst>
                                    <p:cond delay="0"/>
                                  </p:stCondLst>
                                  <p:childTnLst>
                                    <p:set>
                                      <p:cBhvr>
                                        <p:cTn id="31" dur="1" fill="hold">
                                          <p:stCondLst>
                                            <p:cond delay="499"/>
                                          </p:stCondLst>
                                        </p:cTn>
                                        <p:tgtEl>
                                          <p:spTgt spid="67587"/>
                                        </p:tgtEl>
                                        <p:attrNameLst>
                                          <p:attrName>style.visibility</p:attrName>
                                        </p:attrNameLst>
                                      </p:cBhvr>
                                      <p:to>
                                        <p:strVal val="hidden"/>
                                      </p:to>
                                    </p:set>
                                  </p:childTnLst>
                                </p:cTn>
                              </p:par>
                            </p:childTnLst>
                          </p:cTn>
                        </p:par>
                        <p:par>
                          <p:cTn id="32" fill="hold" nodeType="afterGroup">
                            <p:stCondLst>
                              <p:cond delay="3000"/>
                            </p:stCondLst>
                            <p:childTnLst>
                              <p:par>
                                <p:cTn id="33" presetID="1" presetClass="exit" presetSubtype="0" fill="hold" grpId="1" nodeType="afterEffect">
                                  <p:stCondLst>
                                    <p:cond delay="0"/>
                                  </p:stCondLst>
                                  <p:childTnLst>
                                    <p:set>
                                      <p:cBhvr>
                                        <p:cTn id="34" dur="1" fill="hold">
                                          <p:stCondLst>
                                            <p:cond delay="499"/>
                                          </p:stCondLst>
                                        </p:cTn>
                                        <p:tgtEl>
                                          <p:spTgt spid="675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animBg="1" autoUpdateAnimBg="0"/>
      <p:bldP spid="67587" grpId="1" animBg="1" autoUpdateAnimBg="0"/>
      <p:bldP spid="67593" grpId="0" animBg="1" autoUpdateAnimBg="0"/>
      <p:bldP spid="67594" grpId="0" animBg="1"/>
      <p:bldP spid="67595" grpId="0" autoUpdateAnimBg="0"/>
      <p:bldP spid="67596" grpId="0" animBg="1" autoUpdateAnimBg="0"/>
      <p:bldP spid="67597" grpId="0" animBg="1"/>
      <p:bldP spid="67597" grpId="1" animBg="1"/>
      <p:bldP spid="67598" grpId="0" autoUpdateAnimBg="0"/>
      <p:bldP spid="67599"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Line 1"/>
          <p:cNvSpPr>
            <a:spLocks noChangeShapeType="1"/>
          </p:cNvSpPr>
          <p:nvPr/>
        </p:nvSpPr>
        <p:spPr bwMode="auto">
          <a:xfrm rot="10800000">
            <a:off x="4102298" y="2625329"/>
            <a:ext cx="2158306" cy="339328"/>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538" name="Line 2"/>
          <p:cNvSpPr>
            <a:spLocks noChangeShapeType="1"/>
          </p:cNvSpPr>
          <p:nvPr/>
        </p:nvSpPr>
        <p:spPr bwMode="auto">
          <a:xfrm rot="10800000" flipH="1">
            <a:off x="7079456" y="4467225"/>
            <a:ext cx="0" cy="376238"/>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539" name="Line 3"/>
          <p:cNvSpPr>
            <a:spLocks noChangeShapeType="1"/>
          </p:cNvSpPr>
          <p:nvPr/>
        </p:nvSpPr>
        <p:spPr bwMode="auto">
          <a:xfrm rot="10800000">
            <a:off x="6338293" y="3529013"/>
            <a:ext cx="738485" cy="370285"/>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9636" name="AutoShape 4"/>
          <p:cNvSpPr>
            <a:spLocks/>
          </p:cNvSpPr>
          <p:nvPr/>
        </p:nvSpPr>
        <p:spPr bwMode="auto">
          <a:xfrm>
            <a:off x="571500" y="2847975"/>
            <a:ext cx="2014538" cy="3286125"/>
          </a:xfrm>
          <a:prstGeom prst="roundRect">
            <a:avLst>
              <a:gd name="adj" fmla="val 5315"/>
            </a:avLst>
          </a:prstGeom>
          <a:solidFill>
            <a:schemeClr val="accent1">
              <a:alpha val="70195"/>
            </a:schemeClr>
          </a:solidFill>
          <a:ln w="25400">
            <a:solidFill>
              <a:schemeClr val="tx1">
                <a:alpha val="70195"/>
              </a:schemeClr>
            </a:solidFill>
            <a:miter lim="800000"/>
            <a:headEnd/>
            <a:tailEnd/>
          </a:ln>
        </p:spPr>
        <p:txBody>
          <a:bodyPr lIns="0" tIns="0" rIns="0" bIns="0"/>
          <a:lstStyle/>
          <a:p>
            <a:endParaRPr lang="en-US"/>
          </a:p>
        </p:txBody>
      </p:sp>
      <p:sp>
        <p:nvSpPr>
          <p:cNvPr id="69637" name="AutoShape 5"/>
          <p:cNvSpPr>
            <a:spLocks/>
          </p:cNvSpPr>
          <p:nvPr/>
        </p:nvSpPr>
        <p:spPr bwMode="auto">
          <a:xfrm>
            <a:off x="4807744" y="2847975"/>
            <a:ext cx="4183856" cy="3286125"/>
          </a:xfrm>
          <a:prstGeom prst="roundRect">
            <a:avLst>
              <a:gd name="adj" fmla="val 4347"/>
            </a:avLst>
          </a:prstGeom>
          <a:solidFill>
            <a:schemeClr val="accent1">
              <a:alpha val="70195"/>
            </a:schemeClr>
          </a:solidFill>
          <a:ln w="25400">
            <a:solidFill>
              <a:schemeClr val="tx1">
                <a:alpha val="70195"/>
              </a:schemeClr>
            </a:solidFill>
            <a:miter lim="800000"/>
            <a:headEnd/>
            <a:tailEnd/>
          </a:ln>
        </p:spPr>
        <p:txBody>
          <a:bodyPr lIns="0" tIns="0" rIns="0" bIns="0"/>
          <a:lstStyle/>
          <a:p>
            <a:endParaRPr lang="en-US"/>
          </a:p>
        </p:txBody>
      </p:sp>
      <p:sp>
        <p:nvSpPr>
          <p:cNvPr id="69638" name="Rectangle 6"/>
          <p:cNvSpPr>
            <a:spLocks noGrp="1" noChangeArrowheads="1"/>
          </p:cNvSpPr>
          <p:nvPr>
            <p:ph type="title"/>
          </p:nvPr>
        </p:nvSpPr>
        <p:spPr/>
        <p:txBody>
          <a:bodyPr>
            <a:normAutofit fontScale="90000"/>
          </a:bodyPr>
          <a:lstStyle/>
          <a:p>
            <a:pPr eaLnBrk="1" hangingPunct="1">
              <a:defRPr/>
            </a:pPr>
            <a:r>
              <a:rPr lang="en-US" smtClean="0"/>
              <a:t>Compile recorded executions into flow table</a:t>
            </a:r>
          </a:p>
        </p:txBody>
      </p:sp>
      <p:sp>
        <p:nvSpPr>
          <p:cNvPr id="65543" name="AutoShape 7"/>
          <p:cNvSpPr>
            <a:spLocks/>
          </p:cNvSpPr>
          <p:nvPr/>
        </p:nvSpPr>
        <p:spPr bwMode="auto">
          <a:xfrm>
            <a:off x="3171825" y="1743075"/>
            <a:ext cx="1907381" cy="876300"/>
          </a:xfrm>
          <a:prstGeom prst="diamond">
            <a:avLst/>
          </a:prstGeom>
          <a:solidFill>
            <a:srgbClr val="FFFFFF"/>
          </a:solidFill>
          <a:ln w="25400">
            <a:solidFill>
              <a:schemeClr val="tx1"/>
            </a:solidFill>
            <a:miter lim="800000"/>
            <a:headEnd/>
            <a:tailEnd/>
          </a:ln>
        </p:spPr>
        <p:txBody>
          <a:bodyPr lIns="0" tIns="0" rIns="0" bIns="0" anchor="ctr"/>
          <a:lstStyle/>
          <a:p>
            <a:pPr>
              <a:tabLst>
                <a:tab pos="198025" algn="l"/>
              </a:tabLst>
            </a:pPr>
            <a:r>
              <a:rPr lang="en-US" sz="1500">
                <a:latin typeface="Menlo Regular" charset="0"/>
                <a:ea typeface="ＭＳ Ｐゴシック" charset="0"/>
                <a:sym typeface="Menlo Regular" charset="0"/>
              </a:rPr>
              <a:t>tcpDst==22</a:t>
            </a:r>
          </a:p>
        </p:txBody>
      </p:sp>
      <p:sp>
        <p:nvSpPr>
          <p:cNvPr id="69640" name="Line 8"/>
          <p:cNvSpPr>
            <a:spLocks noChangeShapeType="1"/>
          </p:cNvSpPr>
          <p:nvPr/>
        </p:nvSpPr>
        <p:spPr bwMode="auto">
          <a:xfrm rot="10800000">
            <a:off x="4102299" y="2625329"/>
            <a:ext cx="2164556" cy="381000"/>
          </a:xfrm>
          <a:prstGeom prst="line">
            <a:avLst/>
          </a:prstGeom>
          <a:noFill/>
          <a:ln w="63500">
            <a:solidFill>
              <a:srgbClr val="D90B00"/>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545" name="Rectangle 9"/>
          <p:cNvSpPr>
            <a:spLocks/>
          </p:cNvSpPr>
          <p:nvPr/>
        </p:nvSpPr>
        <p:spPr bwMode="auto">
          <a:xfrm>
            <a:off x="5110461" y="2617143"/>
            <a:ext cx="57905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500">
                <a:latin typeface="Menlo Regular" charset="0"/>
                <a:ea typeface="ＭＳ Ｐゴシック" charset="0"/>
                <a:sym typeface="Menlo Regular" charset="0"/>
              </a:rPr>
              <a:t>False</a:t>
            </a:r>
          </a:p>
        </p:txBody>
      </p:sp>
      <p:sp>
        <p:nvSpPr>
          <p:cNvPr id="65546" name="Oval 10"/>
          <p:cNvSpPr>
            <a:spLocks/>
          </p:cNvSpPr>
          <p:nvPr/>
        </p:nvSpPr>
        <p:spPr bwMode="auto">
          <a:xfrm>
            <a:off x="5872163" y="2981325"/>
            <a:ext cx="985837" cy="542925"/>
          </a:xfrm>
          <a:prstGeom prst="ellipse">
            <a:avLst/>
          </a:prstGeom>
          <a:solidFill>
            <a:srgbClr val="FFFFFF"/>
          </a:solidFill>
          <a:ln w="25400">
            <a:solidFill>
              <a:schemeClr val="tx1"/>
            </a:solidFill>
            <a:miter lim="800000"/>
            <a:headEnd/>
            <a:tailEnd/>
          </a:ln>
        </p:spPr>
        <p:txBody>
          <a:bodyPr lIns="0" tIns="0" rIns="0" bIns="0" anchor="ctr"/>
          <a:lstStyle/>
          <a:p>
            <a:r>
              <a:rPr lang="en-US" sz="1500">
                <a:latin typeface="Menlo Regular" charset="0"/>
                <a:ea typeface="ＭＳ Ｐゴシック" charset="0"/>
                <a:sym typeface="Menlo Regular" charset="0"/>
              </a:rPr>
              <a:t>ethDst</a:t>
            </a:r>
          </a:p>
        </p:txBody>
      </p:sp>
      <p:sp>
        <p:nvSpPr>
          <p:cNvPr id="65547" name="Line 11"/>
          <p:cNvSpPr>
            <a:spLocks noChangeShapeType="1"/>
          </p:cNvSpPr>
          <p:nvPr/>
        </p:nvSpPr>
        <p:spPr bwMode="auto">
          <a:xfrm rot="10800000" flipH="1">
            <a:off x="5417642" y="3523060"/>
            <a:ext cx="904577" cy="457200"/>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548" name="Rectangle 12"/>
          <p:cNvSpPr>
            <a:spLocks/>
          </p:cNvSpPr>
          <p:nvPr/>
        </p:nvSpPr>
        <p:spPr bwMode="auto">
          <a:xfrm>
            <a:off x="5614988" y="3607743"/>
            <a:ext cx="11581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500">
                <a:latin typeface="Menlo Regular" charset="0"/>
                <a:ea typeface="ＭＳ Ｐゴシック" charset="0"/>
                <a:sym typeface="Menlo Regular" charset="0"/>
              </a:rPr>
              <a:t>2</a:t>
            </a:r>
          </a:p>
        </p:txBody>
      </p:sp>
      <p:sp>
        <p:nvSpPr>
          <p:cNvPr id="65549" name="Rectangle 13"/>
          <p:cNvSpPr>
            <a:spLocks/>
          </p:cNvSpPr>
          <p:nvPr/>
        </p:nvSpPr>
        <p:spPr bwMode="auto">
          <a:xfrm>
            <a:off x="4957762" y="3990975"/>
            <a:ext cx="892969" cy="314325"/>
          </a:xfrm>
          <a:prstGeom prst="rect">
            <a:avLst/>
          </a:prstGeom>
          <a:solidFill>
            <a:srgbClr val="FFFFFF"/>
          </a:solidFill>
          <a:ln w="25400">
            <a:solidFill>
              <a:schemeClr val="tx1"/>
            </a:solidFill>
            <a:miter lim="800000"/>
            <a:headEnd/>
            <a:tailEnd/>
          </a:ln>
        </p:spPr>
        <p:txBody>
          <a:bodyPr lIns="0" tIns="0" rIns="0" bIns="0" anchor="ctr"/>
          <a:lstStyle/>
          <a:p>
            <a:r>
              <a:rPr lang="en-US" sz="1500">
                <a:latin typeface="Menlo Regular" charset="0"/>
                <a:ea typeface="ＭＳ Ｐゴシック" charset="0"/>
                <a:sym typeface="Menlo Regular" charset="0"/>
              </a:rPr>
              <a:t>drop</a:t>
            </a:r>
          </a:p>
        </p:txBody>
      </p:sp>
      <p:sp>
        <p:nvSpPr>
          <p:cNvPr id="65550" name="Rectangle 14"/>
          <p:cNvSpPr>
            <a:spLocks/>
          </p:cNvSpPr>
          <p:nvPr/>
        </p:nvSpPr>
        <p:spPr bwMode="auto">
          <a:xfrm>
            <a:off x="6698159" y="3550593"/>
            <a:ext cx="11581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500">
                <a:latin typeface="Menlo Regular" charset="0"/>
                <a:ea typeface="ＭＳ Ｐゴシック" charset="0"/>
                <a:sym typeface="Menlo Regular" charset="0"/>
              </a:rPr>
              <a:t>4</a:t>
            </a:r>
          </a:p>
        </p:txBody>
      </p:sp>
      <p:sp>
        <p:nvSpPr>
          <p:cNvPr id="65551" name="Rectangle 15"/>
          <p:cNvSpPr>
            <a:spLocks/>
          </p:cNvSpPr>
          <p:nvPr/>
        </p:nvSpPr>
        <p:spPr bwMode="auto">
          <a:xfrm>
            <a:off x="6636544" y="4838700"/>
            <a:ext cx="892969" cy="314325"/>
          </a:xfrm>
          <a:prstGeom prst="rect">
            <a:avLst/>
          </a:prstGeom>
          <a:solidFill>
            <a:srgbClr val="FFFFFF"/>
          </a:solidFill>
          <a:ln w="25400">
            <a:solidFill>
              <a:schemeClr val="tx1"/>
            </a:solidFill>
            <a:miter lim="800000"/>
            <a:headEnd/>
            <a:tailEnd/>
          </a:ln>
        </p:spPr>
        <p:txBody>
          <a:bodyPr lIns="0" tIns="0" rIns="0" bIns="0" anchor="ctr"/>
          <a:lstStyle/>
          <a:p>
            <a:r>
              <a:rPr lang="en-US" sz="1500">
                <a:latin typeface="Menlo Regular" charset="0"/>
                <a:ea typeface="ＭＳ Ｐゴシック" charset="0"/>
                <a:sym typeface="Menlo Regular" charset="0"/>
              </a:rPr>
              <a:t>port 30</a:t>
            </a:r>
          </a:p>
        </p:txBody>
      </p:sp>
      <p:sp>
        <p:nvSpPr>
          <p:cNvPr id="65552" name="Oval 16"/>
          <p:cNvSpPr>
            <a:spLocks/>
          </p:cNvSpPr>
          <p:nvPr/>
        </p:nvSpPr>
        <p:spPr bwMode="auto">
          <a:xfrm>
            <a:off x="6636544" y="3895725"/>
            <a:ext cx="983456" cy="581025"/>
          </a:xfrm>
          <a:prstGeom prst="ellipse">
            <a:avLst/>
          </a:prstGeom>
          <a:solidFill>
            <a:srgbClr val="FFFFFF"/>
          </a:solidFill>
          <a:ln w="25400">
            <a:solidFill>
              <a:schemeClr val="tx1"/>
            </a:solidFill>
            <a:miter lim="800000"/>
            <a:headEnd/>
            <a:tailEnd/>
          </a:ln>
        </p:spPr>
        <p:txBody>
          <a:bodyPr lIns="0" tIns="0" rIns="0" bIns="0" anchor="ctr"/>
          <a:lstStyle/>
          <a:p>
            <a:r>
              <a:rPr lang="en-US" sz="1500" dirty="0" err="1">
                <a:latin typeface="Menlo Regular" charset="0"/>
                <a:ea typeface="ＭＳ Ｐゴシック" charset="0"/>
                <a:sym typeface="Menlo Regular" charset="0"/>
              </a:rPr>
              <a:t>ethSrc</a:t>
            </a:r>
            <a:endParaRPr lang="en-US" sz="1500" dirty="0">
              <a:latin typeface="Menlo Regular" charset="0"/>
              <a:ea typeface="ＭＳ Ｐゴシック" charset="0"/>
              <a:sym typeface="Menlo Regular" charset="0"/>
            </a:endParaRPr>
          </a:p>
        </p:txBody>
      </p:sp>
      <p:sp>
        <p:nvSpPr>
          <p:cNvPr id="69649" name="Line 17"/>
          <p:cNvSpPr>
            <a:spLocks noChangeShapeType="1"/>
          </p:cNvSpPr>
          <p:nvPr/>
        </p:nvSpPr>
        <p:spPr bwMode="auto">
          <a:xfrm rot="10800000" flipH="1">
            <a:off x="7079456" y="4467225"/>
            <a:ext cx="0" cy="376238"/>
          </a:xfrm>
          <a:prstGeom prst="line">
            <a:avLst/>
          </a:prstGeom>
          <a:noFill/>
          <a:ln w="63500">
            <a:solidFill>
              <a:srgbClr val="D90B00"/>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554" name="Rectangle 18"/>
          <p:cNvSpPr>
            <a:spLocks/>
          </p:cNvSpPr>
          <p:nvPr/>
        </p:nvSpPr>
        <p:spPr bwMode="auto">
          <a:xfrm>
            <a:off x="7126784" y="4541193"/>
            <a:ext cx="11581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500">
                <a:latin typeface="Menlo Regular" charset="0"/>
                <a:ea typeface="ＭＳ Ｐゴシック" charset="0"/>
                <a:sym typeface="Menlo Regular" charset="0"/>
              </a:rPr>
              <a:t>6</a:t>
            </a:r>
          </a:p>
        </p:txBody>
      </p:sp>
      <p:sp>
        <p:nvSpPr>
          <p:cNvPr id="65555" name="Rectangle 19"/>
          <p:cNvSpPr>
            <a:spLocks/>
          </p:cNvSpPr>
          <p:nvPr/>
        </p:nvSpPr>
        <p:spPr bwMode="auto">
          <a:xfrm>
            <a:off x="1285875" y="3105150"/>
            <a:ext cx="892969" cy="314325"/>
          </a:xfrm>
          <a:prstGeom prst="rect">
            <a:avLst/>
          </a:prstGeom>
          <a:solidFill>
            <a:srgbClr val="FFFFFF"/>
          </a:solidFill>
          <a:ln w="25400">
            <a:solidFill>
              <a:schemeClr val="tx1"/>
            </a:solidFill>
            <a:miter lim="800000"/>
            <a:headEnd/>
            <a:tailEnd/>
          </a:ln>
        </p:spPr>
        <p:txBody>
          <a:bodyPr lIns="0" tIns="0" rIns="0" bIns="0" anchor="ctr"/>
          <a:lstStyle/>
          <a:p>
            <a:r>
              <a:rPr lang="en-US" sz="1500">
                <a:latin typeface="Menlo Regular" charset="0"/>
                <a:ea typeface="ＭＳ Ｐゴシック" charset="0"/>
                <a:sym typeface="Menlo Regular" charset="0"/>
              </a:rPr>
              <a:t>drop</a:t>
            </a:r>
          </a:p>
        </p:txBody>
      </p:sp>
      <p:sp>
        <p:nvSpPr>
          <p:cNvPr id="69652" name="Line 20"/>
          <p:cNvSpPr>
            <a:spLocks noChangeShapeType="1"/>
          </p:cNvSpPr>
          <p:nvPr/>
        </p:nvSpPr>
        <p:spPr bwMode="auto">
          <a:xfrm>
            <a:off x="485775" y="6324600"/>
            <a:ext cx="8208169" cy="28575"/>
          </a:xfrm>
          <a:prstGeom prst="line">
            <a:avLst/>
          </a:prstGeom>
          <a:noFill/>
          <a:ln w="50800" cap="rnd">
            <a:solidFill>
              <a:schemeClr val="tx1"/>
            </a:solidFill>
            <a:prstDash val="sysDot"/>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557" name="Rectangle 21"/>
          <p:cNvSpPr>
            <a:spLocks/>
          </p:cNvSpPr>
          <p:nvPr/>
        </p:nvSpPr>
        <p:spPr bwMode="auto">
          <a:xfrm>
            <a:off x="2525316" y="2617143"/>
            <a:ext cx="46324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500">
                <a:latin typeface="Menlo Regular" charset="0"/>
                <a:ea typeface="ＭＳ Ｐゴシック" charset="0"/>
                <a:sym typeface="Menlo Regular" charset="0"/>
              </a:rPr>
              <a:t>True</a:t>
            </a:r>
          </a:p>
        </p:txBody>
      </p:sp>
      <p:sp>
        <p:nvSpPr>
          <p:cNvPr id="69654" name="Line 22"/>
          <p:cNvSpPr>
            <a:spLocks noChangeShapeType="1"/>
          </p:cNvSpPr>
          <p:nvPr/>
        </p:nvSpPr>
        <p:spPr bwMode="auto">
          <a:xfrm rot="10800000">
            <a:off x="6338292" y="3529012"/>
            <a:ext cx="742950" cy="406004"/>
          </a:xfrm>
          <a:prstGeom prst="line">
            <a:avLst/>
          </a:prstGeom>
          <a:noFill/>
          <a:ln w="63500">
            <a:solidFill>
              <a:srgbClr val="D90B00"/>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9656" name="Line 24"/>
          <p:cNvSpPr>
            <a:spLocks noChangeShapeType="1"/>
          </p:cNvSpPr>
          <p:nvPr/>
        </p:nvSpPr>
        <p:spPr bwMode="auto">
          <a:xfrm rot="10800000" flipH="1">
            <a:off x="4117479" y="2664619"/>
            <a:ext cx="0" cy="2683669"/>
          </a:xfrm>
          <a:prstGeom prst="line">
            <a:avLst/>
          </a:prstGeom>
          <a:noFill/>
          <a:ln w="63500">
            <a:solidFill>
              <a:srgbClr val="D90B00"/>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9657" name="Rectangle 25"/>
          <p:cNvSpPr>
            <a:spLocks/>
          </p:cNvSpPr>
          <p:nvPr/>
        </p:nvSpPr>
        <p:spPr bwMode="auto">
          <a:xfrm>
            <a:off x="2710161" y="5493693"/>
            <a:ext cx="208459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pPr algn="l"/>
            <a:r>
              <a:rPr lang="en-US" sz="1500">
                <a:latin typeface="Menlo Regular" charset="0"/>
                <a:ea typeface="ＭＳ Ｐゴシック" charset="0"/>
                <a:sym typeface="Menlo Regular" charset="0"/>
              </a:rPr>
              <a:t>match:{tcpDst==22}</a:t>
            </a:r>
          </a:p>
        </p:txBody>
      </p:sp>
      <p:sp>
        <p:nvSpPr>
          <p:cNvPr id="69658" name="Rectangle 26"/>
          <p:cNvSpPr>
            <a:spLocks/>
          </p:cNvSpPr>
          <p:nvPr/>
        </p:nvSpPr>
        <p:spPr bwMode="auto">
          <a:xfrm>
            <a:off x="2653903" y="5798493"/>
            <a:ext cx="220573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pPr algn="l"/>
            <a:r>
              <a:rPr lang="en-US" sz="1500">
                <a:latin typeface="Menlo Regular" charset="0"/>
                <a:ea typeface="ＭＳ Ｐゴシック" charset="0"/>
                <a:sym typeface="Menlo Regular" charset="0"/>
              </a:rPr>
              <a:t>action:ToController</a:t>
            </a:r>
          </a:p>
        </p:txBody>
      </p:sp>
      <p:sp>
        <p:nvSpPr>
          <p:cNvPr id="69659" name="Rectangle 27"/>
          <p:cNvSpPr>
            <a:spLocks/>
          </p:cNvSpPr>
          <p:nvPr/>
        </p:nvSpPr>
        <p:spPr bwMode="auto">
          <a:xfrm>
            <a:off x="6121301" y="5256996"/>
            <a:ext cx="2895267"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pPr algn="l"/>
            <a:r>
              <a:rPr lang="en-US" sz="1500" dirty="0">
                <a:latin typeface="Menlo Regular" charset="0"/>
                <a:ea typeface="ＭＳ Ｐゴシック" charset="0"/>
                <a:sym typeface="Menlo Regular" charset="0"/>
              </a:rPr>
              <a:t>match:{ethDst:4,ethSrc:6</a:t>
            </a:r>
            <a:r>
              <a:rPr lang="en-US" sz="1500" dirty="0" smtClean="0">
                <a:latin typeface="Menlo Regular" charset="0"/>
                <a:ea typeface="ＭＳ Ｐゴシック" charset="0"/>
                <a:sym typeface="Menlo Regular" charset="0"/>
              </a:rPr>
              <a:t>}</a:t>
            </a:r>
          </a:p>
          <a:p>
            <a:r>
              <a:rPr lang="en-US" sz="1600" dirty="0">
                <a:latin typeface="Menlo Regular" charset="0"/>
                <a:ea typeface="ＭＳ Ｐゴシック" charset="0"/>
                <a:sym typeface="Menlo Regular" charset="0"/>
              </a:rPr>
              <a:t>action:[port 30]</a:t>
            </a:r>
            <a:endParaRPr lang="en-US" sz="1500" dirty="0">
              <a:latin typeface="Menlo Regular" charset="0"/>
              <a:ea typeface="ＭＳ Ｐゴシック" charset="0"/>
              <a:sym typeface="Menlo Regular" charset="0"/>
            </a:endParaRPr>
          </a:p>
        </p:txBody>
      </p:sp>
      <p:sp>
        <p:nvSpPr>
          <p:cNvPr id="65564" name="Line 28"/>
          <p:cNvSpPr>
            <a:spLocks noChangeShapeType="1"/>
          </p:cNvSpPr>
          <p:nvPr/>
        </p:nvSpPr>
        <p:spPr bwMode="auto">
          <a:xfrm rot="10800000" flipH="1">
            <a:off x="1735932" y="2628900"/>
            <a:ext cx="2370832" cy="465535"/>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9661" name="Rectangle 29"/>
          <p:cNvSpPr>
            <a:spLocks/>
          </p:cNvSpPr>
          <p:nvPr/>
        </p:nvSpPr>
        <p:spPr bwMode="auto">
          <a:xfrm>
            <a:off x="4038600" y="6096000"/>
            <a:ext cx="881257"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2300" dirty="0">
                <a:ea typeface="ＭＳ Ｐゴシック" charset="0"/>
              </a:rPr>
              <a:t>Priority</a:t>
            </a:r>
          </a:p>
        </p:txBody>
      </p:sp>
      <p:sp>
        <p:nvSpPr>
          <p:cNvPr id="69662" name="Rectangle 30"/>
          <p:cNvSpPr>
            <a:spLocks/>
          </p:cNvSpPr>
          <p:nvPr/>
        </p:nvSpPr>
        <p:spPr bwMode="auto">
          <a:xfrm>
            <a:off x="2710160" y="5210145"/>
            <a:ext cx="130480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solidFill>
                  <a:srgbClr val="D90B00"/>
                </a:solidFill>
                <a:latin typeface="Menlo Bold" charset="0"/>
                <a:ea typeface="ＭＳ Ｐゴシック" charset="0"/>
                <a:sym typeface="Menlo Bold" charset="0"/>
              </a:rPr>
              <a:t>barrier rule:</a:t>
            </a:r>
          </a:p>
        </p:txBody>
      </p:sp>
      <p:sp>
        <p:nvSpPr>
          <p:cNvPr id="69663" name="Oval 31"/>
          <p:cNvSpPr>
            <a:spLocks/>
          </p:cNvSpPr>
          <p:nvPr/>
        </p:nvSpPr>
        <p:spPr bwMode="auto">
          <a:xfrm>
            <a:off x="6800850" y="2085975"/>
            <a:ext cx="564356" cy="771525"/>
          </a:xfrm>
          <a:prstGeom prst="ellipse">
            <a:avLst/>
          </a:prstGeom>
          <a:solidFill>
            <a:srgbClr val="66B132"/>
          </a:solidFill>
          <a:ln w="25400">
            <a:solidFill>
              <a:schemeClr val="tx1"/>
            </a:solidFill>
            <a:miter lim="800000"/>
            <a:headEnd/>
            <a:tailEnd/>
          </a:ln>
        </p:spPr>
        <p:txBody>
          <a:bodyPr lIns="0" tIns="0" rIns="0" bIns="0" anchor="ctr"/>
          <a:lstStyle/>
          <a:p>
            <a:r>
              <a:rPr lang="en-US" sz="2300" b="1">
                <a:latin typeface="Helvetica Neue" charset="0"/>
                <a:ea typeface="ＭＳ Ｐゴシック" charset="0"/>
                <a:sym typeface="Helvetica Neue" charset="0"/>
              </a:rPr>
              <a:t>1</a:t>
            </a:r>
          </a:p>
        </p:txBody>
      </p:sp>
      <p:sp>
        <p:nvSpPr>
          <p:cNvPr id="69664" name="Oval 32"/>
          <p:cNvSpPr>
            <a:spLocks/>
          </p:cNvSpPr>
          <p:nvPr/>
        </p:nvSpPr>
        <p:spPr bwMode="auto">
          <a:xfrm>
            <a:off x="3493294" y="2857500"/>
            <a:ext cx="564356" cy="771525"/>
          </a:xfrm>
          <a:prstGeom prst="ellipse">
            <a:avLst/>
          </a:prstGeom>
          <a:solidFill>
            <a:srgbClr val="66B132"/>
          </a:solidFill>
          <a:ln w="25400">
            <a:solidFill>
              <a:schemeClr val="tx1"/>
            </a:solidFill>
            <a:miter lim="800000"/>
            <a:headEnd/>
            <a:tailEnd/>
          </a:ln>
        </p:spPr>
        <p:txBody>
          <a:bodyPr lIns="0" tIns="0" rIns="0" bIns="0" anchor="ctr"/>
          <a:lstStyle/>
          <a:p>
            <a:r>
              <a:rPr lang="en-US" sz="2300" b="1">
                <a:latin typeface="Helvetica Neue" charset="0"/>
                <a:ea typeface="ＭＳ Ｐゴシック" charset="0"/>
                <a:sym typeface="Helvetica Neue" charset="0"/>
              </a:rPr>
              <a:t>2</a:t>
            </a:r>
          </a:p>
        </p:txBody>
      </p:sp>
      <p:sp>
        <p:nvSpPr>
          <p:cNvPr id="69665" name="Oval 33"/>
          <p:cNvSpPr>
            <a:spLocks/>
          </p:cNvSpPr>
          <p:nvPr/>
        </p:nvSpPr>
        <p:spPr bwMode="auto">
          <a:xfrm>
            <a:off x="1293019" y="1952625"/>
            <a:ext cx="564356" cy="771525"/>
          </a:xfrm>
          <a:prstGeom prst="ellipse">
            <a:avLst/>
          </a:prstGeom>
          <a:solidFill>
            <a:srgbClr val="66B132"/>
          </a:solidFill>
          <a:ln w="25400">
            <a:solidFill>
              <a:schemeClr val="tx1"/>
            </a:solidFill>
            <a:miter lim="800000"/>
            <a:headEnd/>
            <a:tailEnd/>
          </a:ln>
        </p:spPr>
        <p:txBody>
          <a:bodyPr lIns="0" tIns="0" rIns="0" bIns="0" anchor="ctr"/>
          <a:lstStyle/>
          <a:p>
            <a:r>
              <a:rPr lang="en-US" sz="2300" b="1">
                <a:latin typeface="Helvetica Neue" charset="0"/>
                <a:ea typeface="ＭＳ Ｐゴシック" charset="0"/>
                <a:sym typeface="Helvetica Neue" charset="0"/>
              </a:rPr>
              <a:t>3</a:t>
            </a:r>
          </a:p>
        </p:txBody>
      </p:sp>
      <p:sp>
        <p:nvSpPr>
          <p:cNvPr id="2" name="Date Placeholder 1"/>
          <p:cNvSpPr>
            <a:spLocks noGrp="1"/>
          </p:cNvSpPr>
          <p:nvPr>
            <p:ph type="dt" sz="half" idx="10"/>
          </p:nvPr>
        </p:nvSpPr>
        <p:spPr/>
        <p:txBody>
          <a:bodyPr/>
          <a:lstStyle/>
          <a:p>
            <a:r>
              <a:rPr lang="en-US" smtClean="0"/>
              <a:t>9/24/13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21</a:t>
            </a:fld>
            <a:endParaRPr lang="en-US"/>
          </a:p>
        </p:txBody>
      </p:sp>
      <p:sp>
        <p:nvSpPr>
          <p:cNvPr id="3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a:t>Andreas </a:t>
            </a:r>
            <a:r>
              <a:rPr lang="en-US" dirty="0" err="1" smtClean="0"/>
              <a:t>Voellmy</a:t>
            </a:r>
            <a:r>
              <a:rPr lang="en-US" dirty="0" smtClean="0"/>
              <a:t>, Yale</a:t>
            </a:r>
            <a:endParaRPr lang="en-US" dirty="0"/>
          </a:p>
        </p:txBody>
      </p:sp>
    </p:spTree>
    <p:extLst>
      <p:ext uri="{BB962C8B-B14F-4D97-AF65-F5344CB8AC3E}">
        <p14:creationId xmlns:p14="http://schemas.microsoft.com/office/powerpoint/2010/main" val="1270972502"/>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4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69649"/>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6965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69652"/>
                                        </p:tgtEl>
                                        <p:attrNameLst>
                                          <p:attrName>style.visibility</p:attrName>
                                        </p:attrNameLst>
                                      </p:cBhvr>
                                      <p:to>
                                        <p:strVal val="visible"/>
                                      </p:to>
                                    </p:set>
                                  </p:childTnLst>
                                </p:cTn>
                              </p:par>
                            </p:childTnLst>
                          </p:cTn>
                        </p:par>
                        <p:par>
                          <p:cTn id="17" fill="hold" nodeType="afterGroup">
                            <p:stCondLst>
                              <p:cond delay="500"/>
                            </p:stCondLst>
                            <p:childTnLst>
                              <p:par>
                                <p:cTn id="18" presetID="1" presetClass="entr" presetSubtype="0" fill="hold" grpId="0" nodeType="afterEffect">
                                  <p:stCondLst>
                                    <p:cond delay="0"/>
                                  </p:stCondLst>
                                  <p:childTnLst>
                                    <p:set>
                                      <p:cBhvr>
                                        <p:cTn id="19" dur="1" fill="hold">
                                          <p:stCondLst>
                                            <p:cond delay="499"/>
                                          </p:stCondLst>
                                        </p:cTn>
                                        <p:tgtEl>
                                          <p:spTgt spid="69657"/>
                                        </p:tgtEl>
                                        <p:attrNameLst>
                                          <p:attrName>style.visibility</p:attrName>
                                        </p:attrNameLst>
                                      </p:cBhvr>
                                      <p:to>
                                        <p:strVal val="visible"/>
                                      </p:to>
                                    </p:set>
                                  </p:childTnLst>
                                </p:cTn>
                              </p:par>
                            </p:childTnLst>
                          </p:cTn>
                        </p:par>
                        <p:par>
                          <p:cTn id="20" fill="hold" nodeType="afterGroup">
                            <p:stCondLst>
                              <p:cond delay="1000"/>
                            </p:stCondLst>
                            <p:childTnLst>
                              <p:par>
                                <p:cTn id="21" presetID="1" presetClass="entr" presetSubtype="0" fill="hold" grpId="0" nodeType="afterEffect">
                                  <p:stCondLst>
                                    <p:cond delay="0"/>
                                  </p:stCondLst>
                                  <p:childTnLst>
                                    <p:set>
                                      <p:cBhvr>
                                        <p:cTn id="22" dur="1" fill="hold">
                                          <p:stCondLst>
                                            <p:cond delay="499"/>
                                          </p:stCondLst>
                                        </p:cTn>
                                        <p:tgtEl>
                                          <p:spTgt spid="69662"/>
                                        </p:tgtEl>
                                        <p:attrNameLst>
                                          <p:attrName>style.visibility</p:attrName>
                                        </p:attrNameLst>
                                      </p:cBhvr>
                                      <p:to>
                                        <p:strVal val="visible"/>
                                      </p:to>
                                    </p:set>
                                  </p:childTnLst>
                                </p:cTn>
                              </p:par>
                            </p:childTnLst>
                          </p:cTn>
                        </p:par>
                        <p:par>
                          <p:cTn id="23" fill="hold" nodeType="afterGroup">
                            <p:stCondLst>
                              <p:cond delay="1500"/>
                            </p:stCondLst>
                            <p:childTnLst>
                              <p:par>
                                <p:cTn id="24" presetID="1" presetClass="entr" presetSubtype="0" fill="hold" grpId="0" nodeType="afterEffect">
                                  <p:stCondLst>
                                    <p:cond delay="0"/>
                                  </p:stCondLst>
                                  <p:childTnLst>
                                    <p:set>
                                      <p:cBhvr>
                                        <p:cTn id="25" dur="1" fill="hold">
                                          <p:stCondLst>
                                            <p:cond delay="499"/>
                                          </p:stCondLst>
                                        </p:cTn>
                                        <p:tgtEl>
                                          <p:spTgt spid="69661"/>
                                        </p:tgtEl>
                                        <p:attrNameLst>
                                          <p:attrName>style.visibility</p:attrName>
                                        </p:attrNameLst>
                                      </p:cBhvr>
                                      <p:to>
                                        <p:strVal val="visible"/>
                                      </p:to>
                                    </p:set>
                                  </p:childTnLst>
                                </p:cTn>
                              </p:par>
                            </p:childTnLst>
                          </p:cTn>
                        </p:par>
                        <p:par>
                          <p:cTn id="26" fill="hold" nodeType="afterGroup">
                            <p:stCondLst>
                              <p:cond delay="2000"/>
                            </p:stCondLst>
                            <p:childTnLst>
                              <p:par>
                                <p:cTn id="27" presetID="1" presetClass="entr" presetSubtype="0" fill="hold" grpId="0" nodeType="afterEffect">
                                  <p:stCondLst>
                                    <p:cond delay="0"/>
                                  </p:stCondLst>
                                  <p:childTnLst>
                                    <p:set>
                                      <p:cBhvr>
                                        <p:cTn id="28" dur="1" fill="hold">
                                          <p:stCondLst>
                                            <p:cond delay="499"/>
                                          </p:stCondLst>
                                        </p:cTn>
                                        <p:tgtEl>
                                          <p:spTgt spid="6965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6963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6963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69663"/>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69664"/>
                                        </p:tgtEl>
                                        <p:attrNameLst>
                                          <p:attrName>style.visibility</p:attrName>
                                        </p:attrNameLst>
                                      </p:cBhvr>
                                      <p:to>
                                        <p:strVal val="visible"/>
                                      </p:to>
                                    </p:set>
                                  </p:childTnLst>
                                </p:cTn>
                              </p:par>
                            </p:childTnLst>
                          </p:cTn>
                        </p:par>
                        <p:par>
                          <p:cTn id="45" fill="hold" nodeType="afterGroup">
                            <p:stCondLst>
                              <p:cond delay="500"/>
                            </p:stCondLst>
                            <p:childTnLst>
                              <p:par>
                                <p:cTn id="46" presetID="1" presetClass="entr" presetSubtype="0" fill="hold" grpId="0" nodeType="afterEffect">
                                  <p:stCondLst>
                                    <p:cond delay="0"/>
                                  </p:stCondLst>
                                  <p:childTnLst>
                                    <p:set>
                                      <p:cBhvr>
                                        <p:cTn id="47" dur="1" fill="hold">
                                          <p:stCondLst>
                                            <p:cond delay="499"/>
                                          </p:stCondLst>
                                        </p:cTn>
                                        <p:tgtEl>
                                          <p:spTgt spid="69656"/>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499"/>
                                          </p:stCondLst>
                                        </p:cTn>
                                        <p:tgtEl>
                                          <p:spTgt spid="69665"/>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499"/>
                                          </p:stCondLst>
                                        </p:cTn>
                                        <p:tgtEl>
                                          <p:spTgt spid="696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animBg="1"/>
      <p:bldP spid="69637" grpId="0" animBg="1"/>
      <p:bldP spid="69640" grpId="0" animBg="1"/>
      <p:bldP spid="69649" grpId="0" animBg="1"/>
      <p:bldP spid="69652" grpId="0" animBg="1"/>
      <p:bldP spid="69654" grpId="0" animBg="1"/>
      <p:bldP spid="69656" grpId="0" animBg="1"/>
      <p:bldP spid="69657" grpId="0" autoUpdateAnimBg="0"/>
      <p:bldP spid="69658" grpId="0" autoUpdateAnimBg="0"/>
      <p:bldP spid="69659" grpId="0" autoUpdateAnimBg="0"/>
      <p:bldP spid="69661" grpId="0" autoUpdateAnimBg="0"/>
      <p:bldP spid="69662" grpId="0" autoUpdateAnimBg="0"/>
      <p:bldP spid="69663" grpId="0" animBg="1" autoUpdateAnimBg="0"/>
      <p:bldP spid="69664" grpId="0" animBg="1" autoUpdateAnimBg="0"/>
      <p:bldP spid="69665"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Line 1"/>
          <p:cNvSpPr>
            <a:spLocks noChangeShapeType="1"/>
          </p:cNvSpPr>
          <p:nvPr/>
        </p:nvSpPr>
        <p:spPr bwMode="auto">
          <a:xfrm>
            <a:off x="5464969" y="4001691"/>
            <a:ext cx="0" cy="1309688"/>
          </a:xfrm>
          <a:prstGeom prst="line">
            <a:avLst/>
          </a:prstGeom>
          <a:noFill/>
          <a:ln w="25400">
            <a:solidFill>
              <a:srgbClr val="4D4D4D"/>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682" name="Line 2"/>
          <p:cNvSpPr>
            <a:spLocks noChangeShapeType="1"/>
          </p:cNvSpPr>
          <p:nvPr/>
        </p:nvSpPr>
        <p:spPr bwMode="auto">
          <a:xfrm>
            <a:off x="4107656" y="2333626"/>
            <a:ext cx="0" cy="2545556"/>
          </a:xfrm>
          <a:prstGeom prst="line">
            <a:avLst/>
          </a:prstGeom>
          <a:noFill/>
          <a:ln w="25400">
            <a:solidFill>
              <a:srgbClr val="4D4D4D"/>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683" name="Rectangle 3"/>
          <p:cNvSpPr>
            <a:spLocks noGrp="1" noChangeArrowheads="1"/>
          </p:cNvSpPr>
          <p:nvPr>
            <p:ph type="title"/>
          </p:nvPr>
        </p:nvSpPr>
        <p:spPr/>
        <p:txBody>
          <a:bodyPr>
            <a:normAutofit fontScale="90000"/>
          </a:bodyPr>
          <a:lstStyle/>
          <a:p>
            <a:pPr eaLnBrk="1" hangingPunct="1">
              <a:defRPr/>
            </a:pPr>
            <a:r>
              <a:rPr lang="en-US" smtClean="0"/>
              <a:t>Basic compilation: in-order traversal &amp; barrier rules</a:t>
            </a:r>
          </a:p>
        </p:txBody>
      </p:sp>
      <p:sp>
        <p:nvSpPr>
          <p:cNvPr id="71684" name="Rectangle 4"/>
          <p:cNvSpPr>
            <a:spLocks/>
          </p:cNvSpPr>
          <p:nvPr/>
        </p:nvSpPr>
        <p:spPr bwMode="auto">
          <a:xfrm>
            <a:off x="5072062" y="1895475"/>
            <a:ext cx="12525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p>
            <a:r>
              <a:rPr lang="en-US" sz="1300" dirty="0">
                <a:latin typeface="Menlo Regular" charset="0"/>
                <a:ea typeface="ＭＳ Ｐゴシック" charset="0"/>
                <a:sym typeface="Menlo Regular" charset="0"/>
              </a:rPr>
              <a:t>accumulated </a:t>
            </a:r>
          </a:p>
          <a:p>
            <a:r>
              <a:rPr lang="en-US" sz="1300" dirty="0">
                <a:latin typeface="Menlo Regular" charset="0"/>
                <a:ea typeface="ＭＳ Ｐゴシック" charset="0"/>
                <a:sym typeface="Menlo Regular" charset="0"/>
              </a:rPr>
              <a:t>match: {}</a:t>
            </a:r>
          </a:p>
        </p:txBody>
      </p:sp>
      <p:sp>
        <p:nvSpPr>
          <p:cNvPr id="71685" name="Rectangle 5"/>
          <p:cNvSpPr>
            <a:spLocks/>
          </p:cNvSpPr>
          <p:nvPr/>
        </p:nvSpPr>
        <p:spPr bwMode="auto">
          <a:xfrm>
            <a:off x="152400" y="3200400"/>
            <a:ext cx="11040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dirty="0">
                <a:latin typeface="Menlo Regular" charset="0"/>
                <a:ea typeface="ＭＳ Ｐゴシック" charset="0"/>
                <a:sym typeface="Menlo Regular" charset="0"/>
              </a:rPr>
              <a:t>{tcpDst:22}</a:t>
            </a:r>
          </a:p>
        </p:txBody>
      </p:sp>
      <p:sp>
        <p:nvSpPr>
          <p:cNvPr id="71686" name="Rectangle 6"/>
          <p:cNvSpPr>
            <a:spLocks/>
          </p:cNvSpPr>
          <p:nvPr/>
        </p:nvSpPr>
        <p:spPr bwMode="auto">
          <a:xfrm>
            <a:off x="0" y="4152900"/>
            <a:ext cx="346382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p>
            <a:r>
              <a:rPr lang="en-US" sz="1300">
                <a:latin typeface="Menlo Regular" charset="0"/>
                <a:ea typeface="ＭＳ Ｐゴシック" charset="0"/>
                <a:sym typeface="Menlo Regular" charset="0"/>
              </a:rPr>
              <a:t>(prio:3,{tcpDst:22},action:drop)</a:t>
            </a:r>
          </a:p>
        </p:txBody>
      </p:sp>
      <p:sp>
        <p:nvSpPr>
          <p:cNvPr id="71687" name="Rectangle 7"/>
          <p:cNvSpPr>
            <a:spLocks/>
          </p:cNvSpPr>
          <p:nvPr/>
        </p:nvSpPr>
        <p:spPr bwMode="auto">
          <a:xfrm>
            <a:off x="6805315" y="3209895"/>
            <a:ext cx="20073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latin typeface="Menlo Regular" charset="0"/>
                <a:ea typeface="ＭＳ Ｐゴシック" charset="0"/>
                <a:sym typeface="Menlo Regular" charset="0"/>
              </a:rPr>
              <a:t>{}</a:t>
            </a:r>
          </a:p>
        </p:txBody>
      </p:sp>
      <p:sp>
        <p:nvSpPr>
          <p:cNvPr id="71688" name="Rectangle 8"/>
          <p:cNvSpPr>
            <a:spLocks/>
          </p:cNvSpPr>
          <p:nvPr/>
        </p:nvSpPr>
        <p:spPr bwMode="auto">
          <a:xfrm>
            <a:off x="3962400" y="4038600"/>
            <a:ext cx="100369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dirty="0">
                <a:latin typeface="Menlo Regular" charset="0"/>
                <a:ea typeface="ＭＳ Ｐゴシック" charset="0"/>
                <a:sym typeface="Menlo Regular" charset="0"/>
              </a:rPr>
              <a:t>{ethDst:2}</a:t>
            </a:r>
          </a:p>
        </p:txBody>
      </p:sp>
      <p:sp>
        <p:nvSpPr>
          <p:cNvPr id="71689" name="Rectangle 9"/>
          <p:cNvSpPr>
            <a:spLocks/>
          </p:cNvSpPr>
          <p:nvPr/>
        </p:nvSpPr>
        <p:spPr bwMode="auto">
          <a:xfrm>
            <a:off x="7655422" y="4181445"/>
            <a:ext cx="100369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latin typeface="Menlo Regular" charset="0"/>
                <a:ea typeface="ＭＳ Ｐゴシック" charset="0"/>
                <a:sym typeface="Menlo Regular" charset="0"/>
              </a:rPr>
              <a:t>{ethDst:4}</a:t>
            </a:r>
          </a:p>
        </p:txBody>
      </p:sp>
      <p:sp>
        <p:nvSpPr>
          <p:cNvPr id="71690" name="Rectangle 10"/>
          <p:cNvSpPr>
            <a:spLocks/>
          </p:cNvSpPr>
          <p:nvPr/>
        </p:nvSpPr>
        <p:spPr bwMode="auto">
          <a:xfrm>
            <a:off x="7615237" y="4733925"/>
            <a:ext cx="1007269"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p>
            <a:r>
              <a:rPr lang="en-US" sz="1300">
                <a:latin typeface="Menlo Regular" charset="0"/>
                <a:ea typeface="ＭＳ Ｐゴシック" charset="0"/>
                <a:sym typeface="Menlo Regular" charset="0"/>
              </a:rPr>
              <a:t>{ethDst:4,</a:t>
            </a:r>
          </a:p>
          <a:p>
            <a:r>
              <a:rPr lang="en-US" sz="1300">
                <a:latin typeface="Menlo Regular" charset="0"/>
                <a:ea typeface="ＭＳ Ｐゴシック" charset="0"/>
                <a:sym typeface="Menlo Regular" charset="0"/>
              </a:rPr>
              <a:t>ethSrc:6}</a:t>
            </a:r>
          </a:p>
        </p:txBody>
      </p:sp>
      <p:sp>
        <p:nvSpPr>
          <p:cNvPr id="71691" name="Rectangle 11"/>
          <p:cNvSpPr>
            <a:spLocks/>
          </p:cNvSpPr>
          <p:nvPr/>
        </p:nvSpPr>
        <p:spPr bwMode="auto">
          <a:xfrm>
            <a:off x="5029200" y="5743575"/>
            <a:ext cx="4093369"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p>
            <a:r>
              <a:rPr lang="en-US" sz="1300" dirty="0">
                <a:latin typeface="Menlo Regular" charset="0"/>
                <a:ea typeface="ＭＳ Ｐゴシック" charset="0"/>
                <a:sym typeface="Menlo Regular" charset="0"/>
              </a:rPr>
              <a:t>(prio:0,{ethDst:4, ethSrc:6},action:[port 30])</a:t>
            </a:r>
          </a:p>
        </p:txBody>
      </p:sp>
      <p:sp>
        <p:nvSpPr>
          <p:cNvPr id="71692" name="Rectangle 12"/>
          <p:cNvSpPr>
            <a:spLocks/>
          </p:cNvSpPr>
          <p:nvPr/>
        </p:nvSpPr>
        <p:spPr bwMode="auto">
          <a:xfrm>
            <a:off x="4041577" y="5353020"/>
            <a:ext cx="311144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dirty="0">
                <a:latin typeface="Menlo Regular" charset="0"/>
                <a:ea typeface="ＭＳ Ｐゴシック" charset="0"/>
                <a:sym typeface="Menlo Regular" charset="0"/>
              </a:rPr>
              <a:t>(prio:1,{ethDst:2},</a:t>
            </a:r>
            <a:r>
              <a:rPr lang="en-US" sz="1300" dirty="0" err="1">
                <a:latin typeface="Menlo Regular" charset="0"/>
                <a:ea typeface="ＭＳ Ｐゴシック" charset="0"/>
                <a:sym typeface="Menlo Regular" charset="0"/>
              </a:rPr>
              <a:t>action:drop</a:t>
            </a:r>
            <a:r>
              <a:rPr lang="en-US" sz="1300" dirty="0">
                <a:latin typeface="Menlo Regular" charset="0"/>
                <a:ea typeface="ＭＳ Ｐゴシック" charset="0"/>
                <a:sym typeface="Menlo Regular" charset="0"/>
              </a:rPr>
              <a:t>)</a:t>
            </a:r>
          </a:p>
        </p:txBody>
      </p:sp>
      <p:sp>
        <p:nvSpPr>
          <p:cNvPr id="71693" name="Rectangle 13"/>
          <p:cNvSpPr>
            <a:spLocks/>
          </p:cNvSpPr>
          <p:nvPr/>
        </p:nvSpPr>
        <p:spPr bwMode="auto">
          <a:xfrm>
            <a:off x="2311003" y="4924395"/>
            <a:ext cx="401477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latin typeface="Menlo Regular" charset="0"/>
                <a:ea typeface="ＭＳ Ｐゴシック" charset="0"/>
                <a:sym typeface="Menlo Regular" charset="0"/>
              </a:rPr>
              <a:t>(prio:2,{tcpDst:22},action:ToController)</a:t>
            </a:r>
          </a:p>
        </p:txBody>
      </p:sp>
      <p:sp>
        <p:nvSpPr>
          <p:cNvPr id="71694" name="Line 14"/>
          <p:cNvSpPr>
            <a:spLocks noChangeShapeType="1"/>
          </p:cNvSpPr>
          <p:nvPr/>
        </p:nvSpPr>
        <p:spPr bwMode="auto">
          <a:xfrm>
            <a:off x="1685925" y="3105150"/>
            <a:ext cx="0" cy="1084660"/>
          </a:xfrm>
          <a:prstGeom prst="line">
            <a:avLst/>
          </a:prstGeom>
          <a:noFill/>
          <a:ln w="25400">
            <a:solidFill>
              <a:srgbClr val="4D4D4D"/>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695" name="Line 15"/>
          <p:cNvSpPr>
            <a:spLocks noChangeShapeType="1"/>
          </p:cNvSpPr>
          <p:nvPr/>
        </p:nvSpPr>
        <p:spPr bwMode="auto">
          <a:xfrm>
            <a:off x="7079456" y="4860132"/>
            <a:ext cx="0" cy="865585"/>
          </a:xfrm>
          <a:prstGeom prst="line">
            <a:avLst/>
          </a:prstGeom>
          <a:noFill/>
          <a:ln w="25400">
            <a:solidFill>
              <a:srgbClr val="4D4D4D"/>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696" name="Rectangle 16"/>
          <p:cNvSpPr>
            <a:spLocks/>
          </p:cNvSpPr>
          <p:nvPr/>
        </p:nvSpPr>
        <p:spPr bwMode="auto">
          <a:xfrm>
            <a:off x="7209830" y="1819245"/>
            <a:ext cx="1304801" cy="20005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b">
            <a:spAutoFit/>
          </a:bodyPr>
          <a:lstStyle/>
          <a:p>
            <a:r>
              <a:rPr lang="en-US" sz="1300">
                <a:latin typeface="Menlo Regular" charset="0"/>
                <a:ea typeface="ＭＳ Ｐゴシック" charset="0"/>
                <a:sym typeface="Menlo Regular" charset="0"/>
              </a:rPr>
              <a:t>Priority := 0</a:t>
            </a:r>
          </a:p>
        </p:txBody>
      </p:sp>
      <p:sp>
        <p:nvSpPr>
          <p:cNvPr id="71697" name="Rectangle 17"/>
          <p:cNvSpPr>
            <a:spLocks/>
          </p:cNvSpPr>
          <p:nvPr/>
        </p:nvSpPr>
        <p:spPr bwMode="auto">
          <a:xfrm>
            <a:off x="7216081" y="1819245"/>
            <a:ext cx="1304801" cy="20005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b">
            <a:spAutoFit/>
          </a:bodyPr>
          <a:lstStyle/>
          <a:p>
            <a:r>
              <a:rPr lang="en-US" sz="1300">
                <a:latin typeface="Menlo Regular" charset="0"/>
                <a:ea typeface="ＭＳ Ｐゴシック" charset="0"/>
                <a:sym typeface="Menlo Regular" charset="0"/>
              </a:rPr>
              <a:t>Priority := 1</a:t>
            </a:r>
          </a:p>
        </p:txBody>
      </p:sp>
      <p:sp>
        <p:nvSpPr>
          <p:cNvPr id="71698" name="Rectangle 18"/>
          <p:cNvSpPr>
            <a:spLocks/>
          </p:cNvSpPr>
          <p:nvPr/>
        </p:nvSpPr>
        <p:spPr bwMode="auto">
          <a:xfrm>
            <a:off x="7216081" y="1819245"/>
            <a:ext cx="1308050" cy="20005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b">
            <a:spAutoFit/>
          </a:bodyPr>
          <a:lstStyle/>
          <a:p>
            <a:r>
              <a:rPr lang="en-US" sz="1300">
                <a:latin typeface="Menlo Regular" charset="0"/>
                <a:ea typeface="ＭＳ Ｐゴシック" charset="0"/>
                <a:sym typeface="Menlo Regular" charset="0"/>
              </a:rPr>
              <a:t>Priority := 2</a:t>
            </a:r>
          </a:p>
        </p:txBody>
      </p:sp>
      <p:sp>
        <p:nvSpPr>
          <p:cNvPr id="71699" name="Rectangle 19"/>
          <p:cNvSpPr>
            <a:spLocks/>
          </p:cNvSpPr>
          <p:nvPr/>
        </p:nvSpPr>
        <p:spPr bwMode="auto">
          <a:xfrm>
            <a:off x="7216081" y="1819245"/>
            <a:ext cx="1308050" cy="20005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b">
            <a:spAutoFit/>
          </a:bodyPr>
          <a:lstStyle/>
          <a:p>
            <a:r>
              <a:rPr lang="en-US" sz="1300" dirty="0">
                <a:latin typeface="Menlo Regular" charset="0"/>
                <a:ea typeface="ＭＳ Ｐゴシック" charset="0"/>
                <a:sym typeface="Menlo Regular" charset="0"/>
              </a:rPr>
              <a:t>Priority := 3</a:t>
            </a:r>
          </a:p>
        </p:txBody>
      </p:sp>
      <p:sp>
        <p:nvSpPr>
          <p:cNvPr id="71700" name="Rectangle 20"/>
          <p:cNvSpPr>
            <a:spLocks/>
          </p:cNvSpPr>
          <p:nvPr/>
        </p:nvSpPr>
        <p:spPr bwMode="auto">
          <a:xfrm>
            <a:off x="914400" y="4953000"/>
            <a:ext cx="130480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dirty="0">
                <a:solidFill>
                  <a:srgbClr val="D90B00"/>
                </a:solidFill>
                <a:latin typeface="Menlo Bold" charset="0"/>
                <a:ea typeface="ＭＳ Ｐゴシック" charset="0"/>
                <a:sym typeface="Menlo Bold" charset="0"/>
              </a:rPr>
              <a:t>barrier rule:</a:t>
            </a:r>
          </a:p>
        </p:txBody>
      </p:sp>
      <p:sp>
        <p:nvSpPr>
          <p:cNvPr id="67605" name="AutoShape 21"/>
          <p:cNvSpPr>
            <a:spLocks/>
          </p:cNvSpPr>
          <p:nvPr/>
        </p:nvSpPr>
        <p:spPr bwMode="auto">
          <a:xfrm>
            <a:off x="3171825" y="1743075"/>
            <a:ext cx="1907381" cy="876300"/>
          </a:xfrm>
          <a:prstGeom prst="diamond">
            <a:avLst/>
          </a:prstGeom>
          <a:solidFill>
            <a:srgbClr val="FFFFFF"/>
          </a:solidFill>
          <a:ln w="25400">
            <a:solidFill>
              <a:schemeClr val="tx1"/>
            </a:solidFill>
            <a:miter lim="800000"/>
            <a:headEnd/>
            <a:tailEnd/>
          </a:ln>
        </p:spPr>
        <p:txBody>
          <a:bodyPr lIns="0" tIns="0" rIns="0" bIns="0" anchor="ctr"/>
          <a:lstStyle/>
          <a:p>
            <a:pPr>
              <a:tabLst>
                <a:tab pos="198025" algn="l"/>
              </a:tabLst>
            </a:pPr>
            <a:r>
              <a:rPr lang="en-US" sz="1500">
                <a:latin typeface="Menlo Regular" charset="0"/>
                <a:ea typeface="ＭＳ Ｐゴシック" charset="0"/>
                <a:sym typeface="Menlo Regular" charset="0"/>
              </a:rPr>
              <a:t>tcpDst==22</a:t>
            </a:r>
          </a:p>
        </p:txBody>
      </p:sp>
      <p:sp>
        <p:nvSpPr>
          <p:cNvPr id="67606" name="Line 22"/>
          <p:cNvSpPr>
            <a:spLocks noChangeShapeType="1"/>
          </p:cNvSpPr>
          <p:nvPr/>
        </p:nvSpPr>
        <p:spPr bwMode="auto">
          <a:xfrm rot="10800000">
            <a:off x="4102299" y="2625329"/>
            <a:ext cx="2164556" cy="381000"/>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7607" name="Oval 23"/>
          <p:cNvSpPr>
            <a:spLocks/>
          </p:cNvSpPr>
          <p:nvPr/>
        </p:nvSpPr>
        <p:spPr bwMode="auto">
          <a:xfrm>
            <a:off x="5872163" y="2895601"/>
            <a:ext cx="985837" cy="628650"/>
          </a:xfrm>
          <a:prstGeom prst="ellipse">
            <a:avLst/>
          </a:prstGeom>
          <a:solidFill>
            <a:srgbClr val="FFFFFF"/>
          </a:solidFill>
          <a:ln w="25400">
            <a:solidFill>
              <a:schemeClr val="tx1"/>
            </a:solidFill>
            <a:miter lim="800000"/>
            <a:headEnd/>
            <a:tailEnd/>
          </a:ln>
        </p:spPr>
        <p:txBody>
          <a:bodyPr lIns="0" tIns="0" rIns="0" bIns="0" anchor="ctr"/>
          <a:lstStyle/>
          <a:p>
            <a:r>
              <a:rPr lang="en-US" sz="1500" dirty="0" err="1">
                <a:latin typeface="Menlo Regular" charset="0"/>
                <a:ea typeface="ＭＳ Ｐゴシック" charset="0"/>
                <a:sym typeface="Menlo Regular" charset="0"/>
              </a:rPr>
              <a:t>ethDst</a:t>
            </a:r>
            <a:endParaRPr lang="en-US" sz="1500" dirty="0">
              <a:latin typeface="Menlo Regular" charset="0"/>
              <a:ea typeface="ＭＳ Ｐゴシック" charset="0"/>
              <a:sym typeface="Menlo Regular" charset="0"/>
            </a:endParaRPr>
          </a:p>
        </p:txBody>
      </p:sp>
      <p:sp>
        <p:nvSpPr>
          <p:cNvPr id="67608" name="Line 24"/>
          <p:cNvSpPr>
            <a:spLocks noChangeShapeType="1"/>
          </p:cNvSpPr>
          <p:nvPr/>
        </p:nvSpPr>
        <p:spPr bwMode="auto">
          <a:xfrm rot="10800000" flipH="1">
            <a:off x="5417642" y="3523060"/>
            <a:ext cx="904577" cy="457200"/>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7609" name="Rectangle 25"/>
          <p:cNvSpPr>
            <a:spLocks/>
          </p:cNvSpPr>
          <p:nvPr/>
        </p:nvSpPr>
        <p:spPr bwMode="auto">
          <a:xfrm>
            <a:off x="5614988" y="3607743"/>
            <a:ext cx="11581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500">
                <a:latin typeface="Menlo Regular" charset="0"/>
                <a:ea typeface="ＭＳ Ｐゴシック" charset="0"/>
                <a:sym typeface="Menlo Regular" charset="0"/>
              </a:rPr>
              <a:t>2</a:t>
            </a:r>
          </a:p>
        </p:txBody>
      </p:sp>
      <p:sp>
        <p:nvSpPr>
          <p:cNvPr id="67610" name="Rectangle 26"/>
          <p:cNvSpPr>
            <a:spLocks/>
          </p:cNvSpPr>
          <p:nvPr/>
        </p:nvSpPr>
        <p:spPr bwMode="auto">
          <a:xfrm>
            <a:off x="4957762" y="3990975"/>
            <a:ext cx="892969" cy="314325"/>
          </a:xfrm>
          <a:prstGeom prst="rect">
            <a:avLst/>
          </a:prstGeom>
          <a:solidFill>
            <a:srgbClr val="FFFFFF"/>
          </a:solidFill>
          <a:ln w="25400">
            <a:solidFill>
              <a:schemeClr val="tx1"/>
            </a:solidFill>
            <a:miter lim="800000"/>
            <a:headEnd/>
            <a:tailEnd/>
          </a:ln>
        </p:spPr>
        <p:txBody>
          <a:bodyPr lIns="0" tIns="0" rIns="0" bIns="0" anchor="ctr"/>
          <a:lstStyle/>
          <a:p>
            <a:r>
              <a:rPr lang="en-US" sz="1500" dirty="0" smtClean="0">
                <a:latin typeface="Menlo Regular" charset="0"/>
                <a:ea typeface="ＭＳ Ｐゴシック" charset="0"/>
                <a:sym typeface="Menlo Regular" charset="0"/>
              </a:rPr>
              <a:t> null</a:t>
            </a:r>
            <a:endParaRPr lang="en-US" sz="1500" dirty="0">
              <a:latin typeface="Menlo Regular" charset="0"/>
              <a:ea typeface="ＭＳ Ｐゴシック" charset="0"/>
              <a:sym typeface="Menlo Regular" charset="0"/>
            </a:endParaRPr>
          </a:p>
        </p:txBody>
      </p:sp>
      <p:sp>
        <p:nvSpPr>
          <p:cNvPr id="67611" name="Rectangle 27"/>
          <p:cNvSpPr>
            <a:spLocks/>
          </p:cNvSpPr>
          <p:nvPr/>
        </p:nvSpPr>
        <p:spPr bwMode="auto">
          <a:xfrm>
            <a:off x="6698159" y="3550593"/>
            <a:ext cx="11581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500">
                <a:latin typeface="Menlo Regular" charset="0"/>
                <a:ea typeface="ＭＳ Ｐゴシック" charset="0"/>
                <a:sym typeface="Menlo Regular" charset="0"/>
              </a:rPr>
              <a:t>4</a:t>
            </a:r>
          </a:p>
        </p:txBody>
      </p:sp>
      <p:sp>
        <p:nvSpPr>
          <p:cNvPr id="67612" name="Rectangle 28"/>
          <p:cNvSpPr>
            <a:spLocks/>
          </p:cNvSpPr>
          <p:nvPr/>
        </p:nvSpPr>
        <p:spPr bwMode="auto">
          <a:xfrm>
            <a:off x="6553200" y="4876800"/>
            <a:ext cx="976313" cy="352425"/>
          </a:xfrm>
          <a:prstGeom prst="rect">
            <a:avLst/>
          </a:prstGeom>
          <a:solidFill>
            <a:srgbClr val="FFFFFF"/>
          </a:solidFill>
          <a:ln w="25400">
            <a:solidFill>
              <a:schemeClr val="tx1"/>
            </a:solidFill>
            <a:miter lim="800000"/>
            <a:headEnd/>
            <a:tailEnd/>
          </a:ln>
        </p:spPr>
        <p:txBody>
          <a:bodyPr lIns="0" tIns="0" rIns="0" bIns="0" anchor="ctr"/>
          <a:lstStyle/>
          <a:p>
            <a:r>
              <a:rPr lang="en-US" sz="1500" dirty="0" smtClean="0">
                <a:latin typeface="Menlo Regular" charset="0"/>
                <a:ea typeface="ＭＳ Ｐゴシック" charset="0"/>
                <a:sym typeface="Menlo Regular" charset="0"/>
              </a:rPr>
              <a:t> port </a:t>
            </a:r>
            <a:r>
              <a:rPr lang="en-US" sz="1500" dirty="0">
                <a:latin typeface="Menlo Regular" charset="0"/>
                <a:ea typeface="ＭＳ Ｐゴシック" charset="0"/>
                <a:sym typeface="Menlo Regular" charset="0"/>
              </a:rPr>
              <a:t>30</a:t>
            </a:r>
          </a:p>
        </p:txBody>
      </p:sp>
      <p:sp>
        <p:nvSpPr>
          <p:cNvPr id="67613" name="Line 29"/>
          <p:cNvSpPr>
            <a:spLocks noChangeShapeType="1"/>
          </p:cNvSpPr>
          <p:nvPr/>
        </p:nvSpPr>
        <p:spPr bwMode="auto">
          <a:xfrm rot="10800000" flipH="1">
            <a:off x="7079456" y="4467225"/>
            <a:ext cx="0" cy="376238"/>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7614" name="Rectangle 30"/>
          <p:cNvSpPr>
            <a:spLocks/>
          </p:cNvSpPr>
          <p:nvPr/>
        </p:nvSpPr>
        <p:spPr bwMode="auto">
          <a:xfrm>
            <a:off x="7119640" y="4617393"/>
            <a:ext cx="11581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500">
                <a:latin typeface="Menlo Regular" charset="0"/>
                <a:ea typeface="ＭＳ Ｐゴシック" charset="0"/>
                <a:sym typeface="Menlo Regular" charset="0"/>
              </a:rPr>
              <a:t>6</a:t>
            </a:r>
          </a:p>
        </p:txBody>
      </p:sp>
      <p:sp>
        <p:nvSpPr>
          <p:cNvPr id="67615" name="Rectangle 31"/>
          <p:cNvSpPr>
            <a:spLocks/>
          </p:cNvSpPr>
          <p:nvPr/>
        </p:nvSpPr>
        <p:spPr bwMode="auto">
          <a:xfrm>
            <a:off x="1285875" y="3105150"/>
            <a:ext cx="892969" cy="314325"/>
          </a:xfrm>
          <a:prstGeom prst="rect">
            <a:avLst/>
          </a:prstGeom>
          <a:solidFill>
            <a:srgbClr val="FFFFFF"/>
          </a:solidFill>
          <a:ln w="25400">
            <a:solidFill>
              <a:schemeClr val="tx1"/>
            </a:solidFill>
            <a:miter lim="800000"/>
            <a:headEnd/>
            <a:tailEnd/>
          </a:ln>
        </p:spPr>
        <p:txBody>
          <a:bodyPr lIns="0" tIns="0" rIns="0" bIns="0" anchor="ctr"/>
          <a:lstStyle/>
          <a:p>
            <a:r>
              <a:rPr lang="en-US" sz="1500" dirty="0" smtClean="0">
                <a:latin typeface="Menlo Regular" charset="0"/>
                <a:ea typeface="ＭＳ Ｐゴシック" charset="0"/>
                <a:sym typeface="Menlo Regular" charset="0"/>
              </a:rPr>
              <a:t> null</a:t>
            </a:r>
            <a:endParaRPr lang="en-US" sz="1500" dirty="0">
              <a:latin typeface="Menlo Regular" charset="0"/>
              <a:ea typeface="ＭＳ Ｐゴシック" charset="0"/>
              <a:sym typeface="Menlo Regular" charset="0"/>
            </a:endParaRPr>
          </a:p>
        </p:txBody>
      </p:sp>
      <p:sp>
        <p:nvSpPr>
          <p:cNvPr id="67616" name="Rectangle 32"/>
          <p:cNvSpPr>
            <a:spLocks/>
          </p:cNvSpPr>
          <p:nvPr/>
        </p:nvSpPr>
        <p:spPr bwMode="auto">
          <a:xfrm>
            <a:off x="2525316" y="2617143"/>
            <a:ext cx="46324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500">
                <a:latin typeface="Menlo Regular" charset="0"/>
                <a:ea typeface="ＭＳ Ｐゴシック" charset="0"/>
                <a:sym typeface="Menlo Regular" charset="0"/>
              </a:rPr>
              <a:t>True</a:t>
            </a:r>
          </a:p>
        </p:txBody>
      </p:sp>
      <p:sp>
        <p:nvSpPr>
          <p:cNvPr id="67617" name="Line 33"/>
          <p:cNvSpPr>
            <a:spLocks noChangeShapeType="1"/>
          </p:cNvSpPr>
          <p:nvPr/>
        </p:nvSpPr>
        <p:spPr bwMode="auto">
          <a:xfrm rot="10800000">
            <a:off x="6338292" y="3529012"/>
            <a:ext cx="742950" cy="406004"/>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7618" name="Line 34"/>
          <p:cNvSpPr>
            <a:spLocks noChangeShapeType="1"/>
          </p:cNvSpPr>
          <p:nvPr/>
        </p:nvSpPr>
        <p:spPr bwMode="auto">
          <a:xfrm rot="10800000" flipH="1">
            <a:off x="1735932" y="2628900"/>
            <a:ext cx="2370832" cy="465535"/>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7619" name="Oval 35"/>
          <p:cNvSpPr>
            <a:spLocks/>
          </p:cNvSpPr>
          <p:nvPr/>
        </p:nvSpPr>
        <p:spPr bwMode="auto">
          <a:xfrm>
            <a:off x="6636544" y="3962400"/>
            <a:ext cx="983456" cy="552450"/>
          </a:xfrm>
          <a:prstGeom prst="ellipse">
            <a:avLst/>
          </a:prstGeom>
          <a:solidFill>
            <a:srgbClr val="FFFFFF"/>
          </a:solidFill>
          <a:ln w="25400">
            <a:solidFill>
              <a:schemeClr val="tx1"/>
            </a:solidFill>
            <a:miter lim="800000"/>
            <a:headEnd/>
            <a:tailEnd/>
          </a:ln>
        </p:spPr>
        <p:txBody>
          <a:bodyPr lIns="0" tIns="0" rIns="0" bIns="0" anchor="ctr"/>
          <a:lstStyle/>
          <a:p>
            <a:r>
              <a:rPr lang="en-US" sz="1500" dirty="0" err="1">
                <a:latin typeface="Menlo Regular" charset="0"/>
                <a:ea typeface="ＭＳ Ｐゴシック" charset="0"/>
                <a:sym typeface="Menlo Regular" charset="0"/>
              </a:rPr>
              <a:t>ethSrc</a:t>
            </a:r>
            <a:endParaRPr lang="en-US" sz="1500" dirty="0">
              <a:latin typeface="Menlo Regular" charset="0"/>
              <a:ea typeface="ＭＳ Ｐゴシック" charset="0"/>
              <a:sym typeface="Menlo Regular" charset="0"/>
            </a:endParaRPr>
          </a:p>
        </p:txBody>
      </p:sp>
      <p:sp>
        <p:nvSpPr>
          <p:cNvPr id="67620" name="Rectangle 36"/>
          <p:cNvSpPr>
            <a:spLocks/>
          </p:cNvSpPr>
          <p:nvPr/>
        </p:nvSpPr>
        <p:spPr bwMode="auto">
          <a:xfrm>
            <a:off x="5113139" y="2579043"/>
            <a:ext cx="57905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500">
                <a:latin typeface="Menlo Regular" charset="0"/>
                <a:ea typeface="ＭＳ Ｐゴシック" charset="0"/>
                <a:sym typeface="Menlo Regular" charset="0"/>
              </a:rPr>
              <a:t>False</a:t>
            </a:r>
          </a:p>
        </p:txBody>
      </p:sp>
      <p:sp>
        <p:nvSpPr>
          <p:cNvPr id="2" name="Date Placeholder 1"/>
          <p:cNvSpPr>
            <a:spLocks noGrp="1"/>
          </p:cNvSpPr>
          <p:nvPr>
            <p:ph type="dt" sz="half" idx="10"/>
          </p:nvPr>
        </p:nvSpPr>
        <p:spPr/>
        <p:txBody>
          <a:bodyPr/>
          <a:lstStyle/>
          <a:p>
            <a:r>
              <a:rPr lang="en-US" smtClean="0"/>
              <a:t>9/24/13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22</a:t>
            </a:fld>
            <a:endParaRPr lang="en-US"/>
          </a:p>
        </p:txBody>
      </p:sp>
      <p:sp>
        <p:nvSpPr>
          <p:cNvPr id="41"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a:t>Andreas </a:t>
            </a:r>
            <a:r>
              <a:rPr lang="en-US" dirty="0" err="1" smtClean="0"/>
              <a:t>Voellmy</a:t>
            </a:r>
            <a:r>
              <a:rPr lang="en-US" dirty="0" smtClean="0"/>
              <a:t>, Yale</a:t>
            </a:r>
            <a:endParaRPr lang="en-US" dirty="0"/>
          </a:p>
        </p:txBody>
      </p:sp>
    </p:spTree>
    <p:extLst>
      <p:ext uri="{BB962C8B-B14F-4D97-AF65-F5344CB8AC3E}">
        <p14:creationId xmlns:p14="http://schemas.microsoft.com/office/powerpoint/2010/main" val="1131739271"/>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6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6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68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68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169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1691"/>
                                        </p:tgtEl>
                                        <p:attrNameLst>
                                          <p:attrName>style.visibility</p:attrName>
                                        </p:attrNameLst>
                                      </p:cBhvr>
                                      <p:to>
                                        <p:strVal val="visible"/>
                                      </p:to>
                                    </p:set>
                                  </p:childTnLst>
                                </p:cTn>
                              </p:par>
                            </p:childTnLst>
                          </p:cTn>
                        </p:par>
                        <p:par>
                          <p:cTn id="27" fill="hold" nodeType="afterGroup">
                            <p:stCondLst>
                              <p:cond delay="500"/>
                            </p:stCondLst>
                            <p:childTnLst>
                              <p:par>
                                <p:cTn id="28" presetID="1" presetClass="entr" presetSubtype="0" fill="hold" grpId="0" nodeType="afterEffect">
                                  <p:stCondLst>
                                    <p:cond delay="0"/>
                                  </p:stCondLst>
                                  <p:childTnLst>
                                    <p:set>
                                      <p:cBhvr>
                                        <p:cTn id="29" dur="1" fill="hold">
                                          <p:stCondLst>
                                            <p:cond delay="499"/>
                                          </p:stCondLst>
                                        </p:cTn>
                                        <p:tgtEl>
                                          <p:spTgt spid="71695"/>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71697"/>
                                        </p:tgtEl>
                                        <p:attrNameLst>
                                          <p:attrName>style.visibility</p:attrName>
                                        </p:attrNameLst>
                                      </p:cBhvr>
                                      <p:to>
                                        <p:strVal val="visible"/>
                                      </p:to>
                                    </p:set>
                                  </p:childTnLst>
                                </p:cTn>
                              </p:par>
                            </p:childTnLst>
                          </p:cTn>
                        </p:par>
                        <p:par>
                          <p:cTn id="34" fill="hold" nodeType="afterGroup">
                            <p:stCondLst>
                              <p:cond delay="500"/>
                            </p:stCondLst>
                            <p:childTnLst>
                              <p:par>
                                <p:cTn id="35" presetID="1" presetClass="exit" presetSubtype="0" fill="hold" grpId="1" nodeType="afterEffect">
                                  <p:stCondLst>
                                    <p:cond delay="0"/>
                                  </p:stCondLst>
                                  <p:childTnLst>
                                    <p:set>
                                      <p:cBhvr>
                                        <p:cTn id="36" dur="1" fill="hold">
                                          <p:stCondLst>
                                            <p:cond delay="499"/>
                                          </p:stCondLst>
                                        </p:cTn>
                                        <p:tgtEl>
                                          <p:spTgt spid="71696"/>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71688"/>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71692"/>
                                        </p:tgtEl>
                                        <p:attrNameLst>
                                          <p:attrName>style.visibility</p:attrName>
                                        </p:attrNameLst>
                                      </p:cBhvr>
                                      <p:to>
                                        <p:strVal val="visible"/>
                                      </p:to>
                                    </p:set>
                                  </p:childTnLst>
                                </p:cTn>
                              </p:par>
                            </p:childTnLst>
                          </p:cTn>
                        </p:par>
                        <p:par>
                          <p:cTn id="45" fill="hold" nodeType="afterGroup">
                            <p:stCondLst>
                              <p:cond delay="500"/>
                            </p:stCondLst>
                            <p:childTnLst>
                              <p:par>
                                <p:cTn id="46" presetID="1" presetClass="entr" presetSubtype="0" fill="hold" grpId="0" nodeType="afterEffect">
                                  <p:stCondLst>
                                    <p:cond delay="0"/>
                                  </p:stCondLst>
                                  <p:childTnLst>
                                    <p:set>
                                      <p:cBhvr>
                                        <p:cTn id="47" dur="1" fill="hold">
                                          <p:stCondLst>
                                            <p:cond delay="499"/>
                                          </p:stCondLst>
                                        </p:cTn>
                                        <p:tgtEl>
                                          <p:spTgt spid="71681"/>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499"/>
                                          </p:stCondLst>
                                        </p:cTn>
                                        <p:tgtEl>
                                          <p:spTgt spid="71698"/>
                                        </p:tgtEl>
                                        <p:attrNameLst>
                                          <p:attrName>style.visibility</p:attrName>
                                        </p:attrNameLst>
                                      </p:cBhvr>
                                      <p:to>
                                        <p:strVal val="visible"/>
                                      </p:to>
                                    </p:set>
                                  </p:childTnLst>
                                </p:cTn>
                              </p:par>
                            </p:childTnLst>
                          </p:cTn>
                        </p:par>
                        <p:par>
                          <p:cTn id="52" fill="hold" nodeType="afterGroup">
                            <p:stCondLst>
                              <p:cond delay="500"/>
                            </p:stCondLst>
                            <p:childTnLst>
                              <p:par>
                                <p:cTn id="53" presetID="1" presetClass="exit" presetSubtype="0" fill="hold" grpId="1" nodeType="afterEffect">
                                  <p:stCondLst>
                                    <p:cond delay="0"/>
                                  </p:stCondLst>
                                  <p:childTnLst>
                                    <p:set>
                                      <p:cBhvr>
                                        <p:cTn id="54" dur="1" fill="hold">
                                          <p:stCondLst>
                                            <p:cond delay="499"/>
                                          </p:stCondLst>
                                        </p:cTn>
                                        <p:tgtEl>
                                          <p:spTgt spid="71697"/>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71682"/>
                                        </p:tgtEl>
                                        <p:attrNameLst>
                                          <p:attrName>style.visibility</p:attrName>
                                        </p:attrNameLst>
                                      </p:cBhvr>
                                      <p:to>
                                        <p:strVal val="visible"/>
                                      </p:to>
                                    </p:set>
                                  </p:childTnLst>
                                </p:cTn>
                              </p:par>
                            </p:childTnLst>
                          </p:cTn>
                        </p:par>
                        <p:par>
                          <p:cTn id="59" fill="hold" nodeType="afterGroup">
                            <p:stCondLst>
                              <p:cond delay="500"/>
                            </p:stCondLst>
                            <p:childTnLst>
                              <p:par>
                                <p:cTn id="60" presetID="1" presetClass="entr" presetSubtype="0" fill="hold" grpId="0" nodeType="afterEffect">
                                  <p:stCondLst>
                                    <p:cond delay="0"/>
                                  </p:stCondLst>
                                  <p:childTnLst>
                                    <p:set>
                                      <p:cBhvr>
                                        <p:cTn id="61" dur="1" fill="hold">
                                          <p:stCondLst>
                                            <p:cond delay="499"/>
                                          </p:stCondLst>
                                        </p:cTn>
                                        <p:tgtEl>
                                          <p:spTgt spid="71693"/>
                                        </p:tgtEl>
                                        <p:attrNameLst>
                                          <p:attrName>style.visibility</p:attrName>
                                        </p:attrNameLst>
                                      </p:cBhvr>
                                      <p:to>
                                        <p:strVal val="visible"/>
                                      </p:to>
                                    </p:set>
                                  </p:childTnLst>
                                </p:cTn>
                              </p:par>
                            </p:childTnLst>
                          </p:cTn>
                        </p:par>
                        <p:par>
                          <p:cTn id="62" fill="hold" nodeType="afterGroup">
                            <p:stCondLst>
                              <p:cond delay="1000"/>
                            </p:stCondLst>
                            <p:childTnLst>
                              <p:par>
                                <p:cTn id="63" presetID="1" presetClass="entr" presetSubtype="0" fill="hold" grpId="0" nodeType="afterEffect">
                                  <p:stCondLst>
                                    <p:cond delay="0"/>
                                  </p:stCondLst>
                                  <p:childTnLst>
                                    <p:set>
                                      <p:cBhvr>
                                        <p:cTn id="64" dur="1" fill="hold">
                                          <p:stCondLst>
                                            <p:cond delay="499"/>
                                          </p:stCondLst>
                                        </p:cTn>
                                        <p:tgtEl>
                                          <p:spTgt spid="71700"/>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499"/>
                                          </p:stCondLst>
                                        </p:cTn>
                                        <p:tgtEl>
                                          <p:spTgt spid="71699"/>
                                        </p:tgtEl>
                                        <p:attrNameLst>
                                          <p:attrName>style.visibility</p:attrName>
                                        </p:attrNameLst>
                                      </p:cBhvr>
                                      <p:to>
                                        <p:strVal val="visible"/>
                                      </p:to>
                                    </p:set>
                                  </p:childTnLst>
                                </p:cTn>
                              </p:par>
                            </p:childTnLst>
                          </p:cTn>
                        </p:par>
                        <p:par>
                          <p:cTn id="69" fill="hold" nodeType="afterGroup">
                            <p:stCondLst>
                              <p:cond delay="500"/>
                            </p:stCondLst>
                            <p:childTnLst>
                              <p:par>
                                <p:cTn id="70" presetID="1" presetClass="exit" presetSubtype="0" fill="hold" grpId="1" nodeType="afterEffect">
                                  <p:stCondLst>
                                    <p:cond delay="0"/>
                                  </p:stCondLst>
                                  <p:childTnLst>
                                    <p:set>
                                      <p:cBhvr>
                                        <p:cTn id="71" dur="1" fill="hold">
                                          <p:stCondLst>
                                            <p:cond delay="499"/>
                                          </p:stCondLst>
                                        </p:cTn>
                                        <p:tgtEl>
                                          <p:spTgt spid="71698"/>
                                        </p:tgtEl>
                                        <p:attrNameLst>
                                          <p:attrName>style.visibility</p:attrName>
                                        </p:attrNameLst>
                                      </p:cBhvr>
                                      <p:to>
                                        <p:strVal val="hidden"/>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grpId="0" nodeType="clickEffect">
                                  <p:stCondLst>
                                    <p:cond delay="0"/>
                                  </p:stCondLst>
                                  <p:childTnLst>
                                    <p:set>
                                      <p:cBhvr>
                                        <p:cTn id="75" dur="1" fill="hold">
                                          <p:stCondLst>
                                            <p:cond delay="499"/>
                                          </p:stCondLst>
                                        </p:cTn>
                                        <p:tgtEl>
                                          <p:spTgt spid="71685"/>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ntr" presetSubtype="0" fill="hold" grpId="0" nodeType="clickEffect">
                                  <p:stCondLst>
                                    <p:cond delay="0"/>
                                  </p:stCondLst>
                                  <p:childTnLst>
                                    <p:set>
                                      <p:cBhvr>
                                        <p:cTn id="79" dur="1" fill="hold">
                                          <p:stCondLst>
                                            <p:cond delay="499"/>
                                          </p:stCondLst>
                                        </p:cTn>
                                        <p:tgtEl>
                                          <p:spTgt spid="71686"/>
                                        </p:tgtEl>
                                        <p:attrNameLst>
                                          <p:attrName>style.visibility</p:attrName>
                                        </p:attrNameLst>
                                      </p:cBhvr>
                                      <p:to>
                                        <p:strVal val="visible"/>
                                      </p:to>
                                    </p:set>
                                  </p:childTnLst>
                                </p:cTn>
                              </p:par>
                            </p:childTnLst>
                          </p:cTn>
                        </p:par>
                        <p:par>
                          <p:cTn id="80" fill="hold" nodeType="afterGroup">
                            <p:stCondLst>
                              <p:cond delay="500"/>
                            </p:stCondLst>
                            <p:childTnLst>
                              <p:par>
                                <p:cTn id="81" presetID="1" presetClass="entr" presetSubtype="0" fill="hold" grpId="0" nodeType="afterEffect">
                                  <p:stCondLst>
                                    <p:cond delay="0"/>
                                  </p:stCondLst>
                                  <p:childTnLst>
                                    <p:set>
                                      <p:cBhvr>
                                        <p:cTn id="82" dur="1" fill="hold">
                                          <p:stCondLst>
                                            <p:cond delay="499"/>
                                          </p:stCondLst>
                                        </p:cTn>
                                        <p:tgtEl>
                                          <p:spTgt spid="716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1" grpId="0" animBg="1"/>
      <p:bldP spid="71682" grpId="0" animBg="1"/>
      <p:bldP spid="71684" grpId="0" autoUpdateAnimBg="0"/>
      <p:bldP spid="71685" grpId="0" autoUpdateAnimBg="0"/>
      <p:bldP spid="71686" grpId="0" autoUpdateAnimBg="0"/>
      <p:bldP spid="71687" grpId="0" autoUpdateAnimBg="0"/>
      <p:bldP spid="71688" grpId="0" autoUpdateAnimBg="0"/>
      <p:bldP spid="71689" grpId="0" autoUpdateAnimBg="0"/>
      <p:bldP spid="71690" grpId="0" autoUpdateAnimBg="0"/>
      <p:bldP spid="71691" grpId="0" autoUpdateAnimBg="0"/>
      <p:bldP spid="71692" grpId="0" autoUpdateAnimBg="0"/>
      <p:bldP spid="71693" grpId="0" autoUpdateAnimBg="0"/>
      <p:bldP spid="71694" grpId="0" animBg="1"/>
      <p:bldP spid="71695" grpId="0" animBg="1"/>
      <p:bldP spid="71696" grpId="0" animBg="1" autoUpdateAnimBg="0"/>
      <p:bldP spid="71696" grpId="1" animBg="1" autoUpdateAnimBg="0"/>
      <p:bldP spid="71697" grpId="0" animBg="1" autoUpdateAnimBg="0"/>
      <p:bldP spid="71697" grpId="1" animBg="1" autoUpdateAnimBg="0"/>
      <p:bldP spid="71698" grpId="0" animBg="1" autoUpdateAnimBg="0"/>
      <p:bldP spid="71698" grpId="1" animBg="1" autoUpdateAnimBg="0"/>
      <p:bldP spid="71699" grpId="0" animBg="1" autoUpdateAnimBg="0"/>
      <p:bldP spid="71700"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29" name="Rectangle 1"/>
          <p:cNvSpPr>
            <a:spLocks noGrp="1" noChangeArrowheads="1"/>
          </p:cNvSpPr>
          <p:nvPr>
            <p:ph type="title"/>
          </p:nvPr>
        </p:nvSpPr>
        <p:spPr/>
        <p:txBody>
          <a:bodyPr/>
          <a:lstStyle/>
          <a:p>
            <a:pPr eaLnBrk="1" hangingPunct="1">
              <a:defRPr/>
            </a:pPr>
            <a:r>
              <a:rPr lang="en-US" smtClean="0"/>
              <a:t>Basic compilation example result</a:t>
            </a:r>
          </a:p>
        </p:txBody>
      </p:sp>
      <p:sp>
        <p:nvSpPr>
          <p:cNvPr id="73730" name="Rectangle 2"/>
          <p:cNvSpPr>
            <a:spLocks noGrp="1" noChangeArrowheads="1"/>
          </p:cNvSpPr>
          <p:nvPr>
            <p:ph type="body" idx="1"/>
          </p:nvPr>
        </p:nvSpPr>
        <p:spPr>
          <a:xfrm>
            <a:off x="400050" y="3048000"/>
            <a:ext cx="8343900" cy="3524250"/>
          </a:xfrm>
        </p:spPr>
        <p:txBody>
          <a:bodyPr>
            <a:noAutofit/>
          </a:bodyPr>
          <a:lstStyle/>
          <a:p>
            <a:pPr eaLnBrk="1" hangingPunct="1">
              <a:defRPr/>
            </a:pPr>
            <a:r>
              <a:rPr lang="en-US" sz="2400" dirty="0"/>
              <a:t>Trace tree method converts arbitrary algorithmic policies into correct forwarding tables that effectively use wildcard </a:t>
            </a:r>
            <a:r>
              <a:rPr lang="en-US" sz="2400" dirty="0" smtClean="0"/>
              <a:t>rules.</a:t>
            </a:r>
          </a:p>
          <a:p>
            <a:pPr eaLnBrk="1" hangingPunct="1">
              <a:defRPr/>
            </a:pPr>
            <a:r>
              <a:rPr lang="en-US" sz="2400" dirty="0" smtClean="0"/>
              <a:t>Deficiencies:</a:t>
            </a:r>
            <a:endParaRPr lang="en-US" sz="2000" dirty="0" smtClean="0"/>
          </a:p>
          <a:p>
            <a:pPr lvl="1">
              <a:defRPr/>
            </a:pPr>
            <a:r>
              <a:rPr lang="en-US" sz="2400" dirty="0" smtClean="0"/>
              <a:t>More </a:t>
            </a:r>
            <a:r>
              <a:rPr lang="en-US" sz="2400" dirty="0"/>
              <a:t>priorities levels than </a:t>
            </a:r>
            <a:r>
              <a:rPr lang="en-US" sz="2400" dirty="0" smtClean="0"/>
              <a:t>necessary</a:t>
            </a:r>
          </a:p>
          <a:p>
            <a:pPr lvl="1">
              <a:defRPr/>
            </a:pPr>
            <a:r>
              <a:rPr lang="en-US" sz="2400" dirty="0" smtClean="0"/>
              <a:t>More rules than necessary</a:t>
            </a:r>
          </a:p>
          <a:p>
            <a:pPr>
              <a:defRPr/>
            </a:pPr>
            <a:r>
              <a:rPr lang="en-US" b="1" dirty="0" smtClean="0">
                <a:solidFill>
                  <a:srgbClr val="D90B00"/>
                </a:solidFill>
              </a:rPr>
              <a:t>Annotate </a:t>
            </a:r>
            <a:r>
              <a:rPr lang="en-US" b="1" dirty="0">
                <a:solidFill>
                  <a:srgbClr val="D90B00"/>
                </a:solidFill>
              </a:rPr>
              <a:t>TT nodes</a:t>
            </a:r>
            <a:r>
              <a:rPr lang="en-US" dirty="0"/>
              <a:t> with extra information to improve </a:t>
            </a:r>
            <a:r>
              <a:rPr lang="en-US" dirty="0" smtClean="0"/>
              <a:t>compilation</a:t>
            </a:r>
            <a:endParaRPr lang="en-US" dirty="0"/>
          </a:p>
        </p:txBody>
      </p:sp>
      <p:sp>
        <p:nvSpPr>
          <p:cNvPr id="69635" name="Rectangle 3"/>
          <p:cNvSpPr>
            <a:spLocks/>
          </p:cNvSpPr>
          <p:nvPr/>
        </p:nvSpPr>
        <p:spPr bwMode="auto">
          <a:xfrm>
            <a:off x="3165575" y="1762095"/>
            <a:ext cx="321181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latin typeface="Menlo Regular" charset="0"/>
                <a:ea typeface="ＭＳ Ｐゴシック" charset="0"/>
                <a:sym typeface="Menlo Regular" charset="0"/>
              </a:rPr>
              <a:t>(prio:3,{tcpDst:22},action:drop)</a:t>
            </a:r>
          </a:p>
        </p:txBody>
      </p:sp>
      <p:sp>
        <p:nvSpPr>
          <p:cNvPr id="69636" name="Rectangle 4"/>
          <p:cNvSpPr>
            <a:spLocks/>
          </p:cNvSpPr>
          <p:nvPr/>
        </p:nvSpPr>
        <p:spPr bwMode="auto">
          <a:xfrm>
            <a:off x="2558356" y="2676495"/>
            <a:ext cx="461698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latin typeface="Menlo Regular" charset="0"/>
                <a:ea typeface="ＭＳ Ｐゴシック" charset="0"/>
                <a:sym typeface="Menlo Regular" charset="0"/>
              </a:rPr>
              <a:t>(prio:0,{ethDst:4, ethSrc:6},action:[port 30])</a:t>
            </a:r>
          </a:p>
        </p:txBody>
      </p:sp>
      <p:sp>
        <p:nvSpPr>
          <p:cNvPr id="69637" name="Rectangle 5"/>
          <p:cNvSpPr>
            <a:spLocks/>
          </p:cNvSpPr>
          <p:nvPr/>
        </p:nvSpPr>
        <p:spPr bwMode="auto">
          <a:xfrm>
            <a:off x="3205758" y="2381220"/>
            <a:ext cx="311144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latin typeface="Menlo Regular" charset="0"/>
                <a:ea typeface="ＭＳ Ｐゴシック" charset="0"/>
                <a:sym typeface="Menlo Regular" charset="0"/>
              </a:rPr>
              <a:t>(prio:1,{ethDst:2},action:drop)</a:t>
            </a:r>
          </a:p>
        </p:txBody>
      </p:sp>
      <p:sp>
        <p:nvSpPr>
          <p:cNvPr id="69638" name="Rectangle 6"/>
          <p:cNvSpPr>
            <a:spLocks/>
          </p:cNvSpPr>
          <p:nvPr/>
        </p:nvSpPr>
        <p:spPr bwMode="auto">
          <a:xfrm>
            <a:off x="2875359" y="2066895"/>
            <a:ext cx="401477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latin typeface="Menlo Regular" charset="0"/>
                <a:ea typeface="ＭＳ Ｐゴシック" charset="0"/>
                <a:sym typeface="Menlo Regular" charset="0"/>
              </a:rPr>
              <a:t>(prio:2,{tcpDst:22},action:ToController)</a:t>
            </a:r>
          </a:p>
        </p:txBody>
      </p:sp>
      <p:grpSp>
        <p:nvGrpSpPr>
          <p:cNvPr id="73737" name="Group 9"/>
          <p:cNvGrpSpPr>
            <a:grpSpLocks/>
          </p:cNvGrpSpPr>
          <p:nvPr/>
        </p:nvGrpSpPr>
        <p:grpSpPr bwMode="auto">
          <a:xfrm>
            <a:off x="6853600" y="2057400"/>
            <a:ext cx="2256533" cy="292894"/>
            <a:chOff x="0" y="98"/>
            <a:chExt cx="2527" cy="246"/>
          </a:xfrm>
        </p:grpSpPr>
        <p:sp>
          <p:nvSpPr>
            <p:cNvPr id="69643" name="Rectangle 7"/>
            <p:cNvSpPr>
              <a:spLocks/>
            </p:cNvSpPr>
            <p:nvPr/>
          </p:nvSpPr>
          <p:spPr bwMode="auto">
            <a:xfrm>
              <a:off x="1507" y="98"/>
              <a:ext cx="1020"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900">
                  <a:ea typeface="ＭＳ Ｐゴシック" charset="0"/>
                </a:rPr>
                <a:t>No effect</a:t>
              </a:r>
            </a:p>
          </p:txBody>
        </p:sp>
        <p:sp>
          <p:nvSpPr>
            <p:cNvPr id="69644" name="Line 8"/>
            <p:cNvSpPr>
              <a:spLocks noChangeShapeType="1"/>
            </p:cNvSpPr>
            <p:nvPr/>
          </p:nvSpPr>
          <p:spPr bwMode="auto">
            <a:xfrm>
              <a:off x="0" y="200"/>
              <a:ext cx="1416" cy="0"/>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grpSp>
      <p:grpSp>
        <p:nvGrpSpPr>
          <p:cNvPr id="73740" name="Group 12"/>
          <p:cNvGrpSpPr>
            <a:grpSpLocks/>
          </p:cNvGrpSpPr>
          <p:nvPr/>
        </p:nvGrpSpPr>
        <p:grpSpPr bwMode="auto">
          <a:xfrm>
            <a:off x="381000" y="2438400"/>
            <a:ext cx="2580680" cy="292894"/>
            <a:chOff x="0" y="98"/>
            <a:chExt cx="2890" cy="246"/>
          </a:xfrm>
        </p:grpSpPr>
        <p:sp>
          <p:nvSpPr>
            <p:cNvPr id="69641" name="Line 10"/>
            <p:cNvSpPr>
              <a:spLocks noChangeShapeType="1"/>
            </p:cNvSpPr>
            <p:nvPr/>
          </p:nvSpPr>
          <p:spPr bwMode="auto">
            <a:xfrm flipH="1">
              <a:off x="2015" y="200"/>
              <a:ext cx="875" cy="0"/>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9642" name="Rectangle 11"/>
            <p:cNvSpPr>
              <a:spLocks/>
            </p:cNvSpPr>
            <p:nvPr/>
          </p:nvSpPr>
          <p:spPr bwMode="auto">
            <a:xfrm>
              <a:off x="0" y="98"/>
              <a:ext cx="1946"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900" dirty="0">
                  <a:ea typeface="ＭＳ Ｐゴシック" charset="0"/>
                </a:rPr>
                <a:t>Can use priority 0</a:t>
              </a:r>
            </a:p>
          </p:txBody>
        </p:sp>
      </p:grpSp>
      <p:sp>
        <p:nvSpPr>
          <p:cNvPr id="2" name="Date Placeholder 1"/>
          <p:cNvSpPr>
            <a:spLocks noGrp="1"/>
          </p:cNvSpPr>
          <p:nvPr>
            <p:ph type="dt" sz="half" idx="10"/>
          </p:nvPr>
        </p:nvSpPr>
        <p:spPr/>
        <p:txBody>
          <a:bodyPr/>
          <a:lstStyle/>
          <a:p>
            <a:r>
              <a:rPr lang="en-US" smtClean="0"/>
              <a:t>9/24/13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23</a:t>
            </a:fld>
            <a:endParaRPr lang="en-US"/>
          </a:p>
        </p:txBody>
      </p:sp>
      <p:sp>
        <p:nvSpPr>
          <p:cNvPr id="17"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a:t>Andreas </a:t>
            </a:r>
            <a:r>
              <a:rPr lang="en-US" dirty="0" err="1" smtClean="0"/>
              <a:t>Voellmy</a:t>
            </a:r>
            <a:r>
              <a:rPr lang="en-US" dirty="0" smtClean="0"/>
              <a:t>, Yale</a:t>
            </a:r>
            <a:endParaRPr lang="en-US" dirty="0"/>
          </a:p>
        </p:txBody>
      </p:sp>
    </p:spTree>
    <p:extLst>
      <p:ext uri="{BB962C8B-B14F-4D97-AF65-F5344CB8AC3E}">
        <p14:creationId xmlns:p14="http://schemas.microsoft.com/office/powerpoint/2010/main" val="2679921168"/>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37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37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37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373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3730">
                                            <p:txEl>
                                              <p:pRg st="4" end="4"/>
                                            </p:txEl>
                                          </p:spTgt>
                                        </p:tgtEl>
                                        <p:attrNameLst>
                                          <p:attrName>style.visibility</p:attrName>
                                        </p:attrNameLst>
                                      </p:cBhvr>
                                      <p:to>
                                        <p:strVal val="visible"/>
                                      </p:to>
                                    </p:set>
                                  </p:childTnLst>
                                </p:cTn>
                              </p:par>
                            </p:childTnLst>
                          </p:cTn>
                        </p:par>
                        <p:par>
                          <p:cTn id="23" fill="hold" nodeType="afterGroup">
                            <p:stCondLst>
                              <p:cond delay="500"/>
                            </p:stCondLst>
                            <p:childTnLst>
                              <p:par>
                                <p:cTn id="24" presetID="1" presetClass="entr" presetSubtype="0" fill="hold" nodeType="afterEffect">
                                  <p:stCondLst>
                                    <p:cond delay="0"/>
                                  </p:stCondLst>
                                  <p:childTnLst>
                                    <p:set>
                                      <p:cBhvr>
                                        <p:cTn id="25" dur="1" fill="hold">
                                          <p:stCondLst>
                                            <p:cond delay="499"/>
                                          </p:stCondLst>
                                        </p:cTn>
                                        <p:tgtEl>
                                          <p:spTgt spid="73737"/>
                                        </p:tgtEl>
                                        <p:attrNameLst>
                                          <p:attrName>style.visibility</p:attrName>
                                        </p:attrNameLst>
                                      </p:cBhvr>
                                      <p:to>
                                        <p:strVal val="visible"/>
                                      </p:to>
                                    </p:set>
                                  </p:childTnLst>
                                </p:cTn>
                              </p:par>
                            </p:childTnLst>
                          </p:cTn>
                        </p:par>
                        <p:par>
                          <p:cTn id="26" fill="hold" nodeType="afterGroup">
                            <p:stCondLst>
                              <p:cond delay="1000"/>
                            </p:stCondLst>
                            <p:childTnLst>
                              <p:par>
                                <p:cTn id="27" presetID="1" presetClass="entr" presetSubtype="0" fill="hold" nodeType="afterEffect">
                                  <p:stCondLst>
                                    <p:cond delay="0"/>
                                  </p:stCondLst>
                                  <p:childTnLst>
                                    <p:set>
                                      <p:cBhvr>
                                        <p:cTn id="28" dur="1" fill="hold">
                                          <p:stCondLst>
                                            <p:cond delay="499"/>
                                          </p:stCondLst>
                                        </p:cTn>
                                        <p:tgtEl>
                                          <p:spTgt spid="737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build="p" bldLvl="5"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Line 1"/>
          <p:cNvSpPr>
            <a:spLocks noChangeShapeType="1"/>
          </p:cNvSpPr>
          <p:nvPr/>
        </p:nvSpPr>
        <p:spPr bwMode="auto">
          <a:xfrm>
            <a:off x="5536406" y="4475560"/>
            <a:ext cx="0" cy="734615"/>
          </a:xfrm>
          <a:prstGeom prst="line">
            <a:avLst/>
          </a:prstGeom>
          <a:noFill/>
          <a:ln w="25400">
            <a:solidFill>
              <a:srgbClr val="4D4D4D"/>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682" name="Line 2"/>
          <p:cNvSpPr>
            <a:spLocks noChangeShapeType="1"/>
          </p:cNvSpPr>
          <p:nvPr/>
        </p:nvSpPr>
        <p:spPr bwMode="auto">
          <a:xfrm>
            <a:off x="7158038" y="5353050"/>
            <a:ext cx="0" cy="521494"/>
          </a:xfrm>
          <a:prstGeom prst="line">
            <a:avLst/>
          </a:prstGeom>
          <a:noFill/>
          <a:ln w="25400">
            <a:solidFill>
              <a:srgbClr val="4D4D4D"/>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683" name="Line 3"/>
          <p:cNvSpPr>
            <a:spLocks noChangeShapeType="1"/>
          </p:cNvSpPr>
          <p:nvPr/>
        </p:nvSpPr>
        <p:spPr bwMode="auto">
          <a:xfrm>
            <a:off x="1778794" y="3590925"/>
            <a:ext cx="0" cy="914400"/>
          </a:xfrm>
          <a:prstGeom prst="line">
            <a:avLst/>
          </a:prstGeom>
          <a:noFill/>
          <a:ln w="25400">
            <a:solidFill>
              <a:srgbClr val="4D4D4D"/>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5780" name="Rectangle 4"/>
          <p:cNvSpPr>
            <a:spLocks noGrp="1" noChangeArrowheads="1"/>
          </p:cNvSpPr>
          <p:nvPr>
            <p:ph type="title"/>
          </p:nvPr>
        </p:nvSpPr>
        <p:spPr/>
        <p:txBody>
          <a:bodyPr>
            <a:normAutofit fontScale="90000"/>
          </a:bodyPr>
          <a:lstStyle/>
          <a:p>
            <a:pPr eaLnBrk="1" hangingPunct="1">
              <a:defRPr/>
            </a:pPr>
            <a:r>
              <a:rPr lang="en-US" smtClean="0"/>
              <a:t>Optimization 1: Annotate TT nodes with completeness</a:t>
            </a:r>
          </a:p>
        </p:txBody>
      </p:sp>
      <p:sp>
        <p:nvSpPr>
          <p:cNvPr id="71685" name="AutoShape 5"/>
          <p:cNvSpPr>
            <a:spLocks/>
          </p:cNvSpPr>
          <p:nvPr/>
        </p:nvSpPr>
        <p:spPr bwMode="auto">
          <a:xfrm>
            <a:off x="3336131" y="2047875"/>
            <a:ext cx="1685925" cy="714375"/>
          </a:xfrm>
          <a:prstGeom prst="diamond">
            <a:avLst/>
          </a:prstGeom>
          <a:solidFill>
            <a:srgbClr val="FFFFFF"/>
          </a:solidFill>
          <a:ln w="25400">
            <a:solidFill>
              <a:schemeClr val="tx1"/>
            </a:solidFill>
            <a:miter lim="800000"/>
            <a:headEnd/>
            <a:tailEnd/>
          </a:ln>
        </p:spPr>
        <p:txBody>
          <a:bodyPr lIns="0" tIns="0" rIns="0" bIns="0" anchor="ctr"/>
          <a:lstStyle/>
          <a:p>
            <a:pPr>
              <a:tabLst>
                <a:tab pos="198025" algn="l"/>
              </a:tabLst>
            </a:pPr>
            <a:r>
              <a:rPr lang="en-US" sz="1300">
                <a:latin typeface="Menlo Regular" charset="0"/>
                <a:ea typeface="ＭＳ Ｐゴシック" charset="0"/>
                <a:sym typeface="Menlo Regular" charset="0"/>
              </a:rPr>
              <a:t>tcpDst==22</a:t>
            </a:r>
          </a:p>
        </p:txBody>
      </p:sp>
      <p:sp>
        <p:nvSpPr>
          <p:cNvPr id="71686" name="Line 6"/>
          <p:cNvSpPr>
            <a:spLocks noChangeShapeType="1"/>
          </p:cNvSpPr>
          <p:nvPr/>
        </p:nvSpPr>
        <p:spPr bwMode="auto">
          <a:xfrm rot="10800000">
            <a:off x="4177308" y="2765822"/>
            <a:ext cx="2164556" cy="379809"/>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687" name="Rectangle 7"/>
          <p:cNvSpPr>
            <a:spLocks/>
          </p:cNvSpPr>
          <p:nvPr/>
        </p:nvSpPr>
        <p:spPr bwMode="auto">
          <a:xfrm>
            <a:off x="5228332" y="2790795"/>
            <a:ext cx="50184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latin typeface="Menlo Regular" charset="0"/>
                <a:ea typeface="ＭＳ Ｐゴシック" charset="0"/>
                <a:sym typeface="Menlo Regular" charset="0"/>
              </a:rPr>
              <a:t>False</a:t>
            </a:r>
          </a:p>
        </p:txBody>
      </p:sp>
      <p:sp>
        <p:nvSpPr>
          <p:cNvPr id="71688" name="Oval 8"/>
          <p:cNvSpPr>
            <a:spLocks/>
          </p:cNvSpPr>
          <p:nvPr/>
        </p:nvSpPr>
        <p:spPr bwMode="auto">
          <a:xfrm>
            <a:off x="5965031" y="3124200"/>
            <a:ext cx="892969" cy="542925"/>
          </a:xfrm>
          <a:prstGeom prst="ellipse">
            <a:avLst/>
          </a:prstGeom>
          <a:solidFill>
            <a:srgbClr val="FFFFFF"/>
          </a:solidFill>
          <a:ln w="25400">
            <a:solidFill>
              <a:schemeClr val="tx1"/>
            </a:solidFill>
            <a:miter lim="800000"/>
            <a:headEnd/>
            <a:tailEnd/>
          </a:ln>
        </p:spPr>
        <p:txBody>
          <a:bodyPr lIns="0" tIns="0" rIns="0" bIns="0" anchor="ctr"/>
          <a:lstStyle/>
          <a:p>
            <a:r>
              <a:rPr lang="en-US" sz="1300" dirty="0" err="1">
                <a:latin typeface="Menlo Regular" charset="0"/>
                <a:ea typeface="ＭＳ Ｐゴシック" charset="0"/>
                <a:sym typeface="Menlo Regular" charset="0"/>
              </a:rPr>
              <a:t>ethDst</a:t>
            </a:r>
            <a:endParaRPr lang="en-US" sz="1300" dirty="0">
              <a:latin typeface="Menlo Regular" charset="0"/>
              <a:ea typeface="ＭＳ Ｐゴシック" charset="0"/>
              <a:sym typeface="Menlo Regular" charset="0"/>
            </a:endParaRPr>
          </a:p>
        </p:txBody>
      </p:sp>
      <p:sp>
        <p:nvSpPr>
          <p:cNvPr id="71689" name="Line 9"/>
          <p:cNvSpPr>
            <a:spLocks noChangeShapeType="1"/>
          </p:cNvSpPr>
          <p:nvPr/>
        </p:nvSpPr>
        <p:spPr bwMode="auto">
          <a:xfrm rot="10800000" flipH="1">
            <a:off x="5510511" y="3640932"/>
            <a:ext cx="800993" cy="502444"/>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690" name="Rectangle 10"/>
          <p:cNvSpPr>
            <a:spLocks/>
          </p:cNvSpPr>
          <p:nvPr/>
        </p:nvSpPr>
        <p:spPr bwMode="auto">
          <a:xfrm>
            <a:off x="5698926" y="3781395"/>
            <a:ext cx="10259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latin typeface="Menlo Regular" charset="0"/>
                <a:ea typeface="ＭＳ Ｐゴシック" charset="0"/>
                <a:sym typeface="Menlo Regular" charset="0"/>
              </a:rPr>
              <a:t>2</a:t>
            </a:r>
          </a:p>
        </p:txBody>
      </p:sp>
      <p:sp>
        <p:nvSpPr>
          <p:cNvPr id="71691" name="Rectangle 11"/>
          <p:cNvSpPr>
            <a:spLocks/>
          </p:cNvSpPr>
          <p:nvPr/>
        </p:nvSpPr>
        <p:spPr bwMode="auto">
          <a:xfrm>
            <a:off x="5029200" y="4133850"/>
            <a:ext cx="892969" cy="361950"/>
          </a:xfrm>
          <a:prstGeom prst="rect">
            <a:avLst/>
          </a:prstGeom>
          <a:solidFill>
            <a:srgbClr val="FFFFFF"/>
          </a:solidFill>
          <a:ln w="63500">
            <a:solidFill>
              <a:schemeClr val="tx1"/>
            </a:solidFill>
            <a:miter lim="800000"/>
            <a:headEnd/>
            <a:tailEnd/>
          </a:ln>
        </p:spPr>
        <p:txBody>
          <a:bodyPr lIns="0" tIns="0" rIns="0" bIns="0" anchor="ctr"/>
          <a:lstStyle/>
          <a:p>
            <a:r>
              <a:rPr lang="en-US" sz="1300" dirty="0" smtClean="0">
                <a:latin typeface="Menlo Regular" charset="0"/>
                <a:ea typeface="ＭＳ Ｐゴシック" charset="0"/>
                <a:sym typeface="Menlo Regular" charset="0"/>
              </a:rPr>
              <a:t> drop</a:t>
            </a:r>
            <a:endParaRPr lang="en-US" sz="1300" dirty="0">
              <a:latin typeface="Menlo Regular" charset="0"/>
              <a:ea typeface="ＭＳ Ｐゴシック" charset="0"/>
              <a:sym typeface="Menlo Regular" charset="0"/>
            </a:endParaRPr>
          </a:p>
        </p:txBody>
      </p:sp>
      <p:sp>
        <p:nvSpPr>
          <p:cNvPr id="71692" name="Rectangle 12"/>
          <p:cNvSpPr>
            <a:spLocks/>
          </p:cNvSpPr>
          <p:nvPr/>
        </p:nvSpPr>
        <p:spPr bwMode="auto">
          <a:xfrm>
            <a:off x="6785670" y="3714720"/>
            <a:ext cx="10259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latin typeface="Menlo Regular" charset="0"/>
                <a:ea typeface="ＭＳ Ｐゴシック" charset="0"/>
                <a:sym typeface="Menlo Regular" charset="0"/>
              </a:rPr>
              <a:t>4</a:t>
            </a:r>
          </a:p>
        </p:txBody>
      </p:sp>
      <p:sp>
        <p:nvSpPr>
          <p:cNvPr id="71693" name="Rectangle 13"/>
          <p:cNvSpPr>
            <a:spLocks/>
          </p:cNvSpPr>
          <p:nvPr/>
        </p:nvSpPr>
        <p:spPr bwMode="auto">
          <a:xfrm>
            <a:off x="6707981" y="4981575"/>
            <a:ext cx="892969" cy="390525"/>
          </a:xfrm>
          <a:prstGeom prst="rect">
            <a:avLst/>
          </a:prstGeom>
          <a:solidFill>
            <a:srgbClr val="FFFFFF"/>
          </a:solidFill>
          <a:ln w="63500">
            <a:solidFill>
              <a:schemeClr val="tx1"/>
            </a:solidFill>
            <a:miter lim="800000"/>
            <a:headEnd/>
            <a:tailEnd/>
          </a:ln>
        </p:spPr>
        <p:txBody>
          <a:bodyPr lIns="0" tIns="0" rIns="0" bIns="0" anchor="ctr"/>
          <a:lstStyle/>
          <a:p>
            <a:r>
              <a:rPr lang="en-US" sz="1300" dirty="0" smtClean="0">
                <a:latin typeface="Menlo Regular" charset="0"/>
                <a:ea typeface="ＭＳ Ｐゴシック" charset="0"/>
                <a:sym typeface="Menlo Regular" charset="0"/>
              </a:rPr>
              <a:t> port </a:t>
            </a:r>
            <a:r>
              <a:rPr lang="en-US" sz="1300" dirty="0">
                <a:latin typeface="Menlo Regular" charset="0"/>
                <a:ea typeface="ＭＳ Ｐゴシック" charset="0"/>
                <a:sym typeface="Menlo Regular" charset="0"/>
              </a:rPr>
              <a:t>30</a:t>
            </a:r>
          </a:p>
        </p:txBody>
      </p:sp>
      <p:sp>
        <p:nvSpPr>
          <p:cNvPr id="71694" name="Oval 14"/>
          <p:cNvSpPr>
            <a:spLocks/>
          </p:cNvSpPr>
          <p:nvPr/>
        </p:nvSpPr>
        <p:spPr bwMode="auto">
          <a:xfrm>
            <a:off x="6765131" y="4114800"/>
            <a:ext cx="931069" cy="495300"/>
          </a:xfrm>
          <a:prstGeom prst="ellipse">
            <a:avLst/>
          </a:prstGeom>
          <a:solidFill>
            <a:srgbClr val="FFFFFF"/>
          </a:solidFill>
          <a:ln w="25400">
            <a:solidFill>
              <a:schemeClr val="tx1"/>
            </a:solidFill>
            <a:miter lim="800000"/>
            <a:headEnd/>
            <a:tailEnd/>
          </a:ln>
        </p:spPr>
        <p:txBody>
          <a:bodyPr lIns="0" tIns="0" rIns="0" bIns="0" anchor="ctr"/>
          <a:lstStyle/>
          <a:p>
            <a:r>
              <a:rPr lang="en-US" sz="1300" dirty="0" err="1">
                <a:latin typeface="Menlo Regular" charset="0"/>
                <a:ea typeface="ＭＳ Ｐゴシック" charset="0"/>
                <a:sym typeface="Menlo Regular" charset="0"/>
              </a:rPr>
              <a:t>ethSrc</a:t>
            </a:r>
            <a:endParaRPr lang="en-US" sz="1300" dirty="0">
              <a:latin typeface="Menlo Regular" charset="0"/>
              <a:ea typeface="ＭＳ Ｐゴシック" charset="0"/>
              <a:sym typeface="Menlo Regular" charset="0"/>
            </a:endParaRPr>
          </a:p>
        </p:txBody>
      </p:sp>
      <p:sp>
        <p:nvSpPr>
          <p:cNvPr id="71695" name="Line 15"/>
          <p:cNvSpPr>
            <a:spLocks noChangeShapeType="1"/>
          </p:cNvSpPr>
          <p:nvPr/>
        </p:nvSpPr>
        <p:spPr bwMode="auto">
          <a:xfrm rot="10800000" flipH="1">
            <a:off x="7158038" y="4607719"/>
            <a:ext cx="0" cy="375047"/>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696" name="Rectangle 16"/>
          <p:cNvSpPr>
            <a:spLocks/>
          </p:cNvSpPr>
          <p:nvPr/>
        </p:nvSpPr>
        <p:spPr bwMode="auto">
          <a:xfrm>
            <a:off x="7214295" y="4705320"/>
            <a:ext cx="10259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latin typeface="Menlo Regular" charset="0"/>
                <a:ea typeface="ＭＳ Ｐゴシック" charset="0"/>
                <a:sym typeface="Menlo Regular" charset="0"/>
              </a:rPr>
              <a:t>6</a:t>
            </a:r>
          </a:p>
        </p:txBody>
      </p:sp>
      <p:sp>
        <p:nvSpPr>
          <p:cNvPr id="71697" name="Rectangle 17"/>
          <p:cNvSpPr>
            <a:spLocks/>
          </p:cNvSpPr>
          <p:nvPr/>
        </p:nvSpPr>
        <p:spPr bwMode="auto">
          <a:xfrm>
            <a:off x="1357312" y="3248025"/>
            <a:ext cx="892969" cy="361950"/>
          </a:xfrm>
          <a:prstGeom prst="rect">
            <a:avLst/>
          </a:prstGeom>
          <a:solidFill>
            <a:srgbClr val="FFFFFF"/>
          </a:solidFill>
          <a:ln w="63500">
            <a:solidFill>
              <a:schemeClr val="tx1"/>
            </a:solidFill>
            <a:miter lim="800000"/>
            <a:headEnd/>
            <a:tailEnd/>
          </a:ln>
        </p:spPr>
        <p:txBody>
          <a:bodyPr lIns="0" tIns="0" rIns="0" bIns="0" anchor="ctr"/>
          <a:lstStyle/>
          <a:p>
            <a:r>
              <a:rPr lang="en-US" sz="1300" dirty="0" smtClean="0">
                <a:latin typeface="Menlo Regular" charset="0"/>
                <a:ea typeface="ＭＳ Ｐゴシック" charset="0"/>
                <a:sym typeface="Menlo Regular" charset="0"/>
              </a:rPr>
              <a:t> drop</a:t>
            </a:r>
            <a:endParaRPr lang="en-US" sz="1300" dirty="0">
              <a:latin typeface="Menlo Regular" charset="0"/>
              <a:ea typeface="ＭＳ Ｐゴシック" charset="0"/>
              <a:sym typeface="Menlo Regular" charset="0"/>
            </a:endParaRPr>
          </a:p>
        </p:txBody>
      </p:sp>
      <p:sp>
        <p:nvSpPr>
          <p:cNvPr id="71698" name="Line 18"/>
          <p:cNvSpPr>
            <a:spLocks noChangeShapeType="1"/>
          </p:cNvSpPr>
          <p:nvPr/>
        </p:nvSpPr>
        <p:spPr bwMode="auto">
          <a:xfrm rot="10800000" flipH="1">
            <a:off x="1817192" y="2759869"/>
            <a:ext cx="2371725" cy="466725"/>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699" name="Rectangle 19"/>
          <p:cNvSpPr>
            <a:spLocks/>
          </p:cNvSpPr>
          <p:nvPr/>
        </p:nvSpPr>
        <p:spPr bwMode="auto">
          <a:xfrm>
            <a:off x="2570858" y="2809845"/>
            <a:ext cx="40147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latin typeface="Menlo Regular" charset="0"/>
                <a:ea typeface="ＭＳ Ｐゴシック" charset="0"/>
                <a:sym typeface="Menlo Regular" charset="0"/>
              </a:rPr>
              <a:t>True</a:t>
            </a:r>
          </a:p>
        </p:txBody>
      </p:sp>
      <p:sp>
        <p:nvSpPr>
          <p:cNvPr id="71700" name="Line 20"/>
          <p:cNvSpPr>
            <a:spLocks noChangeShapeType="1"/>
          </p:cNvSpPr>
          <p:nvPr/>
        </p:nvSpPr>
        <p:spPr bwMode="auto">
          <a:xfrm rot="10800000">
            <a:off x="6391871" y="3680222"/>
            <a:ext cx="762595" cy="376238"/>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701" name="Rectangle 21"/>
          <p:cNvSpPr>
            <a:spLocks/>
          </p:cNvSpPr>
          <p:nvPr/>
        </p:nvSpPr>
        <p:spPr bwMode="auto">
          <a:xfrm>
            <a:off x="5098851" y="2343120"/>
            <a:ext cx="20073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latin typeface="Menlo Regular" charset="0"/>
                <a:ea typeface="ＭＳ Ｐゴシック" charset="0"/>
                <a:sym typeface="Menlo Regular" charset="0"/>
              </a:rPr>
              <a:t>{}</a:t>
            </a:r>
          </a:p>
        </p:txBody>
      </p:sp>
      <p:sp>
        <p:nvSpPr>
          <p:cNvPr id="71702" name="Rectangle 22"/>
          <p:cNvSpPr>
            <a:spLocks/>
          </p:cNvSpPr>
          <p:nvPr/>
        </p:nvSpPr>
        <p:spPr bwMode="auto">
          <a:xfrm>
            <a:off x="152400" y="3352800"/>
            <a:ext cx="11040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dirty="0">
                <a:latin typeface="Menlo Regular" charset="0"/>
                <a:ea typeface="ＭＳ Ｐゴシック" charset="0"/>
                <a:sym typeface="Menlo Regular" charset="0"/>
              </a:rPr>
              <a:t>{tcpDst:22}</a:t>
            </a:r>
          </a:p>
        </p:txBody>
      </p:sp>
      <p:sp>
        <p:nvSpPr>
          <p:cNvPr id="71703" name="Rectangle 23"/>
          <p:cNvSpPr>
            <a:spLocks/>
          </p:cNvSpPr>
          <p:nvPr/>
        </p:nvSpPr>
        <p:spPr bwMode="auto">
          <a:xfrm>
            <a:off x="397371" y="4562445"/>
            <a:ext cx="321181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latin typeface="Menlo Regular" charset="0"/>
                <a:ea typeface="ＭＳ Ｐゴシック" charset="0"/>
                <a:sym typeface="Menlo Regular" charset="0"/>
              </a:rPr>
              <a:t>(prio:2,{tcpDst:22},action:drop)</a:t>
            </a:r>
          </a:p>
        </p:txBody>
      </p:sp>
      <p:sp>
        <p:nvSpPr>
          <p:cNvPr id="71704" name="Rectangle 24"/>
          <p:cNvSpPr>
            <a:spLocks/>
          </p:cNvSpPr>
          <p:nvPr/>
        </p:nvSpPr>
        <p:spPr bwMode="auto">
          <a:xfrm>
            <a:off x="6862465" y="3362295"/>
            <a:ext cx="20073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latin typeface="Menlo Regular" charset="0"/>
                <a:ea typeface="ＭＳ Ｐゴシック" charset="0"/>
                <a:sym typeface="Menlo Regular" charset="0"/>
              </a:rPr>
              <a:t>{}</a:t>
            </a:r>
          </a:p>
        </p:txBody>
      </p:sp>
      <p:sp>
        <p:nvSpPr>
          <p:cNvPr id="71705" name="Rectangle 25"/>
          <p:cNvSpPr>
            <a:spLocks/>
          </p:cNvSpPr>
          <p:nvPr/>
        </p:nvSpPr>
        <p:spPr bwMode="auto">
          <a:xfrm>
            <a:off x="3990677" y="4276695"/>
            <a:ext cx="100369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dirty="0">
                <a:latin typeface="Menlo Regular" charset="0"/>
                <a:ea typeface="ＭＳ Ｐゴシック" charset="0"/>
                <a:sym typeface="Menlo Regular" charset="0"/>
              </a:rPr>
              <a:t>{ethDst:2}</a:t>
            </a:r>
          </a:p>
        </p:txBody>
      </p:sp>
      <p:sp>
        <p:nvSpPr>
          <p:cNvPr id="71706" name="Rectangle 26"/>
          <p:cNvSpPr>
            <a:spLocks/>
          </p:cNvSpPr>
          <p:nvPr/>
        </p:nvSpPr>
        <p:spPr bwMode="auto">
          <a:xfrm>
            <a:off x="7691140" y="4276695"/>
            <a:ext cx="100369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latin typeface="Menlo Regular" charset="0"/>
                <a:ea typeface="ＭＳ Ｐゴシック" charset="0"/>
                <a:sym typeface="Menlo Regular" charset="0"/>
              </a:rPr>
              <a:t>{ethDst:4}</a:t>
            </a:r>
          </a:p>
        </p:txBody>
      </p:sp>
      <p:sp>
        <p:nvSpPr>
          <p:cNvPr id="71707" name="Rectangle 27"/>
          <p:cNvSpPr>
            <a:spLocks/>
          </p:cNvSpPr>
          <p:nvPr/>
        </p:nvSpPr>
        <p:spPr bwMode="auto">
          <a:xfrm>
            <a:off x="7646492" y="5172015"/>
            <a:ext cx="10036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latin typeface="Menlo Regular" charset="0"/>
                <a:ea typeface="ＭＳ Ｐゴシック" charset="0"/>
                <a:sym typeface="Menlo Regular" charset="0"/>
              </a:rPr>
              <a:t>{ethDst:4, </a:t>
            </a:r>
          </a:p>
          <a:p>
            <a:r>
              <a:rPr lang="en-US" sz="1300">
                <a:latin typeface="Menlo Regular" charset="0"/>
                <a:ea typeface="ＭＳ Ｐゴシック" charset="0"/>
                <a:sym typeface="Menlo Regular" charset="0"/>
              </a:rPr>
              <a:t> ethSrc:6}</a:t>
            </a:r>
          </a:p>
        </p:txBody>
      </p:sp>
      <p:sp>
        <p:nvSpPr>
          <p:cNvPr id="71708" name="Rectangle 28"/>
          <p:cNvSpPr>
            <a:spLocks/>
          </p:cNvSpPr>
          <p:nvPr/>
        </p:nvSpPr>
        <p:spPr bwMode="auto">
          <a:xfrm>
            <a:off x="4907756" y="5800725"/>
            <a:ext cx="410765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p>
            <a:r>
              <a:rPr lang="en-US" sz="1300">
                <a:latin typeface="Menlo Regular" charset="0"/>
                <a:ea typeface="ＭＳ Ｐゴシック" charset="0"/>
                <a:sym typeface="Menlo Regular" charset="0"/>
              </a:rPr>
              <a:t>(prio:0,{ethDst:4, ethSrc:6},action:[port 30])</a:t>
            </a:r>
          </a:p>
        </p:txBody>
      </p:sp>
      <p:sp>
        <p:nvSpPr>
          <p:cNvPr id="71709" name="Rectangle 29"/>
          <p:cNvSpPr>
            <a:spLocks/>
          </p:cNvSpPr>
          <p:nvPr/>
        </p:nvSpPr>
        <p:spPr bwMode="auto">
          <a:xfrm>
            <a:off x="3581400" y="5257800"/>
            <a:ext cx="311144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dirty="0">
                <a:latin typeface="Menlo Regular" charset="0"/>
                <a:ea typeface="ＭＳ Ｐゴシック" charset="0"/>
                <a:sym typeface="Menlo Regular" charset="0"/>
              </a:rPr>
              <a:t>(prio:1,{ethDst:2},</a:t>
            </a:r>
            <a:r>
              <a:rPr lang="en-US" sz="1300" dirty="0" err="1">
                <a:latin typeface="Menlo Regular" charset="0"/>
                <a:ea typeface="ＭＳ Ｐゴシック" charset="0"/>
                <a:sym typeface="Menlo Regular" charset="0"/>
              </a:rPr>
              <a:t>action:drop</a:t>
            </a:r>
            <a:r>
              <a:rPr lang="en-US" sz="1300" dirty="0">
                <a:latin typeface="Menlo Regular" charset="0"/>
                <a:ea typeface="ＭＳ Ｐゴシック" charset="0"/>
                <a:sym typeface="Menlo Regular" charset="0"/>
              </a:rPr>
              <a:t>)</a:t>
            </a:r>
          </a:p>
        </p:txBody>
      </p:sp>
      <p:sp>
        <p:nvSpPr>
          <p:cNvPr id="75806" name="Rectangle 30"/>
          <p:cNvSpPr>
            <a:spLocks/>
          </p:cNvSpPr>
          <p:nvPr/>
        </p:nvSpPr>
        <p:spPr bwMode="auto">
          <a:xfrm>
            <a:off x="3711178" y="2981295"/>
            <a:ext cx="100369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solidFill>
                  <a:srgbClr val="D90B00"/>
                </a:solidFill>
                <a:latin typeface="Menlo Bold" charset="0"/>
                <a:ea typeface="ＭＳ Ｐゴシック" charset="0"/>
                <a:sym typeface="Menlo Bold" charset="0"/>
              </a:rPr>
              <a:t>no barrier</a:t>
            </a:r>
          </a:p>
        </p:txBody>
      </p:sp>
      <p:sp>
        <p:nvSpPr>
          <p:cNvPr id="75807" name="Rectangle 31"/>
          <p:cNvSpPr>
            <a:spLocks/>
          </p:cNvSpPr>
          <p:nvPr/>
        </p:nvSpPr>
        <p:spPr bwMode="auto">
          <a:xfrm>
            <a:off x="2342257" y="3390870"/>
            <a:ext cx="80295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solidFill>
                  <a:srgbClr val="D90B00"/>
                </a:solidFill>
                <a:latin typeface="Menlo Bold" charset="0"/>
                <a:ea typeface="ＭＳ Ｐゴシック" charset="0"/>
                <a:sym typeface="Menlo Bold" charset="0"/>
              </a:rPr>
              <a:t>complete</a:t>
            </a:r>
          </a:p>
        </p:txBody>
      </p:sp>
      <p:sp>
        <p:nvSpPr>
          <p:cNvPr id="75808" name="Rectangle 32"/>
          <p:cNvSpPr>
            <a:spLocks/>
          </p:cNvSpPr>
          <p:nvPr/>
        </p:nvSpPr>
        <p:spPr bwMode="auto">
          <a:xfrm>
            <a:off x="4838105" y="3905220"/>
            <a:ext cx="80295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solidFill>
                  <a:srgbClr val="D90B00"/>
                </a:solidFill>
                <a:latin typeface="Menlo Bold" charset="0"/>
                <a:ea typeface="ＭＳ Ｐゴシック" charset="0"/>
                <a:sym typeface="Menlo Bold" charset="0"/>
              </a:rPr>
              <a:t>complete</a:t>
            </a:r>
          </a:p>
        </p:txBody>
      </p:sp>
      <p:sp>
        <p:nvSpPr>
          <p:cNvPr id="75809" name="Rectangle 33"/>
          <p:cNvSpPr>
            <a:spLocks/>
          </p:cNvSpPr>
          <p:nvPr/>
        </p:nvSpPr>
        <p:spPr bwMode="auto">
          <a:xfrm>
            <a:off x="7645599" y="4895820"/>
            <a:ext cx="80295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solidFill>
                  <a:srgbClr val="D90B00"/>
                </a:solidFill>
                <a:latin typeface="Menlo Bold" charset="0"/>
                <a:ea typeface="ＭＳ Ｐゴシック" charset="0"/>
                <a:sym typeface="Menlo Bold" charset="0"/>
              </a:rPr>
              <a:t>complete</a:t>
            </a:r>
          </a:p>
        </p:txBody>
      </p:sp>
      <p:sp>
        <p:nvSpPr>
          <p:cNvPr id="2" name="Date Placeholder 1"/>
          <p:cNvSpPr>
            <a:spLocks noGrp="1"/>
          </p:cNvSpPr>
          <p:nvPr>
            <p:ph type="dt" sz="half" idx="10"/>
          </p:nvPr>
        </p:nvSpPr>
        <p:spPr/>
        <p:txBody>
          <a:bodyPr/>
          <a:lstStyle/>
          <a:p>
            <a:r>
              <a:rPr lang="en-US" smtClean="0"/>
              <a:t>9/24/13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24</a:t>
            </a:fld>
            <a:endParaRPr lang="en-US"/>
          </a:p>
        </p:txBody>
      </p:sp>
      <p:sp>
        <p:nvSpPr>
          <p:cNvPr id="3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a:t>Andreas </a:t>
            </a:r>
            <a:r>
              <a:rPr lang="en-US" dirty="0" err="1" smtClean="0"/>
              <a:t>Voellmy</a:t>
            </a:r>
            <a:r>
              <a:rPr lang="en-US" dirty="0" smtClean="0"/>
              <a:t>, Yale</a:t>
            </a:r>
            <a:endParaRPr lang="en-US" dirty="0"/>
          </a:p>
        </p:txBody>
      </p:sp>
    </p:spTree>
    <p:extLst>
      <p:ext uri="{BB962C8B-B14F-4D97-AF65-F5344CB8AC3E}">
        <p14:creationId xmlns:p14="http://schemas.microsoft.com/office/powerpoint/2010/main" val="1081195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58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580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580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58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06" grpId="0" autoUpdateAnimBg="0"/>
      <p:bldP spid="75807" grpId="0" autoUpdateAnimBg="0"/>
      <p:bldP spid="75808" grpId="0" autoUpdateAnimBg="0"/>
      <p:bldP spid="7580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Line 1"/>
          <p:cNvSpPr>
            <a:spLocks noChangeShapeType="1"/>
          </p:cNvSpPr>
          <p:nvPr/>
        </p:nvSpPr>
        <p:spPr bwMode="auto">
          <a:xfrm>
            <a:off x="5536406" y="4475560"/>
            <a:ext cx="0" cy="734615"/>
          </a:xfrm>
          <a:prstGeom prst="line">
            <a:avLst/>
          </a:prstGeom>
          <a:noFill/>
          <a:ln w="25400">
            <a:solidFill>
              <a:srgbClr val="4D4D4D"/>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7826" name="Line 2"/>
          <p:cNvSpPr>
            <a:spLocks noChangeShapeType="1"/>
          </p:cNvSpPr>
          <p:nvPr/>
        </p:nvSpPr>
        <p:spPr bwMode="auto">
          <a:xfrm>
            <a:off x="7158038" y="5353050"/>
            <a:ext cx="0" cy="521494"/>
          </a:xfrm>
          <a:prstGeom prst="line">
            <a:avLst/>
          </a:prstGeom>
          <a:noFill/>
          <a:ln w="25400">
            <a:solidFill>
              <a:srgbClr val="4D4D4D"/>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7827" name="Line 3"/>
          <p:cNvSpPr>
            <a:spLocks noChangeShapeType="1"/>
          </p:cNvSpPr>
          <p:nvPr/>
        </p:nvSpPr>
        <p:spPr bwMode="auto">
          <a:xfrm>
            <a:off x="1778794" y="3590925"/>
            <a:ext cx="0" cy="914400"/>
          </a:xfrm>
          <a:prstGeom prst="line">
            <a:avLst/>
          </a:prstGeom>
          <a:noFill/>
          <a:ln w="25400">
            <a:solidFill>
              <a:srgbClr val="4D4D4D"/>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7828" name="Rectangle 4"/>
          <p:cNvSpPr>
            <a:spLocks noGrp="1" noChangeArrowheads="1"/>
          </p:cNvSpPr>
          <p:nvPr>
            <p:ph type="title"/>
          </p:nvPr>
        </p:nvSpPr>
        <p:spPr/>
        <p:txBody>
          <a:bodyPr>
            <a:normAutofit fontScale="90000"/>
          </a:bodyPr>
          <a:lstStyle/>
          <a:p>
            <a:pPr eaLnBrk="1" hangingPunct="1">
              <a:defRPr/>
            </a:pPr>
            <a:r>
              <a:rPr lang="en-US" smtClean="0"/>
              <a:t>Optimization 2: Annotate nodes with priority dependencies</a:t>
            </a:r>
          </a:p>
        </p:txBody>
      </p:sp>
      <p:sp>
        <p:nvSpPr>
          <p:cNvPr id="73733" name="AutoShape 5"/>
          <p:cNvSpPr>
            <a:spLocks/>
          </p:cNvSpPr>
          <p:nvPr/>
        </p:nvSpPr>
        <p:spPr bwMode="auto">
          <a:xfrm>
            <a:off x="3336131" y="2047875"/>
            <a:ext cx="1685925" cy="714375"/>
          </a:xfrm>
          <a:prstGeom prst="diamond">
            <a:avLst/>
          </a:prstGeom>
          <a:solidFill>
            <a:srgbClr val="FFFFFF"/>
          </a:solidFill>
          <a:ln w="25400">
            <a:solidFill>
              <a:schemeClr val="tx1"/>
            </a:solidFill>
            <a:miter lim="800000"/>
            <a:headEnd/>
            <a:tailEnd/>
          </a:ln>
        </p:spPr>
        <p:txBody>
          <a:bodyPr lIns="0" tIns="0" rIns="0" bIns="0" anchor="ctr"/>
          <a:lstStyle/>
          <a:p>
            <a:pPr>
              <a:tabLst>
                <a:tab pos="198025" algn="l"/>
              </a:tabLst>
            </a:pPr>
            <a:r>
              <a:rPr lang="en-US" sz="1300">
                <a:latin typeface="Menlo Regular" charset="0"/>
                <a:ea typeface="ＭＳ Ｐゴシック" charset="0"/>
                <a:sym typeface="Menlo Regular" charset="0"/>
              </a:rPr>
              <a:t>tcpDst==22</a:t>
            </a:r>
          </a:p>
        </p:txBody>
      </p:sp>
      <p:sp>
        <p:nvSpPr>
          <p:cNvPr id="73734" name="Line 6"/>
          <p:cNvSpPr>
            <a:spLocks noChangeShapeType="1"/>
          </p:cNvSpPr>
          <p:nvPr/>
        </p:nvSpPr>
        <p:spPr bwMode="auto">
          <a:xfrm rot="10800000">
            <a:off x="4177308" y="2765822"/>
            <a:ext cx="2164556" cy="379809"/>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3735" name="Rectangle 7"/>
          <p:cNvSpPr>
            <a:spLocks/>
          </p:cNvSpPr>
          <p:nvPr/>
        </p:nvSpPr>
        <p:spPr bwMode="auto">
          <a:xfrm>
            <a:off x="5228332" y="2790795"/>
            <a:ext cx="50184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latin typeface="Menlo Regular" charset="0"/>
                <a:ea typeface="ＭＳ Ｐゴシック" charset="0"/>
                <a:sym typeface="Menlo Regular" charset="0"/>
              </a:rPr>
              <a:t>False</a:t>
            </a:r>
          </a:p>
        </p:txBody>
      </p:sp>
      <p:sp>
        <p:nvSpPr>
          <p:cNvPr id="73736" name="Oval 8"/>
          <p:cNvSpPr>
            <a:spLocks/>
          </p:cNvSpPr>
          <p:nvPr/>
        </p:nvSpPr>
        <p:spPr bwMode="auto">
          <a:xfrm>
            <a:off x="5965031" y="3143250"/>
            <a:ext cx="969169" cy="523875"/>
          </a:xfrm>
          <a:prstGeom prst="ellipse">
            <a:avLst/>
          </a:prstGeom>
          <a:solidFill>
            <a:srgbClr val="FFFFFF"/>
          </a:solidFill>
          <a:ln w="25400">
            <a:solidFill>
              <a:schemeClr val="tx1"/>
            </a:solidFill>
            <a:miter lim="800000"/>
            <a:headEnd/>
            <a:tailEnd/>
          </a:ln>
        </p:spPr>
        <p:txBody>
          <a:bodyPr lIns="0" tIns="0" rIns="0" bIns="0" anchor="ctr"/>
          <a:lstStyle/>
          <a:p>
            <a:r>
              <a:rPr lang="en-US" sz="1300" dirty="0" err="1" smtClean="0">
                <a:latin typeface="Menlo Regular" charset="0"/>
                <a:ea typeface="ＭＳ Ｐゴシック" charset="0"/>
                <a:sym typeface="Menlo Regular" charset="0"/>
              </a:rPr>
              <a:t>ethDst</a:t>
            </a:r>
            <a:endParaRPr lang="en-US" sz="1300" dirty="0">
              <a:latin typeface="Menlo Regular" charset="0"/>
              <a:ea typeface="ＭＳ Ｐゴシック" charset="0"/>
              <a:sym typeface="Menlo Regular" charset="0"/>
            </a:endParaRPr>
          </a:p>
        </p:txBody>
      </p:sp>
      <p:sp>
        <p:nvSpPr>
          <p:cNvPr id="73737" name="Line 9"/>
          <p:cNvSpPr>
            <a:spLocks noChangeShapeType="1"/>
          </p:cNvSpPr>
          <p:nvPr/>
        </p:nvSpPr>
        <p:spPr bwMode="auto">
          <a:xfrm rot="10800000" flipH="1">
            <a:off x="5510511" y="3640932"/>
            <a:ext cx="800993" cy="502444"/>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3738" name="Rectangle 10"/>
          <p:cNvSpPr>
            <a:spLocks/>
          </p:cNvSpPr>
          <p:nvPr/>
        </p:nvSpPr>
        <p:spPr bwMode="auto">
          <a:xfrm>
            <a:off x="5698926" y="3781395"/>
            <a:ext cx="10259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latin typeface="Menlo Regular" charset="0"/>
                <a:ea typeface="ＭＳ Ｐゴシック" charset="0"/>
                <a:sym typeface="Menlo Regular" charset="0"/>
              </a:rPr>
              <a:t>2</a:t>
            </a:r>
          </a:p>
        </p:txBody>
      </p:sp>
      <p:sp>
        <p:nvSpPr>
          <p:cNvPr id="73739" name="Rectangle 11"/>
          <p:cNvSpPr>
            <a:spLocks/>
          </p:cNvSpPr>
          <p:nvPr/>
        </p:nvSpPr>
        <p:spPr bwMode="auto">
          <a:xfrm>
            <a:off x="5029200" y="4133850"/>
            <a:ext cx="892969" cy="361950"/>
          </a:xfrm>
          <a:prstGeom prst="rect">
            <a:avLst/>
          </a:prstGeom>
          <a:solidFill>
            <a:srgbClr val="FFFFFF"/>
          </a:solidFill>
          <a:ln w="63500">
            <a:solidFill>
              <a:schemeClr val="tx1"/>
            </a:solidFill>
            <a:miter lim="800000"/>
            <a:headEnd/>
            <a:tailEnd/>
          </a:ln>
        </p:spPr>
        <p:txBody>
          <a:bodyPr lIns="0" tIns="0" rIns="0" bIns="0" anchor="ctr"/>
          <a:lstStyle/>
          <a:p>
            <a:r>
              <a:rPr lang="en-US" sz="1300" dirty="0" smtClean="0">
                <a:latin typeface="Menlo Regular" charset="0"/>
                <a:ea typeface="ＭＳ Ｐゴシック" charset="0"/>
                <a:sym typeface="Menlo Regular" charset="0"/>
              </a:rPr>
              <a:t> drop</a:t>
            </a:r>
            <a:endParaRPr lang="en-US" sz="1300" dirty="0">
              <a:latin typeface="Menlo Regular" charset="0"/>
              <a:ea typeface="ＭＳ Ｐゴシック" charset="0"/>
              <a:sym typeface="Menlo Regular" charset="0"/>
            </a:endParaRPr>
          </a:p>
        </p:txBody>
      </p:sp>
      <p:sp>
        <p:nvSpPr>
          <p:cNvPr id="73740" name="Rectangle 12"/>
          <p:cNvSpPr>
            <a:spLocks/>
          </p:cNvSpPr>
          <p:nvPr/>
        </p:nvSpPr>
        <p:spPr bwMode="auto">
          <a:xfrm>
            <a:off x="6785670" y="3714720"/>
            <a:ext cx="10259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latin typeface="Menlo Regular" charset="0"/>
                <a:ea typeface="ＭＳ Ｐゴシック" charset="0"/>
                <a:sym typeface="Menlo Regular" charset="0"/>
              </a:rPr>
              <a:t>4</a:t>
            </a:r>
          </a:p>
        </p:txBody>
      </p:sp>
      <p:sp>
        <p:nvSpPr>
          <p:cNvPr id="73741" name="Rectangle 13"/>
          <p:cNvSpPr>
            <a:spLocks/>
          </p:cNvSpPr>
          <p:nvPr/>
        </p:nvSpPr>
        <p:spPr bwMode="auto">
          <a:xfrm>
            <a:off x="6707981" y="4981575"/>
            <a:ext cx="892969" cy="390525"/>
          </a:xfrm>
          <a:prstGeom prst="rect">
            <a:avLst/>
          </a:prstGeom>
          <a:solidFill>
            <a:srgbClr val="FFFFFF"/>
          </a:solidFill>
          <a:ln w="63500">
            <a:solidFill>
              <a:schemeClr val="tx1"/>
            </a:solidFill>
            <a:miter lim="800000"/>
            <a:headEnd/>
            <a:tailEnd/>
          </a:ln>
        </p:spPr>
        <p:txBody>
          <a:bodyPr lIns="0" tIns="0" rIns="0" bIns="0" anchor="ctr"/>
          <a:lstStyle/>
          <a:p>
            <a:r>
              <a:rPr lang="en-US" sz="1300" dirty="0" smtClean="0">
                <a:latin typeface="Menlo Regular" charset="0"/>
                <a:ea typeface="ＭＳ Ｐゴシック" charset="0"/>
                <a:sym typeface="Menlo Regular" charset="0"/>
              </a:rPr>
              <a:t> port </a:t>
            </a:r>
            <a:r>
              <a:rPr lang="en-US" sz="1300" dirty="0">
                <a:latin typeface="Menlo Regular" charset="0"/>
                <a:ea typeface="ＭＳ Ｐゴシック" charset="0"/>
                <a:sym typeface="Menlo Regular" charset="0"/>
              </a:rPr>
              <a:t>30</a:t>
            </a:r>
          </a:p>
        </p:txBody>
      </p:sp>
      <p:sp>
        <p:nvSpPr>
          <p:cNvPr id="73742" name="Oval 14"/>
          <p:cNvSpPr>
            <a:spLocks/>
          </p:cNvSpPr>
          <p:nvPr/>
        </p:nvSpPr>
        <p:spPr bwMode="auto">
          <a:xfrm>
            <a:off x="6765131" y="4086225"/>
            <a:ext cx="854869" cy="523875"/>
          </a:xfrm>
          <a:prstGeom prst="ellipse">
            <a:avLst/>
          </a:prstGeom>
          <a:solidFill>
            <a:srgbClr val="FFFFFF"/>
          </a:solidFill>
          <a:ln w="25400">
            <a:solidFill>
              <a:schemeClr val="tx1"/>
            </a:solidFill>
            <a:miter lim="800000"/>
            <a:headEnd/>
            <a:tailEnd/>
          </a:ln>
        </p:spPr>
        <p:txBody>
          <a:bodyPr lIns="0" tIns="0" rIns="0" bIns="0" anchor="ctr"/>
          <a:lstStyle/>
          <a:p>
            <a:r>
              <a:rPr lang="en-US" sz="1300" dirty="0" err="1">
                <a:latin typeface="Menlo Regular" charset="0"/>
                <a:ea typeface="ＭＳ Ｐゴシック" charset="0"/>
                <a:sym typeface="Menlo Regular" charset="0"/>
              </a:rPr>
              <a:t>ethSrc</a:t>
            </a:r>
            <a:endParaRPr lang="en-US" sz="1300" dirty="0">
              <a:latin typeface="Menlo Regular" charset="0"/>
              <a:ea typeface="ＭＳ Ｐゴシック" charset="0"/>
              <a:sym typeface="Menlo Regular" charset="0"/>
            </a:endParaRPr>
          </a:p>
        </p:txBody>
      </p:sp>
      <p:sp>
        <p:nvSpPr>
          <p:cNvPr id="73743" name="Line 15"/>
          <p:cNvSpPr>
            <a:spLocks noChangeShapeType="1"/>
          </p:cNvSpPr>
          <p:nvPr/>
        </p:nvSpPr>
        <p:spPr bwMode="auto">
          <a:xfrm rot="10800000" flipH="1">
            <a:off x="7158038" y="4607719"/>
            <a:ext cx="0" cy="375047"/>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3744" name="Rectangle 16"/>
          <p:cNvSpPr>
            <a:spLocks/>
          </p:cNvSpPr>
          <p:nvPr/>
        </p:nvSpPr>
        <p:spPr bwMode="auto">
          <a:xfrm>
            <a:off x="7214295" y="4705320"/>
            <a:ext cx="10259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latin typeface="Menlo Regular" charset="0"/>
                <a:ea typeface="ＭＳ Ｐゴシック" charset="0"/>
                <a:sym typeface="Menlo Regular" charset="0"/>
              </a:rPr>
              <a:t>6</a:t>
            </a:r>
          </a:p>
        </p:txBody>
      </p:sp>
      <p:sp>
        <p:nvSpPr>
          <p:cNvPr id="73745" name="Rectangle 17"/>
          <p:cNvSpPr>
            <a:spLocks/>
          </p:cNvSpPr>
          <p:nvPr/>
        </p:nvSpPr>
        <p:spPr bwMode="auto">
          <a:xfrm>
            <a:off x="1357312" y="3248025"/>
            <a:ext cx="892969" cy="361950"/>
          </a:xfrm>
          <a:prstGeom prst="rect">
            <a:avLst/>
          </a:prstGeom>
          <a:solidFill>
            <a:srgbClr val="FFFFFF"/>
          </a:solidFill>
          <a:ln w="63500">
            <a:solidFill>
              <a:schemeClr val="tx1"/>
            </a:solidFill>
            <a:miter lim="800000"/>
            <a:headEnd/>
            <a:tailEnd/>
          </a:ln>
        </p:spPr>
        <p:txBody>
          <a:bodyPr lIns="0" tIns="0" rIns="0" bIns="0" anchor="ctr"/>
          <a:lstStyle/>
          <a:p>
            <a:r>
              <a:rPr lang="en-US" sz="1300" dirty="0" smtClean="0">
                <a:latin typeface="Menlo Regular" charset="0"/>
                <a:ea typeface="ＭＳ Ｐゴシック" charset="0"/>
                <a:sym typeface="Menlo Regular" charset="0"/>
              </a:rPr>
              <a:t> drop</a:t>
            </a:r>
            <a:endParaRPr lang="en-US" sz="1300" dirty="0">
              <a:latin typeface="Menlo Regular" charset="0"/>
              <a:ea typeface="ＭＳ Ｐゴシック" charset="0"/>
              <a:sym typeface="Menlo Regular" charset="0"/>
            </a:endParaRPr>
          </a:p>
        </p:txBody>
      </p:sp>
      <p:sp>
        <p:nvSpPr>
          <p:cNvPr id="73746" name="Line 18"/>
          <p:cNvSpPr>
            <a:spLocks noChangeShapeType="1"/>
          </p:cNvSpPr>
          <p:nvPr/>
        </p:nvSpPr>
        <p:spPr bwMode="auto">
          <a:xfrm rot="10800000" flipH="1">
            <a:off x="1817192" y="2759869"/>
            <a:ext cx="2371725" cy="466725"/>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3747" name="Rectangle 19"/>
          <p:cNvSpPr>
            <a:spLocks/>
          </p:cNvSpPr>
          <p:nvPr/>
        </p:nvSpPr>
        <p:spPr bwMode="auto">
          <a:xfrm>
            <a:off x="2570858" y="2809845"/>
            <a:ext cx="40147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latin typeface="Menlo Regular" charset="0"/>
                <a:ea typeface="ＭＳ Ｐゴシック" charset="0"/>
                <a:sym typeface="Menlo Regular" charset="0"/>
              </a:rPr>
              <a:t>True</a:t>
            </a:r>
          </a:p>
        </p:txBody>
      </p:sp>
      <p:sp>
        <p:nvSpPr>
          <p:cNvPr id="73748" name="Line 20"/>
          <p:cNvSpPr>
            <a:spLocks noChangeShapeType="1"/>
          </p:cNvSpPr>
          <p:nvPr/>
        </p:nvSpPr>
        <p:spPr bwMode="auto">
          <a:xfrm rot="10800000">
            <a:off x="6391871" y="3680222"/>
            <a:ext cx="762595" cy="376238"/>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3749" name="Rectangle 21"/>
          <p:cNvSpPr>
            <a:spLocks/>
          </p:cNvSpPr>
          <p:nvPr/>
        </p:nvSpPr>
        <p:spPr bwMode="auto">
          <a:xfrm>
            <a:off x="5098851" y="2343120"/>
            <a:ext cx="20073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latin typeface="Menlo Regular" charset="0"/>
                <a:ea typeface="ＭＳ Ｐゴシック" charset="0"/>
                <a:sym typeface="Menlo Regular" charset="0"/>
              </a:rPr>
              <a:t>{}</a:t>
            </a:r>
          </a:p>
        </p:txBody>
      </p:sp>
      <p:sp>
        <p:nvSpPr>
          <p:cNvPr id="73750" name="Rectangle 22"/>
          <p:cNvSpPr>
            <a:spLocks/>
          </p:cNvSpPr>
          <p:nvPr/>
        </p:nvSpPr>
        <p:spPr bwMode="auto">
          <a:xfrm>
            <a:off x="152400" y="3352800"/>
            <a:ext cx="11040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dirty="0">
                <a:latin typeface="Menlo Regular" charset="0"/>
                <a:ea typeface="ＭＳ Ｐゴシック" charset="0"/>
                <a:sym typeface="Menlo Regular" charset="0"/>
              </a:rPr>
              <a:t>{tcpDst:22}</a:t>
            </a:r>
          </a:p>
        </p:txBody>
      </p:sp>
      <p:sp>
        <p:nvSpPr>
          <p:cNvPr id="77847" name="Rectangle 23"/>
          <p:cNvSpPr>
            <a:spLocks/>
          </p:cNvSpPr>
          <p:nvPr/>
        </p:nvSpPr>
        <p:spPr bwMode="auto">
          <a:xfrm>
            <a:off x="122337" y="4560243"/>
            <a:ext cx="370594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500">
                <a:latin typeface="Menlo Regular" charset="0"/>
                <a:ea typeface="ＭＳ Ｐゴシック" charset="0"/>
                <a:sym typeface="Menlo Regular" charset="0"/>
              </a:rPr>
              <a:t>(</a:t>
            </a:r>
            <a:r>
              <a:rPr lang="en-US" sz="1500">
                <a:solidFill>
                  <a:srgbClr val="FF2712"/>
                </a:solidFill>
                <a:latin typeface="Menlo Regular" charset="0"/>
                <a:ea typeface="ＭＳ Ｐゴシック" charset="0"/>
                <a:sym typeface="Menlo Regular" charset="0"/>
              </a:rPr>
              <a:t>prio:1</a:t>
            </a:r>
            <a:r>
              <a:rPr lang="en-US" sz="1500">
                <a:latin typeface="Menlo Regular" charset="0"/>
                <a:ea typeface="ＭＳ Ｐゴシック" charset="0"/>
                <a:sym typeface="Menlo Regular" charset="0"/>
              </a:rPr>
              <a:t>,{tcpDst:22},action:drop)</a:t>
            </a:r>
          </a:p>
        </p:txBody>
      </p:sp>
      <p:sp>
        <p:nvSpPr>
          <p:cNvPr id="73752" name="Rectangle 24"/>
          <p:cNvSpPr>
            <a:spLocks/>
          </p:cNvSpPr>
          <p:nvPr/>
        </p:nvSpPr>
        <p:spPr bwMode="auto">
          <a:xfrm>
            <a:off x="6862465" y="3362295"/>
            <a:ext cx="20073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latin typeface="Menlo Regular" charset="0"/>
                <a:ea typeface="ＭＳ Ｐゴシック" charset="0"/>
                <a:sym typeface="Menlo Regular" charset="0"/>
              </a:rPr>
              <a:t>{}</a:t>
            </a:r>
          </a:p>
        </p:txBody>
      </p:sp>
      <p:sp>
        <p:nvSpPr>
          <p:cNvPr id="73753" name="Rectangle 25"/>
          <p:cNvSpPr>
            <a:spLocks/>
          </p:cNvSpPr>
          <p:nvPr/>
        </p:nvSpPr>
        <p:spPr bwMode="auto">
          <a:xfrm>
            <a:off x="3886200" y="4267200"/>
            <a:ext cx="100369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dirty="0">
                <a:latin typeface="Menlo Regular" charset="0"/>
                <a:ea typeface="ＭＳ Ｐゴシック" charset="0"/>
                <a:sym typeface="Menlo Regular" charset="0"/>
              </a:rPr>
              <a:t>{ethDst:2}</a:t>
            </a:r>
          </a:p>
        </p:txBody>
      </p:sp>
      <p:sp>
        <p:nvSpPr>
          <p:cNvPr id="73754" name="Rectangle 26"/>
          <p:cNvSpPr>
            <a:spLocks/>
          </p:cNvSpPr>
          <p:nvPr/>
        </p:nvSpPr>
        <p:spPr bwMode="auto">
          <a:xfrm>
            <a:off x="7691140" y="4276695"/>
            <a:ext cx="100369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a:latin typeface="Menlo Regular" charset="0"/>
                <a:ea typeface="ＭＳ Ｐゴシック" charset="0"/>
                <a:sym typeface="Menlo Regular" charset="0"/>
              </a:rPr>
              <a:t>{ethDst:4}</a:t>
            </a:r>
          </a:p>
        </p:txBody>
      </p:sp>
      <p:sp>
        <p:nvSpPr>
          <p:cNvPr id="73755" name="Rectangle 27"/>
          <p:cNvSpPr>
            <a:spLocks/>
          </p:cNvSpPr>
          <p:nvPr/>
        </p:nvSpPr>
        <p:spPr bwMode="auto">
          <a:xfrm>
            <a:off x="7646492" y="5172015"/>
            <a:ext cx="10036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300" dirty="0">
                <a:latin typeface="Menlo Regular" charset="0"/>
                <a:ea typeface="ＭＳ Ｐゴシック" charset="0"/>
                <a:sym typeface="Menlo Regular" charset="0"/>
              </a:rPr>
              <a:t>{ethDst:4, </a:t>
            </a:r>
          </a:p>
          <a:p>
            <a:r>
              <a:rPr lang="en-US" sz="1300" dirty="0">
                <a:latin typeface="Menlo Regular" charset="0"/>
                <a:ea typeface="ＭＳ Ｐゴシック" charset="0"/>
                <a:sym typeface="Menlo Regular" charset="0"/>
              </a:rPr>
              <a:t> ethSrc:6}</a:t>
            </a:r>
          </a:p>
        </p:txBody>
      </p:sp>
      <p:sp>
        <p:nvSpPr>
          <p:cNvPr id="77852" name="Rectangle 28"/>
          <p:cNvSpPr>
            <a:spLocks/>
          </p:cNvSpPr>
          <p:nvPr/>
        </p:nvSpPr>
        <p:spPr bwMode="auto">
          <a:xfrm>
            <a:off x="4179094" y="5876925"/>
            <a:ext cx="484346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p>
            <a:r>
              <a:rPr lang="en-US" sz="1500">
                <a:latin typeface="Menlo Regular" charset="0"/>
                <a:ea typeface="ＭＳ Ｐゴシック" charset="0"/>
                <a:sym typeface="Menlo Regular" charset="0"/>
              </a:rPr>
              <a:t>(</a:t>
            </a:r>
            <a:r>
              <a:rPr lang="en-US" sz="1500">
                <a:solidFill>
                  <a:srgbClr val="D90B00"/>
                </a:solidFill>
                <a:latin typeface="Menlo Regular" charset="0"/>
                <a:ea typeface="ＭＳ Ｐゴシック" charset="0"/>
                <a:sym typeface="Menlo Regular" charset="0"/>
              </a:rPr>
              <a:t>prio:0</a:t>
            </a:r>
            <a:r>
              <a:rPr lang="en-US" sz="1500">
                <a:latin typeface="Menlo Regular" charset="0"/>
                <a:ea typeface="ＭＳ Ｐゴシック" charset="0"/>
                <a:sym typeface="Menlo Regular" charset="0"/>
              </a:rPr>
              <a:t>,{ethDst:4, ethSrc:6},action:[port 30])</a:t>
            </a:r>
          </a:p>
        </p:txBody>
      </p:sp>
      <p:sp>
        <p:nvSpPr>
          <p:cNvPr id="77853" name="Rectangle 29"/>
          <p:cNvSpPr>
            <a:spLocks/>
          </p:cNvSpPr>
          <p:nvPr/>
        </p:nvSpPr>
        <p:spPr bwMode="auto">
          <a:xfrm>
            <a:off x="3124200" y="5257800"/>
            <a:ext cx="359013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500" dirty="0">
                <a:latin typeface="Menlo Regular" charset="0"/>
                <a:ea typeface="ＭＳ Ｐゴシック" charset="0"/>
                <a:sym typeface="Menlo Regular" charset="0"/>
              </a:rPr>
              <a:t>(</a:t>
            </a:r>
            <a:r>
              <a:rPr lang="en-US" sz="1500" dirty="0">
                <a:solidFill>
                  <a:srgbClr val="FF2712"/>
                </a:solidFill>
                <a:latin typeface="Menlo Regular" charset="0"/>
                <a:ea typeface="ＭＳ Ｐゴシック" charset="0"/>
                <a:sym typeface="Menlo Regular" charset="0"/>
              </a:rPr>
              <a:t>prio:0</a:t>
            </a:r>
            <a:r>
              <a:rPr lang="en-US" sz="1500" dirty="0">
                <a:latin typeface="Menlo Regular" charset="0"/>
                <a:ea typeface="ＭＳ Ｐゴシック" charset="0"/>
                <a:sym typeface="Menlo Regular" charset="0"/>
              </a:rPr>
              <a:t>,{ethDst:2},</a:t>
            </a:r>
            <a:r>
              <a:rPr lang="en-US" sz="1500" dirty="0" err="1">
                <a:latin typeface="Menlo Regular" charset="0"/>
                <a:ea typeface="ＭＳ Ｐゴシック" charset="0"/>
                <a:sym typeface="Menlo Regular" charset="0"/>
              </a:rPr>
              <a:t>action:drop</a:t>
            </a:r>
            <a:r>
              <a:rPr lang="en-US" sz="1500" dirty="0">
                <a:latin typeface="Menlo Regular" charset="0"/>
                <a:ea typeface="ＭＳ Ｐゴシック" charset="0"/>
                <a:sym typeface="Menlo Regular" charset="0"/>
              </a:rPr>
              <a:t>)</a:t>
            </a:r>
          </a:p>
        </p:txBody>
      </p:sp>
      <p:sp>
        <p:nvSpPr>
          <p:cNvPr id="77854" name="Freeform 30"/>
          <p:cNvSpPr>
            <a:spLocks/>
          </p:cNvSpPr>
          <p:nvPr/>
        </p:nvSpPr>
        <p:spPr bwMode="auto">
          <a:xfrm>
            <a:off x="4803279" y="2103835"/>
            <a:ext cx="3382566" cy="3062288"/>
          </a:xfrm>
          <a:custGeom>
            <a:avLst/>
            <a:gdLst>
              <a:gd name="T0" fmla="*/ 0 w 16154"/>
              <a:gd name="T1" fmla="*/ 864988 h 18551"/>
              <a:gd name="T2" fmla="*/ 5036646 w 16154"/>
              <a:gd name="T3" fmla="*/ 4754131 h 18551"/>
              <a:gd name="T4" fmla="*/ 0 60000 65536"/>
              <a:gd name="T5" fmla="*/ 0 60000 65536"/>
            </a:gdLst>
            <a:ahLst/>
            <a:cxnLst>
              <a:cxn ang="T4">
                <a:pos x="T0" y="T1"/>
              </a:cxn>
              <a:cxn ang="T5">
                <a:pos x="T2" y="T3"/>
              </a:cxn>
            </a:cxnLst>
            <a:rect l="0" t="0" r="r" b="b"/>
            <a:pathLst>
              <a:path w="16154" h="18551">
                <a:moveTo>
                  <a:pt x="0" y="881"/>
                </a:moveTo>
                <a:cubicBezTo>
                  <a:pt x="9328" y="-3049"/>
                  <a:pt x="21600" y="6769"/>
                  <a:pt x="13530" y="18551"/>
                </a:cubicBezTo>
              </a:path>
            </a:pathLst>
          </a:custGeom>
          <a:noFill/>
          <a:ln w="63500" cap="flat">
            <a:solidFill>
              <a:schemeClr val="tx1"/>
            </a:solidFill>
            <a:prstDash val="sysDot"/>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7855" name="Freeform 31"/>
          <p:cNvSpPr>
            <a:spLocks/>
          </p:cNvSpPr>
          <p:nvPr/>
        </p:nvSpPr>
        <p:spPr bwMode="auto">
          <a:xfrm>
            <a:off x="4104084" y="2726531"/>
            <a:ext cx="946547" cy="1495425"/>
          </a:xfrm>
          <a:custGeom>
            <a:avLst/>
            <a:gdLst>
              <a:gd name="T0" fmla="*/ 177137 w 17527"/>
              <a:gd name="T1" fmla="*/ 0 h 18075"/>
              <a:gd name="T2" fmla="*/ 1682750 w 17527"/>
              <a:gd name="T3" fmla="*/ 1901789 h 18075"/>
              <a:gd name="T4" fmla="*/ 0 60000 65536"/>
              <a:gd name="T5" fmla="*/ 0 60000 65536"/>
            </a:gdLst>
            <a:ahLst/>
            <a:cxnLst>
              <a:cxn ang="T4">
                <a:pos x="T0" y="T1"/>
              </a:cxn>
              <a:cxn ang="T5">
                <a:pos x="T2" y="T3"/>
              </a:cxn>
            </a:cxnLst>
            <a:rect l="0" t="0" r="r" b="b"/>
            <a:pathLst>
              <a:path w="17527" h="18075">
                <a:moveTo>
                  <a:pt x="1845" y="0"/>
                </a:moveTo>
                <a:cubicBezTo>
                  <a:pt x="-4073" y="7851"/>
                  <a:pt x="5073" y="21600"/>
                  <a:pt x="17527" y="17240"/>
                </a:cubicBezTo>
              </a:path>
            </a:pathLst>
          </a:custGeom>
          <a:noFill/>
          <a:ln w="50800" cap="flat">
            <a:solidFill>
              <a:schemeClr val="tx1"/>
            </a:solidFill>
            <a:prstDash val="sysDot"/>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7856" name="Rectangle 32"/>
          <p:cNvSpPr>
            <a:spLocks/>
          </p:cNvSpPr>
          <p:nvPr/>
        </p:nvSpPr>
        <p:spPr bwMode="auto">
          <a:xfrm>
            <a:off x="4250532" y="2950518"/>
            <a:ext cx="11581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500">
                <a:solidFill>
                  <a:srgbClr val="D90B00"/>
                </a:solidFill>
                <a:latin typeface="Menlo Bold" charset="0"/>
                <a:ea typeface="ＭＳ Ｐゴシック" charset="0"/>
                <a:sym typeface="Menlo Bold" charset="0"/>
              </a:rPr>
              <a:t>1</a:t>
            </a:r>
          </a:p>
        </p:txBody>
      </p:sp>
      <p:sp>
        <p:nvSpPr>
          <p:cNvPr id="2" name="Date Placeholder 1"/>
          <p:cNvSpPr>
            <a:spLocks noGrp="1"/>
          </p:cNvSpPr>
          <p:nvPr>
            <p:ph type="dt" sz="half" idx="10"/>
          </p:nvPr>
        </p:nvSpPr>
        <p:spPr/>
        <p:txBody>
          <a:bodyPr/>
          <a:lstStyle/>
          <a:p>
            <a:r>
              <a:rPr lang="en-US" smtClean="0"/>
              <a:t>9/24/13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25</a:t>
            </a:fld>
            <a:endParaRPr lang="en-US"/>
          </a:p>
        </p:txBody>
      </p:sp>
      <p:sp>
        <p:nvSpPr>
          <p:cNvPr id="37"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a:t>Andreas </a:t>
            </a:r>
            <a:r>
              <a:rPr lang="en-US" dirty="0" err="1" smtClean="0"/>
              <a:t>Voellmy</a:t>
            </a:r>
            <a:r>
              <a:rPr lang="en-US" dirty="0" smtClean="0"/>
              <a:t>, Yale</a:t>
            </a:r>
            <a:endParaRPr lang="en-US" dirty="0"/>
          </a:p>
        </p:txBody>
      </p:sp>
    </p:spTree>
    <p:extLst>
      <p:ext uri="{BB962C8B-B14F-4D97-AF65-F5344CB8AC3E}">
        <p14:creationId xmlns:p14="http://schemas.microsoft.com/office/powerpoint/2010/main" val="766551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77855"/>
                                        </p:tgtEl>
                                        <p:attrNameLst>
                                          <p:attrName>style.visibility</p:attrName>
                                        </p:attrNameLst>
                                      </p:cBhvr>
                                      <p:to>
                                        <p:strVal val="visible"/>
                                      </p:to>
                                    </p:set>
                                  </p:childTnLst>
                                </p:cTn>
                              </p:par>
                            </p:childTnLst>
                          </p:cTn>
                        </p:par>
                        <p:par>
                          <p:cTn id="7" fill="hold" nodeType="afterGroup">
                            <p:stCondLst>
                              <p:cond delay="500"/>
                            </p:stCondLst>
                            <p:childTnLst>
                              <p:par>
                                <p:cTn id="8" presetID="168" presetClass="entr" presetSubtype="0" fill="hold" grpId="0" nodeType="afterEffect">
                                  <p:stCondLst>
                                    <p:cond delay="0"/>
                                  </p:stCondLst>
                                  <p:childTnLst>
                                    <p:set>
                                      <p:cBhvr>
                                        <p:cTn id="9" dur="1" fill="hold">
                                          <p:stCondLst>
                                            <p:cond delay="499"/>
                                          </p:stCondLst>
                                        </p:cTn>
                                        <p:tgtEl>
                                          <p:spTgt spid="77854"/>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77852"/>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77826"/>
                                        </p:tgtEl>
                                        <p:attrNameLst>
                                          <p:attrName>style.visibility</p:attrName>
                                        </p:attrNameLst>
                                      </p:cBhvr>
                                      <p:to>
                                        <p:strVal val="visible"/>
                                      </p:to>
                                    </p:set>
                                  </p:childTnLst>
                                </p:cTn>
                              </p:par>
                            </p:childTnLst>
                          </p:cTn>
                        </p:par>
                        <p:par>
                          <p:cTn id="17" fill="hold" nodeType="afterGroup">
                            <p:stCondLst>
                              <p:cond delay="1000"/>
                            </p:stCondLst>
                            <p:childTnLst>
                              <p:par>
                                <p:cTn id="18" presetID="1" presetClass="entr" presetSubtype="0" fill="hold" grpId="0" nodeType="afterEffect">
                                  <p:stCondLst>
                                    <p:cond delay="0"/>
                                  </p:stCondLst>
                                  <p:childTnLst>
                                    <p:set>
                                      <p:cBhvr>
                                        <p:cTn id="19" dur="1" fill="hold">
                                          <p:stCondLst>
                                            <p:cond delay="499"/>
                                          </p:stCondLst>
                                        </p:cTn>
                                        <p:tgtEl>
                                          <p:spTgt spid="77853"/>
                                        </p:tgtEl>
                                        <p:attrNameLst>
                                          <p:attrName>style.visibility</p:attrName>
                                        </p:attrNameLst>
                                      </p:cBhvr>
                                      <p:to>
                                        <p:strVal val="visible"/>
                                      </p:to>
                                    </p:set>
                                  </p:childTnLst>
                                </p:cTn>
                              </p:par>
                            </p:childTnLst>
                          </p:cTn>
                        </p:par>
                        <p:par>
                          <p:cTn id="20" fill="hold" nodeType="afterGroup">
                            <p:stCondLst>
                              <p:cond delay="1500"/>
                            </p:stCondLst>
                            <p:childTnLst>
                              <p:par>
                                <p:cTn id="21" presetID="1" presetClass="entr" presetSubtype="0" fill="hold" grpId="0" nodeType="afterEffect">
                                  <p:stCondLst>
                                    <p:cond delay="0"/>
                                  </p:stCondLst>
                                  <p:childTnLst>
                                    <p:set>
                                      <p:cBhvr>
                                        <p:cTn id="22" dur="1" fill="hold">
                                          <p:stCondLst>
                                            <p:cond delay="499"/>
                                          </p:stCondLst>
                                        </p:cTn>
                                        <p:tgtEl>
                                          <p:spTgt spid="7782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785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7847"/>
                                        </p:tgtEl>
                                        <p:attrNameLst>
                                          <p:attrName>style.visibility</p:attrName>
                                        </p:attrNameLst>
                                      </p:cBhvr>
                                      <p:to>
                                        <p:strVal val="visible"/>
                                      </p:to>
                                    </p:set>
                                  </p:childTnLst>
                                </p:cTn>
                              </p:par>
                            </p:childTnLst>
                          </p:cTn>
                        </p:par>
                        <p:par>
                          <p:cTn id="31" fill="hold" nodeType="afterGroup">
                            <p:stCondLst>
                              <p:cond delay="500"/>
                            </p:stCondLst>
                            <p:childTnLst>
                              <p:par>
                                <p:cTn id="32" presetID="1" presetClass="entr" presetSubtype="0" fill="hold" grpId="0" nodeType="afterEffect">
                                  <p:stCondLst>
                                    <p:cond delay="0"/>
                                  </p:stCondLst>
                                  <p:childTnLst>
                                    <p:set>
                                      <p:cBhvr>
                                        <p:cTn id="33" dur="1" fill="hold">
                                          <p:stCondLst>
                                            <p:cond delay="499"/>
                                          </p:stCondLst>
                                        </p:cTn>
                                        <p:tgtEl>
                                          <p:spTgt spid="778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5" grpId="0" animBg="1"/>
      <p:bldP spid="77826" grpId="0" animBg="1"/>
      <p:bldP spid="77827" grpId="0" animBg="1"/>
      <p:bldP spid="77847" grpId="0" autoUpdateAnimBg="0"/>
      <p:bldP spid="77852" grpId="0" autoUpdateAnimBg="0"/>
      <p:bldP spid="77853" grpId="0" autoUpdateAnimBg="0"/>
      <p:bldP spid="77854" grpId="0" animBg="1"/>
      <p:bldP spid="77855" grpId="0" animBg="1"/>
      <p:bldP spid="77856"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Grp="1" noChangeArrowheads="1"/>
          </p:cNvSpPr>
          <p:nvPr>
            <p:ph type="title"/>
          </p:nvPr>
        </p:nvSpPr>
        <p:spPr/>
        <p:txBody>
          <a:bodyPr/>
          <a:lstStyle/>
          <a:p>
            <a:pPr eaLnBrk="1" hangingPunct="1">
              <a:defRPr/>
            </a:pPr>
            <a:r>
              <a:rPr lang="en-US" smtClean="0"/>
              <a:t>Improved compilation result</a:t>
            </a:r>
          </a:p>
        </p:txBody>
      </p:sp>
      <p:sp>
        <p:nvSpPr>
          <p:cNvPr id="75778" name="Rectangle 2"/>
          <p:cNvSpPr>
            <a:spLocks/>
          </p:cNvSpPr>
          <p:nvPr/>
        </p:nvSpPr>
        <p:spPr bwMode="auto">
          <a:xfrm>
            <a:off x="2895600" y="3352800"/>
            <a:ext cx="370594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500" dirty="0">
                <a:latin typeface="Menlo Regular" charset="0"/>
                <a:ea typeface="ＭＳ Ｐゴシック" charset="0"/>
                <a:sym typeface="Menlo Regular" charset="0"/>
              </a:rPr>
              <a:t>(</a:t>
            </a:r>
            <a:r>
              <a:rPr lang="en-US" sz="1500" dirty="0">
                <a:solidFill>
                  <a:srgbClr val="FF2712"/>
                </a:solidFill>
                <a:latin typeface="Menlo Regular" charset="0"/>
                <a:ea typeface="ＭＳ Ｐゴシック" charset="0"/>
                <a:sym typeface="Menlo Regular" charset="0"/>
              </a:rPr>
              <a:t>prio:1</a:t>
            </a:r>
            <a:r>
              <a:rPr lang="en-US" sz="1500" dirty="0">
                <a:latin typeface="Menlo Regular" charset="0"/>
                <a:ea typeface="ＭＳ Ｐゴシック" charset="0"/>
                <a:sym typeface="Menlo Regular" charset="0"/>
              </a:rPr>
              <a:t>,{tcpDst:22},</a:t>
            </a:r>
            <a:r>
              <a:rPr lang="en-US" sz="1500" dirty="0" err="1">
                <a:latin typeface="Menlo Regular" charset="0"/>
                <a:ea typeface="ＭＳ Ｐゴシック" charset="0"/>
                <a:sym typeface="Menlo Regular" charset="0"/>
              </a:rPr>
              <a:t>action:drop</a:t>
            </a:r>
            <a:r>
              <a:rPr lang="en-US" sz="1500" dirty="0">
                <a:latin typeface="Menlo Regular" charset="0"/>
                <a:ea typeface="ＭＳ Ｐゴシック" charset="0"/>
                <a:sym typeface="Menlo Regular" charset="0"/>
              </a:rPr>
              <a:t>)</a:t>
            </a:r>
          </a:p>
        </p:txBody>
      </p:sp>
      <p:sp>
        <p:nvSpPr>
          <p:cNvPr id="75779" name="Rectangle 3"/>
          <p:cNvSpPr>
            <a:spLocks/>
          </p:cNvSpPr>
          <p:nvPr/>
        </p:nvSpPr>
        <p:spPr bwMode="auto">
          <a:xfrm>
            <a:off x="2133600" y="3886200"/>
            <a:ext cx="569833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p>
            <a:r>
              <a:rPr lang="en-US" sz="1500" dirty="0">
                <a:latin typeface="Menlo Regular" charset="0"/>
                <a:ea typeface="ＭＳ Ｐゴシック" charset="0"/>
                <a:sym typeface="Menlo Regular" charset="0"/>
              </a:rPr>
              <a:t>(</a:t>
            </a:r>
            <a:r>
              <a:rPr lang="en-US" sz="1500" dirty="0">
                <a:solidFill>
                  <a:srgbClr val="D90B00"/>
                </a:solidFill>
                <a:latin typeface="Menlo Regular" charset="0"/>
                <a:ea typeface="ＭＳ Ｐゴシック" charset="0"/>
                <a:sym typeface="Menlo Regular" charset="0"/>
              </a:rPr>
              <a:t>prio:0</a:t>
            </a:r>
            <a:r>
              <a:rPr lang="en-US" sz="1500" dirty="0">
                <a:latin typeface="Menlo Regular" charset="0"/>
                <a:ea typeface="ＭＳ Ｐゴシック" charset="0"/>
                <a:sym typeface="Menlo Regular" charset="0"/>
              </a:rPr>
              <a:t>,{ethDst:4, ethSrc:6},action:[port 30])</a:t>
            </a:r>
          </a:p>
        </p:txBody>
      </p:sp>
      <p:sp>
        <p:nvSpPr>
          <p:cNvPr id="75780" name="Rectangle 4"/>
          <p:cNvSpPr>
            <a:spLocks/>
          </p:cNvSpPr>
          <p:nvPr/>
        </p:nvSpPr>
        <p:spPr bwMode="auto">
          <a:xfrm>
            <a:off x="2971800" y="3733800"/>
            <a:ext cx="359013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500">
                <a:latin typeface="Menlo Regular" charset="0"/>
                <a:ea typeface="ＭＳ Ｐゴシック" charset="0"/>
                <a:sym typeface="Menlo Regular" charset="0"/>
              </a:rPr>
              <a:t>(</a:t>
            </a:r>
            <a:r>
              <a:rPr lang="en-US" sz="1500">
                <a:solidFill>
                  <a:srgbClr val="FF2712"/>
                </a:solidFill>
                <a:latin typeface="Menlo Regular" charset="0"/>
                <a:ea typeface="ＭＳ Ｐゴシック" charset="0"/>
                <a:sym typeface="Menlo Regular" charset="0"/>
              </a:rPr>
              <a:t>prio:0</a:t>
            </a:r>
            <a:r>
              <a:rPr lang="en-US" sz="1500">
                <a:latin typeface="Menlo Regular" charset="0"/>
                <a:ea typeface="ＭＳ Ｐゴシック" charset="0"/>
                <a:sym typeface="Menlo Regular" charset="0"/>
              </a:rPr>
              <a:t>,{ethDst:2},action:drop)</a:t>
            </a:r>
          </a:p>
        </p:txBody>
      </p:sp>
      <p:sp>
        <p:nvSpPr>
          <p:cNvPr id="2" name="Date Placeholder 1"/>
          <p:cNvSpPr>
            <a:spLocks noGrp="1"/>
          </p:cNvSpPr>
          <p:nvPr>
            <p:ph type="dt" sz="half" idx="10"/>
          </p:nvPr>
        </p:nvSpPr>
        <p:spPr/>
        <p:txBody>
          <a:bodyPr/>
          <a:lstStyle/>
          <a:p>
            <a:r>
              <a:rPr lang="en-US" smtClean="0"/>
              <a:t>9/24/13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26</a:t>
            </a:fld>
            <a:endParaRPr lang="en-US"/>
          </a:p>
        </p:txBody>
      </p:sp>
      <p:sp>
        <p:nvSpPr>
          <p:cNvPr id="9"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a:t>Andreas </a:t>
            </a:r>
            <a:r>
              <a:rPr lang="en-US" dirty="0" err="1" smtClean="0"/>
              <a:t>Voellmy</a:t>
            </a:r>
            <a:r>
              <a:rPr lang="en-US" dirty="0" smtClean="0"/>
              <a:t>, Yale</a:t>
            </a:r>
            <a:endParaRPr lang="en-US" dirty="0"/>
          </a:p>
        </p:txBody>
      </p:sp>
    </p:spTree>
    <p:extLst>
      <p:ext uri="{BB962C8B-B14F-4D97-AF65-F5344CB8AC3E}">
        <p14:creationId xmlns:p14="http://schemas.microsoft.com/office/powerpoint/2010/main" val="4044033042"/>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
          <p:cNvSpPr>
            <a:spLocks noGrp="1" noChangeArrowheads="1"/>
          </p:cNvSpPr>
          <p:nvPr>
            <p:ph type="title"/>
          </p:nvPr>
        </p:nvSpPr>
        <p:spPr/>
        <p:txBody>
          <a:bodyPr/>
          <a:lstStyle/>
          <a:p>
            <a:pPr eaLnBrk="1" hangingPunct="1">
              <a:defRPr/>
            </a:pPr>
            <a:r>
              <a:rPr lang="en-US" smtClean="0"/>
              <a:t>Maple Status</a:t>
            </a:r>
          </a:p>
        </p:txBody>
      </p:sp>
      <p:sp>
        <p:nvSpPr>
          <p:cNvPr id="86018" name="Rectangle 2"/>
          <p:cNvSpPr>
            <a:spLocks noGrp="1" noChangeArrowheads="1"/>
          </p:cNvSpPr>
          <p:nvPr>
            <p:ph type="body" idx="1"/>
          </p:nvPr>
        </p:nvSpPr>
        <p:spPr/>
        <p:txBody>
          <a:bodyPr/>
          <a:lstStyle/>
          <a:p>
            <a:pPr eaLnBrk="1" hangingPunct="1">
              <a:defRPr/>
            </a:pPr>
            <a:r>
              <a:rPr lang="en-US" sz="2400" dirty="0"/>
              <a:t>Maple has been implemented in Haskell using the </a:t>
            </a:r>
            <a:r>
              <a:rPr lang="en-US" sz="2400" dirty="0" err="1"/>
              <a:t>McNettle</a:t>
            </a:r>
            <a:r>
              <a:rPr lang="en-US" sz="2400" dirty="0"/>
              <a:t> </a:t>
            </a:r>
            <a:r>
              <a:rPr lang="en-US" sz="2400" dirty="0" err="1"/>
              <a:t>Openflow</a:t>
            </a:r>
            <a:r>
              <a:rPr lang="en-US" sz="2400" dirty="0"/>
              <a:t> controller, which implements </a:t>
            </a:r>
            <a:r>
              <a:rPr lang="en-US" sz="2400" dirty="0" err="1"/>
              <a:t>Openflow</a:t>
            </a:r>
            <a:r>
              <a:rPr lang="en-US" sz="2400" dirty="0"/>
              <a:t> 1.0.</a:t>
            </a:r>
          </a:p>
          <a:p>
            <a:pPr eaLnBrk="1" hangingPunct="1">
              <a:defRPr/>
            </a:pPr>
            <a:r>
              <a:rPr lang="en-US" sz="2400" dirty="0"/>
              <a:t>The implementation includes several other features: </a:t>
            </a:r>
          </a:p>
          <a:p>
            <a:pPr marL="448056" lvl="1">
              <a:defRPr/>
            </a:pPr>
            <a:r>
              <a:rPr lang="en-US" sz="2400" b="1" dirty="0"/>
              <a:t>Incremental TT compilation</a:t>
            </a:r>
            <a:r>
              <a:rPr lang="en-US" sz="2400" dirty="0"/>
              <a:t>, to avoid full recompilation on every update.</a:t>
            </a:r>
          </a:p>
          <a:p>
            <a:pPr marL="448056" lvl="1">
              <a:defRPr/>
            </a:pPr>
            <a:r>
              <a:rPr lang="en-US" sz="2400" b="1" dirty="0"/>
              <a:t>Trace reduction</a:t>
            </a:r>
            <a:r>
              <a:rPr lang="en-US" sz="2400" dirty="0"/>
              <a:t>, to ensure traces and trace trees do not contain redundant nodes.</a:t>
            </a:r>
          </a:p>
          <a:p>
            <a:pPr marL="448056" lvl="1">
              <a:defRPr/>
            </a:pPr>
            <a:r>
              <a:rPr lang="en-US" sz="2400" b="1" dirty="0"/>
              <a:t>Automatic and user-specified invalidation</a:t>
            </a:r>
            <a:r>
              <a:rPr lang="en-US" sz="2400" dirty="0"/>
              <a:t>, to support removing and updating TT and FT when network state cha</a:t>
            </a:r>
            <a:r>
              <a:rPr lang="en-US" sz="1900" dirty="0"/>
              <a:t>nges.</a:t>
            </a:r>
          </a:p>
        </p:txBody>
      </p:sp>
      <p:sp>
        <p:nvSpPr>
          <p:cNvPr id="2" name="Date Placeholder 1"/>
          <p:cNvSpPr>
            <a:spLocks noGrp="1"/>
          </p:cNvSpPr>
          <p:nvPr>
            <p:ph type="dt" sz="half" idx="10"/>
          </p:nvPr>
        </p:nvSpPr>
        <p:spPr/>
        <p:txBody>
          <a:bodyPr/>
          <a:lstStyle/>
          <a:p>
            <a:r>
              <a:rPr lang="en-US" smtClean="0"/>
              <a:t>9/24/13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27</a:t>
            </a:fld>
            <a:endParaRPr lang="en-US"/>
          </a:p>
        </p:txBody>
      </p:sp>
      <p:sp>
        <p:nvSpPr>
          <p:cNvPr id="7"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a:t>Andreas </a:t>
            </a:r>
            <a:r>
              <a:rPr lang="en-US" dirty="0" err="1" smtClean="0"/>
              <a:t>Voellmy</a:t>
            </a:r>
            <a:r>
              <a:rPr lang="en-US" dirty="0" smtClean="0"/>
              <a:t>, Yale</a:t>
            </a:r>
            <a:endParaRPr lang="en-US" dirty="0"/>
          </a:p>
        </p:txBody>
      </p:sp>
    </p:spTree>
    <p:extLst>
      <p:ext uri="{BB962C8B-B14F-4D97-AF65-F5344CB8AC3E}">
        <p14:creationId xmlns:p14="http://schemas.microsoft.com/office/powerpoint/2010/main" val="2205804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1"/>
          <p:cNvSpPr>
            <a:spLocks noGrp="1" noChangeArrowheads="1"/>
          </p:cNvSpPr>
          <p:nvPr>
            <p:ph type="title"/>
          </p:nvPr>
        </p:nvSpPr>
        <p:spPr/>
        <p:txBody>
          <a:bodyPr/>
          <a:lstStyle/>
          <a:p>
            <a:pPr eaLnBrk="1" hangingPunct="1">
              <a:defRPr/>
            </a:pPr>
            <a:r>
              <a:rPr lang="en-US" smtClean="0"/>
              <a:t>Summary: Contributions</a:t>
            </a:r>
          </a:p>
        </p:txBody>
      </p:sp>
      <p:sp>
        <p:nvSpPr>
          <p:cNvPr id="97282" name="Rectangle 2"/>
          <p:cNvSpPr>
            <a:spLocks noGrp="1" noChangeArrowheads="1"/>
          </p:cNvSpPr>
          <p:nvPr>
            <p:ph type="body" idx="1"/>
          </p:nvPr>
        </p:nvSpPr>
        <p:spPr>
          <a:xfrm>
            <a:off x="400050" y="1638300"/>
            <a:ext cx="8343900" cy="5019675"/>
          </a:xfrm>
        </p:spPr>
        <p:txBody>
          <a:bodyPr/>
          <a:lstStyle/>
          <a:p>
            <a:pPr eaLnBrk="1" hangingPunct="1">
              <a:defRPr/>
            </a:pPr>
            <a:r>
              <a:rPr lang="en-US" sz="2400" dirty="0"/>
              <a:t>Algorithmic policies provide a simple, expressive programming model for SDN, eliminating a key source of errors and performance problems.</a:t>
            </a:r>
          </a:p>
          <a:p>
            <a:pPr eaLnBrk="1" hangingPunct="1">
              <a:defRPr/>
            </a:pPr>
            <a:r>
              <a:rPr lang="en-US" sz="2400" dirty="0"/>
              <a:t>Maple provides a scalable implementation of algorithmic policies through several novel techniques, including:</a:t>
            </a:r>
          </a:p>
          <a:p>
            <a:pPr marL="448056" lvl="1">
              <a:defRPr/>
            </a:pPr>
            <a:r>
              <a:rPr lang="en-US" sz="2400" dirty="0"/>
              <a:t>runtime tracing of algorithmic policies,</a:t>
            </a:r>
          </a:p>
          <a:p>
            <a:pPr marL="448056" lvl="1">
              <a:defRPr/>
            </a:pPr>
            <a:r>
              <a:rPr lang="en-US" sz="2400" dirty="0"/>
              <a:t>maintaining a trace tree and compiling TT to flow tables to distribute processing to switches;</a:t>
            </a:r>
          </a:p>
          <a:p>
            <a:pPr marL="448056" lvl="1">
              <a:defRPr/>
            </a:pPr>
            <a:r>
              <a:rPr lang="en-US" sz="2400" dirty="0"/>
              <a:t>using TT annotations to implement compiler optimizations such as rule and priority reductions</a:t>
            </a:r>
            <a:r>
              <a:rPr lang="en-US" sz="1900" dirty="0"/>
              <a:t>.</a:t>
            </a:r>
          </a:p>
        </p:txBody>
      </p:sp>
      <p:sp>
        <p:nvSpPr>
          <p:cNvPr id="2" name="Date Placeholder 1"/>
          <p:cNvSpPr>
            <a:spLocks noGrp="1"/>
          </p:cNvSpPr>
          <p:nvPr>
            <p:ph type="dt" sz="half" idx="10"/>
          </p:nvPr>
        </p:nvSpPr>
        <p:spPr/>
        <p:txBody>
          <a:bodyPr/>
          <a:lstStyle/>
          <a:p>
            <a:r>
              <a:rPr lang="en-US" smtClean="0"/>
              <a:t>9/24/13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28</a:t>
            </a:fld>
            <a:endParaRPr lang="en-US"/>
          </a:p>
        </p:txBody>
      </p:sp>
      <p:sp>
        <p:nvSpPr>
          <p:cNvPr id="7"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a:t>Andreas </a:t>
            </a:r>
            <a:r>
              <a:rPr lang="en-US" dirty="0" err="1" smtClean="0"/>
              <a:t>Voellmy</a:t>
            </a:r>
            <a:r>
              <a:rPr lang="en-US" dirty="0" smtClean="0"/>
              <a:t>, Yale</a:t>
            </a:r>
            <a:endParaRPr lang="en-US" dirty="0"/>
          </a:p>
        </p:txBody>
      </p:sp>
    </p:spTree>
    <p:extLst>
      <p:ext uri="{BB962C8B-B14F-4D97-AF65-F5344CB8AC3E}">
        <p14:creationId xmlns:p14="http://schemas.microsoft.com/office/powerpoint/2010/main" val="788330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lnSpcReduction="10000"/>
          </a:bodyPr>
          <a:lstStyle/>
          <a:p>
            <a:r>
              <a:rPr lang="en-US" dirty="0" smtClean="0"/>
              <a:t>Announcements</a:t>
            </a:r>
          </a:p>
          <a:p>
            <a:pPr lvl="1"/>
            <a:r>
              <a:rPr lang="en-US" dirty="0" smtClean="0"/>
              <a:t>Homework 2 posted due in 18 days </a:t>
            </a:r>
          </a:p>
          <a:p>
            <a:pPr lvl="1"/>
            <a:r>
              <a:rPr lang="en-US" dirty="0" smtClean="0"/>
              <a:t>Next lecture: first half by Josh Reich from Princeton on Pyretic</a:t>
            </a:r>
          </a:p>
          <a:p>
            <a:r>
              <a:rPr lang="en-US" dirty="0" smtClean="0"/>
              <a:t>Review of previous lecture</a:t>
            </a:r>
          </a:p>
          <a:p>
            <a:r>
              <a:rPr lang="en-US" dirty="0" smtClean="0"/>
              <a:t>SDN </a:t>
            </a:r>
            <a:r>
              <a:rPr lang="en-US" dirty="0"/>
              <a:t>p</a:t>
            </a:r>
            <a:r>
              <a:rPr lang="en-US" dirty="0" smtClean="0"/>
              <a:t>rogramming language</a:t>
            </a:r>
          </a:p>
          <a:p>
            <a:pPr lvl="1"/>
            <a:r>
              <a:rPr lang="en-US" dirty="0" smtClean="0"/>
              <a:t>Maple: generic programming language syntax such as Java, Python</a:t>
            </a:r>
          </a:p>
          <a:p>
            <a:pPr lvl="1"/>
            <a:r>
              <a:rPr lang="en-US" dirty="0" smtClean="0">
                <a:solidFill>
                  <a:srgbClr val="FF0000"/>
                </a:solidFill>
              </a:rPr>
              <a:t>Frenetic: domain specific programming language</a:t>
            </a:r>
            <a:endParaRPr lang="en-US" dirty="0">
              <a:solidFill>
                <a:srgbClr val="FF0000"/>
              </a:solidFill>
            </a:endParaRPr>
          </a:p>
        </p:txBody>
      </p:sp>
      <p:sp>
        <p:nvSpPr>
          <p:cNvPr id="5" name="Date Placeholder 4"/>
          <p:cNvSpPr>
            <a:spLocks noGrp="1"/>
          </p:cNvSpPr>
          <p:nvPr>
            <p:ph type="dt" sz="half" idx="10"/>
          </p:nvPr>
        </p:nvSpPr>
        <p:spPr/>
        <p:txBody>
          <a:bodyPr/>
          <a:lstStyle/>
          <a:p>
            <a:r>
              <a:rPr lang="en-US" smtClean="0"/>
              <a:t>9/24/13</a:t>
            </a:r>
            <a:endParaRPr lang="en-US"/>
          </a:p>
        </p:txBody>
      </p:sp>
      <p:sp>
        <p:nvSpPr>
          <p:cNvPr id="4" name="Footer Placeholder 3"/>
          <p:cNvSpPr>
            <a:spLocks noGrp="1"/>
          </p:cNvSpPr>
          <p:nvPr>
            <p:ph type="ftr" sz="quarter" idx="11"/>
          </p:nvPr>
        </p:nvSpPr>
        <p:spPr/>
        <p:txBody>
          <a:bodyPr/>
          <a:lstStyle/>
          <a:p>
            <a:r>
              <a:rPr lang="en-US" smtClean="0"/>
              <a:t>Software Defined Networking (COMS 6998-8)</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29</a:t>
            </a:fld>
            <a:endParaRPr lang="en-US"/>
          </a:p>
        </p:txBody>
      </p:sp>
    </p:spTree>
    <p:extLst>
      <p:ext uri="{BB962C8B-B14F-4D97-AF65-F5344CB8AC3E}">
        <p14:creationId xmlns:p14="http://schemas.microsoft.com/office/powerpoint/2010/main" val="11058824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Review of Previous Lecture</a:t>
            </a:r>
            <a:endParaRPr lang="en-US" dirty="0"/>
          </a:p>
        </p:txBody>
      </p:sp>
      <p:sp>
        <p:nvSpPr>
          <p:cNvPr id="3" name="Content Placeholder 2"/>
          <p:cNvSpPr>
            <a:spLocks noGrp="1"/>
          </p:cNvSpPr>
          <p:nvPr>
            <p:ph idx="1"/>
          </p:nvPr>
        </p:nvSpPr>
        <p:spPr/>
        <p:txBody>
          <a:bodyPr>
            <a:normAutofit lnSpcReduction="10000"/>
          </a:bodyPr>
          <a:lstStyle/>
          <a:p>
            <a:r>
              <a:rPr lang="en-US" dirty="0" smtClean="0"/>
              <a:t>How do we design scalable software defined networks?</a:t>
            </a:r>
          </a:p>
          <a:p>
            <a:pPr lvl="1"/>
            <a:r>
              <a:rPr lang="en-US" dirty="0" smtClean="0"/>
              <a:t>Design scalable controllers</a:t>
            </a:r>
          </a:p>
          <a:p>
            <a:pPr lvl="1"/>
            <a:r>
              <a:rPr lang="en-US" dirty="0" smtClean="0"/>
              <a:t>Offload control plane processing to switches</a:t>
            </a:r>
          </a:p>
          <a:p>
            <a:pPr marL="457200" lvl="1" indent="0">
              <a:buNone/>
            </a:pPr>
            <a:endParaRPr lang="en-US" dirty="0"/>
          </a:p>
          <a:p>
            <a:pPr marL="514350" indent="-457200"/>
            <a:r>
              <a:rPr lang="en-US" dirty="0" smtClean="0"/>
              <a:t>How do we design scalable controllers? </a:t>
            </a:r>
          </a:p>
          <a:p>
            <a:pPr lvl="1"/>
            <a:r>
              <a:rPr lang="en-US" dirty="0"/>
              <a:t>Flat structure multiple controllers </a:t>
            </a:r>
            <a:endParaRPr lang="en-US" dirty="0" smtClean="0"/>
          </a:p>
          <a:p>
            <a:pPr lvl="1"/>
            <a:r>
              <a:rPr lang="en-US" dirty="0"/>
              <a:t>Recursive controller </a:t>
            </a:r>
            <a:r>
              <a:rPr lang="en-US" dirty="0" smtClean="0"/>
              <a:t>design</a:t>
            </a:r>
          </a:p>
          <a:p>
            <a:pPr lvl="1"/>
            <a:r>
              <a:rPr lang="en-US" dirty="0"/>
              <a:t>Hierarchical controller design</a:t>
            </a:r>
            <a:endParaRPr lang="en-US" dirty="0" smtClean="0"/>
          </a:p>
          <a:p>
            <a:pPr lvl="1"/>
            <a:endParaRPr lang="en-US" dirty="0" smtClean="0"/>
          </a:p>
          <a:p>
            <a:pPr lvl="1"/>
            <a:endParaRPr lang="en-US" dirty="0"/>
          </a:p>
        </p:txBody>
      </p:sp>
      <p:sp>
        <p:nvSpPr>
          <p:cNvPr id="4" name="Date Placeholder 3"/>
          <p:cNvSpPr>
            <a:spLocks noGrp="1"/>
          </p:cNvSpPr>
          <p:nvPr>
            <p:ph type="dt" sz="half" idx="10"/>
          </p:nvPr>
        </p:nvSpPr>
        <p:spPr/>
        <p:txBody>
          <a:bodyPr/>
          <a:lstStyle/>
          <a:p>
            <a:r>
              <a:rPr lang="en-US" smtClean="0"/>
              <a:t>9/24/13</a:t>
            </a:r>
            <a:endParaRPr lang="en-US"/>
          </a:p>
        </p:txBody>
      </p:sp>
      <p:sp>
        <p:nvSpPr>
          <p:cNvPr id="5" name="Footer Placeholder 4"/>
          <p:cNvSpPr>
            <a:spLocks noGrp="1"/>
          </p:cNvSpPr>
          <p:nvPr>
            <p:ph type="ftr" sz="quarter" idx="11"/>
          </p:nvPr>
        </p:nvSpPr>
        <p:spPr/>
        <p:txBody>
          <a:bodyPr/>
          <a:lstStyle/>
          <a:p>
            <a:r>
              <a:rPr lang="en-US" smtClean="0"/>
              <a:t>Software Defined Networking (COMS 6998-8)</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3</a:t>
            </a:fld>
            <a:endParaRPr lang="en-US"/>
          </a:p>
        </p:txBody>
      </p:sp>
    </p:spTree>
    <p:extLst>
      <p:ext uri="{BB962C8B-B14F-4D97-AF65-F5344CB8AC3E}">
        <p14:creationId xmlns:p14="http://schemas.microsoft.com/office/powerpoint/2010/main" val="24895988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2">
            <a:extLst>
              <a:ext uri="{28A0092B-C50C-407E-A947-70E740481C1C}">
                <a14:useLocalDpi xmlns:a14="http://schemas.microsoft.com/office/drawing/2010/main" val="0"/>
              </a:ext>
            </a:extLst>
          </a:blip>
          <a:srcRect r="23578" b="28604"/>
          <a:stretch>
            <a:fillRect/>
          </a:stretch>
        </p:blipFill>
        <p:spPr bwMode="auto">
          <a:xfrm>
            <a:off x="3103067" y="258961"/>
            <a:ext cx="2952378" cy="930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8434" name="Rectangle 2"/>
          <p:cNvSpPr>
            <a:spLocks/>
          </p:cNvSpPr>
          <p:nvPr/>
        </p:nvSpPr>
        <p:spPr bwMode="auto">
          <a:xfrm>
            <a:off x="551408" y="1754683"/>
            <a:ext cx="8054578" cy="289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3400">
                <a:ea typeface="ＭＳ Ｐゴシック" charset="0"/>
                <a:cs typeface="Myriad Pro Light" charset="0"/>
              </a:rPr>
              <a:t>Key questions:</a:t>
            </a:r>
          </a:p>
          <a:p>
            <a:pPr>
              <a:spcBef>
                <a:spcPts val="1266"/>
              </a:spcBef>
              <a:buClr>
                <a:srgbClr val="000000"/>
              </a:buClr>
              <a:buSzPct val="125000"/>
              <a:buFont typeface="Myriad Pro Light" charset="0"/>
              <a:buChar char="•"/>
            </a:pPr>
            <a:r>
              <a:rPr lang="en-US" sz="3400">
                <a:ea typeface="ＭＳ Ｐゴシック" charset="0"/>
                <a:cs typeface="Myriad Pro Light" charset="0"/>
              </a:rPr>
              <a:t>What are the right abstractions for programming software-defined networks?</a:t>
            </a:r>
          </a:p>
          <a:p>
            <a:pPr>
              <a:spcBef>
                <a:spcPts val="1266"/>
              </a:spcBef>
              <a:buClr>
                <a:srgbClr val="000000"/>
              </a:buClr>
              <a:buSzPct val="125000"/>
              <a:buFont typeface="Myriad Pro Light" charset="0"/>
              <a:buChar char="•"/>
            </a:pPr>
            <a:r>
              <a:rPr lang="en-US" sz="3400">
                <a:ea typeface="ＭＳ Ｐゴシック" charset="0"/>
                <a:cs typeface="Myriad Pro Light" charset="0"/>
              </a:rPr>
              <a:t>How can we engineer trustworthy implementations that provide assurance?</a:t>
            </a:r>
          </a:p>
        </p:txBody>
      </p:sp>
      <p:sp>
        <p:nvSpPr>
          <p:cNvPr id="2" name="Date Placeholder 1"/>
          <p:cNvSpPr>
            <a:spLocks noGrp="1"/>
          </p:cNvSpPr>
          <p:nvPr>
            <p:ph type="dt" sz="half" idx="10"/>
          </p:nvPr>
        </p:nvSpPr>
        <p:spPr/>
        <p:txBody>
          <a:bodyPr/>
          <a:lstStyle/>
          <a:p>
            <a:r>
              <a:rPr lang="en-US" smtClean="0"/>
              <a:t>9/24/13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30</a:t>
            </a:fld>
            <a:endParaRPr lang="en-US"/>
          </a:p>
        </p:txBody>
      </p:sp>
      <p:sp>
        <p:nvSpPr>
          <p:cNvPr id="7"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Tree>
    <p:extLst>
      <p:ext uri="{BB962C8B-B14F-4D97-AF65-F5344CB8AC3E}">
        <p14:creationId xmlns:p14="http://schemas.microsoft.com/office/powerpoint/2010/main" val="4164264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ln/>
        </p:spPr>
        <p:txBody>
          <a:bodyPr/>
          <a:lstStyle/>
          <a:p>
            <a:r>
              <a:rPr lang="en-US"/>
              <a:t>Modular Abstractions</a:t>
            </a:r>
          </a:p>
        </p:txBody>
      </p:sp>
      <p:sp>
        <p:nvSpPr>
          <p:cNvPr id="2" name="Date Placeholder 1"/>
          <p:cNvSpPr>
            <a:spLocks noGrp="1"/>
          </p:cNvSpPr>
          <p:nvPr>
            <p:ph type="dt" sz="half" idx="10"/>
          </p:nvPr>
        </p:nvSpPr>
        <p:spPr/>
        <p:txBody>
          <a:bodyPr/>
          <a:lstStyle/>
          <a:p>
            <a:r>
              <a:rPr lang="en-US" smtClean="0"/>
              <a:t>9/24/13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31</a:t>
            </a:fld>
            <a:endParaRPr lang="en-US"/>
          </a:p>
        </p:txBody>
      </p:sp>
      <p:sp>
        <p:nvSpPr>
          <p:cNvPr id="7"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Tree>
    <p:extLst>
      <p:ext uri="{BB962C8B-B14F-4D97-AF65-F5344CB8AC3E}">
        <p14:creationId xmlns:p14="http://schemas.microsoft.com/office/powerpoint/2010/main" val="3698947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p:cNvSpPr>
          <p:nvPr/>
        </p:nvSpPr>
        <p:spPr bwMode="auto">
          <a:xfrm>
            <a:off x="0" y="89297"/>
            <a:ext cx="9144000" cy="89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4500">
                <a:ea typeface="ＭＳ Ｐゴシック" charset="0"/>
                <a:cs typeface="Myriad Pro Light" charset="0"/>
              </a:rPr>
              <a:t>Combining Functionality</a:t>
            </a:r>
          </a:p>
        </p:txBody>
      </p:sp>
      <p:sp>
        <p:nvSpPr>
          <p:cNvPr id="20482" name="Rectangle 2"/>
          <p:cNvSpPr>
            <a:spLocks/>
          </p:cNvSpPr>
          <p:nvPr/>
        </p:nvSpPr>
        <p:spPr bwMode="auto">
          <a:xfrm>
            <a:off x="1116211" y="4873377"/>
            <a:ext cx="6902648" cy="1544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marL="0" lvl="4"/>
            <a:r>
              <a:rPr lang="en-US" sz="2500">
                <a:ea typeface="ＭＳ Ｐゴシック" charset="0"/>
                <a:cs typeface="Myriad Pro Light" charset="0"/>
              </a:rPr>
              <a:t>Challenges:</a:t>
            </a:r>
          </a:p>
          <a:p>
            <a:pPr marL="0" lvl="4">
              <a:buClr>
                <a:srgbClr val="000000"/>
              </a:buClr>
              <a:buSzPct val="125000"/>
              <a:buFont typeface="Myriad Pro Light" charset="0"/>
              <a:buChar char="•"/>
            </a:pPr>
            <a:r>
              <a:rPr lang="en-US" sz="2500">
                <a:ea typeface="ＭＳ Ｐゴシック" charset="0"/>
                <a:cs typeface="Myriad Pro Light" charset="0"/>
              </a:rPr>
              <a:t>Writing, testing, and debugging programs</a:t>
            </a:r>
          </a:p>
          <a:p>
            <a:pPr marL="0" lvl="4">
              <a:buClr>
                <a:srgbClr val="000000"/>
              </a:buClr>
              <a:buSzPct val="125000"/>
              <a:buFont typeface="Myriad Pro Light" charset="0"/>
              <a:buChar char="•"/>
            </a:pPr>
            <a:r>
              <a:rPr lang="en-US" sz="2500">
                <a:ea typeface="ＭＳ Ｐゴシック" charset="0"/>
                <a:cs typeface="Myriad Pro Light" charset="0"/>
              </a:rPr>
              <a:t>Reusing code across applications</a:t>
            </a:r>
          </a:p>
          <a:p>
            <a:pPr marL="0" lvl="4">
              <a:buClr>
                <a:srgbClr val="000000"/>
              </a:buClr>
              <a:buSzPct val="125000"/>
              <a:buFont typeface="Myriad Pro Light" charset="0"/>
              <a:buChar char="•"/>
            </a:pPr>
            <a:r>
              <a:rPr lang="en-US" sz="2500">
                <a:ea typeface="ＭＳ Ｐゴシック" charset="0"/>
                <a:cs typeface="Myriad Pro Light" charset="0"/>
              </a:rPr>
              <a:t>Porting applications to new platforms</a:t>
            </a:r>
          </a:p>
        </p:txBody>
      </p:sp>
      <p:sp>
        <p:nvSpPr>
          <p:cNvPr id="20483" name="AutoShape 3"/>
          <p:cNvSpPr>
            <a:spLocks/>
          </p:cNvSpPr>
          <p:nvPr/>
        </p:nvSpPr>
        <p:spPr bwMode="auto">
          <a:xfrm>
            <a:off x="1157512" y="3839765"/>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0484" name="AutoShape 4"/>
          <p:cNvSpPr>
            <a:spLocks/>
          </p:cNvSpPr>
          <p:nvPr/>
        </p:nvSpPr>
        <p:spPr bwMode="auto">
          <a:xfrm>
            <a:off x="2955727" y="3839765"/>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0485" name="AutoShape 5"/>
          <p:cNvSpPr>
            <a:spLocks/>
          </p:cNvSpPr>
          <p:nvPr/>
        </p:nvSpPr>
        <p:spPr bwMode="auto">
          <a:xfrm>
            <a:off x="2054945" y="3840882"/>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0486" name="AutoShape 6"/>
          <p:cNvSpPr>
            <a:spLocks/>
          </p:cNvSpPr>
          <p:nvPr/>
        </p:nvSpPr>
        <p:spPr bwMode="auto">
          <a:xfrm>
            <a:off x="3860974" y="3839765"/>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0487" name="Line 7"/>
          <p:cNvSpPr>
            <a:spLocks noChangeShapeType="1"/>
          </p:cNvSpPr>
          <p:nvPr/>
        </p:nvSpPr>
        <p:spPr bwMode="auto">
          <a:xfrm>
            <a:off x="1730127" y="4085332"/>
            <a:ext cx="231056"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0488" name="AutoShape 8"/>
          <p:cNvSpPr>
            <a:spLocks/>
          </p:cNvSpPr>
          <p:nvPr/>
        </p:nvSpPr>
        <p:spPr bwMode="auto">
          <a:xfrm>
            <a:off x="1116211" y="2839641"/>
            <a:ext cx="6902648" cy="455414"/>
          </a:xfrm>
          <a:prstGeom prst="roundRect">
            <a:avLst>
              <a:gd name="adj" fmla="val 29407"/>
            </a:avLst>
          </a:prstGeom>
          <a:solidFill>
            <a:srgbClr val="3F3F3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r>
              <a:rPr lang="en-US" sz="2500">
                <a:solidFill>
                  <a:srgbClr val="FFFFFF"/>
                </a:solidFill>
                <a:ea typeface="ＭＳ Ｐゴシック" charset="0"/>
                <a:cs typeface="Myriad Pro Light" charset="0"/>
              </a:rPr>
              <a:t>Controller Platform</a:t>
            </a:r>
          </a:p>
        </p:txBody>
      </p:sp>
      <p:sp>
        <p:nvSpPr>
          <p:cNvPr id="20489" name="AutoShape 9"/>
          <p:cNvSpPr>
            <a:spLocks/>
          </p:cNvSpPr>
          <p:nvPr/>
        </p:nvSpPr>
        <p:spPr bwMode="auto">
          <a:xfrm>
            <a:off x="1125141" y="2330648"/>
            <a:ext cx="6902648"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r>
              <a:rPr lang="en-US" sz="2500">
                <a:solidFill>
                  <a:srgbClr val="FFFFFF"/>
                </a:solidFill>
                <a:ea typeface="ＭＳ Ｐゴシック" charset="0"/>
                <a:cs typeface="Myriad Pro Light" charset="0"/>
              </a:rPr>
              <a:t>Monitor + Route + Load Balance + Firewall</a:t>
            </a:r>
          </a:p>
        </p:txBody>
      </p:sp>
      <p:sp>
        <p:nvSpPr>
          <p:cNvPr id="20490" name="AutoShape 10"/>
          <p:cNvSpPr>
            <a:spLocks/>
          </p:cNvSpPr>
          <p:nvPr/>
        </p:nvSpPr>
        <p:spPr bwMode="auto">
          <a:xfrm>
            <a:off x="4750594" y="3839766"/>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0491" name="AutoShape 11"/>
          <p:cNvSpPr>
            <a:spLocks/>
          </p:cNvSpPr>
          <p:nvPr/>
        </p:nvSpPr>
        <p:spPr bwMode="auto">
          <a:xfrm>
            <a:off x="5661422" y="3839766"/>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0492" name="Line 12"/>
          <p:cNvSpPr>
            <a:spLocks noChangeShapeType="1"/>
          </p:cNvSpPr>
          <p:nvPr/>
        </p:nvSpPr>
        <p:spPr bwMode="auto">
          <a:xfrm rot="10800000">
            <a:off x="4236021" y="3368725"/>
            <a:ext cx="10046" cy="385093"/>
          </a:xfrm>
          <a:prstGeom prst="line">
            <a:avLst/>
          </a:prstGeom>
          <a:noFill/>
          <a:ln w="63500" cap="flat">
            <a:solidFill>
              <a:srgbClr val="7C7E7E"/>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0493" name="Line 13"/>
          <p:cNvSpPr>
            <a:spLocks noChangeShapeType="1"/>
          </p:cNvSpPr>
          <p:nvPr/>
        </p:nvSpPr>
        <p:spPr bwMode="auto">
          <a:xfrm rot="10800000" flipH="1">
            <a:off x="4871145" y="3375422"/>
            <a:ext cx="7814" cy="363885"/>
          </a:xfrm>
          <a:prstGeom prst="line">
            <a:avLst/>
          </a:prstGeom>
          <a:noFill/>
          <a:ln w="63500" cap="flat">
            <a:solidFill>
              <a:srgbClr val="7C7E7E"/>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0494" name="AutoShape 14"/>
          <p:cNvSpPr>
            <a:spLocks/>
          </p:cNvSpPr>
          <p:nvPr/>
        </p:nvSpPr>
        <p:spPr bwMode="auto">
          <a:xfrm>
            <a:off x="6563321" y="3839766"/>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0495" name="AutoShape 15"/>
          <p:cNvSpPr>
            <a:spLocks/>
          </p:cNvSpPr>
          <p:nvPr/>
        </p:nvSpPr>
        <p:spPr bwMode="auto">
          <a:xfrm>
            <a:off x="7465219" y="3839766"/>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0496" name="Line 16"/>
          <p:cNvSpPr>
            <a:spLocks noChangeShapeType="1"/>
          </p:cNvSpPr>
          <p:nvPr/>
        </p:nvSpPr>
        <p:spPr bwMode="auto">
          <a:xfrm>
            <a:off x="2625329" y="4081984"/>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0497" name="Line 17"/>
          <p:cNvSpPr>
            <a:spLocks noChangeShapeType="1"/>
          </p:cNvSpPr>
          <p:nvPr/>
        </p:nvSpPr>
        <p:spPr bwMode="auto">
          <a:xfrm>
            <a:off x="3518297" y="4081984"/>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0498" name="Line 18"/>
          <p:cNvSpPr>
            <a:spLocks noChangeShapeType="1"/>
          </p:cNvSpPr>
          <p:nvPr/>
        </p:nvSpPr>
        <p:spPr bwMode="auto">
          <a:xfrm>
            <a:off x="4429126" y="4081984"/>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0499" name="Line 19"/>
          <p:cNvSpPr>
            <a:spLocks noChangeShapeType="1"/>
          </p:cNvSpPr>
          <p:nvPr/>
        </p:nvSpPr>
        <p:spPr bwMode="auto">
          <a:xfrm>
            <a:off x="5322094" y="4081984"/>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0500" name="Line 20"/>
          <p:cNvSpPr>
            <a:spLocks noChangeShapeType="1"/>
          </p:cNvSpPr>
          <p:nvPr/>
        </p:nvSpPr>
        <p:spPr bwMode="auto">
          <a:xfrm>
            <a:off x="6241852" y="4090913"/>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0501" name="Line 21"/>
          <p:cNvSpPr>
            <a:spLocks noChangeShapeType="1"/>
          </p:cNvSpPr>
          <p:nvPr/>
        </p:nvSpPr>
        <p:spPr bwMode="auto">
          <a:xfrm>
            <a:off x="7143751" y="4090913"/>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0502" name="Rectangle 22"/>
          <p:cNvSpPr>
            <a:spLocks/>
          </p:cNvSpPr>
          <p:nvPr/>
        </p:nvSpPr>
        <p:spPr bwMode="auto">
          <a:xfrm>
            <a:off x="276820" y="1192113"/>
            <a:ext cx="2098477" cy="776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marL="0" lvl="4"/>
            <a:r>
              <a:rPr lang="en-US" sz="2500">
                <a:ea typeface="ＭＳ Ｐゴシック" charset="0"/>
                <a:cs typeface="Myriad Pro Light" charset="0"/>
              </a:rPr>
              <a:t>One monolithic</a:t>
            </a:r>
          </a:p>
          <a:p>
            <a:pPr marL="0" lvl="4"/>
            <a:r>
              <a:rPr lang="en-US" sz="2500">
                <a:ea typeface="ＭＳ Ｐゴシック" charset="0"/>
                <a:cs typeface="Myriad Pro Light" charset="0"/>
              </a:rPr>
              <a:t>application</a:t>
            </a:r>
          </a:p>
        </p:txBody>
      </p:sp>
      <p:sp>
        <p:nvSpPr>
          <p:cNvPr id="20503" name="Line 23"/>
          <p:cNvSpPr>
            <a:spLocks noChangeShapeType="1"/>
          </p:cNvSpPr>
          <p:nvPr/>
        </p:nvSpPr>
        <p:spPr bwMode="auto">
          <a:xfrm rot="10800000">
            <a:off x="959942" y="2027039"/>
            <a:ext cx="167432" cy="290215"/>
          </a:xfrm>
          <a:prstGeom prst="line">
            <a:avLst/>
          </a:prstGeom>
          <a:noFill/>
          <a:ln w="508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 name="Date Placeholder 1"/>
          <p:cNvSpPr>
            <a:spLocks noGrp="1"/>
          </p:cNvSpPr>
          <p:nvPr>
            <p:ph type="dt" sz="half" idx="10"/>
          </p:nvPr>
        </p:nvSpPr>
        <p:spPr/>
        <p:txBody>
          <a:bodyPr/>
          <a:lstStyle/>
          <a:p>
            <a:r>
              <a:rPr lang="en-US" smtClean="0"/>
              <a:t>9/24/13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32</a:t>
            </a:fld>
            <a:endParaRPr lang="en-US"/>
          </a:p>
        </p:txBody>
      </p:sp>
      <p:sp>
        <p:nvSpPr>
          <p:cNvPr id="2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Tree>
    <p:extLst>
      <p:ext uri="{BB962C8B-B14F-4D97-AF65-F5344CB8AC3E}">
        <p14:creationId xmlns:p14="http://schemas.microsoft.com/office/powerpoint/2010/main" val="240456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50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050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20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502" grpId="0" autoUpdateAnimBg="0"/>
      <p:bldP spid="2050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AutoShape 1"/>
          <p:cNvSpPr>
            <a:spLocks/>
          </p:cNvSpPr>
          <p:nvPr/>
        </p:nvSpPr>
        <p:spPr bwMode="auto">
          <a:xfrm>
            <a:off x="812601" y="1384102"/>
            <a:ext cx="2553891"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Route</a:t>
            </a:r>
          </a:p>
        </p:txBody>
      </p:sp>
      <p:graphicFrame>
        <p:nvGraphicFramePr>
          <p:cNvPr id="21506" name="Group 2"/>
          <p:cNvGraphicFramePr>
            <a:graphicFrameLocks noGrp="1"/>
          </p:cNvGraphicFramePr>
          <p:nvPr/>
        </p:nvGraphicFramePr>
        <p:xfrm>
          <a:off x="3848695" y="1134070"/>
          <a:ext cx="4991696" cy="973456"/>
        </p:xfrm>
        <a:graphic>
          <a:graphicData uri="http://schemas.openxmlformats.org/drawingml/2006/table">
            <a:tbl>
              <a:tblPr/>
              <a:tblGrid>
                <a:gridCol w="2998143"/>
                <a:gridCol w="1993553"/>
              </a:tblGrid>
              <a:tr h="328613">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Pattern</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Actions</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dstip=10.0.0.1</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1</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dstip=10.0.0.2</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2</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21530" name="Group 26"/>
          <p:cNvGraphicFramePr>
            <a:graphicFrameLocks noGrp="1"/>
          </p:cNvGraphicFramePr>
          <p:nvPr/>
        </p:nvGraphicFramePr>
        <p:xfrm>
          <a:off x="3839766" y="2250281"/>
          <a:ext cx="4991696" cy="651987"/>
        </p:xfrm>
        <a:graphic>
          <a:graphicData uri="http://schemas.openxmlformats.org/drawingml/2006/table">
            <a:tbl>
              <a:tblPr/>
              <a:tblGrid>
                <a:gridCol w="2998143"/>
                <a:gridCol w="1993553"/>
              </a:tblGrid>
              <a:tr h="328613">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Pattern</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Actions</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srcip=1.2.3.4</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Count</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bl>
          </a:graphicData>
        </a:graphic>
      </p:graphicFrame>
      <p:sp>
        <p:nvSpPr>
          <p:cNvPr id="21547" name="AutoShape 43"/>
          <p:cNvSpPr>
            <a:spLocks/>
          </p:cNvSpPr>
          <p:nvPr/>
        </p:nvSpPr>
        <p:spPr bwMode="auto">
          <a:xfrm>
            <a:off x="812601" y="2348508"/>
            <a:ext cx="2553891"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Monitor</a:t>
            </a:r>
          </a:p>
        </p:txBody>
      </p:sp>
      <p:sp>
        <p:nvSpPr>
          <p:cNvPr id="21548" name="Rectangle 44"/>
          <p:cNvSpPr>
            <a:spLocks/>
          </p:cNvSpPr>
          <p:nvPr/>
        </p:nvSpPr>
        <p:spPr bwMode="auto">
          <a:xfrm>
            <a:off x="221010" y="2437715"/>
            <a:ext cx="1154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Myriad Pro Light" charset="0"/>
              </a:rPr>
              <a:t>+</a:t>
            </a:r>
          </a:p>
        </p:txBody>
      </p:sp>
      <p:sp>
        <p:nvSpPr>
          <p:cNvPr id="21549" name="Line 45"/>
          <p:cNvSpPr>
            <a:spLocks noChangeShapeType="1"/>
          </p:cNvSpPr>
          <p:nvPr/>
        </p:nvSpPr>
        <p:spPr bwMode="auto">
          <a:xfrm rot="10800000" flipH="1">
            <a:off x="266775" y="3122043"/>
            <a:ext cx="8643938" cy="5581"/>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aphicFrame>
        <p:nvGraphicFramePr>
          <p:cNvPr id="21550" name="Group 46"/>
          <p:cNvGraphicFramePr>
            <a:graphicFrameLocks noGrp="1"/>
          </p:cNvGraphicFramePr>
          <p:nvPr/>
        </p:nvGraphicFramePr>
        <p:xfrm>
          <a:off x="3848695" y="3348633"/>
          <a:ext cx="4992812" cy="1937863"/>
        </p:xfrm>
        <a:graphic>
          <a:graphicData uri="http://schemas.openxmlformats.org/drawingml/2006/table">
            <a:tbl>
              <a:tblPr/>
              <a:tblGrid>
                <a:gridCol w="2999259"/>
                <a:gridCol w="1993553"/>
              </a:tblGrid>
              <a:tr h="328613">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Pattern</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Actions</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srcip=1.2.3.4, dstip=10.0.0.1</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1, Count</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srcip=1.2.3.4, dstip=10.0.0.2</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2, Count</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srcip=1.2.3.4</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Count</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dstip=10.0.0.1</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1</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dstip=10.0.0.1</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2</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bl>
          </a:graphicData>
        </a:graphic>
      </p:graphicFrame>
      <p:sp>
        <p:nvSpPr>
          <p:cNvPr id="21595" name="AutoShape 91"/>
          <p:cNvSpPr>
            <a:spLocks/>
          </p:cNvSpPr>
          <p:nvPr/>
        </p:nvSpPr>
        <p:spPr bwMode="auto">
          <a:xfrm>
            <a:off x="812601" y="3920133"/>
            <a:ext cx="2553891" cy="794742"/>
          </a:xfrm>
          <a:prstGeom prst="roundRect">
            <a:avLst>
              <a:gd name="adj" fmla="val 16852"/>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Route</a:t>
            </a:r>
          </a:p>
          <a:p>
            <a:r>
              <a:rPr lang="en-US" sz="2500">
                <a:solidFill>
                  <a:srgbClr val="FFFFFF"/>
                </a:solidFill>
                <a:ea typeface="ＭＳ Ｐゴシック" charset="0"/>
                <a:cs typeface="Myriad Pro Light" charset="0"/>
              </a:rPr>
              <a:t>+ Monitor</a:t>
            </a:r>
          </a:p>
        </p:txBody>
      </p:sp>
      <p:sp>
        <p:nvSpPr>
          <p:cNvPr id="2" name="Date Placeholder 1"/>
          <p:cNvSpPr>
            <a:spLocks noGrp="1"/>
          </p:cNvSpPr>
          <p:nvPr>
            <p:ph type="dt" sz="half" idx="10"/>
          </p:nvPr>
        </p:nvSpPr>
        <p:spPr/>
        <p:txBody>
          <a:bodyPr/>
          <a:lstStyle/>
          <a:p>
            <a:r>
              <a:rPr lang="en-US" smtClean="0"/>
              <a:t>9/24/13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33</a:t>
            </a:fld>
            <a:endParaRPr lang="en-US"/>
          </a:p>
        </p:txBody>
      </p:sp>
      <p:sp>
        <p:nvSpPr>
          <p:cNvPr id="14"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Tree>
    <p:extLst>
      <p:ext uri="{BB962C8B-B14F-4D97-AF65-F5344CB8AC3E}">
        <p14:creationId xmlns:p14="http://schemas.microsoft.com/office/powerpoint/2010/main" val="2577474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95"/>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215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95"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p:cNvSpPr>
          <p:nvPr/>
        </p:nvSpPr>
        <p:spPr bwMode="auto">
          <a:xfrm>
            <a:off x="194221" y="3036004"/>
            <a:ext cx="1154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Myriad Pro Light" charset="0"/>
              </a:rPr>
              <a:t>+</a:t>
            </a:r>
          </a:p>
        </p:txBody>
      </p:sp>
      <p:sp>
        <p:nvSpPr>
          <p:cNvPr id="22530" name="Line 2"/>
          <p:cNvSpPr>
            <a:spLocks noChangeShapeType="1"/>
          </p:cNvSpPr>
          <p:nvPr/>
        </p:nvSpPr>
        <p:spPr bwMode="auto">
          <a:xfrm rot="10800000" flipH="1">
            <a:off x="228600" y="3810000"/>
            <a:ext cx="8643938" cy="5581"/>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aphicFrame>
        <p:nvGraphicFramePr>
          <p:cNvPr id="22531" name="Group 3"/>
          <p:cNvGraphicFramePr>
            <a:graphicFrameLocks noGrp="1"/>
          </p:cNvGraphicFramePr>
          <p:nvPr/>
        </p:nvGraphicFramePr>
        <p:xfrm>
          <a:off x="3705820" y="401836"/>
          <a:ext cx="4992812" cy="1937863"/>
        </p:xfrm>
        <a:graphic>
          <a:graphicData uri="http://schemas.openxmlformats.org/drawingml/2006/table">
            <a:tbl>
              <a:tblPr/>
              <a:tblGrid>
                <a:gridCol w="2995910"/>
                <a:gridCol w="1996902"/>
              </a:tblGrid>
              <a:tr h="328613">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Pattern</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Actions</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srcip=1.2.3.4, dstip=10.0.0.1</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1, Count</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srcip=1.2.3.4, dstip=10.0.0.2</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2, Count</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srcip=1.2.3.4</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Count</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dstip=10.0.0.1</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1</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dstip=10.0.0.2</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2</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bl>
          </a:graphicData>
        </a:graphic>
      </p:graphicFrame>
      <p:sp>
        <p:nvSpPr>
          <p:cNvPr id="22576" name="AutoShape 48"/>
          <p:cNvSpPr>
            <a:spLocks/>
          </p:cNvSpPr>
          <p:nvPr/>
        </p:nvSpPr>
        <p:spPr bwMode="auto">
          <a:xfrm>
            <a:off x="669726" y="973336"/>
            <a:ext cx="2553891" cy="794742"/>
          </a:xfrm>
          <a:prstGeom prst="roundRect">
            <a:avLst>
              <a:gd name="adj" fmla="val 16852"/>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Route</a:t>
            </a:r>
          </a:p>
          <a:p>
            <a:r>
              <a:rPr lang="en-US" sz="2500">
                <a:solidFill>
                  <a:srgbClr val="FFFFFF"/>
                </a:solidFill>
                <a:ea typeface="ＭＳ Ｐゴシック" charset="0"/>
                <a:cs typeface="Myriad Pro Light" charset="0"/>
              </a:rPr>
              <a:t>+ Monitor</a:t>
            </a:r>
          </a:p>
        </p:txBody>
      </p:sp>
      <p:graphicFrame>
        <p:nvGraphicFramePr>
          <p:cNvPr id="22577" name="Group 49"/>
          <p:cNvGraphicFramePr>
            <a:graphicFrameLocks noGrp="1"/>
          </p:cNvGraphicFramePr>
          <p:nvPr/>
        </p:nvGraphicFramePr>
        <p:xfrm>
          <a:off x="3687961" y="2687836"/>
          <a:ext cx="4991695" cy="973456"/>
        </p:xfrm>
        <a:graphic>
          <a:graphicData uri="http://schemas.openxmlformats.org/drawingml/2006/table">
            <a:tbl>
              <a:tblPr/>
              <a:tblGrid>
                <a:gridCol w="3005956"/>
                <a:gridCol w="1985739"/>
              </a:tblGrid>
              <a:tr h="328613">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Pattern</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Actions</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tcpdst = 22</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12700" cap="flat" cmpd="sng" algn="ctr">
                      <a:solidFill>
                        <a:srgbClr val="A4A5A4"/>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Drop</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12700" cap="flat" cmpd="sng" algn="ctr">
                      <a:solidFill>
                        <a:srgbClr val="A4A5A4"/>
                      </a:solidFill>
                      <a:prstDash val="solid"/>
                      <a:round/>
                      <a:headEnd type="none" w="med" len="med"/>
                      <a:tailEnd type="none" w="med" len="med"/>
                    </a:lnB>
                    <a:lnTlToBr>
                      <a:noFill/>
                    </a:lnTlToBr>
                    <a:lnBlToTr>
                      <a:noFill/>
                    </a:lnBlToTr>
                    <a:solidFill>
                      <a:srgbClr val="FFFFFF"/>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12700" cap="flat" cmpd="sng" algn="ctr">
                      <a:solidFill>
                        <a:srgbClr val="A4A5A4"/>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12700" cap="flat" cmpd="sng" algn="ctr">
                      <a:solidFill>
                        <a:srgbClr val="A4A5A4"/>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bl>
          </a:graphicData>
        </a:graphic>
      </p:graphicFrame>
      <p:sp>
        <p:nvSpPr>
          <p:cNvPr id="22601" name="AutoShape 73"/>
          <p:cNvSpPr>
            <a:spLocks/>
          </p:cNvSpPr>
          <p:nvPr/>
        </p:nvSpPr>
        <p:spPr bwMode="auto">
          <a:xfrm>
            <a:off x="669726" y="2946797"/>
            <a:ext cx="2553891"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Firewall</a:t>
            </a:r>
          </a:p>
        </p:txBody>
      </p:sp>
      <p:graphicFrame>
        <p:nvGraphicFramePr>
          <p:cNvPr id="22602" name="Group 74"/>
          <p:cNvGraphicFramePr>
            <a:graphicFrameLocks noGrp="1"/>
          </p:cNvGraphicFramePr>
          <p:nvPr>
            <p:extLst>
              <p:ext uri="{D42A27DB-BD31-4B8C-83A1-F6EECF244321}">
                <p14:modId xmlns:p14="http://schemas.microsoft.com/office/powerpoint/2010/main" val="773121025"/>
              </p:ext>
            </p:extLst>
          </p:nvPr>
        </p:nvGraphicFramePr>
        <p:xfrm>
          <a:off x="3657600" y="3962400"/>
          <a:ext cx="4991695" cy="2471412"/>
        </p:xfrm>
        <a:graphic>
          <a:graphicData uri="http://schemas.openxmlformats.org/drawingml/2006/table">
            <a:tbl>
              <a:tblPr/>
              <a:tblGrid>
                <a:gridCol w="2994794"/>
                <a:gridCol w="1996901"/>
              </a:tblGrid>
              <a:tr h="328613">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Pattern</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Actions</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r>
              <a:tr h="305842">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srcip=1.2.3.4, tcpdst = 22</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Count, Drop</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305842">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srcip=1.2.3.4, dstip=10.0.0.1</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1, Count</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305842">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srcip=1.2.3.4, dstip=10.0.0.2</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2, Count</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305842">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srcip=1.2.3.4</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Count</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305842">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tcpdst = 22</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Drop</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305842">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dstip=10.0.0.1</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1</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305842">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dstip=10.0.0.2</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dirty="0" err="1">
                          <a:ln>
                            <a:noFill/>
                          </a:ln>
                          <a:solidFill>
                            <a:schemeClr val="tx1"/>
                          </a:solidFill>
                          <a:effectLst/>
                          <a:latin typeface="Consolas" charset="0"/>
                          <a:ea typeface="ヒラギノ角ゴ ProN W3" charset="0"/>
                          <a:cs typeface="Consolas" charset="0"/>
                          <a:sym typeface="Consolas" charset="0"/>
                        </a:rPr>
                        <a:t>Fwd</a:t>
                      </a:r>
                      <a:r>
                        <a:rPr kumimoji="0" lang="en-US" sz="1300" b="0" i="0" u="none" strike="noStrike" cap="none" normalizeH="0" baseline="0" dirty="0">
                          <a:ln>
                            <a:noFill/>
                          </a:ln>
                          <a:solidFill>
                            <a:schemeClr val="tx1"/>
                          </a:solidFill>
                          <a:effectLst/>
                          <a:latin typeface="Consolas" charset="0"/>
                          <a:ea typeface="ヒラギノ角ゴ ProN W3" charset="0"/>
                          <a:cs typeface="Consolas" charset="0"/>
                          <a:sym typeface="Consolas" charset="0"/>
                        </a:rPr>
                        <a:t> 2</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bl>
          </a:graphicData>
        </a:graphic>
      </p:graphicFrame>
      <p:sp>
        <p:nvSpPr>
          <p:cNvPr id="22661" name="AutoShape 133"/>
          <p:cNvSpPr>
            <a:spLocks/>
          </p:cNvSpPr>
          <p:nvPr/>
        </p:nvSpPr>
        <p:spPr bwMode="auto">
          <a:xfrm>
            <a:off x="669726" y="4866680"/>
            <a:ext cx="2553891" cy="1375172"/>
          </a:xfrm>
          <a:prstGeom prst="roundRect">
            <a:avLst>
              <a:gd name="adj" fmla="val 9736"/>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en-US"/>
          </a:p>
        </p:txBody>
      </p:sp>
      <p:sp>
        <p:nvSpPr>
          <p:cNvPr id="22662" name="Rectangle 134"/>
          <p:cNvSpPr>
            <a:spLocks/>
          </p:cNvSpPr>
          <p:nvPr/>
        </p:nvSpPr>
        <p:spPr bwMode="auto">
          <a:xfrm>
            <a:off x="1524744" y="4960442"/>
            <a:ext cx="1107281" cy="116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l"/>
            <a:r>
              <a:rPr lang="en-US" sz="2500">
                <a:solidFill>
                  <a:srgbClr val="FBFFFF"/>
                </a:solidFill>
                <a:ea typeface="ＭＳ Ｐゴシック" charset="0"/>
                <a:cs typeface="Myriad Pro Light" charset="0"/>
              </a:rPr>
              <a:t>Route</a:t>
            </a:r>
          </a:p>
          <a:p>
            <a:pPr algn="l"/>
            <a:r>
              <a:rPr lang="en-US" sz="2500">
                <a:solidFill>
                  <a:srgbClr val="FBFFFF"/>
                </a:solidFill>
                <a:ea typeface="ＭＳ Ｐゴシック" charset="0"/>
                <a:cs typeface="Myriad Pro Light" charset="0"/>
              </a:rPr>
              <a:t>Monitor</a:t>
            </a:r>
          </a:p>
          <a:p>
            <a:pPr algn="l"/>
            <a:r>
              <a:rPr lang="en-US" sz="2500">
                <a:solidFill>
                  <a:srgbClr val="FBFFFF"/>
                </a:solidFill>
                <a:ea typeface="ＭＳ Ｐゴシック" charset="0"/>
                <a:cs typeface="Myriad Pro Light" charset="0"/>
              </a:rPr>
              <a:t>Firewall</a:t>
            </a:r>
          </a:p>
        </p:txBody>
      </p:sp>
      <p:sp>
        <p:nvSpPr>
          <p:cNvPr id="22663" name="Rectangle 135"/>
          <p:cNvSpPr>
            <a:spLocks/>
          </p:cNvSpPr>
          <p:nvPr/>
        </p:nvSpPr>
        <p:spPr bwMode="auto">
          <a:xfrm>
            <a:off x="1241227" y="5357069"/>
            <a:ext cx="15967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l"/>
            <a:r>
              <a:rPr lang="en-US" sz="2500">
                <a:solidFill>
                  <a:srgbClr val="FBFFFF"/>
                </a:solidFill>
                <a:ea typeface="ＭＳ Ｐゴシック" charset="0"/>
                <a:cs typeface="Myriad Pro Light" charset="0"/>
              </a:rPr>
              <a:t>+</a:t>
            </a:r>
          </a:p>
          <a:p>
            <a:pPr algn="l"/>
            <a:r>
              <a:rPr lang="en-US" sz="2500">
                <a:solidFill>
                  <a:srgbClr val="FBFFFF"/>
                </a:solidFill>
                <a:ea typeface="ＭＳ Ｐゴシック" charset="0"/>
                <a:cs typeface="Myriad Pro Light" charset="0"/>
              </a:rPr>
              <a:t>+</a:t>
            </a:r>
          </a:p>
        </p:txBody>
      </p:sp>
      <p:sp>
        <p:nvSpPr>
          <p:cNvPr id="2" name="Date Placeholder 1"/>
          <p:cNvSpPr>
            <a:spLocks noGrp="1"/>
          </p:cNvSpPr>
          <p:nvPr>
            <p:ph type="dt" sz="half" idx="10"/>
          </p:nvPr>
        </p:nvSpPr>
        <p:spPr/>
        <p:txBody>
          <a:bodyPr/>
          <a:lstStyle/>
          <a:p>
            <a:r>
              <a:rPr lang="en-US" smtClean="0"/>
              <a:t>9/24/13</a:t>
            </a:r>
            <a:endParaRPr lang="en-US"/>
          </a:p>
        </p:txBody>
      </p:sp>
      <p:sp>
        <p:nvSpPr>
          <p:cNvPr id="3" name="Footer Placeholder 2"/>
          <p:cNvSpPr>
            <a:spLocks noGrp="1"/>
          </p:cNvSpPr>
          <p:nvPr>
            <p:ph type="ftr" sz="quarter" idx="11"/>
          </p:nvPr>
        </p:nvSpPr>
        <p:spPr>
          <a:xfrm>
            <a:off x="1905000" y="6427258"/>
            <a:ext cx="3200400" cy="396875"/>
          </a:xfrm>
        </p:spPr>
        <p:txBody>
          <a:bodyPr/>
          <a:lstStyle/>
          <a:p>
            <a:r>
              <a:rPr lang="en-US" dirty="0" smtClean="0"/>
              <a:t>Software Defined Networking (COMS 6998-8)</a:t>
            </a:r>
            <a:endParaRPr lang="en-US" dirty="0"/>
          </a:p>
        </p:txBody>
      </p:sp>
      <p:sp>
        <p:nvSpPr>
          <p:cNvPr id="4" name="Slide Number Placeholder 3"/>
          <p:cNvSpPr>
            <a:spLocks noGrp="1"/>
          </p:cNvSpPr>
          <p:nvPr>
            <p:ph type="sldNum" sz="quarter" idx="12"/>
          </p:nvPr>
        </p:nvSpPr>
        <p:spPr/>
        <p:txBody>
          <a:bodyPr/>
          <a:lstStyle/>
          <a:p>
            <a:fld id="{20342B77-D34C-443A-9BA4-2E8748A6D936}" type="slidenum">
              <a:rPr lang="en-US" smtClean="0"/>
              <a:pPr/>
              <a:t>34</a:t>
            </a:fld>
            <a:endParaRPr lang="en-US"/>
          </a:p>
        </p:txBody>
      </p:sp>
      <p:sp>
        <p:nvSpPr>
          <p:cNvPr id="16" name="Footer Placeholder 3"/>
          <p:cNvSpPr txBox="1">
            <a:spLocks/>
          </p:cNvSpPr>
          <p:nvPr/>
        </p:nvSpPr>
        <p:spPr>
          <a:xfrm>
            <a:off x="5715000" y="6461125"/>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Tree>
    <p:extLst>
      <p:ext uri="{BB962C8B-B14F-4D97-AF65-F5344CB8AC3E}">
        <p14:creationId xmlns:p14="http://schemas.microsoft.com/office/powerpoint/2010/main" val="3397550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2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2601"/>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22577"/>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22530"/>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499"/>
                                          </p:stCondLst>
                                        </p:cTn>
                                        <p:tgtEl>
                                          <p:spTgt spid="22602"/>
                                        </p:tgtEl>
                                        <p:attrNameLst>
                                          <p:attrName>style.visibility</p:attrName>
                                        </p:attrNameLst>
                                      </p:cBhvr>
                                      <p:to>
                                        <p:strVal val="visible"/>
                                      </p:to>
                                    </p:set>
                                  </p:childTnLst>
                                </p:cTn>
                              </p:par>
                            </p:childTnLst>
                          </p:cTn>
                        </p:par>
                        <p:par>
                          <p:cTn id="20" fill="hold" nodeType="afterGroup">
                            <p:stCondLst>
                              <p:cond delay="500"/>
                            </p:stCondLst>
                            <p:childTnLst>
                              <p:par>
                                <p:cTn id="21" presetID="1" presetClass="entr" presetSubtype="0" fill="hold" grpId="0" nodeType="afterEffect">
                                  <p:stCondLst>
                                    <p:cond delay="0"/>
                                  </p:stCondLst>
                                  <p:childTnLst>
                                    <p:set>
                                      <p:cBhvr>
                                        <p:cTn id="22" dur="1" fill="hold">
                                          <p:stCondLst>
                                            <p:cond delay="499"/>
                                          </p:stCondLst>
                                        </p:cTn>
                                        <p:tgtEl>
                                          <p:spTgt spid="22661"/>
                                        </p:tgtEl>
                                        <p:attrNameLst>
                                          <p:attrName>style.visibility</p:attrName>
                                        </p:attrNameLst>
                                      </p:cBhvr>
                                      <p:to>
                                        <p:strVal val="visible"/>
                                      </p:to>
                                    </p:set>
                                  </p:childTnLst>
                                </p:cTn>
                              </p:par>
                            </p:childTnLst>
                          </p:cTn>
                        </p:par>
                        <p:par>
                          <p:cTn id="23" fill="hold" nodeType="afterGroup">
                            <p:stCondLst>
                              <p:cond delay="1000"/>
                            </p:stCondLst>
                            <p:childTnLst>
                              <p:par>
                                <p:cTn id="24" presetID="1" presetClass="entr" presetSubtype="0" fill="hold" grpId="0" nodeType="afterEffect">
                                  <p:stCondLst>
                                    <p:cond delay="0"/>
                                  </p:stCondLst>
                                  <p:childTnLst>
                                    <p:set>
                                      <p:cBhvr>
                                        <p:cTn id="25" dur="1" fill="hold">
                                          <p:stCondLst>
                                            <p:cond delay="499"/>
                                          </p:stCondLst>
                                        </p:cTn>
                                        <p:tgtEl>
                                          <p:spTgt spid="22662"/>
                                        </p:tgtEl>
                                        <p:attrNameLst>
                                          <p:attrName>style.visibility</p:attrName>
                                        </p:attrNameLst>
                                      </p:cBhvr>
                                      <p:to>
                                        <p:strVal val="visible"/>
                                      </p:to>
                                    </p:set>
                                  </p:childTnLst>
                                </p:cTn>
                              </p:par>
                            </p:childTnLst>
                          </p:cTn>
                        </p:par>
                        <p:par>
                          <p:cTn id="26" fill="hold" nodeType="afterGroup">
                            <p:stCondLst>
                              <p:cond delay="1500"/>
                            </p:stCondLst>
                            <p:childTnLst>
                              <p:par>
                                <p:cTn id="27" presetID="1" presetClass="entr" presetSubtype="0" fill="hold" grpId="0" nodeType="afterEffect">
                                  <p:stCondLst>
                                    <p:cond delay="0"/>
                                  </p:stCondLst>
                                  <p:childTnLst>
                                    <p:set>
                                      <p:cBhvr>
                                        <p:cTn id="28" dur="1" fill="hold">
                                          <p:stCondLst>
                                            <p:cond delay="499"/>
                                          </p:stCondLst>
                                        </p:cTn>
                                        <p:tgtEl>
                                          <p:spTgt spid="226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autoUpdateAnimBg="0"/>
      <p:bldP spid="22530" grpId="0" animBg="1"/>
      <p:bldP spid="22601" grpId="0" animBg="1" autoUpdateAnimBg="0"/>
      <p:bldP spid="22661" grpId="0" animBg="1"/>
      <p:bldP spid="22662" grpId="0" autoUpdateAnimBg="0"/>
      <p:bldP spid="22663"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p:cNvSpPr>
          <p:nvPr/>
        </p:nvSpPr>
        <p:spPr bwMode="auto">
          <a:xfrm>
            <a:off x="0" y="89297"/>
            <a:ext cx="9144000" cy="89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4500">
                <a:ea typeface="ＭＳ Ｐゴシック" charset="0"/>
                <a:cs typeface="Myriad Pro Light" charset="0"/>
              </a:rPr>
              <a:t>Modular Applications</a:t>
            </a:r>
          </a:p>
        </p:txBody>
      </p:sp>
      <p:sp>
        <p:nvSpPr>
          <p:cNvPr id="23554" name="AutoShape 2"/>
          <p:cNvSpPr>
            <a:spLocks/>
          </p:cNvSpPr>
          <p:nvPr/>
        </p:nvSpPr>
        <p:spPr bwMode="auto">
          <a:xfrm>
            <a:off x="1157512" y="3839765"/>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3555" name="AutoShape 3"/>
          <p:cNvSpPr>
            <a:spLocks/>
          </p:cNvSpPr>
          <p:nvPr/>
        </p:nvSpPr>
        <p:spPr bwMode="auto">
          <a:xfrm>
            <a:off x="2955727" y="3839765"/>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3556" name="AutoShape 4"/>
          <p:cNvSpPr>
            <a:spLocks/>
          </p:cNvSpPr>
          <p:nvPr/>
        </p:nvSpPr>
        <p:spPr bwMode="auto">
          <a:xfrm>
            <a:off x="2054945" y="3840882"/>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3557" name="AutoShape 5"/>
          <p:cNvSpPr>
            <a:spLocks/>
          </p:cNvSpPr>
          <p:nvPr/>
        </p:nvSpPr>
        <p:spPr bwMode="auto">
          <a:xfrm>
            <a:off x="3860974" y="3839765"/>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3558" name="Line 6"/>
          <p:cNvSpPr>
            <a:spLocks noChangeShapeType="1"/>
          </p:cNvSpPr>
          <p:nvPr/>
        </p:nvSpPr>
        <p:spPr bwMode="auto">
          <a:xfrm>
            <a:off x="1730127" y="4085332"/>
            <a:ext cx="231056"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3559" name="AutoShape 7"/>
          <p:cNvSpPr>
            <a:spLocks/>
          </p:cNvSpPr>
          <p:nvPr/>
        </p:nvSpPr>
        <p:spPr bwMode="auto">
          <a:xfrm>
            <a:off x="1116211" y="2839641"/>
            <a:ext cx="6902648" cy="455414"/>
          </a:xfrm>
          <a:prstGeom prst="roundRect">
            <a:avLst>
              <a:gd name="adj" fmla="val 29407"/>
            </a:avLst>
          </a:prstGeom>
          <a:solidFill>
            <a:srgbClr val="3F3F3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r>
              <a:rPr lang="en-US" sz="2500">
                <a:solidFill>
                  <a:srgbClr val="FFFFFF"/>
                </a:solidFill>
                <a:ea typeface="ＭＳ Ｐゴシック" charset="0"/>
                <a:cs typeface="Myriad Pro Light" charset="0"/>
              </a:rPr>
              <a:t>Controller Platform</a:t>
            </a:r>
          </a:p>
        </p:txBody>
      </p:sp>
      <p:sp>
        <p:nvSpPr>
          <p:cNvPr id="23560" name="AutoShape 8"/>
          <p:cNvSpPr>
            <a:spLocks/>
          </p:cNvSpPr>
          <p:nvPr/>
        </p:nvSpPr>
        <p:spPr bwMode="auto">
          <a:xfrm>
            <a:off x="4750594" y="3839766"/>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3561" name="AutoShape 9"/>
          <p:cNvSpPr>
            <a:spLocks/>
          </p:cNvSpPr>
          <p:nvPr/>
        </p:nvSpPr>
        <p:spPr bwMode="auto">
          <a:xfrm>
            <a:off x="5661422" y="3839766"/>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3562" name="Line 10"/>
          <p:cNvSpPr>
            <a:spLocks noChangeShapeType="1"/>
          </p:cNvSpPr>
          <p:nvPr/>
        </p:nvSpPr>
        <p:spPr bwMode="auto">
          <a:xfrm rot="10800000">
            <a:off x="4236021" y="3368725"/>
            <a:ext cx="10046" cy="385093"/>
          </a:xfrm>
          <a:prstGeom prst="line">
            <a:avLst/>
          </a:prstGeom>
          <a:noFill/>
          <a:ln w="63500" cap="flat">
            <a:solidFill>
              <a:srgbClr val="7C7E7E"/>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3563" name="Line 11"/>
          <p:cNvSpPr>
            <a:spLocks noChangeShapeType="1"/>
          </p:cNvSpPr>
          <p:nvPr/>
        </p:nvSpPr>
        <p:spPr bwMode="auto">
          <a:xfrm rot="10800000" flipH="1">
            <a:off x="4871145" y="3375422"/>
            <a:ext cx="7814" cy="363885"/>
          </a:xfrm>
          <a:prstGeom prst="line">
            <a:avLst/>
          </a:prstGeom>
          <a:noFill/>
          <a:ln w="63500" cap="flat">
            <a:solidFill>
              <a:srgbClr val="7C7E7E"/>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3564" name="AutoShape 12"/>
          <p:cNvSpPr>
            <a:spLocks/>
          </p:cNvSpPr>
          <p:nvPr/>
        </p:nvSpPr>
        <p:spPr bwMode="auto">
          <a:xfrm>
            <a:off x="6563321" y="3839766"/>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3565" name="AutoShape 13"/>
          <p:cNvSpPr>
            <a:spLocks/>
          </p:cNvSpPr>
          <p:nvPr/>
        </p:nvSpPr>
        <p:spPr bwMode="auto">
          <a:xfrm>
            <a:off x="7465219" y="3839766"/>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3566" name="Line 14"/>
          <p:cNvSpPr>
            <a:spLocks noChangeShapeType="1"/>
          </p:cNvSpPr>
          <p:nvPr/>
        </p:nvSpPr>
        <p:spPr bwMode="auto">
          <a:xfrm>
            <a:off x="2625329" y="4081984"/>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3567" name="Line 15"/>
          <p:cNvSpPr>
            <a:spLocks noChangeShapeType="1"/>
          </p:cNvSpPr>
          <p:nvPr/>
        </p:nvSpPr>
        <p:spPr bwMode="auto">
          <a:xfrm>
            <a:off x="3518297" y="4081984"/>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3568" name="Line 16"/>
          <p:cNvSpPr>
            <a:spLocks noChangeShapeType="1"/>
          </p:cNvSpPr>
          <p:nvPr/>
        </p:nvSpPr>
        <p:spPr bwMode="auto">
          <a:xfrm>
            <a:off x="4429126" y="4081984"/>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3569" name="Line 17"/>
          <p:cNvSpPr>
            <a:spLocks noChangeShapeType="1"/>
          </p:cNvSpPr>
          <p:nvPr/>
        </p:nvSpPr>
        <p:spPr bwMode="auto">
          <a:xfrm>
            <a:off x="5322094" y="4081984"/>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3570" name="Line 18"/>
          <p:cNvSpPr>
            <a:spLocks noChangeShapeType="1"/>
          </p:cNvSpPr>
          <p:nvPr/>
        </p:nvSpPr>
        <p:spPr bwMode="auto">
          <a:xfrm>
            <a:off x="6241852" y="4090913"/>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3571" name="Line 19"/>
          <p:cNvSpPr>
            <a:spLocks noChangeShapeType="1"/>
          </p:cNvSpPr>
          <p:nvPr/>
        </p:nvSpPr>
        <p:spPr bwMode="auto">
          <a:xfrm>
            <a:off x="7143751" y="4090913"/>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3572" name="AutoShape 20"/>
          <p:cNvSpPr>
            <a:spLocks/>
          </p:cNvSpPr>
          <p:nvPr/>
        </p:nvSpPr>
        <p:spPr bwMode="auto">
          <a:xfrm>
            <a:off x="1125141" y="2357438"/>
            <a:ext cx="1535906"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r>
              <a:rPr lang="en-US" sz="2500">
                <a:solidFill>
                  <a:srgbClr val="FFFFFF"/>
                </a:solidFill>
                <a:ea typeface="ＭＳ Ｐゴシック" charset="0"/>
                <a:cs typeface="Myriad Pro Light" charset="0"/>
              </a:rPr>
              <a:t>Monitor</a:t>
            </a:r>
          </a:p>
        </p:txBody>
      </p:sp>
      <p:sp>
        <p:nvSpPr>
          <p:cNvPr id="23573" name="AutoShape 21"/>
          <p:cNvSpPr>
            <a:spLocks/>
          </p:cNvSpPr>
          <p:nvPr/>
        </p:nvSpPr>
        <p:spPr bwMode="auto">
          <a:xfrm>
            <a:off x="2687836" y="2357438"/>
            <a:ext cx="1393031"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r>
              <a:rPr lang="en-US" sz="2500">
                <a:solidFill>
                  <a:srgbClr val="FFFFFF"/>
                </a:solidFill>
                <a:ea typeface="ＭＳ Ｐゴシック" charset="0"/>
                <a:cs typeface="Myriad Pro Light" charset="0"/>
              </a:rPr>
              <a:t>Route</a:t>
            </a:r>
          </a:p>
        </p:txBody>
      </p:sp>
      <p:sp>
        <p:nvSpPr>
          <p:cNvPr id="23574" name="AutoShape 22"/>
          <p:cNvSpPr>
            <a:spLocks/>
          </p:cNvSpPr>
          <p:nvPr/>
        </p:nvSpPr>
        <p:spPr bwMode="auto">
          <a:xfrm>
            <a:off x="4116586" y="2357438"/>
            <a:ext cx="2143125"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r>
              <a:rPr lang="en-US" sz="2500">
                <a:solidFill>
                  <a:srgbClr val="FFFFFF"/>
                </a:solidFill>
                <a:ea typeface="ＭＳ Ｐゴシック" charset="0"/>
                <a:cs typeface="Myriad Pro Light" charset="0"/>
              </a:rPr>
              <a:t>Load Balance</a:t>
            </a:r>
          </a:p>
        </p:txBody>
      </p:sp>
      <p:sp>
        <p:nvSpPr>
          <p:cNvPr id="23575" name="AutoShape 23"/>
          <p:cNvSpPr>
            <a:spLocks/>
          </p:cNvSpPr>
          <p:nvPr/>
        </p:nvSpPr>
        <p:spPr bwMode="auto">
          <a:xfrm>
            <a:off x="6295430" y="2357438"/>
            <a:ext cx="1714500"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r>
              <a:rPr lang="en-US" sz="2500">
                <a:solidFill>
                  <a:srgbClr val="FFFFFF"/>
                </a:solidFill>
                <a:ea typeface="ＭＳ Ｐゴシック" charset="0"/>
                <a:cs typeface="Myriad Pro Light" charset="0"/>
              </a:rPr>
              <a:t>Firewall</a:t>
            </a:r>
          </a:p>
        </p:txBody>
      </p:sp>
      <p:sp>
        <p:nvSpPr>
          <p:cNvPr id="23576" name="Rectangle 24"/>
          <p:cNvSpPr>
            <a:spLocks/>
          </p:cNvSpPr>
          <p:nvPr/>
        </p:nvSpPr>
        <p:spPr bwMode="auto">
          <a:xfrm>
            <a:off x="1116211" y="4828728"/>
            <a:ext cx="6902648" cy="1544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marL="0" lvl="4"/>
            <a:r>
              <a:rPr lang="en-US" sz="2500">
                <a:ea typeface="ＭＳ Ｐゴシック" charset="0"/>
                <a:cs typeface="Myriad Pro Light" charset="0"/>
              </a:rPr>
              <a:t>Benefits:</a:t>
            </a:r>
          </a:p>
          <a:p>
            <a:pPr marL="0" lvl="4">
              <a:buClr>
                <a:srgbClr val="000000"/>
              </a:buClr>
              <a:buSzPct val="125000"/>
              <a:buFont typeface="Myriad Pro Light" charset="0"/>
              <a:buChar char="•"/>
            </a:pPr>
            <a:r>
              <a:rPr lang="en-US" sz="2500">
                <a:ea typeface="ＭＳ Ｐゴシック" charset="0"/>
                <a:cs typeface="Myriad Pro Light" charset="0"/>
              </a:rPr>
              <a:t>Easier to write, test, and debug programs</a:t>
            </a:r>
          </a:p>
          <a:p>
            <a:pPr marL="0" lvl="4">
              <a:buClr>
                <a:srgbClr val="000000"/>
              </a:buClr>
              <a:buSzPct val="125000"/>
              <a:buFont typeface="Myriad Pro Light" charset="0"/>
              <a:buChar char="•"/>
            </a:pPr>
            <a:r>
              <a:rPr lang="en-US" sz="2500">
                <a:ea typeface="ＭＳ Ｐゴシック" charset="0"/>
                <a:cs typeface="Myriad Pro Light" charset="0"/>
              </a:rPr>
              <a:t>Can reuse modules across applications</a:t>
            </a:r>
          </a:p>
          <a:p>
            <a:pPr marL="0" lvl="4">
              <a:buClr>
                <a:srgbClr val="000000"/>
              </a:buClr>
              <a:buSzPct val="125000"/>
              <a:buFont typeface="Myriad Pro Light" charset="0"/>
              <a:buChar char="•"/>
            </a:pPr>
            <a:r>
              <a:rPr lang="en-US" sz="2500">
                <a:ea typeface="ＭＳ Ｐゴシック" charset="0"/>
                <a:cs typeface="Myriad Pro Light" charset="0"/>
              </a:rPr>
              <a:t>Possible to port applications to new platforms</a:t>
            </a:r>
          </a:p>
        </p:txBody>
      </p:sp>
      <p:sp>
        <p:nvSpPr>
          <p:cNvPr id="23577" name="Rectangle 25"/>
          <p:cNvSpPr>
            <a:spLocks/>
          </p:cNvSpPr>
          <p:nvPr/>
        </p:nvSpPr>
        <p:spPr bwMode="auto">
          <a:xfrm>
            <a:off x="276820" y="1240483"/>
            <a:ext cx="167282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marL="0" lvl="4"/>
            <a:r>
              <a:rPr lang="en-US" sz="2500">
                <a:ea typeface="ＭＳ Ｐゴシック" charset="0"/>
                <a:cs typeface="Myriad Pro Light" charset="0"/>
              </a:rPr>
              <a:t>One module </a:t>
            </a:r>
          </a:p>
          <a:p>
            <a:pPr marL="0" lvl="4"/>
            <a:r>
              <a:rPr lang="en-US" sz="2500">
                <a:ea typeface="ＭＳ Ｐゴシック" charset="0"/>
                <a:cs typeface="Myriad Pro Light" charset="0"/>
              </a:rPr>
              <a:t>for each task</a:t>
            </a:r>
          </a:p>
        </p:txBody>
      </p:sp>
      <p:sp>
        <p:nvSpPr>
          <p:cNvPr id="23578" name="Line 26"/>
          <p:cNvSpPr>
            <a:spLocks noChangeShapeType="1"/>
          </p:cNvSpPr>
          <p:nvPr/>
        </p:nvSpPr>
        <p:spPr bwMode="auto">
          <a:xfrm rot="10800000">
            <a:off x="942082" y="2018109"/>
            <a:ext cx="167432" cy="290215"/>
          </a:xfrm>
          <a:prstGeom prst="line">
            <a:avLst/>
          </a:prstGeom>
          <a:noFill/>
          <a:ln w="508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 name="Date Placeholder 1"/>
          <p:cNvSpPr>
            <a:spLocks noGrp="1"/>
          </p:cNvSpPr>
          <p:nvPr>
            <p:ph type="dt" sz="half" idx="10"/>
          </p:nvPr>
        </p:nvSpPr>
        <p:spPr/>
        <p:txBody>
          <a:bodyPr/>
          <a:lstStyle/>
          <a:p>
            <a:r>
              <a:rPr lang="en-US" smtClean="0"/>
              <a:t>9/24/13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35</a:t>
            </a:fld>
            <a:endParaRPr lang="en-US"/>
          </a:p>
        </p:txBody>
      </p:sp>
      <p:sp>
        <p:nvSpPr>
          <p:cNvPr id="31"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Tree>
    <p:extLst>
      <p:ext uri="{BB962C8B-B14F-4D97-AF65-F5344CB8AC3E}">
        <p14:creationId xmlns:p14="http://schemas.microsoft.com/office/powerpoint/2010/main" val="4034631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77"/>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3578"/>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235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6" grpId="0" autoUpdateAnimBg="0"/>
      <p:bldP spid="23577" grpId="0" autoUpdateAnimBg="0"/>
      <p:bldP spid="235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p:cNvSpPr>
          <p:nvPr/>
        </p:nvSpPr>
        <p:spPr bwMode="auto">
          <a:xfrm>
            <a:off x="0" y="89297"/>
            <a:ext cx="9144000" cy="89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4500">
                <a:ea typeface="ＭＳ Ｐゴシック" charset="0"/>
                <a:cs typeface="Myriad Pro Light" charset="0"/>
              </a:rPr>
              <a:t>Beyond Multi-Tenancy</a:t>
            </a:r>
          </a:p>
        </p:txBody>
      </p:sp>
      <p:sp>
        <p:nvSpPr>
          <p:cNvPr id="24578" name="Rectangle 2"/>
          <p:cNvSpPr>
            <a:spLocks/>
          </p:cNvSpPr>
          <p:nvPr/>
        </p:nvSpPr>
        <p:spPr bwMode="auto">
          <a:xfrm>
            <a:off x="1116211" y="4793010"/>
            <a:ext cx="6902648" cy="776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2500">
                <a:ea typeface="ＭＳ Ｐゴシック" charset="0"/>
                <a:cs typeface="Myriad Pro Light" charset="0"/>
              </a:rPr>
              <a:t>Relatively straightforward to split rule, bandwidth, and network events across these modules</a:t>
            </a:r>
          </a:p>
        </p:txBody>
      </p:sp>
      <p:sp>
        <p:nvSpPr>
          <p:cNvPr id="24579" name="AutoShape 3"/>
          <p:cNvSpPr>
            <a:spLocks/>
          </p:cNvSpPr>
          <p:nvPr/>
        </p:nvSpPr>
        <p:spPr bwMode="auto">
          <a:xfrm>
            <a:off x="1116211" y="2339578"/>
            <a:ext cx="1535906"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Slice 1</a:t>
            </a:r>
          </a:p>
        </p:txBody>
      </p:sp>
      <p:sp>
        <p:nvSpPr>
          <p:cNvPr id="24580" name="AutoShape 4"/>
          <p:cNvSpPr>
            <a:spLocks/>
          </p:cNvSpPr>
          <p:nvPr/>
        </p:nvSpPr>
        <p:spPr bwMode="auto">
          <a:xfrm>
            <a:off x="2687836" y="2339578"/>
            <a:ext cx="1535906"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Slice 2</a:t>
            </a:r>
          </a:p>
        </p:txBody>
      </p:sp>
      <p:sp>
        <p:nvSpPr>
          <p:cNvPr id="24581" name="AutoShape 5"/>
          <p:cNvSpPr>
            <a:spLocks/>
          </p:cNvSpPr>
          <p:nvPr/>
        </p:nvSpPr>
        <p:spPr bwMode="auto">
          <a:xfrm>
            <a:off x="4268391" y="2339578"/>
            <a:ext cx="1535906"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Slice 3</a:t>
            </a:r>
          </a:p>
        </p:txBody>
      </p:sp>
      <p:sp>
        <p:nvSpPr>
          <p:cNvPr id="24582" name="AutoShape 6"/>
          <p:cNvSpPr>
            <a:spLocks/>
          </p:cNvSpPr>
          <p:nvPr/>
        </p:nvSpPr>
        <p:spPr bwMode="auto">
          <a:xfrm>
            <a:off x="6491883" y="2321719"/>
            <a:ext cx="1535906"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Slice N</a:t>
            </a:r>
          </a:p>
        </p:txBody>
      </p:sp>
      <p:sp>
        <p:nvSpPr>
          <p:cNvPr id="24583" name="Rectangle 7"/>
          <p:cNvSpPr>
            <a:spLocks/>
          </p:cNvSpPr>
          <p:nvPr/>
        </p:nvSpPr>
        <p:spPr bwMode="auto">
          <a:xfrm>
            <a:off x="6038701" y="2428785"/>
            <a:ext cx="1748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Myriad Pro Light" charset="0"/>
              </a:rPr>
              <a:t>...</a:t>
            </a:r>
          </a:p>
        </p:txBody>
      </p:sp>
      <p:sp>
        <p:nvSpPr>
          <p:cNvPr id="24584" name="AutoShape 8"/>
          <p:cNvSpPr>
            <a:spLocks/>
          </p:cNvSpPr>
          <p:nvPr/>
        </p:nvSpPr>
        <p:spPr bwMode="auto">
          <a:xfrm>
            <a:off x="1157512" y="3848695"/>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4585" name="AutoShape 9"/>
          <p:cNvSpPr>
            <a:spLocks/>
          </p:cNvSpPr>
          <p:nvPr/>
        </p:nvSpPr>
        <p:spPr bwMode="auto">
          <a:xfrm>
            <a:off x="2955727" y="3848695"/>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4586" name="AutoShape 10"/>
          <p:cNvSpPr>
            <a:spLocks/>
          </p:cNvSpPr>
          <p:nvPr/>
        </p:nvSpPr>
        <p:spPr bwMode="auto">
          <a:xfrm>
            <a:off x="2054945" y="3849812"/>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4587" name="AutoShape 11"/>
          <p:cNvSpPr>
            <a:spLocks/>
          </p:cNvSpPr>
          <p:nvPr/>
        </p:nvSpPr>
        <p:spPr bwMode="auto">
          <a:xfrm>
            <a:off x="3860974" y="3848695"/>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4588" name="Line 12"/>
          <p:cNvSpPr>
            <a:spLocks noChangeShapeType="1"/>
          </p:cNvSpPr>
          <p:nvPr/>
        </p:nvSpPr>
        <p:spPr bwMode="auto">
          <a:xfrm>
            <a:off x="1730127" y="4094262"/>
            <a:ext cx="231056"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4589" name="AutoShape 13"/>
          <p:cNvSpPr>
            <a:spLocks/>
          </p:cNvSpPr>
          <p:nvPr/>
        </p:nvSpPr>
        <p:spPr bwMode="auto">
          <a:xfrm>
            <a:off x="1116211" y="2848570"/>
            <a:ext cx="6902648" cy="455414"/>
          </a:xfrm>
          <a:prstGeom prst="roundRect">
            <a:avLst>
              <a:gd name="adj" fmla="val 29407"/>
            </a:avLst>
          </a:prstGeom>
          <a:solidFill>
            <a:srgbClr val="3F3F3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r>
              <a:rPr lang="en-US" sz="2500">
                <a:solidFill>
                  <a:srgbClr val="FFFFFF"/>
                </a:solidFill>
                <a:ea typeface="ＭＳ Ｐゴシック" charset="0"/>
                <a:cs typeface="Myriad Pro Light" charset="0"/>
              </a:rPr>
              <a:t>Controller Platform</a:t>
            </a:r>
          </a:p>
        </p:txBody>
      </p:sp>
      <p:sp>
        <p:nvSpPr>
          <p:cNvPr id="24590" name="AutoShape 14"/>
          <p:cNvSpPr>
            <a:spLocks/>
          </p:cNvSpPr>
          <p:nvPr/>
        </p:nvSpPr>
        <p:spPr bwMode="auto">
          <a:xfrm>
            <a:off x="4750594" y="3848696"/>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4591" name="AutoShape 15"/>
          <p:cNvSpPr>
            <a:spLocks/>
          </p:cNvSpPr>
          <p:nvPr/>
        </p:nvSpPr>
        <p:spPr bwMode="auto">
          <a:xfrm>
            <a:off x="5661422" y="3848696"/>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4592" name="Line 16"/>
          <p:cNvSpPr>
            <a:spLocks noChangeShapeType="1"/>
          </p:cNvSpPr>
          <p:nvPr/>
        </p:nvSpPr>
        <p:spPr bwMode="auto">
          <a:xfrm rot="10800000">
            <a:off x="4236021" y="3377654"/>
            <a:ext cx="10046" cy="385093"/>
          </a:xfrm>
          <a:prstGeom prst="line">
            <a:avLst/>
          </a:prstGeom>
          <a:noFill/>
          <a:ln w="63500" cap="flat">
            <a:solidFill>
              <a:srgbClr val="7C7E7E"/>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4593" name="Line 17"/>
          <p:cNvSpPr>
            <a:spLocks noChangeShapeType="1"/>
          </p:cNvSpPr>
          <p:nvPr/>
        </p:nvSpPr>
        <p:spPr bwMode="auto">
          <a:xfrm rot="10800000" flipH="1">
            <a:off x="4871145" y="3384352"/>
            <a:ext cx="7814" cy="363885"/>
          </a:xfrm>
          <a:prstGeom prst="line">
            <a:avLst/>
          </a:prstGeom>
          <a:noFill/>
          <a:ln w="63500" cap="flat">
            <a:solidFill>
              <a:srgbClr val="7C7E7E"/>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4594" name="AutoShape 18"/>
          <p:cNvSpPr>
            <a:spLocks/>
          </p:cNvSpPr>
          <p:nvPr/>
        </p:nvSpPr>
        <p:spPr bwMode="auto">
          <a:xfrm>
            <a:off x="6563321" y="3848696"/>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4595" name="AutoShape 19"/>
          <p:cNvSpPr>
            <a:spLocks/>
          </p:cNvSpPr>
          <p:nvPr/>
        </p:nvSpPr>
        <p:spPr bwMode="auto">
          <a:xfrm>
            <a:off x="7465219" y="3848696"/>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4596" name="Line 20"/>
          <p:cNvSpPr>
            <a:spLocks noChangeShapeType="1"/>
          </p:cNvSpPr>
          <p:nvPr/>
        </p:nvSpPr>
        <p:spPr bwMode="auto">
          <a:xfrm>
            <a:off x="2625329" y="4090913"/>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4597" name="Line 21"/>
          <p:cNvSpPr>
            <a:spLocks noChangeShapeType="1"/>
          </p:cNvSpPr>
          <p:nvPr/>
        </p:nvSpPr>
        <p:spPr bwMode="auto">
          <a:xfrm>
            <a:off x="3518297" y="4090913"/>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4598" name="Line 22"/>
          <p:cNvSpPr>
            <a:spLocks noChangeShapeType="1"/>
          </p:cNvSpPr>
          <p:nvPr/>
        </p:nvSpPr>
        <p:spPr bwMode="auto">
          <a:xfrm>
            <a:off x="4429126" y="4090913"/>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4599" name="Line 23"/>
          <p:cNvSpPr>
            <a:spLocks noChangeShapeType="1"/>
          </p:cNvSpPr>
          <p:nvPr/>
        </p:nvSpPr>
        <p:spPr bwMode="auto">
          <a:xfrm>
            <a:off x="5322094" y="4090913"/>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4600" name="Line 24"/>
          <p:cNvSpPr>
            <a:spLocks noChangeShapeType="1"/>
          </p:cNvSpPr>
          <p:nvPr/>
        </p:nvSpPr>
        <p:spPr bwMode="auto">
          <a:xfrm>
            <a:off x="6241852" y="4099843"/>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4601" name="Line 25"/>
          <p:cNvSpPr>
            <a:spLocks noChangeShapeType="1"/>
          </p:cNvSpPr>
          <p:nvPr/>
        </p:nvSpPr>
        <p:spPr bwMode="auto">
          <a:xfrm>
            <a:off x="7143751" y="4099843"/>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4602" name="Rectangle 26"/>
          <p:cNvSpPr>
            <a:spLocks/>
          </p:cNvSpPr>
          <p:nvPr/>
        </p:nvSpPr>
        <p:spPr bwMode="auto">
          <a:xfrm>
            <a:off x="285750" y="1294061"/>
            <a:ext cx="387742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marL="0" lvl="4"/>
            <a:r>
              <a:rPr lang="en-US" sz="2500">
                <a:ea typeface="ＭＳ Ｐゴシック" charset="0"/>
                <a:cs typeface="Myriad Pro Light" charset="0"/>
              </a:rPr>
              <a:t>Each module controls a</a:t>
            </a:r>
            <a:r>
              <a:rPr lang="en-US" sz="2500">
                <a:latin typeface="Myriad Pro Light It" charset="0"/>
                <a:ea typeface="ＭＳ Ｐゴシック" charset="0"/>
                <a:cs typeface="Myriad Pro Light It" charset="0"/>
                <a:sym typeface="Myriad Pro Light It" charset="0"/>
              </a:rPr>
              <a:t> </a:t>
            </a:r>
          </a:p>
          <a:p>
            <a:pPr marL="0" lvl="4"/>
            <a:r>
              <a:rPr lang="en-US" sz="2500">
                <a:latin typeface="Myriad Pro Light It" charset="0"/>
                <a:ea typeface="ＭＳ Ｐゴシック" charset="0"/>
                <a:cs typeface="Myriad Pro Light It" charset="0"/>
                <a:sym typeface="Myriad Pro Light It" charset="0"/>
              </a:rPr>
              <a:t>different</a:t>
            </a:r>
            <a:r>
              <a:rPr lang="en-US" sz="2500">
                <a:ea typeface="ＭＳ Ｐゴシック" charset="0"/>
                <a:cs typeface="Myriad Pro Light" charset="0"/>
              </a:rPr>
              <a:t> portion of the traffic</a:t>
            </a:r>
          </a:p>
        </p:txBody>
      </p:sp>
      <p:sp>
        <p:nvSpPr>
          <p:cNvPr id="24603" name="Line 27"/>
          <p:cNvSpPr>
            <a:spLocks noChangeShapeType="1"/>
          </p:cNvSpPr>
          <p:nvPr/>
        </p:nvSpPr>
        <p:spPr bwMode="auto">
          <a:xfrm rot="10800000">
            <a:off x="1093887" y="2044898"/>
            <a:ext cx="167432" cy="290215"/>
          </a:xfrm>
          <a:prstGeom prst="line">
            <a:avLst/>
          </a:prstGeom>
          <a:noFill/>
          <a:ln w="508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 name="Date Placeholder 1"/>
          <p:cNvSpPr>
            <a:spLocks noGrp="1"/>
          </p:cNvSpPr>
          <p:nvPr>
            <p:ph type="dt" sz="half" idx="10"/>
          </p:nvPr>
        </p:nvSpPr>
        <p:spPr/>
        <p:txBody>
          <a:bodyPr/>
          <a:lstStyle/>
          <a:p>
            <a:r>
              <a:rPr lang="en-US" smtClean="0"/>
              <a:t>9/24/13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36</a:t>
            </a:fld>
            <a:endParaRPr lang="en-US"/>
          </a:p>
        </p:txBody>
      </p:sp>
      <p:sp>
        <p:nvSpPr>
          <p:cNvPr id="32"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Tree>
    <p:extLst>
      <p:ext uri="{BB962C8B-B14F-4D97-AF65-F5344CB8AC3E}">
        <p14:creationId xmlns:p14="http://schemas.microsoft.com/office/powerpoint/2010/main" val="1673195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60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460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245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P spid="24602" grpId="0" autoUpdateAnimBg="0"/>
      <p:bldP spid="2460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p:cNvSpPr>
          <p:nvPr/>
        </p:nvSpPr>
        <p:spPr bwMode="auto">
          <a:xfrm>
            <a:off x="0" y="89297"/>
            <a:ext cx="9144000" cy="89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4500">
                <a:ea typeface="ＭＳ Ｐゴシック" charset="0"/>
                <a:cs typeface="Myriad Pro Light" charset="0"/>
              </a:rPr>
              <a:t>Modules Affect the </a:t>
            </a:r>
            <a:r>
              <a:rPr lang="en-US" sz="4500">
                <a:latin typeface="Myriad Pro Light It" charset="0"/>
                <a:ea typeface="ＭＳ Ｐゴシック" charset="0"/>
                <a:cs typeface="Myriad Pro Light It" charset="0"/>
                <a:sym typeface="Myriad Pro Light It" charset="0"/>
              </a:rPr>
              <a:t>Same</a:t>
            </a:r>
            <a:r>
              <a:rPr lang="en-US" sz="4500">
                <a:ea typeface="ＭＳ Ｐゴシック" charset="0"/>
                <a:cs typeface="Myriad Pro Light" charset="0"/>
              </a:rPr>
              <a:t> Traffic</a:t>
            </a:r>
          </a:p>
        </p:txBody>
      </p:sp>
      <p:sp>
        <p:nvSpPr>
          <p:cNvPr id="25602" name="Rectangle 2"/>
          <p:cNvSpPr>
            <a:spLocks/>
          </p:cNvSpPr>
          <p:nvPr/>
        </p:nvSpPr>
        <p:spPr bwMode="auto">
          <a:xfrm>
            <a:off x="1098352" y="5114478"/>
            <a:ext cx="6902648" cy="776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spcBef>
                <a:spcPts val="844"/>
              </a:spcBef>
            </a:pPr>
            <a:r>
              <a:rPr lang="en-US" sz="2500">
                <a:ea typeface="ＭＳ Ｐゴシック" charset="0"/>
                <a:cs typeface="Myriad Pro Light" charset="0"/>
              </a:rPr>
              <a:t>How should we combine a collection of such modules into a single application?</a:t>
            </a:r>
          </a:p>
        </p:txBody>
      </p:sp>
      <p:sp>
        <p:nvSpPr>
          <p:cNvPr id="25603" name="AutoShape 3"/>
          <p:cNvSpPr>
            <a:spLocks/>
          </p:cNvSpPr>
          <p:nvPr/>
        </p:nvSpPr>
        <p:spPr bwMode="auto">
          <a:xfrm>
            <a:off x="1166441" y="3848695"/>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5604" name="AutoShape 4"/>
          <p:cNvSpPr>
            <a:spLocks/>
          </p:cNvSpPr>
          <p:nvPr/>
        </p:nvSpPr>
        <p:spPr bwMode="auto">
          <a:xfrm>
            <a:off x="2964657" y="3848695"/>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5605" name="AutoShape 5"/>
          <p:cNvSpPr>
            <a:spLocks/>
          </p:cNvSpPr>
          <p:nvPr/>
        </p:nvSpPr>
        <p:spPr bwMode="auto">
          <a:xfrm>
            <a:off x="2063875" y="3849812"/>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5606" name="AutoShape 6"/>
          <p:cNvSpPr>
            <a:spLocks/>
          </p:cNvSpPr>
          <p:nvPr/>
        </p:nvSpPr>
        <p:spPr bwMode="auto">
          <a:xfrm>
            <a:off x="3869904" y="3848695"/>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5607" name="Line 7"/>
          <p:cNvSpPr>
            <a:spLocks noChangeShapeType="1"/>
          </p:cNvSpPr>
          <p:nvPr/>
        </p:nvSpPr>
        <p:spPr bwMode="auto">
          <a:xfrm>
            <a:off x="1739057" y="4094262"/>
            <a:ext cx="231056"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5608" name="AutoShape 8"/>
          <p:cNvSpPr>
            <a:spLocks/>
          </p:cNvSpPr>
          <p:nvPr/>
        </p:nvSpPr>
        <p:spPr bwMode="auto">
          <a:xfrm>
            <a:off x="1125141" y="2848570"/>
            <a:ext cx="6902648" cy="455414"/>
          </a:xfrm>
          <a:prstGeom prst="roundRect">
            <a:avLst>
              <a:gd name="adj" fmla="val 29407"/>
            </a:avLst>
          </a:prstGeom>
          <a:solidFill>
            <a:srgbClr val="3F3F3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r>
              <a:rPr lang="en-US" sz="2500">
                <a:solidFill>
                  <a:srgbClr val="FFFFFF"/>
                </a:solidFill>
                <a:ea typeface="ＭＳ Ｐゴシック" charset="0"/>
                <a:cs typeface="Myriad Pro Light" charset="0"/>
              </a:rPr>
              <a:t>Controller Platform</a:t>
            </a:r>
          </a:p>
        </p:txBody>
      </p:sp>
      <p:sp>
        <p:nvSpPr>
          <p:cNvPr id="25609" name="AutoShape 9"/>
          <p:cNvSpPr>
            <a:spLocks/>
          </p:cNvSpPr>
          <p:nvPr/>
        </p:nvSpPr>
        <p:spPr bwMode="auto">
          <a:xfrm>
            <a:off x="4759524" y="3848696"/>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5610" name="AutoShape 10"/>
          <p:cNvSpPr>
            <a:spLocks/>
          </p:cNvSpPr>
          <p:nvPr/>
        </p:nvSpPr>
        <p:spPr bwMode="auto">
          <a:xfrm>
            <a:off x="5670352" y="3848696"/>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5611" name="Line 11"/>
          <p:cNvSpPr>
            <a:spLocks noChangeShapeType="1"/>
          </p:cNvSpPr>
          <p:nvPr/>
        </p:nvSpPr>
        <p:spPr bwMode="auto">
          <a:xfrm rot="10800000">
            <a:off x="4244951" y="3377654"/>
            <a:ext cx="10046" cy="385093"/>
          </a:xfrm>
          <a:prstGeom prst="line">
            <a:avLst/>
          </a:prstGeom>
          <a:noFill/>
          <a:ln w="63500" cap="flat">
            <a:solidFill>
              <a:srgbClr val="7C7E7E"/>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5612" name="Line 12"/>
          <p:cNvSpPr>
            <a:spLocks noChangeShapeType="1"/>
          </p:cNvSpPr>
          <p:nvPr/>
        </p:nvSpPr>
        <p:spPr bwMode="auto">
          <a:xfrm rot="10800000" flipH="1">
            <a:off x="4880074" y="3384352"/>
            <a:ext cx="7814" cy="363885"/>
          </a:xfrm>
          <a:prstGeom prst="line">
            <a:avLst/>
          </a:prstGeom>
          <a:noFill/>
          <a:ln w="63500" cap="flat">
            <a:solidFill>
              <a:srgbClr val="7C7E7E"/>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5613" name="AutoShape 13"/>
          <p:cNvSpPr>
            <a:spLocks/>
          </p:cNvSpPr>
          <p:nvPr/>
        </p:nvSpPr>
        <p:spPr bwMode="auto">
          <a:xfrm>
            <a:off x="6572250" y="3848696"/>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5614" name="AutoShape 14"/>
          <p:cNvSpPr>
            <a:spLocks/>
          </p:cNvSpPr>
          <p:nvPr/>
        </p:nvSpPr>
        <p:spPr bwMode="auto">
          <a:xfrm>
            <a:off x="7474149" y="3848696"/>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5615" name="Line 15"/>
          <p:cNvSpPr>
            <a:spLocks noChangeShapeType="1"/>
          </p:cNvSpPr>
          <p:nvPr/>
        </p:nvSpPr>
        <p:spPr bwMode="auto">
          <a:xfrm>
            <a:off x="2634258" y="4090913"/>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5616" name="Line 16"/>
          <p:cNvSpPr>
            <a:spLocks noChangeShapeType="1"/>
          </p:cNvSpPr>
          <p:nvPr/>
        </p:nvSpPr>
        <p:spPr bwMode="auto">
          <a:xfrm>
            <a:off x="3527227" y="4090913"/>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5617" name="Line 17"/>
          <p:cNvSpPr>
            <a:spLocks noChangeShapeType="1"/>
          </p:cNvSpPr>
          <p:nvPr/>
        </p:nvSpPr>
        <p:spPr bwMode="auto">
          <a:xfrm>
            <a:off x="4438055" y="4090913"/>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5618" name="Line 18"/>
          <p:cNvSpPr>
            <a:spLocks noChangeShapeType="1"/>
          </p:cNvSpPr>
          <p:nvPr/>
        </p:nvSpPr>
        <p:spPr bwMode="auto">
          <a:xfrm>
            <a:off x="5331024" y="4090913"/>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5619" name="Line 19"/>
          <p:cNvSpPr>
            <a:spLocks noChangeShapeType="1"/>
          </p:cNvSpPr>
          <p:nvPr/>
        </p:nvSpPr>
        <p:spPr bwMode="auto">
          <a:xfrm>
            <a:off x="6250782" y="4099843"/>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5620" name="Line 20"/>
          <p:cNvSpPr>
            <a:spLocks noChangeShapeType="1"/>
          </p:cNvSpPr>
          <p:nvPr/>
        </p:nvSpPr>
        <p:spPr bwMode="auto">
          <a:xfrm>
            <a:off x="7152680" y="4099843"/>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5621" name="AutoShape 21"/>
          <p:cNvSpPr>
            <a:spLocks/>
          </p:cNvSpPr>
          <p:nvPr/>
        </p:nvSpPr>
        <p:spPr bwMode="auto">
          <a:xfrm>
            <a:off x="1107281" y="2357438"/>
            <a:ext cx="1535906"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Monitor</a:t>
            </a:r>
          </a:p>
        </p:txBody>
      </p:sp>
      <p:sp>
        <p:nvSpPr>
          <p:cNvPr id="25622" name="AutoShape 22"/>
          <p:cNvSpPr>
            <a:spLocks/>
          </p:cNvSpPr>
          <p:nvPr/>
        </p:nvSpPr>
        <p:spPr bwMode="auto">
          <a:xfrm>
            <a:off x="2669977" y="2357438"/>
            <a:ext cx="1393031"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Route</a:t>
            </a:r>
          </a:p>
        </p:txBody>
      </p:sp>
      <p:sp>
        <p:nvSpPr>
          <p:cNvPr id="25623" name="AutoShape 23"/>
          <p:cNvSpPr>
            <a:spLocks/>
          </p:cNvSpPr>
          <p:nvPr/>
        </p:nvSpPr>
        <p:spPr bwMode="auto">
          <a:xfrm>
            <a:off x="4098727" y="2357438"/>
            <a:ext cx="2143125"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Load Balance</a:t>
            </a:r>
          </a:p>
        </p:txBody>
      </p:sp>
      <p:sp>
        <p:nvSpPr>
          <p:cNvPr id="25624" name="AutoShape 24"/>
          <p:cNvSpPr>
            <a:spLocks/>
          </p:cNvSpPr>
          <p:nvPr/>
        </p:nvSpPr>
        <p:spPr bwMode="auto">
          <a:xfrm>
            <a:off x="6277570" y="2357438"/>
            <a:ext cx="1714500"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Firewall</a:t>
            </a:r>
          </a:p>
        </p:txBody>
      </p:sp>
      <p:sp>
        <p:nvSpPr>
          <p:cNvPr id="25625" name="Rectangle 25"/>
          <p:cNvSpPr>
            <a:spLocks/>
          </p:cNvSpPr>
          <p:nvPr/>
        </p:nvSpPr>
        <p:spPr bwMode="auto">
          <a:xfrm>
            <a:off x="187524" y="1290340"/>
            <a:ext cx="4010546" cy="776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marL="0" lvl="4"/>
            <a:r>
              <a:rPr lang="en-US" sz="2500">
                <a:ea typeface="ＭＳ Ｐゴシック" charset="0"/>
                <a:cs typeface="Myriad Pro Light" charset="0"/>
              </a:rPr>
              <a:t>Each module </a:t>
            </a:r>
            <a:r>
              <a:rPr lang="en-US" sz="2500">
                <a:latin typeface="Myriad Pro Light It" charset="0"/>
                <a:ea typeface="ＭＳ Ｐゴシック" charset="0"/>
                <a:cs typeface="Myriad Pro Light It" charset="0"/>
                <a:sym typeface="Myriad Pro Light It" charset="0"/>
              </a:rPr>
              <a:t>partially</a:t>
            </a:r>
            <a:r>
              <a:rPr lang="en-US" sz="2500">
                <a:ea typeface="ＭＳ Ｐゴシック" charset="0"/>
                <a:cs typeface="Myriad Pro Light" charset="0"/>
              </a:rPr>
              <a:t> specifies</a:t>
            </a:r>
          </a:p>
          <a:p>
            <a:pPr marL="0" lvl="4"/>
            <a:r>
              <a:rPr lang="en-US" sz="2500">
                <a:ea typeface="ＭＳ Ｐゴシック" charset="0"/>
                <a:cs typeface="Myriad Pro Light" charset="0"/>
              </a:rPr>
              <a:t>handling of </a:t>
            </a:r>
            <a:r>
              <a:rPr lang="en-US" sz="2500">
                <a:latin typeface="Myriad Pro Light It" charset="0"/>
                <a:ea typeface="ＭＳ Ｐゴシック" charset="0"/>
                <a:cs typeface="Myriad Pro Light It" charset="0"/>
                <a:sym typeface="Myriad Pro Light It" charset="0"/>
              </a:rPr>
              <a:t>all </a:t>
            </a:r>
            <a:r>
              <a:rPr lang="en-US" sz="2500">
                <a:ea typeface="ＭＳ Ｐゴシック" charset="0"/>
                <a:cs typeface="Myriad Pro Light" charset="0"/>
              </a:rPr>
              <a:t>traffic</a:t>
            </a:r>
          </a:p>
        </p:txBody>
      </p:sp>
      <p:sp>
        <p:nvSpPr>
          <p:cNvPr id="25626" name="Line 26"/>
          <p:cNvSpPr>
            <a:spLocks noChangeShapeType="1"/>
          </p:cNvSpPr>
          <p:nvPr/>
        </p:nvSpPr>
        <p:spPr bwMode="auto">
          <a:xfrm rot="10800000">
            <a:off x="995660" y="2044898"/>
            <a:ext cx="167432" cy="290215"/>
          </a:xfrm>
          <a:prstGeom prst="line">
            <a:avLst/>
          </a:prstGeom>
          <a:noFill/>
          <a:ln w="508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 name="Date Placeholder 1"/>
          <p:cNvSpPr>
            <a:spLocks noGrp="1"/>
          </p:cNvSpPr>
          <p:nvPr>
            <p:ph type="dt" sz="half" idx="10"/>
          </p:nvPr>
        </p:nvSpPr>
        <p:spPr/>
        <p:txBody>
          <a:bodyPr/>
          <a:lstStyle/>
          <a:p>
            <a:r>
              <a:rPr lang="en-US" smtClean="0"/>
              <a:t>9/24/13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37</a:t>
            </a:fld>
            <a:endParaRPr lang="en-US"/>
          </a:p>
        </p:txBody>
      </p:sp>
      <p:sp>
        <p:nvSpPr>
          <p:cNvPr id="31"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Tree>
    <p:extLst>
      <p:ext uri="{BB962C8B-B14F-4D97-AF65-F5344CB8AC3E}">
        <p14:creationId xmlns:p14="http://schemas.microsoft.com/office/powerpoint/2010/main" val="1830674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25"/>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5626"/>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256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25" grpId="0" autoUpdateAnimBg="0"/>
      <p:bldP spid="2562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p:cNvSpPr>
          <p:nvPr/>
        </p:nvSpPr>
        <p:spPr bwMode="auto">
          <a:xfrm>
            <a:off x="0" y="89297"/>
            <a:ext cx="9144000" cy="89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4500">
                <a:ea typeface="ＭＳ Ｐゴシック" charset="0"/>
                <a:cs typeface="Myriad Pro Light" charset="0"/>
              </a:rPr>
              <a:t>Language-Based Approach</a:t>
            </a:r>
          </a:p>
        </p:txBody>
      </p:sp>
      <p:sp>
        <p:nvSpPr>
          <p:cNvPr id="26626" name="Rectangle 2"/>
          <p:cNvSpPr>
            <a:spLocks/>
          </p:cNvSpPr>
          <p:nvPr/>
        </p:nvSpPr>
        <p:spPr bwMode="auto">
          <a:xfrm>
            <a:off x="1116211" y="4395639"/>
            <a:ext cx="6902648" cy="116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2500">
                <a:ea typeface="ＭＳ Ｐゴシック" charset="0"/>
                <a:cs typeface="Myriad Pro Light" charset="0"/>
              </a:rPr>
              <a:t>Design languages based on modular programming abstractions, and engineer efficient implementations using a compiler and run-time system</a:t>
            </a:r>
          </a:p>
        </p:txBody>
      </p:sp>
      <p:sp>
        <p:nvSpPr>
          <p:cNvPr id="26627" name="AutoShape 3"/>
          <p:cNvSpPr>
            <a:spLocks/>
          </p:cNvSpPr>
          <p:nvPr/>
        </p:nvSpPr>
        <p:spPr bwMode="auto">
          <a:xfrm>
            <a:off x="1089422" y="1777008"/>
            <a:ext cx="6902648" cy="455414"/>
          </a:xfrm>
          <a:prstGeom prst="roundRect">
            <a:avLst>
              <a:gd name="adj" fmla="val 29407"/>
            </a:avLst>
          </a:prstGeom>
          <a:solidFill>
            <a:srgbClr val="3BAB3E"/>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Compiler + Run-Time System</a:t>
            </a:r>
          </a:p>
        </p:txBody>
      </p:sp>
      <p:sp>
        <p:nvSpPr>
          <p:cNvPr id="26628" name="AutoShape 4"/>
          <p:cNvSpPr>
            <a:spLocks/>
          </p:cNvSpPr>
          <p:nvPr/>
        </p:nvSpPr>
        <p:spPr bwMode="auto">
          <a:xfrm>
            <a:off x="1157512" y="3286125"/>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6629" name="AutoShape 5"/>
          <p:cNvSpPr>
            <a:spLocks/>
          </p:cNvSpPr>
          <p:nvPr/>
        </p:nvSpPr>
        <p:spPr bwMode="auto">
          <a:xfrm>
            <a:off x="2955727" y="3286125"/>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6630" name="AutoShape 6"/>
          <p:cNvSpPr>
            <a:spLocks/>
          </p:cNvSpPr>
          <p:nvPr/>
        </p:nvSpPr>
        <p:spPr bwMode="auto">
          <a:xfrm>
            <a:off x="2054945" y="3287241"/>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6631" name="AutoShape 7"/>
          <p:cNvSpPr>
            <a:spLocks/>
          </p:cNvSpPr>
          <p:nvPr/>
        </p:nvSpPr>
        <p:spPr bwMode="auto">
          <a:xfrm>
            <a:off x="3860974" y="3286125"/>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6632" name="Line 8"/>
          <p:cNvSpPr>
            <a:spLocks noChangeShapeType="1"/>
          </p:cNvSpPr>
          <p:nvPr/>
        </p:nvSpPr>
        <p:spPr bwMode="auto">
          <a:xfrm>
            <a:off x="1730127" y="3531691"/>
            <a:ext cx="231056"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6633" name="AutoShape 9"/>
          <p:cNvSpPr>
            <a:spLocks/>
          </p:cNvSpPr>
          <p:nvPr/>
        </p:nvSpPr>
        <p:spPr bwMode="auto">
          <a:xfrm>
            <a:off x="1116211" y="2286000"/>
            <a:ext cx="6902648" cy="455414"/>
          </a:xfrm>
          <a:prstGeom prst="roundRect">
            <a:avLst>
              <a:gd name="adj" fmla="val 29407"/>
            </a:avLst>
          </a:prstGeom>
          <a:solidFill>
            <a:srgbClr val="3F3F3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r>
              <a:rPr lang="en-US" sz="2500">
                <a:solidFill>
                  <a:srgbClr val="FFFFFF"/>
                </a:solidFill>
                <a:ea typeface="ＭＳ Ｐゴシック" charset="0"/>
                <a:cs typeface="Myriad Pro Light" charset="0"/>
              </a:rPr>
              <a:t>Controller Platform</a:t>
            </a:r>
          </a:p>
        </p:txBody>
      </p:sp>
      <p:sp>
        <p:nvSpPr>
          <p:cNvPr id="26634" name="AutoShape 10"/>
          <p:cNvSpPr>
            <a:spLocks/>
          </p:cNvSpPr>
          <p:nvPr/>
        </p:nvSpPr>
        <p:spPr bwMode="auto">
          <a:xfrm>
            <a:off x="4750594" y="3286125"/>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6635" name="AutoShape 11"/>
          <p:cNvSpPr>
            <a:spLocks/>
          </p:cNvSpPr>
          <p:nvPr/>
        </p:nvSpPr>
        <p:spPr bwMode="auto">
          <a:xfrm>
            <a:off x="5661422" y="3286125"/>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6636" name="Line 12"/>
          <p:cNvSpPr>
            <a:spLocks noChangeShapeType="1"/>
          </p:cNvSpPr>
          <p:nvPr/>
        </p:nvSpPr>
        <p:spPr bwMode="auto">
          <a:xfrm rot="10800000">
            <a:off x="4236021" y="2815084"/>
            <a:ext cx="10046" cy="385093"/>
          </a:xfrm>
          <a:prstGeom prst="line">
            <a:avLst/>
          </a:prstGeom>
          <a:noFill/>
          <a:ln w="63500" cap="flat">
            <a:solidFill>
              <a:srgbClr val="7C7E7E"/>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6637" name="Line 13"/>
          <p:cNvSpPr>
            <a:spLocks noChangeShapeType="1"/>
          </p:cNvSpPr>
          <p:nvPr/>
        </p:nvSpPr>
        <p:spPr bwMode="auto">
          <a:xfrm rot="10800000" flipH="1">
            <a:off x="4871145" y="2821781"/>
            <a:ext cx="7814" cy="363885"/>
          </a:xfrm>
          <a:prstGeom prst="line">
            <a:avLst/>
          </a:prstGeom>
          <a:noFill/>
          <a:ln w="63500" cap="flat">
            <a:solidFill>
              <a:srgbClr val="7C7E7E"/>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6638" name="AutoShape 14"/>
          <p:cNvSpPr>
            <a:spLocks/>
          </p:cNvSpPr>
          <p:nvPr/>
        </p:nvSpPr>
        <p:spPr bwMode="auto">
          <a:xfrm>
            <a:off x="6563321" y="3286125"/>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6639" name="AutoShape 15"/>
          <p:cNvSpPr>
            <a:spLocks/>
          </p:cNvSpPr>
          <p:nvPr/>
        </p:nvSpPr>
        <p:spPr bwMode="auto">
          <a:xfrm>
            <a:off x="7465219" y="3286125"/>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6640" name="Line 16"/>
          <p:cNvSpPr>
            <a:spLocks noChangeShapeType="1"/>
          </p:cNvSpPr>
          <p:nvPr/>
        </p:nvSpPr>
        <p:spPr bwMode="auto">
          <a:xfrm>
            <a:off x="2625329" y="3528343"/>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6641" name="Line 17"/>
          <p:cNvSpPr>
            <a:spLocks noChangeShapeType="1"/>
          </p:cNvSpPr>
          <p:nvPr/>
        </p:nvSpPr>
        <p:spPr bwMode="auto">
          <a:xfrm>
            <a:off x="3518297" y="3528343"/>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6642" name="Line 18"/>
          <p:cNvSpPr>
            <a:spLocks noChangeShapeType="1"/>
          </p:cNvSpPr>
          <p:nvPr/>
        </p:nvSpPr>
        <p:spPr bwMode="auto">
          <a:xfrm>
            <a:off x="4429126" y="3528343"/>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6643" name="Line 19"/>
          <p:cNvSpPr>
            <a:spLocks noChangeShapeType="1"/>
          </p:cNvSpPr>
          <p:nvPr/>
        </p:nvSpPr>
        <p:spPr bwMode="auto">
          <a:xfrm>
            <a:off x="5322094" y="3528343"/>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6644" name="Line 20"/>
          <p:cNvSpPr>
            <a:spLocks noChangeShapeType="1"/>
          </p:cNvSpPr>
          <p:nvPr/>
        </p:nvSpPr>
        <p:spPr bwMode="auto">
          <a:xfrm>
            <a:off x="6241852" y="3537273"/>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6645" name="Line 21"/>
          <p:cNvSpPr>
            <a:spLocks noChangeShapeType="1"/>
          </p:cNvSpPr>
          <p:nvPr/>
        </p:nvSpPr>
        <p:spPr bwMode="auto">
          <a:xfrm>
            <a:off x="7143751" y="3537273"/>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6646" name="AutoShape 22"/>
          <p:cNvSpPr>
            <a:spLocks/>
          </p:cNvSpPr>
          <p:nvPr/>
        </p:nvSpPr>
        <p:spPr bwMode="auto">
          <a:xfrm>
            <a:off x="1098352" y="1276945"/>
            <a:ext cx="1535906"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Monitor</a:t>
            </a:r>
          </a:p>
        </p:txBody>
      </p:sp>
      <p:sp>
        <p:nvSpPr>
          <p:cNvPr id="26647" name="AutoShape 23"/>
          <p:cNvSpPr>
            <a:spLocks/>
          </p:cNvSpPr>
          <p:nvPr/>
        </p:nvSpPr>
        <p:spPr bwMode="auto">
          <a:xfrm>
            <a:off x="2661047" y="1276945"/>
            <a:ext cx="1393031"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Route</a:t>
            </a:r>
          </a:p>
        </p:txBody>
      </p:sp>
      <p:sp>
        <p:nvSpPr>
          <p:cNvPr id="26648" name="AutoShape 24"/>
          <p:cNvSpPr>
            <a:spLocks/>
          </p:cNvSpPr>
          <p:nvPr/>
        </p:nvSpPr>
        <p:spPr bwMode="auto">
          <a:xfrm>
            <a:off x="4089797" y="1276945"/>
            <a:ext cx="2143125"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Load Balance</a:t>
            </a:r>
          </a:p>
        </p:txBody>
      </p:sp>
      <p:sp>
        <p:nvSpPr>
          <p:cNvPr id="26649" name="AutoShape 25"/>
          <p:cNvSpPr>
            <a:spLocks/>
          </p:cNvSpPr>
          <p:nvPr/>
        </p:nvSpPr>
        <p:spPr bwMode="auto">
          <a:xfrm>
            <a:off x="6268641" y="1276945"/>
            <a:ext cx="1714500"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Firewall</a:t>
            </a:r>
          </a:p>
        </p:txBody>
      </p:sp>
      <p:sp>
        <p:nvSpPr>
          <p:cNvPr id="2" name="Date Placeholder 1"/>
          <p:cNvSpPr>
            <a:spLocks noGrp="1"/>
          </p:cNvSpPr>
          <p:nvPr>
            <p:ph type="dt" sz="half" idx="10"/>
          </p:nvPr>
        </p:nvSpPr>
        <p:spPr/>
        <p:txBody>
          <a:bodyPr/>
          <a:lstStyle/>
          <a:p>
            <a:r>
              <a:rPr lang="en-US" smtClean="0"/>
              <a:t>9/24/13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38</a:t>
            </a:fld>
            <a:endParaRPr lang="en-US"/>
          </a:p>
        </p:txBody>
      </p:sp>
      <p:sp>
        <p:nvSpPr>
          <p:cNvPr id="30"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Tree>
    <p:extLst>
      <p:ext uri="{BB962C8B-B14F-4D97-AF65-F5344CB8AC3E}">
        <p14:creationId xmlns:p14="http://schemas.microsoft.com/office/powerpoint/2010/main" val="1847320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6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ln/>
        </p:spPr>
        <p:txBody>
          <a:bodyPr>
            <a:normAutofit fontScale="90000"/>
          </a:bodyPr>
          <a:lstStyle/>
          <a:p>
            <a:r>
              <a:rPr lang="en-US" dirty="0"/>
              <a:t>Language Constructs</a:t>
            </a:r>
            <a:br>
              <a:rPr lang="en-US" dirty="0"/>
            </a:br>
            <a:r>
              <a:rPr lang="en-US" sz="3400" dirty="0">
                <a:solidFill>
                  <a:srgbClr val="9B9D9D"/>
                </a:solidFill>
              </a:rPr>
              <a:t>[POPL </a:t>
            </a:r>
            <a:r>
              <a:rPr lang="ja-JP" altLang="en-US" sz="3400" dirty="0">
                <a:solidFill>
                  <a:srgbClr val="9B9D9D"/>
                </a:solidFill>
                <a:latin typeface="Arial"/>
              </a:rPr>
              <a:t>’</a:t>
            </a:r>
            <a:r>
              <a:rPr lang="en-US" sz="3400" dirty="0">
                <a:solidFill>
                  <a:srgbClr val="9B9D9D"/>
                </a:solidFill>
              </a:rPr>
              <a:t>12, NSDI </a:t>
            </a:r>
            <a:r>
              <a:rPr lang="ja-JP" altLang="en-US" sz="3400" dirty="0">
                <a:solidFill>
                  <a:srgbClr val="9B9D9D"/>
                </a:solidFill>
                <a:latin typeface="Arial"/>
              </a:rPr>
              <a:t>’</a:t>
            </a:r>
            <a:r>
              <a:rPr lang="en-US" sz="3400" dirty="0">
                <a:solidFill>
                  <a:srgbClr val="9B9D9D"/>
                </a:solidFill>
              </a:rPr>
              <a:t>13]</a:t>
            </a:r>
          </a:p>
        </p:txBody>
      </p:sp>
      <p:sp>
        <p:nvSpPr>
          <p:cNvPr id="2" name="Date Placeholder 1"/>
          <p:cNvSpPr>
            <a:spLocks noGrp="1"/>
          </p:cNvSpPr>
          <p:nvPr>
            <p:ph type="dt" sz="half" idx="10"/>
          </p:nvPr>
        </p:nvSpPr>
        <p:spPr/>
        <p:txBody>
          <a:bodyPr/>
          <a:lstStyle/>
          <a:p>
            <a:r>
              <a:rPr lang="en-US" smtClean="0"/>
              <a:t>9/24/13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39</a:t>
            </a:fld>
            <a:endParaRPr lang="en-US"/>
          </a:p>
        </p:txBody>
      </p:sp>
      <p:sp>
        <p:nvSpPr>
          <p:cNvPr id="6"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Tree>
    <p:extLst>
      <p:ext uri="{BB962C8B-B14F-4D97-AF65-F5344CB8AC3E}">
        <p14:creationId xmlns:p14="http://schemas.microsoft.com/office/powerpoint/2010/main" val="4011108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of Previous </a:t>
            </a:r>
            <a:r>
              <a:rPr lang="en-US" dirty="0"/>
              <a:t>Lecture (Cont’d)</a:t>
            </a:r>
          </a:p>
        </p:txBody>
      </p:sp>
      <p:sp>
        <p:nvSpPr>
          <p:cNvPr id="3" name="Content Placeholder 2"/>
          <p:cNvSpPr>
            <a:spLocks noGrp="1"/>
          </p:cNvSpPr>
          <p:nvPr>
            <p:ph idx="1"/>
          </p:nvPr>
        </p:nvSpPr>
        <p:spPr/>
        <p:txBody>
          <a:bodyPr>
            <a:normAutofit fontScale="92500" lnSpcReduction="10000"/>
          </a:bodyPr>
          <a:lstStyle/>
          <a:p>
            <a:r>
              <a:rPr lang="en-US" dirty="0" smtClean="0"/>
              <a:t>How to offload control plane processing to switches?</a:t>
            </a:r>
          </a:p>
          <a:p>
            <a:pPr lvl="1"/>
            <a:r>
              <a:rPr lang="en-US" dirty="0" smtClean="0"/>
              <a:t>Offload to switch control plane</a:t>
            </a:r>
          </a:p>
          <a:p>
            <a:pPr lvl="2"/>
            <a:r>
              <a:rPr lang="en-US" dirty="0">
                <a:ea typeface="ヒラギノ角ゴ Pro W3" charset="-128"/>
                <a:cs typeface="ヒラギノ角ゴ Pro W3" charset="-128"/>
              </a:rPr>
              <a:t>Controller </a:t>
            </a:r>
            <a:r>
              <a:rPr lang="en-US" i="1" dirty="0">
                <a:ea typeface="ヒラギノ角ゴ Pro W3" charset="-128"/>
                <a:cs typeface="ヒラギノ角ゴ Pro W3" charset="-128"/>
              </a:rPr>
              <a:t>proactively </a:t>
            </a:r>
            <a:r>
              <a:rPr lang="en-US" dirty="0">
                <a:ea typeface="ヒラギノ角ゴ Pro W3" charset="-128"/>
                <a:cs typeface="ヒラギノ角ゴ Pro W3" charset="-128"/>
              </a:rPr>
              <a:t>generates the rules and distributes them to authority switches</a:t>
            </a:r>
          </a:p>
          <a:p>
            <a:pPr lvl="2"/>
            <a:r>
              <a:rPr lang="en-US" dirty="0">
                <a:ea typeface="ヒラギノ角ゴ Pro W3" charset="-128"/>
                <a:cs typeface="ヒラギノ角ゴ Pro W3" charset="-128"/>
              </a:rPr>
              <a:t>Authority switches keep</a:t>
            </a:r>
            <a:r>
              <a:rPr lang="en-US" i="1" dirty="0">
                <a:ea typeface="ヒラギノ角ゴ Pro W3" charset="-128"/>
                <a:cs typeface="ヒラギノ角ゴ Pro W3" charset="-128"/>
              </a:rPr>
              <a:t> </a:t>
            </a:r>
            <a:r>
              <a:rPr lang="en-US" dirty="0">
                <a:ea typeface="ヒラギノ角ゴ Pro W3" charset="-128"/>
                <a:cs typeface="ヒラギノ角ゴ Pro W3" charset="-128"/>
              </a:rPr>
              <a:t>packets always in the data plane and ingress switches </a:t>
            </a:r>
            <a:r>
              <a:rPr lang="en-US" i="1" dirty="0">
                <a:ea typeface="ヒラギノ角ゴ Pro W3" charset="-128"/>
                <a:cs typeface="ヒラギノ角ゴ Pro W3" charset="-128"/>
              </a:rPr>
              <a:t>reactively</a:t>
            </a:r>
            <a:r>
              <a:rPr lang="en-US" dirty="0">
                <a:ea typeface="ヒラギノ角ゴ Pro W3" charset="-128"/>
                <a:cs typeface="ヒラギノ角ゴ Pro W3" charset="-128"/>
              </a:rPr>
              <a:t> cache </a:t>
            </a:r>
            <a:r>
              <a:rPr lang="en-US" dirty="0" smtClean="0">
                <a:ea typeface="ヒラギノ角ゴ Pro W3" charset="-128"/>
                <a:cs typeface="ヒラギノ角ゴ Pro W3" charset="-128"/>
              </a:rPr>
              <a:t>rules</a:t>
            </a:r>
            <a:endParaRPr lang="en-US" dirty="0" smtClean="0"/>
          </a:p>
          <a:p>
            <a:pPr lvl="1"/>
            <a:r>
              <a:rPr lang="en-US" dirty="0" smtClean="0"/>
              <a:t>Offload to switch data plane</a:t>
            </a:r>
          </a:p>
          <a:p>
            <a:pPr lvl="2"/>
            <a:r>
              <a:rPr lang="en-US" altLang="zh-TW" dirty="0"/>
              <a:t>Try to stay in data-plane, by default</a:t>
            </a:r>
          </a:p>
          <a:p>
            <a:pPr lvl="2"/>
            <a:r>
              <a:rPr lang="en-US" altLang="zh-TW" dirty="0"/>
              <a:t>Provide enough </a:t>
            </a:r>
            <a:r>
              <a:rPr lang="en-US" altLang="zh-TW" dirty="0" smtClean="0"/>
              <a:t>visibility: for </a:t>
            </a:r>
            <a:r>
              <a:rPr lang="en-US" altLang="zh-TW" dirty="0"/>
              <a:t>significant flows &amp; sec-sensitive </a:t>
            </a:r>
            <a:r>
              <a:rPr lang="en-US" altLang="zh-TW" dirty="0" smtClean="0"/>
              <a:t>flows; Otherwise</a:t>
            </a:r>
            <a:r>
              <a:rPr lang="en-US" altLang="zh-TW" dirty="0"/>
              <a:t>, aggregate or approximate statistics</a:t>
            </a:r>
          </a:p>
          <a:p>
            <a:pPr lvl="1"/>
            <a:endParaRPr lang="en-US" dirty="0" smtClean="0"/>
          </a:p>
          <a:p>
            <a:pPr lvl="1"/>
            <a:endParaRPr lang="en-US" dirty="0"/>
          </a:p>
        </p:txBody>
      </p:sp>
      <p:sp>
        <p:nvSpPr>
          <p:cNvPr id="4" name="Date Placeholder 3"/>
          <p:cNvSpPr>
            <a:spLocks noGrp="1"/>
          </p:cNvSpPr>
          <p:nvPr>
            <p:ph type="dt" sz="half" idx="10"/>
          </p:nvPr>
        </p:nvSpPr>
        <p:spPr/>
        <p:txBody>
          <a:bodyPr/>
          <a:lstStyle/>
          <a:p>
            <a:r>
              <a:rPr lang="en-US" smtClean="0"/>
              <a:t>9/24/13</a:t>
            </a:r>
            <a:endParaRPr lang="en-US"/>
          </a:p>
        </p:txBody>
      </p:sp>
      <p:sp>
        <p:nvSpPr>
          <p:cNvPr id="5" name="Footer Placeholder 4"/>
          <p:cNvSpPr>
            <a:spLocks noGrp="1"/>
          </p:cNvSpPr>
          <p:nvPr>
            <p:ph type="ftr" sz="quarter" idx="11"/>
          </p:nvPr>
        </p:nvSpPr>
        <p:spPr/>
        <p:txBody>
          <a:bodyPr/>
          <a:lstStyle/>
          <a:p>
            <a:r>
              <a:rPr lang="en-US" smtClean="0"/>
              <a:t>Software Defined Networking (COMS 6998-8)</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4</a:t>
            </a:fld>
            <a:endParaRPr lang="en-US"/>
          </a:p>
        </p:txBody>
      </p:sp>
    </p:spTree>
    <p:extLst>
      <p:ext uri="{BB962C8B-B14F-4D97-AF65-F5344CB8AC3E}">
        <p14:creationId xmlns:p14="http://schemas.microsoft.com/office/powerpoint/2010/main" val="14229856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p:cNvSpPr>
          <p:nvPr/>
        </p:nvSpPr>
        <p:spPr bwMode="auto">
          <a:xfrm>
            <a:off x="0" y="89297"/>
            <a:ext cx="9144000" cy="89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4500">
                <a:ea typeface="ＭＳ Ｐゴシック" charset="0"/>
                <a:cs typeface="Myriad Pro Light" charset="0"/>
              </a:rPr>
              <a:t>Parallel Composition</a:t>
            </a:r>
          </a:p>
        </p:txBody>
      </p:sp>
      <p:sp>
        <p:nvSpPr>
          <p:cNvPr id="28674" name="AutoShape 2"/>
          <p:cNvSpPr>
            <a:spLocks/>
          </p:cNvSpPr>
          <p:nvPr/>
        </p:nvSpPr>
        <p:spPr bwMode="auto">
          <a:xfrm>
            <a:off x="1157512" y="3920133"/>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8675" name="AutoShape 3"/>
          <p:cNvSpPr>
            <a:spLocks/>
          </p:cNvSpPr>
          <p:nvPr/>
        </p:nvSpPr>
        <p:spPr bwMode="auto">
          <a:xfrm>
            <a:off x="2955727" y="3920133"/>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8676" name="AutoShape 4"/>
          <p:cNvSpPr>
            <a:spLocks/>
          </p:cNvSpPr>
          <p:nvPr/>
        </p:nvSpPr>
        <p:spPr bwMode="auto">
          <a:xfrm>
            <a:off x="2054945" y="3921249"/>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8677" name="AutoShape 5"/>
          <p:cNvSpPr>
            <a:spLocks/>
          </p:cNvSpPr>
          <p:nvPr/>
        </p:nvSpPr>
        <p:spPr bwMode="auto">
          <a:xfrm>
            <a:off x="3860974" y="3920133"/>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8678" name="Line 6"/>
          <p:cNvSpPr>
            <a:spLocks noChangeShapeType="1"/>
          </p:cNvSpPr>
          <p:nvPr/>
        </p:nvSpPr>
        <p:spPr bwMode="auto">
          <a:xfrm>
            <a:off x="1730127" y="4165699"/>
            <a:ext cx="231056"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679" name="AutoShape 7"/>
          <p:cNvSpPr>
            <a:spLocks/>
          </p:cNvSpPr>
          <p:nvPr/>
        </p:nvSpPr>
        <p:spPr bwMode="auto">
          <a:xfrm>
            <a:off x="1116211" y="2920008"/>
            <a:ext cx="6902648" cy="455414"/>
          </a:xfrm>
          <a:prstGeom prst="roundRect">
            <a:avLst>
              <a:gd name="adj" fmla="val 29407"/>
            </a:avLst>
          </a:prstGeom>
          <a:solidFill>
            <a:srgbClr val="3F3F3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r>
              <a:rPr lang="en-US" sz="2500">
                <a:solidFill>
                  <a:srgbClr val="FFFFFF"/>
                </a:solidFill>
                <a:ea typeface="ＭＳ Ｐゴシック" charset="0"/>
                <a:cs typeface="Myriad Pro Light" charset="0"/>
              </a:rPr>
              <a:t>Controller Platform</a:t>
            </a:r>
          </a:p>
        </p:txBody>
      </p:sp>
      <p:sp>
        <p:nvSpPr>
          <p:cNvPr id="28680" name="AutoShape 8"/>
          <p:cNvSpPr>
            <a:spLocks/>
          </p:cNvSpPr>
          <p:nvPr/>
        </p:nvSpPr>
        <p:spPr bwMode="auto">
          <a:xfrm>
            <a:off x="4750594" y="3920133"/>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8681" name="AutoShape 9"/>
          <p:cNvSpPr>
            <a:spLocks/>
          </p:cNvSpPr>
          <p:nvPr/>
        </p:nvSpPr>
        <p:spPr bwMode="auto">
          <a:xfrm>
            <a:off x="5661422" y="3920133"/>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8682" name="Line 10"/>
          <p:cNvSpPr>
            <a:spLocks noChangeShapeType="1"/>
          </p:cNvSpPr>
          <p:nvPr/>
        </p:nvSpPr>
        <p:spPr bwMode="auto">
          <a:xfrm rot="10800000">
            <a:off x="4236021" y="3449092"/>
            <a:ext cx="10046" cy="385093"/>
          </a:xfrm>
          <a:prstGeom prst="line">
            <a:avLst/>
          </a:prstGeom>
          <a:noFill/>
          <a:ln w="63500" cap="flat">
            <a:solidFill>
              <a:srgbClr val="7C7E7E"/>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683" name="Line 11"/>
          <p:cNvSpPr>
            <a:spLocks noChangeShapeType="1"/>
          </p:cNvSpPr>
          <p:nvPr/>
        </p:nvSpPr>
        <p:spPr bwMode="auto">
          <a:xfrm rot="10800000" flipH="1">
            <a:off x="4871145" y="3455789"/>
            <a:ext cx="7814" cy="363885"/>
          </a:xfrm>
          <a:prstGeom prst="line">
            <a:avLst/>
          </a:prstGeom>
          <a:noFill/>
          <a:ln w="63500" cap="flat">
            <a:solidFill>
              <a:srgbClr val="7C7E7E"/>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684" name="AutoShape 12"/>
          <p:cNvSpPr>
            <a:spLocks/>
          </p:cNvSpPr>
          <p:nvPr/>
        </p:nvSpPr>
        <p:spPr bwMode="auto">
          <a:xfrm>
            <a:off x="6563321" y="3920133"/>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8685" name="AutoShape 13"/>
          <p:cNvSpPr>
            <a:spLocks/>
          </p:cNvSpPr>
          <p:nvPr/>
        </p:nvSpPr>
        <p:spPr bwMode="auto">
          <a:xfrm>
            <a:off x="7465219" y="3920133"/>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8686" name="Line 14"/>
          <p:cNvSpPr>
            <a:spLocks noChangeShapeType="1"/>
          </p:cNvSpPr>
          <p:nvPr/>
        </p:nvSpPr>
        <p:spPr bwMode="auto">
          <a:xfrm>
            <a:off x="2625329" y="4162351"/>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687" name="Line 15"/>
          <p:cNvSpPr>
            <a:spLocks noChangeShapeType="1"/>
          </p:cNvSpPr>
          <p:nvPr/>
        </p:nvSpPr>
        <p:spPr bwMode="auto">
          <a:xfrm>
            <a:off x="3518297" y="4162351"/>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688" name="Line 16"/>
          <p:cNvSpPr>
            <a:spLocks noChangeShapeType="1"/>
          </p:cNvSpPr>
          <p:nvPr/>
        </p:nvSpPr>
        <p:spPr bwMode="auto">
          <a:xfrm>
            <a:off x="4429126" y="4162351"/>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689" name="Line 17"/>
          <p:cNvSpPr>
            <a:spLocks noChangeShapeType="1"/>
          </p:cNvSpPr>
          <p:nvPr/>
        </p:nvSpPr>
        <p:spPr bwMode="auto">
          <a:xfrm>
            <a:off x="5322094" y="4162351"/>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690" name="Line 18"/>
          <p:cNvSpPr>
            <a:spLocks noChangeShapeType="1"/>
          </p:cNvSpPr>
          <p:nvPr/>
        </p:nvSpPr>
        <p:spPr bwMode="auto">
          <a:xfrm>
            <a:off x="6241852" y="4171281"/>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691" name="Line 19"/>
          <p:cNvSpPr>
            <a:spLocks noChangeShapeType="1"/>
          </p:cNvSpPr>
          <p:nvPr/>
        </p:nvSpPr>
        <p:spPr bwMode="auto">
          <a:xfrm>
            <a:off x="7143751" y="4171281"/>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692" name="AutoShape 20"/>
          <p:cNvSpPr>
            <a:spLocks/>
          </p:cNvSpPr>
          <p:nvPr/>
        </p:nvSpPr>
        <p:spPr bwMode="auto">
          <a:xfrm>
            <a:off x="1134070" y="2411016"/>
            <a:ext cx="2991445"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Monitor</a:t>
            </a:r>
          </a:p>
        </p:txBody>
      </p:sp>
      <p:sp>
        <p:nvSpPr>
          <p:cNvPr id="28693" name="AutoShape 21"/>
          <p:cNvSpPr>
            <a:spLocks/>
          </p:cNvSpPr>
          <p:nvPr/>
        </p:nvSpPr>
        <p:spPr bwMode="auto">
          <a:xfrm>
            <a:off x="5009555" y="2411016"/>
            <a:ext cx="2991445"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Route</a:t>
            </a:r>
          </a:p>
        </p:txBody>
      </p:sp>
      <p:graphicFrame>
        <p:nvGraphicFramePr>
          <p:cNvPr id="28694" name="Group 22"/>
          <p:cNvGraphicFramePr>
            <a:graphicFrameLocks noGrp="1"/>
          </p:cNvGraphicFramePr>
          <p:nvPr/>
        </p:nvGraphicFramePr>
        <p:xfrm>
          <a:off x="5054203" y="1160859"/>
          <a:ext cx="2830711" cy="973456"/>
        </p:xfrm>
        <a:graphic>
          <a:graphicData uri="http://schemas.openxmlformats.org/drawingml/2006/table">
            <a:tbl>
              <a:tblPr/>
              <a:tblGrid>
                <a:gridCol w="1699990"/>
                <a:gridCol w="1130721"/>
              </a:tblGrid>
              <a:tr h="328613">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Pattern</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Actions</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dstip=3.4.5.6</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1</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dstip=6.7.8.9</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2</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28718" name="Group 46"/>
          <p:cNvGraphicFramePr>
            <a:graphicFrameLocks noGrp="1"/>
          </p:cNvGraphicFramePr>
          <p:nvPr/>
        </p:nvGraphicFramePr>
        <p:xfrm>
          <a:off x="1214437" y="1321594"/>
          <a:ext cx="2830711" cy="651987"/>
        </p:xfrm>
        <a:graphic>
          <a:graphicData uri="http://schemas.openxmlformats.org/drawingml/2006/table">
            <a:tbl>
              <a:tblPr/>
              <a:tblGrid>
                <a:gridCol w="1699990"/>
                <a:gridCol w="1130721"/>
              </a:tblGrid>
              <a:tr h="328613">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Pattern</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Actions</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srcip=1.2.3.4</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Count</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bl>
          </a:graphicData>
        </a:graphic>
      </p:graphicFrame>
      <p:sp>
        <p:nvSpPr>
          <p:cNvPr id="28735" name="Rectangle 63"/>
          <p:cNvSpPr>
            <a:spLocks/>
          </p:cNvSpPr>
          <p:nvPr/>
        </p:nvSpPr>
        <p:spPr bwMode="auto">
          <a:xfrm>
            <a:off x="4400103" y="2500223"/>
            <a:ext cx="1269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latin typeface="Consolas" charset="0"/>
                <a:ea typeface="ＭＳ Ｐゴシック" charset="0"/>
                <a:cs typeface="Consolas" charset="0"/>
                <a:sym typeface="Consolas" charset="0"/>
              </a:rPr>
              <a:t>+</a:t>
            </a:r>
          </a:p>
        </p:txBody>
      </p:sp>
      <p:graphicFrame>
        <p:nvGraphicFramePr>
          <p:cNvPr id="28736" name="Group 64"/>
          <p:cNvGraphicFramePr>
            <a:graphicFrameLocks noGrp="1"/>
          </p:cNvGraphicFramePr>
          <p:nvPr>
            <p:extLst>
              <p:ext uri="{D42A27DB-BD31-4B8C-83A1-F6EECF244321}">
                <p14:modId xmlns:p14="http://schemas.microsoft.com/office/powerpoint/2010/main" val="1831533034"/>
              </p:ext>
            </p:extLst>
          </p:nvPr>
        </p:nvGraphicFramePr>
        <p:xfrm>
          <a:off x="1752600" y="4572000"/>
          <a:ext cx="5634633" cy="1937863"/>
        </p:xfrm>
        <a:graphic>
          <a:graphicData uri="http://schemas.openxmlformats.org/drawingml/2006/table">
            <a:tbl>
              <a:tblPr/>
              <a:tblGrid>
                <a:gridCol w="3384352"/>
                <a:gridCol w="2250281"/>
              </a:tblGrid>
              <a:tr h="328613">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Pattern</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Actions</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srcip=1.2.3.4, dstip=3.4.5.6</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1, Count</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srcip=1.2.3.4, dstip=6.7.8.9</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2, Count</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srcip=1.2.3.4</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Count</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dstip=3.4.5.6</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1</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dstip=6.7.8.9</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dirty="0" err="1">
                          <a:ln>
                            <a:noFill/>
                          </a:ln>
                          <a:solidFill>
                            <a:schemeClr val="tx1"/>
                          </a:solidFill>
                          <a:effectLst/>
                          <a:latin typeface="Consolas" charset="0"/>
                          <a:ea typeface="ヒラギノ角ゴ ProN W3" charset="0"/>
                          <a:cs typeface="Consolas" charset="0"/>
                          <a:sym typeface="Consolas" charset="0"/>
                        </a:rPr>
                        <a:t>Fwd</a:t>
                      </a:r>
                      <a:r>
                        <a:rPr kumimoji="0" lang="en-US" sz="1300" b="0" i="0" u="none" strike="noStrike" cap="none" normalizeH="0" baseline="0" dirty="0">
                          <a:ln>
                            <a:noFill/>
                          </a:ln>
                          <a:solidFill>
                            <a:schemeClr val="tx1"/>
                          </a:solidFill>
                          <a:effectLst/>
                          <a:latin typeface="Consolas" charset="0"/>
                          <a:ea typeface="ヒラギノ角ゴ ProN W3" charset="0"/>
                          <a:cs typeface="Consolas" charset="0"/>
                          <a:sym typeface="Consolas" charset="0"/>
                        </a:rPr>
                        <a:t> 2</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bl>
          </a:graphicData>
        </a:graphic>
      </p:graphicFrame>
      <p:sp>
        <p:nvSpPr>
          <p:cNvPr id="28781" name="Line 109"/>
          <p:cNvSpPr>
            <a:spLocks noChangeShapeType="1"/>
          </p:cNvSpPr>
          <p:nvPr/>
        </p:nvSpPr>
        <p:spPr bwMode="auto">
          <a:xfrm rot="10800000" flipH="1">
            <a:off x="2627561" y="2038201"/>
            <a:ext cx="0" cy="305842"/>
          </a:xfrm>
          <a:prstGeom prst="line">
            <a:avLst/>
          </a:prstGeom>
          <a:noFill/>
          <a:ln w="508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782" name="Line 110"/>
          <p:cNvSpPr>
            <a:spLocks noChangeShapeType="1"/>
          </p:cNvSpPr>
          <p:nvPr/>
        </p:nvSpPr>
        <p:spPr bwMode="auto">
          <a:xfrm rot="10800000" flipH="1">
            <a:off x="6517556" y="2153171"/>
            <a:ext cx="0" cy="236637"/>
          </a:xfrm>
          <a:prstGeom prst="line">
            <a:avLst/>
          </a:prstGeom>
          <a:noFill/>
          <a:ln w="508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783" name="Line 111"/>
          <p:cNvSpPr>
            <a:spLocks noChangeShapeType="1"/>
          </p:cNvSpPr>
          <p:nvPr/>
        </p:nvSpPr>
        <p:spPr bwMode="auto">
          <a:xfrm rot="10800000" flipH="1">
            <a:off x="4545211" y="4420196"/>
            <a:ext cx="0" cy="243334"/>
          </a:xfrm>
          <a:prstGeom prst="line">
            <a:avLst/>
          </a:prstGeom>
          <a:noFill/>
          <a:ln w="508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 name="Date Placeholder 1"/>
          <p:cNvSpPr>
            <a:spLocks noGrp="1"/>
          </p:cNvSpPr>
          <p:nvPr>
            <p:ph type="dt" sz="half" idx="10"/>
          </p:nvPr>
        </p:nvSpPr>
        <p:spPr/>
        <p:txBody>
          <a:bodyPr/>
          <a:lstStyle/>
          <a:p>
            <a:r>
              <a:rPr lang="en-US" smtClean="0"/>
              <a:t>9/24/13</a:t>
            </a:r>
            <a:endParaRPr lang="en-US"/>
          </a:p>
        </p:txBody>
      </p:sp>
      <p:sp>
        <p:nvSpPr>
          <p:cNvPr id="3" name="Footer Placeholder 2"/>
          <p:cNvSpPr>
            <a:spLocks noGrp="1"/>
          </p:cNvSpPr>
          <p:nvPr>
            <p:ph type="ftr" sz="quarter" idx="11"/>
          </p:nvPr>
        </p:nvSpPr>
        <p:spPr>
          <a:xfrm>
            <a:off x="3124200" y="6461125"/>
            <a:ext cx="3200400" cy="396875"/>
          </a:xfrm>
        </p:spPr>
        <p:txBody>
          <a:bodyPr/>
          <a:lstStyle/>
          <a:p>
            <a:r>
              <a:rPr lang="en-US" dirty="0" smtClean="0"/>
              <a:t>Software Defined Networking (COMS 6998-8)</a:t>
            </a:r>
            <a:endParaRPr lang="en-US" dirty="0"/>
          </a:p>
        </p:txBody>
      </p:sp>
      <p:sp>
        <p:nvSpPr>
          <p:cNvPr id="4" name="Slide Number Placeholder 3"/>
          <p:cNvSpPr>
            <a:spLocks noGrp="1"/>
          </p:cNvSpPr>
          <p:nvPr>
            <p:ph type="sldNum" sz="quarter" idx="12"/>
          </p:nvPr>
        </p:nvSpPr>
        <p:spPr/>
        <p:txBody>
          <a:bodyPr/>
          <a:lstStyle/>
          <a:p>
            <a:fld id="{20342B77-D34C-443A-9BA4-2E8748A6D936}" type="slidenum">
              <a:rPr lang="en-US" smtClean="0"/>
              <a:pPr/>
              <a:t>40</a:t>
            </a:fld>
            <a:endParaRPr lang="en-US"/>
          </a:p>
        </p:txBody>
      </p:sp>
      <p:sp>
        <p:nvSpPr>
          <p:cNvPr id="33" name="Footer Placeholder 3"/>
          <p:cNvSpPr txBox="1">
            <a:spLocks/>
          </p:cNvSpPr>
          <p:nvPr/>
        </p:nvSpPr>
        <p:spPr>
          <a:xfrm>
            <a:off x="5715000" y="6444192"/>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Tree>
    <p:extLst>
      <p:ext uri="{BB962C8B-B14F-4D97-AF65-F5344CB8AC3E}">
        <p14:creationId xmlns:p14="http://schemas.microsoft.com/office/powerpoint/2010/main" val="1554727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871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8781"/>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28694"/>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2878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28736"/>
                                        </p:tgtEl>
                                        <p:attrNameLst>
                                          <p:attrName>style.visibility</p:attrName>
                                        </p:attrNameLst>
                                      </p:cBhvr>
                                      <p:to>
                                        <p:strVal val="visible"/>
                                      </p:to>
                                    </p:set>
                                  </p:childTnLst>
                                </p:cTn>
                              </p:par>
                            </p:childTnLst>
                          </p:cTn>
                        </p:par>
                        <p:par>
                          <p:cTn id="21" fill="hold" nodeType="afterGroup">
                            <p:stCondLst>
                              <p:cond delay="500"/>
                            </p:stCondLst>
                            <p:childTnLst>
                              <p:par>
                                <p:cTn id="22" presetID="1" presetClass="entr" presetSubtype="0" fill="hold" grpId="0" nodeType="afterEffect">
                                  <p:stCondLst>
                                    <p:cond delay="0"/>
                                  </p:stCondLst>
                                  <p:childTnLst>
                                    <p:set>
                                      <p:cBhvr>
                                        <p:cTn id="23" dur="1" fill="hold">
                                          <p:stCondLst>
                                            <p:cond delay="499"/>
                                          </p:stCondLst>
                                        </p:cTn>
                                        <p:tgtEl>
                                          <p:spTgt spid="287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81" grpId="0" animBg="1"/>
      <p:bldP spid="28782" grpId="0" animBg="1"/>
      <p:bldP spid="2878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p:cNvSpPr>
          <p:nvPr/>
        </p:nvSpPr>
        <p:spPr bwMode="auto">
          <a:xfrm>
            <a:off x="0" y="89297"/>
            <a:ext cx="9144000" cy="89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4500">
                <a:ea typeface="ＭＳ Ｐゴシック" charset="0"/>
                <a:cs typeface="Myriad Pro Light" charset="0"/>
              </a:rPr>
              <a:t>Sequential Composition</a:t>
            </a:r>
          </a:p>
        </p:txBody>
      </p:sp>
      <p:sp>
        <p:nvSpPr>
          <p:cNvPr id="29698" name="AutoShape 2"/>
          <p:cNvSpPr>
            <a:spLocks/>
          </p:cNvSpPr>
          <p:nvPr/>
        </p:nvSpPr>
        <p:spPr bwMode="auto">
          <a:xfrm>
            <a:off x="1157512" y="3920133"/>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9699" name="AutoShape 3"/>
          <p:cNvSpPr>
            <a:spLocks/>
          </p:cNvSpPr>
          <p:nvPr/>
        </p:nvSpPr>
        <p:spPr bwMode="auto">
          <a:xfrm>
            <a:off x="2955727" y="3920133"/>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9700" name="AutoShape 4"/>
          <p:cNvSpPr>
            <a:spLocks/>
          </p:cNvSpPr>
          <p:nvPr/>
        </p:nvSpPr>
        <p:spPr bwMode="auto">
          <a:xfrm>
            <a:off x="2054945" y="3921249"/>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9701" name="AutoShape 5"/>
          <p:cNvSpPr>
            <a:spLocks/>
          </p:cNvSpPr>
          <p:nvPr/>
        </p:nvSpPr>
        <p:spPr bwMode="auto">
          <a:xfrm>
            <a:off x="3860974" y="3920133"/>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9702" name="Line 6"/>
          <p:cNvSpPr>
            <a:spLocks noChangeShapeType="1"/>
          </p:cNvSpPr>
          <p:nvPr/>
        </p:nvSpPr>
        <p:spPr bwMode="auto">
          <a:xfrm>
            <a:off x="1730127" y="4165699"/>
            <a:ext cx="231056"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03" name="AutoShape 7"/>
          <p:cNvSpPr>
            <a:spLocks/>
          </p:cNvSpPr>
          <p:nvPr/>
        </p:nvSpPr>
        <p:spPr bwMode="auto">
          <a:xfrm>
            <a:off x="1116211" y="2920008"/>
            <a:ext cx="6902648" cy="455414"/>
          </a:xfrm>
          <a:prstGeom prst="roundRect">
            <a:avLst>
              <a:gd name="adj" fmla="val 29407"/>
            </a:avLst>
          </a:prstGeom>
          <a:solidFill>
            <a:srgbClr val="3F3F3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r>
              <a:rPr lang="en-US" sz="2500">
                <a:solidFill>
                  <a:srgbClr val="FFFFFF"/>
                </a:solidFill>
                <a:ea typeface="ＭＳ Ｐゴシック" charset="0"/>
                <a:cs typeface="Myriad Pro Light" charset="0"/>
              </a:rPr>
              <a:t>Controller Platform</a:t>
            </a:r>
          </a:p>
        </p:txBody>
      </p:sp>
      <p:sp>
        <p:nvSpPr>
          <p:cNvPr id="29704" name="AutoShape 8"/>
          <p:cNvSpPr>
            <a:spLocks/>
          </p:cNvSpPr>
          <p:nvPr/>
        </p:nvSpPr>
        <p:spPr bwMode="auto">
          <a:xfrm>
            <a:off x="4750594" y="3920133"/>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9705" name="AutoShape 9"/>
          <p:cNvSpPr>
            <a:spLocks/>
          </p:cNvSpPr>
          <p:nvPr/>
        </p:nvSpPr>
        <p:spPr bwMode="auto">
          <a:xfrm>
            <a:off x="5661422" y="3920133"/>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9706" name="Line 10"/>
          <p:cNvSpPr>
            <a:spLocks noChangeShapeType="1"/>
          </p:cNvSpPr>
          <p:nvPr/>
        </p:nvSpPr>
        <p:spPr bwMode="auto">
          <a:xfrm rot="10800000">
            <a:off x="4236021" y="3449092"/>
            <a:ext cx="10046" cy="385093"/>
          </a:xfrm>
          <a:prstGeom prst="line">
            <a:avLst/>
          </a:prstGeom>
          <a:noFill/>
          <a:ln w="63500" cap="flat">
            <a:solidFill>
              <a:srgbClr val="7C7E7E"/>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07" name="Line 11"/>
          <p:cNvSpPr>
            <a:spLocks noChangeShapeType="1"/>
          </p:cNvSpPr>
          <p:nvPr/>
        </p:nvSpPr>
        <p:spPr bwMode="auto">
          <a:xfrm rot="10800000" flipH="1">
            <a:off x="4871145" y="3455789"/>
            <a:ext cx="7814" cy="363885"/>
          </a:xfrm>
          <a:prstGeom prst="line">
            <a:avLst/>
          </a:prstGeom>
          <a:noFill/>
          <a:ln w="63500" cap="flat">
            <a:solidFill>
              <a:srgbClr val="7C7E7E"/>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08" name="AutoShape 12"/>
          <p:cNvSpPr>
            <a:spLocks/>
          </p:cNvSpPr>
          <p:nvPr/>
        </p:nvSpPr>
        <p:spPr bwMode="auto">
          <a:xfrm>
            <a:off x="6563321" y="3920133"/>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9709" name="AutoShape 13"/>
          <p:cNvSpPr>
            <a:spLocks/>
          </p:cNvSpPr>
          <p:nvPr/>
        </p:nvSpPr>
        <p:spPr bwMode="auto">
          <a:xfrm>
            <a:off x="7465219" y="3920133"/>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9710" name="Line 14"/>
          <p:cNvSpPr>
            <a:spLocks noChangeShapeType="1"/>
          </p:cNvSpPr>
          <p:nvPr/>
        </p:nvSpPr>
        <p:spPr bwMode="auto">
          <a:xfrm>
            <a:off x="2625329" y="4162351"/>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11" name="Line 15"/>
          <p:cNvSpPr>
            <a:spLocks noChangeShapeType="1"/>
          </p:cNvSpPr>
          <p:nvPr/>
        </p:nvSpPr>
        <p:spPr bwMode="auto">
          <a:xfrm>
            <a:off x="3518297" y="4162351"/>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12" name="Line 16"/>
          <p:cNvSpPr>
            <a:spLocks noChangeShapeType="1"/>
          </p:cNvSpPr>
          <p:nvPr/>
        </p:nvSpPr>
        <p:spPr bwMode="auto">
          <a:xfrm>
            <a:off x="4429126" y="4162351"/>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13" name="Line 17"/>
          <p:cNvSpPr>
            <a:spLocks noChangeShapeType="1"/>
          </p:cNvSpPr>
          <p:nvPr/>
        </p:nvSpPr>
        <p:spPr bwMode="auto">
          <a:xfrm>
            <a:off x="5322094" y="4162351"/>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14" name="Line 18"/>
          <p:cNvSpPr>
            <a:spLocks noChangeShapeType="1"/>
          </p:cNvSpPr>
          <p:nvPr/>
        </p:nvSpPr>
        <p:spPr bwMode="auto">
          <a:xfrm>
            <a:off x="6241852" y="4171281"/>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15" name="Line 19"/>
          <p:cNvSpPr>
            <a:spLocks noChangeShapeType="1"/>
          </p:cNvSpPr>
          <p:nvPr/>
        </p:nvSpPr>
        <p:spPr bwMode="auto">
          <a:xfrm>
            <a:off x="7143751" y="4171281"/>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16" name="AutoShape 20"/>
          <p:cNvSpPr>
            <a:spLocks/>
          </p:cNvSpPr>
          <p:nvPr/>
        </p:nvSpPr>
        <p:spPr bwMode="auto">
          <a:xfrm>
            <a:off x="1134070" y="2411016"/>
            <a:ext cx="2991445"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Load Balance</a:t>
            </a:r>
          </a:p>
        </p:txBody>
      </p:sp>
      <p:sp>
        <p:nvSpPr>
          <p:cNvPr id="29717" name="AutoShape 21"/>
          <p:cNvSpPr>
            <a:spLocks/>
          </p:cNvSpPr>
          <p:nvPr/>
        </p:nvSpPr>
        <p:spPr bwMode="auto">
          <a:xfrm>
            <a:off x="5009555" y="2411016"/>
            <a:ext cx="2991445"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Route</a:t>
            </a:r>
          </a:p>
        </p:txBody>
      </p:sp>
      <p:graphicFrame>
        <p:nvGraphicFramePr>
          <p:cNvPr id="29718" name="Group 22"/>
          <p:cNvGraphicFramePr>
            <a:graphicFrameLocks noGrp="1"/>
          </p:cNvGraphicFramePr>
          <p:nvPr/>
        </p:nvGraphicFramePr>
        <p:xfrm>
          <a:off x="4938117" y="1143000"/>
          <a:ext cx="2830711" cy="973456"/>
        </p:xfrm>
        <a:graphic>
          <a:graphicData uri="http://schemas.openxmlformats.org/drawingml/2006/table">
            <a:tbl>
              <a:tblPr/>
              <a:tblGrid>
                <a:gridCol w="1699990"/>
                <a:gridCol w="1130721"/>
              </a:tblGrid>
              <a:tr h="328613">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Pattern</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Actions</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dstip=10.0.0.1</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1</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dstip=10.0.0.2</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2</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29742" name="Group 46"/>
          <p:cNvGraphicFramePr>
            <a:graphicFrameLocks noGrp="1"/>
          </p:cNvGraphicFramePr>
          <p:nvPr/>
        </p:nvGraphicFramePr>
        <p:xfrm>
          <a:off x="821531" y="1151930"/>
          <a:ext cx="3223618" cy="973456"/>
        </p:xfrm>
        <a:graphic>
          <a:graphicData uri="http://schemas.openxmlformats.org/drawingml/2006/table">
            <a:tbl>
              <a:tblPr/>
              <a:tblGrid>
                <a:gridCol w="1410891"/>
                <a:gridCol w="1812727"/>
              </a:tblGrid>
              <a:tr h="328613">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Pattern</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Actions</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srcip=*0</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12700" cap="flat" cmpd="sng" algn="ctr">
                      <a:solidFill>
                        <a:srgbClr val="A4A5A4"/>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dstip:=10.0.0.1</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12700" cap="flat" cmpd="sng" algn="ctr">
                      <a:solidFill>
                        <a:srgbClr val="A4A5A4"/>
                      </a:solidFill>
                      <a:prstDash val="solid"/>
                      <a:round/>
                      <a:headEnd type="none" w="med" len="med"/>
                      <a:tailEnd type="none" w="med" len="med"/>
                    </a:lnB>
                    <a:lnTlToBr>
                      <a:noFill/>
                    </a:lnTlToBr>
                    <a:lnBlToTr>
                      <a:noFill/>
                    </a:lnBlToTr>
                    <a:solidFill>
                      <a:srgbClr val="FFFFFF"/>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srcip=*1</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12700" cap="flat" cmpd="sng" algn="ctr">
                      <a:solidFill>
                        <a:srgbClr val="A4A5A4"/>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dstip:=10.0.0.2</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12700" cap="flat" cmpd="sng" algn="ctr">
                      <a:solidFill>
                        <a:srgbClr val="A4A5A4"/>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bl>
          </a:graphicData>
        </a:graphic>
      </p:graphicFrame>
      <p:sp>
        <p:nvSpPr>
          <p:cNvPr id="29766" name="Rectangle 70"/>
          <p:cNvSpPr>
            <a:spLocks/>
          </p:cNvSpPr>
          <p:nvPr/>
        </p:nvSpPr>
        <p:spPr bwMode="auto">
          <a:xfrm>
            <a:off x="4400103" y="2500223"/>
            <a:ext cx="1269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latin typeface="Consolas" charset="0"/>
                <a:ea typeface="ＭＳ Ｐゴシック" charset="0"/>
                <a:cs typeface="Consolas" charset="0"/>
                <a:sym typeface="Consolas" charset="0"/>
              </a:rPr>
              <a:t>;</a:t>
            </a:r>
          </a:p>
        </p:txBody>
      </p:sp>
      <p:graphicFrame>
        <p:nvGraphicFramePr>
          <p:cNvPr id="29767" name="Group 71"/>
          <p:cNvGraphicFramePr>
            <a:graphicFrameLocks noGrp="1"/>
          </p:cNvGraphicFramePr>
          <p:nvPr/>
        </p:nvGraphicFramePr>
        <p:xfrm>
          <a:off x="1750219" y="4866680"/>
          <a:ext cx="5634633" cy="973456"/>
        </p:xfrm>
        <a:graphic>
          <a:graphicData uri="http://schemas.openxmlformats.org/drawingml/2006/table">
            <a:tbl>
              <a:tblPr/>
              <a:tblGrid>
                <a:gridCol w="3384352"/>
                <a:gridCol w="2250281"/>
              </a:tblGrid>
              <a:tr h="328613">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Pattern</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Actions</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srcip=*0</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dstip:=10.0.0.1, Fwd 1</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srcip=*1</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dstip:=10.0.0.2, Fwd 2</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bl>
          </a:graphicData>
        </a:graphic>
      </p:graphicFrame>
      <p:sp>
        <p:nvSpPr>
          <p:cNvPr id="29791" name="Line 95"/>
          <p:cNvSpPr>
            <a:spLocks noChangeShapeType="1"/>
          </p:cNvSpPr>
          <p:nvPr/>
        </p:nvSpPr>
        <p:spPr bwMode="auto">
          <a:xfrm rot="10800000" flipH="1">
            <a:off x="6508626" y="2153171"/>
            <a:ext cx="0" cy="236637"/>
          </a:xfrm>
          <a:prstGeom prst="line">
            <a:avLst/>
          </a:prstGeom>
          <a:noFill/>
          <a:ln w="508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92" name="Line 96"/>
          <p:cNvSpPr>
            <a:spLocks noChangeShapeType="1"/>
          </p:cNvSpPr>
          <p:nvPr/>
        </p:nvSpPr>
        <p:spPr bwMode="auto">
          <a:xfrm rot="10800000" flipH="1">
            <a:off x="4545211" y="4491633"/>
            <a:ext cx="0" cy="243334"/>
          </a:xfrm>
          <a:prstGeom prst="line">
            <a:avLst/>
          </a:prstGeom>
          <a:noFill/>
          <a:ln w="508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93" name="Line 97"/>
          <p:cNvSpPr>
            <a:spLocks noChangeShapeType="1"/>
          </p:cNvSpPr>
          <p:nvPr/>
        </p:nvSpPr>
        <p:spPr bwMode="auto">
          <a:xfrm rot="10800000" flipH="1">
            <a:off x="2634258" y="2152055"/>
            <a:ext cx="0" cy="236637"/>
          </a:xfrm>
          <a:prstGeom prst="line">
            <a:avLst/>
          </a:prstGeom>
          <a:noFill/>
          <a:ln w="508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 name="Date Placeholder 1"/>
          <p:cNvSpPr>
            <a:spLocks noGrp="1"/>
          </p:cNvSpPr>
          <p:nvPr>
            <p:ph type="dt" sz="half" idx="10"/>
          </p:nvPr>
        </p:nvSpPr>
        <p:spPr/>
        <p:txBody>
          <a:bodyPr/>
          <a:lstStyle/>
          <a:p>
            <a:r>
              <a:rPr lang="en-US" smtClean="0"/>
              <a:t>9/24/13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41</a:t>
            </a:fld>
            <a:endParaRPr lang="en-US"/>
          </a:p>
        </p:txBody>
      </p:sp>
      <p:sp>
        <p:nvSpPr>
          <p:cNvPr id="33"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Tree>
    <p:extLst>
      <p:ext uri="{BB962C8B-B14F-4D97-AF65-F5344CB8AC3E}">
        <p14:creationId xmlns:p14="http://schemas.microsoft.com/office/powerpoint/2010/main" val="2587616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974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979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29718"/>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2979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29767"/>
                                        </p:tgtEl>
                                        <p:attrNameLst>
                                          <p:attrName>style.visibility</p:attrName>
                                        </p:attrNameLst>
                                      </p:cBhvr>
                                      <p:to>
                                        <p:strVal val="visible"/>
                                      </p:to>
                                    </p:set>
                                  </p:childTnLst>
                                </p:cTn>
                              </p:par>
                            </p:childTnLst>
                          </p:cTn>
                        </p:par>
                        <p:par>
                          <p:cTn id="21" fill="hold" nodeType="afterGroup">
                            <p:stCondLst>
                              <p:cond delay="500"/>
                            </p:stCondLst>
                            <p:childTnLst>
                              <p:par>
                                <p:cTn id="22" presetID="1" presetClass="entr" presetSubtype="0" fill="hold" grpId="0" nodeType="afterEffect">
                                  <p:stCondLst>
                                    <p:cond delay="0"/>
                                  </p:stCondLst>
                                  <p:childTnLst>
                                    <p:set>
                                      <p:cBhvr>
                                        <p:cTn id="23" dur="1" fill="hold">
                                          <p:stCondLst>
                                            <p:cond delay="499"/>
                                          </p:stCondLst>
                                        </p:cTn>
                                        <p:tgtEl>
                                          <p:spTgt spid="297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1" grpId="0" animBg="1"/>
      <p:bldP spid="29792" grpId="0" animBg="1"/>
      <p:bldP spid="2979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p:cNvSpPr>
          <p:nvPr/>
        </p:nvSpPr>
        <p:spPr bwMode="auto">
          <a:xfrm>
            <a:off x="0" y="89297"/>
            <a:ext cx="9144000" cy="89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4500">
                <a:ea typeface="ＭＳ Ｐゴシック" charset="0"/>
                <a:cs typeface="Myriad Pro Light" charset="0"/>
              </a:rPr>
              <a:t>Dividing Traffic Over Modules</a:t>
            </a:r>
          </a:p>
        </p:txBody>
      </p:sp>
      <p:sp>
        <p:nvSpPr>
          <p:cNvPr id="30722" name="AutoShape 2"/>
          <p:cNvSpPr>
            <a:spLocks/>
          </p:cNvSpPr>
          <p:nvPr/>
        </p:nvSpPr>
        <p:spPr bwMode="auto">
          <a:xfrm>
            <a:off x="2223492" y="3393281"/>
            <a:ext cx="2455664"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Load Balance</a:t>
            </a:r>
          </a:p>
        </p:txBody>
      </p:sp>
      <p:sp>
        <p:nvSpPr>
          <p:cNvPr id="30723" name="AutoShape 3"/>
          <p:cNvSpPr>
            <a:spLocks/>
          </p:cNvSpPr>
          <p:nvPr/>
        </p:nvSpPr>
        <p:spPr bwMode="auto">
          <a:xfrm>
            <a:off x="5161359" y="3393281"/>
            <a:ext cx="2455664"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Route</a:t>
            </a:r>
          </a:p>
        </p:txBody>
      </p:sp>
      <p:sp>
        <p:nvSpPr>
          <p:cNvPr id="30724" name="Rectangle 4"/>
          <p:cNvSpPr>
            <a:spLocks/>
          </p:cNvSpPr>
          <p:nvPr/>
        </p:nvSpPr>
        <p:spPr bwMode="auto">
          <a:xfrm>
            <a:off x="4775150" y="3482488"/>
            <a:ext cx="1269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l"/>
            <a:r>
              <a:rPr lang="en-US">
                <a:solidFill>
                  <a:schemeClr val="tx1"/>
                </a:solidFill>
                <a:latin typeface="Consolas" charset="0"/>
                <a:ea typeface="ＭＳ Ｐゴシック" charset="0"/>
                <a:cs typeface="Consolas" charset="0"/>
                <a:sym typeface="Consolas" charset="0"/>
              </a:rPr>
              <a:t>;</a:t>
            </a:r>
          </a:p>
        </p:txBody>
      </p:sp>
      <p:sp>
        <p:nvSpPr>
          <p:cNvPr id="30725" name="AutoShape 5"/>
          <p:cNvSpPr>
            <a:spLocks/>
          </p:cNvSpPr>
          <p:nvPr/>
        </p:nvSpPr>
        <p:spPr bwMode="auto">
          <a:xfrm>
            <a:off x="2223492" y="4679156"/>
            <a:ext cx="2455664"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Monitor</a:t>
            </a:r>
          </a:p>
        </p:txBody>
      </p:sp>
      <p:sp>
        <p:nvSpPr>
          <p:cNvPr id="30726" name="AutoShape 6"/>
          <p:cNvSpPr>
            <a:spLocks/>
          </p:cNvSpPr>
          <p:nvPr/>
        </p:nvSpPr>
        <p:spPr bwMode="auto">
          <a:xfrm>
            <a:off x="5161359" y="4679156"/>
            <a:ext cx="2455664"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Route</a:t>
            </a:r>
          </a:p>
        </p:txBody>
      </p:sp>
      <p:sp>
        <p:nvSpPr>
          <p:cNvPr id="30727" name="Rectangle 7"/>
          <p:cNvSpPr>
            <a:spLocks/>
          </p:cNvSpPr>
          <p:nvPr/>
        </p:nvSpPr>
        <p:spPr bwMode="auto">
          <a:xfrm>
            <a:off x="4777383" y="4772828"/>
            <a:ext cx="1269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l"/>
            <a:r>
              <a:rPr lang="en-US">
                <a:solidFill>
                  <a:schemeClr val="tx1"/>
                </a:solidFill>
                <a:latin typeface="Consolas" charset="0"/>
                <a:ea typeface="ＭＳ Ｐゴシック" charset="0"/>
                <a:cs typeface="Consolas" charset="0"/>
                <a:sym typeface="Consolas" charset="0"/>
              </a:rPr>
              <a:t>+</a:t>
            </a:r>
          </a:p>
        </p:txBody>
      </p:sp>
      <p:sp>
        <p:nvSpPr>
          <p:cNvPr id="30728" name="Rectangle 8"/>
          <p:cNvSpPr>
            <a:spLocks/>
          </p:cNvSpPr>
          <p:nvPr/>
        </p:nvSpPr>
        <p:spPr bwMode="auto">
          <a:xfrm>
            <a:off x="1525861" y="2790155"/>
            <a:ext cx="387789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l"/>
            <a:r>
              <a:rPr lang="en-US" sz="2500">
                <a:latin typeface="Consolas" charset="0"/>
                <a:ea typeface="ＭＳ Ｐゴシック" charset="0"/>
                <a:cs typeface="Consolas" charset="0"/>
                <a:sym typeface="Consolas" charset="0"/>
              </a:rPr>
              <a:t>if                then </a:t>
            </a:r>
          </a:p>
        </p:txBody>
      </p:sp>
      <p:sp>
        <p:nvSpPr>
          <p:cNvPr id="30729" name="Rectangle 9"/>
          <p:cNvSpPr>
            <a:spLocks/>
          </p:cNvSpPr>
          <p:nvPr/>
        </p:nvSpPr>
        <p:spPr bwMode="auto">
          <a:xfrm>
            <a:off x="1596182" y="4067100"/>
            <a:ext cx="4759228"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l"/>
            <a:r>
              <a:rPr lang="en-US" sz="2500">
                <a:latin typeface="Consolas" charset="0"/>
                <a:ea typeface="ＭＳ Ｐゴシック" charset="0"/>
                <a:cs typeface="Consolas" charset="0"/>
                <a:sym typeface="Consolas" charset="0"/>
              </a:rPr>
              <a:t>else if                then </a:t>
            </a:r>
          </a:p>
        </p:txBody>
      </p:sp>
      <p:sp>
        <p:nvSpPr>
          <p:cNvPr id="30730" name="AutoShape 10"/>
          <p:cNvSpPr>
            <a:spLocks/>
          </p:cNvSpPr>
          <p:nvPr/>
        </p:nvSpPr>
        <p:spPr bwMode="auto">
          <a:xfrm>
            <a:off x="2071688" y="2750344"/>
            <a:ext cx="2455664" cy="455414"/>
          </a:xfrm>
          <a:prstGeom prst="roundRect">
            <a:avLst>
              <a:gd name="adj" fmla="val 29407"/>
            </a:avLst>
          </a:prstGeom>
          <a:solidFill>
            <a:srgbClr val="C90202"/>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latin typeface="Consolas" charset="0"/>
                <a:ea typeface="ＭＳ Ｐゴシック" charset="0"/>
                <a:cs typeface="Consolas" charset="0"/>
                <a:sym typeface="Consolas" charset="0"/>
              </a:rPr>
              <a:t>dstport=80</a:t>
            </a:r>
          </a:p>
        </p:txBody>
      </p:sp>
      <p:sp>
        <p:nvSpPr>
          <p:cNvPr id="30731" name="AutoShape 11"/>
          <p:cNvSpPr>
            <a:spLocks/>
          </p:cNvSpPr>
          <p:nvPr/>
        </p:nvSpPr>
        <p:spPr bwMode="auto">
          <a:xfrm>
            <a:off x="3053953" y="4027289"/>
            <a:ext cx="2455664" cy="455414"/>
          </a:xfrm>
          <a:prstGeom prst="roundRect">
            <a:avLst>
              <a:gd name="adj" fmla="val 29407"/>
            </a:avLst>
          </a:prstGeom>
          <a:solidFill>
            <a:srgbClr val="C90202"/>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latin typeface="Consolas" charset="0"/>
                <a:ea typeface="ＭＳ Ｐゴシック" charset="0"/>
                <a:cs typeface="Consolas" charset="0"/>
                <a:sym typeface="Consolas" charset="0"/>
              </a:rPr>
              <a:t>dstport=22</a:t>
            </a:r>
          </a:p>
        </p:txBody>
      </p:sp>
      <p:sp>
        <p:nvSpPr>
          <p:cNvPr id="30732" name="Rectangle 12"/>
          <p:cNvSpPr>
            <a:spLocks/>
          </p:cNvSpPr>
          <p:nvPr/>
        </p:nvSpPr>
        <p:spPr bwMode="auto">
          <a:xfrm>
            <a:off x="1552650" y="5263678"/>
            <a:ext cx="705071"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l"/>
            <a:r>
              <a:rPr lang="en-US" sz="2500">
                <a:latin typeface="Consolas" charset="0"/>
                <a:ea typeface="ＭＳ Ｐゴシック" charset="0"/>
                <a:cs typeface="Consolas" charset="0"/>
                <a:sym typeface="Consolas" charset="0"/>
              </a:rPr>
              <a:t>else</a:t>
            </a:r>
          </a:p>
        </p:txBody>
      </p:sp>
      <p:sp>
        <p:nvSpPr>
          <p:cNvPr id="30733" name="AutoShape 13"/>
          <p:cNvSpPr>
            <a:spLocks/>
          </p:cNvSpPr>
          <p:nvPr/>
        </p:nvSpPr>
        <p:spPr bwMode="auto">
          <a:xfrm>
            <a:off x="2223492" y="5679281"/>
            <a:ext cx="2455664"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Drop</a:t>
            </a:r>
          </a:p>
        </p:txBody>
      </p:sp>
      <p:sp>
        <p:nvSpPr>
          <p:cNvPr id="30734" name="Rectangle 14"/>
          <p:cNvSpPr>
            <a:spLocks/>
          </p:cNvSpPr>
          <p:nvPr/>
        </p:nvSpPr>
        <p:spPr bwMode="auto">
          <a:xfrm>
            <a:off x="1105049" y="1401961"/>
            <a:ext cx="6929438" cy="776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2500">
                <a:ea typeface="ＭＳ Ｐゴシック" charset="0"/>
                <a:cs typeface="Myriad Pro Light" charset="0"/>
              </a:rPr>
              <a:t>Predicates specify which packets traverse which modules, using ingress port and packet-header fields</a:t>
            </a:r>
          </a:p>
        </p:txBody>
      </p:sp>
      <p:sp>
        <p:nvSpPr>
          <p:cNvPr id="2" name="Date Placeholder 1"/>
          <p:cNvSpPr>
            <a:spLocks noGrp="1"/>
          </p:cNvSpPr>
          <p:nvPr>
            <p:ph type="dt" sz="half" idx="10"/>
          </p:nvPr>
        </p:nvSpPr>
        <p:spPr/>
        <p:txBody>
          <a:bodyPr/>
          <a:lstStyle/>
          <a:p>
            <a:r>
              <a:rPr lang="en-US" smtClean="0"/>
              <a:t>9/24/13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42</a:t>
            </a:fld>
            <a:endParaRPr lang="en-US"/>
          </a:p>
        </p:txBody>
      </p:sp>
      <p:sp>
        <p:nvSpPr>
          <p:cNvPr id="19"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Tree>
    <p:extLst>
      <p:ext uri="{BB962C8B-B14F-4D97-AF65-F5344CB8AC3E}">
        <p14:creationId xmlns:p14="http://schemas.microsoft.com/office/powerpoint/2010/main" val="336887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0730"/>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0722"/>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30723"/>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3072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729"/>
                                        </p:tgtEl>
                                        <p:attrNameLst>
                                          <p:attrName>style.visibility</p:attrName>
                                        </p:attrNameLst>
                                      </p:cBhvr>
                                      <p:to>
                                        <p:strVal val="visible"/>
                                      </p:to>
                                    </p:set>
                                  </p:childTnLst>
                                </p:cTn>
                              </p:par>
                            </p:childTnLst>
                          </p:cTn>
                        </p:par>
                        <p:par>
                          <p:cTn id="23" fill="hold" nodeType="afterGroup">
                            <p:stCondLst>
                              <p:cond delay="500"/>
                            </p:stCondLst>
                            <p:childTnLst>
                              <p:par>
                                <p:cTn id="24" presetID="1" presetClass="entr" presetSubtype="0" fill="hold" grpId="0" nodeType="afterEffect">
                                  <p:stCondLst>
                                    <p:cond delay="0"/>
                                  </p:stCondLst>
                                  <p:childTnLst>
                                    <p:set>
                                      <p:cBhvr>
                                        <p:cTn id="25" dur="1" fill="hold">
                                          <p:stCondLst>
                                            <p:cond delay="499"/>
                                          </p:stCondLst>
                                        </p:cTn>
                                        <p:tgtEl>
                                          <p:spTgt spid="30731"/>
                                        </p:tgtEl>
                                        <p:attrNameLst>
                                          <p:attrName>style.visibility</p:attrName>
                                        </p:attrNameLst>
                                      </p:cBhvr>
                                      <p:to>
                                        <p:strVal val="visible"/>
                                      </p:to>
                                    </p:set>
                                  </p:childTnLst>
                                </p:cTn>
                              </p:par>
                            </p:childTnLst>
                          </p:cTn>
                        </p:par>
                        <p:par>
                          <p:cTn id="26" fill="hold" nodeType="afterGroup">
                            <p:stCondLst>
                              <p:cond delay="1000"/>
                            </p:stCondLst>
                            <p:childTnLst>
                              <p:par>
                                <p:cTn id="27" presetID="1" presetClass="entr" presetSubtype="0" fill="hold" grpId="0" nodeType="afterEffect">
                                  <p:stCondLst>
                                    <p:cond delay="0"/>
                                  </p:stCondLst>
                                  <p:childTnLst>
                                    <p:set>
                                      <p:cBhvr>
                                        <p:cTn id="28" dur="1" fill="hold">
                                          <p:stCondLst>
                                            <p:cond delay="499"/>
                                          </p:stCondLst>
                                        </p:cTn>
                                        <p:tgtEl>
                                          <p:spTgt spid="30725"/>
                                        </p:tgtEl>
                                        <p:attrNameLst>
                                          <p:attrName>style.visibility</p:attrName>
                                        </p:attrNameLst>
                                      </p:cBhvr>
                                      <p:to>
                                        <p:strVal val="visible"/>
                                      </p:to>
                                    </p:set>
                                  </p:childTnLst>
                                </p:cTn>
                              </p:par>
                            </p:childTnLst>
                          </p:cTn>
                        </p:par>
                        <p:par>
                          <p:cTn id="29" fill="hold" nodeType="afterGroup">
                            <p:stCondLst>
                              <p:cond delay="1500"/>
                            </p:stCondLst>
                            <p:childTnLst>
                              <p:par>
                                <p:cTn id="30" presetID="1" presetClass="entr" presetSubtype="0" fill="hold" grpId="0" nodeType="afterEffect">
                                  <p:stCondLst>
                                    <p:cond delay="0"/>
                                  </p:stCondLst>
                                  <p:childTnLst>
                                    <p:set>
                                      <p:cBhvr>
                                        <p:cTn id="31" dur="1" fill="hold">
                                          <p:stCondLst>
                                            <p:cond delay="499"/>
                                          </p:stCondLst>
                                        </p:cTn>
                                        <p:tgtEl>
                                          <p:spTgt spid="30726"/>
                                        </p:tgtEl>
                                        <p:attrNameLst>
                                          <p:attrName>style.visibility</p:attrName>
                                        </p:attrNameLst>
                                      </p:cBhvr>
                                      <p:to>
                                        <p:strVal val="visible"/>
                                      </p:to>
                                    </p:set>
                                  </p:childTnLst>
                                </p:cTn>
                              </p:par>
                            </p:childTnLst>
                          </p:cTn>
                        </p:par>
                        <p:par>
                          <p:cTn id="32" fill="hold" nodeType="afterGroup">
                            <p:stCondLst>
                              <p:cond delay="2000"/>
                            </p:stCondLst>
                            <p:childTnLst>
                              <p:par>
                                <p:cTn id="33" presetID="1" presetClass="entr" presetSubtype="0" fill="hold" grpId="0" nodeType="afterEffect">
                                  <p:stCondLst>
                                    <p:cond delay="0"/>
                                  </p:stCondLst>
                                  <p:childTnLst>
                                    <p:set>
                                      <p:cBhvr>
                                        <p:cTn id="34" dur="1" fill="hold">
                                          <p:stCondLst>
                                            <p:cond delay="499"/>
                                          </p:stCondLst>
                                        </p:cTn>
                                        <p:tgtEl>
                                          <p:spTgt spid="3072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0732"/>
                                        </p:tgtEl>
                                        <p:attrNameLst>
                                          <p:attrName>style.visibility</p:attrName>
                                        </p:attrNameLst>
                                      </p:cBhvr>
                                      <p:to>
                                        <p:strVal val="visible"/>
                                      </p:to>
                                    </p:set>
                                  </p:childTnLst>
                                </p:cTn>
                              </p:par>
                            </p:childTnLst>
                          </p:cTn>
                        </p:par>
                        <p:par>
                          <p:cTn id="39" fill="hold" nodeType="afterGroup">
                            <p:stCondLst>
                              <p:cond delay="500"/>
                            </p:stCondLst>
                            <p:childTnLst>
                              <p:par>
                                <p:cTn id="40" presetID="1" presetClass="entr" presetSubtype="0" fill="hold" grpId="0" nodeType="afterEffect">
                                  <p:stCondLst>
                                    <p:cond delay="0"/>
                                  </p:stCondLst>
                                  <p:childTnLst>
                                    <p:set>
                                      <p:cBhvr>
                                        <p:cTn id="41" dur="1" fill="hold">
                                          <p:stCondLst>
                                            <p:cond delay="499"/>
                                          </p:stCondLst>
                                        </p:cTn>
                                        <p:tgtEl>
                                          <p:spTgt spid="307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autoUpdateAnimBg="0"/>
      <p:bldP spid="30723" grpId="0" animBg="1" autoUpdateAnimBg="0"/>
      <p:bldP spid="30724" grpId="0" autoUpdateAnimBg="0"/>
      <p:bldP spid="30725" grpId="0" animBg="1" autoUpdateAnimBg="0"/>
      <p:bldP spid="30726" grpId="0" animBg="1" autoUpdateAnimBg="0"/>
      <p:bldP spid="30727" grpId="0" autoUpdateAnimBg="0"/>
      <p:bldP spid="30728" grpId="0" autoUpdateAnimBg="0"/>
      <p:bldP spid="30729" grpId="0" autoUpdateAnimBg="0"/>
      <p:bldP spid="30730" grpId="0" animBg="1" autoUpdateAnimBg="0"/>
      <p:bldP spid="30731" grpId="0" animBg="1" autoUpdateAnimBg="0"/>
      <p:bldP spid="30732" grpId="0" autoUpdateAnimBg="0"/>
      <p:bldP spid="30733"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457200" y="152400"/>
            <a:ext cx="8229600" cy="715962"/>
          </a:xfrm>
          <a:ln/>
        </p:spPr>
        <p:txBody>
          <a:bodyPr>
            <a:normAutofit fontScale="90000"/>
          </a:bodyPr>
          <a:lstStyle/>
          <a:p>
            <a:r>
              <a:rPr lang="en-US" dirty="0"/>
              <a:t>The </a:t>
            </a:r>
            <a:r>
              <a:rPr lang="en-US" dirty="0" err="1"/>
              <a:t>NetKAT</a:t>
            </a:r>
            <a:r>
              <a:rPr lang="en-US" dirty="0"/>
              <a:t> Language</a:t>
            </a:r>
          </a:p>
        </p:txBody>
      </p:sp>
      <p:sp>
        <p:nvSpPr>
          <p:cNvPr id="31746" name="Rectangle 2"/>
          <p:cNvSpPr>
            <a:spLocks/>
          </p:cNvSpPr>
          <p:nvPr/>
        </p:nvSpPr>
        <p:spPr bwMode="auto">
          <a:xfrm>
            <a:off x="651867" y="910828"/>
            <a:ext cx="7983141" cy="5259586"/>
          </a:xfrm>
          <a:prstGeom prst="rect">
            <a:avLst/>
          </a:prstGeom>
          <a:solidFill>
            <a:srgbClr val="FFFF66">
              <a:alpha val="24706"/>
            </a:srgbClr>
          </a:solidFill>
          <a:ln w="25400" cap="flat">
            <a:solidFill>
              <a:srgbClr val="DDDD5A">
                <a:alpha val="50000"/>
              </a:srgbClr>
            </a:solidFill>
            <a:prstDash val="solid"/>
            <a:miter lim="800000"/>
            <a:headEnd type="none" w="med" len="med"/>
            <a:tailEnd type="none" w="med" len="med"/>
          </a:ln>
        </p:spPr>
        <p:txBody>
          <a:bodyPr lIns="107152" tIns="107152" rIns="107152" bIns="107152" anchor="ctr"/>
          <a:lstStyle/>
          <a:p>
            <a:pPr algn="l"/>
            <a:r>
              <a:rPr lang="en-US" sz="2500">
                <a:ea typeface="ＭＳ Ｐゴシック" charset="0"/>
                <a:cs typeface="Myriad Pro Light" charset="0"/>
              </a:rPr>
              <a:t>field ::= </a:t>
            </a:r>
            <a:r>
              <a:rPr lang="en-US" sz="2500">
                <a:latin typeface="Myriad Pro Semibold" charset="0"/>
                <a:ea typeface="ＭＳ Ｐゴシック" charset="0"/>
                <a:cs typeface="Myriad Pro Semibold" charset="0"/>
                <a:sym typeface="Myriad Pro Semibold" charset="0"/>
              </a:rPr>
              <a:t>switch</a:t>
            </a:r>
            <a:r>
              <a:rPr lang="en-US" sz="2500">
                <a:ea typeface="ＭＳ Ｐゴシック" charset="0"/>
                <a:cs typeface="Myriad Pro Light" charset="0"/>
              </a:rPr>
              <a:t> | </a:t>
            </a:r>
            <a:r>
              <a:rPr lang="en-US" sz="2500">
                <a:latin typeface="Myriad Pro Semibold" charset="0"/>
                <a:ea typeface="ＭＳ Ｐゴシック" charset="0"/>
                <a:cs typeface="Myriad Pro Semibold" charset="0"/>
                <a:sym typeface="Myriad Pro Semibold" charset="0"/>
              </a:rPr>
              <a:t>inport</a:t>
            </a:r>
            <a:r>
              <a:rPr lang="en-US" sz="2500">
                <a:ea typeface="ＭＳ Ｐゴシック" charset="0"/>
                <a:cs typeface="Myriad Pro Light" charset="0"/>
              </a:rPr>
              <a:t> | </a:t>
            </a:r>
            <a:r>
              <a:rPr lang="en-US" sz="2500">
                <a:latin typeface="Myriad Pro Semibold" charset="0"/>
                <a:ea typeface="ＭＳ Ｐゴシック" charset="0"/>
                <a:cs typeface="Myriad Pro Semibold" charset="0"/>
                <a:sym typeface="Myriad Pro Semibold" charset="0"/>
              </a:rPr>
              <a:t>srcmac</a:t>
            </a:r>
            <a:r>
              <a:rPr lang="en-US" sz="2500">
                <a:ea typeface="ＭＳ Ｐゴシック" charset="0"/>
                <a:cs typeface="Myriad Pro Light" charset="0"/>
              </a:rPr>
              <a:t> | </a:t>
            </a:r>
            <a:r>
              <a:rPr lang="en-US" sz="2500">
                <a:latin typeface="Myriad Pro Semibold" charset="0"/>
                <a:ea typeface="ＭＳ Ｐゴシック" charset="0"/>
                <a:cs typeface="Myriad Pro Semibold" charset="0"/>
                <a:sym typeface="Myriad Pro Semibold" charset="0"/>
              </a:rPr>
              <a:t>dstmac</a:t>
            </a:r>
            <a:r>
              <a:rPr lang="en-US" sz="2500">
                <a:ea typeface="ＭＳ Ｐゴシック" charset="0"/>
                <a:cs typeface="Myriad Pro Light" charset="0"/>
              </a:rPr>
              <a:t> | ... </a:t>
            </a:r>
          </a:p>
          <a:p>
            <a:pPr algn="l"/>
            <a:r>
              <a:rPr lang="en-US" sz="2500">
                <a:ea typeface="ＭＳ Ｐゴシック" charset="0"/>
                <a:cs typeface="Myriad Pro Light" charset="0"/>
              </a:rPr>
              <a:t>val ::= </a:t>
            </a:r>
            <a:r>
              <a:rPr lang="en-US" sz="2500">
                <a:latin typeface="Myriad Pro Semibold" charset="0"/>
                <a:ea typeface="ＭＳ Ｐゴシック" charset="0"/>
                <a:cs typeface="Myriad Pro Semibold" charset="0"/>
                <a:sym typeface="Myriad Pro Semibold" charset="0"/>
              </a:rPr>
              <a:t>0</a:t>
            </a:r>
            <a:r>
              <a:rPr lang="en-US" sz="2500">
                <a:ea typeface="ＭＳ Ｐゴシック" charset="0"/>
                <a:cs typeface="Myriad Pro Light" charset="0"/>
              </a:rPr>
              <a:t> | </a:t>
            </a:r>
            <a:r>
              <a:rPr lang="en-US" sz="2500">
                <a:latin typeface="Myriad Pro Semibold" charset="0"/>
                <a:ea typeface="ＭＳ Ｐゴシック" charset="0"/>
                <a:cs typeface="Myriad Pro Semibold" charset="0"/>
                <a:sym typeface="Myriad Pro Semibold" charset="0"/>
              </a:rPr>
              <a:t>1 </a:t>
            </a:r>
            <a:r>
              <a:rPr lang="en-US" sz="2500">
                <a:ea typeface="ＭＳ Ｐゴシック" charset="0"/>
                <a:cs typeface="Myriad Pro Light" charset="0"/>
              </a:rPr>
              <a:t>| </a:t>
            </a:r>
            <a:r>
              <a:rPr lang="en-US" sz="2500">
                <a:latin typeface="Myriad Pro Semibold" charset="0"/>
                <a:ea typeface="ＭＳ Ｐゴシック" charset="0"/>
                <a:cs typeface="Myriad Pro Semibold" charset="0"/>
                <a:sym typeface="Myriad Pro Semibold" charset="0"/>
              </a:rPr>
              <a:t>2</a:t>
            </a:r>
            <a:r>
              <a:rPr lang="en-US" sz="2500">
                <a:ea typeface="ＭＳ Ｐゴシック" charset="0"/>
                <a:cs typeface="Myriad Pro Light" charset="0"/>
              </a:rPr>
              <a:t> |</a:t>
            </a:r>
            <a:r>
              <a:rPr lang="en-US" sz="2500">
                <a:latin typeface="Myriad Pro Semibold" charset="0"/>
                <a:ea typeface="ＭＳ Ｐゴシック" charset="0"/>
                <a:cs typeface="Myriad Pro Semibold" charset="0"/>
                <a:sym typeface="Myriad Pro Semibold" charset="0"/>
              </a:rPr>
              <a:t> 3</a:t>
            </a:r>
            <a:r>
              <a:rPr lang="en-US" sz="2500">
                <a:ea typeface="ＭＳ Ｐゴシック" charset="0"/>
                <a:cs typeface="Myriad Pro Light" charset="0"/>
              </a:rPr>
              <a:t> | ... </a:t>
            </a:r>
          </a:p>
          <a:p>
            <a:pPr algn="l"/>
            <a:r>
              <a:rPr lang="en-US" sz="2500">
                <a:ea typeface="ＭＳ Ｐゴシック" charset="0"/>
                <a:cs typeface="Myriad Pro Light" charset="0"/>
              </a:rPr>
              <a:t>a,b,c ::= </a:t>
            </a:r>
            <a:r>
              <a:rPr lang="en-US" sz="2500">
                <a:latin typeface="Myriad Pro Semibold" charset="0"/>
                <a:ea typeface="ＭＳ Ｐゴシック" charset="0"/>
                <a:cs typeface="Myriad Pro Semibold" charset="0"/>
                <a:sym typeface="Myriad Pro Semibold" charset="0"/>
              </a:rPr>
              <a:t>true</a:t>
            </a:r>
            <a:r>
              <a:rPr lang="en-US" sz="2500">
                <a:ea typeface="ＭＳ Ｐゴシック" charset="0"/>
                <a:cs typeface="Myriad Pro Light" charset="0"/>
              </a:rPr>
              <a:t>                                    </a:t>
            </a:r>
            <a:r>
              <a:rPr lang="en-US" sz="2500">
                <a:solidFill>
                  <a:srgbClr val="810202"/>
                </a:solidFill>
                <a:ea typeface="ＭＳ Ｐゴシック" charset="0"/>
                <a:cs typeface="Myriad Pro Light" charset="0"/>
              </a:rPr>
              <a:t>(* true constant *)</a:t>
            </a:r>
            <a:endParaRPr lang="en-US" sz="2500">
              <a:ea typeface="ＭＳ Ｐゴシック" charset="0"/>
              <a:cs typeface="Myriad Pro Light" charset="0"/>
            </a:endParaRPr>
          </a:p>
          <a:p>
            <a:pPr algn="l"/>
            <a:r>
              <a:rPr lang="en-US" sz="2500">
                <a:ea typeface="ＭＳ Ｐゴシック" charset="0"/>
                <a:cs typeface="Myriad Pro Light" charset="0"/>
              </a:rPr>
              <a:t>             | </a:t>
            </a:r>
            <a:r>
              <a:rPr lang="en-US" sz="2500">
                <a:latin typeface="Myriad Pro Semibold" charset="0"/>
                <a:ea typeface="ＭＳ Ｐゴシック" charset="0"/>
                <a:cs typeface="Myriad Pro Semibold" charset="0"/>
                <a:sym typeface="Myriad Pro Semibold" charset="0"/>
              </a:rPr>
              <a:t>false</a:t>
            </a:r>
            <a:r>
              <a:rPr lang="en-US" sz="2500">
                <a:ea typeface="ＭＳ Ｐゴシック" charset="0"/>
                <a:cs typeface="Myriad Pro Light" charset="0"/>
              </a:rPr>
              <a:t>                                  </a:t>
            </a:r>
            <a:r>
              <a:rPr lang="en-US" sz="2500" baseline="-6000">
                <a:ea typeface="ＭＳ Ｐゴシック" charset="0"/>
                <a:cs typeface="Myriad Pro Light" charset="0"/>
              </a:rPr>
              <a:t> </a:t>
            </a:r>
            <a:r>
              <a:rPr lang="en-US" sz="2500">
                <a:solidFill>
                  <a:srgbClr val="810202"/>
                </a:solidFill>
                <a:ea typeface="ＭＳ Ｐゴシック" charset="0"/>
                <a:cs typeface="Myriad Pro Light" charset="0"/>
              </a:rPr>
              <a:t>(* false constant *)</a:t>
            </a:r>
            <a:endParaRPr lang="en-US" sz="2500">
              <a:ea typeface="ＭＳ Ｐゴシック" charset="0"/>
              <a:cs typeface="Myriad Pro Light" charset="0"/>
            </a:endParaRPr>
          </a:p>
          <a:p>
            <a:pPr algn="l"/>
            <a:r>
              <a:rPr lang="en-US" sz="2500">
                <a:ea typeface="ＭＳ Ｐゴシック" charset="0"/>
                <a:cs typeface="Myriad Pro Light" charset="0"/>
              </a:rPr>
              <a:t>             | field </a:t>
            </a:r>
            <a:r>
              <a:rPr lang="en-US" sz="2500">
                <a:latin typeface="Myriad Pro Semibold" charset="0"/>
                <a:ea typeface="ＭＳ Ｐゴシック" charset="0"/>
                <a:cs typeface="Myriad Pro Semibold" charset="0"/>
                <a:sym typeface="Myriad Pro Semibold" charset="0"/>
              </a:rPr>
              <a:t>=</a:t>
            </a:r>
            <a:r>
              <a:rPr lang="en-US" sz="2500">
                <a:ea typeface="ＭＳ Ｐゴシック" charset="0"/>
                <a:cs typeface="Myriad Pro Light" charset="0"/>
              </a:rPr>
              <a:t> val                          </a:t>
            </a:r>
            <a:r>
              <a:rPr lang="en-US" sz="2500">
                <a:solidFill>
                  <a:srgbClr val="810202"/>
                </a:solidFill>
                <a:ea typeface="ＭＳ Ｐゴシック" charset="0"/>
                <a:cs typeface="Myriad Pro Light" charset="0"/>
              </a:rPr>
              <a:t>(* test value *)</a:t>
            </a:r>
          </a:p>
          <a:p>
            <a:pPr algn="l"/>
            <a:r>
              <a:rPr lang="en-US" sz="2500">
                <a:ea typeface="ＭＳ Ｐゴシック" charset="0"/>
                <a:cs typeface="Myriad Pro Light" charset="0"/>
              </a:rPr>
              <a:t>             | a</a:t>
            </a:r>
            <a:r>
              <a:rPr lang="en-US" sz="2500" baseline="-6000">
                <a:ea typeface="ＭＳ Ｐゴシック" charset="0"/>
                <a:cs typeface="Myriad Pro Light" charset="0"/>
              </a:rPr>
              <a:t>1</a:t>
            </a:r>
            <a:r>
              <a:rPr lang="en-US" sz="2500">
                <a:ea typeface="ＭＳ Ｐゴシック" charset="0"/>
                <a:cs typeface="Myriad Pro Light" charset="0"/>
              </a:rPr>
              <a:t> </a:t>
            </a:r>
            <a:r>
              <a:rPr lang="en-US" sz="2500">
                <a:latin typeface="Myriad Pro Semibold" charset="0"/>
                <a:ea typeface="ＭＳ Ｐゴシック" charset="0"/>
                <a:cs typeface="Myriad Pro Semibold" charset="0"/>
                <a:sym typeface="Myriad Pro Semibold" charset="0"/>
              </a:rPr>
              <a:t>|</a:t>
            </a:r>
            <a:r>
              <a:rPr lang="en-US" sz="2500">
                <a:ea typeface="ＭＳ Ｐゴシック" charset="0"/>
                <a:cs typeface="Myriad Pro Light" charset="0"/>
              </a:rPr>
              <a:t> a</a:t>
            </a:r>
            <a:r>
              <a:rPr lang="en-US" sz="2200" baseline="-6000">
                <a:ea typeface="ＭＳ Ｐゴシック" charset="0"/>
                <a:cs typeface="Myriad Pro Light" charset="0"/>
              </a:rPr>
              <a:t>2                      </a:t>
            </a:r>
            <a:r>
              <a:rPr lang="en-US" sz="2500">
                <a:ea typeface="ＭＳ Ｐゴシック" charset="0"/>
                <a:cs typeface="Myriad Pro Light" charset="0"/>
              </a:rPr>
              <a:t>                    </a:t>
            </a:r>
            <a:r>
              <a:rPr lang="en-US" sz="2500" baseline="-6000">
                <a:ea typeface="ＭＳ Ｐゴシック" charset="0"/>
                <a:cs typeface="Myriad Pro Light" charset="0"/>
              </a:rPr>
              <a:t> </a:t>
            </a:r>
            <a:r>
              <a:rPr lang="en-US" sz="2500">
                <a:solidFill>
                  <a:srgbClr val="810202"/>
                </a:solidFill>
                <a:ea typeface="ＭＳ Ｐゴシック" charset="0"/>
                <a:cs typeface="Myriad Pro Light" charset="0"/>
              </a:rPr>
              <a:t>(* disjunction *)</a:t>
            </a:r>
            <a:endParaRPr lang="en-US" sz="2500">
              <a:ea typeface="ＭＳ Ｐゴシック" charset="0"/>
              <a:cs typeface="Myriad Pro Light" charset="0"/>
            </a:endParaRPr>
          </a:p>
          <a:p>
            <a:pPr algn="l"/>
            <a:r>
              <a:rPr lang="en-US" sz="2500">
                <a:ea typeface="ＭＳ Ｐゴシック" charset="0"/>
                <a:cs typeface="Myriad Pro Light" charset="0"/>
              </a:rPr>
              <a:t>             | a</a:t>
            </a:r>
            <a:r>
              <a:rPr lang="en-US" sz="2500" baseline="-6000">
                <a:ea typeface="ＭＳ Ｐゴシック" charset="0"/>
                <a:cs typeface="Myriad Pro Light" charset="0"/>
              </a:rPr>
              <a:t>1</a:t>
            </a:r>
            <a:r>
              <a:rPr lang="en-US" sz="2500">
                <a:ea typeface="ＭＳ Ｐゴシック" charset="0"/>
                <a:cs typeface="Myriad Pro Light" charset="0"/>
              </a:rPr>
              <a:t> </a:t>
            </a:r>
            <a:r>
              <a:rPr lang="en-US" sz="2500">
                <a:latin typeface="Myriad Pro Semibold" charset="0"/>
                <a:ea typeface="ＭＳ Ｐゴシック" charset="0"/>
                <a:cs typeface="Myriad Pro Semibold" charset="0"/>
                <a:sym typeface="Myriad Pro Semibold" charset="0"/>
              </a:rPr>
              <a:t>&amp; </a:t>
            </a:r>
            <a:r>
              <a:rPr lang="en-US" sz="2500">
                <a:ea typeface="ＭＳ Ｐゴシック" charset="0"/>
                <a:cs typeface="Myriad Pro Light" charset="0"/>
              </a:rPr>
              <a:t>a</a:t>
            </a:r>
            <a:r>
              <a:rPr lang="en-US" sz="2500" baseline="-6000">
                <a:ea typeface="ＭＳ Ｐゴシック" charset="0"/>
                <a:cs typeface="Myriad Pro Light" charset="0"/>
              </a:rPr>
              <a:t>2                   </a:t>
            </a:r>
            <a:r>
              <a:rPr lang="en-US" sz="2500">
                <a:ea typeface="ＭＳ Ｐゴシック" charset="0"/>
                <a:cs typeface="Myriad Pro Light" charset="0"/>
              </a:rPr>
              <a:t>                   </a:t>
            </a:r>
            <a:r>
              <a:rPr lang="en-US" sz="2500">
                <a:solidFill>
                  <a:srgbClr val="810202"/>
                </a:solidFill>
                <a:ea typeface="ＭＳ Ｐゴシック" charset="0"/>
                <a:cs typeface="Myriad Pro Light" charset="0"/>
              </a:rPr>
              <a:t>(* conjunction *)</a:t>
            </a:r>
            <a:endParaRPr lang="en-US" sz="2500">
              <a:ea typeface="ＭＳ Ｐゴシック" charset="0"/>
              <a:cs typeface="Myriad Pro Light" charset="0"/>
            </a:endParaRPr>
          </a:p>
          <a:p>
            <a:pPr algn="l"/>
            <a:r>
              <a:rPr lang="en-US" sz="2500">
                <a:ea typeface="ＭＳ Ｐゴシック" charset="0"/>
                <a:cs typeface="Myriad Pro Light" charset="0"/>
              </a:rPr>
              <a:t>             | </a:t>
            </a:r>
            <a:r>
              <a:rPr lang="en-US" sz="2500">
                <a:latin typeface="Myriad Pro Semibold" charset="0"/>
                <a:ea typeface="ＭＳ Ｐゴシック" charset="0"/>
                <a:cs typeface="Myriad Pro Semibold" charset="0"/>
                <a:sym typeface="Myriad Pro Semibold" charset="0"/>
              </a:rPr>
              <a:t>! </a:t>
            </a:r>
            <a:r>
              <a:rPr lang="en-US" sz="2500">
                <a:ea typeface="ＭＳ Ｐゴシック" charset="0"/>
                <a:cs typeface="Myriad Pro Light" charset="0"/>
              </a:rPr>
              <a:t>a         </a:t>
            </a:r>
            <a:r>
              <a:rPr lang="en-US" sz="2500" baseline="-6000">
                <a:ea typeface="ＭＳ Ｐゴシック" charset="0"/>
                <a:cs typeface="Myriad Pro Light" charset="0"/>
              </a:rPr>
              <a:t> </a:t>
            </a:r>
            <a:r>
              <a:rPr lang="en-US" sz="2500">
                <a:ea typeface="ＭＳ Ｐゴシック" charset="0"/>
                <a:cs typeface="Myriad Pro Light" charset="0"/>
              </a:rPr>
              <a:t>                              </a:t>
            </a:r>
            <a:r>
              <a:rPr lang="en-US" sz="2500">
                <a:solidFill>
                  <a:srgbClr val="810202"/>
                </a:solidFill>
                <a:ea typeface="ＭＳ Ｐゴシック" charset="0"/>
                <a:cs typeface="Myriad Pro Light" charset="0"/>
              </a:rPr>
              <a:t>(* negation *)</a:t>
            </a:r>
            <a:endParaRPr lang="en-US" sz="2500">
              <a:ea typeface="ＭＳ Ｐゴシック" charset="0"/>
              <a:cs typeface="Myriad Pro Light" charset="0"/>
            </a:endParaRPr>
          </a:p>
          <a:p>
            <a:pPr algn="l"/>
            <a:r>
              <a:rPr lang="en-US" sz="2500">
                <a:ea typeface="ＭＳ Ｐゴシック" charset="0"/>
                <a:cs typeface="Myriad Pro Light" charset="0"/>
              </a:rPr>
              <a:t>p,q,r ::= </a:t>
            </a:r>
            <a:r>
              <a:rPr lang="en-US" sz="2500">
                <a:latin typeface="Myriad Pro Semibold" charset="0"/>
                <a:ea typeface="ＭＳ Ｐゴシック" charset="0"/>
                <a:cs typeface="Myriad Pro Semibold" charset="0"/>
                <a:sym typeface="Myriad Pro Semibold" charset="0"/>
              </a:rPr>
              <a:t>filter</a:t>
            </a:r>
            <a:r>
              <a:rPr lang="en-US" sz="2500">
                <a:ea typeface="ＭＳ Ｐゴシック" charset="0"/>
                <a:cs typeface="Myriad Pro Light" charset="0"/>
              </a:rPr>
              <a:t> a                                </a:t>
            </a:r>
            <a:r>
              <a:rPr lang="en-US" sz="2500">
                <a:solidFill>
                  <a:srgbClr val="810202"/>
                </a:solidFill>
                <a:ea typeface="ＭＳ Ｐゴシック" charset="0"/>
                <a:cs typeface="Myriad Pro Light" charset="0"/>
              </a:rPr>
              <a:t>(* filter by predicate *)</a:t>
            </a:r>
            <a:endParaRPr lang="en-US" sz="2500">
              <a:ea typeface="ＭＳ Ｐゴシック" charset="0"/>
              <a:cs typeface="Myriad Pro Light" charset="0"/>
            </a:endParaRPr>
          </a:p>
          <a:p>
            <a:pPr algn="l"/>
            <a:r>
              <a:rPr lang="en-US" sz="2500">
                <a:ea typeface="ＭＳ Ｐゴシック" charset="0"/>
                <a:cs typeface="Myriad Pro Light" charset="0"/>
              </a:rPr>
              <a:t>             | field </a:t>
            </a:r>
            <a:r>
              <a:rPr lang="en-US" sz="2500">
                <a:latin typeface="Myriad Pro Semibold" charset="0"/>
                <a:ea typeface="ＭＳ Ｐゴシック" charset="0"/>
                <a:cs typeface="Myriad Pro Semibold" charset="0"/>
                <a:sym typeface="Myriad Pro Semibold" charset="0"/>
              </a:rPr>
              <a:t>:=</a:t>
            </a:r>
            <a:r>
              <a:rPr lang="en-US" sz="2500">
                <a:ea typeface="ＭＳ Ｐゴシック" charset="0"/>
                <a:cs typeface="Myriad Pro Light" charset="0"/>
              </a:rPr>
              <a:t> val           </a:t>
            </a:r>
            <a:r>
              <a:rPr lang="en-US" sz="2500" baseline="-6000">
                <a:ea typeface="ＭＳ Ｐゴシック" charset="0"/>
                <a:cs typeface="Myriad Pro Light" charset="0"/>
              </a:rPr>
              <a:t> </a:t>
            </a:r>
            <a:r>
              <a:rPr lang="en-US" sz="2500">
                <a:ea typeface="ＭＳ Ｐゴシック" charset="0"/>
                <a:cs typeface="Myriad Pro Light" charset="0"/>
              </a:rPr>
              <a:t>             </a:t>
            </a:r>
            <a:r>
              <a:rPr lang="en-US" sz="2500">
                <a:solidFill>
                  <a:srgbClr val="810202"/>
                </a:solidFill>
                <a:ea typeface="ＭＳ Ｐゴシック" charset="0"/>
                <a:cs typeface="Myriad Pro Light" charset="0"/>
              </a:rPr>
              <a:t>(* modify value *)</a:t>
            </a:r>
            <a:endParaRPr lang="en-US" sz="2500">
              <a:ea typeface="ＭＳ Ｐゴシック" charset="0"/>
              <a:cs typeface="Myriad Pro Light" charset="0"/>
            </a:endParaRPr>
          </a:p>
          <a:p>
            <a:pPr algn="l"/>
            <a:r>
              <a:rPr lang="en-US" sz="2500">
                <a:ea typeface="ＭＳ Ｐゴシック" charset="0"/>
                <a:cs typeface="Myriad Pro Light" charset="0"/>
              </a:rPr>
              <a:t>             | p</a:t>
            </a:r>
            <a:r>
              <a:rPr lang="en-US" sz="2500" baseline="-6000">
                <a:ea typeface="ＭＳ Ｐゴシック" charset="0"/>
                <a:cs typeface="Myriad Pro Light" charset="0"/>
              </a:rPr>
              <a:t>1</a:t>
            </a:r>
            <a:r>
              <a:rPr lang="en-US" sz="2500">
                <a:ea typeface="ＭＳ Ｐゴシック" charset="0"/>
                <a:cs typeface="Myriad Pro Light" charset="0"/>
              </a:rPr>
              <a:t> </a:t>
            </a:r>
            <a:r>
              <a:rPr lang="en-US" sz="2500">
                <a:latin typeface="Myriad Pro Semibold" charset="0"/>
                <a:ea typeface="ＭＳ Ｐゴシック" charset="0"/>
                <a:cs typeface="Myriad Pro Semibold" charset="0"/>
                <a:sym typeface="Myriad Pro Semibold" charset="0"/>
              </a:rPr>
              <a:t>+</a:t>
            </a:r>
            <a:r>
              <a:rPr lang="en-US" sz="2500">
                <a:ea typeface="ＭＳ Ｐゴシック" charset="0"/>
                <a:cs typeface="Myriad Pro Light" charset="0"/>
              </a:rPr>
              <a:t> p</a:t>
            </a:r>
            <a:r>
              <a:rPr lang="en-US" sz="2500" baseline="-6000">
                <a:ea typeface="ＭＳ Ｐゴシック" charset="0"/>
                <a:cs typeface="Myriad Pro Light" charset="0"/>
              </a:rPr>
              <a:t>2                                              </a:t>
            </a:r>
            <a:r>
              <a:rPr lang="en-US" sz="2600">
                <a:solidFill>
                  <a:srgbClr val="810202"/>
                </a:solidFill>
                <a:ea typeface="ＭＳ Ｐゴシック" charset="0"/>
                <a:cs typeface="Myriad Pro Light" charset="0"/>
              </a:rPr>
              <a:t>(* parallel composition *)</a:t>
            </a:r>
            <a:endParaRPr lang="en-US" sz="2500">
              <a:ea typeface="ＭＳ Ｐゴシック" charset="0"/>
              <a:cs typeface="Myriad Pro Light" charset="0"/>
            </a:endParaRPr>
          </a:p>
          <a:p>
            <a:pPr algn="l"/>
            <a:r>
              <a:rPr lang="en-US" sz="2500">
                <a:ea typeface="ＭＳ Ｐゴシック" charset="0"/>
                <a:cs typeface="Myriad Pro Light" charset="0"/>
              </a:rPr>
              <a:t>             | p</a:t>
            </a:r>
            <a:r>
              <a:rPr lang="en-US" sz="2500" baseline="-6000">
                <a:ea typeface="ＭＳ Ｐゴシック" charset="0"/>
                <a:cs typeface="Myriad Pro Light" charset="0"/>
              </a:rPr>
              <a:t>1</a:t>
            </a:r>
            <a:r>
              <a:rPr lang="en-US" sz="2500">
                <a:ea typeface="ＭＳ Ｐゴシック" charset="0"/>
                <a:cs typeface="Myriad Pro Light" charset="0"/>
              </a:rPr>
              <a:t> </a:t>
            </a:r>
            <a:r>
              <a:rPr lang="en-US" sz="2500">
                <a:latin typeface="Myriad Pro Semibold" charset="0"/>
                <a:ea typeface="ＭＳ Ｐゴシック" charset="0"/>
                <a:cs typeface="Myriad Pro Semibold" charset="0"/>
                <a:sym typeface="Myriad Pro Semibold" charset="0"/>
              </a:rPr>
              <a:t>;</a:t>
            </a:r>
            <a:r>
              <a:rPr lang="en-US" sz="2500">
                <a:ea typeface="ＭＳ Ｐゴシック" charset="0"/>
                <a:cs typeface="Myriad Pro Light" charset="0"/>
              </a:rPr>
              <a:t> </a:t>
            </a:r>
            <a:r>
              <a:rPr lang="en-US" sz="2500" baseline="-6000">
                <a:ea typeface="ＭＳ Ｐゴシック" charset="0"/>
                <a:cs typeface="Myriad Pro Light" charset="0"/>
              </a:rPr>
              <a:t> </a:t>
            </a:r>
            <a:r>
              <a:rPr lang="en-US" sz="2500">
                <a:ea typeface="ＭＳ Ｐゴシック" charset="0"/>
                <a:cs typeface="Myriad Pro Light" charset="0"/>
              </a:rPr>
              <a:t>p</a:t>
            </a:r>
            <a:r>
              <a:rPr lang="en-US" sz="2500" baseline="-6000">
                <a:ea typeface="ＭＳ Ｐゴシック" charset="0"/>
                <a:cs typeface="Myriad Pro Light" charset="0"/>
              </a:rPr>
              <a:t>2                                                </a:t>
            </a:r>
            <a:r>
              <a:rPr lang="en-US" sz="2500">
                <a:solidFill>
                  <a:srgbClr val="810202"/>
                </a:solidFill>
                <a:ea typeface="ＭＳ Ｐゴシック" charset="0"/>
                <a:cs typeface="Myriad Pro Light" charset="0"/>
              </a:rPr>
              <a:t>(* sequential composition *)</a:t>
            </a:r>
            <a:endParaRPr lang="en-US" sz="2500">
              <a:ea typeface="ＭＳ Ｐゴシック" charset="0"/>
              <a:cs typeface="Myriad Pro Light" charset="0"/>
            </a:endParaRPr>
          </a:p>
          <a:p>
            <a:pPr algn="l"/>
            <a:r>
              <a:rPr lang="en-US" sz="2500">
                <a:ea typeface="ＭＳ Ｐゴシック" charset="0"/>
                <a:cs typeface="Myriad Pro Light" charset="0"/>
              </a:rPr>
              <a:t>             | p</a:t>
            </a:r>
            <a:r>
              <a:rPr lang="en-US" sz="2500" baseline="32000">
                <a:latin typeface="Myriad Pro Semibold" charset="0"/>
                <a:ea typeface="ＭＳ Ｐゴシック" charset="0"/>
                <a:cs typeface="Myriad Pro Semibold" charset="0"/>
                <a:sym typeface="Myriad Pro Semibold" charset="0"/>
              </a:rPr>
              <a:t>* </a:t>
            </a:r>
            <a:r>
              <a:rPr lang="en-US" sz="2500" baseline="-6000">
                <a:ea typeface="ＭＳ Ｐゴシック" charset="0"/>
                <a:cs typeface="Myriad Pro Light" charset="0"/>
              </a:rPr>
              <a:t> </a:t>
            </a:r>
            <a:r>
              <a:rPr lang="en-US" sz="2500" baseline="32000">
                <a:latin typeface="Myriad Pro Semibold" charset="0"/>
                <a:ea typeface="ＭＳ Ｐゴシック" charset="0"/>
                <a:cs typeface="Myriad Pro Semibold" charset="0"/>
                <a:sym typeface="Myriad Pro Semibold" charset="0"/>
              </a:rPr>
              <a:t>        </a:t>
            </a:r>
            <a:r>
              <a:rPr lang="en-US" sz="2500">
                <a:ea typeface="ＭＳ Ｐゴシック" charset="0"/>
                <a:cs typeface="Myriad Pro Light" charset="0"/>
              </a:rPr>
              <a:t>                                 </a:t>
            </a:r>
            <a:r>
              <a:rPr lang="en-US" sz="2500" baseline="-6000">
                <a:ea typeface="ＭＳ Ｐゴシック" charset="0"/>
                <a:cs typeface="Myriad Pro Light" charset="0"/>
              </a:rPr>
              <a:t> </a:t>
            </a:r>
            <a:r>
              <a:rPr lang="en-US" sz="2500">
                <a:solidFill>
                  <a:srgbClr val="810202"/>
                </a:solidFill>
                <a:ea typeface="ＭＳ Ｐゴシック" charset="0"/>
                <a:cs typeface="Myriad Pro Light" charset="0"/>
              </a:rPr>
              <a:t>(* iteration *)</a:t>
            </a:r>
          </a:p>
        </p:txBody>
      </p:sp>
      <p:sp>
        <p:nvSpPr>
          <p:cNvPr id="31747" name="Rectangle 3"/>
          <p:cNvSpPr>
            <a:spLocks/>
          </p:cNvSpPr>
          <p:nvPr/>
        </p:nvSpPr>
        <p:spPr bwMode="auto">
          <a:xfrm>
            <a:off x="571500" y="6277570"/>
            <a:ext cx="7831336"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2500" dirty="0">
                <a:ea typeface="ＭＳ Ｐゴシック" charset="0"/>
                <a:cs typeface="Myriad Pro Light" charset="0"/>
              </a:rPr>
              <a:t>Syntactic sugar: </a:t>
            </a:r>
            <a:r>
              <a:rPr lang="en-US" sz="2500" dirty="0">
                <a:latin typeface="Myriad Pro Semibold" charset="0"/>
                <a:ea typeface="ＭＳ Ｐゴシック" charset="0"/>
                <a:cs typeface="Myriad Pro Semibold" charset="0"/>
                <a:sym typeface="Myriad Pro Semibold" charset="0"/>
              </a:rPr>
              <a:t>if </a:t>
            </a:r>
            <a:r>
              <a:rPr lang="en-US" sz="2500" dirty="0">
                <a:ea typeface="ＭＳ Ｐゴシック" charset="0"/>
                <a:cs typeface="Myriad Pro Light" charset="0"/>
              </a:rPr>
              <a:t>a</a:t>
            </a:r>
            <a:r>
              <a:rPr lang="en-US" sz="2500" dirty="0">
                <a:latin typeface="Myriad Pro Semibold" charset="0"/>
                <a:ea typeface="ＭＳ Ｐゴシック" charset="0"/>
                <a:cs typeface="Myriad Pro Semibold" charset="0"/>
                <a:sym typeface="Myriad Pro Semibold" charset="0"/>
              </a:rPr>
              <a:t> then </a:t>
            </a:r>
            <a:r>
              <a:rPr lang="en-US" sz="2500" dirty="0">
                <a:ea typeface="ＭＳ Ｐゴシック" charset="0"/>
                <a:cs typeface="Myriad Pro Light" charset="0"/>
              </a:rPr>
              <a:t>p</a:t>
            </a:r>
            <a:r>
              <a:rPr lang="en-US" sz="2500" baseline="-6000" dirty="0">
                <a:ea typeface="ＭＳ Ｐゴシック" charset="0"/>
                <a:cs typeface="Myriad Pro Light" charset="0"/>
              </a:rPr>
              <a:t>1</a:t>
            </a:r>
            <a:r>
              <a:rPr lang="en-US" sz="2500" dirty="0">
                <a:latin typeface="Myriad Pro Semibold" charset="0"/>
                <a:ea typeface="ＭＳ Ｐゴシック" charset="0"/>
                <a:cs typeface="Myriad Pro Semibold" charset="0"/>
                <a:sym typeface="Myriad Pro Semibold" charset="0"/>
              </a:rPr>
              <a:t> else </a:t>
            </a:r>
            <a:r>
              <a:rPr lang="en-US" sz="2500" dirty="0">
                <a:ea typeface="ＭＳ Ｐゴシック" charset="0"/>
                <a:cs typeface="Myriad Pro Light" charset="0"/>
              </a:rPr>
              <a:t>p</a:t>
            </a:r>
            <a:r>
              <a:rPr lang="en-US" sz="2500" baseline="-6000" dirty="0">
                <a:ea typeface="ＭＳ Ｐゴシック" charset="0"/>
                <a:cs typeface="Myriad Pro Light" charset="0"/>
              </a:rPr>
              <a:t>2</a:t>
            </a:r>
            <a:r>
              <a:rPr lang="en-US" sz="2500" dirty="0">
                <a:latin typeface="Myriad Pro Semibold" charset="0"/>
                <a:ea typeface="ＭＳ Ｐゴシック" charset="0"/>
                <a:cs typeface="Myriad Pro Semibold" charset="0"/>
                <a:sym typeface="Myriad Pro Semibold" charset="0"/>
              </a:rPr>
              <a:t> </a:t>
            </a:r>
            <a:r>
              <a:rPr lang="en-US" sz="2500" dirty="0">
                <a:ea typeface="ＭＳ Ｐゴシック" charset="0"/>
                <a:cs typeface="Myriad Pro Light" charset="0"/>
              </a:rPr>
              <a:t>=</a:t>
            </a:r>
            <a:r>
              <a:rPr lang="en-US" sz="2500" dirty="0">
                <a:latin typeface="Myriad Pro Semibold" charset="0"/>
                <a:ea typeface="ＭＳ Ｐゴシック" charset="0"/>
                <a:cs typeface="Myriad Pro Semibold" charset="0"/>
                <a:sym typeface="Myriad Pro Semibold" charset="0"/>
              </a:rPr>
              <a:t> filter </a:t>
            </a:r>
            <a:r>
              <a:rPr lang="en-US" sz="2500" dirty="0">
                <a:ea typeface="ＭＳ Ｐゴシック" charset="0"/>
                <a:cs typeface="Myriad Pro Light" charset="0"/>
              </a:rPr>
              <a:t>a</a:t>
            </a:r>
            <a:r>
              <a:rPr lang="en-US" sz="2500" dirty="0">
                <a:latin typeface="Myriad Pro Semibold" charset="0"/>
                <a:ea typeface="ＭＳ Ｐゴシック" charset="0"/>
                <a:cs typeface="Myriad Pro Semibold" charset="0"/>
                <a:sym typeface="Myriad Pro Semibold" charset="0"/>
              </a:rPr>
              <a:t>; </a:t>
            </a:r>
            <a:r>
              <a:rPr lang="en-US" sz="2500" dirty="0">
                <a:ea typeface="ＭＳ Ｐゴシック" charset="0"/>
                <a:cs typeface="Myriad Pro Light" charset="0"/>
              </a:rPr>
              <a:t>p</a:t>
            </a:r>
            <a:r>
              <a:rPr lang="en-US" sz="2500" baseline="-6000" dirty="0">
                <a:ea typeface="ＭＳ Ｐゴシック" charset="0"/>
                <a:cs typeface="Myriad Pro Light" charset="0"/>
              </a:rPr>
              <a:t>1</a:t>
            </a:r>
            <a:r>
              <a:rPr lang="en-US" sz="2500" dirty="0">
                <a:latin typeface="Myriad Pro Semibold" charset="0"/>
                <a:ea typeface="ＭＳ Ｐゴシック" charset="0"/>
                <a:cs typeface="Myriad Pro Semibold" charset="0"/>
                <a:sym typeface="Myriad Pro Semibold" charset="0"/>
              </a:rPr>
              <a:t> + filter !</a:t>
            </a:r>
            <a:r>
              <a:rPr lang="en-US" sz="2500" dirty="0">
                <a:ea typeface="ＭＳ Ｐゴシック" charset="0"/>
                <a:cs typeface="Myriad Pro Light" charset="0"/>
              </a:rPr>
              <a:t>a</a:t>
            </a:r>
            <a:r>
              <a:rPr lang="en-US" sz="2500" dirty="0">
                <a:latin typeface="Myriad Pro Semibold" charset="0"/>
                <a:ea typeface="ＭＳ Ｐゴシック" charset="0"/>
                <a:cs typeface="Myriad Pro Semibold" charset="0"/>
                <a:sym typeface="Myriad Pro Semibold" charset="0"/>
              </a:rPr>
              <a:t>; </a:t>
            </a:r>
            <a:r>
              <a:rPr lang="en-US" sz="2500" dirty="0">
                <a:ea typeface="ＭＳ Ｐゴシック" charset="0"/>
                <a:cs typeface="Myriad Pro Light" charset="0"/>
              </a:rPr>
              <a:t>p</a:t>
            </a:r>
            <a:r>
              <a:rPr lang="en-US" sz="2500" baseline="-6000" dirty="0">
                <a:ea typeface="ＭＳ Ｐゴシック" charset="0"/>
                <a:cs typeface="Myriad Pro Light" charset="0"/>
              </a:rPr>
              <a:t>2</a:t>
            </a:r>
          </a:p>
        </p:txBody>
      </p:sp>
      <p:sp>
        <p:nvSpPr>
          <p:cNvPr id="2" name="Date Placeholder 1"/>
          <p:cNvSpPr>
            <a:spLocks noGrp="1"/>
          </p:cNvSpPr>
          <p:nvPr>
            <p:ph type="dt" sz="half" idx="10"/>
          </p:nvPr>
        </p:nvSpPr>
        <p:spPr/>
        <p:txBody>
          <a:bodyPr/>
          <a:lstStyle/>
          <a:p>
            <a:r>
              <a:rPr lang="en-US" smtClean="0"/>
              <a:t>9/24/13</a:t>
            </a:r>
            <a:endParaRPr lang="en-US"/>
          </a:p>
        </p:txBody>
      </p:sp>
      <p:sp>
        <p:nvSpPr>
          <p:cNvPr id="3" name="Footer Placeholder 2"/>
          <p:cNvSpPr>
            <a:spLocks noGrp="1"/>
          </p:cNvSpPr>
          <p:nvPr>
            <p:ph type="ftr" sz="quarter" idx="11"/>
          </p:nvPr>
        </p:nvSpPr>
        <p:spPr>
          <a:xfrm>
            <a:off x="3124200" y="6461125"/>
            <a:ext cx="3200400" cy="396875"/>
          </a:xfrm>
        </p:spPr>
        <p:txBody>
          <a:bodyPr/>
          <a:lstStyle/>
          <a:p>
            <a:r>
              <a:rPr lang="en-US" dirty="0" smtClean="0"/>
              <a:t>Software Defined Networking (COMS 6998-8)</a:t>
            </a:r>
            <a:endParaRPr lang="en-US" dirty="0"/>
          </a:p>
        </p:txBody>
      </p:sp>
      <p:sp>
        <p:nvSpPr>
          <p:cNvPr id="4" name="Slide Number Placeholder 3"/>
          <p:cNvSpPr>
            <a:spLocks noGrp="1"/>
          </p:cNvSpPr>
          <p:nvPr>
            <p:ph type="sldNum" sz="quarter" idx="12"/>
          </p:nvPr>
        </p:nvSpPr>
        <p:spPr/>
        <p:txBody>
          <a:bodyPr/>
          <a:lstStyle/>
          <a:p>
            <a:fld id="{20342B77-D34C-443A-9BA4-2E8748A6D936}" type="slidenum">
              <a:rPr lang="en-US" smtClean="0"/>
              <a:pPr/>
              <a:t>43</a:t>
            </a:fld>
            <a:endParaRPr lang="en-US"/>
          </a:p>
        </p:txBody>
      </p:sp>
      <p:sp>
        <p:nvSpPr>
          <p:cNvPr id="8" name="Footer Placeholder 3"/>
          <p:cNvSpPr txBox="1">
            <a:spLocks/>
          </p:cNvSpPr>
          <p:nvPr/>
        </p:nvSpPr>
        <p:spPr>
          <a:xfrm>
            <a:off x="5715000" y="6478058"/>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Tree>
    <p:extLst>
      <p:ext uri="{BB962C8B-B14F-4D97-AF65-F5344CB8AC3E}">
        <p14:creationId xmlns:p14="http://schemas.microsoft.com/office/powerpoint/2010/main" val="1022409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p:cNvSpPr>
          <p:nvPr/>
        </p:nvSpPr>
        <p:spPr bwMode="auto">
          <a:xfrm>
            <a:off x="0" y="89297"/>
            <a:ext cx="9144000" cy="89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4500">
                <a:ea typeface="ＭＳ Ｐゴシック" charset="0"/>
                <a:cs typeface="Myriad Pro Light" charset="0"/>
              </a:rPr>
              <a:t>Example: Topology Abstraction</a:t>
            </a:r>
          </a:p>
        </p:txBody>
      </p:sp>
      <p:sp>
        <p:nvSpPr>
          <p:cNvPr id="32770" name="AutoShape 2"/>
          <p:cNvSpPr>
            <a:spLocks/>
          </p:cNvSpPr>
          <p:nvPr/>
        </p:nvSpPr>
        <p:spPr bwMode="auto">
          <a:xfrm>
            <a:off x="1443261" y="3005957"/>
            <a:ext cx="485551" cy="485551"/>
          </a:xfrm>
          <a:prstGeom prst="roundRect">
            <a:avLst>
              <a:gd name="adj" fmla="val 16667"/>
            </a:avLst>
          </a:prstGeom>
          <a:solidFill>
            <a:srgbClr val="A5A5A5"/>
          </a:solidFill>
          <a:ln w="127000" cap="flat">
            <a:solidFill>
              <a:srgbClr val="A5A5A5"/>
            </a:solidFill>
            <a:prstDash val="solid"/>
            <a:round/>
            <a:headEnd type="none" w="med" len="med"/>
            <a:tailEnd type="triangle" w="sm" len="sm"/>
          </a:ln>
        </p:spPr>
        <p:txBody>
          <a:bodyPr lIns="0" tIns="0" rIns="0" bIns="0"/>
          <a:lstStyle/>
          <a:p>
            <a:endParaRPr lang="en-US"/>
          </a:p>
        </p:txBody>
      </p:sp>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3065" y="3004840"/>
            <a:ext cx="310307" cy="408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pic>
        <p:nvPicPr>
          <p:cNvPr id="327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0419" y="3251523"/>
            <a:ext cx="310307" cy="40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pic>
        <p:nvPicPr>
          <p:cNvPr id="327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002" y="3038327"/>
            <a:ext cx="319236"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pic>
      <p:sp>
        <p:nvSpPr>
          <p:cNvPr id="32774" name="Rectangle 6"/>
          <p:cNvSpPr>
            <a:spLocks/>
          </p:cNvSpPr>
          <p:nvPr/>
        </p:nvSpPr>
        <p:spPr bwMode="auto">
          <a:xfrm>
            <a:off x="495598" y="3706937"/>
            <a:ext cx="2375247" cy="438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26788" tIns="26788" rIns="26788" bIns="26788">
            <a:spAutoFit/>
          </a:bodyPr>
          <a:lstStyle/>
          <a:p>
            <a:pPr algn="l"/>
            <a:r>
              <a:rPr lang="en-US" sz="2500">
                <a:ea typeface="ＭＳ Ｐゴシック" charset="0"/>
                <a:cs typeface="Myriad Pro Light" charset="0"/>
              </a:rPr>
              <a:t>Abstract topology</a:t>
            </a:r>
          </a:p>
        </p:txBody>
      </p:sp>
      <p:pic>
        <p:nvPicPr>
          <p:cNvPr id="3277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967" y="2934519"/>
            <a:ext cx="310307" cy="40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pic>
        <p:nvPicPr>
          <p:cNvPr id="3277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5839" y="3061767"/>
            <a:ext cx="320352"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pic>
      <p:sp>
        <p:nvSpPr>
          <p:cNvPr id="32777" name="AutoShape 9"/>
          <p:cNvSpPr>
            <a:spLocks/>
          </p:cNvSpPr>
          <p:nvPr/>
        </p:nvSpPr>
        <p:spPr bwMode="auto">
          <a:xfrm>
            <a:off x="5715000" y="2647652"/>
            <a:ext cx="241102" cy="241102"/>
          </a:xfrm>
          <a:prstGeom prst="roundRect">
            <a:avLst>
              <a:gd name="adj" fmla="val 16667"/>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32778" name="AutoShape 10"/>
          <p:cNvSpPr>
            <a:spLocks/>
          </p:cNvSpPr>
          <p:nvPr/>
        </p:nvSpPr>
        <p:spPr bwMode="auto">
          <a:xfrm>
            <a:off x="6400353" y="3662288"/>
            <a:ext cx="241102" cy="241102"/>
          </a:xfrm>
          <a:prstGeom prst="roundRect">
            <a:avLst>
              <a:gd name="adj" fmla="val 16667"/>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32779" name="Line 11"/>
          <p:cNvSpPr>
            <a:spLocks noChangeShapeType="1"/>
          </p:cNvSpPr>
          <p:nvPr/>
        </p:nvSpPr>
        <p:spPr bwMode="auto">
          <a:xfrm rot="10800000" flipH="1">
            <a:off x="6519788" y="3451325"/>
            <a:ext cx="0" cy="158502"/>
          </a:xfrm>
          <a:prstGeom prst="line">
            <a:avLst/>
          </a:prstGeom>
          <a:noFill/>
          <a:ln w="25400" cap="flat">
            <a:solidFill>
              <a:srgbClr val="7F7F7F"/>
            </a:solidFill>
            <a:prstDash val="solid"/>
            <a:round/>
            <a:headEnd type="none" w="med" len="med"/>
            <a:tailEnd type="none" w="med" len="med"/>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780" name="Line 12"/>
          <p:cNvSpPr>
            <a:spLocks noChangeShapeType="1"/>
          </p:cNvSpPr>
          <p:nvPr/>
        </p:nvSpPr>
        <p:spPr bwMode="auto">
          <a:xfrm rot="10800000" flipH="1">
            <a:off x="6518672" y="2942332"/>
            <a:ext cx="0" cy="158502"/>
          </a:xfrm>
          <a:prstGeom prst="line">
            <a:avLst/>
          </a:prstGeom>
          <a:noFill/>
          <a:ln w="25400" cap="flat">
            <a:solidFill>
              <a:srgbClr val="7F7F7F"/>
            </a:solidFill>
            <a:prstDash val="solid"/>
            <a:round/>
            <a:headEnd type="none" w="med" len="med"/>
            <a:tailEnd type="none" w="med" len="med"/>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781" name="AutoShape 13"/>
          <p:cNvSpPr>
            <a:spLocks/>
          </p:cNvSpPr>
          <p:nvPr/>
        </p:nvSpPr>
        <p:spPr bwMode="auto">
          <a:xfrm>
            <a:off x="5706070" y="3147715"/>
            <a:ext cx="241102" cy="241102"/>
          </a:xfrm>
          <a:prstGeom prst="roundRect">
            <a:avLst>
              <a:gd name="adj" fmla="val 16667"/>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32782" name="Line 14"/>
          <p:cNvSpPr>
            <a:spLocks noChangeShapeType="1"/>
          </p:cNvSpPr>
          <p:nvPr/>
        </p:nvSpPr>
        <p:spPr bwMode="auto">
          <a:xfrm rot="10800000" flipH="1">
            <a:off x="5824389" y="3449092"/>
            <a:ext cx="0" cy="158502"/>
          </a:xfrm>
          <a:prstGeom prst="line">
            <a:avLst/>
          </a:prstGeom>
          <a:noFill/>
          <a:ln w="25400" cap="flat">
            <a:solidFill>
              <a:srgbClr val="7F7F7F"/>
            </a:solidFill>
            <a:prstDash val="solid"/>
            <a:round/>
            <a:headEnd type="none" w="med" len="med"/>
            <a:tailEnd type="none" w="med" len="med"/>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783" name="Line 15"/>
          <p:cNvSpPr>
            <a:spLocks noChangeShapeType="1"/>
          </p:cNvSpPr>
          <p:nvPr/>
        </p:nvSpPr>
        <p:spPr bwMode="auto">
          <a:xfrm rot="10800000" flipH="1">
            <a:off x="5823273" y="2940100"/>
            <a:ext cx="0" cy="158502"/>
          </a:xfrm>
          <a:prstGeom prst="line">
            <a:avLst/>
          </a:prstGeom>
          <a:noFill/>
          <a:ln w="25400" cap="flat">
            <a:solidFill>
              <a:srgbClr val="7F7F7F"/>
            </a:solidFill>
            <a:prstDash val="solid"/>
            <a:round/>
            <a:headEnd type="none" w="med" len="med"/>
            <a:tailEnd type="none" w="med" len="med"/>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784" name="Line 16"/>
          <p:cNvSpPr>
            <a:spLocks noChangeShapeType="1"/>
          </p:cNvSpPr>
          <p:nvPr/>
        </p:nvSpPr>
        <p:spPr bwMode="auto">
          <a:xfrm flipH="1">
            <a:off x="6016377" y="3289474"/>
            <a:ext cx="300261" cy="0"/>
          </a:xfrm>
          <a:prstGeom prst="line">
            <a:avLst/>
          </a:prstGeom>
          <a:noFill/>
          <a:ln w="25400" cap="flat">
            <a:solidFill>
              <a:srgbClr val="7F7F7F"/>
            </a:solidFill>
            <a:prstDash val="solid"/>
            <a:round/>
            <a:headEnd type="none" w="med" len="med"/>
            <a:tailEnd type="none" w="med" len="med"/>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785" name="Line 17"/>
          <p:cNvSpPr>
            <a:spLocks noChangeShapeType="1"/>
          </p:cNvSpPr>
          <p:nvPr/>
        </p:nvSpPr>
        <p:spPr bwMode="auto">
          <a:xfrm flipH="1">
            <a:off x="6016377" y="3792885"/>
            <a:ext cx="300261" cy="0"/>
          </a:xfrm>
          <a:prstGeom prst="line">
            <a:avLst/>
          </a:prstGeom>
          <a:noFill/>
          <a:ln w="25400" cap="flat">
            <a:solidFill>
              <a:srgbClr val="7F7F7F"/>
            </a:solidFill>
            <a:prstDash val="solid"/>
            <a:round/>
            <a:headEnd type="none" w="med" len="med"/>
            <a:tailEnd type="none" w="med" len="med"/>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786" name="Line 18"/>
          <p:cNvSpPr>
            <a:spLocks noChangeShapeType="1"/>
          </p:cNvSpPr>
          <p:nvPr/>
        </p:nvSpPr>
        <p:spPr bwMode="auto">
          <a:xfrm flipH="1">
            <a:off x="6698383" y="3268266"/>
            <a:ext cx="300260" cy="0"/>
          </a:xfrm>
          <a:prstGeom prst="line">
            <a:avLst/>
          </a:prstGeom>
          <a:noFill/>
          <a:ln w="25400" cap="flat">
            <a:solidFill>
              <a:srgbClr val="7F7F7F"/>
            </a:solidFill>
            <a:prstDash val="solid"/>
            <a:round/>
            <a:headEnd type="none" w="med" len="med"/>
            <a:tailEnd type="none" w="med" len="med"/>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787" name="AutoShape 19"/>
          <p:cNvSpPr>
            <a:spLocks/>
          </p:cNvSpPr>
          <p:nvPr/>
        </p:nvSpPr>
        <p:spPr bwMode="auto">
          <a:xfrm>
            <a:off x="6398121" y="3152179"/>
            <a:ext cx="241102" cy="241102"/>
          </a:xfrm>
          <a:prstGeom prst="roundRect">
            <a:avLst>
              <a:gd name="adj" fmla="val 16667"/>
            </a:avLst>
          </a:prstGeom>
          <a:solidFill>
            <a:srgbClr val="A5A5A5"/>
          </a:solidFill>
          <a:ln w="127000" cap="flat">
            <a:solidFill>
              <a:srgbClr val="A5A5A5"/>
            </a:solidFill>
            <a:prstDash val="solid"/>
            <a:round/>
            <a:headEnd type="none" w="med" len="med"/>
            <a:tailEnd type="triangle" w="sm" len="sm"/>
          </a:ln>
        </p:spPr>
        <p:txBody>
          <a:bodyPr lIns="0" tIns="0" rIns="0" bIns="0"/>
          <a:lstStyle/>
          <a:p>
            <a:endParaRPr lang="en-US"/>
          </a:p>
        </p:txBody>
      </p:sp>
      <p:sp>
        <p:nvSpPr>
          <p:cNvPr id="32788" name="AutoShape 20"/>
          <p:cNvSpPr>
            <a:spLocks/>
          </p:cNvSpPr>
          <p:nvPr/>
        </p:nvSpPr>
        <p:spPr bwMode="auto">
          <a:xfrm>
            <a:off x="5704954" y="3660056"/>
            <a:ext cx="241102" cy="241102"/>
          </a:xfrm>
          <a:prstGeom prst="roundRect">
            <a:avLst>
              <a:gd name="adj" fmla="val 16667"/>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pic>
        <p:nvPicPr>
          <p:cNvPr id="32789"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967" y="2432224"/>
            <a:ext cx="310307" cy="40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32790" name="Line 22"/>
          <p:cNvSpPr>
            <a:spLocks noChangeShapeType="1"/>
          </p:cNvSpPr>
          <p:nvPr/>
        </p:nvSpPr>
        <p:spPr bwMode="auto">
          <a:xfrm flipH="1">
            <a:off x="6717357" y="3773910"/>
            <a:ext cx="313656" cy="0"/>
          </a:xfrm>
          <a:prstGeom prst="line">
            <a:avLst/>
          </a:prstGeom>
          <a:noFill/>
          <a:ln w="25400" cap="flat">
            <a:solidFill>
              <a:srgbClr val="7F7F7F"/>
            </a:solidFill>
            <a:prstDash val="solid"/>
            <a:round/>
            <a:headEnd type="none" w="med" len="med"/>
            <a:tailEnd type="none" w="med" len="med"/>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791" name="AutoShape 23"/>
          <p:cNvSpPr>
            <a:spLocks/>
          </p:cNvSpPr>
          <p:nvPr/>
        </p:nvSpPr>
        <p:spPr bwMode="auto">
          <a:xfrm>
            <a:off x="6400353" y="2661047"/>
            <a:ext cx="241102" cy="241102"/>
          </a:xfrm>
          <a:prstGeom prst="roundRect">
            <a:avLst>
              <a:gd name="adj" fmla="val 16667"/>
            </a:avLst>
          </a:prstGeom>
          <a:solidFill>
            <a:srgbClr val="A5A5A5"/>
          </a:solidFill>
          <a:ln w="127000" cap="flat">
            <a:solidFill>
              <a:srgbClr val="A5A5A5"/>
            </a:solidFill>
            <a:prstDash val="solid"/>
            <a:round/>
            <a:headEnd type="none" w="med" len="med"/>
            <a:tailEnd type="triangle" w="sm" len="sm"/>
          </a:ln>
        </p:spPr>
        <p:txBody>
          <a:bodyPr lIns="0" tIns="0" rIns="0" bIns="0"/>
          <a:lstStyle/>
          <a:p>
            <a:endParaRPr lang="en-US"/>
          </a:p>
        </p:txBody>
      </p:sp>
      <p:sp>
        <p:nvSpPr>
          <p:cNvPr id="32792" name="Line 24"/>
          <p:cNvSpPr>
            <a:spLocks noChangeShapeType="1"/>
          </p:cNvSpPr>
          <p:nvPr/>
        </p:nvSpPr>
        <p:spPr bwMode="auto">
          <a:xfrm rot="10800000">
            <a:off x="5277445" y="3259336"/>
            <a:ext cx="428625" cy="8930"/>
          </a:xfrm>
          <a:prstGeom prst="line">
            <a:avLst/>
          </a:prstGeom>
          <a:noFill/>
          <a:ln w="25400" cap="flat">
            <a:solidFill>
              <a:srgbClr val="7F7F7F"/>
            </a:solidFill>
            <a:prstDash val="solid"/>
            <a:round/>
            <a:headEnd type="none" w="med" len="med"/>
            <a:tailEnd type="none" w="med" len="med"/>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793" name="Freeform 25"/>
          <p:cNvSpPr>
            <a:spLocks/>
          </p:cNvSpPr>
          <p:nvPr/>
        </p:nvSpPr>
        <p:spPr bwMode="auto">
          <a:xfrm>
            <a:off x="5300886" y="2610818"/>
            <a:ext cx="1607344" cy="503411"/>
          </a:xfrm>
          <a:custGeom>
            <a:avLst/>
            <a:gdLst>
              <a:gd name="T0" fmla="*/ 0 w 21600"/>
              <a:gd name="T1" fmla="+- 0 21600 1648"/>
              <a:gd name="T2" fmla="*/ 21600 h 19952"/>
              <a:gd name="T3" fmla="*/ 5120 w 21600"/>
              <a:gd name="T4" fmla="+- 0 18301 1648"/>
              <a:gd name="T5" fmla="*/ 18301 h 19952"/>
              <a:gd name="T6" fmla="*/ 8880 w 21600"/>
              <a:gd name="T7" fmla="+- 0 2278 1648"/>
              <a:gd name="T8" fmla="*/ 2278 h 19952"/>
              <a:gd name="T9" fmla="*/ 21600 w 21600"/>
              <a:gd name="T10" fmla="+- 0 4634 1648"/>
              <a:gd name="T11" fmla="*/ 4634 h 19952"/>
            </a:gdLst>
            <a:ahLst/>
            <a:cxnLst>
              <a:cxn ang="0">
                <a:pos x="T0" y="T2"/>
              </a:cxn>
              <a:cxn ang="0">
                <a:pos x="T3" y="T5"/>
              </a:cxn>
              <a:cxn ang="0">
                <a:pos x="T6" y="T8"/>
              </a:cxn>
              <a:cxn ang="0">
                <a:pos x="T9" y="T11"/>
              </a:cxn>
            </a:cxnLst>
            <a:rect l="0" t="0" r="r" b="b"/>
            <a:pathLst>
              <a:path w="21600" h="19952">
                <a:moveTo>
                  <a:pt x="0" y="19952"/>
                </a:moveTo>
                <a:cubicBezTo>
                  <a:pt x="1820" y="19913"/>
                  <a:pt x="3640" y="19873"/>
                  <a:pt x="5120" y="16653"/>
                </a:cubicBezTo>
                <a:cubicBezTo>
                  <a:pt x="6600" y="13433"/>
                  <a:pt x="6133" y="2908"/>
                  <a:pt x="8880" y="630"/>
                </a:cubicBezTo>
                <a:cubicBezTo>
                  <a:pt x="11627" y="-1648"/>
                  <a:pt x="21600" y="2986"/>
                  <a:pt x="21600" y="2986"/>
                </a:cubicBezTo>
              </a:path>
            </a:pathLst>
          </a:custGeom>
          <a:noFill/>
          <a:ln w="25400" cap="flat">
            <a:solidFill>
              <a:srgbClr val="4F81BD"/>
            </a:solidFill>
            <a:prstDash val="solid"/>
            <a:round/>
            <a:headEnd type="none" w="med" len="med"/>
            <a:tailEnd type="none" w="med" len="med"/>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794" name="Freeform 26"/>
          <p:cNvSpPr>
            <a:spLocks/>
          </p:cNvSpPr>
          <p:nvPr/>
        </p:nvSpPr>
        <p:spPr bwMode="auto">
          <a:xfrm>
            <a:off x="5295304" y="2839641"/>
            <a:ext cx="1630785" cy="388441"/>
          </a:xfrm>
          <a:custGeom>
            <a:avLst/>
            <a:gdLst>
              <a:gd name="T0" fmla="*/ 0 w 21600"/>
              <a:gd name="T1" fmla="+- 0 21548 1403"/>
              <a:gd name="T2" fmla="*/ 21548 h 20150"/>
              <a:gd name="T3" fmla="*/ 12377 w 21600"/>
              <a:gd name="T4" fmla="+- 0 18455 1403"/>
              <a:gd name="T5" fmla="*/ 18455 h 20150"/>
              <a:gd name="T6" fmla="*/ 14978 w 21600"/>
              <a:gd name="T7" fmla="+- 0 2681 1403"/>
              <a:gd name="T8" fmla="*/ 2681 h 20150"/>
              <a:gd name="T9" fmla="*/ 21600 w 21600"/>
              <a:gd name="T10" fmla="+- 0 2371 1403"/>
              <a:gd name="T11" fmla="*/ 2371 h 20150"/>
            </a:gdLst>
            <a:ahLst/>
            <a:cxnLst>
              <a:cxn ang="0">
                <a:pos x="T0" y="T2"/>
              </a:cxn>
              <a:cxn ang="0">
                <a:pos x="T3" y="T5"/>
              </a:cxn>
              <a:cxn ang="0">
                <a:pos x="T6" y="T8"/>
              </a:cxn>
              <a:cxn ang="0">
                <a:pos x="T9" y="T11"/>
              </a:cxn>
            </a:cxnLst>
            <a:rect l="0" t="0" r="r" b="b"/>
            <a:pathLst>
              <a:path w="21600" h="20150">
                <a:moveTo>
                  <a:pt x="0" y="20145"/>
                </a:moveTo>
                <a:cubicBezTo>
                  <a:pt x="4940" y="20171"/>
                  <a:pt x="9880" y="20197"/>
                  <a:pt x="12377" y="17052"/>
                </a:cubicBezTo>
                <a:cubicBezTo>
                  <a:pt x="14873" y="13908"/>
                  <a:pt x="13441" y="3958"/>
                  <a:pt x="14978" y="1278"/>
                </a:cubicBezTo>
                <a:cubicBezTo>
                  <a:pt x="16515" y="-1403"/>
                  <a:pt x="21600" y="968"/>
                  <a:pt x="21600" y="968"/>
                </a:cubicBezTo>
              </a:path>
            </a:pathLst>
          </a:custGeom>
          <a:noFill/>
          <a:ln w="25400" cap="flat">
            <a:solidFill>
              <a:srgbClr val="C0504D"/>
            </a:solidFill>
            <a:prstDash val="solid"/>
            <a:round/>
            <a:headEnd type="none" w="med" len="med"/>
            <a:tailEnd type="none" w="med" len="med"/>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795" name="Rectangle 27"/>
          <p:cNvSpPr>
            <a:spLocks/>
          </p:cNvSpPr>
          <p:nvPr/>
        </p:nvSpPr>
        <p:spPr bwMode="auto">
          <a:xfrm>
            <a:off x="5366742" y="4027289"/>
            <a:ext cx="2320063" cy="438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26788" tIns="26788" rIns="26788" bIns="26788">
            <a:spAutoFit/>
          </a:bodyPr>
          <a:lstStyle/>
          <a:p>
            <a:pPr algn="l"/>
            <a:r>
              <a:rPr lang="en-US" sz="2500">
                <a:ea typeface="ＭＳ Ｐゴシック" charset="0"/>
                <a:cs typeface="Myriad Pro Light" charset="0"/>
              </a:rPr>
              <a:t>Physical topology</a:t>
            </a:r>
          </a:p>
        </p:txBody>
      </p:sp>
      <p:pic>
        <p:nvPicPr>
          <p:cNvPr id="32796"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1426" y="3479230"/>
            <a:ext cx="522387" cy="41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32797" name="Line 29"/>
          <p:cNvSpPr>
            <a:spLocks noChangeShapeType="1"/>
          </p:cNvSpPr>
          <p:nvPr/>
        </p:nvSpPr>
        <p:spPr bwMode="auto">
          <a:xfrm flipH="1">
            <a:off x="1097236" y="3250406"/>
            <a:ext cx="228823" cy="0"/>
          </a:xfrm>
          <a:prstGeom prst="line">
            <a:avLst/>
          </a:prstGeom>
          <a:noFill/>
          <a:ln w="25400" cap="flat">
            <a:solidFill>
              <a:srgbClr val="7F7F7F"/>
            </a:solidFill>
            <a:prstDash val="solid"/>
            <a:round/>
            <a:headEnd type="none" w="med" len="med"/>
            <a:tailEnd type="none" w="med" len="med"/>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798" name="Line 30"/>
          <p:cNvSpPr>
            <a:spLocks noChangeShapeType="1"/>
          </p:cNvSpPr>
          <p:nvPr/>
        </p:nvSpPr>
        <p:spPr bwMode="auto">
          <a:xfrm flipH="1">
            <a:off x="2018109" y="3250406"/>
            <a:ext cx="227707" cy="0"/>
          </a:xfrm>
          <a:prstGeom prst="line">
            <a:avLst/>
          </a:prstGeom>
          <a:noFill/>
          <a:ln w="25400" cap="flat">
            <a:solidFill>
              <a:srgbClr val="7F7F7F"/>
            </a:solidFill>
            <a:prstDash val="solid"/>
            <a:round/>
            <a:headEnd type="none" w="med" len="med"/>
            <a:tailEnd type="none" w="med" len="med"/>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799" name="Rectangle 31"/>
          <p:cNvSpPr>
            <a:spLocks/>
          </p:cNvSpPr>
          <p:nvPr/>
        </p:nvSpPr>
        <p:spPr bwMode="auto">
          <a:xfrm>
            <a:off x="348258" y="1022449"/>
            <a:ext cx="7500938" cy="776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spcBef>
                <a:spcPts val="466"/>
              </a:spcBef>
            </a:pPr>
            <a:r>
              <a:rPr lang="en-US" sz="2500">
                <a:ea typeface="ＭＳ Ｐゴシック" charset="0"/>
                <a:cs typeface="Myriad Pro Light" charset="0"/>
              </a:rPr>
              <a:t>It is often useful to write programs in terms of a simplified abstract network topology</a:t>
            </a:r>
          </a:p>
        </p:txBody>
      </p:sp>
      <p:sp>
        <p:nvSpPr>
          <p:cNvPr id="32800" name="Rectangle 32"/>
          <p:cNvSpPr>
            <a:spLocks/>
          </p:cNvSpPr>
          <p:nvPr/>
        </p:nvSpPr>
        <p:spPr bwMode="auto">
          <a:xfrm>
            <a:off x="457200" y="4572000"/>
            <a:ext cx="6607969" cy="1732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spcBef>
                <a:spcPts val="466"/>
              </a:spcBef>
            </a:pPr>
            <a:r>
              <a:rPr lang="en-US" sz="2500" dirty="0">
                <a:ea typeface="ＭＳ Ｐゴシック" charset="0"/>
                <a:cs typeface="Myriad Pro Light" charset="0"/>
              </a:rPr>
              <a:t>Benefits:</a:t>
            </a:r>
          </a:p>
          <a:p>
            <a:pPr>
              <a:spcBef>
                <a:spcPts val="466"/>
              </a:spcBef>
              <a:buSzPct val="100000"/>
              <a:buFont typeface="Myriad Pro Light" charset="0"/>
              <a:buChar char="•"/>
            </a:pPr>
            <a:r>
              <a:rPr lang="en-US" sz="2500" dirty="0">
                <a:ea typeface="ＭＳ Ｐゴシック" charset="0"/>
                <a:cs typeface="Myriad Pro Light" charset="0"/>
              </a:rPr>
              <a:t>Information hiding: limit what each module sees</a:t>
            </a:r>
          </a:p>
          <a:p>
            <a:pPr>
              <a:spcBef>
                <a:spcPts val="466"/>
              </a:spcBef>
              <a:buSzPct val="100000"/>
              <a:buFont typeface="Myriad Pro Light" charset="0"/>
              <a:buChar char="•"/>
            </a:pPr>
            <a:r>
              <a:rPr lang="en-US" sz="2500" dirty="0">
                <a:ea typeface="ＭＳ Ｐゴシック" charset="0"/>
                <a:cs typeface="Myriad Pro Light" charset="0"/>
              </a:rPr>
              <a:t>Protection: limit what each module does</a:t>
            </a:r>
          </a:p>
          <a:p>
            <a:pPr>
              <a:spcBef>
                <a:spcPts val="466"/>
              </a:spcBef>
              <a:buSzPct val="100000"/>
              <a:buFont typeface="Myriad Pro Light" charset="0"/>
              <a:buChar char="•"/>
            </a:pPr>
            <a:r>
              <a:rPr lang="en-US" sz="2500" dirty="0">
                <a:ea typeface="ＭＳ Ｐゴシック" charset="0"/>
                <a:cs typeface="Myriad Pro Light" charset="0"/>
              </a:rPr>
              <a:t>Reuse: write code for appropriate interface</a:t>
            </a:r>
          </a:p>
        </p:txBody>
      </p:sp>
      <p:sp>
        <p:nvSpPr>
          <p:cNvPr id="32801" name="Rectangle 33"/>
          <p:cNvSpPr>
            <a:spLocks/>
          </p:cNvSpPr>
          <p:nvPr/>
        </p:nvSpPr>
        <p:spPr bwMode="auto">
          <a:xfrm>
            <a:off x="339328" y="2187774"/>
            <a:ext cx="3039443"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spcBef>
                <a:spcPts val="466"/>
              </a:spcBef>
            </a:pPr>
            <a:r>
              <a:rPr lang="en-US" sz="2500">
                <a:ea typeface="ＭＳ Ｐゴシック" charset="0"/>
                <a:cs typeface="Myriad Pro Light" charset="0"/>
              </a:rPr>
              <a:t>Example: load balancer</a:t>
            </a:r>
          </a:p>
        </p:txBody>
      </p:sp>
      <p:sp>
        <p:nvSpPr>
          <p:cNvPr id="2" name="Date Placeholder 1"/>
          <p:cNvSpPr>
            <a:spLocks noGrp="1"/>
          </p:cNvSpPr>
          <p:nvPr>
            <p:ph type="dt" sz="half" idx="10"/>
          </p:nvPr>
        </p:nvSpPr>
        <p:spPr/>
        <p:txBody>
          <a:bodyPr/>
          <a:lstStyle/>
          <a:p>
            <a:r>
              <a:rPr lang="en-US" smtClean="0"/>
              <a:t>9/24/13</a:t>
            </a:r>
            <a:endParaRPr lang="en-US"/>
          </a:p>
        </p:txBody>
      </p:sp>
      <p:sp>
        <p:nvSpPr>
          <p:cNvPr id="3" name="Footer Placeholder 2"/>
          <p:cNvSpPr>
            <a:spLocks noGrp="1"/>
          </p:cNvSpPr>
          <p:nvPr>
            <p:ph type="ftr" sz="quarter" idx="11"/>
          </p:nvPr>
        </p:nvSpPr>
        <p:spPr/>
        <p:txBody>
          <a:bodyPr/>
          <a:lstStyle/>
          <a:p>
            <a:r>
              <a:rPr lang="en-US" dirty="0" smtClean="0"/>
              <a:t>Software Defined Networking (COMS 6998-8)</a:t>
            </a:r>
            <a:endParaRPr lang="en-US" dirty="0"/>
          </a:p>
        </p:txBody>
      </p:sp>
      <p:sp>
        <p:nvSpPr>
          <p:cNvPr id="4" name="Slide Number Placeholder 3"/>
          <p:cNvSpPr>
            <a:spLocks noGrp="1"/>
          </p:cNvSpPr>
          <p:nvPr>
            <p:ph type="sldNum" sz="quarter" idx="12"/>
          </p:nvPr>
        </p:nvSpPr>
        <p:spPr/>
        <p:txBody>
          <a:bodyPr/>
          <a:lstStyle/>
          <a:p>
            <a:fld id="{20342B77-D34C-443A-9BA4-2E8748A6D936}" type="slidenum">
              <a:rPr lang="en-US" smtClean="0"/>
              <a:pPr/>
              <a:t>44</a:t>
            </a:fld>
            <a:endParaRPr lang="en-US"/>
          </a:p>
        </p:txBody>
      </p:sp>
      <p:sp>
        <p:nvSpPr>
          <p:cNvPr id="39"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Tree>
    <p:extLst>
      <p:ext uri="{BB962C8B-B14F-4D97-AF65-F5344CB8AC3E}">
        <p14:creationId xmlns:p14="http://schemas.microsoft.com/office/powerpoint/2010/main" val="416206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body" idx="1"/>
          </p:nvPr>
        </p:nvSpPr>
        <p:spPr>
          <a:xfrm>
            <a:off x="992312" y="4181326"/>
            <a:ext cx="7152680" cy="1285875"/>
          </a:xfrm>
          <a:ln/>
        </p:spPr>
        <p:txBody>
          <a:bodyPr>
            <a:normAutofit fontScale="92500"/>
          </a:bodyPr>
          <a:lstStyle/>
          <a:p>
            <a:pPr marL="214305" indent="-214305"/>
            <a:r>
              <a:rPr lang="en-US" sz="2500">
                <a:solidFill>
                  <a:srgbClr val="414141"/>
                </a:solidFill>
              </a:rPr>
              <a:t>Simplest example of topology abstraction</a:t>
            </a:r>
          </a:p>
          <a:p>
            <a:pPr marL="214305" indent="-214305"/>
            <a:r>
              <a:rPr lang="en-US" sz="2500">
                <a:solidFill>
                  <a:srgbClr val="414141"/>
                </a:solidFill>
              </a:rPr>
              <a:t>Can be used in </a:t>
            </a:r>
            <a:r>
              <a:rPr lang="en-US" sz="2500">
                <a:solidFill>
                  <a:srgbClr val="414141"/>
                </a:solidFill>
                <a:latin typeface="Myriad Pro Light It" charset="0"/>
                <a:cs typeface="Myriad Pro Light It" charset="0"/>
                <a:sym typeface="Myriad Pro Light It" charset="0"/>
              </a:rPr>
              <a:t>many</a:t>
            </a:r>
            <a:r>
              <a:rPr lang="en-US" sz="2500">
                <a:solidFill>
                  <a:srgbClr val="414141"/>
                </a:solidFill>
              </a:rPr>
              <a:t> applications, including access control, load balancing, distributed middleboxes, etc.</a:t>
            </a:r>
          </a:p>
        </p:txBody>
      </p:sp>
      <p:sp>
        <p:nvSpPr>
          <p:cNvPr id="33794" name="AutoShape 2"/>
          <p:cNvSpPr>
            <a:spLocks/>
          </p:cNvSpPr>
          <p:nvPr/>
        </p:nvSpPr>
        <p:spPr bwMode="auto">
          <a:xfrm>
            <a:off x="1246808" y="2729136"/>
            <a:ext cx="6599039" cy="1044773"/>
          </a:xfrm>
          <a:custGeom>
            <a:avLst/>
            <a:gdLst/>
            <a:ahLst/>
            <a:cxnLst/>
            <a:rect l="0" t="0" r="r" b="b"/>
            <a:pathLst>
              <a:path w="21600" h="21600">
                <a:moveTo>
                  <a:pt x="0" y="21600"/>
                </a:moveTo>
                <a:lnTo>
                  <a:pt x="1446" y="0"/>
                </a:lnTo>
                <a:lnTo>
                  <a:pt x="21600" y="0"/>
                </a:lnTo>
                <a:lnTo>
                  <a:pt x="20154" y="21600"/>
                </a:lnTo>
                <a:close/>
                <a:moveTo>
                  <a:pt x="0" y="21600"/>
                </a:moveTo>
              </a:path>
            </a:pathLst>
          </a:custGeom>
          <a:solidFill>
            <a:schemeClr val="accent1"/>
          </a:solidFill>
          <a:ln>
            <a:noFill/>
          </a:ln>
          <a:effectLst>
            <a:outerShdw blurRad="38100" dist="23000" dir="5400000" algn="ctr" rotWithShape="0">
              <a:schemeClr val="bg2">
                <a:alpha val="34999"/>
              </a:schemeClr>
            </a:outerShdw>
          </a:effectLst>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3795" name="AutoShape 3"/>
          <p:cNvSpPr>
            <a:spLocks/>
          </p:cNvSpPr>
          <p:nvPr/>
        </p:nvSpPr>
        <p:spPr bwMode="auto">
          <a:xfrm>
            <a:off x="1298154" y="1212205"/>
            <a:ext cx="6599039" cy="1151930"/>
          </a:xfrm>
          <a:custGeom>
            <a:avLst/>
            <a:gdLst/>
            <a:ahLst/>
            <a:cxnLst/>
            <a:rect l="0" t="0" r="r" b="b"/>
            <a:pathLst>
              <a:path w="21600" h="21600">
                <a:moveTo>
                  <a:pt x="0" y="21600"/>
                </a:moveTo>
                <a:lnTo>
                  <a:pt x="1391" y="0"/>
                </a:lnTo>
                <a:lnTo>
                  <a:pt x="21600" y="0"/>
                </a:lnTo>
                <a:lnTo>
                  <a:pt x="20209" y="21600"/>
                </a:lnTo>
                <a:close/>
                <a:moveTo>
                  <a:pt x="0" y="21600"/>
                </a:moveTo>
              </a:path>
            </a:pathLst>
          </a:custGeom>
          <a:solidFill>
            <a:schemeClr val="accent1"/>
          </a:solidFill>
          <a:ln>
            <a:noFill/>
          </a:ln>
          <a:effectLst>
            <a:outerShdw blurRad="38100" dist="23000" dir="5400000" algn="ctr" rotWithShape="0">
              <a:schemeClr val="bg2">
                <a:alpha val="34999"/>
              </a:schemeClr>
            </a:outerShdw>
          </a:effectLst>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3796" name="AutoShape 4"/>
          <p:cNvSpPr>
            <a:spLocks/>
          </p:cNvSpPr>
          <p:nvPr/>
        </p:nvSpPr>
        <p:spPr bwMode="auto">
          <a:xfrm>
            <a:off x="4281785" y="1810494"/>
            <a:ext cx="455414" cy="455414"/>
          </a:xfrm>
          <a:prstGeom prst="roundRect">
            <a:avLst>
              <a:gd name="adj" fmla="val 11764"/>
            </a:avLst>
          </a:prstGeom>
          <a:solidFill>
            <a:srgbClr val="4F81BD"/>
          </a:solidFill>
          <a:ln w="63500" cap="flat">
            <a:solidFill>
              <a:srgbClr val="4F81BD"/>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33797" name="AutoShape 5"/>
          <p:cNvSpPr>
            <a:spLocks/>
          </p:cNvSpPr>
          <p:nvPr/>
        </p:nvSpPr>
        <p:spPr bwMode="auto">
          <a:xfrm>
            <a:off x="3360912" y="2849687"/>
            <a:ext cx="455414" cy="455414"/>
          </a:xfrm>
          <a:prstGeom prst="roundRect">
            <a:avLst>
              <a:gd name="adj" fmla="val 11764"/>
            </a:avLst>
          </a:prstGeom>
          <a:solidFill>
            <a:srgbClr val="7F7F7F"/>
          </a:solidFill>
          <a:ln w="63500" cap="flat">
            <a:solidFill>
              <a:srgbClr val="7F7F7F"/>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33798" name="AutoShape 6"/>
          <p:cNvSpPr>
            <a:spLocks/>
          </p:cNvSpPr>
          <p:nvPr/>
        </p:nvSpPr>
        <p:spPr bwMode="auto">
          <a:xfrm>
            <a:off x="5174754" y="2853035"/>
            <a:ext cx="455414" cy="455414"/>
          </a:xfrm>
          <a:prstGeom prst="roundRect">
            <a:avLst>
              <a:gd name="adj" fmla="val 11764"/>
            </a:avLst>
          </a:prstGeom>
          <a:solidFill>
            <a:srgbClr val="7F7F7F"/>
          </a:solidFill>
          <a:ln w="63500" cap="flat">
            <a:solidFill>
              <a:srgbClr val="7F7F7F"/>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33799" name="Line 7"/>
          <p:cNvSpPr>
            <a:spLocks noChangeShapeType="1"/>
          </p:cNvSpPr>
          <p:nvPr/>
        </p:nvSpPr>
        <p:spPr bwMode="auto">
          <a:xfrm>
            <a:off x="3954736" y="3082975"/>
            <a:ext cx="1096119" cy="0"/>
          </a:xfrm>
          <a:prstGeom prst="line">
            <a:avLst/>
          </a:prstGeom>
          <a:noFill/>
          <a:ln w="38100" cap="flat">
            <a:solidFill>
              <a:srgbClr val="B5B7B7"/>
            </a:solidFill>
            <a:prstDash val="solid"/>
            <a:round/>
            <a:headEnd type="none" w="med" len="med"/>
            <a:tailEnd type="none" w="med" len="med"/>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3800" name="Line 8"/>
          <p:cNvSpPr>
            <a:spLocks noChangeShapeType="1"/>
          </p:cNvSpPr>
          <p:nvPr/>
        </p:nvSpPr>
        <p:spPr bwMode="auto">
          <a:xfrm>
            <a:off x="2204517" y="3089672"/>
            <a:ext cx="1020217" cy="12279"/>
          </a:xfrm>
          <a:prstGeom prst="line">
            <a:avLst/>
          </a:prstGeom>
          <a:noFill/>
          <a:ln w="38100" cap="flat">
            <a:solidFill>
              <a:srgbClr val="B5B7B7"/>
            </a:solidFill>
            <a:prstDash val="solid"/>
            <a:round/>
            <a:headEnd type="none" w="med" len="med"/>
            <a:tailEnd type="none" w="med" len="med"/>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3801" name="Line 9"/>
          <p:cNvSpPr>
            <a:spLocks noChangeShapeType="1"/>
          </p:cNvSpPr>
          <p:nvPr/>
        </p:nvSpPr>
        <p:spPr bwMode="auto">
          <a:xfrm>
            <a:off x="5722814" y="3093021"/>
            <a:ext cx="903014" cy="0"/>
          </a:xfrm>
          <a:prstGeom prst="line">
            <a:avLst/>
          </a:prstGeom>
          <a:noFill/>
          <a:ln w="38100" cap="flat">
            <a:solidFill>
              <a:srgbClr val="B5B7B7"/>
            </a:solidFill>
            <a:prstDash val="solid"/>
            <a:round/>
            <a:headEnd type="none" w="med" len="med"/>
            <a:tailEnd type="none" w="med" len="med"/>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3802" name="Line 10"/>
          <p:cNvSpPr>
            <a:spLocks noChangeShapeType="1"/>
          </p:cNvSpPr>
          <p:nvPr/>
        </p:nvSpPr>
        <p:spPr bwMode="auto">
          <a:xfrm rot="10800000" flipH="1">
            <a:off x="2773784" y="2005832"/>
            <a:ext cx="1442145" cy="6697"/>
          </a:xfrm>
          <a:prstGeom prst="line">
            <a:avLst/>
          </a:prstGeom>
          <a:noFill/>
          <a:ln w="38100" cap="flat">
            <a:solidFill>
              <a:srgbClr val="B5B7B7"/>
            </a:solidFill>
            <a:prstDash val="solid"/>
            <a:round/>
            <a:headEnd type="none" w="med" len="med"/>
            <a:tailEnd type="none" w="med" len="med"/>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3803" name="Line 11"/>
          <p:cNvSpPr>
            <a:spLocks noChangeShapeType="1"/>
          </p:cNvSpPr>
          <p:nvPr/>
        </p:nvSpPr>
        <p:spPr bwMode="auto">
          <a:xfrm flipH="1">
            <a:off x="3708053" y="2268141"/>
            <a:ext cx="490017" cy="490017"/>
          </a:xfrm>
          <a:prstGeom prst="line">
            <a:avLst/>
          </a:prstGeom>
          <a:noFill/>
          <a:ln w="25400" cap="flat">
            <a:solidFill>
              <a:schemeClr val="tx1">
                <a:alpha val="50000"/>
              </a:schemeClr>
            </a:solidFill>
            <a:prstDash val="dash"/>
            <a:round/>
            <a:headEnd type="none" w="med" len="med"/>
            <a:tailEnd type="none" w="med" len="med"/>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3804" name="Line 12"/>
          <p:cNvSpPr>
            <a:spLocks noChangeShapeType="1"/>
          </p:cNvSpPr>
          <p:nvPr/>
        </p:nvSpPr>
        <p:spPr bwMode="auto">
          <a:xfrm>
            <a:off x="4843240" y="2293814"/>
            <a:ext cx="492249" cy="492249"/>
          </a:xfrm>
          <a:prstGeom prst="line">
            <a:avLst/>
          </a:prstGeom>
          <a:noFill/>
          <a:ln w="25400" cap="flat">
            <a:solidFill>
              <a:schemeClr val="tx1">
                <a:alpha val="50000"/>
              </a:schemeClr>
            </a:solidFill>
            <a:prstDash val="dash"/>
            <a:round/>
            <a:headEnd type="none" w="med" len="med"/>
            <a:tailEnd type="none" w="med" len="med"/>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3805" name="Line 13"/>
          <p:cNvSpPr>
            <a:spLocks noChangeShapeType="1"/>
          </p:cNvSpPr>
          <p:nvPr/>
        </p:nvSpPr>
        <p:spPr bwMode="auto">
          <a:xfrm>
            <a:off x="4848820" y="2005832"/>
            <a:ext cx="1491258" cy="6697"/>
          </a:xfrm>
          <a:prstGeom prst="line">
            <a:avLst/>
          </a:prstGeom>
          <a:noFill/>
          <a:ln w="38100" cap="flat">
            <a:solidFill>
              <a:srgbClr val="B5B7B7"/>
            </a:solidFill>
            <a:prstDash val="solid"/>
            <a:round/>
            <a:headEnd type="none" w="med" len="med"/>
            <a:tailEnd type="none" w="med" len="med"/>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3806" name="Rectangle 14"/>
          <p:cNvSpPr>
            <a:spLocks/>
          </p:cNvSpPr>
          <p:nvPr/>
        </p:nvSpPr>
        <p:spPr bwMode="auto">
          <a:xfrm>
            <a:off x="2572867" y="1356197"/>
            <a:ext cx="4232672"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26788" tIns="26788" rIns="26788" bIns="26788"/>
          <a:lstStyle/>
          <a:p>
            <a:r>
              <a:rPr lang="en-US" sz="2500">
                <a:latin typeface="Myriad Pro Semibold" charset="0"/>
                <a:ea typeface="ＭＳ Ｐゴシック" charset="0"/>
                <a:cs typeface="Myriad Pro Semibold" charset="0"/>
                <a:sym typeface="Myriad Pro Semibold" charset="0"/>
              </a:rPr>
              <a:t>Abstract Network</a:t>
            </a:r>
          </a:p>
        </p:txBody>
      </p:sp>
      <p:sp>
        <p:nvSpPr>
          <p:cNvPr id="33807" name="Rectangle 15"/>
          <p:cNvSpPr>
            <a:spLocks/>
          </p:cNvSpPr>
          <p:nvPr/>
        </p:nvSpPr>
        <p:spPr bwMode="auto">
          <a:xfrm>
            <a:off x="2485802" y="3343052"/>
            <a:ext cx="4232672"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26788" tIns="26788" rIns="26788" bIns="26788"/>
          <a:lstStyle/>
          <a:p>
            <a:r>
              <a:rPr lang="en-US" sz="2500">
                <a:latin typeface="Myriad Pro Semibold" charset="0"/>
                <a:ea typeface="ＭＳ Ｐゴシック" charset="0"/>
                <a:cs typeface="Myriad Pro Semibold" charset="0"/>
                <a:sym typeface="Myriad Pro Semibold" charset="0"/>
              </a:rPr>
              <a:t>Physical Network</a:t>
            </a:r>
          </a:p>
        </p:txBody>
      </p:sp>
      <p:sp>
        <p:nvSpPr>
          <p:cNvPr id="33808" name="Rectangle 16"/>
          <p:cNvSpPr>
            <a:spLocks/>
          </p:cNvSpPr>
          <p:nvPr/>
        </p:nvSpPr>
        <p:spPr bwMode="auto">
          <a:xfrm>
            <a:off x="0" y="89297"/>
            <a:ext cx="9144000" cy="89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5717" tIns="35717" rIns="35717" bIns="35717" anchor="ctr"/>
          <a:lstStyle/>
          <a:p>
            <a:r>
              <a:rPr lang="en-US" sz="4500">
                <a:ea typeface="ＭＳ Ｐゴシック" charset="0"/>
                <a:cs typeface="Myriad Pro Light" charset="0"/>
              </a:rPr>
              <a:t>Example: </a:t>
            </a:r>
            <a:r>
              <a:rPr lang="ja-JP" altLang="en-US" sz="4500">
                <a:latin typeface="Arial"/>
                <a:ea typeface="ＭＳ Ｐゴシック" charset="0"/>
                <a:cs typeface="Myriad Pro Light" charset="0"/>
              </a:rPr>
              <a:t>“</a:t>
            </a:r>
            <a:r>
              <a:rPr lang="en-US" sz="4500">
                <a:ea typeface="ＭＳ Ｐゴシック" charset="0"/>
                <a:cs typeface="Myriad Pro Light" charset="0"/>
              </a:rPr>
              <a:t>One Big Switch</a:t>
            </a:r>
            <a:r>
              <a:rPr lang="ja-JP" altLang="en-US" sz="4500">
                <a:latin typeface="Arial"/>
                <a:ea typeface="ＭＳ Ｐゴシック" charset="0"/>
                <a:cs typeface="Myriad Pro Light" charset="0"/>
              </a:rPr>
              <a:t>”</a:t>
            </a:r>
            <a:endParaRPr lang="en-US" sz="4500">
              <a:ea typeface="ＭＳ Ｐゴシック" charset="0"/>
              <a:cs typeface="Myriad Pro Light" charset="0"/>
            </a:endParaRPr>
          </a:p>
        </p:txBody>
      </p:sp>
      <p:sp>
        <p:nvSpPr>
          <p:cNvPr id="33809" name="Rectangle 17"/>
          <p:cNvSpPr>
            <a:spLocks/>
          </p:cNvSpPr>
          <p:nvPr/>
        </p:nvSpPr>
        <p:spPr bwMode="auto">
          <a:xfrm>
            <a:off x="762000" y="6019800"/>
            <a:ext cx="7750969"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668"/>
              </a:spcBef>
            </a:pPr>
            <a:r>
              <a:rPr lang="en-US" sz="2100" dirty="0">
                <a:latin typeface="Consolas" charset="0"/>
                <a:ea typeface="ＭＳ Ｐゴシック" charset="0"/>
                <a:cs typeface="Consolas" charset="0"/>
                <a:sym typeface="Consolas" charset="0"/>
              </a:rPr>
              <a:t>(</a:t>
            </a:r>
            <a:r>
              <a:rPr lang="en-US" sz="2100" dirty="0">
                <a:solidFill>
                  <a:srgbClr val="FF0000"/>
                </a:solidFill>
                <a:latin typeface="Consolas" charset="0"/>
                <a:ea typeface="ＭＳ Ｐゴシック" charset="0"/>
                <a:cs typeface="Consolas" charset="0"/>
                <a:sym typeface="Consolas" charset="0"/>
              </a:rPr>
              <a:t>ingress</a:t>
            </a:r>
            <a:r>
              <a:rPr lang="en-US" sz="2100" dirty="0">
                <a:latin typeface="Consolas" charset="0"/>
                <a:ea typeface="ＭＳ Ｐゴシック" charset="0"/>
                <a:cs typeface="Consolas" charset="0"/>
                <a:sym typeface="Consolas" charset="0"/>
              </a:rPr>
              <a:t>; </a:t>
            </a:r>
            <a:r>
              <a:rPr lang="en-US" sz="2100" dirty="0">
                <a:solidFill>
                  <a:srgbClr val="366092"/>
                </a:solidFill>
                <a:latin typeface="Consolas" charset="0"/>
                <a:ea typeface="ＭＳ Ｐゴシック" charset="0"/>
                <a:cs typeface="Consolas" charset="0"/>
                <a:sym typeface="Consolas" charset="0"/>
              </a:rPr>
              <a:t>raise</a:t>
            </a:r>
            <a:r>
              <a:rPr lang="en-US" sz="2100" dirty="0">
                <a:latin typeface="Consolas" charset="0"/>
                <a:ea typeface="ＭＳ Ｐゴシック" charset="0"/>
                <a:cs typeface="Consolas" charset="0"/>
                <a:sym typeface="Consolas" charset="0"/>
              </a:rPr>
              <a:t>; </a:t>
            </a:r>
            <a:r>
              <a:rPr lang="en-US" sz="2100" dirty="0">
                <a:solidFill>
                  <a:srgbClr val="77933C"/>
                </a:solidFill>
                <a:latin typeface="Consolas" charset="0"/>
                <a:ea typeface="ＭＳ Ｐゴシック" charset="0"/>
                <a:cs typeface="Consolas" charset="0"/>
                <a:sym typeface="Consolas" charset="0"/>
              </a:rPr>
              <a:t>application</a:t>
            </a:r>
            <a:r>
              <a:rPr lang="en-US" sz="2100" dirty="0">
                <a:latin typeface="Consolas" charset="0"/>
                <a:ea typeface="ＭＳ Ｐゴシック" charset="0"/>
                <a:cs typeface="Consolas" charset="0"/>
                <a:sym typeface="Consolas" charset="0"/>
              </a:rPr>
              <a:t>; </a:t>
            </a:r>
            <a:r>
              <a:rPr lang="en-US" sz="2100" dirty="0">
                <a:solidFill>
                  <a:srgbClr val="366092"/>
                </a:solidFill>
                <a:latin typeface="Consolas" charset="0"/>
                <a:ea typeface="ＭＳ Ｐゴシック" charset="0"/>
                <a:cs typeface="Consolas" charset="0"/>
                <a:sym typeface="Consolas" charset="0"/>
              </a:rPr>
              <a:t>lower</a:t>
            </a:r>
            <a:r>
              <a:rPr lang="en-US" sz="2100" dirty="0">
                <a:latin typeface="Consolas" charset="0"/>
                <a:ea typeface="ＭＳ Ｐゴシック" charset="0"/>
                <a:cs typeface="Consolas" charset="0"/>
                <a:sym typeface="Consolas" charset="0"/>
              </a:rPr>
              <a:t>; </a:t>
            </a:r>
            <a:r>
              <a:rPr lang="en-US" sz="2100" dirty="0">
                <a:solidFill>
                  <a:srgbClr val="E36C09"/>
                </a:solidFill>
                <a:latin typeface="Consolas" charset="0"/>
                <a:ea typeface="ＭＳ Ｐゴシック" charset="0"/>
                <a:cs typeface="Consolas" charset="0"/>
                <a:sym typeface="Consolas" charset="0"/>
              </a:rPr>
              <a:t>fabric</a:t>
            </a:r>
            <a:r>
              <a:rPr lang="en-US" sz="2100" dirty="0">
                <a:latin typeface="Consolas" charset="0"/>
                <a:ea typeface="ＭＳ Ｐゴシック" charset="0"/>
                <a:cs typeface="Consolas" charset="0"/>
                <a:sym typeface="Consolas" charset="0"/>
              </a:rPr>
              <a:t>; </a:t>
            </a:r>
            <a:r>
              <a:rPr lang="en-US" sz="2100" dirty="0">
                <a:solidFill>
                  <a:srgbClr val="C6AD06"/>
                </a:solidFill>
                <a:latin typeface="Consolas" charset="0"/>
                <a:ea typeface="ＭＳ Ｐゴシック" charset="0"/>
                <a:cs typeface="Consolas" charset="0"/>
                <a:sym typeface="Consolas" charset="0"/>
              </a:rPr>
              <a:t>egress</a:t>
            </a:r>
            <a:r>
              <a:rPr lang="en-US" sz="2100" dirty="0">
                <a:latin typeface="Consolas" charset="0"/>
                <a:ea typeface="ＭＳ Ｐゴシック" charset="0"/>
                <a:cs typeface="Consolas" charset="0"/>
                <a:sym typeface="Consolas" charset="0"/>
              </a:rPr>
              <a:t>)</a:t>
            </a:r>
          </a:p>
        </p:txBody>
      </p:sp>
      <p:sp>
        <p:nvSpPr>
          <p:cNvPr id="33810" name="Rectangle 18"/>
          <p:cNvSpPr>
            <a:spLocks/>
          </p:cNvSpPr>
          <p:nvPr/>
        </p:nvSpPr>
        <p:spPr bwMode="auto">
          <a:xfrm>
            <a:off x="609600" y="5562600"/>
            <a:ext cx="2257823"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spcBef>
                <a:spcPts val="765"/>
              </a:spcBef>
            </a:pPr>
            <a:r>
              <a:rPr lang="en-US" sz="2500" dirty="0" smtClean="0">
                <a:ea typeface="ＭＳ Ｐゴシック" charset="0"/>
                <a:cs typeface="Myriad Pro Light" charset="0"/>
              </a:rPr>
              <a:t>Implementation:</a:t>
            </a:r>
            <a:endParaRPr lang="en-US" sz="2500" dirty="0">
              <a:ea typeface="ＭＳ Ｐゴシック" charset="0"/>
              <a:cs typeface="Myriad Pro Light" charset="0"/>
            </a:endParaRPr>
          </a:p>
        </p:txBody>
      </p:sp>
      <p:sp>
        <p:nvSpPr>
          <p:cNvPr id="33811" name="Line 19"/>
          <p:cNvSpPr>
            <a:spLocks noChangeShapeType="1"/>
          </p:cNvSpPr>
          <p:nvPr/>
        </p:nvSpPr>
        <p:spPr bwMode="auto">
          <a:xfrm>
            <a:off x="4269507" y="2015877"/>
            <a:ext cx="517922" cy="0"/>
          </a:xfrm>
          <a:prstGeom prst="line">
            <a:avLst/>
          </a:prstGeom>
          <a:noFill/>
          <a:ln w="127000" cap="flat">
            <a:solidFill>
              <a:srgbClr val="76923C"/>
            </a:solidFill>
            <a:prstDash val="solid"/>
            <a:round/>
            <a:headEnd type="none" w="med" len="me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3812" name="Line 20"/>
          <p:cNvSpPr>
            <a:spLocks noChangeShapeType="1"/>
          </p:cNvSpPr>
          <p:nvPr/>
        </p:nvSpPr>
        <p:spPr bwMode="auto">
          <a:xfrm>
            <a:off x="5726163" y="3096369"/>
            <a:ext cx="1060400" cy="0"/>
          </a:xfrm>
          <a:prstGeom prst="line">
            <a:avLst/>
          </a:prstGeom>
          <a:noFill/>
          <a:ln w="127000" cap="flat">
            <a:solidFill>
              <a:srgbClr val="C6AD06"/>
            </a:solidFill>
            <a:prstDash val="solid"/>
            <a:round/>
            <a:headEnd type="none" w="med" len="me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3813" name="Line 21"/>
          <p:cNvSpPr>
            <a:spLocks noChangeShapeType="1"/>
          </p:cNvSpPr>
          <p:nvPr/>
        </p:nvSpPr>
        <p:spPr bwMode="auto">
          <a:xfrm rot="10800000" flipH="1">
            <a:off x="2186658" y="3107531"/>
            <a:ext cx="1051471" cy="0"/>
          </a:xfrm>
          <a:prstGeom prst="line">
            <a:avLst/>
          </a:prstGeom>
          <a:noFill/>
          <a:ln w="127000" cap="flat">
            <a:solidFill>
              <a:srgbClr val="FF0000"/>
            </a:solidFill>
            <a:prstDash val="solid"/>
            <a:round/>
            <a:headEnd type="none" w="med" len="me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3814" name="Line 22"/>
          <p:cNvSpPr>
            <a:spLocks noChangeShapeType="1"/>
          </p:cNvSpPr>
          <p:nvPr/>
        </p:nvSpPr>
        <p:spPr bwMode="auto">
          <a:xfrm flipH="1">
            <a:off x="3854277" y="2364135"/>
            <a:ext cx="462111" cy="462111"/>
          </a:xfrm>
          <a:prstGeom prst="line">
            <a:avLst/>
          </a:prstGeom>
          <a:noFill/>
          <a:ln w="127000" cap="flat">
            <a:solidFill>
              <a:srgbClr val="366092"/>
            </a:solidFill>
            <a:prstDash val="solid"/>
            <a:round/>
            <a:headEnd type="none" w="med" len="me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3815" name="Line 23"/>
          <p:cNvSpPr>
            <a:spLocks noChangeShapeType="1"/>
          </p:cNvSpPr>
          <p:nvPr/>
        </p:nvSpPr>
        <p:spPr bwMode="auto">
          <a:xfrm>
            <a:off x="3884414" y="3097486"/>
            <a:ext cx="1214438" cy="0"/>
          </a:xfrm>
          <a:prstGeom prst="line">
            <a:avLst/>
          </a:prstGeom>
          <a:noFill/>
          <a:ln w="127000" cap="flat">
            <a:solidFill>
              <a:srgbClr val="E46C0A"/>
            </a:solidFill>
            <a:prstDash val="solid"/>
            <a:round/>
            <a:headEnd type="none" w="med" len="me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3816" name="Line 24"/>
          <p:cNvSpPr>
            <a:spLocks noChangeShapeType="1"/>
          </p:cNvSpPr>
          <p:nvPr/>
        </p:nvSpPr>
        <p:spPr bwMode="auto">
          <a:xfrm rot="10800000" flipH="1">
            <a:off x="3593084" y="2143125"/>
            <a:ext cx="536897" cy="535781"/>
          </a:xfrm>
          <a:prstGeom prst="line">
            <a:avLst/>
          </a:prstGeom>
          <a:noFill/>
          <a:ln w="127000" cap="flat">
            <a:solidFill>
              <a:srgbClr val="366092"/>
            </a:solidFill>
            <a:prstDash val="solid"/>
            <a:round/>
            <a:headEnd type="none" w="med" len="me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 name="Date Placeholder 1"/>
          <p:cNvSpPr>
            <a:spLocks noGrp="1"/>
          </p:cNvSpPr>
          <p:nvPr>
            <p:ph type="dt" sz="half" idx="10"/>
          </p:nvPr>
        </p:nvSpPr>
        <p:spPr/>
        <p:txBody>
          <a:bodyPr/>
          <a:lstStyle/>
          <a:p>
            <a:r>
              <a:rPr lang="en-US" smtClean="0"/>
              <a:t>9/24/13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45</a:t>
            </a:fld>
            <a:endParaRPr lang="en-US"/>
          </a:p>
        </p:txBody>
      </p:sp>
      <p:sp>
        <p:nvSpPr>
          <p:cNvPr id="29"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Tree>
    <p:extLst>
      <p:ext uri="{BB962C8B-B14F-4D97-AF65-F5344CB8AC3E}">
        <p14:creationId xmlns:p14="http://schemas.microsoft.com/office/powerpoint/2010/main" val="4019807050"/>
      </p:ext>
    </p:extLst>
  </p:cSld>
  <p:clrMapOvr>
    <a:masterClrMapping/>
  </p:clrMapOvr>
  <mc:AlternateContent xmlns:mc="http://schemas.openxmlformats.org/markup-compatibility/2006" xmlns:p14="http://schemas.microsoft.com/office/powerpoint/2010/main">
    <mc:Choice Requires="p14">
      <p:transition spd="slow" p14:dur="2000" advClick="0" advTm="46000"/>
    </mc:Choice>
    <mc:Fallback xmlns="">
      <p:transition xmlns:p14="http://schemas.microsoft.com/office/powerpoint/2010/main" spd="slow" advClick="0" advTm="46000"/>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80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3810"/>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200"/>
                                  </p:stCondLst>
                                  <p:childTnLst>
                                    <p:set>
                                      <p:cBhvr>
                                        <p:cTn id="12" dur="1" fill="hold">
                                          <p:stCondLst>
                                            <p:cond delay="499"/>
                                          </p:stCondLst>
                                        </p:cTn>
                                        <p:tgtEl>
                                          <p:spTgt spid="33813"/>
                                        </p:tgtEl>
                                        <p:attrNameLst>
                                          <p:attrName>style.visibility</p:attrName>
                                        </p:attrNameLst>
                                      </p:cBhvr>
                                      <p:to>
                                        <p:strVal val="visible"/>
                                      </p:to>
                                    </p:set>
                                  </p:childTnLst>
                                </p:cTn>
                              </p:par>
                            </p:childTnLst>
                          </p:cTn>
                        </p:par>
                        <p:par>
                          <p:cTn id="13" fill="hold" nodeType="afterGroup">
                            <p:stCondLst>
                              <p:cond delay="1700"/>
                            </p:stCondLst>
                            <p:childTnLst>
                              <p:par>
                                <p:cTn id="14" presetID="1" presetClass="entr" presetSubtype="0" fill="hold" grpId="0" nodeType="afterEffect">
                                  <p:stCondLst>
                                    <p:cond delay="200"/>
                                  </p:stCondLst>
                                  <p:childTnLst>
                                    <p:set>
                                      <p:cBhvr>
                                        <p:cTn id="15" dur="1" fill="hold">
                                          <p:stCondLst>
                                            <p:cond delay="499"/>
                                          </p:stCondLst>
                                        </p:cTn>
                                        <p:tgtEl>
                                          <p:spTgt spid="33816"/>
                                        </p:tgtEl>
                                        <p:attrNameLst>
                                          <p:attrName>style.visibility</p:attrName>
                                        </p:attrNameLst>
                                      </p:cBhvr>
                                      <p:to>
                                        <p:strVal val="visible"/>
                                      </p:to>
                                    </p:set>
                                  </p:childTnLst>
                                </p:cTn>
                              </p:par>
                            </p:childTnLst>
                          </p:cTn>
                        </p:par>
                        <p:par>
                          <p:cTn id="16" fill="hold" nodeType="afterGroup">
                            <p:stCondLst>
                              <p:cond delay="2400"/>
                            </p:stCondLst>
                            <p:childTnLst>
                              <p:par>
                                <p:cTn id="17" presetID="1" presetClass="entr" presetSubtype="0" fill="hold" grpId="0" nodeType="afterEffect">
                                  <p:stCondLst>
                                    <p:cond delay="200"/>
                                  </p:stCondLst>
                                  <p:childTnLst>
                                    <p:set>
                                      <p:cBhvr>
                                        <p:cTn id="18" dur="1" fill="hold">
                                          <p:stCondLst>
                                            <p:cond delay="499"/>
                                          </p:stCondLst>
                                        </p:cTn>
                                        <p:tgtEl>
                                          <p:spTgt spid="33811"/>
                                        </p:tgtEl>
                                        <p:attrNameLst>
                                          <p:attrName>style.visibility</p:attrName>
                                        </p:attrNameLst>
                                      </p:cBhvr>
                                      <p:to>
                                        <p:strVal val="visible"/>
                                      </p:to>
                                    </p:set>
                                  </p:childTnLst>
                                </p:cTn>
                              </p:par>
                            </p:childTnLst>
                          </p:cTn>
                        </p:par>
                        <p:par>
                          <p:cTn id="19" fill="hold" nodeType="afterGroup">
                            <p:stCondLst>
                              <p:cond delay="3100"/>
                            </p:stCondLst>
                            <p:childTnLst>
                              <p:par>
                                <p:cTn id="20" presetID="1" presetClass="entr" presetSubtype="0" fill="hold" grpId="0" nodeType="afterEffect">
                                  <p:stCondLst>
                                    <p:cond delay="200"/>
                                  </p:stCondLst>
                                  <p:childTnLst>
                                    <p:set>
                                      <p:cBhvr>
                                        <p:cTn id="21" dur="1" fill="hold">
                                          <p:stCondLst>
                                            <p:cond delay="499"/>
                                          </p:stCondLst>
                                        </p:cTn>
                                        <p:tgtEl>
                                          <p:spTgt spid="33814"/>
                                        </p:tgtEl>
                                        <p:attrNameLst>
                                          <p:attrName>style.visibility</p:attrName>
                                        </p:attrNameLst>
                                      </p:cBhvr>
                                      <p:to>
                                        <p:strVal val="visible"/>
                                      </p:to>
                                    </p:set>
                                  </p:childTnLst>
                                </p:cTn>
                              </p:par>
                            </p:childTnLst>
                          </p:cTn>
                        </p:par>
                        <p:par>
                          <p:cTn id="22" fill="hold" nodeType="afterGroup">
                            <p:stCondLst>
                              <p:cond delay="3800"/>
                            </p:stCondLst>
                            <p:childTnLst>
                              <p:par>
                                <p:cTn id="23" presetID="1" presetClass="entr" presetSubtype="0" fill="hold" grpId="0" nodeType="afterEffect">
                                  <p:stCondLst>
                                    <p:cond delay="200"/>
                                  </p:stCondLst>
                                  <p:childTnLst>
                                    <p:set>
                                      <p:cBhvr>
                                        <p:cTn id="24" dur="1" fill="hold">
                                          <p:stCondLst>
                                            <p:cond delay="499"/>
                                          </p:stCondLst>
                                        </p:cTn>
                                        <p:tgtEl>
                                          <p:spTgt spid="33815"/>
                                        </p:tgtEl>
                                        <p:attrNameLst>
                                          <p:attrName>style.visibility</p:attrName>
                                        </p:attrNameLst>
                                      </p:cBhvr>
                                      <p:to>
                                        <p:strVal val="visible"/>
                                      </p:to>
                                    </p:set>
                                  </p:childTnLst>
                                </p:cTn>
                              </p:par>
                            </p:childTnLst>
                          </p:cTn>
                        </p:par>
                        <p:par>
                          <p:cTn id="25" fill="hold" nodeType="afterGroup">
                            <p:stCondLst>
                              <p:cond delay="4500"/>
                            </p:stCondLst>
                            <p:childTnLst>
                              <p:par>
                                <p:cTn id="26" presetID="1" presetClass="entr" presetSubtype="0" fill="hold" grpId="0" nodeType="afterEffect">
                                  <p:stCondLst>
                                    <p:cond delay="200"/>
                                  </p:stCondLst>
                                  <p:childTnLst>
                                    <p:set>
                                      <p:cBhvr>
                                        <p:cTn id="27" dur="1" fill="hold">
                                          <p:stCondLst>
                                            <p:cond delay="499"/>
                                          </p:stCondLst>
                                        </p:cTn>
                                        <p:tgtEl>
                                          <p:spTgt spid="338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9" grpId="0" autoUpdateAnimBg="0"/>
      <p:bldP spid="33810" grpId="0" autoUpdateAnimBg="0"/>
      <p:bldP spid="33811" grpId="0" animBg="1"/>
      <p:bldP spid="33812" grpId="0" animBg="1"/>
      <p:bldP spid="33813" grpId="0" animBg="1"/>
      <p:bldP spid="33814" grpId="0" animBg="1"/>
      <p:bldP spid="33815" grpId="0" animBg="1"/>
      <p:bldP spid="3381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ln/>
        </p:spPr>
        <p:txBody>
          <a:bodyPr/>
          <a:lstStyle/>
          <a:p>
            <a:r>
              <a:rPr lang="en-US"/>
              <a:t>Formal Reasoning</a:t>
            </a:r>
          </a:p>
        </p:txBody>
      </p:sp>
      <p:sp>
        <p:nvSpPr>
          <p:cNvPr id="2" name="Date Placeholder 1"/>
          <p:cNvSpPr>
            <a:spLocks noGrp="1"/>
          </p:cNvSpPr>
          <p:nvPr>
            <p:ph type="dt" sz="half" idx="10"/>
          </p:nvPr>
        </p:nvSpPr>
        <p:spPr/>
        <p:txBody>
          <a:bodyPr/>
          <a:lstStyle/>
          <a:p>
            <a:r>
              <a:rPr lang="en-US" smtClean="0"/>
              <a:t>9/24/13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46</a:t>
            </a:fld>
            <a:endParaRPr lang="en-US"/>
          </a:p>
        </p:txBody>
      </p:sp>
      <p:sp>
        <p:nvSpPr>
          <p:cNvPr id="6"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Tree>
    <p:extLst>
      <p:ext uri="{BB962C8B-B14F-4D97-AF65-F5344CB8AC3E}">
        <p14:creationId xmlns:p14="http://schemas.microsoft.com/office/powerpoint/2010/main" val="2229006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ln/>
        </p:spPr>
        <p:txBody>
          <a:bodyPr/>
          <a:lstStyle/>
          <a:p>
            <a:r>
              <a:rPr lang="en-US"/>
              <a:t>Program Equivalence</a:t>
            </a: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974" y="1603996"/>
            <a:ext cx="892969" cy="11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7941" y="1731244"/>
            <a:ext cx="892969" cy="115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pic>
      <p:sp>
        <p:nvSpPr>
          <p:cNvPr id="36868" name="AutoShape 4"/>
          <p:cNvSpPr>
            <a:spLocks/>
          </p:cNvSpPr>
          <p:nvPr/>
        </p:nvSpPr>
        <p:spPr bwMode="auto">
          <a:xfrm>
            <a:off x="3384351" y="1861840"/>
            <a:ext cx="669727" cy="669727"/>
          </a:xfrm>
          <a:prstGeom prst="roundRect">
            <a:avLst>
              <a:gd name="adj" fmla="val 6000"/>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nchor="b"/>
          <a:lstStyle/>
          <a:p>
            <a:r>
              <a:rPr lang="en-US" sz="3400">
                <a:solidFill>
                  <a:srgbClr val="FFFFFF"/>
                </a:solidFill>
                <a:latin typeface="Myriad Pro Semibold" charset="0"/>
                <a:ea typeface="ＭＳ Ｐゴシック" charset="0"/>
                <a:cs typeface="Myriad Pro Semibold" charset="0"/>
                <a:sym typeface="Myriad Pro Semibold" charset="0"/>
              </a:rPr>
              <a:t>A</a:t>
            </a:r>
          </a:p>
        </p:txBody>
      </p:sp>
      <p:sp>
        <p:nvSpPr>
          <p:cNvPr id="36869" name="Line 5"/>
          <p:cNvSpPr>
            <a:spLocks noChangeShapeType="1"/>
          </p:cNvSpPr>
          <p:nvPr/>
        </p:nvSpPr>
        <p:spPr bwMode="auto">
          <a:xfrm flipH="1">
            <a:off x="4191373" y="2200052"/>
            <a:ext cx="508992" cy="0"/>
          </a:xfrm>
          <a:prstGeom prst="line">
            <a:avLst/>
          </a:prstGeom>
          <a:noFill/>
          <a:ln w="25400" cap="flat">
            <a:solidFill>
              <a:srgbClr val="7F7F7F"/>
            </a:solidFill>
            <a:prstDash val="solid"/>
            <a:round/>
            <a:headEnd type="none" w="med" len="med"/>
            <a:tailEnd type="none" w="med" len="med"/>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6870" name="Line 6"/>
          <p:cNvSpPr>
            <a:spLocks noChangeShapeType="1"/>
          </p:cNvSpPr>
          <p:nvPr/>
        </p:nvSpPr>
        <p:spPr bwMode="auto">
          <a:xfrm flipH="1">
            <a:off x="5805414" y="2196703"/>
            <a:ext cx="505643" cy="0"/>
          </a:xfrm>
          <a:prstGeom prst="line">
            <a:avLst/>
          </a:prstGeom>
          <a:noFill/>
          <a:ln w="25400" cap="flat">
            <a:solidFill>
              <a:srgbClr val="7F7F7F"/>
            </a:solidFill>
            <a:prstDash val="solid"/>
            <a:round/>
            <a:headEnd type="none" w="med" len="med"/>
            <a:tailEnd type="none" w="med" len="med"/>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6871" name="Line 7"/>
          <p:cNvSpPr>
            <a:spLocks noChangeShapeType="1"/>
          </p:cNvSpPr>
          <p:nvPr/>
        </p:nvSpPr>
        <p:spPr bwMode="auto">
          <a:xfrm rot="10800000">
            <a:off x="2741414" y="2187773"/>
            <a:ext cx="428625" cy="8930"/>
          </a:xfrm>
          <a:prstGeom prst="line">
            <a:avLst/>
          </a:prstGeom>
          <a:noFill/>
          <a:ln w="25400" cap="flat">
            <a:solidFill>
              <a:srgbClr val="7F7F7F"/>
            </a:solidFill>
            <a:prstDash val="solid"/>
            <a:round/>
            <a:headEnd type="none" w="med" len="med"/>
            <a:tailEnd type="none" w="med" len="med"/>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6872" name="AutoShape 8"/>
          <p:cNvSpPr>
            <a:spLocks/>
          </p:cNvSpPr>
          <p:nvPr/>
        </p:nvSpPr>
        <p:spPr bwMode="auto">
          <a:xfrm>
            <a:off x="4911328" y="1857375"/>
            <a:ext cx="669727" cy="669727"/>
          </a:xfrm>
          <a:prstGeom prst="roundRect">
            <a:avLst>
              <a:gd name="adj" fmla="val 6000"/>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nchor="b"/>
          <a:lstStyle/>
          <a:p>
            <a:r>
              <a:rPr lang="en-US" sz="3400">
                <a:solidFill>
                  <a:srgbClr val="FFFFFF"/>
                </a:solidFill>
                <a:latin typeface="Myriad Pro Semibold" charset="0"/>
                <a:ea typeface="ＭＳ Ｐゴシック" charset="0"/>
                <a:cs typeface="Myriad Pro Semibold" charset="0"/>
                <a:sym typeface="Myriad Pro Semibold" charset="0"/>
              </a:rPr>
              <a:t>B</a:t>
            </a:r>
          </a:p>
        </p:txBody>
      </p:sp>
      <p:sp>
        <p:nvSpPr>
          <p:cNvPr id="36873" name="Rectangle 9"/>
          <p:cNvSpPr>
            <a:spLocks/>
          </p:cNvSpPr>
          <p:nvPr/>
        </p:nvSpPr>
        <p:spPr bwMode="auto">
          <a:xfrm>
            <a:off x="598289" y="1080492"/>
            <a:ext cx="7697391"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spcBef>
                <a:spcPts val="466"/>
              </a:spcBef>
            </a:pPr>
            <a:r>
              <a:rPr lang="en-US" sz="2500">
                <a:ea typeface="ＭＳ Ｐゴシック" charset="0"/>
                <a:cs typeface="Myriad Pro Light" charset="0"/>
              </a:rPr>
              <a:t>Given a program and a topology:</a:t>
            </a:r>
          </a:p>
        </p:txBody>
      </p:sp>
      <p:sp>
        <p:nvSpPr>
          <p:cNvPr id="36874" name="Rectangle 10"/>
          <p:cNvSpPr>
            <a:spLocks/>
          </p:cNvSpPr>
          <p:nvPr/>
        </p:nvSpPr>
        <p:spPr bwMode="auto">
          <a:xfrm>
            <a:off x="457200" y="4495800"/>
            <a:ext cx="8170664" cy="177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spcBef>
                <a:spcPts val="1898"/>
              </a:spcBef>
            </a:pPr>
            <a:r>
              <a:rPr lang="en-US" sz="2500" dirty="0">
                <a:ea typeface="ＭＳ Ｐゴシック" charset="0"/>
                <a:cs typeface="Myriad Pro Light" charset="0"/>
              </a:rPr>
              <a:t>Formally, does the following equivalence hold?</a:t>
            </a:r>
          </a:p>
          <a:p>
            <a:pPr>
              <a:spcBef>
                <a:spcPts val="844"/>
              </a:spcBef>
            </a:pPr>
            <a:r>
              <a:rPr lang="en-US" sz="2500" dirty="0">
                <a:ea typeface="ＭＳ Ｐゴシック" charset="0"/>
                <a:cs typeface="Myriad Pro Light" charset="0"/>
              </a:rPr>
              <a:t>  (</a:t>
            </a:r>
            <a:r>
              <a:rPr lang="en-US" sz="2500" dirty="0">
                <a:latin typeface="Myriad Pro Semibold" charset="0"/>
                <a:ea typeface="ＭＳ Ｐゴシック" charset="0"/>
                <a:cs typeface="Myriad Pro Semibold" charset="0"/>
                <a:sym typeface="Myriad Pro Semibold" charset="0"/>
              </a:rPr>
              <a:t>filter</a:t>
            </a:r>
            <a:r>
              <a:rPr lang="en-US" sz="2500" dirty="0">
                <a:ea typeface="ＭＳ Ｐゴシック" charset="0"/>
                <a:cs typeface="Myriad Pro Light" charset="0"/>
              </a:rPr>
              <a:t> switch = A</a:t>
            </a:r>
            <a:r>
              <a:rPr lang="en-US" sz="2500" dirty="0">
                <a:latin typeface="Myriad Pro Semibold" charset="0"/>
                <a:ea typeface="ＭＳ Ｐゴシック" charset="0"/>
                <a:cs typeface="Myriad Pro Semibold" charset="0"/>
                <a:sym typeface="Myriad Pro Semibold" charset="0"/>
              </a:rPr>
              <a:t> ;</a:t>
            </a:r>
            <a:r>
              <a:rPr lang="en-US" sz="2500" dirty="0">
                <a:ea typeface="ＭＳ Ｐゴシック" charset="0"/>
                <a:cs typeface="Myriad Pro Light" charset="0"/>
              </a:rPr>
              <a:t> firewall; routing </a:t>
            </a:r>
            <a:r>
              <a:rPr lang="en-US" sz="2500" dirty="0">
                <a:latin typeface="Myriad Pro Semibold" charset="0"/>
                <a:ea typeface="ＭＳ Ｐゴシック" charset="0"/>
                <a:cs typeface="Myriad Pro Semibold" charset="0"/>
                <a:sym typeface="Myriad Pro Semibold" charset="0"/>
              </a:rPr>
              <a:t>+</a:t>
            </a:r>
            <a:r>
              <a:rPr lang="en-US" sz="2500" dirty="0">
                <a:ea typeface="ＭＳ Ｐゴシック" charset="0"/>
                <a:cs typeface="Myriad Pro Light" charset="0"/>
              </a:rPr>
              <a:t> </a:t>
            </a:r>
            <a:r>
              <a:rPr lang="en-US" sz="2500" dirty="0">
                <a:latin typeface="Myriad Pro Semibold" charset="0"/>
                <a:ea typeface="ＭＳ Ｐゴシック" charset="0"/>
                <a:cs typeface="Myriad Pro Semibold" charset="0"/>
                <a:sym typeface="Myriad Pro Semibold" charset="0"/>
              </a:rPr>
              <a:t>filter</a:t>
            </a:r>
            <a:r>
              <a:rPr lang="en-US" sz="2500" dirty="0">
                <a:ea typeface="ＭＳ Ｐゴシック" charset="0"/>
                <a:cs typeface="Myriad Pro Light" charset="0"/>
              </a:rPr>
              <a:t> switch = B</a:t>
            </a:r>
            <a:r>
              <a:rPr lang="en-US" sz="2500" dirty="0">
                <a:latin typeface="Myriad Pro Semibold" charset="0"/>
                <a:ea typeface="ＭＳ Ｐゴシック" charset="0"/>
                <a:cs typeface="Myriad Pro Semibold" charset="0"/>
                <a:sym typeface="Myriad Pro Semibold" charset="0"/>
              </a:rPr>
              <a:t>;</a:t>
            </a:r>
            <a:r>
              <a:rPr lang="en-US" sz="2500" dirty="0">
                <a:ea typeface="ＭＳ Ｐゴシック" charset="0"/>
                <a:cs typeface="Myriad Pro Light" charset="0"/>
              </a:rPr>
              <a:t> routing)</a:t>
            </a:r>
          </a:p>
          <a:p>
            <a:pPr>
              <a:spcBef>
                <a:spcPts val="466"/>
              </a:spcBef>
            </a:pPr>
            <a:r>
              <a:rPr lang="en-US" sz="2500" dirty="0">
                <a:ea typeface="ＭＳ Ｐゴシック" charset="0"/>
                <a:cs typeface="Myriad Pro Light" charset="0"/>
              </a:rPr>
              <a:t>  </a:t>
            </a:r>
            <a:r>
              <a:rPr lang="en-US" sz="2500" dirty="0">
                <a:latin typeface="Myriad Pro Semibold" charset="0"/>
                <a:ea typeface="ＭＳ Ｐゴシック" charset="0"/>
                <a:cs typeface="Myriad Pro Semibold" charset="0"/>
                <a:sym typeface="Myriad Pro Semibold" charset="0"/>
              </a:rPr>
              <a:t>~</a:t>
            </a:r>
            <a:r>
              <a:rPr lang="en-US" sz="2500" dirty="0">
                <a:ea typeface="ＭＳ Ｐゴシック" charset="0"/>
                <a:cs typeface="Myriad Pro Light" charset="0"/>
              </a:rPr>
              <a:t> </a:t>
            </a:r>
          </a:p>
          <a:p>
            <a:pPr>
              <a:spcBef>
                <a:spcPts val="466"/>
              </a:spcBef>
            </a:pPr>
            <a:r>
              <a:rPr lang="en-US" sz="2500" dirty="0">
                <a:ea typeface="ＭＳ Ｐゴシック" charset="0"/>
                <a:cs typeface="Myriad Pro Light" charset="0"/>
              </a:rPr>
              <a:t>  (</a:t>
            </a:r>
            <a:r>
              <a:rPr lang="en-US" sz="2500" dirty="0">
                <a:latin typeface="Myriad Pro Semibold" charset="0"/>
                <a:ea typeface="ＭＳ Ｐゴシック" charset="0"/>
                <a:cs typeface="Myriad Pro Semibold" charset="0"/>
                <a:sym typeface="Myriad Pro Semibold" charset="0"/>
              </a:rPr>
              <a:t>filter</a:t>
            </a:r>
            <a:r>
              <a:rPr lang="en-US" sz="2500" dirty="0">
                <a:ea typeface="ＭＳ Ｐゴシック" charset="0"/>
                <a:cs typeface="Myriad Pro Light" charset="0"/>
              </a:rPr>
              <a:t> switch = A </a:t>
            </a:r>
            <a:r>
              <a:rPr lang="en-US" sz="2500" dirty="0">
                <a:latin typeface="Myriad Pro Semibold" charset="0"/>
                <a:ea typeface="ＭＳ Ｐゴシック" charset="0"/>
                <a:cs typeface="Myriad Pro Semibold" charset="0"/>
                <a:sym typeface="Myriad Pro Semibold" charset="0"/>
              </a:rPr>
              <a:t>;</a:t>
            </a:r>
            <a:r>
              <a:rPr lang="en-US" sz="2500" dirty="0">
                <a:ea typeface="ＭＳ Ｐゴシック" charset="0"/>
                <a:cs typeface="Myriad Pro Light" charset="0"/>
              </a:rPr>
              <a:t> routing </a:t>
            </a:r>
            <a:r>
              <a:rPr lang="en-US" sz="2500" dirty="0">
                <a:latin typeface="Myriad Pro Semibold" charset="0"/>
                <a:ea typeface="ＭＳ Ｐゴシック" charset="0"/>
                <a:cs typeface="Myriad Pro Semibold" charset="0"/>
                <a:sym typeface="Myriad Pro Semibold" charset="0"/>
              </a:rPr>
              <a:t>+</a:t>
            </a:r>
            <a:r>
              <a:rPr lang="en-US" sz="2500" dirty="0">
                <a:ea typeface="ＭＳ Ｐゴシック" charset="0"/>
                <a:cs typeface="Myriad Pro Light" charset="0"/>
              </a:rPr>
              <a:t> </a:t>
            </a:r>
            <a:r>
              <a:rPr lang="en-US" sz="2500" dirty="0">
                <a:latin typeface="Myriad Pro Semibold" charset="0"/>
                <a:ea typeface="ＭＳ Ｐゴシック" charset="0"/>
                <a:cs typeface="Myriad Pro Semibold" charset="0"/>
                <a:sym typeface="Myriad Pro Semibold" charset="0"/>
              </a:rPr>
              <a:t>filter</a:t>
            </a:r>
            <a:r>
              <a:rPr lang="en-US" sz="2500" dirty="0">
                <a:ea typeface="ＭＳ Ｐゴシック" charset="0"/>
                <a:cs typeface="Myriad Pro Light" charset="0"/>
              </a:rPr>
              <a:t> switch = B</a:t>
            </a:r>
            <a:r>
              <a:rPr lang="en-US" sz="2500" dirty="0">
                <a:latin typeface="Myriad Pro Semibold" charset="0"/>
                <a:ea typeface="ＭＳ Ｐゴシック" charset="0"/>
                <a:cs typeface="Myriad Pro Semibold" charset="0"/>
                <a:sym typeface="Myriad Pro Semibold" charset="0"/>
              </a:rPr>
              <a:t>;</a:t>
            </a:r>
            <a:r>
              <a:rPr lang="en-US" sz="2500" dirty="0">
                <a:ea typeface="ＭＳ Ｐゴシック" charset="0"/>
                <a:cs typeface="Myriad Pro Light" charset="0"/>
              </a:rPr>
              <a:t> firewall</a:t>
            </a:r>
            <a:r>
              <a:rPr lang="en-US" sz="2500" dirty="0">
                <a:latin typeface="Myriad Pro Semibold" charset="0"/>
                <a:ea typeface="ＭＳ Ｐゴシック" charset="0"/>
                <a:cs typeface="Myriad Pro Semibold" charset="0"/>
                <a:sym typeface="Myriad Pro Semibold" charset="0"/>
              </a:rPr>
              <a:t>;</a:t>
            </a:r>
            <a:r>
              <a:rPr lang="en-US" sz="2500" dirty="0">
                <a:ea typeface="ＭＳ Ｐゴシック" charset="0"/>
                <a:cs typeface="Myriad Pro Light" charset="0"/>
              </a:rPr>
              <a:t> routing)</a:t>
            </a:r>
          </a:p>
        </p:txBody>
      </p:sp>
      <p:sp>
        <p:nvSpPr>
          <p:cNvPr id="36875" name="Rectangle 11"/>
          <p:cNvSpPr>
            <a:spLocks/>
          </p:cNvSpPr>
          <p:nvPr/>
        </p:nvSpPr>
        <p:spPr bwMode="auto">
          <a:xfrm>
            <a:off x="464344" y="3245942"/>
            <a:ext cx="7697391" cy="122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spcBef>
                <a:spcPts val="466"/>
              </a:spcBef>
            </a:pPr>
            <a:r>
              <a:rPr lang="en-US" sz="2500">
                <a:ea typeface="ＭＳ Ｐゴシック" charset="0"/>
                <a:cs typeface="Myriad Pro Light" charset="0"/>
              </a:rPr>
              <a:t>Want to be able to answer questions like:</a:t>
            </a:r>
          </a:p>
          <a:p>
            <a:pPr>
              <a:spcBef>
                <a:spcPts val="466"/>
              </a:spcBef>
            </a:pPr>
            <a:r>
              <a:rPr lang="ja-JP" altLang="en-US" sz="2500">
                <a:latin typeface="Arial"/>
                <a:ea typeface="ＭＳ Ｐゴシック" charset="0"/>
                <a:cs typeface="Myriad Pro Light" charset="0"/>
              </a:rPr>
              <a:t>“</a:t>
            </a:r>
            <a:r>
              <a:rPr lang="en-US" sz="2500">
                <a:ea typeface="ＭＳ Ｐゴシック" charset="0"/>
                <a:cs typeface="Myriad Pro Light" charset="0"/>
              </a:rPr>
              <a:t>Will my network behave the same if I put the firewall rules on A, or on switch B (or both)?</a:t>
            </a:r>
            <a:r>
              <a:rPr lang="ja-JP" altLang="en-US" sz="2500">
                <a:latin typeface="Arial"/>
                <a:ea typeface="ＭＳ Ｐゴシック" charset="0"/>
                <a:cs typeface="Myriad Pro Light" charset="0"/>
              </a:rPr>
              <a:t>”</a:t>
            </a:r>
            <a:endParaRPr lang="en-US" sz="2500">
              <a:ea typeface="ＭＳ Ｐゴシック" charset="0"/>
              <a:cs typeface="Myriad Pro Light" charset="0"/>
            </a:endParaRPr>
          </a:p>
        </p:txBody>
      </p:sp>
      <p:sp>
        <p:nvSpPr>
          <p:cNvPr id="2" name="Date Placeholder 1"/>
          <p:cNvSpPr>
            <a:spLocks noGrp="1"/>
          </p:cNvSpPr>
          <p:nvPr>
            <p:ph type="dt" sz="half" idx="10"/>
          </p:nvPr>
        </p:nvSpPr>
        <p:spPr/>
        <p:txBody>
          <a:bodyPr/>
          <a:lstStyle/>
          <a:p>
            <a:r>
              <a:rPr lang="en-US" smtClean="0"/>
              <a:t>9/24/13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47</a:t>
            </a:fld>
            <a:endParaRPr lang="en-US"/>
          </a:p>
        </p:txBody>
      </p:sp>
      <p:sp>
        <p:nvSpPr>
          <p:cNvPr id="16"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Tree>
    <p:extLst>
      <p:ext uri="{BB962C8B-B14F-4D97-AF65-F5344CB8AC3E}">
        <p14:creationId xmlns:p14="http://schemas.microsoft.com/office/powerpoint/2010/main" val="2102708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4"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a:xfrm>
            <a:off x="457200" y="304800"/>
            <a:ext cx="8229600" cy="411162"/>
          </a:xfrm>
          <a:ln/>
        </p:spPr>
        <p:txBody>
          <a:bodyPr>
            <a:normAutofit fontScale="90000"/>
          </a:bodyPr>
          <a:lstStyle/>
          <a:p>
            <a:r>
              <a:rPr lang="en-US" dirty="0" err="1"/>
              <a:t>NetKAT</a:t>
            </a:r>
            <a:r>
              <a:rPr lang="en-US" dirty="0"/>
              <a:t> </a:t>
            </a:r>
            <a:r>
              <a:rPr lang="en-US" dirty="0" err="1"/>
              <a:t>Equational</a:t>
            </a:r>
            <a:r>
              <a:rPr lang="en-US" dirty="0"/>
              <a:t> Theory</a:t>
            </a:r>
          </a:p>
        </p:txBody>
      </p:sp>
      <p:sp>
        <p:nvSpPr>
          <p:cNvPr id="37890" name="Rectangle 2"/>
          <p:cNvSpPr>
            <a:spLocks/>
          </p:cNvSpPr>
          <p:nvPr/>
        </p:nvSpPr>
        <p:spPr bwMode="auto">
          <a:xfrm>
            <a:off x="508992" y="1066800"/>
            <a:ext cx="3527227" cy="2590800"/>
          </a:xfrm>
          <a:prstGeom prst="rect">
            <a:avLst/>
          </a:prstGeom>
          <a:solidFill>
            <a:srgbClr val="FFFF66">
              <a:alpha val="24706"/>
            </a:srgbClr>
          </a:solidFill>
          <a:ln w="25400" cap="flat">
            <a:solidFill>
              <a:srgbClr val="DDDD5A">
                <a:alpha val="50000"/>
              </a:srgbClr>
            </a:solidFill>
            <a:prstDash val="solid"/>
            <a:miter lim="800000"/>
            <a:headEnd type="none" w="med" len="med"/>
            <a:tailEnd type="none" w="med" len="med"/>
          </a:ln>
        </p:spPr>
        <p:txBody>
          <a:bodyPr lIns="107152" tIns="107152" rIns="107152" bIns="107152" anchor="ctr"/>
          <a:lstStyle/>
          <a:p>
            <a:pPr>
              <a:spcBef>
                <a:spcPts val="844"/>
              </a:spcBef>
            </a:pPr>
            <a:r>
              <a:rPr lang="en-US" sz="2500">
                <a:ea typeface="ＭＳ Ｐゴシック" charset="0"/>
                <a:cs typeface="Myriad Pro Light" charset="0"/>
              </a:rPr>
              <a:t>Boolean Algebra</a:t>
            </a:r>
          </a:p>
          <a:p>
            <a:pPr>
              <a:spcBef>
                <a:spcPts val="844"/>
              </a:spcBef>
            </a:pPr>
            <a:r>
              <a:rPr lang="en-US" sz="1700">
                <a:ea typeface="ＭＳ Ｐゴシック" charset="0"/>
                <a:cs typeface="Myriad Pro Light" charset="0"/>
              </a:rPr>
              <a:t>a </a:t>
            </a:r>
            <a:r>
              <a:rPr lang="en-US" sz="1700">
                <a:latin typeface="Myriad Pro Semibold" charset="0"/>
                <a:ea typeface="ＭＳ Ｐゴシック" charset="0"/>
                <a:cs typeface="Myriad Pro Semibold" charset="0"/>
                <a:sym typeface="Myriad Pro Semibold" charset="0"/>
              </a:rPr>
              <a:t>|</a:t>
            </a:r>
            <a:r>
              <a:rPr lang="en-US" sz="1700">
                <a:ea typeface="ＭＳ Ｐゴシック" charset="0"/>
                <a:cs typeface="Myriad Pro Light" charset="0"/>
              </a:rPr>
              <a:t> (b </a:t>
            </a:r>
            <a:r>
              <a:rPr lang="en-US" sz="1700">
                <a:latin typeface="Myriad Pro Semibold" charset="0"/>
                <a:ea typeface="ＭＳ Ｐゴシック" charset="0"/>
                <a:cs typeface="Myriad Pro Semibold" charset="0"/>
                <a:sym typeface="Myriad Pro Semibold" charset="0"/>
              </a:rPr>
              <a:t>&amp;</a:t>
            </a:r>
            <a:r>
              <a:rPr lang="en-US" sz="1700">
                <a:ea typeface="ＭＳ Ｐゴシック" charset="0"/>
                <a:cs typeface="Myriad Pro Light" charset="0"/>
              </a:rPr>
              <a:t> c) </a:t>
            </a:r>
            <a:r>
              <a:rPr lang="en-US" sz="1700">
                <a:latin typeface="Myriad Pro Semibold" charset="0"/>
                <a:ea typeface="ＭＳ Ｐゴシック" charset="0"/>
                <a:cs typeface="Myriad Pro Semibold" charset="0"/>
                <a:sym typeface="Myriad Pro Semibold" charset="0"/>
              </a:rPr>
              <a:t>~</a:t>
            </a:r>
            <a:r>
              <a:rPr lang="en-US" sz="1700">
                <a:ea typeface="ＭＳ Ｐゴシック" charset="0"/>
                <a:cs typeface="Myriad Pro Light" charset="0"/>
              </a:rPr>
              <a:t> (a </a:t>
            </a:r>
            <a:r>
              <a:rPr lang="en-US" sz="1700">
                <a:latin typeface="Myriad Pro Semibold" charset="0"/>
                <a:ea typeface="ＭＳ Ｐゴシック" charset="0"/>
                <a:cs typeface="Myriad Pro Semibold" charset="0"/>
                <a:sym typeface="Myriad Pro Semibold" charset="0"/>
              </a:rPr>
              <a:t>|</a:t>
            </a:r>
            <a:r>
              <a:rPr lang="en-US" sz="1700">
                <a:ea typeface="ＭＳ Ｐゴシック" charset="0"/>
                <a:cs typeface="Myriad Pro Light" charset="0"/>
              </a:rPr>
              <a:t> b) </a:t>
            </a:r>
            <a:r>
              <a:rPr lang="en-US" sz="1700">
                <a:latin typeface="Myriad Pro Semibold" charset="0"/>
                <a:ea typeface="ＭＳ Ｐゴシック" charset="0"/>
                <a:cs typeface="Myriad Pro Semibold" charset="0"/>
                <a:sym typeface="Myriad Pro Semibold" charset="0"/>
              </a:rPr>
              <a:t>&amp;</a:t>
            </a:r>
            <a:r>
              <a:rPr lang="en-US" sz="1700">
                <a:ea typeface="ＭＳ Ｐゴシック" charset="0"/>
                <a:cs typeface="Myriad Pro Light" charset="0"/>
              </a:rPr>
              <a:t> (a </a:t>
            </a:r>
            <a:r>
              <a:rPr lang="en-US" sz="1700">
                <a:latin typeface="Myriad Pro Semibold" charset="0"/>
                <a:ea typeface="ＭＳ Ｐゴシック" charset="0"/>
                <a:cs typeface="Myriad Pro Semibold" charset="0"/>
                <a:sym typeface="Myriad Pro Semibold" charset="0"/>
              </a:rPr>
              <a:t>|</a:t>
            </a:r>
            <a:r>
              <a:rPr lang="en-US" sz="1700">
                <a:ea typeface="ＭＳ Ｐゴシック" charset="0"/>
                <a:cs typeface="Myriad Pro Light" charset="0"/>
              </a:rPr>
              <a:t> c)</a:t>
            </a:r>
          </a:p>
          <a:p>
            <a:pPr>
              <a:spcBef>
                <a:spcPts val="844"/>
              </a:spcBef>
            </a:pPr>
            <a:r>
              <a:rPr lang="en-US" sz="1700">
                <a:ea typeface="ＭＳ Ｐゴシック" charset="0"/>
                <a:cs typeface="Myriad Pro Light" charset="0"/>
              </a:rPr>
              <a:t>a </a:t>
            </a:r>
            <a:r>
              <a:rPr lang="en-US" sz="1700">
                <a:latin typeface="Myriad Pro Semibold" charset="0"/>
                <a:ea typeface="ＭＳ Ｐゴシック" charset="0"/>
                <a:cs typeface="Myriad Pro Semibold" charset="0"/>
                <a:sym typeface="Myriad Pro Semibold" charset="0"/>
              </a:rPr>
              <a:t>|</a:t>
            </a:r>
            <a:r>
              <a:rPr lang="en-US" sz="1700">
                <a:ea typeface="ＭＳ Ｐゴシック" charset="0"/>
                <a:cs typeface="Myriad Pro Light" charset="0"/>
              </a:rPr>
              <a:t> </a:t>
            </a:r>
            <a:r>
              <a:rPr lang="en-US" sz="1700">
                <a:latin typeface="Myriad Pro Semibold" charset="0"/>
                <a:ea typeface="ＭＳ Ｐゴシック" charset="0"/>
                <a:cs typeface="Myriad Pro Semibold" charset="0"/>
                <a:sym typeface="Myriad Pro Semibold" charset="0"/>
              </a:rPr>
              <a:t>true</a:t>
            </a:r>
            <a:r>
              <a:rPr lang="en-US" sz="1700">
                <a:ea typeface="ＭＳ Ｐゴシック" charset="0"/>
                <a:cs typeface="Myriad Pro Light" charset="0"/>
              </a:rPr>
              <a:t> </a:t>
            </a:r>
            <a:r>
              <a:rPr lang="en-US" sz="1700">
                <a:latin typeface="Myriad Pro Semibold" charset="0"/>
                <a:ea typeface="ＭＳ Ｐゴシック" charset="0"/>
                <a:cs typeface="Myriad Pro Semibold" charset="0"/>
                <a:sym typeface="Myriad Pro Semibold" charset="0"/>
              </a:rPr>
              <a:t>~</a:t>
            </a:r>
            <a:r>
              <a:rPr lang="en-US" sz="1700">
                <a:ea typeface="ＭＳ Ｐゴシック" charset="0"/>
                <a:cs typeface="Myriad Pro Light" charset="0"/>
              </a:rPr>
              <a:t> </a:t>
            </a:r>
            <a:r>
              <a:rPr lang="en-US" sz="1700">
                <a:latin typeface="Myriad Pro Semibold" charset="0"/>
                <a:ea typeface="ＭＳ Ｐゴシック" charset="0"/>
                <a:cs typeface="Myriad Pro Semibold" charset="0"/>
                <a:sym typeface="Myriad Pro Semibold" charset="0"/>
              </a:rPr>
              <a:t>true</a:t>
            </a:r>
            <a:endParaRPr lang="en-US" sz="1700">
              <a:ea typeface="ＭＳ Ｐゴシック" charset="0"/>
              <a:cs typeface="Myriad Pro Light" charset="0"/>
            </a:endParaRPr>
          </a:p>
          <a:p>
            <a:pPr>
              <a:spcBef>
                <a:spcPts val="844"/>
              </a:spcBef>
            </a:pPr>
            <a:r>
              <a:rPr lang="en-US" sz="1700">
                <a:ea typeface="ＭＳ Ｐゴシック" charset="0"/>
                <a:cs typeface="Myriad Pro Light" charset="0"/>
              </a:rPr>
              <a:t>a </a:t>
            </a:r>
            <a:r>
              <a:rPr lang="en-US" sz="1700">
                <a:latin typeface="Myriad Pro Semibold" charset="0"/>
                <a:ea typeface="ＭＳ Ｐゴシック" charset="0"/>
                <a:cs typeface="Myriad Pro Semibold" charset="0"/>
                <a:sym typeface="Myriad Pro Semibold" charset="0"/>
              </a:rPr>
              <a:t>|</a:t>
            </a:r>
            <a:r>
              <a:rPr lang="en-US" sz="1700">
                <a:ea typeface="ＭＳ Ｐゴシック" charset="0"/>
                <a:cs typeface="Myriad Pro Light" charset="0"/>
              </a:rPr>
              <a:t> </a:t>
            </a:r>
            <a:r>
              <a:rPr lang="en-US" sz="1700">
                <a:latin typeface="Myriad Pro Semibold" charset="0"/>
                <a:ea typeface="ＭＳ Ｐゴシック" charset="0"/>
                <a:cs typeface="Myriad Pro Semibold" charset="0"/>
                <a:sym typeface="Myriad Pro Semibold" charset="0"/>
              </a:rPr>
              <a:t>!</a:t>
            </a:r>
            <a:r>
              <a:rPr lang="en-US" sz="1700">
                <a:ea typeface="ＭＳ Ｐゴシック" charset="0"/>
                <a:cs typeface="Myriad Pro Light" charset="0"/>
              </a:rPr>
              <a:t> a </a:t>
            </a:r>
            <a:r>
              <a:rPr lang="en-US" sz="1700">
                <a:latin typeface="Myriad Pro Semibold" charset="0"/>
                <a:ea typeface="ＭＳ Ｐゴシック" charset="0"/>
                <a:cs typeface="Myriad Pro Semibold" charset="0"/>
                <a:sym typeface="Myriad Pro Semibold" charset="0"/>
              </a:rPr>
              <a:t>~</a:t>
            </a:r>
            <a:r>
              <a:rPr lang="en-US" sz="1700">
                <a:ea typeface="ＭＳ Ｐゴシック" charset="0"/>
                <a:cs typeface="Myriad Pro Light" charset="0"/>
              </a:rPr>
              <a:t> </a:t>
            </a:r>
            <a:r>
              <a:rPr lang="en-US" sz="1700">
                <a:latin typeface="Myriad Pro Semibold" charset="0"/>
                <a:ea typeface="ＭＳ Ｐゴシック" charset="0"/>
                <a:cs typeface="Myriad Pro Semibold" charset="0"/>
                <a:sym typeface="Myriad Pro Semibold" charset="0"/>
              </a:rPr>
              <a:t>true</a:t>
            </a:r>
            <a:endParaRPr lang="en-US" sz="1700">
              <a:ea typeface="ＭＳ Ｐゴシック" charset="0"/>
              <a:cs typeface="Myriad Pro Light" charset="0"/>
            </a:endParaRPr>
          </a:p>
          <a:p>
            <a:pPr>
              <a:spcBef>
                <a:spcPts val="844"/>
              </a:spcBef>
            </a:pPr>
            <a:r>
              <a:rPr lang="en-US" sz="1700">
                <a:ea typeface="ＭＳ Ｐゴシック" charset="0"/>
                <a:cs typeface="Myriad Pro Light" charset="0"/>
              </a:rPr>
              <a:t>a </a:t>
            </a:r>
            <a:r>
              <a:rPr lang="en-US" sz="1700">
                <a:latin typeface="Myriad Pro Semibold" charset="0"/>
                <a:ea typeface="ＭＳ Ｐゴシック" charset="0"/>
                <a:cs typeface="Myriad Pro Semibold" charset="0"/>
                <a:sym typeface="Myriad Pro Semibold" charset="0"/>
              </a:rPr>
              <a:t>&amp;</a:t>
            </a:r>
            <a:r>
              <a:rPr lang="en-US" sz="1700">
                <a:ea typeface="ＭＳ Ｐゴシック" charset="0"/>
                <a:cs typeface="Myriad Pro Light" charset="0"/>
              </a:rPr>
              <a:t> b </a:t>
            </a:r>
            <a:r>
              <a:rPr lang="en-US" sz="1700">
                <a:latin typeface="Myriad Pro Semibold" charset="0"/>
                <a:ea typeface="ＭＳ Ｐゴシック" charset="0"/>
                <a:cs typeface="Myriad Pro Semibold" charset="0"/>
                <a:sym typeface="Myriad Pro Semibold" charset="0"/>
              </a:rPr>
              <a:t>~</a:t>
            </a:r>
            <a:r>
              <a:rPr lang="en-US" sz="1700">
                <a:ea typeface="ＭＳ Ｐゴシック" charset="0"/>
                <a:cs typeface="Myriad Pro Light" charset="0"/>
              </a:rPr>
              <a:t> b </a:t>
            </a:r>
            <a:r>
              <a:rPr lang="en-US" sz="1700">
                <a:latin typeface="Myriad Pro Semibold" charset="0"/>
                <a:ea typeface="ＭＳ Ｐゴシック" charset="0"/>
                <a:cs typeface="Myriad Pro Semibold" charset="0"/>
                <a:sym typeface="Myriad Pro Semibold" charset="0"/>
              </a:rPr>
              <a:t>&amp;</a:t>
            </a:r>
            <a:r>
              <a:rPr lang="en-US" sz="1700">
                <a:ea typeface="ＭＳ Ｐゴシック" charset="0"/>
                <a:cs typeface="Myriad Pro Light" charset="0"/>
              </a:rPr>
              <a:t> a</a:t>
            </a:r>
          </a:p>
          <a:p>
            <a:pPr>
              <a:spcBef>
                <a:spcPts val="844"/>
              </a:spcBef>
            </a:pPr>
            <a:r>
              <a:rPr lang="en-US" sz="1700">
                <a:ea typeface="ＭＳ Ｐゴシック" charset="0"/>
                <a:cs typeface="Myriad Pro Light" charset="0"/>
              </a:rPr>
              <a:t>a </a:t>
            </a:r>
            <a:r>
              <a:rPr lang="en-US" sz="1700">
                <a:latin typeface="Myriad Pro Semibold" charset="0"/>
                <a:ea typeface="ＭＳ Ｐゴシック" charset="0"/>
                <a:cs typeface="Myriad Pro Semibold" charset="0"/>
                <a:sym typeface="Myriad Pro Semibold" charset="0"/>
              </a:rPr>
              <a:t>&amp;</a:t>
            </a:r>
            <a:r>
              <a:rPr lang="en-US" sz="1700">
                <a:ea typeface="ＭＳ Ｐゴシック" charset="0"/>
                <a:cs typeface="Myriad Pro Light" charset="0"/>
              </a:rPr>
              <a:t> </a:t>
            </a:r>
            <a:r>
              <a:rPr lang="en-US" sz="1700">
                <a:latin typeface="Myriad Pro Semibold" charset="0"/>
                <a:ea typeface="ＭＳ Ｐゴシック" charset="0"/>
                <a:cs typeface="Myriad Pro Semibold" charset="0"/>
                <a:sym typeface="Myriad Pro Semibold" charset="0"/>
              </a:rPr>
              <a:t>!</a:t>
            </a:r>
            <a:r>
              <a:rPr lang="en-US" sz="1700">
                <a:ea typeface="ＭＳ Ｐゴシック" charset="0"/>
                <a:cs typeface="Myriad Pro Light" charset="0"/>
              </a:rPr>
              <a:t>a </a:t>
            </a:r>
            <a:r>
              <a:rPr lang="en-US" sz="1700">
                <a:latin typeface="Myriad Pro Semibold" charset="0"/>
                <a:ea typeface="ＭＳ Ｐゴシック" charset="0"/>
                <a:cs typeface="Myriad Pro Semibold" charset="0"/>
                <a:sym typeface="Myriad Pro Semibold" charset="0"/>
              </a:rPr>
              <a:t>~</a:t>
            </a:r>
            <a:r>
              <a:rPr lang="en-US" sz="1700">
                <a:ea typeface="ＭＳ Ｐゴシック" charset="0"/>
                <a:cs typeface="Myriad Pro Light" charset="0"/>
              </a:rPr>
              <a:t> </a:t>
            </a:r>
            <a:r>
              <a:rPr lang="en-US" sz="1700">
                <a:latin typeface="Myriad Pro Semibold" charset="0"/>
                <a:ea typeface="ＭＳ Ｐゴシック" charset="0"/>
                <a:cs typeface="Myriad Pro Semibold" charset="0"/>
                <a:sym typeface="Myriad Pro Semibold" charset="0"/>
              </a:rPr>
              <a:t>false</a:t>
            </a:r>
            <a:endParaRPr lang="en-US" sz="1700">
              <a:ea typeface="ＭＳ Ｐゴシック" charset="0"/>
              <a:cs typeface="Myriad Pro Light" charset="0"/>
            </a:endParaRPr>
          </a:p>
          <a:p>
            <a:pPr>
              <a:spcBef>
                <a:spcPts val="844"/>
              </a:spcBef>
            </a:pPr>
            <a:r>
              <a:rPr lang="en-US" sz="1700">
                <a:ea typeface="ＭＳ Ｐゴシック" charset="0"/>
                <a:cs typeface="Myriad Pro Light" charset="0"/>
              </a:rPr>
              <a:t>a </a:t>
            </a:r>
            <a:r>
              <a:rPr lang="en-US" sz="1700">
                <a:latin typeface="Myriad Pro Semibold" charset="0"/>
                <a:ea typeface="ＭＳ Ｐゴシック" charset="0"/>
                <a:cs typeface="Myriad Pro Semibold" charset="0"/>
                <a:sym typeface="Myriad Pro Semibold" charset="0"/>
              </a:rPr>
              <a:t>&amp;</a:t>
            </a:r>
            <a:r>
              <a:rPr lang="en-US" sz="1700">
                <a:ea typeface="ＭＳ Ｐゴシック" charset="0"/>
                <a:cs typeface="Myriad Pro Light" charset="0"/>
              </a:rPr>
              <a:t> a </a:t>
            </a:r>
            <a:r>
              <a:rPr lang="en-US" sz="1700">
                <a:latin typeface="Myriad Pro Semibold" charset="0"/>
                <a:ea typeface="ＭＳ Ｐゴシック" charset="0"/>
                <a:cs typeface="Myriad Pro Semibold" charset="0"/>
                <a:sym typeface="Myriad Pro Semibold" charset="0"/>
              </a:rPr>
              <a:t>~</a:t>
            </a:r>
            <a:r>
              <a:rPr lang="en-US" sz="1700">
                <a:ea typeface="ＭＳ Ｐゴシック" charset="0"/>
                <a:cs typeface="Myriad Pro Light" charset="0"/>
              </a:rPr>
              <a:t> a</a:t>
            </a:r>
          </a:p>
        </p:txBody>
      </p:sp>
      <p:sp>
        <p:nvSpPr>
          <p:cNvPr id="37891" name="Rectangle 3"/>
          <p:cNvSpPr>
            <a:spLocks/>
          </p:cNvSpPr>
          <p:nvPr/>
        </p:nvSpPr>
        <p:spPr bwMode="auto">
          <a:xfrm>
            <a:off x="4724400" y="914400"/>
            <a:ext cx="4255294" cy="2743200"/>
          </a:xfrm>
          <a:prstGeom prst="rect">
            <a:avLst/>
          </a:prstGeom>
          <a:solidFill>
            <a:srgbClr val="FFFF66">
              <a:alpha val="24706"/>
            </a:srgbClr>
          </a:solidFill>
          <a:ln w="25400" cap="flat">
            <a:solidFill>
              <a:srgbClr val="DDDD5A">
                <a:alpha val="50000"/>
              </a:srgbClr>
            </a:solidFill>
            <a:prstDash val="solid"/>
            <a:miter lim="800000"/>
            <a:headEnd type="none" w="med" len="med"/>
            <a:tailEnd type="none" w="med" len="med"/>
          </a:ln>
        </p:spPr>
        <p:txBody>
          <a:bodyPr lIns="107152" tIns="107152" rIns="107152" bIns="107152" anchor="ctr"/>
          <a:lstStyle/>
          <a:p>
            <a:pPr>
              <a:spcBef>
                <a:spcPts val="844"/>
              </a:spcBef>
            </a:pPr>
            <a:r>
              <a:rPr lang="en-US" sz="2500" dirty="0">
                <a:ea typeface="ＭＳ Ｐゴシック" charset="0"/>
                <a:cs typeface="Myriad Pro Light" charset="0"/>
              </a:rPr>
              <a:t>Packet Algebra</a:t>
            </a:r>
          </a:p>
          <a:p>
            <a:pPr>
              <a:spcBef>
                <a:spcPts val="844"/>
              </a:spcBef>
            </a:pPr>
            <a:r>
              <a:rPr lang="en-US" sz="1700" dirty="0">
                <a:ea typeface="ＭＳ Ｐゴシック" charset="0"/>
                <a:cs typeface="Myriad Pro Light" charset="0"/>
              </a:rPr>
              <a:t>f </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n</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f</a:t>
            </a:r>
            <a:r>
              <a:rPr lang="ja-JP" altLang="en-US" sz="1700" dirty="0">
                <a:latin typeface="Arial"/>
                <a:ea typeface="ＭＳ Ｐゴシック" charset="0"/>
                <a:cs typeface="Myriad Pro Light" charset="0"/>
              </a:rPr>
              <a:t>’</a:t>
            </a:r>
            <a:r>
              <a:rPr lang="en-US" sz="1700" dirty="0">
                <a:ea typeface="ＭＳ Ｐゴシック" charset="0"/>
                <a:cs typeface="Myriad Pro Light" charset="0"/>
              </a:rPr>
              <a:t> </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n</a:t>
            </a:r>
            <a:r>
              <a:rPr lang="ja-JP" altLang="en-US" sz="1700" dirty="0">
                <a:latin typeface="Arial"/>
                <a:ea typeface="ＭＳ Ｐゴシック" charset="0"/>
                <a:cs typeface="Myriad Pro Light" charset="0"/>
              </a:rPr>
              <a:t>’</a:t>
            </a:r>
            <a:r>
              <a:rPr lang="en-US" sz="1700" dirty="0">
                <a:ea typeface="ＭＳ Ｐゴシック" charset="0"/>
                <a:cs typeface="Myriad Pro Light" charset="0"/>
              </a:rPr>
              <a:t> </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f</a:t>
            </a:r>
            <a:r>
              <a:rPr lang="ja-JP" altLang="en-US" sz="1700" dirty="0">
                <a:latin typeface="Arial"/>
                <a:ea typeface="ＭＳ Ｐゴシック" charset="0"/>
                <a:cs typeface="Myriad Pro Light" charset="0"/>
              </a:rPr>
              <a:t>’</a:t>
            </a:r>
            <a:r>
              <a:rPr lang="en-US" sz="1700" dirty="0">
                <a:ea typeface="ＭＳ Ｐゴシック" charset="0"/>
                <a:cs typeface="Myriad Pro Light" charset="0"/>
              </a:rPr>
              <a:t> </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n</a:t>
            </a:r>
            <a:r>
              <a:rPr lang="ja-JP" altLang="en-US" sz="1700" dirty="0">
                <a:latin typeface="Arial"/>
                <a:ea typeface="ＭＳ Ｐゴシック" charset="0"/>
                <a:cs typeface="Myriad Pro Light" charset="0"/>
              </a:rPr>
              <a:t>’</a:t>
            </a:r>
            <a:r>
              <a:rPr lang="en-US" sz="1700" dirty="0">
                <a:ea typeface="ＭＳ Ｐゴシック" charset="0"/>
                <a:cs typeface="Myriad Pro Light" charset="0"/>
              </a:rPr>
              <a:t> ; f </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n         if f ≠ f</a:t>
            </a:r>
            <a:r>
              <a:rPr lang="ja-JP" altLang="en-US" sz="1700" dirty="0">
                <a:latin typeface="Arial"/>
                <a:ea typeface="ＭＳ Ｐゴシック" charset="0"/>
                <a:cs typeface="Myriad Pro Light" charset="0"/>
              </a:rPr>
              <a:t>’</a:t>
            </a:r>
            <a:endParaRPr lang="en-US" sz="1700" dirty="0">
              <a:ea typeface="ＭＳ Ｐゴシック" charset="0"/>
              <a:cs typeface="Myriad Pro Light" charset="0"/>
            </a:endParaRPr>
          </a:p>
          <a:p>
            <a:pPr>
              <a:spcBef>
                <a:spcPts val="844"/>
              </a:spcBef>
            </a:pPr>
            <a:r>
              <a:rPr lang="en-US" sz="1700" dirty="0">
                <a:ea typeface="ＭＳ Ｐゴシック" charset="0"/>
                <a:cs typeface="Myriad Pro Light" charset="0"/>
              </a:rPr>
              <a:t>f </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n</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f</a:t>
            </a:r>
            <a:r>
              <a:rPr lang="ja-JP" altLang="en-US" sz="1700" dirty="0">
                <a:latin typeface="Arial"/>
                <a:ea typeface="ＭＳ Ｐゴシック" charset="0"/>
                <a:cs typeface="Myriad Pro Light" charset="0"/>
              </a:rPr>
              <a:t>’</a:t>
            </a:r>
            <a:r>
              <a:rPr lang="en-US" sz="1700" dirty="0">
                <a:ea typeface="ＭＳ Ｐゴシック" charset="0"/>
                <a:cs typeface="Myriad Pro Light" charset="0"/>
              </a:rPr>
              <a:t> </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n</a:t>
            </a:r>
            <a:r>
              <a:rPr lang="ja-JP" altLang="en-US" sz="1700" dirty="0">
                <a:latin typeface="Arial"/>
                <a:ea typeface="ＭＳ Ｐゴシック" charset="0"/>
                <a:cs typeface="Myriad Pro Light" charset="0"/>
              </a:rPr>
              <a:t>’</a:t>
            </a:r>
            <a:r>
              <a:rPr lang="en-US" sz="1700" dirty="0">
                <a:ea typeface="ＭＳ Ｐゴシック" charset="0"/>
                <a:cs typeface="Myriad Pro Light" charset="0"/>
              </a:rPr>
              <a:t> </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f</a:t>
            </a:r>
            <a:r>
              <a:rPr lang="ja-JP" altLang="en-US" sz="1700" dirty="0">
                <a:latin typeface="Arial"/>
                <a:ea typeface="ＭＳ Ｐゴシック" charset="0"/>
                <a:cs typeface="Myriad Pro Light" charset="0"/>
              </a:rPr>
              <a:t>’</a:t>
            </a:r>
            <a:r>
              <a:rPr lang="en-US" sz="1700" dirty="0">
                <a:ea typeface="ＭＳ Ｐゴシック" charset="0"/>
                <a:cs typeface="Myriad Pro Light" charset="0"/>
              </a:rPr>
              <a:t> </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n</a:t>
            </a:r>
            <a:r>
              <a:rPr lang="ja-JP" altLang="en-US" sz="1700" dirty="0">
                <a:latin typeface="Arial"/>
                <a:ea typeface="ＭＳ Ｐゴシック" charset="0"/>
                <a:cs typeface="Myriad Pro Light" charset="0"/>
              </a:rPr>
              <a:t>’</a:t>
            </a:r>
            <a:r>
              <a:rPr lang="en-US" sz="1700" dirty="0">
                <a:ea typeface="ＭＳ Ｐゴシック" charset="0"/>
                <a:cs typeface="Myriad Pro Light" charset="0"/>
              </a:rPr>
              <a:t>; f </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n            if f ≠ f</a:t>
            </a:r>
            <a:r>
              <a:rPr lang="ja-JP" altLang="en-US" sz="1700" dirty="0">
                <a:latin typeface="Arial"/>
                <a:ea typeface="ＭＳ Ｐゴシック" charset="0"/>
                <a:cs typeface="Myriad Pro Light" charset="0"/>
              </a:rPr>
              <a:t>’</a:t>
            </a:r>
            <a:endParaRPr lang="en-US" sz="1700" dirty="0">
              <a:ea typeface="ＭＳ Ｐゴシック" charset="0"/>
              <a:cs typeface="Myriad Pro Light" charset="0"/>
            </a:endParaRPr>
          </a:p>
          <a:p>
            <a:pPr>
              <a:spcBef>
                <a:spcPts val="844"/>
              </a:spcBef>
            </a:pPr>
            <a:r>
              <a:rPr lang="en-US" sz="1700" dirty="0">
                <a:ea typeface="ＭＳ Ｐゴシック" charset="0"/>
                <a:cs typeface="Myriad Pro Light" charset="0"/>
              </a:rPr>
              <a:t>f </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n</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f </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n </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f </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n</a:t>
            </a:r>
          </a:p>
          <a:p>
            <a:pPr>
              <a:spcBef>
                <a:spcPts val="844"/>
              </a:spcBef>
            </a:pPr>
            <a:r>
              <a:rPr lang="en-US" sz="1700" dirty="0">
                <a:ea typeface="ＭＳ Ｐゴシック" charset="0"/>
                <a:cs typeface="Myriad Pro Light" charset="0"/>
              </a:rPr>
              <a:t>f </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n</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f </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n </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f </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n</a:t>
            </a:r>
          </a:p>
          <a:p>
            <a:pPr>
              <a:spcBef>
                <a:spcPts val="844"/>
              </a:spcBef>
            </a:pPr>
            <a:r>
              <a:rPr lang="en-US" sz="1700" dirty="0">
                <a:ea typeface="ＭＳ Ｐゴシック" charset="0"/>
                <a:cs typeface="Myriad Pro Light" charset="0"/>
              </a:rPr>
              <a:t>f </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n</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f</a:t>
            </a:r>
            <a:r>
              <a:rPr lang="ja-JP" altLang="en-US" sz="1700" dirty="0">
                <a:latin typeface="Arial"/>
                <a:ea typeface="ＭＳ Ｐゴシック" charset="0"/>
                <a:cs typeface="Myriad Pro Light" charset="0"/>
              </a:rPr>
              <a:t>’</a:t>
            </a:r>
            <a:r>
              <a:rPr lang="en-US" sz="1700" dirty="0">
                <a:ea typeface="ＭＳ Ｐゴシック" charset="0"/>
                <a:cs typeface="Myriad Pro Light" charset="0"/>
              </a:rPr>
              <a:t> </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n</a:t>
            </a:r>
            <a:r>
              <a:rPr lang="ja-JP" altLang="en-US" sz="1700" dirty="0">
                <a:latin typeface="Arial"/>
                <a:ea typeface="ＭＳ Ｐゴシック" charset="0"/>
                <a:cs typeface="Myriad Pro Light" charset="0"/>
              </a:rPr>
              <a:t>’</a:t>
            </a:r>
            <a:r>
              <a:rPr lang="en-US" sz="1700" dirty="0">
                <a:ea typeface="ＭＳ Ｐゴシック" charset="0"/>
                <a:cs typeface="Myriad Pro Light" charset="0"/>
              </a:rPr>
              <a:t> </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f </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n</a:t>
            </a:r>
            <a:r>
              <a:rPr lang="ja-JP" altLang="en-US" sz="1700" dirty="0">
                <a:latin typeface="Arial"/>
                <a:ea typeface="ＭＳ Ｐゴシック" charset="0"/>
                <a:cs typeface="Myriad Pro Light" charset="0"/>
              </a:rPr>
              <a:t>’</a:t>
            </a:r>
            <a:endParaRPr lang="en-US" sz="1700" dirty="0">
              <a:ea typeface="ＭＳ Ｐゴシック" charset="0"/>
              <a:cs typeface="Myriad Pro Light" charset="0"/>
            </a:endParaRPr>
          </a:p>
          <a:p>
            <a:pPr>
              <a:spcBef>
                <a:spcPts val="844"/>
              </a:spcBef>
            </a:pPr>
            <a:r>
              <a:rPr lang="en-US" sz="1700" dirty="0">
                <a:ea typeface="ＭＳ Ｐゴシック" charset="0"/>
                <a:cs typeface="Myriad Pro Light" charset="0"/>
              </a:rPr>
              <a:t>f </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n; f </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n</a:t>
            </a:r>
            <a:r>
              <a:rPr lang="ja-JP" altLang="en-US" sz="1700" dirty="0">
                <a:latin typeface="Arial"/>
                <a:ea typeface="ＭＳ Ｐゴシック" charset="0"/>
                <a:cs typeface="Myriad Pro Light" charset="0"/>
              </a:rPr>
              <a:t>’</a:t>
            </a:r>
            <a:r>
              <a:rPr lang="en-US" sz="1700" dirty="0">
                <a:ea typeface="ＭＳ Ｐゴシック" charset="0"/>
                <a:cs typeface="Myriad Pro Light" charset="0"/>
              </a:rPr>
              <a:t> </a:t>
            </a:r>
            <a:r>
              <a:rPr lang="en-US" sz="1700" dirty="0">
                <a:latin typeface="Myriad Pro Semibold" charset="0"/>
                <a:ea typeface="ＭＳ Ｐゴシック" charset="0"/>
                <a:cs typeface="Myriad Pro Semibold" charset="0"/>
                <a:sym typeface="Myriad Pro Semibold" charset="0"/>
              </a:rPr>
              <a:t>~</a:t>
            </a:r>
            <a:r>
              <a:rPr lang="en-US" sz="1700" dirty="0">
                <a:ea typeface="ＭＳ Ｐゴシック" charset="0"/>
                <a:cs typeface="Myriad Pro Light" charset="0"/>
              </a:rPr>
              <a:t> </a:t>
            </a:r>
            <a:r>
              <a:rPr lang="en-US" sz="1700" dirty="0">
                <a:latin typeface="Myriad Pro Semibold" charset="0"/>
                <a:ea typeface="ＭＳ Ｐゴシック" charset="0"/>
                <a:cs typeface="Myriad Pro Semibold" charset="0"/>
                <a:sym typeface="Myriad Pro Semibold" charset="0"/>
              </a:rPr>
              <a:t>filter drop</a:t>
            </a:r>
            <a:r>
              <a:rPr lang="en-US" sz="1700" dirty="0">
                <a:ea typeface="ＭＳ Ｐゴシック" charset="0"/>
                <a:cs typeface="Myriad Pro Light" charset="0"/>
              </a:rPr>
              <a:t>             if n ≠ n</a:t>
            </a:r>
            <a:r>
              <a:rPr lang="ja-JP" altLang="en-US" sz="1700" dirty="0">
                <a:latin typeface="Arial"/>
                <a:ea typeface="ＭＳ Ｐゴシック" charset="0"/>
                <a:cs typeface="Myriad Pro Light" charset="0"/>
              </a:rPr>
              <a:t>’</a:t>
            </a:r>
            <a:endParaRPr lang="en-US" sz="1700" dirty="0">
              <a:ea typeface="ＭＳ Ｐゴシック" charset="0"/>
              <a:cs typeface="Myriad Pro Light" charset="0"/>
            </a:endParaRPr>
          </a:p>
        </p:txBody>
      </p:sp>
      <p:graphicFrame>
        <p:nvGraphicFramePr>
          <p:cNvPr id="37892" name="Group 4"/>
          <p:cNvGraphicFramePr>
            <a:graphicFrameLocks noGrp="1"/>
          </p:cNvGraphicFramePr>
          <p:nvPr/>
        </p:nvGraphicFramePr>
        <p:xfrm>
          <a:off x="508992" y="3812976"/>
          <a:ext cx="8117086" cy="2750344"/>
        </p:xfrm>
        <a:graphic>
          <a:graphicData uri="http://schemas.openxmlformats.org/drawingml/2006/table">
            <a:tbl>
              <a:tblPr/>
              <a:tblGrid>
                <a:gridCol w="4058543"/>
                <a:gridCol w="4058543"/>
              </a:tblGrid>
              <a:tr h="2750344">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25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Kleene Algebra</a:t>
                      </a:r>
                    </a:p>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p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 (q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 r)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 (p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 q)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 + </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r</a:t>
                      </a:r>
                    </a:p>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p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 q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 q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 p</a:t>
                      </a:r>
                    </a:p>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p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filter false</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 p</a:t>
                      </a:r>
                    </a:p>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p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 p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 p</a:t>
                      </a:r>
                    </a:p>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p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 </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(q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 </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r)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 (p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 </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q)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 r</a:t>
                      </a:r>
                    </a:p>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p; (q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 r)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 p</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 ;</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 q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 p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 r</a:t>
                      </a:r>
                    </a:p>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(p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 q)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 r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 p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 </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r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 q </a:t>
                      </a:r>
                      <a:r>
                        <a:rPr kumimoji="0" lang="en-US" sz="1700" b="0" i="0" u="none" strike="noStrike" cap="none" normalizeH="0" baseline="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rPr>
                        <a:t> r</a:t>
                      </a:r>
                    </a:p>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endParaRPr kumimoji="0" lang="en-US" sz="1700" b="0" i="0" u="none" strike="noStrike" cap="none" normalizeH="0" baseline="0">
                        <a:ln>
                          <a:noFill/>
                        </a:ln>
                        <a:solidFill>
                          <a:schemeClr val="tx1"/>
                        </a:solidFill>
                        <a:effectLst/>
                        <a:latin typeface="Myriad Pro Light" charset="0"/>
                        <a:ea typeface="ヒラギノ角ゴ ProN W3" charset="0"/>
                        <a:cs typeface="ヒラギノ角ゴ ProN W3" charset="0"/>
                        <a:sym typeface="Myriad Pro Light" charset="0"/>
                      </a:endParaRPr>
                    </a:p>
                  </a:txBody>
                  <a:tcPr marL="107156" marR="107156" marT="107156" marB="107156" anchor="ctr" horzOverflow="overflow">
                    <a:lnL w="38100" cap="flat" cmpd="sng" algn="ctr">
                      <a:solidFill>
                        <a:srgbClr val="F0F382"/>
                      </a:solidFill>
                      <a:prstDash val="solid"/>
                      <a:round/>
                      <a:headEnd type="none" w="med" len="med"/>
                      <a:tailEnd type="none" w="med" len="med"/>
                    </a:lnL>
                    <a:lnR cap="flat">
                      <a:noFill/>
                    </a:lnR>
                    <a:lnT w="38100" cap="flat" cmpd="sng" algn="ctr">
                      <a:solidFill>
                        <a:srgbClr val="F0F382"/>
                      </a:solidFill>
                      <a:prstDash val="solid"/>
                      <a:round/>
                      <a:headEnd type="none" w="med" len="med"/>
                      <a:tailEnd type="none" w="med" len="med"/>
                    </a:lnT>
                    <a:lnB w="38100" cap="flat" cmpd="sng" algn="ctr">
                      <a:solidFill>
                        <a:srgbClr val="F0F382"/>
                      </a:solidFill>
                      <a:prstDash val="solid"/>
                      <a:round/>
                      <a:headEnd type="none" w="med" len="med"/>
                      <a:tailEnd type="none" w="med" len="med"/>
                    </a:lnB>
                    <a:lnTlToBr>
                      <a:noFill/>
                    </a:lnTlToBr>
                    <a:lnBlToTr>
                      <a:noFill/>
                    </a:lnBlToTr>
                    <a:solidFill>
                      <a:srgbClr val="FFFF66">
                        <a:alpha val="24706"/>
                      </a:srgbClr>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endParaRPr kumimoji="0" lang="en-US" sz="25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endParaRPr>
                    </a:p>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filter true</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p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p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p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 filter true</a:t>
                      </a:r>
                    </a:p>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filter false</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p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filter false</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a:t>
                      </a:r>
                    </a:p>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p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filter false ~ filter false</a:t>
                      </a:r>
                      <a:endPar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endParaRPr>
                    </a:p>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filter true</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p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p</a:t>
                      </a:r>
                      <a:r>
                        <a:rPr kumimoji="0" lang="en-US" sz="1700" b="0" i="0" u="none" strike="noStrike" cap="none" normalizeH="0" baseline="32000" dirty="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p</a:t>
                      </a:r>
                      <a:r>
                        <a:rPr kumimoji="0" lang="en-US" sz="1700" b="0" i="0" u="none" strike="noStrike" cap="none" normalizeH="0" baseline="32000" dirty="0">
                          <a:ln>
                            <a:noFill/>
                          </a:ln>
                          <a:solidFill>
                            <a:schemeClr val="tx1"/>
                          </a:solidFill>
                          <a:effectLst/>
                          <a:latin typeface="Myriad Pro Semibold" charset="0"/>
                          <a:ea typeface="ヒラギノ角ゴ ProN W3" charset="0"/>
                          <a:cs typeface="Myriad Pro Semibold" charset="0"/>
                          <a:sym typeface="Myriad Pro Semibold" charset="0"/>
                        </a:rPr>
                        <a:t>*</a:t>
                      </a:r>
                      <a:endPar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endParaRPr>
                    </a:p>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filter true</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p</a:t>
                      </a:r>
                      <a:r>
                        <a:rPr kumimoji="0" lang="en-US" sz="1700" b="0" i="0" u="none" strike="noStrike" cap="none" normalizeH="0" baseline="32000" dirty="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p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p</a:t>
                      </a:r>
                      <a:r>
                        <a:rPr kumimoji="0" lang="en-US" sz="1700" b="0" i="0" u="none" strike="noStrike" cap="none" normalizeH="0" baseline="32000" dirty="0">
                          <a:ln>
                            <a:noFill/>
                          </a:ln>
                          <a:solidFill>
                            <a:schemeClr val="tx1"/>
                          </a:solidFill>
                          <a:effectLst/>
                          <a:latin typeface="Myriad Pro Semibold" charset="0"/>
                          <a:ea typeface="ヒラギノ角ゴ ProN W3" charset="0"/>
                          <a:cs typeface="Myriad Pro Semibold" charset="0"/>
                          <a:sym typeface="Myriad Pro Semibold" charset="0"/>
                        </a:rPr>
                        <a:t>*</a:t>
                      </a:r>
                      <a:endPar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endParaRPr>
                    </a:p>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p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q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 </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r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r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r </a:t>
                      </a:r>
                      <a:r>
                        <a:rPr kumimoji="0" lang="en-US" sz="1000" b="0" i="0" u="none" strike="noStrike" cap="none" normalizeH="0" baseline="0" dirty="0">
                          <a:ln>
                            <a:noFill/>
                          </a:ln>
                          <a:solidFill>
                            <a:schemeClr val="tx1"/>
                          </a:solidFill>
                          <a:effectLst/>
                          <a:latin typeface="Helvetica" charset="0"/>
                          <a:ea typeface="ヒラギノ角ゴ ProN W3" charset="0"/>
                          <a:cs typeface="Cambria" charset="0"/>
                          <a:sym typeface="Helvetica"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p</a:t>
                      </a:r>
                      <a:r>
                        <a:rPr kumimoji="0" lang="en-US" sz="1700" b="0" i="0" u="none" strike="noStrike" cap="none" normalizeH="0" baseline="32000" dirty="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q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r ~ r</a:t>
                      </a:r>
                    </a:p>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p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  </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q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r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q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q </a:t>
                      </a:r>
                      <a:r>
                        <a:rPr kumimoji="0" lang="en-US" sz="1000" b="0" i="0" u="none" strike="noStrike" cap="none" normalizeH="0" baseline="0" dirty="0">
                          <a:ln>
                            <a:noFill/>
                          </a:ln>
                          <a:solidFill>
                            <a:schemeClr val="tx1"/>
                          </a:solidFill>
                          <a:effectLst/>
                          <a:latin typeface="Helvetica" charset="0"/>
                          <a:ea typeface="ヒラギノ角ゴ ProN W3" charset="0"/>
                          <a:cs typeface="Cambria" charset="0"/>
                          <a:sym typeface="Helvetica"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p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 </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r</a:t>
                      </a:r>
                      <a:r>
                        <a:rPr kumimoji="0" lang="en-US" sz="1700" b="0" i="0" u="none" strike="noStrike" cap="none" normalizeH="0" baseline="32000" dirty="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a:t>
                      </a:r>
                      <a:r>
                        <a:rPr kumimoji="0" lang="en-US" sz="1700" b="0" i="0" u="none" strike="noStrike" cap="none" normalizeH="0" baseline="0" dirty="0">
                          <a:ln>
                            <a:noFill/>
                          </a:ln>
                          <a:solidFill>
                            <a:schemeClr val="tx1"/>
                          </a:solidFill>
                          <a:effectLst/>
                          <a:latin typeface="Myriad Pro Semibold" charset="0"/>
                          <a:ea typeface="ヒラギノ角ゴ ProN W3" charset="0"/>
                          <a:cs typeface="Myriad Pro Semibold" charset="0"/>
                          <a:sym typeface="Myriad Pro Semibold" charset="0"/>
                        </a:rPr>
                        <a:t>+</a:t>
                      </a:r>
                      <a:r>
                        <a:rPr kumimoji="0" lang="en-US" sz="1700" b="0" i="0" u="none" strike="noStrike" cap="none" normalizeH="0" baseline="0" dirty="0">
                          <a:ln>
                            <a:noFill/>
                          </a:ln>
                          <a:solidFill>
                            <a:schemeClr val="tx1"/>
                          </a:solidFill>
                          <a:effectLst/>
                          <a:latin typeface="Myriad Pro Light" charset="0"/>
                          <a:ea typeface="ヒラギノ角ゴ ProN W3" charset="0"/>
                          <a:cs typeface="ヒラギノ角ゴ ProN W3" charset="0"/>
                          <a:sym typeface="Myriad Pro Light" charset="0"/>
                        </a:rPr>
                        <a:t> q ~q</a:t>
                      </a:r>
                    </a:p>
                  </a:txBody>
                  <a:tcPr marL="107156" marR="107156" marT="107156" marB="107156" anchor="ctr" horzOverflow="overflow">
                    <a:lnL cap="flat">
                      <a:noFill/>
                    </a:lnL>
                    <a:lnR w="38100" cap="flat" cmpd="sng" algn="ctr">
                      <a:solidFill>
                        <a:srgbClr val="F0F382"/>
                      </a:solidFill>
                      <a:prstDash val="solid"/>
                      <a:round/>
                      <a:headEnd type="none" w="med" len="med"/>
                      <a:tailEnd type="none" w="med" len="med"/>
                    </a:lnR>
                    <a:lnT w="38100" cap="flat" cmpd="sng" algn="ctr">
                      <a:solidFill>
                        <a:srgbClr val="F0F382"/>
                      </a:solidFill>
                      <a:prstDash val="solid"/>
                      <a:round/>
                      <a:headEnd type="none" w="med" len="med"/>
                      <a:tailEnd type="none" w="med" len="med"/>
                    </a:lnT>
                    <a:lnB w="38100" cap="flat" cmpd="sng" algn="ctr">
                      <a:solidFill>
                        <a:srgbClr val="F0F382"/>
                      </a:solidFill>
                      <a:prstDash val="solid"/>
                      <a:round/>
                      <a:headEnd type="none" w="med" len="med"/>
                      <a:tailEnd type="none" w="med" len="med"/>
                    </a:lnB>
                    <a:lnTlToBr>
                      <a:noFill/>
                    </a:lnTlToBr>
                    <a:lnBlToTr>
                      <a:noFill/>
                    </a:lnBlToTr>
                    <a:solidFill>
                      <a:srgbClr val="FFFF66">
                        <a:alpha val="24706"/>
                      </a:srgbClr>
                    </a:solidFill>
                  </a:tcPr>
                </a:tc>
              </a:tr>
            </a:tbl>
          </a:graphicData>
        </a:graphic>
      </p:graphicFrame>
      <p:sp>
        <p:nvSpPr>
          <p:cNvPr id="2" name="Date Placeholder 1"/>
          <p:cNvSpPr>
            <a:spLocks noGrp="1"/>
          </p:cNvSpPr>
          <p:nvPr>
            <p:ph type="dt" sz="half" idx="10"/>
          </p:nvPr>
        </p:nvSpPr>
        <p:spPr>
          <a:xfrm>
            <a:off x="457200" y="6484408"/>
            <a:ext cx="2133600" cy="365125"/>
          </a:xfrm>
        </p:spPr>
        <p:txBody>
          <a:bodyPr/>
          <a:lstStyle/>
          <a:p>
            <a:r>
              <a:rPr lang="en-US" dirty="0" smtClean="0"/>
              <a:t>9/24/13</a:t>
            </a:r>
            <a:endParaRPr lang="en-US" dirty="0"/>
          </a:p>
        </p:txBody>
      </p:sp>
      <p:sp>
        <p:nvSpPr>
          <p:cNvPr id="3" name="Footer Placeholder 2"/>
          <p:cNvSpPr>
            <a:spLocks noGrp="1"/>
          </p:cNvSpPr>
          <p:nvPr>
            <p:ph type="ftr" sz="quarter" idx="11"/>
          </p:nvPr>
        </p:nvSpPr>
        <p:spPr>
          <a:xfrm>
            <a:off x="3048000" y="6452658"/>
            <a:ext cx="3200400" cy="396875"/>
          </a:xfrm>
        </p:spPr>
        <p:txBody>
          <a:bodyPr/>
          <a:lstStyle/>
          <a:p>
            <a:r>
              <a:rPr lang="en-US" dirty="0" smtClean="0"/>
              <a:t>Software Defined Networking (COMS 6998-8)</a:t>
            </a:r>
            <a:endParaRPr lang="en-US" dirty="0"/>
          </a:p>
        </p:txBody>
      </p:sp>
      <p:sp>
        <p:nvSpPr>
          <p:cNvPr id="4" name="Slide Number Placeholder 3"/>
          <p:cNvSpPr>
            <a:spLocks noGrp="1"/>
          </p:cNvSpPr>
          <p:nvPr>
            <p:ph type="sldNum" sz="quarter" idx="12"/>
          </p:nvPr>
        </p:nvSpPr>
        <p:spPr/>
        <p:txBody>
          <a:bodyPr/>
          <a:lstStyle/>
          <a:p>
            <a:fld id="{20342B77-D34C-443A-9BA4-2E8748A6D936}" type="slidenum">
              <a:rPr lang="en-US" smtClean="0"/>
              <a:pPr/>
              <a:t>48</a:t>
            </a:fld>
            <a:endParaRPr lang="en-US"/>
          </a:p>
        </p:txBody>
      </p:sp>
      <p:sp>
        <p:nvSpPr>
          <p:cNvPr id="9" name="Footer Placeholder 3"/>
          <p:cNvSpPr txBox="1">
            <a:spLocks/>
          </p:cNvSpPr>
          <p:nvPr/>
        </p:nvSpPr>
        <p:spPr>
          <a:xfrm>
            <a:off x="5715000" y="6469592"/>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Tree>
    <p:extLst>
      <p:ext uri="{BB962C8B-B14F-4D97-AF65-F5344CB8AC3E}">
        <p14:creationId xmlns:p14="http://schemas.microsoft.com/office/powerpoint/2010/main" val="1692241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78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ln/>
        </p:spPr>
        <p:txBody>
          <a:bodyPr/>
          <a:lstStyle/>
          <a:p>
            <a:r>
              <a:rPr lang="en-US"/>
              <a:t>NetKAT and Kleene Algebras</a:t>
            </a:r>
          </a:p>
        </p:txBody>
      </p:sp>
      <p:sp>
        <p:nvSpPr>
          <p:cNvPr id="38914" name="Rectangle 2"/>
          <p:cNvSpPr>
            <a:spLocks/>
          </p:cNvSpPr>
          <p:nvPr/>
        </p:nvSpPr>
        <p:spPr bwMode="auto">
          <a:xfrm>
            <a:off x="367234" y="4103191"/>
            <a:ext cx="8402836" cy="1544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2500">
                <a:latin typeface="Myriad Pro Semibold" charset="0"/>
                <a:ea typeface="ＭＳ Ｐゴシック" charset="0"/>
                <a:cs typeface="Myriad Pro Semibold" charset="0"/>
                <a:sym typeface="Myriad Pro Semibold" charset="0"/>
              </a:rPr>
              <a:t>Theorems</a:t>
            </a:r>
          </a:p>
          <a:p>
            <a:pPr algn="l">
              <a:buClr>
                <a:srgbClr val="000000"/>
              </a:buClr>
              <a:buSzPct val="125000"/>
              <a:buFont typeface="Myriad Pro Semibold" charset="0"/>
              <a:buChar char="•"/>
            </a:pPr>
            <a:r>
              <a:rPr lang="en-US" sz="2500">
                <a:latin typeface="Myriad Pro Semibold" charset="0"/>
                <a:ea typeface="ＭＳ Ｐゴシック" charset="0"/>
                <a:cs typeface="Myriad Pro Semibold" charset="0"/>
                <a:sym typeface="Myriad Pro Semibold" charset="0"/>
              </a:rPr>
              <a:t> </a:t>
            </a:r>
            <a:r>
              <a:rPr lang="en-US" sz="2500">
                <a:ea typeface="ＭＳ Ｐゴシック" charset="0"/>
                <a:cs typeface="Myriad Pro Light" charset="0"/>
              </a:rPr>
              <a:t>Soundness: programs related by the axioms are equivalent</a:t>
            </a:r>
          </a:p>
          <a:p>
            <a:pPr algn="l">
              <a:buClr>
                <a:srgbClr val="000000"/>
              </a:buClr>
              <a:buSzPct val="125000"/>
              <a:buFont typeface="Myriad Pro Semibold" charset="0"/>
              <a:buChar char="•"/>
            </a:pPr>
            <a:r>
              <a:rPr lang="en-US" sz="2500">
                <a:latin typeface="Myriad Pro Semibold" charset="0"/>
                <a:ea typeface="ＭＳ Ｐゴシック" charset="0"/>
                <a:cs typeface="Myriad Pro Semibold" charset="0"/>
                <a:sym typeface="Myriad Pro Semibold" charset="0"/>
              </a:rPr>
              <a:t> </a:t>
            </a:r>
            <a:r>
              <a:rPr lang="en-US" sz="2500">
                <a:ea typeface="ＭＳ Ｐゴシック" charset="0"/>
                <a:cs typeface="Myriad Pro Light" charset="0"/>
              </a:rPr>
              <a:t>Completeness: equivalent programs are related by the axioms</a:t>
            </a:r>
          </a:p>
          <a:p>
            <a:pPr algn="l">
              <a:buClr>
                <a:srgbClr val="000000"/>
              </a:buClr>
              <a:buSzPct val="125000"/>
              <a:buFont typeface="Myriad Pro Semibold" charset="0"/>
              <a:buChar char="•"/>
            </a:pPr>
            <a:r>
              <a:rPr lang="en-US" sz="2500">
                <a:ea typeface="ＭＳ Ｐゴシック" charset="0"/>
                <a:cs typeface="Myriad Pro Light" charset="0"/>
              </a:rPr>
              <a:t> Decidabilty: program equivalence is decidable (PSPACE)</a:t>
            </a:r>
          </a:p>
        </p:txBody>
      </p:sp>
      <p:sp>
        <p:nvSpPr>
          <p:cNvPr id="38915" name="Rectangle 3"/>
          <p:cNvSpPr>
            <a:spLocks/>
          </p:cNvSpPr>
          <p:nvPr/>
        </p:nvSpPr>
        <p:spPr bwMode="auto">
          <a:xfrm>
            <a:off x="348258" y="1852910"/>
            <a:ext cx="8268891" cy="116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2500" dirty="0">
                <a:ea typeface="ＭＳ Ｐゴシック" charset="0"/>
                <a:cs typeface="Myriad Pro Light" charset="0"/>
              </a:rPr>
              <a:t>Its foundations rest upon canonical mathematical structure:</a:t>
            </a:r>
          </a:p>
          <a:p>
            <a:pPr algn="l">
              <a:buClr>
                <a:srgbClr val="000000"/>
              </a:buClr>
              <a:buSzPct val="125000"/>
              <a:buFont typeface="Myriad Pro Semibold" charset="0"/>
              <a:buChar char="•"/>
            </a:pPr>
            <a:r>
              <a:rPr lang="en-US" sz="2500" dirty="0">
                <a:latin typeface="Myriad Pro Semibold" charset="0"/>
                <a:ea typeface="ＭＳ Ｐゴシック" charset="0"/>
                <a:cs typeface="Myriad Pro Semibold" charset="0"/>
                <a:sym typeface="Myriad Pro Semibold" charset="0"/>
              </a:rPr>
              <a:t> </a:t>
            </a:r>
            <a:r>
              <a:rPr lang="en-US" sz="2500" dirty="0">
                <a:ea typeface="ＭＳ Ｐゴシック" charset="0"/>
                <a:cs typeface="Myriad Pro Light" charset="0"/>
              </a:rPr>
              <a:t>Regular operators (</a:t>
            </a:r>
            <a:r>
              <a:rPr lang="en-US" sz="2500" dirty="0">
                <a:latin typeface="Myriad Pro Semibold" charset="0"/>
                <a:ea typeface="ＭＳ Ｐゴシック" charset="0"/>
                <a:cs typeface="Myriad Pro Semibold" charset="0"/>
                <a:sym typeface="Myriad Pro Semibold" charset="0"/>
              </a:rPr>
              <a:t>+</a:t>
            </a:r>
            <a:r>
              <a:rPr lang="en-US" sz="2500" dirty="0">
                <a:ea typeface="ＭＳ Ｐゴシック" charset="0"/>
                <a:cs typeface="Myriad Pro Light" charset="0"/>
              </a:rPr>
              <a:t>, </a:t>
            </a:r>
            <a:r>
              <a:rPr lang="en-US" sz="2500" dirty="0">
                <a:latin typeface="Myriad Pro Semibold" charset="0"/>
                <a:ea typeface="ＭＳ Ｐゴシック" charset="0"/>
                <a:cs typeface="Myriad Pro Semibold" charset="0"/>
                <a:sym typeface="Myriad Pro Semibold" charset="0"/>
              </a:rPr>
              <a:t>;</a:t>
            </a:r>
            <a:r>
              <a:rPr lang="en-US" sz="2500" dirty="0">
                <a:ea typeface="ＭＳ Ｐゴシック" charset="0"/>
                <a:cs typeface="Myriad Pro Light" charset="0"/>
              </a:rPr>
              <a:t>, and </a:t>
            </a:r>
            <a:r>
              <a:rPr lang="en-US" sz="2500" dirty="0">
                <a:latin typeface="Myriad Pro Semibold" charset="0"/>
                <a:ea typeface="ＭＳ Ｐゴシック" charset="0"/>
                <a:cs typeface="Myriad Pro Semibold" charset="0"/>
                <a:sym typeface="Myriad Pro Semibold" charset="0"/>
              </a:rPr>
              <a:t>*</a:t>
            </a:r>
            <a:r>
              <a:rPr lang="en-US" sz="2500" dirty="0">
                <a:ea typeface="ＭＳ Ｐゴシック" charset="0"/>
                <a:cs typeface="Myriad Pro Light" charset="0"/>
              </a:rPr>
              <a:t>) encode paths through topology</a:t>
            </a:r>
          </a:p>
          <a:p>
            <a:pPr algn="l">
              <a:buClr>
                <a:srgbClr val="000000"/>
              </a:buClr>
              <a:buSzPct val="125000"/>
              <a:buFont typeface="Myriad Pro Semibold" charset="0"/>
              <a:buChar char="•"/>
            </a:pPr>
            <a:r>
              <a:rPr lang="en-US" sz="2500" dirty="0">
                <a:ea typeface="ＭＳ Ｐゴシック" charset="0"/>
                <a:cs typeface="Myriad Pro Light" charset="0"/>
              </a:rPr>
              <a:t> Boolean operators (</a:t>
            </a:r>
            <a:r>
              <a:rPr lang="en-US" sz="2500" dirty="0">
                <a:latin typeface="Myriad Pro Semibold" charset="0"/>
                <a:ea typeface="ＭＳ Ｐゴシック" charset="0"/>
                <a:cs typeface="Myriad Pro Semibold" charset="0"/>
                <a:sym typeface="Myriad Pro Semibold" charset="0"/>
              </a:rPr>
              <a:t>&amp;</a:t>
            </a:r>
            <a:r>
              <a:rPr lang="en-US" sz="2500" dirty="0">
                <a:ea typeface="ＭＳ Ｐゴシック" charset="0"/>
                <a:cs typeface="Myriad Pro Light" charset="0"/>
              </a:rPr>
              <a:t>, </a:t>
            </a:r>
            <a:r>
              <a:rPr lang="en-US" sz="2500" dirty="0">
                <a:latin typeface="Myriad Pro Semibold" charset="0"/>
                <a:ea typeface="ＭＳ Ｐゴシック" charset="0"/>
                <a:cs typeface="Myriad Pro Semibold" charset="0"/>
                <a:sym typeface="Myriad Pro Semibold" charset="0"/>
              </a:rPr>
              <a:t>|</a:t>
            </a:r>
            <a:r>
              <a:rPr lang="en-US" sz="2500" dirty="0">
                <a:ea typeface="ＭＳ Ｐゴシック" charset="0"/>
                <a:cs typeface="Myriad Pro Light" charset="0"/>
              </a:rPr>
              <a:t>, and </a:t>
            </a:r>
            <a:r>
              <a:rPr lang="en-US" sz="2500" dirty="0">
                <a:latin typeface="Myriad Pro Semibold" charset="0"/>
                <a:ea typeface="ＭＳ Ｐゴシック" charset="0"/>
                <a:cs typeface="Myriad Pro Semibold" charset="0"/>
                <a:sym typeface="Myriad Pro Semibold" charset="0"/>
              </a:rPr>
              <a:t>!</a:t>
            </a:r>
            <a:r>
              <a:rPr lang="en-US" sz="2500" dirty="0">
                <a:ea typeface="ＭＳ Ｐゴシック" charset="0"/>
                <a:cs typeface="Myriad Pro Light" charset="0"/>
              </a:rPr>
              <a:t>) encode switch tables</a:t>
            </a:r>
          </a:p>
        </p:txBody>
      </p:sp>
      <p:sp>
        <p:nvSpPr>
          <p:cNvPr id="38916" name="Rectangle 4"/>
          <p:cNvSpPr>
            <a:spLocks/>
          </p:cNvSpPr>
          <p:nvPr/>
        </p:nvSpPr>
        <p:spPr bwMode="auto">
          <a:xfrm>
            <a:off x="381000" y="1295400"/>
            <a:ext cx="5291956"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l"/>
            <a:r>
              <a:rPr lang="en-US" sz="2500" dirty="0">
                <a:ea typeface="ＭＳ Ｐゴシック" charset="0"/>
                <a:cs typeface="Myriad Pro Light" charset="0"/>
              </a:rPr>
              <a:t>The design of </a:t>
            </a:r>
            <a:r>
              <a:rPr lang="en-US" sz="2500" dirty="0" err="1">
                <a:ea typeface="ＭＳ Ｐゴシック" charset="0"/>
                <a:cs typeface="Myriad Pro Light" charset="0"/>
              </a:rPr>
              <a:t>NetKAT</a:t>
            </a:r>
            <a:r>
              <a:rPr lang="en-US" sz="2500" dirty="0">
                <a:ea typeface="ＭＳ Ｐゴシック" charset="0"/>
                <a:cs typeface="Myriad Pro Light" charset="0"/>
              </a:rPr>
              <a:t> is not an accident! </a:t>
            </a:r>
          </a:p>
        </p:txBody>
      </p:sp>
      <p:sp>
        <p:nvSpPr>
          <p:cNvPr id="38917" name="Rectangle 5"/>
          <p:cNvSpPr>
            <a:spLocks/>
          </p:cNvSpPr>
          <p:nvPr/>
        </p:nvSpPr>
        <p:spPr bwMode="auto">
          <a:xfrm>
            <a:off x="285750" y="3370584"/>
            <a:ext cx="7285367"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l"/>
            <a:r>
              <a:rPr lang="en-US" sz="2500">
                <a:ea typeface="ＭＳ Ｐゴシック" charset="0"/>
                <a:cs typeface="Myriad Pro Light" charset="0"/>
              </a:rPr>
              <a:t> This is called a </a:t>
            </a:r>
            <a:r>
              <a:rPr lang="en-US" sz="2500">
                <a:latin typeface="Myriad Pro It" charset="0"/>
                <a:ea typeface="ＭＳ Ｐゴシック" charset="0"/>
                <a:cs typeface="Myriad Pro It" charset="0"/>
                <a:sym typeface="Myriad Pro It" charset="0"/>
              </a:rPr>
              <a:t>Kleene Algebra with Tests</a:t>
            </a:r>
            <a:r>
              <a:rPr lang="en-US" sz="2500">
                <a:ea typeface="ＭＳ Ｐゴシック" charset="0"/>
                <a:cs typeface="Myriad Pro Light" charset="0"/>
              </a:rPr>
              <a:t> </a:t>
            </a:r>
            <a:r>
              <a:rPr lang="en-US" sz="2500">
                <a:solidFill>
                  <a:srgbClr val="9B9D9D"/>
                </a:solidFill>
                <a:ea typeface="ＭＳ Ｐゴシック" charset="0"/>
                <a:cs typeface="Myriad Pro Light" charset="0"/>
              </a:rPr>
              <a:t>[Kozen </a:t>
            </a:r>
            <a:r>
              <a:rPr lang="ja-JP" altLang="en-US" sz="2500">
                <a:solidFill>
                  <a:srgbClr val="9B9D9D"/>
                </a:solidFill>
                <a:latin typeface="Arial"/>
                <a:ea typeface="ＭＳ Ｐゴシック" charset="0"/>
                <a:cs typeface="Myriad Pro Light" charset="0"/>
              </a:rPr>
              <a:t>’</a:t>
            </a:r>
            <a:r>
              <a:rPr lang="en-US" sz="2500">
                <a:solidFill>
                  <a:srgbClr val="9B9D9D"/>
                </a:solidFill>
                <a:ea typeface="ＭＳ Ｐゴシック" charset="0"/>
                <a:cs typeface="Myriad Pro Light" charset="0"/>
              </a:rPr>
              <a:t>96]</a:t>
            </a:r>
          </a:p>
        </p:txBody>
      </p:sp>
      <p:sp>
        <p:nvSpPr>
          <p:cNvPr id="2" name="Date Placeholder 1"/>
          <p:cNvSpPr>
            <a:spLocks noGrp="1"/>
          </p:cNvSpPr>
          <p:nvPr>
            <p:ph type="dt" sz="half" idx="10"/>
          </p:nvPr>
        </p:nvSpPr>
        <p:spPr/>
        <p:txBody>
          <a:bodyPr/>
          <a:lstStyle/>
          <a:p>
            <a:r>
              <a:rPr lang="en-US" smtClean="0"/>
              <a:t>9/24/13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49</a:t>
            </a:fld>
            <a:endParaRPr lang="en-US"/>
          </a:p>
        </p:txBody>
      </p:sp>
      <p:sp>
        <p:nvSpPr>
          <p:cNvPr id="10"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Tree>
    <p:extLst>
      <p:ext uri="{BB962C8B-B14F-4D97-AF65-F5344CB8AC3E}">
        <p14:creationId xmlns:p14="http://schemas.microsoft.com/office/powerpoint/2010/main" val="2092179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Review of Previous Lecture (Cont’d</a:t>
            </a:r>
            <a:r>
              <a:rPr lang="en-US" dirty="0" smtClean="0"/>
              <a:t>)</a:t>
            </a:r>
            <a:endParaRPr lang="en-US" dirty="0"/>
          </a:p>
        </p:txBody>
      </p:sp>
      <p:sp>
        <p:nvSpPr>
          <p:cNvPr id="3" name="Content Placeholder 2"/>
          <p:cNvSpPr>
            <a:spLocks noGrp="1"/>
          </p:cNvSpPr>
          <p:nvPr>
            <p:ph idx="1"/>
          </p:nvPr>
        </p:nvSpPr>
        <p:spPr>
          <a:xfrm>
            <a:off x="457200" y="1600200"/>
            <a:ext cx="8229600" cy="4495799"/>
          </a:xfrm>
        </p:spPr>
        <p:txBody>
          <a:bodyPr>
            <a:normAutofit fontScale="92500"/>
          </a:bodyPr>
          <a:lstStyle/>
          <a:p>
            <a:pPr marL="0" indent="0">
              <a:buNone/>
            </a:pPr>
            <a:r>
              <a:rPr lang="fr-FR" dirty="0" smtClean="0"/>
              <a:t>How do </a:t>
            </a:r>
            <a:r>
              <a:rPr lang="fr-FR" dirty="0" err="1" smtClean="0"/>
              <a:t>we</a:t>
            </a:r>
            <a:r>
              <a:rPr lang="fr-FR" dirty="0" smtClean="0"/>
              <a:t> </a:t>
            </a:r>
            <a:r>
              <a:rPr lang="fr-FR" dirty="0" err="1" smtClean="0"/>
              <a:t>divide</a:t>
            </a:r>
            <a:r>
              <a:rPr lang="fr-FR" dirty="0" smtClean="0"/>
              <a:t> </a:t>
            </a:r>
            <a:r>
              <a:rPr lang="fr-FR" dirty="0" err="1" smtClean="0"/>
              <a:t>work</a:t>
            </a:r>
            <a:r>
              <a:rPr lang="fr-FR" dirty="0" smtClean="0"/>
              <a:t> </a:t>
            </a:r>
            <a:r>
              <a:rPr lang="fr-FR" dirty="0" err="1" smtClean="0"/>
              <a:t>among</a:t>
            </a:r>
            <a:r>
              <a:rPr lang="fr-FR" dirty="0" smtClean="0"/>
              <a:t> </a:t>
            </a:r>
            <a:r>
              <a:rPr lang="fr-FR" dirty="0" err="1" smtClean="0"/>
              <a:t>controller</a:t>
            </a:r>
            <a:r>
              <a:rPr lang="fr-FR" dirty="0" smtClean="0"/>
              <a:t> instances?</a:t>
            </a:r>
          </a:p>
          <a:p>
            <a:r>
              <a:rPr lang="fr-FR" dirty="0" smtClean="0"/>
              <a:t>Partition</a:t>
            </a:r>
            <a:endParaRPr lang="fr-FR" dirty="0"/>
          </a:p>
          <a:p>
            <a:pPr lvl="1"/>
            <a:r>
              <a:rPr lang="en-US" dirty="0" smtClean="0"/>
              <a:t>Controller instances </a:t>
            </a:r>
            <a:r>
              <a:rPr lang="en-US" dirty="0"/>
              <a:t>with different computations tasks</a:t>
            </a:r>
          </a:p>
          <a:p>
            <a:pPr lvl="1"/>
            <a:r>
              <a:rPr lang="en-US" dirty="0" smtClean="0"/>
              <a:t>Controller </a:t>
            </a:r>
            <a:r>
              <a:rPr lang="en-US" dirty="0"/>
              <a:t>instances have only subsets of the NIB</a:t>
            </a:r>
          </a:p>
          <a:p>
            <a:pPr lvl="1"/>
            <a:r>
              <a:rPr lang="en-US" dirty="0"/>
              <a:t>Switches connect to a subset of </a:t>
            </a:r>
            <a:r>
              <a:rPr lang="en-US" dirty="0" smtClean="0"/>
              <a:t>controller instances</a:t>
            </a:r>
          </a:p>
          <a:p>
            <a:r>
              <a:rPr lang="en-US" dirty="0" smtClean="0"/>
              <a:t>Aggregation</a:t>
            </a:r>
          </a:p>
          <a:p>
            <a:pPr lvl="1"/>
            <a:r>
              <a:rPr lang="en-US" dirty="0" smtClean="0"/>
              <a:t>Reduce fidelity of information</a:t>
            </a:r>
          </a:p>
          <a:p>
            <a:pPr lvl="1"/>
            <a:endParaRPr lang="en-US" dirty="0"/>
          </a:p>
        </p:txBody>
      </p:sp>
      <p:sp>
        <p:nvSpPr>
          <p:cNvPr id="5" name="Date Placeholder 4"/>
          <p:cNvSpPr>
            <a:spLocks noGrp="1"/>
          </p:cNvSpPr>
          <p:nvPr>
            <p:ph type="dt" sz="half" idx="10"/>
          </p:nvPr>
        </p:nvSpPr>
        <p:spPr/>
        <p:txBody>
          <a:bodyPr/>
          <a:lstStyle/>
          <a:p>
            <a:r>
              <a:rPr lang="en-US" smtClean="0"/>
              <a:t>9/24/13</a:t>
            </a:r>
            <a:endParaRPr lang="en-US"/>
          </a:p>
        </p:txBody>
      </p:sp>
      <p:sp>
        <p:nvSpPr>
          <p:cNvPr id="4" name="Footer Placeholder 3"/>
          <p:cNvSpPr>
            <a:spLocks noGrp="1"/>
          </p:cNvSpPr>
          <p:nvPr>
            <p:ph type="ftr" sz="quarter" idx="11"/>
          </p:nvPr>
        </p:nvSpPr>
        <p:spPr/>
        <p:txBody>
          <a:bodyPr/>
          <a:lstStyle/>
          <a:p>
            <a:r>
              <a:rPr lang="en-US" smtClean="0"/>
              <a:t>Software Defined Networking (COMS 6998-8)</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5</a:t>
            </a:fld>
            <a:endParaRPr lang="en-US"/>
          </a:p>
        </p:txBody>
      </p:sp>
    </p:spTree>
    <p:extLst>
      <p:ext uri="{BB962C8B-B14F-4D97-AF65-F5344CB8AC3E}">
        <p14:creationId xmlns:p14="http://schemas.microsoft.com/office/powerpoint/2010/main" val="59741078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ln/>
        </p:spPr>
        <p:txBody>
          <a:bodyPr/>
          <a:lstStyle/>
          <a:p>
            <a:r>
              <a:rPr lang="en-US"/>
              <a:t>NetKAT Verification</a:t>
            </a:r>
          </a:p>
        </p:txBody>
      </p:sp>
      <p:sp>
        <p:nvSpPr>
          <p:cNvPr id="43010" name="Rectangle 2"/>
          <p:cNvSpPr>
            <a:spLocks/>
          </p:cNvSpPr>
          <p:nvPr/>
        </p:nvSpPr>
        <p:spPr bwMode="auto">
          <a:xfrm>
            <a:off x="533400" y="914400"/>
            <a:ext cx="8143875" cy="3366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marL="267881" indent="-160729">
              <a:spcBef>
                <a:spcPts val="844"/>
              </a:spcBef>
              <a:buClr>
                <a:srgbClr val="000000"/>
              </a:buClr>
              <a:buSzPct val="100000"/>
              <a:buFont typeface="Myriad Pro Bold" charset="0"/>
              <a:buChar char="•"/>
            </a:pPr>
            <a:r>
              <a:rPr lang="en-US" sz="2500" dirty="0">
                <a:ea typeface="ＭＳ Ｐゴシック" charset="0"/>
                <a:cs typeface="Myriad Pro Light" charset="0"/>
              </a:rPr>
              <a:t>Model programs and topologies in the Z3 SMT solver</a:t>
            </a:r>
          </a:p>
          <a:p>
            <a:pPr marL="267881" indent="-160729">
              <a:spcBef>
                <a:spcPts val="844"/>
              </a:spcBef>
              <a:buClr>
                <a:srgbClr val="000000"/>
              </a:buClr>
              <a:buSzPct val="100000"/>
              <a:buFont typeface="Myriad Pro Bold" charset="0"/>
              <a:buChar char="•"/>
            </a:pPr>
            <a:r>
              <a:rPr lang="en-US" sz="2500" dirty="0">
                <a:ea typeface="ＭＳ Ｐゴシック" charset="0"/>
                <a:cs typeface="Myriad Pro Light" charset="0"/>
              </a:rPr>
              <a:t>Encode network-wide function as the transitive closure of the sequential composition of the program and topology</a:t>
            </a:r>
          </a:p>
          <a:p>
            <a:pPr marL="267881" indent="-160729">
              <a:spcBef>
                <a:spcPts val="844"/>
              </a:spcBef>
              <a:buClr>
                <a:srgbClr val="000000"/>
              </a:buClr>
              <a:buSzPct val="100000"/>
              <a:buFont typeface="Myriad Pro Bold" charset="0"/>
              <a:buChar char="•"/>
            </a:pPr>
            <a:r>
              <a:rPr lang="en-US" sz="2500" dirty="0">
                <a:ea typeface="ＭＳ Ｐゴシック" charset="0"/>
                <a:cs typeface="Myriad Pro Light" charset="0"/>
              </a:rPr>
              <a:t>Verify reachability properties </a:t>
            </a:r>
            <a:r>
              <a:rPr lang="en-US" sz="2500" dirty="0" smtClean="0">
                <a:ea typeface="ＭＳ Ｐゴシック" charset="0"/>
                <a:cs typeface="Myriad Pro Light" charset="0"/>
              </a:rPr>
              <a:t>automatically</a:t>
            </a:r>
            <a:endParaRPr lang="en-US" sz="2500" dirty="0">
              <a:ea typeface="ＭＳ Ｐゴシック" charset="0"/>
              <a:cs typeface="Myriad Pro Light" charset="0"/>
            </a:endParaRPr>
          </a:p>
        </p:txBody>
      </p:sp>
      <p:sp>
        <p:nvSpPr>
          <p:cNvPr id="2" name="Date Placeholder 1"/>
          <p:cNvSpPr>
            <a:spLocks noGrp="1"/>
          </p:cNvSpPr>
          <p:nvPr>
            <p:ph type="dt" sz="half" idx="10"/>
          </p:nvPr>
        </p:nvSpPr>
        <p:spPr/>
        <p:txBody>
          <a:bodyPr/>
          <a:lstStyle/>
          <a:p>
            <a:r>
              <a:rPr lang="en-US" smtClean="0"/>
              <a:t>9/24/13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50</a:t>
            </a:fld>
            <a:endParaRPr lang="en-US"/>
          </a:p>
        </p:txBody>
      </p:sp>
      <p:sp>
        <p:nvSpPr>
          <p:cNvPr id="10"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Tree>
    <p:extLst>
      <p:ext uri="{BB962C8B-B14F-4D97-AF65-F5344CB8AC3E}">
        <p14:creationId xmlns:p14="http://schemas.microsoft.com/office/powerpoint/2010/main" val="1716898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a:ln/>
        </p:spPr>
        <p:txBody>
          <a:bodyPr/>
          <a:lstStyle/>
          <a:p>
            <a:r>
              <a:rPr lang="en-US"/>
              <a:t>Machine-Verified Controllers</a:t>
            </a:r>
          </a:p>
        </p:txBody>
      </p:sp>
      <p:sp>
        <p:nvSpPr>
          <p:cNvPr id="2" name="Date Placeholder 1"/>
          <p:cNvSpPr>
            <a:spLocks noGrp="1"/>
          </p:cNvSpPr>
          <p:nvPr>
            <p:ph type="dt" sz="half" idx="10"/>
          </p:nvPr>
        </p:nvSpPr>
        <p:spPr/>
        <p:txBody>
          <a:bodyPr/>
          <a:lstStyle/>
          <a:p>
            <a:r>
              <a:rPr lang="en-US" smtClean="0"/>
              <a:t>9/24/13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51</a:t>
            </a:fld>
            <a:endParaRPr lang="en-US"/>
          </a:p>
        </p:txBody>
      </p:sp>
      <p:sp>
        <p:nvSpPr>
          <p:cNvPr id="7"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Tree>
    <p:extLst>
      <p:ext uri="{BB962C8B-B14F-4D97-AF65-F5344CB8AC3E}">
        <p14:creationId xmlns:p14="http://schemas.microsoft.com/office/powerpoint/2010/main" val="1209073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p:cNvSpPr>
          <p:nvPr/>
        </p:nvSpPr>
        <p:spPr bwMode="auto">
          <a:xfrm>
            <a:off x="4339828" y="1526976"/>
            <a:ext cx="1866305" cy="2062758"/>
          </a:xfrm>
          <a:prstGeom prst="rect">
            <a:avLst/>
          </a:prstGeom>
          <a:solidFill>
            <a:srgbClr val="A4CCFF"/>
          </a:solidFill>
          <a:ln w="25400" cap="flat">
            <a:solidFill>
              <a:srgbClr val="80A1CB"/>
            </a:solidFill>
            <a:prstDash val="solid"/>
            <a:miter lim="800000"/>
            <a:headEnd type="none" w="med" len="med"/>
            <a:tailEnd type="none" w="med" len="med"/>
          </a:ln>
        </p:spPr>
        <p:txBody>
          <a:bodyPr lIns="0" tIns="0" rIns="0" bIns="0" anchor="ctr"/>
          <a:lstStyle/>
          <a:p>
            <a:pPr>
              <a:lnSpc>
                <a:spcPts val="633"/>
              </a:lnSpc>
            </a:pPr>
            <a:r>
              <a:rPr lang="en-US" sz="600">
                <a:latin typeface="Consolas Bold" charset="0"/>
                <a:ea typeface="ＭＳ Ｐゴシック" charset="0"/>
                <a:cs typeface="Consolas Bold" charset="0"/>
                <a:sym typeface="Consolas Bold" charset="0"/>
              </a:rPr>
              <a:t>Inductive</a:t>
            </a:r>
            <a:r>
              <a:rPr lang="en-US" sz="600">
                <a:latin typeface="Consolas" charset="0"/>
                <a:ea typeface="ＭＳ Ｐゴシック" charset="0"/>
                <a:cs typeface="Consolas" charset="0"/>
                <a:sym typeface="Consolas" charset="0"/>
              </a:rPr>
              <a:t> pred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Type</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endParaRPr lang="en-US" sz="600">
              <a:latin typeface="Consolas" charset="0"/>
              <a:ea typeface="ＭＳ Ｐゴシック" charset="0"/>
              <a:cs typeface="Consolas" charset="0"/>
              <a:sym typeface="Consolas" charset="0"/>
            </a:endParaRPr>
          </a:p>
          <a:p>
            <a:pPr>
              <a:lnSpc>
                <a:spcPts val="633"/>
              </a:lnSpc>
            </a:pP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OnSwitch</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Switch</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-&gt;</a:t>
            </a:r>
            <a:r>
              <a:rPr lang="en-US" sz="600">
                <a:latin typeface="Consolas" charset="0"/>
                <a:ea typeface="ＭＳ Ｐゴシック" charset="0"/>
                <a:cs typeface="Consolas" charset="0"/>
                <a:sym typeface="Consolas" charset="0"/>
              </a:rPr>
              <a:t> pred</a:t>
            </a:r>
          </a:p>
          <a:p>
            <a:pPr>
              <a:lnSpc>
                <a:spcPts val="633"/>
              </a:lnSpc>
            </a:pP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InPort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Port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-&gt;</a:t>
            </a:r>
            <a:r>
              <a:rPr lang="en-US" sz="600">
                <a:latin typeface="Consolas" charset="0"/>
                <a:ea typeface="ＭＳ Ｐゴシック" charset="0"/>
                <a:cs typeface="Consolas" charset="0"/>
                <a:sym typeface="Consolas" charset="0"/>
              </a:rPr>
              <a:t> pred</a:t>
            </a:r>
          </a:p>
          <a:p>
            <a:pPr>
              <a:lnSpc>
                <a:spcPts val="633"/>
              </a:lnSpc>
            </a:pP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DlSrc</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EthernetAddress</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-&gt;</a:t>
            </a:r>
            <a:r>
              <a:rPr lang="en-US" sz="600">
                <a:latin typeface="Consolas" charset="0"/>
                <a:ea typeface="ＭＳ Ｐゴシック" charset="0"/>
                <a:cs typeface="Consolas" charset="0"/>
                <a:sym typeface="Consolas" charset="0"/>
              </a:rPr>
              <a:t> pred</a:t>
            </a:r>
          </a:p>
          <a:p>
            <a:pPr>
              <a:lnSpc>
                <a:spcPts val="633"/>
              </a:lnSpc>
            </a:pP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DlDst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EthernetAddress</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-&gt;</a:t>
            </a:r>
            <a:r>
              <a:rPr lang="en-US" sz="600">
                <a:latin typeface="Consolas" charset="0"/>
                <a:ea typeface="ＭＳ Ｐゴシック" charset="0"/>
                <a:cs typeface="Consolas" charset="0"/>
                <a:sym typeface="Consolas" charset="0"/>
              </a:rPr>
              <a:t> pred</a:t>
            </a:r>
          </a:p>
          <a:p>
            <a:pPr>
              <a:lnSpc>
                <a:spcPts val="633"/>
              </a:lnSpc>
            </a:pP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DlVlan</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option </a:t>
            </a:r>
            <a:r>
              <a:rPr lang="en-US" sz="600">
                <a:latin typeface="Consolas Bold" charset="0"/>
                <a:ea typeface="ＭＳ Ｐゴシック" charset="0"/>
                <a:cs typeface="Consolas Bold" charset="0"/>
                <a:sym typeface="Consolas Bold" charset="0"/>
              </a:rPr>
              <a:t>VLAN</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-&gt;</a:t>
            </a:r>
            <a:r>
              <a:rPr lang="en-US" sz="600">
                <a:latin typeface="Consolas" charset="0"/>
                <a:ea typeface="ＭＳ Ｐゴシック" charset="0"/>
                <a:cs typeface="Consolas" charset="0"/>
                <a:sym typeface="Consolas" charset="0"/>
              </a:rPr>
              <a:t> pred</a:t>
            </a:r>
          </a:p>
          <a:p>
            <a:pPr>
              <a:lnSpc>
                <a:spcPts val="633"/>
              </a:lnSpc>
            </a:pPr>
            <a:r>
              <a:rPr lang="en-US" sz="600">
                <a:latin typeface="Consolas" charset="0"/>
                <a:ea typeface="ＭＳ Ｐゴシック" charset="0"/>
                <a:cs typeface="Consolas" charset="0"/>
                <a:sym typeface="Consolas" charset="0"/>
              </a:rPr>
              <a:t>  | ... </a:t>
            </a:r>
          </a:p>
          <a:p>
            <a:pPr>
              <a:lnSpc>
                <a:spcPts val="633"/>
              </a:lnSpc>
            </a:pP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And</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pred </a:t>
            </a:r>
            <a:r>
              <a:rPr lang="en-US" sz="600">
                <a:latin typeface="Consolas Bold" charset="0"/>
                <a:ea typeface="ＭＳ Ｐゴシック" charset="0"/>
                <a:cs typeface="Consolas Bold" charset="0"/>
                <a:sym typeface="Consolas Bold" charset="0"/>
              </a:rPr>
              <a:t>-&gt;</a:t>
            </a:r>
            <a:r>
              <a:rPr lang="en-US" sz="600">
                <a:latin typeface="Consolas" charset="0"/>
                <a:ea typeface="ＭＳ Ｐゴシック" charset="0"/>
                <a:cs typeface="Consolas" charset="0"/>
                <a:sym typeface="Consolas" charset="0"/>
              </a:rPr>
              <a:t> pred </a:t>
            </a:r>
            <a:r>
              <a:rPr lang="en-US" sz="600">
                <a:latin typeface="Consolas Bold" charset="0"/>
                <a:ea typeface="ＭＳ Ｐゴシック" charset="0"/>
                <a:cs typeface="Consolas Bold" charset="0"/>
                <a:sym typeface="Consolas Bold" charset="0"/>
              </a:rPr>
              <a:t>-&gt;</a:t>
            </a:r>
            <a:r>
              <a:rPr lang="en-US" sz="600">
                <a:latin typeface="Consolas" charset="0"/>
                <a:ea typeface="ＭＳ Ｐゴシック" charset="0"/>
                <a:cs typeface="Consolas" charset="0"/>
                <a:sym typeface="Consolas" charset="0"/>
              </a:rPr>
              <a:t> pred</a:t>
            </a:r>
          </a:p>
          <a:p>
            <a:pPr>
              <a:lnSpc>
                <a:spcPts val="633"/>
              </a:lnSpc>
            </a:pP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Or</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pred </a:t>
            </a:r>
            <a:r>
              <a:rPr lang="en-US" sz="600">
                <a:latin typeface="Consolas Bold" charset="0"/>
                <a:ea typeface="ＭＳ Ｐゴシック" charset="0"/>
                <a:cs typeface="Consolas Bold" charset="0"/>
                <a:sym typeface="Consolas Bold" charset="0"/>
              </a:rPr>
              <a:t>-&gt;</a:t>
            </a:r>
            <a:r>
              <a:rPr lang="en-US" sz="600">
                <a:latin typeface="Consolas" charset="0"/>
                <a:ea typeface="ＭＳ Ｐゴシック" charset="0"/>
                <a:cs typeface="Consolas" charset="0"/>
                <a:sym typeface="Consolas" charset="0"/>
              </a:rPr>
              <a:t> pred </a:t>
            </a:r>
            <a:r>
              <a:rPr lang="en-US" sz="600">
                <a:latin typeface="Consolas Bold" charset="0"/>
                <a:ea typeface="ＭＳ Ｐゴシック" charset="0"/>
                <a:cs typeface="Consolas Bold" charset="0"/>
                <a:sym typeface="Consolas Bold" charset="0"/>
              </a:rPr>
              <a:t>-&gt;</a:t>
            </a:r>
            <a:r>
              <a:rPr lang="en-US" sz="600">
                <a:latin typeface="Consolas" charset="0"/>
                <a:ea typeface="ＭＳ Ｐゴシック" charset="0"/>
                <a:cs typeface="Consolas" charset="0"/>
                <a:sym typeface="Consolas" charset="0"/>
              </a:rPr>
              <a:t> pred</a:t>
            </a:r>
          </a:p>
          <a:p>
            <a:pPr>
              <a:lnSpc>
                <a:spcPts val="633"/>
              </a:lnSpc>
            </a:pP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Not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pred </a:t>
            </a:r>
            <a:r>
              <a:rPr lang="en-US" sz="600">
                <a:latin typeface="Consolas Bold" charset="0"/>
                <a:ea typeface="ＭＳ Ｐゴシック" charset="0"/>
                <a:cs typeface="Consolas Bold" charset="0"/>
                <a:sym typeface="Consolas Bold" charset="0"/>
              </a:rPr>
              <a:t>-&gt;</a:t>
            </a:r>
            <a:r>
              <a:rPr lang="en-US" sz="600">
                <a:latin typeface="Consolas" charset="0"/>
                <a:ea typeface="ＭＳ Ｐゴシック" charset="0"/>
                <a:cs typeface="Consolas" charset="0"/>
                <a:sym typeface="Consolas" charset="0"/>
              </a:rPr>
              <a:t> pred</a:t>
            </a:r>
          </a:p>
          <a:p>
            <a:pPr>
              <a:lnSpc>
                <a:spcPts val="633"/>
              </a:lnSpc>
            </a:pP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All</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pred</a:t>
            </a:r>
          </a:p>
          <a:p>
            <a:pPr>
              <a:lnSpc>
                <a:spcPts val="633"/>
              </a:lnSpc>
            </a:pP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None</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pred</a:t>
            </a:r>
            <a:endParaRPr lang="en-US" sz="600">
              <a:latin typeface="Consolas Bold" charset="0"/>
              <a:ea typeface="ＭＳ Ｐゴシック" charset="0"/>
              <a:cs typeface="Consolas Bold" charset="0"/>
              <a:sym typeface="Consolas Bold" charset="0"/>
            </a:endParaRPr>
          </a:p>
          <a:p>
            <a:pPr>
              <a:lnSpc>
                <a:spcPts val="633"/>
              </a:lnSpc>
            </a:pPr>
            <a:endParaRPr lang="en-US" sz="600">
              <a:latin typeface="Consolas" charset="0"/>
              <a:ea typeface="ＭＳ Ｐゴシック" charset="0"/>
              <a:cs typeface="Consolas" charset="0"/>
              <a:sym typeface="Consolas" charset="0"/>
            </a:endParaRPr>
          </a:p>
          <a:p>
            <a:pPr>
              <a:lnSpc>
                <a:spcPts val="633"/>
              </a:lnSpc>
            </a:pPr>
            <a:r>
              <a:rPr lang="en-US" sz="600">
                <a:latin typeface="Consolas Bold" charset="0"/>
                <a:ea typeface="ＭＳ Ｐゴシック" charset="0"/>
                <a:cs typeface="Consolas Bold" charset="0"/>
                <a:sym typeface="Consolas Bold" charset="0"/>
              </a:rPr>
              <a:t>Inductive</a:t>
            </a:r>
            <a:r>
              <a:rPr lang="en-US" sz="600">
                <a:latin typeface="Consolas" charset="0"/>
                <a:ea typeface="ＭＳ Ｐゴシック" charset="0"/>
                <a:cs typeface="Consolas" charset="0"/>
                <a:sym typeface="Consolas" charset="0"/>
              </a:rPr>
              <a:t> act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Type</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endParaRPr lang="en-US" sz="600">
              <a:latin typeface="Consolas" charset="0"/>
              <a:ea typeface="ＭＳ Ｐゴシック" charset="0"/>
              <a:cs typeface="Consolas" charset="0"/>
              <a:sym typeface="Consolas" charset="0"/>
            </a:endParaRPr>
          </a:p>
          <a:p>
            <a:pPr>
              <a:lnSpc>
                <a:spcPts val="633"/>
              </a:lnSpc>
            </a:pP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ForwardMod</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Mod</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-&gt;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PseudoPort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-&gt;</a:t>
            </a:r>
            <a:r>
              <a:rPr lang="en-US" sz="600">
                <a:latin typeface="Consolas" charset="0"/>
                <a:ea typeface="ＭＳ Ｐゴシック" charset="0"/>
                <a:cs typeface="Consolas" charset="0"/>
                <a:sym typeface="Consolas" charset="0"/>
              </a:rPr>
              <a:t> act</a:t>
            </a:r>
          </a:p>
          <a:p>
            <a:pPr>
              <a:lnSpc>
                <a:spcPts val="633"/>
              </a:lnSpc>
            </a:pPr>
            <a:r>
              <a:rPr lang="en-US" sz="600">
                <a:latin typeface="Consolas" charset="0"/>
                <a:ea typeface="ＭＳ Ｐゴシック" charset="0"/>
                <a:cs typeface="Consolas" charset="0"/>
                <a:sym typeface="Consolas" charset="0"/>
              </a:rPr>
              <a:t>  | ...</a:t>
            </a:r>
          </a:p>
          <a:p>
            <a:pPr>
              <a:lnSpc>
                <a:spcPts val="633"/>
              </a:lnSpc>
            </a:pPr>
            <a:endParaRPr lang="en-US" sz="600">
              <a:latin typeface="Consolas" charset="0"/>
              <a:ea typeface="ＭＳ Ｐゴシック" charset="0"/>
              <a:cs typeface="Consolas" charset="0"/>
              <a:sym typeface="Consolas" charset="0"/>
            </a:endParaRPr>
          </a:p>
          <a:p>
            <a:pPr>
              <a:lnSpc>
                <a:spcPts val="633"/>
              </a:lnSpc>
            </a:pPr>
            <a:r>
              <a:rPr lang="en-US" sz="600">
                <a:latin typeface="Consolas Bold" charset="0"/>
                <a:ea typeface="ＭＳ Ｐゴシック" charset="0"/>
                <a:cs typeface="Consolas Bold" charset="0"/>
                <a:sym typeface="Consolas Bold" charset="0"/>
              </a:rPr>
              <a:t>Inductive</a:t>
            </a:r>
            <a:r>
              <a:rPr lang="en-US" sz="600">
                <a:latin typeface="Consolas" charset="0"/>
                <a:ea typeface="ＭＳ Ｐゴシック" charset="0"/>
                <a:cs typeface="Consolas" charset="0"/>
                <a:sym typeface="Consolas" charset="0"/>
              </a:rPr>
              <a:t> pol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Type</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endParaRPr lang="en-US" sz="600">
              <a:latin typeface="Consolas" charset="0"/>
              <a:ea typeface="ＭＳ Ｐゴシック" charset="0"/>
              <a:cs typeface="Consolas" charset="0"/>
              <a:sym typeface="Consolas" charset="0"/>
            </a:endParaRPr>
          </a:p>
          <a:p>
            <a:pPr>
              <a:lnSpc>
                <a:spcPts val="633"/>
              </a:lnSpc>
            </a:pP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Policy</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pred </a:t>
            </a:r>
            <a:r>
              <a:rPr lang="en-US" sz="600">
                <a:latin typeface="Consolas Bold" charset="0"/>
                <a:ea typeface="ＭＳ Ｐゴシック" charset="0"/>
                <a:cs typeface="Consolas Bold" charset="0"/>
                <a:sym typeface="Consolas Bold" charset="0"/>
              </a:rPr>
              <a:t>-&gt;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list</a:t>
            </a:r>
            <a:r>
              <a:rPr lang="en-US" sz="600">
                <a:latin typeface="Consolas" charset="0"/>
                <a:ea typeface="ＭＳ Ｐゴシック" charset="0"/>
                <a:cs typeface="Consolas" charset="0"/>
                <a:sym typeface="Consolas" charset="0"/>
              </a:rPr>
              <a:t> act </a:t>
            </a:r>
            <a:r>
              <a:rPr lang="en-US" sz="600">
                <a:latin typeface="Consolas Bold" charset="0"/>
                <a:ea typeface="ＭＳ Ｐゴシック" charset="0"/>
                <a:cs typeface="Consolas Bold" charset="0"/>
                <a:sym typeface="Consolas Bold" charset="0"/>
              </a:rPr>
              <a:t>-&gt;</a:t>
            </a:r>
            <a:r>
              <a:rPr lang="en-US" sz="600">
                <a:latin typeface="Consolas" charset="0"/>
                <a:ea typeface="ＭＳ Ｐゴシック" charset="0"/>
                <a:cs typeface="Consolas" charset="0"/>
                <a:sym typeface="Consolas" charset="0"/>
              </a:rPr>
              <a:t> pol</a:t>
            </a:r>
          </a:p>
          <a:p>
            <a:pPr>
              <a:lnSpc>
                <a:spcPts val="633"/>
              </a:lnSpc>
            </a:pP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Union</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pol </a:t>
            </a:r>
            <a:r>
              <a:rPr lang="en-US" sz="600">
                <a:latin typeface="Consolas Bold" charset="0"/>
                <a:ea typeface="ＭＳ Ｐゴシック" charset="0"/>
                <a:cs typeface="Consolas Bold" charset="0"/>
                <a:sym typeface="Consolas Bold" charset="0"/>
              </a:rPr>
              <a:t>-&gt;</a:t>
            </a:r>
            <a:r>
              <a:rPr lang="en-US" sz="600">
                <a:latin typeface="Consolas" charset="0"/>
                <a:ea typeface="ＭＳ Ｐゴシック" charset="0"/>
                <a:cs typeface="Consolas" charset="0"/>
                <a:sym typeface="Consolas" charset="0"/>
              </a:rPr>
              <a:t> pol </a:t>
            </a:r>
            <a:r>
              <a:rPr lang="en-US" sz="600">
                <a:latin typeface="Consolas Bold" charset="0"/>
                <a:ea typeface="ＭＳ Ｐゴシック" charset="0"/>
                <a:cs typeface="Consolas Bold" charset="0"/>
                <a:sym typeface="Consolas Bold" charset="0"/>
              </a:rPr>
              <a:t>-&gt;</a:t>
            </a:r>
            <a:r>
              <a:rPr lang="en-US" sz="600">
                <a:latin typeface="Consolas" charset="0"/>
                <a:ea typeface="ＭＳ Ｐゴシック" charset="0"/>
                <a:cs typeface="Consolas" charset="0"/>
                <a:sym typeface="Consolas" charset="0"/>
              </a:rPr>
              <a:t> pol</a:t>
            </a:r>
            <a:endParaRPr lang="en-US" sz="600">
              <a:latin typeface="Consolas Bold" charset="0"/>
              <a:ea typeface="ＭＳ Ｐゴシック" charset="0"/>
              <a:cs typeface="Consolas Bold" charset="0"/>
              <a:sym typeface="Consolas Bold" charset="0"/>
            </a:endParaRPr>
          </a:p>
          <a:p>
            <a:pPr>
              <a:lnSpc>
                <a:spcPts val="633"/>
              </a:lnSpc>
            </a:pP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Restrict</a:t>
            </a:r>
            <a:r>
              <a:rPr lang="en-US" sz="600">
                <a:latin typeface="Consolas" charset="0"/>
                <a:ea typeface="ＭＳ Ｐゴシック" charset="0"/>
                <a:cs typeface="Consolas" charset="0"/>
                <a:sym typeface="Consolas" charset="0"/>
              </a:rPr>
              <a:t> </a:t>
            </a:r>
            <a:r>
              <a:rPr lang="en-US" sz="600">
                <a:latin typeface="Consolas Bold" charset="0"/>
                <a:ea typeface="ＭＳ Ｐゴシック" charset="0"/>
                <a:cs typeface="Consolas Bold" charset="0"/>
                <a:sym typeface="Consolas Bold" charset="0"/>
              </a:rPr>
              <a:t>:</a:t>
            </a:r>
            <a:r>
              <a:rPr lang="en-US" sz="600">
                <a:latin typeface="Consolas" charset="0"/>
                <a:ea typeface="ＭＳ Ｐゴシック" charset="0"/>
                <a:cs typeface="Consolas" charset="0"/>
                <a:sym typeface="Consolas" charset="0"/>
              </a:rPr>
              <a:t> pol </a:t>
            </a:r>
            <a:r>
              <a:rPr lang="en-US" sz="600">
                <a:latin typeface="Consolas Bold" charset="0"/>
                <a:ea typeface="ＭＳ Ｐゴシック" charset="0"/>
                <a:cs typeface="Consolas Bold" charset="0"/>
                <a:sym typeface="Consolas Bold" charset="0"/>
              </a:rPr>
              <a:t>-&gt;</a:t>
            </a:r>
            <a:r>
              <a:rPr lang="en-US" sz="600">
                <a:latin typeface="Consolas" charset="0"/>
                <a:ea typeface="ＭＳ Ｐゴシック" charset="0"/>
                <a:cs typeface="Consolas" charset="0"/>
                <a:sym typeface="Consolas" charset="0"/>
              </a:rPr>
              <a:t> pred </a:t>
            </a:r>
            <a:r>
              <a:rPr lang="en-US" sz="600">
                <a:latin typeface="Consolas Bold" charset="0"/>
                <a:ea typeface="ＭＳ Ｐゴシック" charset="0"/>
                <a:cs typeface="Consolas Bold" charset="0"/>
                <a:sym typeface="Consolas Bold" charset="0"/>
              </a:rPr>
              <a:t>-&gt;</a:t>
            </a:r>
            <a:r>
              <a:rPr lang="en-US" sz="600">
                <a:latin typeface="Consolas" charset="0"/>
                <a:ea typeface="ＭＳ Ｐゴシック" charset="0"/>
                <a:cs typeface="Consolas" charset="0"/>
                <a:sym typeface="Consolas" charset="0"/>
              </a:rPr>
              <a:t> pol</a:t>
            </a:r>
            <a:endParaRPr lang="en-US" sz="600">
              <a:latin typeface="Consolas Bold" charset="0"/>
              <a:ea typeface="ＭＳ Ｐゴシック" charset="0"/>
              <a:cs typeface="Consolas Bold" charset="0"/>
              <a:sym typeface="Consolas Bold" charset="0"/>
            </a:endParaRPr>
          </a:p>
          <a:p>
            <a:pPr>
              <a:lnSpc>
                <a:spcPts val="633"/>
              </a:lnSpc>
            </a:pPr>
            <a:r>
              <a:rPr lang="en-US" sz="600">
                <a:latin typeface="Consolas Bold" charset="0"/>
                <a:ea typeface="ＭＳ Ｐゴシック" charset="0"/>
                <a:cs typeface="Consolas Bold" charset="0"/>
                <a:sym typeface="Consolas Bold" charset="0"/>
              </a:rPr>
              <a:t>  | ...</a:t>
            </a:r>
          </a:p>
        </p:txBody>
      </p:sp>
      <p:sp>
        <p:nvSpPr>
          <p:cNvPr id="45058" name="Rectangle 2"/>
          <p:cNvSpPr>
            <a:spLocks noGrp="1" noChangeArrowheads="1"/>
          </p:cNvSpPr>
          <p:nvPr>
            <p:ph type="title"/>
          </p:nvPr>
        </p:nvSpPr>
        <p:spPr>
          <a:ln/>
        </p:spPr>
        <p:txBody>
          <a:bodyPr/>
          <a:lstStyle/>
          <a:p>
            <a:r>
              <a:rPr lang="en-US" sz="3800"/>
              <a:t>Certified Software Systems</a:t>
            </a:r>
          </a:p>
        </p:txBody>
      </p:sp>
      <p:grpSp>
        <p:nvGrpSpPr>
          <p:cNvPr id="45062" name="Group 6"/>
          <p:cNvGrpSpPr>
            <a:grpSpLocks/>
          </p:cNvGrpSpPr>
          <p:nvPr/>
        </p:nvGrpSpPr>
        <p:grpSpPr bwMode="auto">
          <a:xfrm>
            <a:off x="312539" y="3384352"/>
            <a:ext cx="3251523" cy="964406"/>
            <a:chOff x="0" y="0"/>
            <a:chExt cx="2913" cy="864"/>
          </a:xfrm>
        </p:grpSpPr>
        <p:pic>
          <p:nvPicPr>
            <p:cNvPr id="45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3" y="0"/>
              <a:ext cx="570"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60"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8"/>
              <a:ext cx="1104" cy="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6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3" y="88"/>
              <a:ext cx="803" cy="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
        <p:nvSpPr>
          <p:cNvPr id="45063" name="Rectangle 7"/>
          <p:cNvSpPr>
            <a:spLocks/>
          </p:cNvSpPr>
          <p:nvPr/>
        </p:nvSpPr>
        <p:spPr bwMode="auto">
          <a:xfrm>
            <a:off x="285750" y="1518047"/>
            <a:ext cx="3946922" cy="1393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2500">
                <a:latin typeface="Myriad Pro Semibold" charset="0"/>
                <a:ea typeface="ＭＳ Ｐゴシック" charset="0"/>
                <a:cs typeface="Myriad Pro Semibold" charset="0"/>
                <a:sym typeface="Myriad Pro Semibold" charset="0"/>
              </a:rPr>
              <a:t>Recent Successes</a:t>
            </a:r>
          </a:p>
          <a:p>
            <a:pPr algn="l">
              <a:buClr>
                <a:srgbClr val="000000"/>
              </a:buClr>
              <a:buSzPct val="125000"/>
              <a:buFont typeface="Myriad Pro Light" charset="0"/>
              <a:buChar char="•"/>
            </a:pPr>
            <a:r>
              <a:rPr lang="en-US" sz="2100">
                <a:ea typeface="ＭＳ Ｐゴシック" charset="0"/>
                <a:cs typeface="Myriad Pro Light" charset="0"/>
              </a:rPr>
              <a:t>seL4 [SOSP </a:t>
            </a:r>
            <a:r>
              <a:rPr lang="ja-JP" altLang="en-US" sz="2100">
                <a:latin typeface="Arial"/>
                <a:ea typeface="ＭＳ Ｐゴシック" charset="0"/>
                <a:cs typeface="Myriad Pro Light" charset="0"/>
              </a:rPr>
              <a:t>’</a:t>
            </a:r>
            <a:r>
              <a:rPr lang="en-US" sz="2100">
                <a:ea typeface="ＭＳ Ｐゴシック" charset="0"/>
                <a:cs typeface="Myriad Pro Light" charset="0"/>
              </a:rPr>
              <a:t>09]</a:t>
            </a:r>
          </a:p>
          <a:p>
            <a:pPr algn="l">
              <a:buClr>
                <a:srgbClr val="000000"/>
              </a:buClr>
              <a:buSzPct val="125000"/>
              <a:buFont typeface="Myriad Pro Light" charset="0"/>
              <a:buChar char="•"/>
            </a:pPr>
            <a:r>
              <a:rPr lang="en-US" sz="2100">
                <a:ea typeface="ＭＳ Ｐゴシック" charset="0"/>
                <a:cs typeface="Myriad Pro Light" charset="0"/>
              </a:rPr>
              <a:t>CompCert [CACM </a:t>
            </a:r>
            <a:r>
              <a:rPr lang="ja-JP" altLang="en-US" sz="2100">
                <a:latin typeface="Arial"/>
                <a:ea typeface="ＭＳ Ｐゴシック" charset="0"/>
                <a:cs typeface="Myriad Pro Light" charset="0"/>
              </a:rPr>
              <a:t>’</a:t>
            </a:r>
            <a:r>
              <a:rPr lang="en-US" sz="2100">
                <a:ea typeface="ＭＳ Ｐゴシック" charset="0"/>
                <a:cs typeface="Myriad Pro Light" charset="0"/>
              </a:rPr>
              <a:t>09]</a:t>
            </a:r>
          </a:p>
          <a:p>
            <a:pPr algn="l">
              <a:buClr>
                <a:srgbClr val="000000"/>
              </a:buClr>
              <a:buSzPct val="125000"/>
              <a:buFont typeface="Myriad Pro Light" charset="0"/>
              <a:buChar char="•"/>
            </a:pPr>
            <a:r>
              <a:rPr lang="en-US" sz="2100">
                <a:ea typeface="ＭＳ Ｐゴシック" charset="0"/>
                <a:cs typeface="Myriad Pro Light" charset="0"/>
              </a:rPr>
              <a:t>F* [ICFP </a:t>
            </a:r>
            <a:r>
              <a:rPr lang="ja-JP" altLang="en-US" sz="2100">
                <a:latin typeface="Arial"/>
                <a:ea typeface="ＭＳ Ｐゴシック" charset="0"/>
                <a:cs typeface="Myriad Pro Light" charset="0"/>
              </a:rPr>
              <a:t>’</a:t>
            </a:r>
            <a:r>
              <a:rPr lang="en-US" sz="2100">
                <a:ea typeface="ＭＳ Ｐゴシック" charset="0"/>
                <a:cs typeface="Myriad Pro Light" charset="0"/>
              </a:rPr>
              <a:t>11, POPL </a:t>
            </a:r>
            <a:r>
              <a:rPr lang="ja-JP" altLang="en-US" sz="2100">
                <a:latin typeface="Arial"/>
                <a:ea typeface="ＭＳ Ｐゴシック" charset="0"/>
                <a:cs typeface="Myriad Pro Light" charset="0"/>
              </a:rPr>
              <a:t>’</a:t>
            </a:r>
            <a:r>
              <a:rPr lang="en-US" sz="2100">
                <a:ea typeface="ＭＳ Ｐゴシック" charset="0"/>
                <a:cs typeface="Myriad Pro Light" charset="0"/>
              </a:rPr>
              <a:t>12, </a:t>
            </a:r>
            <a:r>
              <a:rPr lang="ja-JP" altLang="en-US" sz="2100">
                <a:latin typeface="Arial"/>
                <a:ea typeface="ＭＳ Ｐゴシック" charset="0"/>
                <a:cs typeface="Myriad Pro Light" charset="0"/>
              </a:rPr>
              <a:t>’</a:t>
            </a:r>
            <a:r>
              <a:rPr lang="en-US" sz="2100">
                <a:ea typeface="ＭＳ Ｐゴシック" charset="0"/>
                <a:cs typeface="Myriad Pro Light" charset="0"/>
              </a:rPr>
              <a:t>13]</a:t>
            </a:r>
          </a:p>
        </p:txBody>
      </p:sp>
      <p:sp>
        <p:nvSpPr>
          <p:cNvPr id="45064" name="Rectangle 8"/>
          <p:cNvSpPr>
            <a:spLocks/>
          </p:cNvSpPr>
          <p:nvPr/>
        </p:nvSpPr>
        <p:spPr bwMode="auto">
          <a:xfrm>
            <a:off x="300261" y="2986981"/>
            <a:ext cx="1768078" cy="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a:solidFill>
                  <a:schemeClr val="tx1"/>
                </a:solidFill>
                <a:latin typeface="Myriad Pro Semibold" charset="0"/>
                <a:ea typeface="ＭＳ Ｐゴシック" charset="0"/>
                <a:cs typeface="Myriad Pro Semibold" charset="0"/>
                <a:sym typeface="Myriad Pro Semibold" charset="0"/>
              </a:rPr>
              <a:t>Tools</a:t>
            </a:r>
          </a:p>
        </p:txBody>
      </p:sp>
      <p:sp>
        <p:nvSpPr>
          <p:cNvPr id="45065" name="Rectangle 9"/>
          <p:cNvSpPr>
            <a:spLocks/>
          </p:cNvSpPr>
          <p:nvPr/>
        </p:nvSpPr>
        <p:spPr bwMode="auto">
          <a:xfrm>
            <a:off x="276820" y="4487168"/>
            <a:ext cx="1768078" cy="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a:solidFill>
                  <a:schemeClr val="tx1"/>
                </a:solidFill>
                <a:latin typeface="Myriad Pro Semibold" charset="0"/>
                <a:ea typeface="ＭＳ Ｐゴシック" charset="0"/>
                <a:cs typeface="Myriad Pro Semibold" charset="0"/>
                <a:sym typeface="Myriad Pro Semibold" charset="0"/>
              </a:rPr>
              <a:t>Textbooks</a:t>
            </a:r>
          </a:p>
        </p:txBody>
      </p:sp>
      <p:grpSp>
        <p:nvGrpSpPr>
          <p:cNvPr id="45068" name="Group 12"/>
          <p:cNvGrpSpPr>
            <a:grpSpLocks/>
          </p:cNvGrpSpPr>
          <p:nvPr/>
        </p:nvGrpSpPr>
        <p:grpSpPr bwMode="auto">
          <a:xfrm>
            <a:off x="335980" y="4982766"/>
            <a:ext cx="2915543" cy="1571625"/>
            <a:chOff x="0" y="0"/>
            <a:chExt cx="2612" cy="1408"/>
          </a:xfrm>
        </p:grpSpPr>
        <p:pic>
          <p:nvPicPr>
            <p:cNvPr id="45066" name="Picture 1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144" cy="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5067" name="Rectangle 11"/>
            <p:cNvSpPr>
              <a:spLocks/>
            </p:cNvSpPr>
            <p:nvPr/>
          </p:nvSpPr>
          <p:spPr bwMode="auto">
            <a:xfrm>
              <a:off x="1322" y="3"/>
              <a:ext cx="1290" cy="1393"/>
            </a:xfrm>
            <a:prstGeom prst="rect">
              <a:avLst/>
            </a:prstGeom>
            <a:solidFill>
              <a:srgbClr val="FFFFFF"/>
            </a:solidFill>
            <a:ln w="19050" cap="flat">
              <a:solidFill>
                <a:srgbClr val="666666"/>
              </a:solidFill>
              <a:prstDash val="solid"/>
              <a:miter lim="800000"/>
              <a:headEnd type="none" w="med" len="med"/>
              <a:tailEnd type="none" w="med" len="med"/>
            </a:ln>
          </p:spPr>
          <p:txBody>
            <a:bodyPr lIns="0" tIns="0" rIns="0" bIns="0" anchor="ctr"/>
            <a:lstStyle/>
            <a:p>
              <a:endParaRPr lang="en-US">
                <a:ea typeface="ＭＳ Ｐゴシック" charset="0"/>
                <a:cs typeface="Myriad Pro Light" charset="0"/>
              </a:endParaRPr>
            </a:p>
            <a:p>
              <a:r>
                <a:rPr lang="en-US" sz="1500">
                  <a:ea typeface="ＭＳ Ｐゴシック" charset="0"/>
                  <a:cs typeface="Myriad Pro Light" charset="0"/>
                </a:rPr>
                <a:t>Certified Programming with Dependent Types</a:t>
              </a:r>
            </a:p>
            <a:p>
              <a:endParaRPr lang="en-US">
                <a:ea typeface="ＭＳ Ｐゴシック" charset="0"/>
                <a:cs typeface="Myriad Pro Light" charset="0"/>
              </a:endParaRPr>
            </a:p>
          </p:txBody>
        </p:sp>
      </p:grpSp>
      <p:sp>
        <p:nvSpPr>
          <p:cNvPr id="45069" name="Rectangle 13"/>
          <p:cNvSpPr>
            <a:spLocks/>
          </p:cNvSpPr>
          <p:nvPr/>
        </p:nvSpPr>
        <p:spPr bwMode="auto">
          <a:xfrm>
            <a:off x="6904881" y="1553676"/>
            <a:ext cx="10386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Myriad Pro Light" charset="0"/>
              </a:rPr>
              <a:t>Write code</a:t>
            </a:r>
          </a:p>
        </p:txBody>
      </p:sp>
      <p:sp>
        <p:nvSpPr>
          <p:cNvPr id="45070" name="Rectangle 14"/>
          <p:cNvSpPr>
            <a:spLocks/>
          </p:cNvSpPr>
          <p:nvPr/>
        </p:nvSpPr>
        <p:spPr bwMode="auto">
          <a:xfrm>
            <a:off x="4634508" y="1875234"/>
            <a:ext cx="1866305" cy="2062758"/>
          </a:xfrm>
          <a:prstGeom prst="rect">
            <a:avLst/>
          </a:prstGeom>
          <a:solidFill>
            <a:srgbClr val="A4CCFF"/>
          </a:solidFill>
          <a:ln w="25400" cap="flat">
            <a:solidFill>
              <a:srgbClr val="80A1CB"/>
            </a:solidFill>
            <a:prstDash val="solid"/>
            <a:miter lim="800000"/>
            <a:headEnd type="none" w="med" len="med"/>
            <a:tailEnd type="none" w="med" len="med"/>
          </a:ln>
        </p:spPr>
        <p:txBody>
          <a:bodyPr lIns="0" tIns="0" rIns="0" bIns="0" anchor="ctr"/>
          <a:lstStyle/>
          <a:p>
            <a:pPr>
              <a:lnSpc>
                <a:spcPts val="562"/>
              </a:lnSpc>
            </a:pPr>
            <a:r>
              <a:rPr lang="en-US" sz="600">
                <a:latin typeface="Consolas" charset="0"/>
                <a:ea typeface="ＭＳ Ｐゴシック" charset="0"/>
                <a:cs typeface="Consolas" charset="0"/>
                <a:sym typeface="Consolas" charset="0"/>
              </a:rPr>
              <a:t> Lemma inter_wildcard_other : forall x,</a:t>
            </a:r>
          </a:p>
          <a:p>
            <a:pPr>
              <a:lnSpc>
                <a:spcPts val="562"/>
              </a:lnSpc>
            </a:pPr>
            <a:r>
              <a:rPr lang="en-US" sz="600">
                <a:latin typeface="Consolas" charset="0"/>
                <a:ea typeface="ＭＳ Ｐゴシック" charset="0"/>
                <a:cs typeface="Consolas" charset="0"/>
                <a:sym typeface="Consolas" charset="0"/>
              </a:rPr>
              <a:t>    Wildcard_inter WildcardAll x = x.</a:t>
            </a:r>
          </a:p>
          <a:p>
            <a:pPr>
              <a:lnSpc>
                <a:spcPts val="562"/>
              </a:lnSpc>
            </a:pPr>
            <a:r>
              <a:rPr lang="en-US" sz="600">
                <a:latin typeface="Consolas" charset="0"/>
                <a:ea typeface="ＭＳ Ｐゴシック" charset="0"/>
                <a:cs typeface="Consolas" charset="0"/>
                <a:sym typeface="Consolas" charset="0"/>
              </a:rPr>
              <a:t>  Proof.</a:t>
            </a:r>
          </a:p>
          <a:p>
            <a:pPr>
              <a:lnSpc>
                <a:spcPts val="562"/>
              </a:lnSpc>
            </a:pPr>
            <a:r>
              <a:rPr lang="en-US" sz="600">
                <a:latin typeface="Consolas" charset="0"/>
                <a:ea typeface="ＭＳ Ｐゴシック" charset="0"/>
                <a:cs typeface="Consolas" charset="0"/>
                <a:sym typeface="Consolas" charset="0"/>
              </a:rPr>
              <a:t>    intros; destruct x; auto.</a:t>
            </a:r>
          </a:p>
          <a:p>
            <a:pPr>
              <a:lnSpc>
                <a:spcPts val="562"/>
              </a:lnSpc>
            </a:pPr>
            <a:r>
              <a:rPr lang="en-US" sz="600">
                <a:latin typeface="Consolas" charset="0"/>
                <a:ea typeface="ＭＳ Ｐゴシック" charset="0"/>
                <a:cs typeface="Consolas" charset="0"/>
                <a:sym typeface="Consolas" charset="0"/>
              </a:rPr>
              <a:t>  Qed.</a:t>
            </a:r>
          </a:p>
          <a:p>
            <a:pPr>
              <a:lnSpc>
                <a:spcPts val="562"/>
              </a:lnSpc>
            </a:pPr>
            <a:r>
              <a:rPr lang="en-US" sz="600">
                <a:latin typeface="Consolas" charset="0"/>
                <a:ea typeface="ＭＳ Ｐゴシック" charset="0"/>
                <a:cs typeface="Consolas" charset="0"/>
                <a:sym typeface="Consolas" charset="0"/>
              </a:rPr>
              <a:t>  </a:t>
            </a:r>
          </a:p>
          <a:p>
            <a:pPr>
              <a:lnSpc>
                <a:spcPts val="562"/>
              </a:lnSpc>
            </a:pPr>
            <a:r>
              <a:rPr lang="en-US" sz="600">
                <a:latin typeface="Consolas" charset="0"/>
                <a:ea typeface="ＭＳ Ｐゴシック" charset="0"/>
                <a:cs typeface="Consolas" charset="0"/>
                <a:sym typeface="Consolas" charset="0"/>
              </a:rPr>
              <a:t>  Lemma inter_wildcard_other1 : forall x,</a:t>
            </a:r>
          </a:p>
          <a:p>
            <a:pPr>
              <a:lnSpc>
                <a:spcPts val="562"/>
              </a:lnSpc>
            </a:pPr>
            <a:r>
              <a:rPr lang="en-US" sz="600">
                <a:latin typeface="Consolas" charset="0"/>
                <a:ea typeface="ＭＳ Ｐゴシック" charset="0"/>
                <a:cs typeface="Consolas" charset="0"/>
                <a:sym typeface="Consolas" charset="0"/>
              </a:rPr>
              <a:t>    Wildcard_inter x WildcardAll = x.</a:t>
            </a:r>
          </a:p>
          <a:p>
            <a:pPr>
              <a:lnSpc>
                <a:spcPts val="562"/>
              </a:lnSpc>
            </a:pPr>
            <a:r>
              <a:rPr lang="en-US" sz="600">
                <a:latin typeface="Consolas" charset="0"/>
                <a:ea typeface="ＭＳ Ｐゴシック" charset="0"/>
                <a:cs typeface="Consolas" charset="0"/>
                <a:sym typeface="Consolas" charset="0"/>
              </a:rPr>
              <a:t>  Proof.</a:t>
            </a:r>
          </a:p>
          <a:p>
            <a:pPr>
              <a:lnSpc>
                <a:spcPts val="562"/>
              </a:lnSpc>
            </a:pPr>
            <a:r>
              <a:rPr lang="en-US" sz="600">
                <a:latin typeface="Consolas" charset="0"/>
                <a:ea typeface="ＭＳ Ｐゴシック" charset="0"/>
                <a:cs typeface="Consolas" charset="0"/>
                <a:sym typeface="Consolas" charset="0"/>
              </a:rPr>
              <a:t>    intros; destruct x; auto.</a:t>
            </a:r>
          </a:p>
          <a:p>
            <a:pPr>
              <a:lnSpc>
                <a:spcPts val="562"/>
              </a:lnSpc>
            </a:pPr>
            <a:r>
              <a:rPr lang="en-US" sz="600">
                <a:latin typeface="Consolas" charset="0"/>
                <a:ea typeface="ＭＳ Ｐゴシック" charset="0"/>
                <a:cs typeface="Consolas" charset="0"/>
                <a:sym typeface="Consolas" charset="0"/>
              </a:rPr>
              <a:t>  Qed.</a:t>
            </a:r>
          </a:p>
          <a:p>
            <a:pPr>
              <a:lnSpc>
                <a:spcPts val="562"/>
              </a:lnSpc>
            </a:pPr>
            <a:r>
              <a:rPr lang="en-US" sz="600">
                <a:latin typeface="Consolas" charset="0"/>
                <a:ea typeface="ＭＳ Ｐゴシック" charset="0"/>
                <a:cs typeface="Consolas" charset="0"/>
                <a:sym typeface="Consolas" charset="0"/>
              </a:rPr>
              <a:t>  </a:t>
            </a:r>
          </a:p>
          <a:p>
            <a:pPr>
              <a:lnSpc>
                <a:spcPts val="562"/>
              </a:lnSpc>
            </a:pPr>
            <a:r>
              <a:rPr lang="en-US" sz="600">
                <a:latin typeface="Consolas" charset="0"/>
                <a:ea typeface="ＭＳ Ｐゴシック" charset="0"/>
                <a:cs typeface="Consolas" charset="0"/>
                <a:sym typeface="Consolas" charset="0"/>
              </a:rPr>
              <a:t>  Lemma inter_exact_same : forall x,</a:t>
            </a:r>
          </a:p>
          <a:p>
            <a:pPr>
              <a:lnSpc>
                <a:spcPts val="562"/>
              </a:lnSpc>
            </a:pPr>
            <a:r>
              <a:rPr lang="en-US" sz="600">
                <a:latin typeface="Consolas" charset="0"/>
                <a:ea typeface="ＭＳ Ｐゴシック" charset="0"/>
                <a:cs typeface="Consolas" charset="0"/>
                <a:sym typeface="Consolas" charset="0"/>
              </a:rPr>
              <a:t>    Wildcard_inter (WildcardExact x) (WildcardExact x) = WildcardExact x.</a:t>
            </a:r>
          </a:p>
          <a:p>
            <a:pPr>
              <a:lnSpc>
                <a:spcPts val="562"/>
              </a:lnSpc>
            </a:pPr>
            <a:r>
              <a:rPr lang="en-US" sz="600">
                <a:latin typeface="Consolas" charset="0"/>
                <a:ea typeface="ＭＳ Ｐゴシック" charset="0"/>
                <a:cs typeface="Consolas" charset="0"/>
                <a:sym typeface="Consolas" charset="0"/>
              </a:rPr>
              <a:t>  Proof.</a:t>
            </a:r>
          </a:p>
          <a:p>
            <a:pPr>
              <a:lnSpc>
                <a:spcPts val="562"/>
              </a:lnSpc>
            </a:pPr>
            <a:r>
              <a:rPr lang="en-US" sz="600">
                <a:latin typeface="Consolas" charset="0"/>
                <a:ea typeface="ＭＳ Ｐゴシック" charset="0"/>
                <a:cs typeface="Consolas" charset="0"/>
                <a:sym typeface="Consolas" charset="0"/>
              </a:rPr>
              <a:t>    intros.</a:t>
            </a:r>
          </a:p>
          <a:p>
            <a:pPr>
              <a:lnSpc>
                <a:spcPts val="562"/>
              </a:lnSpc>
            </a:pPr>
            <a:r>
              <a:rPr lang="en-US" sz="600">
                <a:latin typeface="Consolas" charset="0"/>
                <a:ea typeface="ＭＳ Ｐゴシック" charset="0"/>
                <a:cs typeface="Consolas" charset="0"/>
                <a:sym typeface="Consolas" charset="0"/>
              </a:rPr>
              <a:t>    unfold Wildcard_inter. </a:t>
            </a:r>
          </a:p>
          <a:p>
            <a:pPr>
              <a:lnSpc>
                <a:spcPts val="562"/>
              </a:lnSpc>
            </a:pPr>
            <a:r>
              <a:rPr lang="en-US" sz="600">
                <a:latin typeface="Consolas" charset="0"/>
                <a:ea typeface="ＭＳ Ｐゴシック" charset="0"/>
                <a:cs typeface="Consolas" charset="0"/>
                <a:sym typeface="Consolas" charset="0"/>
              </a:rPr>
              <a:t>    destruct (eqdec x x); intuition. </a:t>
            </a:r>
          </a:p>
          <a:p>
            <a:pPr>
              <a:lnSpc>
                <a:spcPts val="562"/>
              </a:lnSpc>
            </a:pPr>
            <a:r>
              <a:rPr lang="en-US" sz="600">
                <a:latin typeface="Consolas" charset="0"/>
                <a:ea typeface="ＭＳ Ｐゴシック" charset="0"/>
                <a:cs typeface="Consolas" charset="0"/>
                <a:sym typeface="Consolas" charset="0"/>
              </a:rPr>
              <a:t>  Qed.</a:t>
            </a:r>
          </a:p>
          <a:p>
            <a:pPr>
              <a:lnSpc>
                <a:spcPts val="562"/>
              </a:lnSpc>
            </a:pPr>
            <a:endParaRPr lang="en-US" sz="600">
              <a:latin typeface="Consolas" charset="0"/>
              <a:ea typeface="ＭＳ Ｐゴシック" charset="0"/>
              <a:cs typeface="Consolas" charset="0"/>
              <a:sym typeface="Consolas" charset="0"/>
            </a:endParaRPr>
          </a:p>
        </p:txBody>
      </p:sp>
      <p:sp>
        <p:nvSpPr>
          <p:cNvPr id="45071" name="Rectangle 15"/>
          <p:cNvSpPr>
            <a:spLocks/>
          </p:cNvSpPr>
          <p:nvPr/>
        </p:nvSpPr>
        <p:spPr bwMode="auto">
          <a:xfrm>
            <a:off x="6881441" y="2187684"/>
            <a:ext cx="12628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Myriad Pro Light" charset="0"/>
              </a:rPr>
              <a:t>Prove correct</a:t>
            </a:r>
          </a:p>
        </p:txBody>
      </p:sp>
      <p:sp>
        <p:nvSpPr>
          <p:cNvPr id="45072" name="Rectangle 16"/>
          <p:cNvSpPr>
            <a:spLocks/>
          </p:cNvSpPr>
          <p:nvPr/>
        </p:nvSpPr>
        <p:spPr bwMode="auto">
          <a:xfrm>
            <a:off x="6936135" y="2821691"/>
            <a:ext cx="11636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Myriad Pro Light" charset="0"/>
              </a:rPr>
              <a:t>Extract code</a:t>
            </a:r>
          </a:p>
        </p:txBody>
      </p:sp>
      <p:cxnSp>
        <p:nvCxnSpPr>
          <p:cNvPr id="45073" name="AutoShape 17"/>
          <p:cNvCxnSpPr>
            <a:cxnSpLocks noChangeShapeType="1"/>
            <a:stCxn id="45074" idx="0"/>
            <a:endCxn id="45075" idx="0"/>
          </p:cNvCxnSpPr>
          <p:nvPr/>
        </p:nvCxnSpPr>
        <p:spPr bwMode="auto">
          <a:xfrm>
            <a:off x="5898059" y="3228082"/>
            <a:ext cx="2232" cy="2385343"/>
          </a:xfrm>
          <a:prstGeom prst="straightConnector1">
            <a:avLst/>
          </a:prstGeom>
          <a:noFill/>
          <a:ln w="63500" cap="flat">
            <a:solidFill>
              <a:schemeClr val="tx1"/>
            </a:solidFill>
            <a:prstDash val="solid"/>
            <a:miter lim="800000"/>
            <a:headEnd type="none" w="med" len="med"/>
            <a:tailEnd type="triangle" w="med" len="med"/>
          </a:ln>
          <a:extLst>
            <a:ext uri="{909E8E84-426E-40dd-AFC4-6F175D3DCCD1}">
              <a14:hiddenFill xmlns:a14="http://schemas.microsoft.com/office/drawing/2010/main">
                <a:noFill/>
              </a14:hiddenFill>
            </a:ext>
          </a:extLst>
        </p:spPr>
      </p:cxnSp>
      <p:sp>
        <p:nvSpPr>
          <p:cNvPr id="45074" name="Rectangle 18"/>
          <p:cNvSpPr>
            <a:spLocks/>
          </p:cNvSpPr>
          <p:nvPr/>
        </p:nvSpPr>
        <p:spPr bwMode="auto">
          <a:xfrm>
            <a:off x="4964906" y="2196703"/>
            <a:ext cx="1866305" cy="2062758"/>
          </a:xfrm>
          <a:prstGeom prst="rect">
            <a:avLst/>
          </a:prstGeom>
          <a:solidFill>
            <a:srgbClr val="A4CCFF"/>
          </a:solidFill>
          <a:ln w="25400" cap="flat">
            <a:solidFill>
              <a:srgbClr val="80A1CB"/>
            </a:solidFill>
            <a:prstDash val="solid"/>
            <a:miter lim="800000"/>
            <a:headEnd type="none" w="med" len="med"/>
            <a:tailEnd type="none" w="med" len="med"/>
          </a:ln>
        </p:spPr>
        <p:txBody>
          <a:bodyPr lIns="0" tIns="0" rIns="0" bIns="0" anchor="ctr"/>
          <a:lstStyle/>
          <a:p>
            <a:pPr>
              <a:lnSpc>
                <a:spcPts val="633"/>
              </a:lnSpc>
            </a:pPr>
            <a:r>
              <a:rPr lang="en-US" sz="600">
                <a:latin typeface="Consolas" charset="0"/>
                <a:ea typeface="ＭＳ Ｐゴシック" charset="0"/>
                <a:cs typeface="Consolas" charset="0"/>
                <a:sym typeface="Consolas" charset="0"/>
              </a:rPr>
              <a:t>  (** val handle_event : </a:t>
            </a:r>
          </a:p>
          <a:p>
            <a:pPr>
              <a:lnSpc>
                <a:spcPts val="633"/>
              </a:lnSpc>
            </a:pPr>
            <a:r>
              <a:rPr lang="en-US" sz="600">
                <a:latin typeface="Consolas" charset="0"/>
                <a:ea typeface="ＭＳ Ｐゴシック" charset="0"/>
                <a:cs typeface="Consolas" charset="0"/>
                <a:sym typeface="Consolas" charset="0"/>
              </a:rPr>
              <a:t>     event -&gt; unit Monad.m **)</a:t>
            </a:r>
          </a:p>
          <a:p>
            <a:pPr>
              <a:lnSpc>
                <a:spcPts val="633"/>
              </a:lnSpc>
            </a:pPr>
            <a:r>
              <a:rPr lang="en-US" sz="600">
                <a:latin typeface="Consolas" charset="0"/>
                <a:ea typeface="ＭＳ Ｐゴシック" charset="0"/>
                <a:cs typeface="Consolas" charset="0"/>
                <a:sym typeface="Consolas" charset="0"/>
              </a:rPr>
              <a:t>    let </a:t>
            </a:r>
            <a:r>
              <a:rPr lang="en-US" sz="600">
                <a:latin typeface="Consolas Bold" charset="0"/>
                <a:ea typeface="ＭＳ Ｐゴシック" charset="0"/>
                <a:cs typeface="Consolas Bold" charset="0"/>
                <a:sym typeface="Consolas Bold" charset="0"/>
              </a:rPr>
              <a:t>handle_event</a:t>
            </a:r>
            <a:r>
              <a:rPr lang="en-US" sz="600">
                <a:latin typeface="Consolas" charset="0"/>
                <a:ea typeface="ＭＳ Ｐゴシック" charset="0"/>
                <a:cs typeface="Consolas" charset="0"/>
                <a:sym typeface="Consolas" charset="0"/>
              </a:rPr>
              <a:t> = function  | SwitchConnected swId -&gt; </a:t>
            </a:r>
          </a:p>
          <a:p>
            <a:pPr>
              <a:lnSpc>
                <a:spcPts val="633"/>
              </a:lnSpc>
            </a:pPr>
            <a:r>
              <a:rPr lang="en-US" sz="600">
                <a:latin typeface="Consolas" charset="0"/>
                <a:ea typeface="ＭＳ Ｐゴシック" charset="0"/>
                <a:cs typeface="Consolas" charset="0"/>
                <a:sym typeface="Consolas" charset="0"/>
              </a:rPr>
              <a:t>    handle_switch_connected swId  | SwitchDisconnected swId -&gt;</a:t>
            </a:r>
          </a:p>
          <a:p>
            <a:pPr>
              <a:lnSpc>
                <a:spcPts val="633"/>
              </a:lnSpc>
            </a:pPr>
            <a:r>
              <a:rPr lang="en-US" sz="600">
                <a:latin typeface="Consolas" charset="0"/>
                <a:ea typeface="ＭＳ Ｐゴシック" charset="0"/>
                <a:cs typeface="Consolas" charset="0"/>
                <a:sym typeface="Consolas" charset="0"/>
              </a:rPr>
              <a:t>    handle_switch_disconnected swId  | SwitchMessage (swId, xid0, msg) -&gt;    (match msg with     | PacketInMsg pktIn -&gt; </a:t>
            </a:r>
          </a:p>
          <a:p>
            <a:pPr>
              <a:lnSpc>
                <a:spcPts val="633"/>
              </a:lnSpc>
            </a:pPr>
            <a:r>
              <a:rPr lang="en-US" sz="600">
                <a:latin typeface="Consolas" charset="0"/>
                <a:ea typeface="ＭＳ Ｐゴシック" charset="0"/>
                <a:cs typeface="Consolas" charset="0"/>
                <a:sym typeface="Consolas" charset="0"/>
              </a:rPr>
              <a:t>       handle_packet_in swId pktIn     | _ -&gt; </a:t>
            </a:r>
          </a:p>
          <a:p>
            <a:pPr>
              <a:lnSpc>
                <a:spcPts val="633"/>
              </a:lnSpc>
            </a:pPr>
            <a:r>
              <a:rPr lang="en-US" sz="600">
                <a:latin typeface="Consolas" charset="0"/>
                <a:ea typeface="ＭＳ Ｐゴシック" charset="0"/>
                <a:cs typeface="Consolas" charset="0"/>
                <a:sym typeface="Consolas" charset="0"/>
              </a:rPr>
              <a:t>        Monad.ret ())    (** val main : unit Monad.m **)    let m</a:t>
            </a:r>
            <a:r>
              <a:rPr lang="en-US" sz="600">
                <a:latin typeface="Consolas Bold" charset="0"/>
                <a:ea typeface="ＭＳ Ｐゴシック" charset="0"/>
                <a:cs typeface="Consolas Bold" charset="0"/>
                <a:sym typeface="Consolas Bold" charset="0"/>
              </a:rPr>
              <a:t>ain</a:t>
            </a:r>
            <a:r>
              <a:rPr lang="en-US" sz="600">
                <a:latin typeface="Consolas" charset="0"/>
                <a:ea typeface="ＭＳ Ｐゴシック" charset="0"/>
                <a:cs typeface="Consolas" charset="0"/>
                <a:sym typeface="Consolas" charset="0"/>
              </a:rPr>
              <a:t> =    Monad.forever </a:t>
            </a:r>
          </a:p>
          <a:p>
            <a:pPr>
              <a:lnSpc>
                <a:spcPts val="633"/>
              </a:lnSpc>
            </a:pPr>
            <a:r>
              <a:rPr lang="en-US" sz="600">
                <a:latin typeface="Consolas" charset="0"/>
                <a:ea typeface="ＭＳ Ｐゴシック" charset="0"/>
                <a:cs typeface="Consolas" charset="0"/>
                <a:sym typeface="Consolas" charset="0"/>
              </a:rPr>
              <a:t>      (Monad.bind Monad.recv (fun evt -&gt;</a:t>
            </a:r>
          </a:p>
          <a:p>
            <a:pPr>
              <a:lnSpc>
                <a:spcPts val="633"/>
              </a:lnSpc>
            </a:pPr>
            <a:r>
              <a:rPr lang="en-US" sz="600">
                <a:latin typeface="Consolas" charset="0"/>
                <a:ea typeface="ＭＳ Ｐゴシック" charset="0"/>
                <a:cs typeface="Consolas" charset="0"/>
                <a:sym typeface="Consolas" charset="0"/>
              </a:rPr>
              <a:t>         handle_event evt))</a:t>
            </a:r>
          </a:p>
        </p:txBody>
      </p:sp>
      <p:pic>
        <p:nvPicPr>
          <p:cNvPr id="45075" name="Picture 1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2751" y="4972720"/>
            <a:ext cx="135731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5076" name="Rectangle 20"/>
          <p:cNvSpPr>
            <a:spLocks/>
          </p:cNvSpPr>
          <p:nvPr/>
        </p:nvSpPr>
        <p:spPr bwMode="auto">
          <a:xfrm>
            <a:off x="7028781" y="5335310"/>
            <a:ext cx="80532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Myriad Pro Light" charset="0"/>
              </a:rPr>
              <a:t>Certified</a:t>
            </a:r>
          </a:p>
          <a:p>
            <a:r>
              <a:rPr lang="en-US">
                <a:solidFill>
                  <a:schemeClr val="tx1"/>
                </a:solidFill>
                <a:ea typeface="ＭＳ Ｐゴシック" charset="0"/>
                <a:cs typeface="Myriad Pro Light" charset="0"/>
              </a:rPr>
              <a:t>binary</a:t>
            </a:r>
          </a:p>
        </p:txBody>
      </p:sp>
      <p:sp>
        <p:nvSpPr>
          <p:cNvPr id="2" name="Date Placeholder 1"/>
          <p:cNvSpPr>
            <a:spLocks noGrp="1"/>
          </p:cNvSpPr>
          <p:nvPr>
            <p:ph type="dt" sz="half" idx="10"/>
          </p:nvPr>
        </p:nvSpPr>
        <p:spPr/>
        <p:txBody>
          <a:bodyPr/>
          <a:lstStyle/>
          <a:p>
            <a:r>
              <a:rPr lang="en-US" smtClean="0"/>
              <a:t>9/24/13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52</a:t>
            </a:fld>
            <a:endParaRPr lang="en-US"/>
          </a:p>
        </p:txBody>
      </p:sp>
      <p:sp>
        <p:nvSpPr>
          <p:cNvPr id="25"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Tree>
    <p:extLst>
      <p:ext uri="{BB962C8B-B14F-4D97-AF65-F5344CB8AC3E}">
        <p14:creationId xmlns:p14="http://schemas.microsoft.com/office/powerpoint/2010/main" val="60334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5057"/>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5069"/>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45070"/>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4507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45072"/>
                                        </p:tgtEl>
                                        <p:attrNameLst>
                                          <p:attrName>style.visibility</p:attrName>
                                        </p:attrNameLst>
                                      </p:cBhvr>
                                      <p:to>
                                        <p:strVal val="visible"/>
                                      </p:to>
                                    </p:set>
                                  </p:childTnLst>
                                </p:cTn>
                              </p:par>
                            </p:childTnLst>
                          </p:cTn>
                        </p:par>
                        <p:par>
                          <p:cTn id="21" fill="hold" nodeType="afterGroup">
                            <p:stCondLst>
                              <p:cond delay="500"/>
                            </p:stCondLst>
                            <p:childTnLst>
                              <p:par>
                                <p:cTn id="22" presetID="1" presetClass="entr" presetSubtype="0" fill="hold" grpId="0" nodeType="afterEffect">
                                  <p:stCondLst>
                                    <p:cond delay="0"/>
                                  </p:stCondLst>
                                  <p:childTnLst>
                                    <p:set>
                                      <p:cBhvr>
                                        <p:cTn id="23" dur="1" fill="hold">
                                          <p:stCondLst>
                                            <p:cond delay="499"/>
                                          </p:stCondLst>
                                        </p:cTn>
                                        <p:tgtEl>
                                          <p:spTgt spid="45074"/>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499"/>
                                          </p:stCondLst>
                                        </p:cTn>
                                        <p:tgtEl>
                                          <p:spTgt spid="45073"/>
                                        </p:tgtEl>
                                        <p:attrNameLst>
                                          <p:attrName>style.visibility</p:attrName>
                                        </p:attrNameLst>
                                      </p:cBhvr>
                                      <p:to>
                                        <p:strVal val="visible"/>
                                      </p:to>
                                    </p:set>
                                  </p:childTnLst>
                                </p:cTn>
                              </p:par>
                            </p:childTnLst>
                          </p:cTn>
                        </p:par>
                        <p:par>
                          <p:cTn id="28" fill="hold" nodeType="afterGroup">
                            <p:stCondLst>
                              <p:cond delay="500"/>
                            </p:stCondLst>
                            <p:childTnLst>
                              <p:par>
                                <p:cTn id="29" presetID="1" presetClass="entr" presetSubtype="0" fill="hold" nodeType="afterEffect">
                                  <p:stCondLst>
                                    <p:cond delay="0"/>
                                  </p:stCondLst>
                                  <p:childTnLst>
                                    <p:set>
                                      <p:cBhvr>
                                        <p:cTn id="30" dur="1" fill="hold">
                                          <p:stCondLst>
                                            <p:cond delay="499"/>
                                          </p:stCondLst>
                                        </p:cTn>
                                        <p:tgtEl>
                                          <p:spTgt spid="45075"/>
                                        </p:tgtEl>
                                        <p:attrNameLst>
                                          <p:attrName>style.visibility</p:attrName>
                                        </p:attrNameLst>
                                      </p:cBhvr>
                                      <p:to>
                                        <p:strVal val="visible"/>
                                      </p:to>
                                    </p:set>
                                  </p:childTnLst>
                                </p:cTn>
                              </p:par>
                            </p:childTnLst>
                          </p:cTn>
                        </p:par>
                        <p:par>
                          <p:cTn id="31" fill="hold" nodeType="afterGroup">
                            <p:stCondLst>
                              <p:cond delay="1000"/>
                            </p:stCondLst>
                            <p:childTnLst>
                              <p:par>
                                <p:cTn id="32" presetID="1" presetClass="entr" presetSubtype="0" fill="hold" grpId="0" nodeType="afterEffect">
                                  <p:stCondLst>
                                    <p:cond delay="0"/>
                                  </p:stCondLst>
                                  <p:childTnLst>
                                    <p:set>
                                      <p:cBhvr>
                                        <p:cTn id="33" dur="1" fill="hold">
                                          <p:stCondLst>
                                            <p:cond delay="499"/>
                                          </p:stCondLst>
                                        </p:cTn>
                                        <p:tgtEl>
                                          <p:spTgt spid="45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 grpId="0" animBg="1" autoUpdateAnimBg="0"/>
      <p:bldP spid="45069" grpId="0" autoUpdateAnimBg="0"/>
      <p:bldP spid="45070" grpId="0" animBg="1" autoUpdateAnimBg="0"/>
      <p:bldP spid="45071" grpId="0" autoUpdateAnimBg="0"/>
      <p:bldP spid="45072" grpId="0" autoUpdateAnimBg="0"/>
      <p:bldP spid="45074" grpId="0" animBg="1" autoUpdateAnimBg="0"/>
      <p:bldP spid="45076"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Line 1"/>
          <p:cNvSpPr>
            <a:spLocks noChangeShapeType="1"/>
          </p:cNvSpPr>
          <p:nvPr/>
        </p:nvSpPr>
        <p:spPr bwMode="auto">
          <a:xfrm rot="10800000" flipH="1">
            <a:off x="5938242" y="2129731"/>
            <a:ext cx="0" cy="832693"/>
          </a:xfrm>
          <a:prstGeom prst="line">
            <a:avLst/>
          </a:prstGeom>
          <a:noFill/>
          <a:ln w="38100" cap="flat">
            <a:solidFill>
              <a:schemeClr val="tx1"/>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7106" name="Rectangle 2"/>
          <p:cNvSpPr>
            <a:spLocks/>
          </p:cNvSpPr>
          <p:nvPr/>
        </p:nvSpPr>
        <p:spPr bwMode="auto">
          <a:xfrm>
            <a:off x="4375547" y="1419820"/>
            <a:ext cx="3116461" cy="669727"/>
          </a:xfrm>
          <a:prstGeom prst="rect">
            <a:avLst/>
          </a:prstGeom>
          <a:solidFill>
            <a:srgbClr val="A4CCFF"/>
          </a:solidFill>
          <a:ln w="25400" cap="flat">
            <a:solidFill>
              <a:srgbClr val="80A1CB"/>
            </a:solidFill>
            <a:prstDash val="solid"/>
            <a:miter lim="800000"/>
            <a:headEnd type="none" w="med" len="med"/>
            <a:tailEnd type="none" w="med" len="med"/>
          </a:ln>
        </p:spPr>
        <p:txBody>
          <a:bodyPr lIns="0" tIns="0" rIns="0" bIns="0" anchor="ctr"/>
          <a:lstStyle/>
          <a:p>
            <a:r>
              <a:rPr lang="en-US" sz="2500">
                <a:ea typeface="ＭＳ Ｐゴシック" charset="0"/>
                <a:cs typeface="Myriad Pro Light" charset="0"/>
              </a:rPr>
              <a:t>NetKAT</a:t>
            </a:r>
          </a:p>
        </p:txBody>
      </p:sp>
      <p:cxnSp>
        <p:nvCxnSpPr>
          <p:cNvPr id="47107" name="AutoShape 3"/>
          <p:cNvCxnSpPr>
            <a:cxnSpLocks noChangeShapeType="1"/>
            <a:stCxn id="47108" idx="0"/>
            <a:endCxn id="47109" idx="0"/>
          </p:cNvCxnSpPr>
          <p:nvPr/>
        </p:nvCxnSpPr>
        <p:spPr bwMode="auto">
          <a:xfrm>
            <a:off x="5933777" y="3290590"/>
            <a:ext cx="0" cy="1535906"/>
          </a:xfrm>
          <a:prstGeom prst="straightConnector1">
            <a:avLst/>
          </a:prstGeom>
          <a:noFill/>
          <a:ln w="38100" cap="flat">
            <a:solidFill>
              <a:schemeClr val="tx1"/>
            </a:solidFill>
            <a:prstDash val="solid"/>
            <a:miter lim="800000"/>
            <a:headEnd type="none" w="med" len="med"/>
            <a:tailEnd type="triangle" w="med" len="med"/>
          </a:ln>
          <a:extLst>
            <a:ext uri="{909E8E84-426E-40dd-AFC4-6F175D3DCCD1}">
              <a14:hiddenFill xmlns:a14="http://schemas.microsoft.com/office/drawing/2010/main">
                <a:noFill/>
              </a14:hiddenFill>
            </a:ext>
          </a:extLst>
        </p:spPr>
      </p:cxnSp>
      <p:sp>
        <p:nvSpPr>
          <p:cNvPr id="47108" name="Rectangle 4"/>
          <p:cNvSpPr>
            <a:spLocks/>
          </p:cNvSpPr>
          <p:nvPr/>
        </p:nvSpPr>
        <p:spPr bwMode="auto">
          <a:xfrm>
            <a:off x="4375547" y="2955726"/>
            <a:ext cx="3116461" cy="669727"/>
          </a:xfrm>
          <a:prstGeom prst="rect">
            <a:avLst/>
          </a:prstGeom>
          <a:solidFill>
            <a:srgbClr val="A4CCFF"/>
          </a:solidFill>
          <a:ln w="25400" cap="flat">
            <a:solidFill>
              <a:srgbClr val="80A1CB"/>
            </a:solidFill>
            <a:prstDash val="solid"/>
            <a:miter lim="800000"/>
            <a:headEnd type="none" w="med" len="med"/>
            <a:tailEnd type="none" w="med" len="med"/>
          </a:ln>
        </p:spPr>
        <p:txBody>
          <a:bodyPr lIns="0" tIns="0" rIns="0" bIns="0" anchor="ctr"/>
          <a:lstStyle/>
          <a:p>
            <a:r>
              <a:rPr lang="en-US" sz="2500">
                <a:ea typeface="ＭＳ Ｐゴシック" charset="0"/>
                <a:cs typeface="Myriad Pro Light" charset="0"/>
              </a:rPr>
              <a:t>Flow tables</a:t>
            </a:r>
          </a:p>
        </p:txBody>
      </p:sp>
      <p:sp>
        <p:nvSpPr>
          <p:cNvPr id="47109" name="Rectangle 5"/>
          <p:cNvSpPr>
            <a:spLocks/>
          </p:cNvSpPr>
          <p:nvPr/>
        </p:nvSpPr>
        <p:spPr bwMode="auto">
          <a:xfrm>
            <a:off x="4375547" y="4491633"/>
            <a:ext cx="3116461" cy="669727"/>
          </a:xfrm>
          <a:prstGeom prst="rect">
            <a:avLst/>
          </a:prstGeom>
          <a:solidFill>
            <a:srgbClr val="A4CCFF"/>
          </a:solidFill>
          <a:ln w="25400" cap="flat">
            <a:solidFill>
              <a:srgbClr val="80A1CB"/>
            </a:solidFill>
            <a:prstDash val="solid"/>
            <a:miter lim="800000"/>
            <a:headEnd type="none" w="med" len="med"/>
            <a:tailEnd type="none" w="med" len="med"/>
          </a:ln>
        </p:spPr>
        <p:txBody>
          <a:bodyPr lIns="0" tIns="0" rIns="0" bIns="0" anchor="ctr"/>
          <a:lstStyle/>
          <a:p>
            <a:r>
              <a:rPr lang="en-US" sz="2500">
                <a:ea typeface="ＭＳ Ｐゴシック" charset="0"/>
                <a:cs typeface="Myriad Pro Light" charset="0"/>
              </a:rPr>
              <a:t>OpenFlow messages</a:t>
            </a:r>
          </a:p>
        </p:txBody>
      </p:sp>
      <p:sp>
        <p:nvSpPr>
          <p:cNvPr id="47110" name="Rectangle 6"/>
          <p:cNvSpPr>
            <a:spLocks/>
          </p:cNvSpPr>
          <p:nvPr/>
        </p:nvSpPr>
        <p:spPr bwMode="auto">
          <a:xfrm>
            <a:off x="5054203" y="2312789"/>
            <a:ext cx="1768078" cy="419695"/>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ea typeface="ＭＳ Ｐゴシック" charset="0"/>
                <a:cs typeface="Myriad Pro Light" charset="0"/>
              </a:rPr>
              <a:t>Compiler</a:t>
            </a:r>
          </a:p>
        </p:txBody>
      </p:sp>
      <p:sp>
        <p:nvSpPr>
          <p:cNvPr id="47111" name="Rectangle 7"/>
          <p:cNvSpPr>
            <a:spLocks/>
          </p:cNvSpPr>
          <p:nvPr/>
        </p:nvSpPr>
        <p:spPr bwMode="auto">
          <a:xfrm>
            <a:off x="4759524" y="3786188"/>
            <a:ext cx="2366367" cy="419695"/>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ea typeface="ＭＳ Ｐゴシック" charset="0"/>
                <a:cs typeface="Myriad Pro Light" charset="0"/>
              </a:rPr>
              <a:t>Run-time system</a:t>
            </a:r>
          </a:p>
        </p:txBody>
      </p:sp>
      <p:sp>
        <p:nvSpPr>
          <p:cNvPr id="47112" name="Freeform 8"/>
          <p:cNvSpPr>
            <a:spLocks/>
          </p:cNvSpPr>
          <p:nvPr/>
        </p:nvSpPr>
        <p:spPr bwMode="auto">
          <a:xfrm>
            <a:off x="7527727" y="2911079"/>
            <a:ext cx="752326" cy="716607"/>
          </a:xfrm>
          <a:custGeom>
            <a:avLst/>
            <a:gdLst>
              <a:gd name="T0" fmla="*/ 0 w 21282"/>
              <a:gd name="T1" fmla="+- 0 6461 105"/>
              <a:gd name="T2" fmla="*/ 6461 h 21431"/>
              <a:gd name="T3" fmla="*/ 13885 w 21282"/>
              <a:gd name="T4" fmla="+- 0 106 105"/>
              <a:gd name="T5" fmla="*/ 106 h 21431"/>
              <a:gd name="T6" fmla="*/ 21253 w 21282"/>
              <a:gd name="T7" fmla="+- 0 11654 105"/>
              <a:gd name="T8" fmla="*/ 11654 h 21431"/>
              <a:gd name="T9" fmla="*/ 13885 w 21282"/>
              <a:gd name="T10" fmla="+- 0 21535 105"/>
              <a:gd name="T11" fmla="*/ 21535 h 21431"/>
              <a:gd name="T12" fmla="*/ 36 w 21282"/>
              <a:gd name="T13" fmla="+- 0 13946 105"/>
              <a:gd name="T14" fmla="*/ 13946 h 21431"/>
            </a:gdLst>
            <a:ahLst/>
            <a:cxnLst>
              <a:cxn ang="0">
                <a:pos x="T0" y="T2"/>
              </a:cxn>
              <a:cxn ang="0">
                <a:pos x="T3" y="T5"/>
              </a:cxn>
              <a:cxn ang="0">
                <a:pos x="T6" y="T8"/>
              </a:cxn>
              <a:cxn ang="0">
                <a:pos x="T9" y="T11"/>
              </a:cxn>
              <a:cxn ang="0">
                <a:pos x="T12" y="T14"/>
              </a:cxn>
            </a:cxnLst>
            <a:rect l="0" t="0" r="r" b="b"/>
            <a:pathLst>
              <a:path w="21282" h="21431">
                <a:moveTo>
                  <a:pt x="0" y="6356"/>
                </a:moveTo>
                <a:cubicBezTo>
                  <a:pt x="0" y="6356"/>
                  <a:pt x="8695" y="-105"/>
                  <a:pt x="13885" y="1"/>
                </a:cubicBezTo>
                <a:cubicBezTo>
                  <a:pt x="18237" y="91"/>
                  <a:pt x="20845" y="5369"/>
                  <a:pt x="21253" y="11549"/>
                </a:cubicBezTo>
                <a:cubicBezTo>
                  <a:pt x="21600" y="16814"/>
                  <a:pt x="18888" y="21495"/>
                  <a:pt x="13885" y="21430"/>
                </a:cubicBezTo>
                <a:cubicBezTo>
                  <a:pt x="8596" y="21361"/>
                  <a:pt x="36" y="13841"/>
                  <a:pt x="36" y="13841"/>
                </a:cubicBezTo>
              </a:path>
            </a:pathLst>
          </a:custGeom>
          <a:noFill/>
          <a:ln w="38100" cap="flat">
            <a:solidFill>
              <a:schemeClr val="tx1"/>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7113" name="Rectangle 9"/>
          <p:cNvSpPr>
            <a:spLocks/>
          </p:cNvSpPr>
          <p:nvPr/>
        </p:nvSpPr>
        <p:spPr bwMode="auto">
          <a:xfrm>
            <a:off x="7625953" y="3071813"/>
            <a:ext cx="1339453" cy="339328"/>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ea typeface="ＭＳ Ｐゴシック" charset="0"/>
                <a:cs typeface="Myriad Pro Light" charset="0"/>
              </a:rPr>
              <a:t>Optimizer</a:t>
            </a:r>
          </a:p>
        </p:txBody>
      </p:sp>
      <p:sp>
        <p:nvSpPr>
          <p:cNvPr id="47114" name="Rectangle 10"/>
          <p:cNvSpPr>
            <a:spLocks/>
          </p:cNvSpPr>
          <p:nvPr/>
        </p:nvSpPr>
        <p:spPr bwMode="auto">
          <a:xfrm>
            <a:off x="194221" y="1382986"/>
            <a:ext cx="3696891"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marL="267881" indent="-160729">
              <a:spcBef>
                <a:spcPts val="2109"/>
              </a:spcBef>
              <a:buClr>
                <a:srgbClr val="000000"/>
              </a:buClr>
              <a:buSzPct val="125000"/>
              <a:buFont typeface="Myriad Pro Light" charset="0"/>
              <a:buChar char="•"/>
            </a:pPr>
            <a:r>
              <a:rPr lang="en-US" sz="2500">
                <a:ea typeface="ＭＳ Ｐゴシック" charset="0"/>
                <a:cs typeface="Myriad Pro Light" charset="0"/>
              </a:rPr>
              <a:t>Each level of abstraction formalized in Coq</a:t>
            </a:r>
          </a:p>
          <a:p>
            <a:pPr marL="267881" indent="-160729">
              <a:spcBef>
                <a:spcPts val="2109"/>
              </a:spcBef>
              <a:buClr>
                <a:srgbClr val="000000"/>
              </a:buClr>
              <a:buSzPct val="125000"/>
              <a:buFont typeface="Myriad Pro Light" charset="0"/>
              <a:buChar char="•"/>
            </a:pPr>
            <a:r>
              <a:rPr lang="en-US" sz="2500">
                <a:ea typeface="ＭＳ Ｐゴシック" charset="0"/>
                <a:cs typeface="Myriad Pro Light" charset="0"/>
              </a:rPr>
              <a:t>Machine-checked proofs that the transformations between levels preserve semantics</a:t>
            </a:r>
          </a:p>
          <a:p>
            <a:pPr marL="267881" indent="-160729">
              <a:spcBef>
                <a:spcPts val="2109"/>
              </a:spcBef>
              <a:buClr>
                <a:srgbClr val="000000"/>
              </a:buClr>
              <a:buSzPct val="125000"/>
              <a:buFont typeface="Myriad Pro Light" charset="0"/>
              <a:buChar char="•"/>
            </a:pPr>
            <a:r>
              <a:rPr lang="en-US" sz="2500">
                <a:ea typeface="ＭＳ Ｐゴシック" charset="0"/>
                <a:cs typeface="Myriad Pro Light" charset="0"/>
              </a:rPr>
              <a:t>Code extracted to OCaml and deployed with real switch hardware</a:t>
            </a:r>
          </a:p>
        </p:txBody>
      </p:sp>
      <p:sp>
        <p:nvSpPr>
          <p:cNvPr id="47115" name="Rectangle 11"/>
          <p:cNvSpPr>
            <a:spLocks/>
          </p:cNvSpPr>
          <p:nvPr/>
        </p:nvSpPr>
        <p:spPr bwMode="auto">
          <a:xfrm>
            <a:off x="0" y="89297"/>
            <a:ext cx="9144000" cy="89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3400">
                <a:ea typeface="ＭＳ Ｐゴシック" charset="0"/>
                <a:cs typeface="Myriad Pro Light" charset="0"/>
              </a:rPr>
              <a:t>Certified NetKAT Controller</a:t>
            </a:r>
          </a:p>
        </p:txBody>
      </p:sp>
      <p:sp>
        <p:nvSpPr>
          <p:cNvPr id="2" name="Date Placeholder 1"/>
          <p:cNvSpPr>
            <a:spLocks noGrp="1"/>
          </p:cNvSpPr>
          <p:nvPr>
            <p:ph type="dt" sz="half" idx="10"/>
          </p:nvPr>
        </p:nvSpPr>
        <p:spPr/>
        <p:txBody>
          <a:bodyPr/>
          <a:lstStyle/>
          <a:p>
            <a:r>
              <a:rPr lang="en-US" smtClean="0"/>
              <a:t>9/24/13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53</a:t>
            </a:fld>
            <a:endParaRPr lang="en-US"/>
          </a:p>
        </p:txBody>
      </p:sp>
      <p:sp>
        <p:nvSpPr>
          <p:cNvPr id="16"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Tree>
    <p:extLst>
      <p:ext uri="{BB962C8B-B14F-4D97-AF65-F5344CB8AC3E}">
        <p14:creationId xmlns:p14="http://schemas.microsoft.com/office/powerpoint/2010/main" val="3440244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7114">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7114">
                                            <p:txEl>
                                              <p:pRg st="1" end="1"/>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471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4" grpId="0" build="p" autoUpdateAnimBg="0" advAuto="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ChangeArrowheads="1"/>
          </p:cNvSpPr>
          <p:nvPr>
            <p:ph type="title"/>
          </p:nvPr>
        </p:nvSpPr>
        <p:spPr>
          <a:xfrm>
            <a:off x="0" y="89297"/>
            <a:ext cx="9144000" cy="892969"/>
          </a:xfrm>
          <a:ln/>
        </p:spPr>
        <p:txBody>
          <a:bodyPr/>
          <a:lstStyle/>
          <a:p>
            <a:r>
              <a:rPr lang="en-US"/>
              <a:t>NetKAT Compiler</a:t>
            </a:r>
          </a:p>
        </p:txBody>
      </p:sp>
      <p:sp>
        <p:nvSpPr>
          <p:cNvPr id="48130" name="Rectangle 2"/>
          <p:cNvSpPr>
            <a:spLocks/>
          </p:cNvSpPr>
          <p:nvPr/>
        </p:nvSpPr>
        <p:spPr bwMode="auto">
          <a:xfrm>
            <a:off x="617265" y="2486918"/>
            <a:ext cx="3312914" cy="38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2400">
                <a:latin typeface="Myriad Pro Semibold" charset="0"/>
                <a:ea typeface="ＭＳ Ｐゴシック" charset="0"/>
                <a:cs typeface="Myriad Pro Semibold" charset="0"/>
                <a:sym typeface="Myriad Pro Semibold" charset="0"/>
              </a:rPr>
              <a:t>Correctness Theorem</a:t>
            </a:r>
          </a:p>
        </p:txBody>
      </p:sp>
      <p:sp>
        <p:nvSpPr>
          <p:cNvPr id="48131" name="Rectangle 3"/>
          <p:cNvSpPr>
            <a:spLocks/>
          </p:cNvSpPr>
          <p:nvPr/>
        </p:nvSpPr>
        <p:spPr bwMode="auto">
          <a:xfrm>
            <a:off x="652984" y="1047006"/>
            <a:ext cx="7831336" cy="124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2400">
                <a:latin typeface="Myriad Pro Semibold" charset="0"/>
                <a:ea typeface="ＭＳ Ｐゴシック" charset="0"/>
                <a:cs typeface="Myriad Pro Semibold" charset="0"/>
                <a:sym typeface="Myriad Pro Semibold" charset="0"/>
              </a:rPr>
              <a:t>Overview</a:t>
            </a:r>
          </a:p>
          <a:p>
            <a:pPr algn="l">
              <a:buClr>
                <a:srgbClr val="000000"/>
              </a:buClr>
              <a:buSzPct val="125000"/>
              <a:buFont typeface="Myriad Pro Light" charset="0"/>
              <a:buChar char="•"/>
            </a:pPr>
            <a:r>
              <a:rPr lang="en-US" sz="2400">
                <a:ea typeface="ＭＳ Ｐゴシック" charset="0"/>
                <a:cs typeface="Myriad Pro Light" charset="0"/>
              </a:rPr>
              <a:t>Compiler: maps NetKAT programs to flow tables</a:t>
            </a:r>
          </a:p>
          <a:p>
            <a:pPr>
              <a:spcBef>
                <a:spcPts val="844"/>
              </a:spcBef>
              <a:buClr>
                <a:srgbClr val="000000"/>
              </a:buClr>
              <a:buSzPct val="125000"/>
              <a:buFont typeface="Myriad Pro Light" charset="0"/>
              <a:buChar char="•"/>
            </a:pPr>
            <a:r>
              <a:rPr lang="en-US" sz="2400">
                <a:ea typeface="ＭＳ Ｐゴシック" charset="0"/>
                <a:cs typeface="Myriad Pro Light" charset="0"/>
              </a:rPr>
              <a:t>Optimizer: eliminates </a:t>
            </a:r>
            <a:r>
              <a:rPr lang="ja-JP" altLang="en-US" sz="2400">
                <a:latin typeface="Arial"/>
                <a:ea typeface="ＭＳ Ｐゴシック" charset="0"/>
                <a:cs typeface="Myriad Pro Light" charset="0"/>
              </a:rPr>
              <a:t>“</a:t>
            </a:r>
            <a:r>
              <a:rPr lang="en-US" sz="2400">
                <a:ea typeface="ＭＳ Ｐゴシック" charset="0"/>
                <a:cs typeface="Myriad Pro Light" charset="0"/>
              </a:rPr>
              <a:t>empty</a:t>
            </a:r>
            <a:r>
              <a:rPr lang="ja-JP" altLang="en-US" sz="2400">
                <a:latin typeface="Arial"/>
                <a:ea typeface="ＭＳ Ｐゴシック" charset="0"/>
                <a:cs typeface="Myriad Pro Light" charset="0"/>
              </a:rPr>
              <a:t>”</a:t>
            </a:r>
            <a:r>
              <a:rPr lang="en-US" sz="2400">
                <a:ea typeface="ＭＳ Ｐゴシック" charset="0"/>
                <a:cs typeface="Myriad Pro Light" charset="0"/>
              </a:rPr>
              <a:t> and </a:t>
            </a:r>
            <a:r>
              <a:rPr lang="ja-JP" altLang="en-US" sz="2400">
                <a:latin typeface="Arial"/>
                <a:ea typeface="ＭＳ Ｐゴシック" charset="0"/>
                <a:cs typeface="Myriad Pro Light" charset="0"/>
              </a:rPr>
              <a:t>“</a:t>
            </a:r>
            <a:r>
              <a:rPr lang="en-US" sz="2400">
                <a:ea typeface="ＭＳ Ｐゴシック" charset="0"/>
                <a:cs typeface="Myriad Pro Light" charset="0"/>
              </a:rPr>
              <a:t>shadowed</a:t>
            </a:r>
            <a:r>
              <a:rPr lang="ja-JP" altLang="en-US" sz="2400">
                <a:latin typeface="Arial"/>
                <a:ea typeface="ＭＳ Ｐゴシック" charset="0"/>
                <a:cs typeface="Myriad Pro Light" charset="0"/>
              </a:rPr>
              <a:t>”</a:t>
            </a:r>
            <a:r>
              <a:rPr lang="en-US" sz="2400">
                <a:ea typeface="ＭＳ Ｐゴシック" charset="0"/>
                <a:cs typeface="Myriad Pro Light" charset="0"/>
              </a:rPr>
              <a:t> rules</a:t>
            </a:r>
          </a:p>
        </p:txBody>
      </p:sp>
      <p:sp>
        <p:nvSpPr>
          <p:cNvPr id="48132" name="Rectangle 4"/>
          <p:cNvSpPr>
            <a:spLocks/>
          </p:cNvSpPr>
          <p:nvPr/>
        </p:nvSpPr>
        <p:spPr bwMode="auto">
          <a:xfrm>
            <a:off x="609600" y="4572000"/>
            <a:ext cx="7295555" cy="1830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2400" dirty="0">
                <a:latin typeface="Myriad Pro Semibold" charset="0"/>
                <a:ea typeface="ＭＳ Ｐゴシック" charset="0"/>
                <a:cs typeface="Myriad Pro Semibold" charset="0"/>
                <a:sym typeface="Myriad Pro Semibold" charset="0"/>
              </a:rPr>
              <a:t>Formalization Highlights</a:t>
            </a:r>
          </a:p>
          <a:p>
            <a:pPr>
              <a:spcBef>
                <a:spcPts val="844"/>
              </a:spcBef>
              <a:buClr>
                <a:srgbClr val="000000"/>
              </a:buClr>
              <a:buSzPct val="125000"/>
              <a:buFont typeface="Myriad Pro Light" charset="0"/>
              <a:buChar char="•"/>
            </a:pPr>
            <a:r>
              <a:rPr lang="en-US" sz="2400" dirty="0">
                <a:ea typeface="ＭＳ Ｐゴシック" charset="0"/>
                <a:cs typeface="Myriad Pro Light" charset="0"/>
              </a:rPr>
              <a:t>Library of algebraic properties of flow tables</a:t>
            </a:r>
          </a:p>
          <a:p>
            <a:pPr>
              <a:spcBef>
                <a:spcPts val="844"/>
              </a:spcBef>
              <a:buClr>
                <a:srgbClr val="000000"/>
              </a:buClr>
              <a:buSzPct val="125000"/>
              <a:buFont typeface="Myriad Pro Light" charset="0"/>
              <a:buChar char="•"/>
            </a:pPr>
            <a:r>
              <a:rPr lang="en-US" sz="2400" dirty="0">
                <a:ea typeface="ＭＳ Ｐゴシック" charset="0"/>
                <a:cs typeface="Myriad Pro Light" charset="0"/>
              </a:rPr>
              <a:t>New tactic for proving equalities on bags</a:t>
            </a:r>
          </a:p>
          <a:p>
            <a:pPr>
              <a:spcBef>
                <a:spcPts val="844"/>
              </a:spcBef>
              <a:buClr>
                <a:srgbClr val="000000"/>
              </a:buClr>
              <a:buSzPct val="125000"/>
              <a:buFont typeface="Myriad Pro Light" charset="0"/>
              <a:buChar char="•"/>
            </a:pPr>
            <a:r>
              <a:rPr lang="en-US" sz="2400" dirty="0">
                <a:ea typeface="ＭＳ Ｐゴシック" charset="0"/>
                <a:cs typeface="Myriad Pro Light" charset="0"/>
              </a:rPr>
              <a:t>Key invariant: all packet patterns </a:t>
            </a:r>
            <a:r>
              <a:rPr lang="ja-JP" altLang="en-US" sz="2400" dirty="0">
                <a:latin typeface="Arial"/>
                <a:ea typeface="ＭＳ Ｐゴシック" charset="0"/>
                <a:cs typeface="Myriad Pro Light" charset="0"/>
              </a:rPr>
              <a:t>“</a:t>
            </a:r>
            <a:r>
              <a:rPr lang="en-US" sz="2400" dirty="0">
                <a:ea typeface="ＭＳ Ｐゴシック" charset="0"/>
                <a:cs typeface="Myriad Pro Light" charset="0"/>
              </a:rPr>
              <a:t>natural</a:t>
            </a:r>
            <a:r>
              <a:rPr lang="ja-JP" altLang="en-US" sz="2400" dirty="0">
                <a:latin typeface="Arial"/>
                <a:ea typeface="ＭＳ Ｐゴシック" charset="0"/>
                <a:cs typeface="Myriad Pro Light" charset="0"/>
              </a:rPr>
              <a:t>”</a:t>
            </a:r>
            <a:endParaRPr lang="en-US" sz="2400" dirty="0">
              <a:ea typeface="ＭＳ Ｐゴシック" charset="0"/>
              <a:cs typeface="Myriad Pro Light" charset="0"/>
            </a:endParaRPr>
          </a:p>
        </p:txBody>
      </p:sp>
      <p:sp>
        <p:nvSpPr>
          <p:cNvPr id="48133" name="Rectangle 5"/>
          <p:cNvSpPr>
            <a:spLocks/>
          </p:cNvSpPr>
          <p:nvPr/>
        </p:nvSpPr>
        <p:spPr bwMode="auto">
          <a:xfrm>
            <a:off x="678656" y="2946797"/>
            <a:ext cx="6402586" cy="1526977"/>
          </a:xfrm>
          <a:prstGeom prst="rect">
            <a:avLst/>
          </a:prstGeom>
          <a:solidFill>
            <a:srgbClr val="A4CCFF"/>
          </a:solidFill>
          <a:ln w="19050" cap="flat">
            <a:solidFill>
              <a:srgbClr val="80A1CB"/>
            </a:solidFill>
            <a:prstDash val="solid"/>
            <a:miter lim="800000"/>
            <a:headEnd type="none" w="med" len="med"/>
            <a:tailEnd type="none" w="med" len="med"/>
          </a:ln>
        </p:spPr>
        <p:txBody>
          <a:bodyPr lIns="0" tIns="0" rIns="0" bIns="0" anchor="ctr"/>
          <a:lstStyle/>
          <a:p>
            <a:pPr algn="l"/>
            <a:r>
              <a:rPr lang="en-US" sz="1700">
                <a:latin typeface="Consolas" charset="0"/>
                <a:ea typeface="ＭＳ Ｐゴシック" charset="0"/>
                <a:cs typeface="Consolas" charset="0"/>
                <a:sym typeface="Consolas" charset="0"/>
              </a:rPr>
              <a:t>  </a:t>
            </a:r>
            <a:r>
              <a:rPr lang="en-US" sz="1700">
                <a:latin typeface="Consolas Bold" charset="0"/>
                <a:ea typeface="ＭＳ Ｐゴシック" charset="0"/>
                <a:cs typeface="Consolas Bold" charset="0"/>
                <a:sym typeface="Consolas Bold" charset="0"/>
              </a:rPr>
              <a:t>Theorem</a:t>
            </a:r>
            <a:r>
              <a:rPr lang="en-US" sz="1700">
                <a:latin typeface="Consolas" charset="0"/>
                <a:ea typeface="ＭＳ Ｐゴシック" charset="0"/>
                <a:cs typeface="Consolas" charset="0"/>
                <a:sym typeface="Consolas" charset="0"/>
              </a:rPr>
              <a:t> compile_correct : </a:t>
            </a:r>
          </a:p>
          <a:p>
            <a:pPr algn="l"/>
            <a:r>
              <a:rPr lang="en-US" sz="1700">
                <a:latin typeface="Consolas" charset="0"/>
                <a:ea typeface="ＭＳ Ｐゴシック" charset="0"/>
                <a:cs typeface="Consolas" charset="0"/>
                <a:sym typeface="Consolas" charset="0"/>
              </a:rPr>
              <a:t>    </a:t>
            </a:r>
            <a:r>
              <a:rPr lang="en-US" sz="1700">
                <a:latin typeface="Consolas Bold" charset="0"/>
                <a:ea typeface="ＭＳ Ｐゴシック" charset="0"/>
                <a:cs typeface="Consolas Bold" charset="0"/>
                <a:sym typeface="Consolas Bold" charset="0"/>
              </a:rPr>
              <a:t>forall</a:t>
            </a:r>
            <a:r>
              <a:rPr lang="en-US" sz="1700">
                <a:latin typeface="Consolas" charset="0"/>
                <a:ea typeface="ＭＳ Ｐゴシック" charset="0"/>
                <a:cs typeface="Consolas" charset="0"/>
                <a:sym typeface="Consolas" charset="0"/>
              </a:rPr>
              <a:t> opt pol sw pt pk bufId,      SemanticsPreserving opt -&gt; </a:t>
            </a:r>
          </a:p>
          <a:p>
            <a:pPr algn="l"/>
            <a:r>
              <a:rPr lang="en-US" sz="1700">
                <a:latin typeface="Consolas" charset="0"/>
                <a:ea typeface="ＭＳ Ｐゴシック" charset="0"/>
                <a:cs typeface="Consolas" charset="0"/>
                <a:sym typeface="Consolas" charset="0"/>
              </a:rPr>
              <a:t>      netcore_eval pol sw pt pk bufId =      flowtable_eval (compile pol sw) sw pt pk bufId.</a:t>
            </a:r>
          </a:p>
        </p:txBody>
      </p:sp>
      <p:sp>
        <p:nvSpPr>
          <p:cNvPr id="2" name="Date Placeholder 1"/>
          <p:cNvSpPr>
            <a:spLocks noGrp="1"/>
          </p:cNvSpPr>
          <p:nvPr>
            <p:ph type="dt" sz="half" idx="10"/>
          </p:nvPr>
        </p:nvSpPr>
        <p:spPr/>
        <p:txBody>
          <a:bodyPr/>
          <a:lstStyle/>
          <a:p>
            <a:r>
              <a:rPr lang="en-US" smtClean="0"/>
              <a:t>9/24/13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54</a:t>
            </a:fld>
            <a:endParaRPr lang="en-US"/>
          </a:p>
        </p:txBody>
      </p:sp>
      <p:sp>
        <p:nvSpPr>
          <p:cNvPr id="10"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Tree>
    <p:extLst>
      <p:ext uri="{BB962C8B-B14F-4D97-AF65-F5344CB8AC3E}">
        <p14:creationId xmlns:p14="http://schemas.microsoft.com/office/powerpoint/2010/main" val="2596397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13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813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48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utoUpdateAnimBg="0"/>
      <p:bldP spid="48132" grpId="0" autoUpdateAnimBg="0"/>
      <p:bldP spid="48133" grpId="0"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Grp="1" noChangeArrowheads="1"/>
          </p:cNvSpPr>
          <p:nvPr>
            <p:ph type="title"/>
          </p:nvPr>
        </p:nvSpPr>
        <p:spPr>
          <a:xfrm>
            <a:off x="0" y="89297"/>
            <a:ext cx="9144000" cy="892969"/>
          </a:xfrm>
          <a:ln/>
        </p:spPr>
        <p:txBody>
          <a:bodyPr/>
          <a:lstStyle/>
          <a:p>
            <a:r>
              <a:rPr lang="en-US"/>
              <a:t>OpenFlow 1.0 Specification</a:t>
            </a:r>
          </a:p>
        </p:txBody>
      </p:sp>
      <p:grpSp>
        <p:nvGrpSpPr>
          <p:cNvPr id="49162" name="Group 10"/>
          <p:cNvGrpSpPr>
            <a:grpSpLocks/>
          </p:cNvGrpSpPr>
          <p:nvPr/>
        </p:nvGrpSpPr>
        <p:grpSpPr bwMode="auto">
          <a:xfrm>
            <a:off x="464344" y="1178719"/>
            <a:ext cx="3401095" cy="5214938"/>
            <a:chOff x="0" y="0"/>
            <a:chExt cx="3047" cy="4672"/>
          </a:xfrm>
        </p:grpSpPr>
        <p:grpSp>
          <p:nvGrpSpPr>
            <p:cNvPr id="49160" name="Group 8"/>
            <p:cNvGrpSpPr>
              <a:grpSpLocks/>
            </p:cNvGrpSpPr>
            <p:nvPr/>
          </p:nvGrpSpPr>
          <p:grpSpPr bwMode="auto">
            <a:xfrm>
              <a:off x="0" y="0"/>
              <a:ext cx="3047" cy="4672"/>
              <a:chOff x="0" y="0"/>
              <a:chExt cx="3047" cy="4672"/>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
                <a:ext cx="524" cy="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9155" name="Picture 3"/>
              <p:cNvPicPr>
                <a:picLocks noChangeAspect="1" noChangeArrowheads="1"/>
              </p:cNvPicPr>
              <p:nvPr/>
            </p:nvPicPr>
            <p:blipFill>
              <a:blip r:embed="rId3">
                <a:extLst>
                  <a:ext uri="{28A0092B-C50C-407E-A947-70E740481C1C}">
                    <a14:useLocalDpi xmlns:a14="http://schemas.microsoft.com/office/drawing/2010/main" val="0"/>
                  </a:ext>
                </a:extLst>
              </a:blip>
              <a:srcRect t="166" r="1257" b="499"/>
              <a:stretch>
                <a:fillRect/>
              </a:stretch>
            </p:blipFill>
            <p:spPr bwMode="auto">
              <a:xfrm>
                <a:off x="504" y="0"/>
                <a:ext cx="532" cy="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91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 y="0"/>
                <a:ext cx="525" cy="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91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4" y="8"/>
                <a:ext cx="524" cy="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915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5" y="8"/>
                <a:ext cx="533" cy="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915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0" y="8"/>
                <a:ext cx="527" cy="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
          <p:nvSpPr>
            <p:cNvPr id="49161" name="Rectangle 9"/>
            <p:cNvSpPr>
              <a:spLocks/>
            </p:cNvSpPr>
            <p:nvPr/>
          </p:nvSpPr>
          <p:spPr bwMode="auto">
            <a:xfrm>
              <a:off x="16" y="16"/>
              <a:ext cx="3016" cy="4640"/>
            </a:xfrm>
            <a:prstGeom prst="rect">
              <a:avLst/>
            </a:prstGeom>
            <a:noFill/>
            <a:ln w="50800" cap="flat">
              <a:solidFill>
                <a:srgbClr val="00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49163" name="Rectangle 11"/>
          <p:cNvSpPr>
            <a:spLocks/>
          </p:cNvSpPr>
          <p:nvPr/>
        </p:nvSpPr>
        <p:spPr bwMode="auto">
          <a:xfrm>
            <a:off x="4454798" y="1254621"/>
            <a:ext cx="3777258" cy="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a:solidFill>
                  <a:schemeClr val="tx1"/>
                </a:solidFill>
                <a:ea typeface="ＭＳ Ｐゴシック" charset="0"/>
                <a:cs typeface="Myriad Pro Light" charset="0"/>
              </a:rPr>
              <a:t>42 pages...</a:t>
            </a:r>
          </a:p>
        </p:txBody>
      </p:sp>
      <p:sp>
        <p:nvSpPr>
          <p:cNvPr id="49164" name="Rectangle 12"/>
          <p:cNvSpPr>
            <a:spLocks/>
          </p:cNvSpPr>
          <p:nvPr/>
        </p:nvSpPr>
        <p:spPr bwMode="auto">
          <a:xfrm>
            <a:off x="4461495" y="2148706"/>
            <a:ext cx="3929063" cy="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a:solidFill>
                  <a:schemeClr val="tx1"/>
                </a:solidFill>
                <a:ea typeface="ＭＳ Ｐゴシック" charset="0"/>
                <a:cs typeface="Myriad Pro Light" charset="0"/>
              </a:rPr>
              <a:t>...of informal prose</a:t>
            </a:r>
          </a:p>
        </p:txBody>
      </p:sp>
      <p:sp>
        <p:nvSpPr>
          <p:cNvPr id="49165" name="Rectangle 13"/>
          <p:cNvSpPr>
            <a:spLocks/>
          </p:cNvSpPr>
          <p:nvPr/>
        </p:nvSpPr>
        <p:spPr bwMode="auto">
          <a:xfrm>
            <a:off x="4464844" y="3950271"/>
            <a:ext cx="3929063" cy="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a:solidFill>
                  <a:schemeClr val="tx1"/>
                </a:solidFill>
                <a:ea typeface="ＭＳ Ｐゴシック" charset="0"/>
                <a:cs typeface="Myriad Pro Light" charset="0"/>
              </a:rPr>
              <a:t>...and C struct definitions</a:t>
            </a:r>
          </a:p>
        </p:txBody>
      </p:sp>
      <p:sp>
        <p:nvSpPr>
          <p:cNvPr id="49166" name="Rectangle 14"/>
          <p:cNvSpPr>
            <a:spLocks/>
          </p:cNvSpPr>
          <p:nvPr/>
        </p:nvSpPr>
        <p:spPr bwMode="auto">
          <a:xfrm>
            <a:off x="4491633" y="3129766"/>
            <a:ext cx="25301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l"/>
            <a:r>
              <a:rPr lang="en-US">
                <a:solidFill>
                  <a:schemeClr val="tx1"/>
                </a:solidFill>
                <a:ea typeface="ＭＳ Ｐゴシック" charset="0"/>
                <a:cs typeface="Myriad Pro Light" charset="0"/>
              </a:rPr>
              <a:t>...diagrams and flow charts</a:t>
            </a:r>
          </a:p>
        </p:txBody>
      </p:sp>
      <p:sp>
        <p:nvSpPr>
          <p:cNvPr id="2" name="Date Placeholder 1"/>
          <p:cNvSpPr>
            <a:spLocks noGrp="1"/>
          </p:cNvSpPr>
          <p:nvPr>
            <p:ph type="dt" sz="half" idx="10"/>
          </p:nvPr>
        </p:nvSpPr>
        <p:spPr/>
        <p:txBody>
          <a:bodyPr/>
          <a:lstStyle/>
          <a:p>
            <a:r>
              <a:rPr lang="en-US" smtClean="0"/>
              <a:t>9/24/13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55</a:t>
            </a:fld>
            <a:endParaRPr lang="en-US"/>
          </a:p>
        </p:txBody>
      </p:sp>
      <p:sp>
        <p:nvSpPr>
          <p:cNvPr id="19"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Tree>
    <p:extLst>
      <p:ext uri="{BB962C8B-B14F-4D97-AF65-F5344CB8AC3E}">
        <p14:creationId xmlns:p14="http://schemas.microsoft.com/office/powerpoint/2010/main" val="3957401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a:ln/>
        </p:spPr>
        <p:txBody>
          <a:bodyPr/>
          <a:lstStyle/>
          <a:p>
            <a:r>
              <a:rPr lang="en-US"/>
              <a:t>Featherweight OpenFlow</a:t>
            </a:r>
          </a:p>
        </p:txBody>
      </p:sp>
      <p:grpSp>
        <p:nvGrpSpPr>
          <p:cNvPr id="50180" name="Group 4"/>
          <p:cNvGrpSpPr>
            <a:grpSpLocks/>
          </p:cNvGrpSpPr>
          <p:nvPr/>
        </p:nvGrpSpPr>
        <p:grpSpPr bwMode="auto">
          <a:xfrm>
            <a:off x="4830961" y="1669851"/>
            <a:ext cx="3830836" cy="4723805"/>
            <a:chOff x="0" y="0"/>
            <a:chExt cx="3432" cy="4232"/>
          </a:xfrm>
        </p:grpSpPr>
        <p:sp>
          <p:nvSpPr>
            <p:cNvPr id="50178" name="Rectangle 2"/>
            <p:cNvSpPr>
              <a:spLocks/>
            </p:cNvSpPr>
            <p:nvPr/>
          </p:nvSpPr>
          <p:spPr bwMode="auto">
            <a:xfrm>
              <a:off x="0" y="0"/>
              <a:ext cx="3432" cy="4232"/>
            </a:xfrm>
            <a:prstGeom prst="rect">
              <a:avLst/>
            </a:prstGeom>
            <a:solidFill>
              <a:srgbClr val="A4CCFF"/>
            </a:solidFill>
            <a:ln w="25400" cap="flat">
              <a:solidFill>
                <a:srgbClr val="80A1CB"/>
              </a:solidFill>
              <a:prstDash val="solid"/>
              <a:miter lim="800000"/>
              <a:headEnd type="none" w="med" len="med"/>
              <a:tailEnd type="none" w="med" len="med"/>
            </a:ln>
          </p:spPr>
          <p:txBody>
            <a:bodyPr lIns="0" tIns="0" rIns="0" bIns="0"/>
            <a:lstStyle/>
            <a:p>
              <a:endParaRPr lang="en-US"/>
            </a:p>
          </p:txBody>
        </p:sp>
        <p:pic>
          <p:nvPicPr>
            <p:cNvPr id="501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 y="191"/>
              <a:ext cx="3110" cy="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grpSp>
        <p:nvGrpSpPr>
          <p:cNvPr id="50183" name="Group 7"/>
          <p:cNvGrpSpPr>
            <a:grpSpLocks/>
          </p:cNvGrpSpPr>
          <p:nvPr/>
        </p:nvGrpSpPr>
        <p:grpSpPr bwMode="auto">
          <a:xfrm>
            <a:off x="303609" y="1705570"/>
            <a:ext cx="3937992" cy="2553891"/>
            <a:chOff x="0" y="0"/>
            <a:chExt cx="3528" cy="2288"/>
          </a:xfrm>
        </p:grpSpPr>
        <p:sp>
          <p:nvSpPr>
            <p:cNvPr id="50181" name="Rectangle 5"/>
            <p:cNvSpPr>
              <a:spLocks/>
            </p:cNvSpPr>
            <p:nvPr/>
          </p:nvSpPr>
          <p:spPr bwMode="auto">
            <a:xfrm>
              <a:off x="0" y="0"/>
              <a:ext cx="3528" cy="2288"/>
            </a:xfrm>
            <a:prstGeom prst="rect">
              <a:avLst/>
            </a:prstGeom>
            <a:solidFill>
              <a:srgbClr val="A4CCFF"/>
            </a:solidFill>
            <a:ln w="25400" cap="flat">
              <a:solidFill>
                <a:srgbClr val="80A1CB"/>
              </a:solidFill>
              <a:prstDash val="solid"/>
              <a:miter lim="800000"/>
              <a:headEnd type="none" w="med" len="med"/>
              <a:tailEnd type="none" w="med" len="med"/>
            </a:ln>
          </p:spPr>
          <p:txBody>
            <a:bodyPr lIns="0" tIns="0" rIns="0" bIns="0"/>
            <a:lstStyle/>
            <a:p>
              <a:endParaRPr lang="en-US"/>
            </a:p>
          </p:txBody>
        </p:sp>
        <p:pic>
          <p:nvPicPr>
            <p:cNvPr id="5018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192"/>
              <a:ext cx="3112" cy="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
        <p:nvSpPr>
          <p:cNvPr id="50184" name="Rectangle 8"/>
          <p:cNvSpPr>
            <a:spLocks/>
          </p:cNvSpPr>
          <p:nvPr/>
        </p:nvSpPr>
        <p:spPr bwMode="auto">
          <a:xfrm>
            <a:off x="314771" y="1306591"/>
            <a:ext cx="940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2400">
                <a:latin typeface="Myriad Pro Bold" charset="0"/>
                <a:ea typeface="ＭＳ Ｐゴシック" charset="0"/>
                <a:cs typeface="Myriad Pro Bold" charset="0"/>
                <a:sym typeface="Myriad Pro Bold" charset="0"/>
              </a:rPr>
              <a:t>Syntax</a:t>
            </a:r>
          </a:p>
        </p:txBody>
      </p:sp>
      <p:sp>
        <p:nvSpPr>
          <p:cNvPr id="50185" name="Rectangle 9"/>
          <p:cNvSpPr>
            <a:spLocks/>
          </p:cNvSpPr>
          <p:nvPr/>
        </p:nvSpPr>
        <p:spPr bwMode="auto">
          <a:xfrm>
            <a:off x="4825380" y="1272480"/>
            <a:ext cx="1467817" cy="38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2400">
                <a:latin typeface="Myriad Pro Bold" charset="0"/>
                <a:ea typeface="ＭＳ Ｐゴシック" charset="0"/>
                <a:cs typeface="Myriad Pro Bold" charset="0"/>
                <a:sym typeface="Myriad Pro Bold" charset="0"/>
              </a:rPr>
              <a:t>Semantics</a:t>
            </a:r>
          </a:p>
        </p:txBody>
      </p:sp>
      <p:sp>
        <p:nvSpPr>
          <p:cNvPr id="50186" name="Rectangle 10"/>
          <p:cNvSpPr>
            <a:spLocks/>
          </p:cNvSpPr>
          <p:nvPr/>
        </p:nvSpPr>
        <p:spPr bwMode="auto">
          <a:xfrm>
            <a:off x="313655" y="4493865"/>
            <a:ext cx="4241602" cy="188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2400">
                <a:latin typeface="Myriad Pro Bold" charset="0"/>
                <a:ea typeface="ＭＳ Ｐゴシック" charset="0"/>
                <a:cs typeface="Myriad Pro Bold" charset="0"/>
                <a:sym typeface="Myriad Pro Bold" charset="0"/>
              </a:rPr>
              <a:t>Key Features:</a:t>
            </a:r>
          </a:p>
          <a:p>
            <a:pPr algn="l">
              <a:buSzPct val="125000"/>
              <a:buFont typeface="Myriad Pro Light" charset="0"/>
              <a:buChar char="•"/>
            </a:pPr>
            <a:r>
              <a:rPr lang="en-US" sz="2400">
                <a:ea typeface="ＭＳ Ｐゴシック" charset="0"/>
                <a:cs typeface="Myriad Pro Light" charset="0"/>
              </a:rPr>
              <a:t>Models all features related to packet forwarding and </a:t>
            </a:r>
            <a:r>
              <a:rPr lang="en-US" sz="2400">
                <a:latin typeface="Myriad Pro Light It" charset="0"/>
                <a:ea typeface="ＭＳ Ｐゴシック" charset="0"/>
                <a:cs typeface="Myriad Pro Light It" charset="0"/>
                <a:sym typeface="Myriad Pro Light It" charset="0"/>
              </a:rPr>
              <a:t>all</a:t>
            </a:r>
            <a:r>
              <a:rPr lang="en-US" sz="2400">
                <a:ea typeface="ＭＳ Ｐゴシック" charset="0"/>
                <a:cs typeface="Myriad Pro Light" charset="0"/>
              </a:rPr>
              <a:t> essential asynchrony</a:t>
            </a:r>
          </a:p>
          <a:p>
            <a:pPr algn="l">
              <a:buSzPct val="125000"/>
              <a:buFont typeface="Myriad Pro Light" charset="0"/>
              <a:buChar char="•"/>
            </a:pPr>
            <a:r>
              <a:rPr lang="en-US" sz="2400">
                <a:ea typeface="ＭＳ Ｐゴシック" charset="0"/>
                <a:cs typeface="Myriad Pro Light" charset="0"/>
              </a:rPr>
              <a:t>Supports arbitrary controllers</a:t>
            </a:r>
          </a:p>
        </p:txBody>
      </p:sp>
      <p:sp>
        <p:nvSpPr>
          <p:cNvPr id="2" name="Date Placeholder 1"/>
          <p:cNvSpPr>
            <a:spLocks noGrp="1"/>
          </p:cNvSpPr>
          <p:nvPr>
            <p:ph type="dt" sz="half" idx="10"/>
          </p:nvPr>
        </p:nvSpPr>
        <p:spPr/>
        <p:txBody>
          <a:bodyPr/>
          <a:lstStyle/>
          <a:p>
            <a:r>
              <a:rPr lang="en-US" smtClean="0"/>
              <a:t>9/24/13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56</a:t>
            </a:fld>
            <a:endParaRPr lang="en-US"/>
          </a:p>
        </p:txBody>
      </p:sp>
      <p:sp>
        <p:nvSpPr>
          <p:cNvPr id="15"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Tree>
    <p:extLst>
      <p:ext uri="{BB962C8B-B14F-4D97-AF65-F5344CB8AC3E}">
        <p14:creationId xmlns:p14="http://schemas.microsoft.com/office/powerpoint/2010/main" val="3682941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a:xfrm>
            <a:off x="457200" y="274638"/>
            <a:ext cx="8229600" cy="792162"/>
          </a:xfrm>
          <a:ln/>
        </p:spPr>
        <p:txBody>
          <a:bodyPr/>
          <a:lstStyle/>
          <a:p>
            <a:r>
              <a:rPr lang="en-US" dirty="0"/>
              <a:t>Forwarding</a:t>
            </a:r>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l="20453" r="4504" b="10188"/>
          <a:stretch>
            <a:fillRect/>
          </a:stretch>
        </p:blipFill>
        <p:spPr bwMode="auto">
          <a:xfrm>
            <a:off x="546943" y="3561830"/>
            <a:ext cx="3286125" cy="2930053"/>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pic>
      <p:grpSp>
        <p:nvGrpSpPr>
          <p:cNvPr id="51205" name="Group 5"/>
          <p:cNvGrpSpPr>
            <a:grpSpLocks/>
          </p:cNvGrpSpPr>
          <p:nvPr/>
        </p:nvGrpSpPr>
        <p:grpSpPr bwMode="auto">
          <a:xfrm>
            <a:off x="3027164" y="3562945"/>
            <a:ext cx="5982891" cy="3071813"/>
            <a:chOff x="0" y="0"/>
            <a:chExt cx="5360" cy="2752"/>
          </a:xfrm>
        </p:grpSpPr>
        <p:sp>
          <p:nvSpPr>
            <p:cNvPr id="51203" name="Rectangle 3"/>
            <p:cNvSpPr>
              <a:spLocks/>
            </p:cNvSpPr>
            <p:nvPr/>
          </p:nvSpPr>
          <p:spPr bwMode="auto">
            <a:xfrm>
              <a:off x="1400" y="0"/>
              <a:ext cx="3960" cy="2752"/>
            </a:xfrm>
            <a:prstGeom prst="rect">
              <a:avLst/>
            </a:prstGeom>
            <a:solidFill>
              <a:srgbClr val="A4CCFF"/>
            </a:solidFill>
            <a:ln w="25400" cap="flat">
              <a:solidFill>
                <a:srgbClr val="80A1CB"/>
              </a:solidFill>
              <a:prstDash val="solid"/>
              <a:miter lim="800000"/>
              <a:headEnd type="none" w="med" len="med"/>
              <a:tailEnd type="none" w="med" len="med"/>
            </a:ln>
          </p:spPr>
          <p:txBody>
            <a:bodyPr lIns="0" tIns="0" rIns="0" bIns="0" anchor="ctr"/>
            <a:lstStyle/>
            <a:p>
              <a:pPr algn="l"/>
              <a:r>
                <a:rPr lang="en-US" sz="700" dirty="0">
                  <a:solidFill>
                    <a:srgbClr val="262626"/>
                  </a:solidFill>
                  <a:latin typeface="Consolas Bold" charset="0"/>
                  <a:ea typeface="ＭＳ Ｐゴシック" charset="0"/>
                  <a:cs typeface="Consolas Bold" charset="0"/>
                  <a:sym typeface="Consolas Bold" charset="0"/>
                </a:rPr>
                <a:t>Definition</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354175"/>
                  </a:solidFill>
                  <a:latin typeface="Consolas Bold" charset="0"/>
                  <a:ea typeface="ＭＳ Ｐゴシック" charset="0"/>
                  <a:cs typeface="Consolas Bold" charset="0"/>
                  <a:sym typeface="Consolas Bold" charset="0"/>
                </a:rPr>
                <a:t>Pattern_inter</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p </a:t>
              </a:r>
              <a:r>
                <a:rPr lang="en-US" sz="700" dirty="0" err="1">
                  <a:solidFill>
                    <a:srgbClr val="262626"/>
                  </a:solidFill>
                  <a:latin typeface="Consolas" charset="0"/>
                  <a:ea typeface="ＭＳ Ｐゴシック" charset="0"/>
                  <a:cs typeface="Consolas" charset="0"/>
                  <a:sym typeface="Consolas" charset="0"/>
                </a:rPr>
                <a:t>p'</a:t>
              </a:r>
              <a:r>
                <a:rPr lang="en-US" sz="700" dirty="0" err="1">
                  <a:solidFill>
                    <a:srgbClr val="262626"/>
                  </a:solidFill>
                  <a:latin typeface="Consolas Bold" charset="0"/>
                  <a:ea typeface="ＭＳ Ｐゴシック" charset="0"/>
                  <a:cs typeface="Consolas Bold" charset="0"/>
                  <a:sym typeface="Consolas Bold" charset="0"/>
                </a:rPr>
                <a:t>:</a:t>
              </a:r>
              <a:r>
                <a:rPr lang="en-US" sz="700" dirty="0" err="1">
                  <a:solidFill>
                    <a:srgbClr val="354175"/>
                  </a:solidFill>
                  <a:latin typeface="Consolas Bold" charset="0"/>
                  <a:ea typeface="ＭＳ Ｐゴシック" charset="0"/>
                  <a:cs typeface="Consolas Bold" charset="0"/>
                  <a:sym typeface="Consolas Bold" charset="0"/>
                </a:rPr>
                <a:t>Pattern</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endParaRPr lang="en-US" sz="700" dirty="0">
                <a:solidFill>
                  <a:srgbClr val="262626"/>
                </a:solidFill>
                <a:latin typeface="Consolas" charset="0"/>
                <a:ea typeface="ＭＳ Ｐゴシック" charset="0"/>
                <a:cs typeface="Consolas" charset="0"/>
                <a:sym typeface="Consolas" charset="0"/>
              </a:endParaRPr>
            </a:p>
            <a:p>
              <a:pPr algn="l"/>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let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dlSrc</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354175"/>
                  </a:solidFill>
                  <a:latin typeface="Consolas Bold" charset="0"/>
                  <a:ea typeface="ＭＳ Ｐゴシック" charset="0"/>
                  <a:cs typeface="Consolas Bold" charset="0"/>
                  <a:sym typeface="Consolas Bold" charset="0"/>
                </a:rPr>
                <a:t>Wildcard_inter</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434343"/>
                  </a:solidFill>
                  <a:latin typeface="Consolas" charset="0"/>
                  <a:ea typeface="ＭＳ Ｐゴシック" charset="0"/>
                  <a:cs typeface="Consolas" charset="0"/>
                  <a:sym typeface="Consolas" charset="0"/>
                </a:rPr>
                <a:t>EthernetAddress</a:t>
              </a:r>
              <a:r>
                <a:rPr lang="en-US" sz="700" dirty="0" err="1">
                  <a:solidFill>
                    <a:srgbClr val="262626"/>
                  </a:solidFill>
                  <a:latin typeface="Consolas" charset="0"/>
                  <a:ea typeface="ＭＳ Ｐゴシック" charset="0"/>
                  <a:cs typeface="Consolas" charset="0"/>
                  <a:sym typeface="Consolas" charset="0"/>
                </a:rPr>
                <a:t>.eqdec</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ptrnDlSrc</a:t>
              </a:r>
              <a:r>
                <a:rPr lang="en-US" sz="700" dirty="0">
                  <a:solidFill>
                    <a:srgbClr val="262626"/>
                  </a:solidFill>
                  <a:latin typeface="Consolas" charset="0"/>
                  <a:ea typeface="ＭＳ Ｐゴシック" charset="0"/>
                  <a:cs typeface="Consolas" charset="0"/>
                  <a:sym typeface="Consolas" charset="0"/>
                </a:rPr>
                <a:t> p</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ptrnDlSrc</a:t>
              </a:r>
              <a:r>
                <a:rPr lang="en-US" sz="700" dirty="0">
                  <a:solidFill>
                    <a:srgbClr val="262626"/>
                  </a:solidFill>
                  <a:latin typeface="Consolas" charset="0"/>
                  <a:ea typeface="ＭＳ Ｐゴシック" charset="0"/>
                  <a:cs typeface="Consolas" charset="0"/>
                  <a:sym typeface="Consolas" charset="0"/>
                </a:rPr>
                <a:t> p'</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in</a:t>
              </a:r>
              <a:endParaRPr lang="en-US" sz="700" dirty="0">
                <a:solidFill>
                  <a:srgbClr val="262626"/>
                </a:solidFill>
                <a:latin typeface="Consolas" charset="0"/>
                <a:ea typeface="ＭＳ Ｐゴシック" charset="0"/>
                <a:cs typeface="Consolas" charset="0"/>
                <a:sym typeface="Consolas" charset="0"/>
              </a:endParaRPr>
            </a:p>
            <a:p>
              <a:pPr algn="l"/>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let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dlDst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354175"/>
                  </a:solidFill>
                  <a:latin typeface="Consolas Bold" charset="0"/>
                  <a:ea typeface="ＭＳ Ｐゴシック" charset="0"/>
                  <a:cs typeface="Consolas Bold" charset="0"/>
                  <a:sym typeface="Consolas Bold" charset="0"/>
                </a:rPr>
                <a:t>Wildcard_inter</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434343"/>
                  </a:solidFill>
                  <a:latin typeface="Consolas" charset="0"/>
                  <a:ea typeface="ＭＳ Ｐゴシック" charset="0"/>
                  <a:cs typeface="Consolas" charset="0"/>
                  <a:sym typeface="Consolas" charset="0"/>
                </a:rPr>
                <a:t>EthernetAddress</a:t>
              </a:r>
              <a:r>
                <a:rPr lang="en-US" sz="700" dirty="0" err="1">
                  <a:solidFill>
                    <a:srgbClr val="262626"/>
                  </a:solidFill>
                  <a:latin typeface="Consolas" charset="0"/>
                  <a:ea typeface="ＭＳ Ｐゴシック" charset="0"/>
                  <a:cs typeface="Consolas" charset="0"/>
                  <a:sym typeface="Consolas" charset="0"/>
                </a:rPr>
                <a:t>.eqdec</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ptrnDlDst</a:t>
              </a:r>
              <a:r>
                <a:rPr lang="en-US" sz="700" dirty="0">
                  <a:solidFill>
                    <a:srgbClr val="262626"/>
                  </a:solidFill>
                  <a:latin typeface="Consolas" charset="0"/>
                  <a:ea typeface="ＭＳ Ｐゴシック" charset="0"/>
                  <a:cs typeface="Consolas" charset="0"/>
                  <a:sym typeface="Consolas" charset="0"/>
                </a:rPr>
                <a:t> p</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ptrnDlDst</a:t>
              </a:r>
              <a:r>
                <a:rPr lang="en-US" sz="700" dirty="0">
                  <a:solidFill>
                    <a:srgbClr val="262626"/>
                  </a:solidFill>
                  <a:latin typeface="Consolas" charset="0"/>
                  <a:ea typeface="ＭＳ Ｐゴシック" charset="0"/>
                  <a:cs typeface="Consolas" charset="0"/>
                  <a:sym typeface="Consolas" charset="0"/>
                </a:rPr>
                <a:t> p'</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in</a:t>
              </a:r>
              <a:endParaRPr lang="en-US" sz="700" dirty="0">
                <a:solidFill>
                  <a:srgbClr val="262626"/>
                </a:solidFill>
                <a:latin typeface="Consolas" charset="0"/>
                <a:ea typeface="ＭＳ Ｐゴシック" charset="0"/>
                <a:cs typeface="Consolas" charset="0"/>
                <a:sym typeface="Consolas" charset="0"/>
              </a:endParaRPr>
            </a:p>
            <a:p>
              <a:pPr algn="l"/>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let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dlType</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354175"/>
                  </a:solidFill>
                  <a:latin typeface="Consolas Bold" charset="0"/>
                  <a:ea typeface="ＭＳ Ｐゴシック" charset="0"/>
                  <a:cs typeface="Consolas Bold" charset="0"/>
                  <a:sym typeface="Consolas Bold" charset="0"/>
                </a:rPr>
                <a:t>Wildcard_inter</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434343"/>
                  </a:solidFill>
                  <a:latin typeface="Consolas" charset="0"/>
                  <a:ea typeface="ＭＳ Ｐゴシック" charset="0"/>
                  <a:cs typeface="Consolas" charset="0"/>
                  <a:sym typeface="Consolas" charset="0"/>
                </a:rPr>
                <a:t>Word16</a:t>
              </a:r>
              <a:r>
                <a:rPr lang="en-US" sz="700" dirty="0">
                  <a:solidFill>
                    <a:srgbClr val="262626"/>
                  </a:solidFill>
                  <a:latin typeface="Consolas" charset="0"/>
                  <a:ea typeface="ＭＳ Ｐゴシック" charset="0"/>
                  <a:cs typeface="Consolas" charset="0"/>
                  <a:sym typeface="Consolas" charset="0"/>
                </a:rPr>
                <a:t>.eqdec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ptrnDlType</a:t>
              </a:r>
              <a:r>
                <a:rPr lang="en-US" sz="700" dirty="0">
                  <a:solidFill>
                    <a:srgbClr val="262626"/>
                  </a:solidFill>
                  <a:latin typeface="Consolas" charset="0"/>
                  <a:ea typeface="ＭＳ Ｐゴシック" charset="0"/>
                  <a:cs typeface="Consolas" charset="0"/>
                  <a:sym typeface="Consolas" charset="0"/>
                </a:rPr>
                <a:t> p</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ptrnDlType</a:t>
              </a:r>
              <a:r>
                <a:rPr lang="en-US" sz="700" dirty="0">
                  <a:solidFill>
                    <a:srgbClr val="262626"/>
                  </a:solidFill>
                  <a:latin typeface="Consolas" charset="0"/>
                  <a:ea typeface="ＭＳ Ｐゴシック" charset="0"/>
                  <a:cs typeface="Consolas" charset="0"/>
                  <a:sym typeface="Consolas" charset="0"/>
                </a:rPr>
                <a:t> p'</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in</a:t>
              </a:r>
              <a:endParaRPr lang="en-US" sz="700" dirty="0">
                <a:solidFill>
                  <a:srgbClr val="262626"/>
                </a:solidFill>
                <a:latin typeface="Consolas" charset="0"/>
                <a:ea typeface="ＭＳ Ｐゴシック" charset="0"/>
                <a:cs typeface="Consolas" charset="0"/>
                <a:sym typeface="Consolas" charset="0"/>
              </a:endParaRPr>
            </a:p>
            <a:p>
              <a:pPr algn="l"/>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let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dlVlan</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354175"/>
                  </a:solidFill>
                  <a:latin typeface="Consolas Bold" charset="0"/>
                  <a:ea typeface="ＭＳ Ｐゴシック" charset="0"/>
                  <a:cs typeface="Consolas Bold" charset="0"/>
                  <a:sym typeface="Consolas Bold" charset="0"/>
                </a:rPr>
                <a:t>Wildcard_inter</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434343"/>
                  </a:solidFill>
                  <a:latin typeface="Consolas" charset="0"/>
                  <a:ea typeface="ＭＳ Ｐゴシック" charset="0"/>
                  <a:cs typeface="Consolas" charset="0"/>
                  <a:sym typeface="Consolas" charset="0"/>
                </a:rPr>
                <a:t>Word16</a:t>
              </a:r>
              <a:r>
                <a:rPr lang="en-US" sz="700" dirty="0">
                  <a:solidFill>
                    <a:srgbClr val="262626"/>
                  </a:solidFill>
                  <a:latin typeface="Consolas" charset="0"/>
                  <a:ea typeface="ＭＳ Ｐゴシック" charset="0"/>
                  <a:cs typeface="Consolas" charset="0"/>
                  <a:sym typeface="Consolas" charset="0"/>
                </a:rPr>
                <a:t>.eqdec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ptrnDlVlan</a:t>
              </a:r>
              <a:r>
                <a:rPr lang="en-US" sz="700" dirty="0">
                  <a:solidFill>
                    <a:srgbClr val="262626"/>
                  </a:solidFill>
                  <a:latin typeface="Consolas" charset="0"/>
                  <a:ea typeface="ＭＳ Ｐゴシック" charset="0"/>
                  <a:cs typeface="Consolas" charset="0"/>
                  <a:sym typeface="Consolas" charset="0"/>
                </a:rPr>
                <a:t> p</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ptrnDlVlan</a:t>
              </a:r>
              <a:r>
                <a:rPr lang="en-US" sz="700" dirty="0">
                  <a:solidFill>
                    <a:srgbClr val="262626"/>
                  </a:solidFill>
                  <a:latin typeface="Consolas" charset="0"/>
                  <a:ea typeface="ＭＳ Ｐゴシック" charset="0"/>
                  <a:cs typeface="Consolas" charset="0"/>
                  <a:sym typeface="Consolas" charset="0"/>
                </a:rPr>
                <a:t> p'</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in</a:t>
              </a:r>
              <a:endParaRPr lang="en-US" sz="700" dirty="0">
                <a:solidFill>
                  <a:srgbClr val="262626"/>
                </a:solidFill>
                <a:latin typeface="Consolas" charset="0"/>
                <a:ea typeface="ＭＳ Ｐゴシック" charset="0"/>
                <a:cs typeface="Consolas" charset="0"/>
                <a:sym typeface="Consolas" charset="0"/>
              </a:endParaRPr>
            </a:p>
            <a:p>
              <a:pPr algn="l"/>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let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dlVlanPcp</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354175"/>
                  </a:solidFill>
                  <a:latin typeface="Consolas Bold" charset="0"/>
                  <a:ea typeface="ＭＳ Ｐゴシック" charset="0"/>
                  <a:cs typeface="Consolas Bold" charset="0"/>
                  <a:sym typeface="Consolas Bold" charset="0"/>
                </a:rPr>
                <a:t>Wildcard_inter</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434343"/>
                  </a:solidFill>
                  <a:latin typeface="Consolas" charset="0"/>
                  <a:ea typeface="ＭＳ Ｐゴシック" charset="0"/>
                  <a:cs typeface="Consolas" charset="0"/>
                  <a:sym typeface="Consolas" charset="0"/>
                </a:rPr>
                <a:t>Word8</a:t>
              </a:r>
              <a:r>
                <a:rPr lang="en-US" sz="700" dirty="0">
                  <a:solidFill>
                    <a:srgbClr val="262626"/>
                  </a:solidFill>
                  <a:latin typeface="Consolas" charset="0"/>
                  <a:ea typeface="ＭＳ Ｐゴシック" charset="0"/>
                  <a:cs typeface="Consolas" charset="0"/>
                  <a:sym typeface="Consolas" charset="0"/>
                </a:rPr>
                <a:t>.eqdec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ptrnDlVlanPcp</a:t>
              </a:r>
              <a:r>
                <a:rPr lang="en-US" sz="700" dirty="0">
                  <a:solidFill>
                    <a:srgbClr val="262626"/>
                  </a:solidFill>
                  <a:latin typeface="Consolas" charset="0"/>
                  <a:ea typeface="ＭＳ Ｐゴシック" charset="0"/>
                  <a:cs typeface="Consolas" charset="0"/>
                  <a:sym typeface="Consolas" charset="0"/>
                </a:rPr>
                <a:t> p</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ptrnDlVlanPcp</a:t>
              </a:r>
              <a:r>
                <a:rPr lang="en-US" sz="700" dirty="0">
                  <a:solidFill>
                    <a:srgbClr val="262626"/>
                  </a:solidFill>
                  <a:latin typeface="Consolas" charset="0"/>
                  <a:ea typeface="ＭＳ Ｐゴシック" charset="0"/>
                  <a:cs typeface="Consolas" charset="0"/>
                  <a:sym typeface="Consolas" charset="0"/>
                </a:rPr>
                <a:t> p'</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in</a:t>
              </a:r>
              <a:endParaRPr lang="en-US" sz="700" dirty="0">
                <a:solidFill>
                  <a:srgbClr val="262626"/>
                </a:solidFill>
                <a:latin typeface="Consolas" charset="0"/>
                <a:ea typeface="ＭＳ Ｐゴシック" charset="0"/>
                <a:cs typeface="Consolas" charset="0"/>
                <a:sym typeface="Consolas" charset="0"/>
              </a:endParaRPr>
            </a:p>
            <a:p>
              <a:pPr algn="l"/>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let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nwSrc</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354175"/>
                  </a:solidFill>
                  <a:latin typeface="Consolas Bold" charset="0"/>
                  <a:ea typeface="ＭＳ Ｐゴシック" charset="0"/>
                  <a:cs typeface="Consolas Bold" charset="0"/>
                  <a:sym typeface="Consolas Bold" charset="0"/>
                </a:rPr>
                <a:t>Wildcard_inter</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434343"/>
                  </a:solidFill>
                  <a:latin typeface="Consolas" charset="0"/>
                  <a:ea typeface="ＭＳ Ｐゴシック" charset="0"/>
                  <a:cs typeface="Consolas" charset="0"/>
                  <a:sym typeface="Consolas" charset="0"/>
                </a:rPr>
                <a:t>Word32</a:t>
              </a:r>
              <a:r>
                <a:rPr lang="en-US" sz="700" dirty="0">
                  <a:solidFill>
                    <a:srgbClr val="262626"/>
                  </a:solidFill>
                  <a:latin typeface="Consolas" charset="0"/>
                  <a:ea typeface="ＭＳ Ｐゴシック" charset="0"/>
                  <a:cs typeface="Consolas" charset="0"/>
                  <a:sym typeface="Consolas" charset="0"/>
                </a:rPr>
                <a:t>.eqdec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ptrnNwSrc</a:t>
              </a:r>
              <a:r>
                <a:rPr lang="en-US" sz="700" dirty="0">
                  <a:solidFill>
                    <a:srgbClr val="262626"/>
                  </a:solidFill>
                  <a:latin typeface="Consolas" charset="0"/>
                  <a:ea typeface="ＭＳ Ｐゴシック" charset="0"/>
                  <a:cs typeface="Consolas" charset="0"/>
                  <a:sym typeface="Consolas" charset="0"/>
                </a:rPr>
                <a:t> p</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ptrnNwSrc</a:t>
              </a:r>
              <a:r>
                <a:rPr lang="en-US" sz="700" dirty="0">
                  <a:solidFill>
                    <a:srgbClr val="262626"/>
                  </a:solidFill>
                  <a:latin typeface="Consolas" charset="0"/>
                  <a:ea typeface="ＭＳ Ｐゴシック" charset="0"/>
                  <a:cs typeface="Consolas" charset="0"/>
                  <a:sym typeface="Consolas" charset="0"/>
                </a:rPr>
                <a:t> p'</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in</a:t>
              </a:r>
              <a:endParaRPr lang="en-US" sz="700" dirty="0">
                <a:solidFill>
                  <a:srgbClr val="262626"/>
                </a:solidFill>
                <a:latin typeface="Consolas" charset="0"/>
                <a:ea typeface="ＭＳ Ｐゴシック" charset="0"/>
                <a:cs typeface="Consolas" charset="0"/>
                <a:sym typeface="Consolas" charset="0"/>
              </a:endParaRPr>
            </a:p>
            <a:p>
              <a:pPr algn="l"/>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let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nwDst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354175"/>
                  </a:solidFill>
                  <a:latin typeface="Consolas Bold" charset="0"/>
                  <a:ea typeface="ＭＳ Ｐゴシック" charset="0"/>
                  <a:cs typeface="Consolas Bold" charset="0"/>
                  <a:sym typeface="Consolas Bold" charset="0"/>
                </a:rPr>
                <a:t>Wildcard_inter</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434343"/>
                  </a:solidFill>
                  <a:latin typeface="Consolas" charset="0"/>
                  <a:ea typeface="ＭＳ Ｐゴシック" charset="0"/>
                  <a:cs typeface="Consolas" charset="0"/>
                  <a:sym typeface="Consolas" charset="0"/>
                </a:rPr>
                <a:t>Word32</a:t>
              </a:r>
              <a:r>
                <a:rPr lang="en-US" sz="700" dirty="0">
                  <a:solidFill>
                    <a:srgbClr val="262626"/>
                  </a:solidFill>
                  <a:latin typeface="Consolas" charset="0"/>
                  <a:ea typeface="ＭＳ Ｐゴシック" charset="0"/>
                  <a:cs typeface="Consolas" charset="0"/>
                  <a:sym typeface="Consolas" charset="0"/>
                </a:rPr>
                <a:t>.eqdec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ptrnNwDst</a:t>
              </a:r>
              <a:r>
                <a:rPr lang="en-US" sz="700" dirty="0">
                  <a:solidFill>
                    <a:srgbClr val="262626"/>
                  </a:solidFill>
                  <a:latin typeface="Consolas" charset="0"/>
                  <a:ea typeface="ＭＳ Ｐゴシック" charset="0"/>
                  <a:cs typeface="Consolas" charset="0"/>
                  <a:sym typeface="Consolas" charset="0"/>
                </a:rPr>
                <a:t> p</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ptrnNwDst</a:t>
              </a:r>
              <a:r>
                <a:rPr lang="en-US" sz="700" dirty="0">
                  <a:solidFill>
                    <a:srgbClr val="262626"/>
                  </a:solidFill>
                  <a:latin typeface="Consolas" charset="0"/>
                  <a:ea typeface="ＭＳ Ｐゴシック" charset="0"/>
                  <a:cs typeface="Consolas" charset="0"/>
                  <a:sym typeface="Consolas" charset="0"/>
                </a:rPr>
                <a:t> p'</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in</a:t>
              </a:r>
              <a:endParaRPr lang="en-US" sz="700" dirty="0">
                <a:solidFill>
                  <a:srgbClr val="262626"/>
                </a:solidFill>
                <a:latin typeface="Consolas" charset="0"/>
                <a:ea typeface="ＭＳ Ｐゴシック" charset="0"/>
                <a:cs typeface="Consolas" charset="0"/>
                <a:sym typeface="Consolas" charset="0"/>
              </a:endParaRPr>
            </a:p>
            <a:p>
              <a:pPr algn="l"/>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let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nwProto</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354175"/>
                  </a:solidFill>
                  <a:latin typeface="Consolas Bold" charset="0"/>
                  <a:ea typeface="ＭＳ Ｐゴシック" charset="0"/>
                  <a:cs typeface="Consolas Bold" charset="0"/>
                  <a:sym typeface="Consolas Bold" charset="0"/>
                </a:rPr>
                <a:t>Wildcard_inter</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434343"/>
                  </a:solidFill>
                  <a:latin typeface="Consolas" charset="0"/>
                  <a:ea typeface="ＭＳ Ｐゴシック" charset="0"/>
                  <a:cs typeface="Consolas" charset="0"/>
                  <a:sym typeface="Consolas" charset="0"/>
                </a:rPr>
                <a:t>Word8</a:t>
              </a:r>
              <a:r>
                <a:rPr lang="en-US" sz="700" dirty="0">
                  <a:solidFill>
                    <a:srgbClr val="262626"/>
                  </a:solidFill>
                  <a:latin typeface="Consolas" charset="0"/>
                  <a:ea typeface="ＭＳ Ｐゴシック" charset="0"/>
                  <a:cs typeface="Consolas" charset="0"/>
                  <a:sym typeface="Consolas" charset="0"/>
                </a:rPr>
                <a:t>.eqdec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ptrnNwProto</a:t>
              </a:r>
              <a:r>
                <a:rPr lang="en-US" sz="700" dirty="0">
                  <a:solidFill>
                    <a:srgbClr val="262626"/>
                  </a:solidFill>
                  <a:latin typeface="Consolas" charset="0"/>
                  <a:ea typeface="ＭＳ Ｐゴシック" charset="0"/>
                  <a:cs typeface="Consolas" charset="0"/>
                  <a:sym typeface="Consolas" charset="0"/>
                </a:rPr>
                <a:t> p</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ptrnNwProto</a:t>
              </a:r>
              <a:r>
                <a:rPr lang="en-US" sz="700" dirty="0">
                  <a:solidFill>
                    <a:srgbClr val="262626"/>
                  </a:solidFill>
                  <a:latin typeface="Consolas" charset="0"/>
                  <a:ea typeface="ＭＳ Ｐゴシック" charset="0"/>
                  <a:cs typeface="Consolas" charset="0"/>
                  <a:sym typeface="Consolas" charset="0"/>
                </a:rPr>
                <a:t> p'</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in</a:t>
              </a:r>
              <a:endParaRPr lang="en-US" sz="700" dirty="0">
                <a:solidFill>
                  <a:srgbClr val="262626"/>
                </a:solidFill>
                <a:latin typeface="Consolas" charset="0"/>
                <a:ea typeface="ＭＳ Ｐゴシック" charset="0"/>
                <a:cs typeface="Consolas" charset="0"/>
                <a:sym typeface="Consolas" charset="0"/>
              </a:endParaRPr>
            </a:p>
            <a:p>
              <a:pPr algn="l"/>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let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nwTos</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354175"/>
                  </a:solidFill>
                  <a:latin typeface="Consolas Bold" charset="0"/>
                  <a:ea typeface="ＭＳ Ｐゴシック" charset="0"/>
                  <a:cs typeface="Consolas Bold" charset="0"/>
                  <a:sym typeface="Consolas Bold" charset="0"/>
                </a:rPr>
                <a:t>Wildcard_inter</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434343"/>
                  </a:solidFill>
                  <a:latin typeface="Consolas" charset="0"/>
                  <a:ea typeface="ＭＳ Ｐゴシック" charset="0"/>
                  <a:cs typeface="Consolas" charset="0"/>
                  <a:sym typeface="Consolas" charset="0"/>
                </a:rPr>
                <a:t>Word8</a:t>
              </a:r>
              <a:r>
                <a:rPr lang="en-US" sz="700" dirty="0">
                  <a:solidFill>
                    <a:srgbClr val="262626"/>
                  </a:solidFill>
                  <a:latin typeface="Consolas" charset="0"/>
                  <a:ea typeface="ＭＳ Ｐゴシック" charset="0"/>
                  <a:cs typeface="Consolas" charset="0"/>
                  <a:sym typeface="Consolas" charset="0"/>
                </a:rPr>
                <a:t>.eqdec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ptrnNwTos</a:t>
              </a:r>
              <a:r>
                <a:rPr lang="en-US" sz="700" dirty="0">
                  <a:solidFill>
                    <a:srgbClr val="262626"/>
                  </a:solidFill>
                  <a:latin typeface="Consolas" charset="0"/>
                  <a:ea typeface="ＭＳ Ｐゴシック" charset="0"/>
                  <a:cs typeface="Consolas" charset="0"/>
                  <a:sym typeface="Consolas" charset="0"/>
                </a:rPr>
                <a:t> p</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ptrnNwTos</a:t>
              </a:r>
              <a:r>
                <a:rPr lang="en-US" sz="700" dirty="0">
                  <a:solidFill>
                    <a:srgbClr val="262626"/>
                  </a:solidFill>
                  <a:latin typeface="Consolas" charset="0"/>
                  <a:ea typeface="ＭＳ Ｐゴシック" charset="0"/>
                  <a:cs typeface="Consolas" charset="0"/>
                  <a:sym typeface="Consolas" charset="0"/>
                </a:rPr>
                <a:t> p'</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in</a:t>
              </a:r>
              <a:endParaRPr lang="en-US" sz="700" dirty="0">
                <a:solidFill>
                  <a:srgbClr val="262626"/>
                </a:solidFill>
                <a:latin typeface="Consolas" charset="0"/>
                <a:ea typeface="ＭＳ Ｐゴシック" charset="0"/>
                <a:cs typeface="Consolas" charset="0"/>
                <a:sym typeface="Consolas" charset="0"/>
              </a:endParaRPr>
            </a:p>
            <a:p>
              <a:pPr algn="l"/>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let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tpSrc</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354175"/>
                  </a:solidFill>
                  <a:latin typeface="Consolas Bold" charset="0"/>
                  <a:ea typeface="ＭＳ Ｐゴシック" charset="0"/>
                  <a:cs typeface="Consolas Bold" charset="0"/>
                  <a:sym typeface="Consolas Bold" charset="0"/>
                </a:rPr>
                <a:t>Wildcard_inter</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434343"/>
                  </a:solidFill>
                  <a:latin typeface="Consolas" charset="0"/>
                  <a:ea typeface="ＭＳ Ｐゴシック" charset="0"/>
                  <a:cs typeface="Consolas" charset="0"/>
                  <a:sym typeface="Consolas" charset="0"/>
                </a:rPr>
                <a:t>Word16</a:t>
              </a:r>
              <a:r>
                <a:rPr lang="en-US" sz="700" dirty="0">
                  <a:solidFill>
                    <a:srgbClr val="262626"/>
                  </a:solidFill>
                  <a:latin typeface="Consolas" charset="0"/>
                  <a:ea typeface="ＭＳ Ｐゴシック" charset="0"/>
                  <a:cs typeface="Consolas" charset="0"/>
                  <a:sym typeface="Consolas" charset="0"/>
                </a:rPr>
                <a:t>.eqdec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ptrnTpSrc</a:t>
              </a:r>
              <a:r>
                <a:rPr lang="en-US" sz="700" dirty="0">
                  <a:solidFill>
                    <a:srgbClr val="262626"/>
                  </a:solidFill>
                  <a:latin typeface="Consolas" charset="0"/>
                  <a:ea typeface="ＭＳ Ｐゴシック" charset="0"/>
                  <a:cs typeface="Consolas" charset="0"/>
                  <a:sym typeface="Consolas" charset="0"/>
                </a:rPr>
                <a:t> p</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ptrnTpSrc</a:t>
              </a:r>
              <a:r>
                <a:rPr lang="en-US" sz="700" dirty="0">
                  <a:solidFill>
                    <a:srgbClr val="262626"/>
                  </a:solidFill>
                  <a:latin typeface="Consolas" charset="0"/>
                  <a:ea typeface="ＭＳ Ｐゴシック" charset="0"/>
                  <a:cs typeface="Consolas" charset="0"/>
                  <a:sym typeface="Consolas" charset="0"/>
                </a:rPr>
                <a:t> p'</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in</a:t>
              </a:r>
              <a:endParaRPr lang="en-US" sz="700" dirty="0">
                <a:solidFill>
                  <a:srgbClr val="262626"/>
                </a:solidFill>
                <a:latin typeface="Consolas" charset="0"/>
                <a:ea typeface="ＭＳ Ｐゴシック" charset="0"/>
                <a:cs typeface="Consolas" charset="0"/>
                <a:sym typeface="Consolas" charset="0"/>
              </a:endParaRPr>
            </a:p>
            <a:p>
              <a:pPr algn="l"/>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let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tpDst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354175"/>
                  </a:solidFill>
                  <a:latin typeface="Consolas Bold" charset="0"/>
                  <a:ea typeface="ＭＳ Ｐゴシック" charset="0"/>
                  <a:cs typeface="Consolas Bold" charset="0"/>
                  <a:sym typeface="Consolas Bold" charset="0"/>
                </a:rPr>
                <a:t>Wildcard_inter</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434343"/>
                  </a:solidFill>
                  <a:latin typeface="Consolas" charset="0"/>
                  <a:ea typeface="ＭＳ Ｐゴシック" charset="0"/>
                  <a:cs typeface="Consolas" charset="0"/>
                  <a:sym typeface="Consolas" charset="0"/>
                </a:rPr>
                <a:t>Word16</a:t>
              </a:r>
              <a:r>
                <a:rPr lang="en-US" sz="700" dirty="0">
                  <a:solidFill>
                    <a:srgbClr val="262626"/>
                  </a:solidFill>
                  <a:latin typeface="Consolas" charset="0"/>
                  <a:ea typeface="ＭＳ Ｐゴシック" charset="0"/>
                  <a:cs typeface="Consolas" charset="0"/>
                  <a:sym typeface="Consolas" charset="0"/>
                </a:rPr>
                <a:t>.eqdec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ptrnTpDst</a:t>
              </a:r>
              <a:r>
                <a:rPr lang="en-US" sz="700" dirty="0">
                  <a:solidFill>
                    <a:srgbClr val="262626"/>
                  </a:solidFill>
                  <a:latin typeface="Consolas" charset="0"/>
                  <a:ea typeface="ＭＳ Ｐゴシック" charset="0"/>
                  <a:cs typeface="Consolas" charset="0"/>
                  <a:sym typeface="Consolas" charset="0"/>
                </a:rPr>
                <a:t> p</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ptrnTpDst</a:t>
              </a:r>
              <a:r>
                <a:rPr lang="en-US" sz="700" dirty="0">
                  <a:solidFill>
                    <a:srgbClr val="262626"/>
                  </a:solidFill>
                  <a:latin typeface="Consolas" charset="0"/>
                  <a:ea typeface="ＭＳ Ｐゴシック" charset="0"/>
                  <a:cs typeface="Consolas" charset="0"/>
                  <a:sym typeface="Consolas" charset="0"/>
                </a:rPr>
                <a:t> p'</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in</a:t>
              </a:r>
              <a:endParaRPr lang="en-US" sz="700" dirty="0">
                <a:solidFill>
                  <a:srgbClr val="262626"/>
                </a:solidFill>
                <a:latin typeface="Consolas" charset="0"/>
                <a:ea typeface="ＭＳ Ｐゴシック" charset="0"/>
                <a:cs typeface="Consolas" charset="0"/>
                <a:sym typeface="Consolas" charset="0"/>
              </a:endParaRPr>
            </a:p>
            <a:p>
              <a:pPr algn="l"/>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let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inPort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354175"/>
                  </a:solidFill>
                  <a:latin typeface="Consolas Bold" charset="0"/>
                  <a:ea typeface="ＭＳ Ｐゴシック" charset="0"/>
                  <a:cs typeface="Consolas Bold" charset="0"/>
                  <a:sym typeface="Consolas Bold" charset="0"/>
                </a:rPr>
                <a:t>Wildcard_inter</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434343"/>
                  </a:solidFill>
                  <a:latin typeface="Consolas" charset="0"/>
                  <a:ea typeface="ＭＳ Ｐゴシック" charset="0"/>
                  <a:cs typeface="Consolas" charset="0"/>
                  <a:sym typeface="Consolas" charset="0"/>
                </a:rPr>
                <a:t>Word16</a:t>
              </a:r>
              <a:r>
                <a:rPr lang="en-US" sz="700" dirty="0">
                  <a:solidFill>
                    <a:srgbClr val="262626"/>
                  </a:solidFill>
                  <a:latin typeface="Consolas" charset="0"/>
                  <a:ea typeface="ＭＳ Ｐゴシック" charset="0"/>
                  <a:cs typeface="Consolas" charset="0"/>
                  <a:sym typeface="Consolas" charset="0"/>
                </a:rPr>
                <a:t>.eqdec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ptrnInPort</a:t>
              </a:r>
              <a:r>
                <a:rPr lang="en-US" sz="700" dirty="0">
                  <a:solidFill>
                    <a:srgbClr val="262626"/>
                  </a:solidFill>
                  <a:latin typeface="Consolas" charset="0"/>
                  <a:ea typeface="ＭＳ Ｐゴシック" charset="0"/>
                  <a:cs typeface="Consolas" charset="0"/>
                  <a:sym typeface="Consolas" charset="0"/>
                </a:rPr>
                <a:t> p</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ptrnInPort</a:t>
              </a:r>
              <a:r>
                <a:rPr lang="en-US" sz="700" dirty="0">
                  <a:solidFill>
                    <a:srgbClr val="262626"/>
                  </a:solidFill>
                  <a:latin typeface="Consolas" charset="0"/>
                  <a:ea typeface="ＭＳ Ｐゴシック" charset="0"/>
                  <a:cs typeface="Consolas" charset="0"/>
                  <a:sym typeface="Consolas" charset="0"/>
                </a:rPr>
                <a:t> p'</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in</a:t>
              </a:r>
              <a:endParaRPr lang="en-US" sz="700" dirty="0">
                <a:solidFill>
                  <a:srgbClr val="262626"/>
                </a:solidFill>
                <a:latin typeface="Consolas" charset="0"/>
                <a:ea typeface="ＭＳ Ｐゴシック" charset="0"/>
                <a:cs typeface="Consolas" charset="0"/>
                <a:sym typeface="Consolas" charset="0"/>
              </a:endParaRPr>
            </a:p>
            <a:p>
              <a:pPr algn="l"/>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354175"/>
                  </a:solidFill>
                  <a:latin typeface="Consolas Bold" charset="0"/>
                  <a:ea typeface="ＭＳ Ｐゴシック" charset="0"/>
                  <a:cs typeface="Consolas Bold" charset="0"/>
                  <a:sym typeface="Consolas Bold" charset="0"/>
                </a:rPr>
                <a:t>MkPattern</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dlSrc</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dlDst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dlType</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dlVlan</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dlVlanPcp</a:t>
              </a:r>
              <a:r>
                <a:rPr lang="en-US" sz="700" dirty="0">
                  <a:solidFill>
                    <a:srgbClr val="262626"/>
                  </a:solidFill>
                  <a:latin typeface="Consolas" charset="0"/>
                  <a:ea typeface="ＭＳ Ｐゴシック" charset="0"/>
                  <a:cs typeface="Consolas" charset="0"/>
                  <a:sym typeface="Consolas" charset="0"/>
                </a:rPr>
                <a:t> </a:t>
              </a:r>
            </a:p>
            <a:p>
              <a:pPr algn="l"/>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nwSrc</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nwDst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nwProto</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nwTos</a:t>
              </a:r>
              <a:r>
                <a:rPr lang="en-US" sz="700" dirty="0">
                  <a:solidFill>
                    <a:srgbClr val="262626"/>
                  </a:solidFill>
                  <a:latin typeface="Consolas" charset="0"/>
                  <a:ea typeface="ＭＳ Ｐゴシック" charset="0"/>
                  <a:cs typeface="Consolas" charset="0"/>
                  <a:sym typeface="Consolas" charset="0"/>
                </a:rPr>
                <a:t> </a:t>
              </a:r>
            </a:p>
            <a:p>
              <a:pPr algn="l"/>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tpSrc</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tpDst</a:t>
              </a:r>
              <a:r>
                <a:rPr lang="en-US" sz="700" dirty="0">
                  <a:solidFill>
                    <a:srgbClr val="262626"/>
                  </a:solidFill>
                  <a:latin typeface="Consolas" charset="0"/>
                  <a:ea typeface="ＭＳ Ｐゴシック" charset="0"/>
                  <a:cs typeface="Consolas" charset="0"/>
                  <a:sym typeface="Consolas" charset="0"/>
                </a:rPr>
                <a:t> </a:t>
              </a:r>
            </a:p>
            <a:p>
              <a:pPr algn="l"/>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inPort</a:t>
              </a:r>
              <a:r>
                <a:rPr lang="en-US" sz="700" dirty="0">
                  <a:solidFill>
                    <a:srgbClr val="262626"/>
                  </a:solidFill>
                  <a:latin typeface="Consolas Bold" charset="0"/>
                  <a:ea typeface="ＭＳ Ｐゴシック" charset="0"/>
                  <a:cs typeface="Consolas Bold" charset="0"/>
                  <a:sym typeface="Consolas Bold" charset="0"/>
                </a:rPr>
                <a:t>.</a:t>
              </a:r>
              <a:endParaRPr lang="en-US" sz="700" dirty="0">
                <a:solidFill>
                  <a:srgbClr val="262626"/>
                </a:solidFill>
                <a:latin typeface="Consolas" charset="0"/>
                <a:ea typeface="ＭＳ Ｐゴシック" charset="0"/>
                <a:cs typeface="Consolas" charset="0"/>
                <a:sym typeface="Consolas" charset="0"/>
              </a:endParaRPr>
            </a:p>
            <a:p>
              <a:pPr algn="l"/>
              <a:r>
                <a:rPr lang="en-US" sz="700" dirty="0">
                  <a:solidFill>
                    <a:srgbClr val="262626"/>
                  </a:solidFill>
                  <a:latin typeface="Consolas Bold" charset="0"/>
                  <a:ea typeface="ＭＳ Ｐゴシック" charset="0"/>
                  <a:cs typeface="Consolas Bold" charset="0"/>
                  <a:sym typeface="Consolas Bold" charset="0"/>
                </a:rPr>
                <a:t>Definition</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exact_pattern</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pk</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354175"/>
                  </a:solidFill>
                  <a:latin typeface="Consolas Bold" charset="0"/>
                  <a:ea typeface="ＭＳ Ｐゴシック" charset="0"/>
                  <a:cs typeface="Consolas Bold" charset="0"/>
                  <a:sym typeface="Consolas Bold" charset="0"/>
                </a:rPr>
                <a:t>Packet</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434343"/>
                  </a:solidFill>
                  <a:latin typeface="Consolas" charset="0"/>
                  <a:ea typeface="ＭＳ Ｐゴシック" charset="0"/>
                  <a:cs typeface="Consolas" charset="0"/>
                  <a:sym typeface="Consolas" charset="0"/>
                </a:rPr>
                <a:t>Word16</a:t>
              </a:r>
              <a:r>
                <a:rPr lang="en-US" sz="700" dirty="0">
                  <a:solidFill>
                    <a:srgbClr val="262626"/>
                  </a:solidFill>
                  <a:latin typeface="Consolas" charset="0"/>
                  <a:ea typeface="ＭＳ Ｐゴシック" charset="0"/>
                  <a:cs typeface="Consolas" charset="0"/>
                  <a:sym typeface="Consolas" charset="0"/>
                </a:rPr>
                <a:t>.</a:t>
              </a:r>
              <a:r>
                <a:rPr lang="en-US" sz="700" dirty="0">
                  <a:solidFill>
                    <a:srgbClr val="354175"/>
                  </a:solidFill>
                  <a:latin typeface="Consolas Bold" charset="0"/>
                  <a:ea typeface="ＭＳ Ｐゴシック" charset="0"/>
                  <a:cs typeface="Consolas Bold" charset="0"/>
                  <a:sym typeface="Consolas Bold" charset="0"/>
                </a:rPr>
                <a:t>T</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354175"/>
                  </a:solidFill>
                  <a:latin typeface="Consolas Bold" charset="0"/>
                  <a:ea typeface="ＭＳ Ｐゴシック" charset="0"/>
                  <a:cs typeface="Consolas Bold" charset="0"/>
                  <a:sym typeface="Consolas Bold" charset="0"/>
                </a:rPr>
                <a:t>Pattern</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endParaRPr lang="en-US" sz="700" dirty="0">
                <a:solidFill>
                  <a:srgbClr val="262626"/>
                </a:solidFill>
                <a:latin typeface="Consolas" charset="0"/>
                <a:ea typeface="ＭＳ Ｐゴシック" charset="0"/>
                <a:cs typeface="Consolas" charset="0"/>
                <a:sym typeface="Consolas" charset="0"/>
              </a:endParaRPr>
            </a:p>
            <a:p>
              <a:pPr algn="l"/>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354175"/>
                  </a:solidFill>
                  <a:latin typeface="Consolas Bold" charset="0"/>
                  <a:ea typeface="ＭＳ Ｐゴシック" charset="0"/>
                  <a:cs typeface="Consolas Bold" charset="0"/>
                  <a:sym typeface="Consolas Bold" charset="0"/>
                </a:rPr>
                <a:t>MkPattern</a:t>
              </a:r>
              <a:endParaRPr lang="en-US" sz="700" dirty="0">
                <a:solidFill>
                  <a:srgbClr val="262626"/>
                </a:solidFill>
                <a:latin typeface="Consolas" charset="0"/>
                <a:ea typeface="ＭＳ Ｐゴシック" charset="0"/>
                <a:cs typeface="Consolas" charset="0"/>
                <a:sym typeface="Consolas" charset="0"/>
              </a:endParaRPr>
            </a:p>
            <a:p>
              <a:pPr algn="l"/>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354175"/>
                  </a:solidFill>
                  <a:latin typeface="Consolas Bold" charset="0"/>
                  <a:ea typeface="ＭＳ Ｐゴシック" charset="0"/>
                  <a:cs typeface="Consolas Bold" charset="0"/>
                  <a:sym typeface="Consolas Bold" charset="0"/>
                </a:rPr>
                <a:t>WildcardExact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pktDlSrc</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pk</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354175"/>
                  </a:solidFill>
                  <a:latin typeface="Consolas Bold" charset="0"/>
                  <a:ea typeface="ＭＳ Ｐゴシック" charset="0"/>
                  <a:cs typeface="Consolas Bold" charset="0"/>
                  <a:sym typeface="Consolas Bold" charset="0"/>
                </a:rPr>
                <a:t>WildcardExact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pktDlDst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pk</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p>
            <a:p>
              <a:pPr algn="l"/>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354175"/>
                  </a:solidFill>
                  <a:latin typeface="Consolas Bold" charset="0"/>
                  <a:ea typeface="ＭＳ Ｐゴシック" charset="0"/>
                  <a:cs typeface="Consolas Bold" charset="0"/>
                  <a:sym typeface="Consolas Bold" charset="0"/>
                </a:rPr>
                <a:t>WildcardExact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pktDlTyp</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pk</a:t>
              </a:r>
              <a:r>
                <a:rPr lang="en-US" sz="700" dirty="0">
                  <a:solidFill>
                    <a:srgbClr val="262626"/>
                  </a:solidFill>
                  <a:latin typeface="Consolas Bold" charset="0"/>
                  <a:ea typeface="ＭＳ Ｐゴシック" charset="0"/>
                  <a:cs typeface="Consolas Bold" charset="0"/>
                  <a:sym typeface="Consolas Bold" charset="0"/>
                </a:rPr>
                <a:t>))</a:t>
              </a:r>
              <a:endParaRPr lang="en-US" sz="700" dirty="0">
                <a:solidFill>
                  <a:srgbClr val="262626"/>
                </a:solidFill>
                <a:latin typeface="Consolas" charset="0"/>
                <a:ea typeface="ＭＳ Ｐゴシック" charset="0"/>
                <a:cs typeface="Consolas" charset="0"/>
                <a:sym typeface="Consolas" charset="0"/>
              </a:endParaRPr>
            </a:p>
            <a:p>
              <a:pPr algn="l"/>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354175"/>
                  </a:solidFill>
                  <a:latin typeface="Consolas Bold" charset="0"/>
                  <a:ea typeface="ＭＳ Ｐゴシック" charset="0"/>
                  <a:cs typeface="Consolas Bold" charset="0"/>
                  <a:sym typeface="Consolas Bold" charset="0"/>
                </a:rPr>
                <a:t>WildcardExact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pktDlVlan</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pk</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354175"/>
                  </a:solidFill>
                  <a:latin typeface="Consolas Bold" charset="0"/>
                  <a:ea typeface="ＭＳ Ｐゴシック" charset="0"/>
                  <a:cs typeface="Consolas Bold" charset="0"/>
                  <a:sym typeface="Consolas Bold" charset="0"/>
                </a:rPr>
                <a:t>WildcardExact</a:t>
              </a:r>
              <a:r>
                <a:rPr lang="en-US" sz="700" dirty="0">
                  <a:solidFill>
                    <a:srgbClr val="262626"/>
                  </a:solidFill>
                  <a:latin typeface="Consolas Bold" charset="0"/>
                  <a:ea typeface="ＭＳ Ｐゴシック" charset="0"/>
                  <a:cs typeface="Consolas Bold" charset="0"/>
                  <a:sym typeface="Consolas Bold" charset="0"/>
                </a:rPr>
                <a:t> (</a:t>
              </a:r>
              <a:r>
                <a:rPr lang="en-US" sz="700" dirty="0" err="1">
                  <a:solidFill>
                    <a:srgbClr val="262626"/>
                  </a:solidFill>
                  <a:latin typeface="Consolas Bold" charset="0"/>
                  <a:ea typeface="ＭＳ Ｐゴシック" charset="0"/>
                  <a:cs typeface="Consolas Bold" charset="0"/>
                  <a:sym typeface="Consolas Bold" charset="0"/>
                </a:rPr>
                <a:t>pktDlVlanPcp</a:t>
              </a:r>
              <a:r>
                <a:rPr lang="en-US" sz="700" dirty="0">
                  <a:solidFill>
                    <a:srgbClr val="262626"/>
                  </a:solidFill>
                  <a:latin typeface="Consolas Bold" charset="0"/>
                  <a:ea typeface="ＭＳ Ｐゴシック" charset="0"/>
                  <a:cs typeface="Consolas Bold" charset="0"/>
                  <a:sym typeface="Consolas Bold" charset="0"/>
                </a:rPr>
                <a:t> </a:t>
              </a:r>
              <a:r>
                <a:rPr lang="en-US" sz="700" dirty="0" err="1">
                  <a:solidFill>
                    <a:srgbClr val="262626"/>
                  </a:solidFill>
                  <a:latin typeface="Consolas Bold" charset="0"/>
                  <a:ea typeface="ＭＳ Ｐゴシック" charset="0"/>
                  <a:cs typeface="Consolas Bold" charset="0"/>
                  <a:sym typeface="Consolas Bold" charset="0"/>
                </a:rPr>
                <a:t>pk</a:t>
              </a:r>
              <a:r>
                <a:rPr lang="en-US" sz="700" dirty="0">
                  <a:solidFill>
                    <a:srgbClr val="262626"/>
                  </a:solidFill>
                  <a:latin typeface="Consolas Bold" charset="0"/>
                  <a:ea typeface="ＭＳ Ｐゴシック" charset="0"/>
                  <a:cs typeface="Consolas Bold" charset="0"/>
                  <a:sym typeface="Consolas Bold" charset="0"/>
                </a:rPr>
                <a:t>))</a:t>
              </a:r>
            </a:p>
            <a:p>
              <a:pPr algn="l"/>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354175"/>
                  </a:solidFill>
                  <a:latin typeface="Consolas Bold" charset="0"/>
                  <a:ea typeface="ＭＳ Ｐゴシック" charset="0"/>
                  <a:cs typeface="Consolas Bold" charset="0"/>
                  <a:sym typeface="Consolas Bold" charset="0"/>
                </a:rPr>
                <a:t>WildcardExact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pktNwSrc</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pk</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354175"/>
                  </a:solidFill>
                  <a:latin typeface="Consolas Bold" charset="0"/>
                  <a:ea typeface="ＭＳ Ｐゴシック" charset="0"/>
                  <a:cs typeface="Consolas Bold" charset="0"/>
                  <a:sym typeface="Consolas Bold" charset="0"/>
                </a:rPr>
                <a:t>WildcardExact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pktNwDst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pk</a:t>
              </a:r>
              <a:r>
                <a:rPr lang="en-US" sz="700" dirty="0">
                  <a:solidFill>
                    <a:srgbClr val="262626"/>
                  </a:solidFill>
                  <a:latin typeface="Consolas Bold" charset="0"/>
                  <a:ea typeface="ＭＳ Ｐゴシック" charset="0"/>
                  <a:cs typeface="Consolas Bold" charset="0"/>
                  <a:sym typeface="Consolas Bold" charset="0"/>
                </a:rPr>
                <a:t>))</a:t>
              </a:r>
              <a:endParaRPr lang="en-US" sz="700" dirty="0">
                <a:solidFill>
                  <a:srgbClr val="262626"/>
                </a:solidFill>
                <a:latin typeface="Consolas" charset="0"/>
                <a:ea typeface="ＭＳ Ｐゴシック" charset="0"/>
                <a:cs typeface="Consolas" charset="0"/>
                <a:sym typeface="Consolas" charset="0"/>
              </a:endParaRPr>
            </a:p>
            <a:p>
              <a:pPr algn="l"/>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354175"/>
                  </a:solidFill>
                  <a:latin typeface="Consolas Bold" charset="0"/>
                  <a:ea typeface="ＭＳ Ｐゴシック" charset="0"/>
                  <a:cs typeface="Consolas Bold" charset="0"/>
                  <a:sym typeface="Consolas Bold" charset="0"/>
                </a:rPr>
                <a:t>WildcardExact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pktNwProto</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pk</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354175"/>
                  </a:solidFill>
                  <a:latin typeface="Consolas Bold" charset="0"/>
                  <a:ea typeface="ＭＳ Ｐゴシック" charset="0"/>
                  <a:cs typeface="Consolas Bold" charset="0"/>
                  <a:sym typeface="Consolas Bold" charset="0"/>
                </a:rPr>
                <a:t>WildcardExact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pktNwTos</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pk</a:t>
              </a:r>
              <a:r>
                <a:rPr lang="en-US" sz="700" dirty="0">
                  <a:solidFill>
                    <a:srgbClr val="262626"/>
                  </a:solidFill>
                  <a:latin typeface="Consolas Bold" charset="0"/>
                  <a:ea typeface="ＭＳ Ｐゴシック" charset="0"/>
                  <a:cs typeface="Consolas Bold" charset="0"/>
                  <a:sym typeface="Consolas Bold" charset="0"/>
                </a:rPr>
                <a:t>))</a:t>
              </a:r>
              <a:endParaRPr lang="en-US" sz="700" dirty="0">
                <a:solidFill>
                  <a:srgbClr val="262626"/>
                </a:solidFill>
                <a:latin typeface="Consolas" charset="0"/>
                <a:ea typeface="ＭＳ Ｐゴシック" charset="0"/>
                <a:cs typeface="Consolas" charset="0"/>
                <a:sym typeface="Consolas" charset="0"/>
              </a:endParaRPr>
            </a:p>
            <a:p>
              <a:pPr algn="l"/>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354175"/>
                  </a:solidFill>
                  <a:latin typeface="Consolas Bold" charset="0"/>
                  <a:ea typeface="ＭＳ Ｐゴシック" charset="0"/>
                  <a:cs typeface="Consolas Bold" charset="0"/>
                  <a:sym typeface="Consolas Bold" charset="0"/>
                </a:rPr>
                <a:t>Wildcard_of_option</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pktTpSrc</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pk</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354175"/>
                  </a:solidFill>
                  <a:latin typeface="Consolas Bold" charset="0"/>
                  <a:ea typeface="ＭＳ Ｐゴシック" charset="0"/>
                  <a:cs typeface="Consolas Bold" charset="0"/>
                  <a:sym typeface="Consolas Bold" charset="0"/>
                </a:rPr>
                <a:t>Wildcard_of_option</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pktTpDst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pk</a:t>
              </a:r>
              <a:r>
                <a:rPr lang="en-US" sz="700" dirty="0">
                  <a:solidFill>
                    <a:srgbClr val="262626"/>
                  </a:solidFill>
                  <a:latin typeface="Consolas Bold" charset="0"/>
                  <a:ea typeface="ＭＳ Ｐゴシック" charset="0"/>
                  <a:cs typeface="Consolas Bold" charset="0"/>
                  <a:sym typeface="Consolas Bold" charset="0"/>
                </a:rPr>
                <a:t>))</a:t>
              </a:r>
              <a:endParaRPr lang="en-US" sz="700" dirty="0">
                <a:solidFill>
                  <a:srgbClr val="262626"/>
                </a:solidFill>
                <a:latin typeface="Consolas" charset="0"/>
                <a:ea typeface="ＭＳ Ｐゴシック" charset="0"/>
                <a:cs typeface="Consolas" charset="0"/>
                <a:sym typeface="Consolas" charset="0"/>
              </a:endParaRPr>
            </a:p>
            <a:p>
              <a:pPr algn="l"/>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354175"/>
                  </a:solidFill>
                  <a:latin typeface="Consolas Bold" charset="0"/>
                  <a:ea typeface="ＭＳ Ｐゴシック" charset="0"/>
                  <a:cs typeface="Consolas Bold" charset="0"/>
                  <a:sym typeface="Consolas Bold" charset="0"/>
                </a:rPr>
                <a:t>WildcardExact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pt</a:t>
              </a:r>
              <a:r>
                <a:rPr lang="en-US" sz="700" dirty="0">
                  <a:solidFill>
                    <a:srgbClr val="262626"/>
                  </a:solidFill>
                  <a:latin typeface="Consolas Bold" charset="0"/>
                  <a:ea typeface="ＭＳ Ｐゴシック" charset="0"/>
                  <a:cs typeface="Consolas Bold" charset="0"/>
                  <a:sym typeface="Consolas Bold" charset="0"/>
                </a:rPr>
                <a:t>).</a:t>
              </a:r>
              <a:endParaRPr lang="en-US" sz="700" dirty="0">
                <a:solidFill>
                  <a:srgbClr val="354175"/>
                </a:solidFill>
                <a:latin typeface="Consolas Bold" charset="0"/>
                <a:ea typeface="ＭＳ Ｐゴシック" charset="0"/>
                <a:cs typeface="Consolas Bold" charset="0"/>
                <a:sym typeface="Consolas Bold" charset="0"/>
              </a:endParaRPr>
            </a:p>
            <a:p>
              <a:pPr algn="l"/>
              <a:r>
                <a:rPr lang="en-US" sz="700" dirty="0">
                  <a:solidFill>
                    <a:srgbClr val="262626"/>
                  </a:solidFill>
                  <a:latin typeface="Consolas Bold" charset="0"/>
                  <a:ea typeface="ＭＳ Ｐゴシック" charset="0"/>
                  <a:cs typeface="Consolas Bold" charset="0"/>
                  <a:sym typeface="Consolas Bold" charset="0"/>
                </a:rPr>
                <a:t>Definition</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match_packet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434343"/>
                  </a:solidFill>
                  <a:latin typeface="Consolas" charset="0"/>
                  <a:ea typeface="ＭＳ Ｐゴシック" charset="0"/>
                  <a:cs typeface="Consolas" charset="0"/>
                  <a:sym typeface="Consolas" charset="0"/>
                </a:rPr>
                <a:t>Word16</a:t>
              </a:r>
              <a:r>
                <a:rPr lang="en-US" sz="700" dirty="0">
                  <a:solidFill>
                    <a:srgbClr val="262626"/>
                  </a:solidFill>
                  <a:latin typeface="Consolas" charset="0"/>
                  <a:ea typeface="ＭＳ Ｐゴシック" charset="0"/>
                  <a:cs typeface="Consolas" charset="0"/>
                  <a:sym typeface="Consolas" charset="0"/>
                </a:rPr>
                <a:t>.</a:t>
              </a:r>
              <a:r>
                <a:rPr lang="en-US" sz="700" dirty="0">
                  <a:solidFill>
                    <a:srgbClr val="354175"/>
                  </a:solidFill>
                  <a:latin typeface="Consolas Bold" charset="0"/>
                  <a:ea typeface="ＭＳ Ｐゴシック" charset="0"/>
                  <a:cs typeface="Consolas Bold" charset="0"/>
                  <a:sym typeface="Consolas Bold" charset="0"/>
                </a:rPr>
                <a:t>T</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pk</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354175"/>
                  </a:solidFill>
                  <a:latin typeface="Consolas Bold" charset="0"/>
                  <a:ea typeface="ＭＳ Ｐゴシック" charset="0"/>
                  <a:cs typeface="Consolas Bold" charset="0"/>
                  <a:sym typeface="Consolas Bold" charset="0"/>
                </a:rPr>
                <a:t>Packet</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pat </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354175"/>
                  </a:solidFill>
                  <a:latin typeface="Consolas Bold" charset="0"/>
                  <a:ea typeface="ＭＳ Ｐゴシック" charset="0"/>
                  <a:cs typeface="Consolas Bold" charset="0"/>
                  <a:sym typeface="Consolas Bold" charset="0"/>
                </a:rPr>
                <a:t>Pattern</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354175"/>
                  </a:solidFill>
                  <a:latin typeface="Consolas Bold" charset="0"/>
                  <a:ea typeface="ＭＳ Ｐゴシック" charset="0"/>
                  <a:cs typeface="Consolas Bold" charset="0"/>
                  <a:sym typeface="Consolas Bold" charset="0"/>
                </a:rPr>
                <a:t>bool</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endParaRPr lang="en-US" sz="700" dirty="0">
                <a:solidFill>
                  <a:srgbClr val="262626"/>
                </a:solidFill>
                <a:latin typeface="Consolas" charset="0"/>
                <a:ea typeface="ＭＳ Ｐゴシック" charset="0"/>
                <a:cs typeface="Consolas" charset="0"/>
                <a:sym typeface="Consolas" charset="0"/>
              </a:endParaRPr>
            </a:p>
            <a:p>
              <a:pPr algn="l"/>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negb</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354175"/>
                  </a:solidFill>
                  <a:latin typeface="Consolas Bold" charset="0"/>
                  <a:ea typeface="ＭＳ Ｐゴシック" charset="0"/>
                  <a:cs typeface="Consolas Bold" charset="0"/>
                  <a:sym typeface="Consolas Bold" charset="0"/>
                </a:rPr>
                <a:t>Pattern_is_empty</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354175"/>
                  </a:solidFill>
                  <a:latin typeface="Consolas Bold" charset="0"/>
                  <a:ea typeface="ＭＳ Ｐゴシック" charset="0"/>
                  <a:cs typeface="Consolas Bold" charset="0"/>
                  <a:sym typeface="Consolas Bold" charset="0"/>
                </a:rPr>
                <a:t>Pattern_inter</a:t>
              </a:r>
              <a:r>
                <a:rPr lang="en-US" sz="700" dirty="0">
                  <a:solidFill>
                    <a:srgbClr val="262626"/>
                  </a:solidFill>
                  <a:latin typeface="Consolas" charset="0"/>
                  <a:ea typeface="ＭＳ Ｐゴシック" charset="0"/>
                  <a:cs typeface="Consolas" charset="0"/>
                  <a:sym typeface="Consolas" charset="0"/>
                </a:rPr>
                <a:t> </a:t>
              </a:r>
              <a:r>
                <a:rPr lang="en-US" sz="700" dirty="0">
                  <a:solidFill>
                    <a:srgbClr val="262626"/>
                  </a:solidFill>
                  <a:latin typeface="Consolas Bold" charset="0"/>
                  <a:ea typeface="ＭＳ Ｐゴシック" charset="0"/>
                  <a:cs typeface="Consolas Bold" charset="0"/>
                  <a:sym typeface="Consolas Bold" charset="0"/>
                </a:rPr>
                <a:t>(</a:t>
              </a:r>
              <a:r>
                <a:rPr lang="en-US" sz="700" dirty="0" err="1">
                  <a:solidFill>
                    <a:srgbClr val="262626"/>
                  </a:solidFill>
                  <a:latin typeface="Consolas" charset="0"/>
                  <a:ea typeface="ＭＳ Ｐゴシック" charset="0"/>
                  <a:cs typeface="Consolas" charset="0"/>
                  <a:sym typeface="Consolas" charset="0"/>
                </a:rPr>
                <a:t>exact_pattern</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pk</a:t>
              </a:r>
              <a:r>
                <a:rPr lang="en-US" sz="700" dirty="0">
                  <a:solidFill>
                    <a:srgbClr val="262626"/>
                  </a:solidFill>
                  <a:latin typeface="Consolas" charset="0"/>
                  <a:ea typeface="ＭＳ Ｐゴシック" charset="0"/>
                  <a:cs typeface="Consolas" charset="0"/>
                  <a:sym typeface="Consolas" charset="0"/>
                </a:rPr>
                <a:t> </a:t>
              </a:r>
              <a:r>
                <a:rPr lang="en-US" sz="700" dirty="0" err="1">
                  <a:solidFill>
                    <a:srgbClr val="262626"/>
                  </a:solidFill>
                  <a:latin typeface="Consolas" charset="0"/>
                  <a:ea typeface="ＭＳ Ｐゴシック" charset="0"/>
                  <a:cs typeface="Consolas" charset="0"/>
                  <a:sym typeface="Consolas" charset="0"/>
                </a:rPr>
                <a:t>pt</a:t>
              </a:r>
              <a:r>
                <a:rPr lang="en-US" sz="700" dirty="0">
                  <a:solidFill>
                    <a:srgbClr val="262626"/>
                  </a:solidFill>
                  <a:latin typeface="Consolas Bold" charset="0"/>
                  <a:ea typeface="ＭＳ Ｐゴシック" charset="0"/>
                  <a:cs typeface="Consolas Bold" charset="0"/>
                  <a:sym typeface="Consolas Bold" charset="0"/>
                </a:rPr>
                <a:t>)</a:t>
              </a:r>
              <a:r>
                <a:rPr lang="en-US" sz="700" dirty="0">
                  <a:solidFill>
                    <a:srgbClr val="262626"/>
                  </a:solidFill>
                  <a:latin typeface="Consolas" charset="0"/>
                  <a:ea typeface="ＭＳ Ｐゴシック" charset="0"/>
                  <a:cs typeface="Consolas" charset="0"/>
                  <a:sym typeface="Consolas" charset="0"/>
                </a:rPr>
                <a:t> pat</a:t>
              </a:r>
              <a:r>
                <a:rPr lang="en-US" sz="700" dirty="0">
                  <a:solidFill>
                    <a:srgbClr val="262626"/>
                  </a:solidFill>
                  <a:latin typeface="Consolas Bold" charset="0"/>
                  <a:ea typeface="ＭＳ Ｐゴシック" charset="0"/>
                  <a:cs typeface="Consolas Bold" charset="0"/>
                  <a:sym typeface="Consolas Bold" charset="0"/>
                </a:rPr>
                <a:t>)).</a:t>
              </a:r>
            </a:p>
          </p:txBody>
        </p:sp>
        <p:sp>
          <p:nvSpPr>
            <p:cNvPr id="51204" name="AutoShape 4"/>
            <p:cNvSpPr>
              <a:spLocks/>
            </p:cNvSpPr>
            <p:nvPr/>
          </p:nvSpPr>
          <p:spPr bwMode="auto">
            <a:xfrm>
              <a:off x="0" y="648"/>
              <a:ext cx="1672" cy="1056"/>
            </a:xfrm>
            <a:prstGeom prst="leftRightArrow">
              <a:avLst>
                <a:gd name="adj1" fmla="val 71889"/>
                <a:gd name="adj2" fmla="val 48658"/>
              </a:avLst>
            </a:prstGeom>
            <a:solidFill>
              <a:srgbClr val="FDFFD0"/>
            </a:solidFill>
            <a:ln w="6350" cap="flat">
              <a:solidFill>
                <a:srgbClr val="000000"/>
              </a:solidFill>
              <a:prstDash val="solid"/>
              <a:miter lim="800000"/>
              <a:headEnd type="none" w="med" len="med"/>
              <a:tailEnd type="none" w="med" len="med"/>
            </a:ln>
          </p:spPr>
          <p:txBody>
            <a:bodyPr lIns="0" tIns="0" rIns="0" bIns="0"/>
            <a:lstStyle/>
            <a:p>
              <a:endParaRPr lang="en-US"/>
            </a:p>
          </p:txBody>
        </p:sp>
      </p:grpSp>
      <p:sp>
        <p:nvSpPr>
          <p:cNvPr id="51206" name="Rectangle 6"/>
          <p:cNvSpPr>
            <a:spLocks/>
          </p:cNvSpPr>
          <p:nvPr/>
        </p:nvSpPr>
        <p:spPr bwMode="auto">
          <a:xfrm>
            <a:off x="383976" y="1009055"/>
            <a:ext cx="4920258" cy="2035969"/>
          </a:xfrm>
          <a:prstGeom prst="rect">
            <a:avLst/>
          </a:prstGeom>
          <a:solidFill>
            <a:srgbClr val="A4CCFF"/>
          </a:solidFill>
          <a:ln w="25400" cap="flat">
            <a:solidFill>
              <a:srgbClr val="80A1CB"/>
            </a:solidFill>
            <a:prstDash val="solid"/>
            <a:miter lim="800000"/>
            <a:headEnd type="none" w="med" len="med"/>
            <a:tailEnd type="none" w="med" len="med"/>
          </a:ln>
        </p:spPr>
        <p:txBody>
          <a:bodyPr lIns="0" tIns="0" rIns="0" bIns="0" anchor="ctr"/>
          <a:lstStyle/>
          <a:p>
            <a:pPr algn="l"/>
            <a:r>
              <a:rPr lang="en-US" sz="600">
                <a:solidFill>
                  <a:srgbClr val="878875"/>
                </a:solidFill>
                <a:latin typeface="Consolas Italic" charset="0"/>
                <a:ea typeface="ＭＳ Ｐゴシック" charset="0"/>
                <a:cs typeface="Consolas Italic" charset="0"/>
                <a:sym typeface="Consolas Italic" charset="0"/>
              </a:rPr>
              <a:t>/* Fields to match against flows */</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Bold" charset="0"/>
                <a:ea typeface="ＭＳ Ｐゴシック" charset="0"/>
                <a:cs typeface="Consolas Bold" charset="0"/>
                <a:sym typeface="Consolas Bold" charset="0"/>
              </a:rPr>
              <a:t>struct</a:t>
            </a:r>
            <a:r>
              <a:rPr lang="en-US" sz="600">
                <a:solidFill>
                  <a:srgbClr val="262626"/>
                </a:solidFill>
                <a:latin typeface="Consolas" charset="0"/>
                <a:ea typeface="ＭＳ Ｐゴシック" charset="0"/>
                <a:cs typeface="Consolas" charset="0"/>
                <a:sym typeface="Consolas" charset="0"/>
              </a:rPr>
              <a:t> ofp_match {</a:t>
            </a:r>
          </a:p>
          <a:p>
            <a:pPr algn="l"/>
            <a:r>
              <a:rPr lang="en-US" sz="600">
                <a:solidFill>
                  <a:srgbClr val="262626"/>
                </a:solidFill>
                <a:latin typeface="Consolas" charset="0"/>
                <a:ea typeface="ＭＳ Ｐゴシック" charset="0"/>
                <a:cs typeface="Consolas" charset="0"/>
                <a:sym typeface="Consolas" charset="0"/>
              </a:rPr>
              <a:t>    uint32_t wildcards;        </a:t>
            </a:r>
            <a:r>
              <a:rPr lang="en-US" sz="600">
                <a:solidFill>
                  <a:srgbClr val="878875"/>
                </a:solidFill>
                <a:latin typeface="Consolas Italic" charset="0"/>
                <a:ea typeface="ＭＳ Ｐゴシック" charset="0"/>
                <a:cs typeface="Consolas Italic" charset="0"/>
                <a:sym typeface="Consolas Italic" charset="0"/>
              </a:rPr>
              <a:t>/* Wildcard fields. */</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    uint16_t in_port;          </a:t>
            </a:r>
            <a:r>
              <a:rPr lang="en-US" sz="600">
                <a:solidFill>
                  <a:srgbClr val="878875"/>
                </a:solidFill>
                <a:latin typeface="Consolas Italic" charset="0"/>
                <a:ea typeface="ＭＳ Ｐゴシック" charset="0"/>
                <a:cs typeface="Consolas Italic" charset="0"/>
                <a:sym typeface="Consolas Italic" charset="0"/>
              </a:rPr>
              <a:t>/* Input switch port. */</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uint8_t</a:t>
            </a:r>
            <a:r>
              <a:rPr lang="en-US" sz="600">
                <a:solidFill>
                  <a:srgbClr val="262626"/>
                </a:solidFill>
                <a:latin typeface="Consolas" charset="0"/>
                <a:ea typeface="ＭＳ Ｐゴシック" charset="0"/>
                <a:cs typeface="Consolas" charset="0"/>
                <a:sym typeface="Consolas" charset="0"/>
              </a:rPr>
              <a:t> dl_src[OFP_ETH_ALEN]; </a:t>
            </a:r>
            <a:r>
              <a:rPr lang="en-US" sz="600">
                <a:solidFill>
                  <a:srgbClr val="878875"/>
                </a:solidFill>
                <a:latin typeface="Consolas Italic" charset="0"/>
                <a:ea typeface="ＭＳ Ｐゴシック" charset="0"/>
                <a:cs typeface="Consolas Italic" charset="0"/>
                <a:sym typeface="Consolas Italic" charset="0"/>
              </a:rPr>
              <a:t>/* Ethernet source address. */</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uint8_t</a:t>
            </a:r>
            <a:r>
              <a:rPr lang="en-US" sz="600">
                <a:solidFill>
                  <a:srgbClr val="262626"/>
                </a:solidFill>
                <a:latin typeface="Consolas" charset="0"/>
                <a:ea typeface="ＭＳ Ｐゴシック" charset="0"/>
                <a:cs typeface="Consolas" charset="0"/>
                <a:sym typeface="Consolas" charset="0"/>
              </a:rPr>
              <a:t> dl_dst[OFP_ETH_ALEN]; </a:t>
            </a:r>
            <a:r>
              <a:rPr lang="en-US" sz="600">
                <a:solidFill>
                  <a:srgbClr val="878875"/>
                </a:solidFill>
                <a:latin typeface="Consolas Italic" charset="0"/>
                <a:ea typeface="ＭＳ Ｐゴシック" charset="0"/>
                <a:cs typeface="Consolas Italic" charset="0"/>
                <a:sym typeface="Consolas Italic" charset="0"/>
              </a:rPr>
              <a:t>/* Ethernet destination address. */</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    uint16_t dl_vlan;          </a:t>
            </a:r>
            <a:r>
              <a:rPr lang="en-US" sz="600">
                <a:solidFill>
                  <a:srgbClr val="878875"/>
                </a:solidFill>
                <a:latin typeface="Consolas Italic" charset="0"/>
                <a:ea typeface="ＭＳ Ｐゴシック" charset="0"/>
                <a:cs typeface="Consolas Italic" charset="0"/>
                <a:sym typeface="Consolas Italic" charset="0"/>
              </a:rPr>
              <a:t>/* Input VLAN. */</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uint8_t</a:t>
            </a:r>
            <a:r>
              <a:rPr lang="en-US" sz="600">
                <a:solidFill>
                  <a:srgbClr val="262626"/>
                </a:solidFill>
                <a:latin typeface="Consolas" charset="0"/>
                <a:ea typeface="ＭＳ Ｐゴシック" charset="0"/>
                <a:cs typeface="Consolas" charset="0"/>
                <a:sym typeface="Consolas" charset="0"/>
              </a:rPr>
              <a:t> dl_vlan_pcp;       </a:t>
            </a:r>
            <a:r>
              <a:rPr lang="en-US" sz="600">
                <a:solidFill>
                  <a:srgbClr val="878875"/>
                </a:solidFill>
                <a:latin typeface="Consolas Italic" charset="0"/>
                <a:ea typeface="ＭＳ Ｐゴシック" charset="0"/>
                <a:cs typeface="Consolas Italic" charset="0"/>
                <a:sym typeface="Consolas Italic" charset="0"/>
              </a:rPr>
              <a:t>/* Input VLAN priority. */</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uint8_t</a:t>
            </a:r>
            <a:r>
              <a:rPr lang="en-US" sz="600">
                <a:solidFill>
                  <a:srgbClr val="262626"/>
                </a:solidFill>
                <a:latin typeface="Consolas" charset="0"/>
                <a:ea typeface="ＭＳ Ｐゴシック" charset="0"/>
                <a:cs typeface="Consolas" charset="0"/>
                <a:sym typeface="Consolas" charset="0"/>
              </a:rPr>
              <a:t> pad1[</a:t>
            </a:r>
            <a:r>
              <a:rPr lang="en-US" sz="600">
                <a:solidFill>
                  <a:srgbClr val="118987"/>
                </a:solidFill>
                <a:latin typeface="Consolas" charset="0"/>
                <a:ea typeface="ＭＳ Ｐゴシック" charset="0"/>
                <a:cs typeface="Consolas" charset="0"/>
                <a:sym typeface="Consolas" charset="0"/>
              </a:rPr>
              <a:t>1</a:t>
            </a:r>
            <a:r>
              <a:rPr lang="en-US" sz="600">
                <a:solidFill>
                  <a:srgbClr val="262626"/>
                </a:solidFill>
                <a:latin typeface="Consolas" charset="0"/>
                <a:ea typeface="ＭＳ Ｐゴシック" charset="0"/>
                <a:cs typeface="Consolas" charset="0"/>
                <a:sym typeface="Consolas" charset="0"/>
              </a:rPr>
              <a:t>];           </a:t>
            </a:r>
            <a:r>
              <a:rPr lang="en-US" sz="600">
                <a:solidFill>
                  <a:srgbClr val="878875"/>
                </a:solidFill>
                <a:latin typeface="Consolas Italic" charset="0"/>
                <a:ea typeface="ＭＳ Ｐゴシック" charset="0"/>
                <a:cs typeface="Consolas Italic" charset="0"/>
                <a:sym typeface="Consolas Italic" charset="0"/>
              </a:rPr>
              <a:t>/* Align to 64-bits. */</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    uint16_5 dl_type;          </a:t>
            </a:r>
            <a:r>
              <a:rPr lang="en-US" sz="600">
                <a:solidFill>
                  <a:srgbClr val="878875"/>
                </a:solidFill>
                <a:latin typeface="Consolas Italic" charset="0"/>
                <a:ea typeface="ＭＳ Ｐゴシック" charset="0"/>
                <a:cs typeface="Consolas Italic" charset="0"/>
                <a:sym typeface="Consolas Italic" charset="0"/>
              </a:rPr>
              <a:t>/* Ethernet frame type. */</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uint8_t</a:t>
            </a:r>
            <a:r>
              <a:rPr lang="en-US" sz="600">
                <a:solidFill>
                  <a:srgbClr val="262626"/>
                </a:solidFill>
                <a:latin typeface="Consolas" charset="0"/>
                <a:ea typeface="ＭＳ Ｐゴシック" charset="0"/>
                <a:cs typeface="Consolas" charset="0"/>
                <a:sym typeface="Consolas" charset="0"/>
              </a:rPr>
              <a:t> nw_tos;            </a:t>
            </a:r>
            <a:r>
              <a:rPr lang="en-US" sz="600">
                <a:solidFill>
                  <a:srgbClr val="878875"/>
                </a:solidFill>
                <a:latin typeface="Consolas Italic" charset="0"/>
                <a:ea typeface="ＭＳ Ｐゴシック" charset="0"/>
                <a:cs typeface="Consolas Italic" charset="0"/>
                <a:sym typeface="Consolas Italic" charset="0"/>
              </a:rPr>
              <a:t>/* IP ToS (DSCP field, 6 bits). */</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uint8_t</a:t>
            </a:r>
            <a:r>
              <a:rPr lang="en-US" sz="600">
                <a:solidFill>
                  <a:srgbClr val="262626"/>
                </a:solidFill>
                <a:latin typeface="Consolas" charset="0"/>
                <a:ea typeface="ＭＳ Ｐゴシック" charset="0"/>
                <a:cs typeface="Consolas" charset="0"/>
                <a:sym typeface="Consolas" charset="0"/>
              </a:rPr>
              <a:t> nw_proto;          </a:t>
            </a:r>
            <a:r>
              <a:rPr lang="en-US" sz="600">
                <a:solidFill>
                  <a:srgbClr val="878875"/>
                </a:solidFill>
                <a:latin typeface="Consolas Italic" charset="0"/>
                <a:ea typeface="ＭＳ Ｐゴシック" charset="0"/>
                <a:cs typeface="Consolas Italic" charset="0"/>
                <a:sym typeface="Consolas Italic" charset="0"/>
              </a:rPr>
              <a:t>/* IP protocol or lower 8 bits of</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878875"/>
                </a:solidFill>
                <a:latin typeface="Consolas Italic" charset="0"/>
                <a:ea typeface="ＭＳ Ｐゴシック" charset="0"/>
                <a:cs typeface="Consolas Italic" charset="0"/>
                <a:sym typeface="Consolas Italic" charset="0"/>
              </a:rPr>
              <a:t>                                  ARP opcode. */</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uint8_t</a:t>
            </a:r>
            <a:r>
              <a:rPr lang="en-US" sz="600">
                <a:solidFill>
                  <a:srgbClr val="262626"/>
                </a:solidFill>
                <a:latin typeface="Consolas" charset="0"/>
                <a:ea typeface="ＭＳ Ｐゴシック" charset="0"/>
                <a:cs typeface="Consolas" charset="0"/>
                <a:sym typeface="Consolas" charset="0"/>
              </a:rPr>
              <a:t> pad2[</a:t>
            </a:r>
            <a:r>
              <a:rPr lang="en-US" sz="600">
                <a:solidFill>
                  <a:srgbClr val="118987"/>
                </a:solidFill>
                <a:latin typeface="Consolas" charset="0"/>
                <a:ea typeface="ＭＳ Ｐゴシック" charset="0"/>
                <a:cs typeface="Consolas" charset="0"/>
                <a:sym typeface="Consolas" charset="0"/>
              </a:rPr>
              <a:t>2</a:t>
            </a:r>
            <a:r>
              <a:rPr lang="en-US" sz="600">
                <a:solidFill>
                  <a:srgbClr val="262626"/>
                </a:solidFill>
                <a:latin typeface="Consolas" charset="0"/>
                <a:ea typeface="ＭＳ Ｐゴシック" charset="0"/>
                <a:cs typeface="Consolas" charset="0"/>
                <a:sym typeface="Consolas" charset="0"/>
              </a:rPr>
              <a:t>];           </a:t>
            </a:r>
            <a:r>
              <a:rPr lang="en-US" sz="600">
                <a:solidFill>
                  <a:srgbClr val="878875"/>
                </a:solidFill>
                <a:latin typeface="Consolas Italic" charset="0"/>
                <a:ea typeface="ＭＳ Ｐゴシック" charset="0"/>
                <a:cs typeface="Consolas Italic" charset="0"/>
                <a:sym typeface="Consolas Italic" charset="0"/>
              </a:rPr>
              <a:t>/* Align to 64-bits. */</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    uint32_t nw_src;           </a:t>
            </a:r>
            <a:r>
              <a:rPr lang="en-US" sz="600">
                <a:solidFill>
                  <a:srgbClr val="878875"/>
                </a:solidFill>
                <a:latin typeface="Consolas Italic" charset="0"/>
                <a:ea typeface="ＭＳ Ｐゴシック" charset="0"/>
                <a:cs typeface="Consolas Italic" charset="0"/>
                <a:sym typeface="Consolas Italic" charset="0"/>
              </a:rPr>
              <a:t>/* IP source address. */</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    uint32_t nw_dst;           </a:t>
            </a:r>
            <a:r>
              <a:rPr lang="en-US" sz="600">
                <a:solidFill>
                  <a:srgbClr val="878875"/>
                </a:solidFill>
                <a:latin typeface="Consolas Italic" charset="0"/>
                <a:ea typeface="ＭＳ Ｐゴシック" charset="0"/>
                <a:cs typeface="Consolas Italic" charset="0"/>
                <a:sym typeface="Consolas Italic" charset="0"/>
              </a:rPr>
              <a:t>/* IP destination address. */</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    uint16_t tp_src;           </a:t>
            </a:r>
            <a:r>
              <a:rPr lang="en-US" sz="600">
                <a:solidFill>
                  <a:srgbClr val="878875"/>
                </a:solidFill>
                <a:latin typeface="Consolas Italic" charset="0"/>
                <a:ea typeface="ＭＳ Ｐゴシック" charset="0"/>
                <a:cs typeface="Consolas Italic" charset="0"/>
                <a:sym typeface="Consolas Italic" charset="0"/>
              </a:rPr>
              <a:t>/* TCP/UDP source port. */</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    uint16_t tp_dst;           </a:t>
            </a:r>
            <a:r>
              <a:rPr lang="en-US" sz="600">
                <a:solidFill>
                  <a:srgbClr val="878875"/>
                </a:solidFill>
                <a:latin typeface="Consolas Italic" charset="0"/>
                <a:ea typeface="ＭＳ Ｐゴシック" charset="0"/>
                <a:cs typeface="Consolas Italic" charset="0"/>
                <a:sym typeface="Consolas Italic" charset="0"/>
              </a:rPr>
              <a:t>/* TCP/UDP destination port. */</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a:t>
            </a:r>
          </a:p>
          <a:p>
            <a:pPr algn="l"/>
            <a:r>
              <a:rPr lang="en-US" sz="600">
                <a:solidFill>
                  <a:srgbClr val="262626"/>
                </a:solidFill>
                <a:latin typeface="Consolas" charset="0"/>
                <a:ea typeface="ＭＳ Ｐゴシック" charset="0"/>
                <a:cs typeface="Consolas" charset="0"/>
                <a:sym typeface="Consolas" charset="0"/>
              </a:rPr>
              <a:t>OFP_ASSERT(</a:t>
            </a:r>
            <a:r>
              <a:rPr lang="en-US" sz="600">
                <a:solidFill>
                  <a:srgbClr val="262626"/>
                </a:solidFill>
                <a:latin typeface="Consolas Bold" charset="0"/>
                <a:ea typeface="ＭＳ Ｐゴシック" charset="0"/>
                <a:cs typeface="Consolas Bold" charset="0"/>
                <a:sym typeface="Consolas Bold" charset="0"/>
              </a:rPr>
              <a:t>sizeof</a:t>
            </a:r>
            <a:r>
              <a:rPr lang="en-US" sz="600">
                <a:solidFill>
                  <a:srgbClr val="262626"/>
                </a:solidFill>
                <a:latin typeface="Consolas" charset="0"/>
                <a:ea typeface="ＭＳ Ｐゴシック" charset="0"/>
                <a:cs typeface="Consolas" charset="0"/>
                <a:sym typeface="Consolas" charset="0"/>
              </a:rPr>
              <a:t>(</a:t>
            </a:r>
            <a:r>
              <a:rPr lang="en-US" sz="600">
                <a:solidFill>
                  <a:srgbClr val="262626"/>
                </a:solidFill>
                <a:latin typeface="Consolas Bold" charset="0"/>
                <a:ea typeface="ＭＳ Ｐゴシック" charset="0"/>
                <a:cs typeface="Consolas Bold" charset="0"/>
                <a:sym typeface="Consolas Bold" charset="0"/>
              </a:rPr>
              <a:t>struct</a:t>
            </a:r>
            <a:r>
              <a:rPr lang="en-US" sz="600">
                <a:solidFill>
                  <a:srgbClr val="262626"/>
                </a:solidFill>
                <a:latin typeface="Consolas" charset="0"/>
                <a:ea typeface="ＭＳ Ｐゴシック" charset="0"/>
                <a:cs typeface="Consolas" charset="0"/>
                <a:sym typeface="Consolas" charset="0"/>
              </a:rPr>
              <a:t> ofp_match) </a:t>
            </a:r>
            <a:r>
              <a:rPr lang="en-US" sz="600">
                <a:solidFill>
                  <a:srgbClr val="262626"/>
                </a:solidFill>
                <a:latin typeface="Consolas Bold" charset="0"/>
                <a:ea typeface="ＭＳ Ｐゴシック" charset="0"/>
                <a:cs typeface="Consolas Bold" charset="0"/>
                <a:sym typeface="Consolas Bold" charset="0"/>
              </a:rPr>
              <a:t>==</a:t>
            </a:r>
            <a:r>
              <a:rPr lang="en-US" sz="600">
                <a:solidFill>
                  <a:srgbClr val="262626"/>
                </a:solidFill>
                <a:latin typeface="Consolas" charset="0"/>
                <a:ea typeface="ＭＳ Ｐゴシック" charset="0"/>
                <a:cs typeface="Consolas" charset="0"/>
                <a:sym typeface="Consolas" charset="0"/>
              </a:rPr>
              <a:t> </a:t>
            </a:r>
            <a:r>
              <a:rPr lang="en-US" sz="600">
                <a:solidFill>
                  <a:srgbClr val="118987"/>
                </a:solidFill>
                <a:latin typeface="Consolas" charset="0"/>
                <a:ea typeface="ＭＳ Ｐゴシック" charset="0"/>
                <a:cs typeface="Consolas" charset="0"/>
                <a:sym typeface="Consolas" charset="0"/>
              </a:rPr>
              <a:t>40</a:t>
            </a:r>
            <a:r>
              <a:rPr lang="en-US" sz="600">
                <a:solidFill>
                  <a:srgbClr val="262626"/>
                </a:solidFill>
                <a:latin typeface="Consolas" charset="0"/>
                <a:ea typeface="ＭＳ Ｐゴシック" charset="0"/>
                <a:cs typeface="Consolas" charset="0"/>
                <a:sym typeface="Consolas" charset="0"/>
              </a:rPr>
              <a:t>);</a:t>
            </a:r>
          </a:p>
        </p:txBody>
      </p:sp>
      <p:grpSp>
        <p:nvGrpSpPr>
          <p:cNvPr id="51209" name="Group 9"/>
          <p:cNvGrpSpPr>
            <a:grpSpLocks/>
          </p:cNvGrpSpPr>
          <p:nvPr/>
        </p:nvGrpSpPr>
        <p:grpSpPr bwMode="auto">
          <a:xfrm>
            <a:off x="5143500" y="1300386"/>
            <a:ext cx="3281661" cy="1292572"/>
            <a:chOff x="0" y="69"/>
            <a:chExt cx="2940" cy="1158"/>
          </a:xfrm>
        </p:grpSpPr>
        <p:sp>
          <p:nvSpPr>
            <p:cNvPr id="51207" name="Rectangle 7"/>
            <p:cNvSpPr>
              <a:spLocks/>
            </p:cNvSpPr>
            <p:nvPr/>
          </p:nvSpPr>
          <p:spPr bwMode="auto">
            <a:xfrm>
              <a:off x="1576" y="69"/>
              <a:ext cx="1364" cy="1158"/>
            </a:xfrm>
            <a:prstGeom prst="rect">
              <a:avLst/>
            </a:prstGeom>
            <a:solidFill>
              <a:srgbClr val="A4CCFF"/>
            </a:solidFill>
            <a:ln w="25400" cap="flat">
              <a:solidFill>
                <a:srgbClr val="80A1CB"/>
              </a:solidFill>
              <a:prstDash val="solid"/>
              <a:miter lim="800000"/>
              <a:headEnd type="none" w="med" len="med"/>
              <a:tailEnd type="none" w="med" len="med"/>
            </a:ln>
          </p:spPr>
          <p:txBody>
            <a:bodyPr wrap="none" lIns="0" tIns="0" rIns="0" bIns="0" anchor="ctr">
              <a:spAutoFit/>
            </a:bodyPr>
            <a:lstStyle/>
            <a:p>
              <a:pPr algn="l"/>
              <a:r>
                <a:rPr lang="en-US" sz="600">
                  <a:solidFill>
                    <a:srgbClr val="262626"/>
                  </a:solidFill>
                  <a:latin typeface="Consolas Bold" charset="0"/>
                  <a:ea typeface="ＭＳ Ｐゴシック" charset="0"/>
                  <a:cs typeface="Consolas Bold" charset="0"/>
                  <a:sym typeface="Consolas Bold" charset="0"/>
                </a:rPr>
                <a:t>Record</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Pattern</a:t>
              </a:r>
              <a:r>
                <a:rPr lang="en-US" sz="600">
                  <a:solidFill>
                    <a:srgbClr val="262626"/>
                  </a:solidFill>
                  <a:latin typeface="Consolas" charset="0"/>
                  <a:ea typeface="ＭＳ Ｐゴシック" charset="0"/>
                  <a:cs typeface="Consolas" charset="0"/>
                  <a:sym typeface="Consolas" charset="0"/>
                </a:rPr>
                <a:t> </a:t>
              </a:r>
              <a:r>
                <a:rPr lang="en-US" sz="600">
                  <a:solidFill>
                    <a:srgbClr val="262626"/>
                  </a:solidFill>
                  <a:latin typeface="Consolas Bold" charset="0"/>
                  <a:ea typeface="ＭＳ Ｐゴシック" charset="0"/>
                  <a:cs typeface="Consolas Bold" charset="0"/>
                  <a:sym typeface="Consolas Bold" charset="0"/>
                </a:rPr>
                <a:t>:</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Type</a:t>
              </a:r>
              <a:r>
                <a:rPr lang="en-US" sz="600">
                  <a:solidFill>
                    <a:srgbClr val="262626"/>
                  </a:solidFill>
                  <a:latin typeface="Consolas" charset="0"/>
                  <a:ea typeface="ＭＳ Ｐゴシック" charset="0"/>
                  <a:cs typeface="Consolas" charset="0"/>
                  <a:sym typeface="Consolas" charset="0"/>
                </a:rPr>
                <a:t> </a:t>
              </a:r>
              <a:r>
                <a:rPr lang="en-US" sz="600">
                  <a:solidFill>
                    <a:srgbClr val="262626"/>
                  </a:solidFill>
                  <a:latin typeface="Consolas Bold" charset="0"/>
                  <a:ea typeface="ＭＳ Ｐゴシック" charset="0"/>
                  <a:cs typeface="Consolas Bold" charset="0"/>
                  <a:sym typeface="Consolas Bold" charset="0"/>
                </a:rPr>
                <a:t>:=</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MkPattern</a:t>
              </a:r>
              <a:r>
                <a:rPr lang="en-US" sz="600">
                  <a:solidFill>
                    <a:srgbClr val="262626"/>
                  </a:solidFill>
                  <a:latin typeface="Consolas" charset="0"/>
                  <a:ea typeface="ＭＳ Ｐゴシック" charset="0"/>
                  <a:cs typeface="Consolas" charset="0"/>
                  <a:sym typeface="Consolas" charset="0"/>
                </a:rPr>
                <a:t> </a:t>
              </a:r>
              <a:r>
                <a:rPr lang="en-US" sz="600">
                  <a:solidFill>
                    <a:srgbClr val="262626"/>
                  </a:solidFill>
                  <a:latin typeface="Consolas Bold" charset="0"/>
                  <a:ea typeface="ＭＳ Ｐゴシック" charset="0"/>
                  <a:cs typeface="Consolas Bold" charset="0"/>
                  <a:sym typeface="Consolas Bold" charset="0"/>
                </a:rPr>
                <a:t>{</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  dlSrc </a:t>
              </a:r>
              <a:r>
                <a:rPr lang="en-US" sz="600">
                  <a:solidFill>
                    <a:srgbClr val="262626"/>
                  </a:solidFill>
                  <a:latin typeface="Consolas Bold" charset="0"/>
                  <a:ea typeface="ＭＳ Ｐゴシック" charset="0"/>
                  <a:cs typeface="Consolas Bold" charset="0"/>
                  <a:sym typeface="Consolas Bold" charset="0"/>
                </a:rPr>
                <a:t>:</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Wildcard</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EthernetAddress</a:t>
              </a:r>
              <a:r>
                <a:rPr lang="en-US" sz="600">
                  <a:solidFill>
                    <a:srgbClr val="262626"/>
                  </a:solidFill>
                  <a:latin typeface="Consolas Bold" charset="0"/>
                  <a:ea typeface="ＭＳ Ｐゴシック" charset="0"/>
                  <a:cs typeface="Consolas Bold" charset="0"/>
                  <a:sym typeface="Consolas Bold" charset="0"/>
                </a:rPr>
                <a:t>;</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  dlDst </a:t>
              </a:r>
              <a:r>
                <a:rPr lang="en-US" sz="600">
                  <a:solidFill>
                    <a:srgbClr val="262626"/>
                  </a:solidFill>
                  <a:latin typeface="Consolas Bold" charset="0"/>
                  <a:ea typeface="ＭＳ Ｐゴシック" charset="0"/>
                  <a:cs typeface="Consolas Bold" charset="0"/>
                  <a:sym typeface="Consolas Bold" charset="0"/>
                </a:rPr>
                <a:t>:</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Wildcard</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EthernetAddress</a:t>
              </a:r>
              <a:r>
                <a:rPr lang="en-US" sz="600">
                  <a:solidFill>
                    <a:srgbClr val="262626"/>
                  </a:solidFill>
                  <a:latin typeface="Consolas Bold" charset="0"/>
                  <a:ea typeface="ＭＳ Ｐゴシック" charset="0"/>
                  <a:cs typeface="Consolas Bold" charset="0"/>
                  <a:sym typeface="Consolas Bold" charset="0"/>
                </a:rPr>
                <a:t>;</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  dlType </a:t>
              </a:r>
              <a:r>
                <a:rPr lang="en-US" sz="600">
                  <a:solidFill>
                    <a:srgbClr val="262626"/>
                  </a:solidFill>
                  <a:latin typeface="Consolas Bold" charset="0"/>
                  <a:ea typeface="ＭＳ Ｐゴシック" charset="0"/>
                  <a:cs typeface="Consolas Bold" charset="0"/>
                  <a:sym typeface="Consolas Bold" charset="0"/>
                </a:rPr>
                <a:t>:</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Wildcard</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EthernetType</a:t>
              </a:r>
              <a:r>
                <a:rPr lang="en-US" sz="600">
                  <a:solidFill>
                    <a:srgbClr val="262626"/>
                  </a:solidFill>
                  <a:latin typeface="Consolas Bold" charset="0"/>
                  <a:ea typeface="ＭＳ Ｐゴシック" charset="0"/>
                  <a:cs typeface="Consolas Bold" charset="0"/>
                  <a:sym typeface="Consolas Bold" charset="0"/>
                </a:rPr>
                <a:t>;</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  dlVlan </a:t>
              </a:r>
              <a:r>
                <a:rPr lang="en-US" sz="600">
                  <a:solidFill>
                    <a:srgbClr val="262626"/>
                  </a:solidFill>
                  <a:latin typeface="Consolas Bold" charset="0"/>
                  <a:ea typeface="ＭＳ Ｐゴシック" charset="0"/>
                  <a:cs typeface="Consolas Bold" charset="0"/>
                  <a:sym typeface="Consolas Bold" charset="0"/>
                </a:rPr>
                <a:t>:</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Wildcard</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VLAN</a:t>
              </a:r>
              <a:r>
                <a:rPr lang="en-US" sz="600">
                  <a:solidFill>
                    <a:srgbClr val="262626"/>
                  </a:solidFill>
                  <a:latin typeface="Consolas Bold" charset="0"/>
                  <a:ea typeface="ＭＳ Ｐゴシック" charset="0"/>
                  <a:cs typeface="Consolas Bold" charset="0"/>
                  <a:sym typeface="Consolas Bold" charset="0"/>
                </a:rPr>
                <a:t>;</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  dlVlanPcp </a:t>
              </a:r>
              <a:r>
                <a:rPr lang="en-US" sz="600">
                  <a:solidFill>
                    <a:srgbClr val="262626"/>
                  </a:solidFill>
                  <a:latin typeface="Consolas Bold" charset="0"/>
                  <a:ea typeface="ＭＳ Ｐゴシック" charset="0"/>
                  <a:cs typeface="Consolas Bold" charset="0"/>
                  <a:sym typeface="Consolas Bold" charset="0"/>
                </a:rPr>
                <a:t>:</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Wildcard</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VLANPriority</a:t>
              </a:r>
              <a:r>
                <a:rPr lang="en-US" sz="600">
                  <a:solidFill>
                    <a:srgbClr val="262626"/>
                  </a:solidFill>
                  <a:latin typeface="Consolas Bold" charset="0"/>
                  <a:ea typeface="ＭＳ Ｐゴシック" charset="0"/>
                  <a:cs typeface="Consolas Bold" charset="0"/>
                  <a:sym typeface="Consolas Bold" charset="0"/>
                </a:rPr>
                <a:t>;</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  nwSrc </a:t>
              </a:r>
              <a:r>
                <a:rPr lang="en-US" sz="600">
                  <a:solidFill>
                    <a:srgbClr val="262626"/>
                  </a:solidFill>
                  <a:latin typeface="Consolas Bold" charset="0"/>
                  <a:ea typeface="ＭＳ Ｐゴシック" charset="0"/>
                  <a:cs typeface="Consolas Bold" charset="0"/>
                  <a:sym typeface="Consolas Bold" charset="0"/>
                </a:rPr>
                <a:t>:</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Wildcard</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IPAddress</a:t>
              </a:r>
              <a:r>
                <a:rPr lang="en-US" sz="600">
                  <a:solidFill>
                    <a:srgbClr val="262626"/>
                  </a:solidFill>
                  <a:latin typeface="Consolas Bold" charset="0"/>
                  <a:ea typeface="ＭＳ Ｐゴシック" charset="0"/>
                  <a:cs typeface="Consolas Bold" charset="0"/>
                  <a:sym typeface="Consolas Bold" charset="0"/>
                </a:rPr>
                <a:t>;</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  nwDst </a:t>
              </a:r>
              <a:r>
                <a:rPr lang="en-US" sz="600">
                  <a:solidFill>
                    <a:srgbClr val="262626"/>
                  </a:solidFill>
                  <a:latin typeface="Consolas Bold" charset="0"/>
                  <a:ea typeface="ＭＳ Ｐゴシック" charset="0"/>
                  <a:cs typeface="Consolas Bold" charset="0"/>
                  <a:sym typeface="Consolas Bold" charset="0"/>
                </a:rPr>
                <a:t>:</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Wildcard</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IPAddress</a:t>
              </a:r>
              <a:r>
                <a:rPr lang="en-US" sz="600">
                  <a:solidFill>
                    <a:srgbClr val="262626"/>
                  </a:solidFill>
                  <a:latin typeface="Consolas Bold" charset="0"/>
                  <a:ea typeface="ＭＳ Ｐゴシック" charset="0"/>
                  <a:cs typeface="Consolas Bold" charset="0"/>
                  <a:sym typeface="Consolas Bold" charset="0"/>
                </a:rPr>
                <a:t>;</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  nwProto </a:t>
              </a:r>
              <a:r>
                <a:rPr lang="en-US" sz="600">
                  <a:solidFill>
                    <a:srgbClr val="262626"/>
                  </a:solidFill>
                  <a:latin typeface="Consolas Bold" charset="0"/>
                  <a:ea typeface="ＭＳ Ｐゴシック" charset="0"/>
                  <a:cs typeface="Consolas Bold" charset="0"/>
                  <a:sym typeface="Consolas Bold" charset="0"/>
                </a:rPr>
                <a:t>:</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Wildcard</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IPProtocol</a:t>
              </a:r>
              <a:r>
                <a:rPr lang="en-US" sz="600">
                  <a:solidFill>
                    <a:srgbClr val="262626"/>
                  </a:solidFill>
                  <a:latin typeface="Consolas Bold" charset="0"/>
                  <a:ea typeface="ＭＳ Ｐゴシック" charset="0"/>
                  <a:cs typeface="Consolas Bold" charset="0"/>
                  <a:sym typeface="Consolas Bold" charset="0"/>
                </a:rPr>
                <a:t>;</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  nwTos </a:t>
              </a:r>
              <a:r>
                <a:rPr lang="en-US" sz="600">
                  <a:solidFill>
                    <a:srgbClr val="262626"/>
                  </a:solidFill>
                  <a:latin typeface="Consolas Bold" charset="0"/>
                  <a:ea typeface="ＭＳ Ｐゴシック" charset="0"/>
                  <a:cs typeface="Consolas Bold" charset="0"/>
                  <a:sym typeface="Consolas Bold" charset="0"/>
                </a:rPr>
                <a:t>:</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Wildcard</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IPTypeOfService</a:t>
              </a:r>
              <a:r>
                <a:rPr lang="en-US" sz="600">
                  <a:solidFill>
                    <a:srgbClr val="262626"/>
                  </a:solidFill>
                  <a:latin typeface="Consolas Bold" charset="0"/>
                  <a:ea typeface="ＭＳ Ｐゴシック" charset="0"/>
                  <a:cs typeface="Consolas Bold" charset="0"/>
                  <a:sym typeface="Consolas Bold" charset="0"/>
                </a:rPr>
                <a:t>;</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  tpSrc </a:t>
              </a:r>
              <a:r>
                <a:rPr lang="en-US" sz="600">
                  <a:solidFill>
                    <a:srgbClr val="262626"/>
                  </a:solidFill>
                  <a:latin typeface="Consolas Bold" charset="0"/>
                  <a:ea typeface="ＭＳ Ｐゴシック" charset="0"/>
                  <a:cs typeface="Consolas Bold" charset="0"/>
                  <a:sym typeface="Consolas Bold" charset="0"/>
                </a:rPr>
                <a:t>:</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Wildcard</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TransportPort</a:t>
              </a:r>
              <a:r>
                <a:rPr lang="en-US" sz="600">
                  <a:solidFill>
                    <a:srgbClr val="262626"/>
                  </a:solidFill>
                  <a:latin typeface="Consolas Bold" charset="0"/>
                  <a:ea typeface="ＭＳ Ｐゴシック" charset="0"/>
                  <a:cs typeface="Consolas Bold" charset="0"/>
                  <a:sym typeface="Consolas Bold" charset="0"/>
                </a:rPr>
                <a:t>;</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  tpDst </a:t>
              </a:r>
              <a:r>
                <a:rPr lang="en-US" sz="600">
                  <a:solidFill>
                    <a:srgbClr val="262626"/>
                  </a:solidFill>
                  <a:latin typeface="Consolas Bold" charset="0"/>
                  <a:ea typeface="ＭＳ Ｐゴシック" charset="0"/>
                  <a:cs typeface="Consolas Bold" charset="0"/>
                  <a:sym typeface="Consolas Bold" charset="0"/>
                </a:rPr>
                <a:t>:</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Wildcard</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TransportPort</a:t>
              </a:r>
              <a:r>
                <a:rPr lang="en-US" sz="600">
                  <a:solidFill>
                    <a:srgbClr val="262626"/>
                  </a:solidFill>
                  <a:latin typeface="Consolas Bold" charset="0"/>
                  <a:ea typeface="ＭＳ Ｐゴシック" charset="0"/>
                  <a:cs typeface="Consolas Bold" charset="0"/>
                  <a:sym typeface="Consolas Bold" charset="0"/>
                </a:rPr>
                <a:t>;</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charset="0"/>
                  <a:ea typeface="ＭＳ Ｐゴシック" charset="0"/>
                  <a:cs typeface="Consolas" charset="0"/>
                  <a:sym typeface="Consolas" charset="0"/>
                </a:rPr>
                <a:t>  inPort </a:t>
              </a:r>
              <a:r>
                <a:rPr lang="en-US" sz="600">
                  <a:solidFill>
                    <a:srgbClr val="262626"/>
                  </a:solidFill>
                  <a:latin typeface="Consolas Bold" charset="0"/>
                  <a:ea typeface="ＭＳ Ｐゴシック" charset="0"/>
                  <a:cs typeface="Consolas Bold" charset="0"/>
                  <a:sym typeface="Consolas Bold" charset="0"/>
                </a:rPr>
                <a:t>:</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Wildcard</a:t>
              </a:r>
              <a:r>
                <a:rPr lang="en-US" sz="600">
                  <a:solidFill>
                    <a:srgbClr val="262626"/>
                  </a:solidFill>
                  <a:latin typeface="Consolas" charset="0"/>
                  <a:ea typeface="ＭＳ Ｐゴシック" charset="0"/>
                  <a:cs typeface="Consolas" charset="0"/>
                  <a:sym typeface="Consolas" charset="0"/>
                </a:rPr>
                <a:t> </a:t>
              </a:r>
              <a:r>
                <a:rPr lang="en-US" sz="600">
                  <a:solidFill>
                    <a:srgbClr val="354175"/>
                  </a:solidFill>
                  <a:latin typeface="Consolas Bold" charset="0"/>
                  <a:ea typeface="ＭＳ Ｐゴシック" charset="0"/>
                  <a:cs typeface="Consolas Bold" charset="0"/>
                  <a:sym typeface="Consolas Bold" charset="0"/>
                </a:rPr>
                <a:t>Port</a:t>
              </a:r>
              <a:endParaRPr lang="en-US" sz="600">
                <a:solidFill>
                  <a:srgbClr val="262626"/>
                </a:solidFill>
                <a:latin typeface="Consolas" charset="0"/>
                <a:ea typeface="ＭＳ Ｐゴシック" charset="0"/>
                <a:cs typeface="Consolas" charset="0"/>
                <a:sym typeface="Consolas" charset="0"/>
              </a:endParaRPr>
            </a:p>
            <a:p>
              <a:pPr algn="l"/>
              <a:r>
                <a:rPr lang="en-US" sz="600">
                  <a:solidFill>
                    <a:srgbClr val="262626"/>
                  </a:solidFill>
                  <a:latin typeface="Consolas Bold" charset="0"/>
                  <a:ea typeface="ＭＳ Ｐゴシック" charset="0"/>
                  <a:cs typeface="Consolas Bold" charset="0"/>
                  <a:sym typeface="Consolas Bold" charset="0"/>
                </a:rPr>
                <a:t>}.</a:t>
              </a:r>
            </a:p>
          </p:txBody>
        </p:sp>
        <p:sp>
          <p:nvSpPr>
            <p:cNvPr id="51208" name="AutoShape 8"/>
            <p:cNvSpPr>
              <a:spLocks/>
            </p:cNvSpPr>
            <p:nvPr/>
          </p:nvSpPr>
          <p:spPr bwMode="auto">
            <a:xfrm>
              <a:off x="0" y="120"/>
              <a:ext cx="1672" cy="1056"/>
            </a:xfrm>
            <a:prstGeom prst="leftRightArrow">
              <a:avLst>
                <a:gd name="adj1" fmla="val 71889"/>
                <a:gd name="adj2" fmla="val 48658"/>
              </a:avLst>
            </a:prstGeom>
            <a:solidFill>
              <a:srgbClr val="FDFFD0"/>
            </a:solidFill>
            <a:ln w="6350" cap="flat">
              <a:solidFill>
                <a:srgbClr val="000000"/>
              </a:solidFill>
              <a:prstDash val="solid"/>
              <a:miter lim="800000"/>
              <a:headEnd type="none" w="med" len="med"/>
              <a:tailEnd type="none" w="med" len="med"/>
            </a:ln>
          </p:spPr>
          <p:txBody>
            <a:bodyPr lIns="0" tIns="0" rIns="0" bIns="0"/>
            <a:lstStyle/>
            <a:p>
              <a:endParaRPr lang="en-US"/>
            </a:p>
          </p:txBody>
        </p:sp>
      </p:grpSp>
      <p:sp>
        <p:nvSpPr>
          <p:cNvPr id="51210" name="Rectangle 10"/>
          <p:cNvSpPr>
            <a:spLocks/>
          </p:cNvSpPr>
          <p:nvPr/>
        </p:nvSpPr>
        <p:spPr bwMode="auto">
          <a:xfrm>
            <a:off x="-18975" y="3049488"/>
            <a:ext cx="9169673" cy="741164"/>
          </a:xfrm>
          <a:prstGeom prst="rect">
            <a:avLst/>
          </a:prstGeom>
          <a:solidFill>
            <a:srgbClr val="D4FFD6"/>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214305" tIns="214305" rIns="214305" bIns="214305" anchor="ctr"/>
          <a:lstStyle/>
          <a:p>
            <a:pPr>
              <a:lnSpc>
                <a:spcPct val="120000"/>
              </a:lnSpc>
              <a:spcBef>
                <a:spcPts val="703"/>
              </a:spcBef>
            </a:pPr>
            <a:r>
              <a:rPr lang="en-US" sz="2400">
                <a:ea typeface="ＭＳ Ｐゴシック" charset="0"/>
                <a:cs typeface="Myriad Pro Light" charset="0"/>
              </a:rPr>
              <a:t>Detailed model of matching, forwarding, and flow table update</a:t>
            </a:r>
          </a:p>
        </p:txBody>
      </p:sp>
      <p:sp>
        <p:nvSpPr>
          <p:cNvPr id="2" name="Date Placeholder 1"/>
          <p:cNvSpPr>
            <a:spLocks noGrp="1"/>
          </p:cNvSpPr>
          <p:nvPr>
            <p:ph type="dt" sz="half" idx="10"/>
          </p:nvPr>
        </p:nvSpPr>
        <p:spPr/>
        <p:txBody>
          <a:bodyPr/>
          <a:lstStyle/>
          <a:p>
            <a:r>
              <a:rPr lang="en-US" smtClean="0"/>
              <a:t>9/24/13</a:t>
            </a:r>
            <a:endParaRPr lang="en-US"/>
          </a:p>
        </p:txBody>
      </p:sp>
      <p:sp>
        <p:nvSpPr>
          <p:cNvPr id="3" name="Footer Placeholder 2"/>
          <p:cNvSpPr>
            <a:spLocks noGrp="1"/>
          </p:cNvSpPr>
          <p:nvPr>
            <p:ph type="ftr" sz="quarter" idx="11"/>
          </p:nvPr>
        </p:nvSpPr>
        <p:spPr>
          <a:xfrm>
            <a:off x="2667000" y="6486525"/>
            <a:ext cx="3200400" cy="396875"/>
          </a:xfrm>
        </p:spPr>
        <p:txBody>
          <a:bodyPr/>
          <a:lstStyle/>
          <a:p>
            <a:r>
              <a:rPr lang="en-US" dirty="0" smtClean="0"/>
              <a:t>Software Defined Networking (COMS 6998-8)</a:t>
            </a:r>
            <a:endParaRPr lang="en-US" dirty="0"/>
          </a:p>
        </p:txBody>
      </p:sp>
      <p:sp>
        <p:nvSpPr>
          <p:cNvPr id="4" name="Slide Number Placeholder 3"/>
          <p:cNvSpPr>
            <a:spLocks noGrp="1"/>
          </p:cNvSpPr>
          <p:nvPr>
            <p:ph type="sldNum" sz="quarter" idx="12"/>
          </p:nvPr>
        </p:nvSpPr>
        <p:spPr/>
        <p:txBody>
          <a:bodyPr/>
          <a:lstStyle/>
          <a:p>
            <a:fld id="{20342B77-D34C-443A-9BA4-2E8748A6D936}" type="slidenum">
              <a:rPr lang="en-US" smtClean="0"/>
              <a:pPr/>
              <a:t>57</a:t>
            </a:fld>
            <a:endParaRPr lang="en-US"/>
          </a:p>
        </p:txBody>
      </p:sp>
      <p:sp>
        <p:nvSpPr>
          <p:cNvPr id="15" name="Footer Placeholder 3"/>
          <p:cNvSpPr txBox="1">
            <a:spLocks/>
          </p:cNvSpPr>
          <p:nvPr/>
        </p:nvSpPr>
        <p:spPr>
          <a:xfrm>
            <a:off x="5562600" y="6469592"/>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Tree>
    <p:extLst>
      <p:ext uri="{BB962C8B-B14F-4D97-AF65-F5344CB8AC3E}">
        <p14:creationId xmlns:p14="http://schemas.microsoft.com/office/powerpoint/2010/main" val="781856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12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120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120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0"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noChangeArrowheads="1"/>
          </p:cNvSpPr>
          <p:nvPr>
            <p:ph type="title"/>
          </p:nvPr>
        </p:nvSpPr>
        <p:spPr>
          <a:ln/>
        </p:spPr>
        <p:txBody>
          <a:bodyPr/>
          <a:lstStyle/>
          <a:p>
            <a:r>
              <a:rPr lang="en-US" dirty="0"/>
              <a:t>Asynchrony</a:t>
            </a:r>
          </a:p>
        </p:txBody>
      </p:sp>
      <p:sp>
        <p:nvSpPr>
          <p:cNvPr id="52226" name="Rectangle 2"/>
          <p:cNvSpPr>
            <a:spLocks/>
          </p:cNvSpPr>
          <p:nvPr/>
        </p:nvSpPr>
        <p:spPr bwMode="auto">
          <a:xfrm>
            <a:off x="258961" y="1134070"/>
            <a:ext cx="3946922" cy="1375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ja-JP" altLang="en-US" sz="2200">
                <a:latin typeface="Arial"/>
                <a:ea typeface="ＭＳ Ｐゴシック" charset="0"/>
                <a:cs typeface="Myriad Pro Light" charset="0"/>
              </a:rPr>
              <a:t>“</a:t>
            </a:r>
            <a:r>
              <a:rPr lang="en-US" sz="2200">
                <a:ea typeface="ＭＳ Ｐゴシック" charset="0"/>
                <a:cs typeface="Myriad Pro Light" charset="0"/>
              </a:rPr>
              <a:t>In the absence of barrier messages, switches may arbitrarily reorder messages to maximize performance.</a:t>
            </a:r>
            <a:r>
              <a:rPr lang="ja-JP" altLang="en-US" sz="2200">
                <a:latin typeface="Arial"/>
                <a:ea typeface="ＭＳ Ｐゴシック" charset="0"/>
                <a:cs typeface="Myriad Pro Light" charset="0"/>
              </a:rPr>
              <a:t>”</a:t>
            </a:r>
            <a:endParaRPr lang="en-US" sz="2200">
              <a:ea typeface="ＭＳ Ｐゴシック" charset="0"/>
              <a:cs typeface="Myriad Pro Light" charset="0"/>
            </a:endParaRPr>
          </a:p>
        </p:txBody>
      </p:sp>
      <p:sp>
        <p:nvSpPr>
          <p:cNvPr id="52227" name="Rectangle 3"/>
          <p:cNvSpPr>
            <a:spLocks/>
          </p:cNvSpPr>
          <p:nvPr/>
        </p:nvSpPr>
        <p:spPr bwMode="auto">
          <a:xfrm>
            <a:off x="5438179" y="1303734"/>
            <a:ext cx="3098602" cy="103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ja-JP" altLang="en-US" sz="2200">
                <a:latin typeface="Arial"/>
                <a:ea typeface="ＭＳ Ｐゴシック" charset="0"/>
                <a:cs typeface="Myriad Pro Light" charset="0"/>
              </a:rPr>
              <a:t>“</a:t>
            </a:r>
            <a:r>
              <a:rPr lang="en-US" sz="2200">
                <a:ea typeface="ＭＳ Ｐゴシック" charset="0"/>
                <a:cs typeface="Myriad Pro Light" charset="0"/>
              </a:rPr>
              <a:t>There is no packet output ordering guaranteed within a port.</a:t>
            </a:r>
            <a:r>
              <a:rPr lang="ja-JP" altLang="en-US" sz="2200">
                <a:latin typeface="Arial"/>
                <a:ea typeface="ＭＳ Ｐゴシック" charset="0"/>
                <a:cs typeface="Myriad Pro Light" charset="0"/>
              </a:rPr>
              <a:t>”</a:t>
            </a:r>
            <a:endParaRPr lang="en-US" sz="2200">
              <a:ea typeface="ＭＳ Ｐゴシック" charset="0"/>
              <a:cs typeface="Myriad Pro Light" charset="0"/>
            </a:endParaRPr>
          </a:p>
        </p:txBody>
      </p:sp>
      <p:grpSp>
        <p:nvGrpSpPr>
          <p:cNvPr id="52230" name="Group 6"/>
          <p:cNvGrpSpPr>
            <a:grpSpLocks/>
          </p:cNvGrpSpPr>
          <p:nvPr/>
        </p:nvGrpSpPr>
        <p:grpSpPr bwMode="auto">
          <a:xfrm>
            <a:off x="2187774" y="2522637"/>
            <a:ext cx="4899050" cy="3397746"/>
            <a:chOff x="0" y="0"/>
            <a:chExt cx="4389" cy="3044"/>
          </a:xfrm>
        </p:grpSpPr>
        <p:sp>
          <p:nvSpPr>
            <p:cNvPr id="52228" name="Rectangle 4"/>
            <p:cNvSpPr>
              <a:spLocks/>
            </p:cNvSpPr>
            <p:nvPr/>
          </p:nvSpPr>
          <p:spPr bwMode="auto">
            <a:xfrm>
              <a:off x="0" y="1972"/>
              <a:ext cx="4389" cy="1072"/>
            </a:xfrm>
            <a:prstGeom prst="rect">
              <a:avLst/>
            </a:prstGeom>
            <a:solidFill>
              <a:srgbClr val="A4CCFF"/>
            </a:solidFill>
            <a:ln w="25400" cap="flat">
              <a:solidFill>
                <a:srgbClr val="80A1CB"/>
              </a:solidFill>
              <a:prstDash val="solid"/>
              <a:miter lim="800000"/>
              <a:headEnd type="none" w="med" len="med"/>
              <a:tailEnd type="none" w="med" len="med"/>
            </a:ln>
          </p:spPr>
          <p:txBody>
            <a:bodyPr lIns="152400" tIns="152400" rIns="152400" bIns="152400" anchor="ctr"/>
            <a:lstStyle/>
            <a:p>
              <a:pPr algn="l"/>
              <a:r>
                <a:rPr lang="en-US" sz="1700" dirty="0">
                  <a:solidFill>
                    <a:srgbClr val="262626"/>
                  </a:solidFill>
                  <a:latin typeface="Consolas" charset="0"/>
                  <a:ea typeface="ＭＳ Ｐゴシック" charset="0"/>
                  <a:cs typeface="Consolas" charset="0"/>
                  <a:sym typeface="Consolas" charset="0"/>
                </a:rPr>
                <a:t>  </a:t>
              </a:r>
              <a:r>
                <a:rPr lang="en-US" sz="1700" dirty="0">
                  <a:solidFill>
                    <a:srgbClr val="354175"/>
                  </a:solidFill>
                  <a:latin typeface="Consolas Bold" charset="0"/>
                  <a:ea typeface="ＭＳ Ｐゴシック" charset="0"/>
                  <a:cs typeface="Consolas Bold" charset="0"/>
                  <a:sym typeface="Consolas Bold" charset="0"/>
                </a:rPr>
                <a:t>Definition</a:t>
              </a:r>
              <a:r>
                <a:rPr lang="en-US" sz="1700" dirty="0">
                  <a:solidFill>
                    <a:srgbClr val="262626"/>
                  </a:solidFill>
                  <a:latin typeface="Consolas" charset="0"/>
                  <a:ea typeface="ＭＳ Ｐゴシック" charset="0"/>
                  <a:cs typeface="Consolas" charset="0"/>
                  <a:sym typeface="Consolas" charset="0"/>
                </a:rPr>
                <a:t> </a:t>
              </a:r>
              <a:r>
                <a:rPr lang="en-US" sz="1700" dirty="0" err="1">
                  <a:solidFill>
                    <a:srgbClr val="354175"/>
                  </a:solidFill>
                  <a:latin typeface="Consolas Bold" charset="0"/>
                  <a:ea typeface="ＭＳ Ｐゴシック" charset="0"/>
                  <a:cs typeface="Consolas Bold" charset="0"/>
                  <a:sym typeface="Consolas Bold" charset="0"/>
                </a:rPr>
                <a:t>InBuf</a:t>
              </a:r>
              <a:r>
                <a:rPr lang="en-US" sz="1700" dirty="0">
                  <a:solidFill>
                    <a:srgbClr val="262626"/>
                  </a:solidFill>
                  <a:latin typeface="Consolas" charset="0"/>
                  <a:ea typeface="ＭＳ Ｐゴシック" charset="0"/>
                  <a:cs typeface="Consolas" charset="0"/>
                  <a:sym typeface="Consolas" charset="0"/>
                </a:rPr>
                <a:t> </a:t>
              </a:r>
              <a:r>
                <a:rPr lang="en-US" sz="1700" dirty="0">
                  <a:solidFill>
                    <a:srgbClr val="262626"/>
                  </a:solidFill>
                  <a:latin typeface="Consolas Bold" charset="0"/>
                  <a:ea typeface="ＭＳ Ｐゴシック" charset="0"/>
                  <a:cs typeface="Consolas Bold" charset="0"/>
                  <a:sym typeface="Consolas Bold" charset="0"/>
                </a:rPr>
                <a:t>:=</a:t>
              </a:r>
              <a:r>
                <a:rPr lang="en-US" sz="1700" dirty="0">
                  <a:solidFill>
                    <a:srgbClr val="262626"/>
                  </a:solidFill>
                  <a:latin typeface="Consolas" charset="0"/>
                  <a:ea typeface="ＭＳ Ｐゴシック" charset="0"/>
                  <a:cs typeface="Consolas" charset="0"/>
                  <a:sym typeface="Consolas" charset="0"/>
                </a:rPr>
                <a:t> </a:t>
              </a:r>
              <a:r>
                <a:rPr lang="en-US" sz="1700" dirty="0">
                  <a:solidFill>
                    <a:srgbClr val="354175"/>
                  </a:solidFill>
                  <a:latin typeface="Consolas Bold" charset="0"/>
                  <a:ea typeface="ＭＳ Ｐゴシック" charset="0"/>
                  <a:cs typeface="Consolas Bold" charset="0"/>
                  <a:sym typeface="Consolas Bold" charset="0"/>
                </a:rPr>
                <a:t>Bag</a:t>
              </a:r>
              <a:r>
                <a:rPr lang="en-US" sz="1700" dirty="0">
                  <a:solidFill>
                    <a:srgbClr val="262626"/>
                  </a:solidFill>
                  <a:latin typeface="Consolas" charset="0"/>
                  <a:ea typeface="ＭＳ Ｐゴシック" charset="0"/>
                  <a:cs typeface="Consolas" charset="0"/>
                  <a:sym typeface="Consolas" charset="0"/>
                </a:rPr>
                <a:t> </a:t>
              </a:r>
              <a:r>
                <a:rPr lang="en-US" sz="1700" dirty="0">
                  <a:solidFill>
                    <a:srgbClr val="434343"/>
                  </a:solidFill>
                  <a:latin typeface="Consolas" charset="0"/>
                  <a:ea typeface="ＭＳ Ｐゴシック" charset="0"/>
                  <a:cs typeface="Consolas" charset="0"/>
                  <a:sym typeface="Consolas" charset="0"/>
                </a:rPr>
                <a:t>Packet</a:t>
              </a:r>
              <a:r>
                <a:rPr lang="en-US" sz="1700" dirty="0">
                  <a:solidFill>
                    <a:srgbClr val="262626"/>
                  </a:solidFill>
                  <a:latin typeface="Consolas" charset="0"/>
                  <a:ea typeface="ＭＳ Ｐゴシック" charset="0"/>
                  <a:cs typeface="Consolas" charset="0"/>
                  <a:sym typeface="Consolas" charset="0"/>
                </a:rPr>
                <a:t>.</a:t>
              </a:r>
            </a:p>
            <a:p>
              <a:pPr algn="l"/>
              <a:r>
                <a:rPr lang="en-US" sz="1700" dirty="0">
                  <a:solidFill>
                    <a:srgbClr val="262626"/>
                  </a:solidFill>
                  <a:latin typeface="Consolas" charset="0"/>
                  <a:ea typeface="ＭＳ Ｐゴシック" charset="0"/>
                  <a:cs typeface="Consolas" charset="0"/>
                  <a:sym typeface="Consolas" charset="0"/>
                </a:rPr>
                <a:t>  </a:t>
              </a:r>
              <a:r>
                <a:rPr lang="en-US" sz="1700" dirty="0">
                  <a:solidFill>
                    <a:srgbClr val="354175"/>
                  </a:solidFill>
                  <a:latin typeface="Consolas Bold" charset="0"/>
                  <a:ea typeface="ＭＳ Ｐゴシック" charset="0"/>
                  <a:cs typeface="Consolas Bold" charset="0"/>
                  <a:sym typeface="Consolas Bold" charset="0"/>
                </a:rPr>
                <a:t>Definition</a:t>
              </a:r>
              <a:r>
                <a:rPr lang="en-US" sz="1700" dirty="0">
                  <a:solidFill>
                    <a:srgbClr val="262626"/>
                  </a:solidFill>
                  <a:latin typeface="Consolas" charset="0"/>
                  <a:ea typeface="ＭＳ Ｐゴシック" charset="0"/>
                  <a:cs typeface="Consolas" charset="0"/>
                  <a:sym typeface="Consolas" charset="0"/>
                </a:rPr>
                <a:t> </a:t>
              </a:r>
              <a:r>
                <a:rPr lang="en-US" sz="1700" dirty="0" err="1">
                  <a:solidFill>
                    <a:srgbClr val="354175"/>
                  </a:solidFill>
                  <a:latin typeface="Consolas Bold" charset="0"/>
                  <a:ea typeface="ＭＳ Ｐゴシック" charset="0"/>
                  <a:cs typeface="Consolas Bold" charset="0"/>
                  <a:sym typeface="Consolas Bold" charset="0"/>
                </a:rPr>
                <a:t>OutBuf</a:t>
              </a:r>
              <a:r>
                <a:rPr lang="en-US" sz="1700" dirty="0">
                  <a:solidFill>
                    <a:srgbClr val="262626"/>
                  </a:solidFill>
                  <a:latin typeface="Consolas" charset="0"/>
                  <a:ea typeface="ＭＳ Ｐゴシック" charset="0"/>
                  <a:cs typeface="Consolas" charset="0"/>
                  <a:sym typeface="Consolas" charset="0"/>
                </a:rPr>
                <a:t> </a:t>
              </a:r>
              <a:r>
                <a:rPr lang="en-US" sz="1700" dirty="0">
                  <a:solidFill>
                    <a:srgbClr val="262626"/>
                  </a:solidFill>
                  <a:latin typeface="Consolas Bold" charset="0"/>
                  <a:ea typeface="ＭＳ Ｐゴシック" charset="0"/>
                  <a:cs typeface="Consolas Bold" charset="0"/>
                  <a:sym typeface="Consolas Bold" charset="0"/>
                </a:rPr>
                <a:t>:=</a:t>
              </a:r>
              <a:r>
                <a:rPr lang="en-US" sz="1700" dirty="0">
                  <a:solidFill>
                    <a:srgbClr val="262626"/>
                  </a:solidFill>
                  <a:latin typeface="Consolas" charset="0"/>
                  <a:ea typeface="ＭＳ Ｐゴシック" charset="0"/>
                  <a:cs typeface="Consolas" charset="0"/>
                  <a:sym typeface="Consolas" charset="0"/>
                </a:rPr>
                <a:t> </a:t>
              </a:r>
              <a:r>
                <a:rPr lang="en-US" sz="1700" dirty="0">
                  <a:solidFill>
                    <a:srgbClr val="354175"/>
                  </a:solidFill>
                  <a:latin typeface="Consolas Bold" charset="0"/>
                  <a:ea typeface="ＭＳ Ｐゴシック" charset="0"/>
                  <a:cs typeface="Consolas Bold" charset="0"/>
                  <a:sym typeface="Consolas Bold" charset="0"/>
                </a:rPr>
                <a:t>Bag</a:t>
              </a:r>
              <a:r>
                <a:rPr lang="en-US" sz="1700" dirty="0">
                  <a:solidFill>
                    <a:srgbClr val="262626"/>
                  </a:solidFill>
                  <a:latin typeface="Consolas" charset="0"/>
                  <a:ea typeface="ＭＳ Ｐゴシック" charset="0"/>
                  <a:cs typeface="Consolas" charset="0"/>
                  <a:sym typeface="Consolas" charset="0"/>
                </a:rPr>
                <a:t> </a:t>
              </a:r>
              <a:r>
                <a:rPr lang="en-US" sz="1700" dirty="0">
                  <a:solidFill>
                    <a:srgbClr val="434343"/>
                  </a:solidFill>
                  <a:latin typeface="Consolas" charset="0"/>
                  <a:ea typeface="ＭＳ Ｐゴシック" charset="0"/>
                  <a:cs typeface="Consolas" charset="0"/>
                  <a:sym typeface="Consolas" charset="0"/>
                </a:rPr>
                <a:t>Packet</a:t>
              </a:r>
              <a:r>
                <a:rPr lang="en-US" sz="1700" dirty="0">
                  <a:solidFill>
                    <a:srgbClr val="262626"/>
                  </a:solidFill>
                  <a:latin typeface="Consolas" charset="0"/>
                  <a:ea typeface="ＭＳ Ｐゴシック" charset="0"/>
                  <a:cs typeface="Consolas" charset="0"/>
                  <a:sym typeface="Consolas" charset="0"/>
                </a:rPr>
                <a:t>.</a:t>
              </a:r>
            </a:p>
            <a:p>
              <a:pPr algn="l"/>
              <a:r>
                <a:rPr lang="en-US" sz="1700" dirty="0">
                  <a:solidFill>
                    <a:srgbClr val="262626"/>
                  </a:solidFill>
                  <a:latin typeface="Consolas" charset="0"/>
                  <a:ea typeface="ＭＳ Ｐゴシック" charset="0"/>
                  <a:cs typeface="Consolas" charset="0"/>
                  <a:sym typeface="Consolas" charset="0"/>
                </a:rPr>
                <a:t>  </a:t>
              </a:r>
              <a:r>
                <a:rPr lang="en-US" sz="1700" dirty="0">
                  <a:solidFill>
                    <a:srgbClr val="354175"/>
                  </a:solidFill>
                  <a:latin typeface="Consolas Bold" charset="0"/>
                  <a:ea typeface="ＭＳ Ｐゴシック" charset="0"/>
                  <a:cs typeface="Consolas Bold" charset="0"/>
                  <a:sym typeface="Consolas Bold" charset="0"/>
                </a:rPr>
                <a:t>Definition</a:t>
              </a:r>
              <a:r>
                <a:rPr lang="en-US" sz="1700" dirty="0">
                  <a:solidFill>
                    <a:srgbClr val="262626"/>
                  </a:solidFill>
                  <a:latin typeface="Consolas" charset="0"/>
                  <a:ea typeface="ＭＳ Ｐゴシック" charset="0"/>
                  <a:cs typeface="Consolas" charset="0"/>
                  <a:sym typeface="Consolas" charset="0"/>
                </a:rPr>
                <a:t> </a:t>
              </a:r>
              <a:r>
                <a:rPr lang="en-US" sz="1700" dirty="0" err="1">
                  <a:solidFill>
                    <a:srgbClr val="354175"/>
                  </a:solidFill>
                  <a:latin typeface="Consolas Bold" charset="0"/>
                  <a:ea typeface="ＭＳ Ｐゴシック" charset="0"/>
                  <a:cs typeface="Consolas Bold" charset="0"/>
                  <a:sym typeface="Consolas Bold" charset="0"/>
                </a:rPr>
                <a:t>OFInBuf</a:t>
              </a:r>
              <a:r>
                <a:rPr lang="en-US" sz="1700" dirty="0">
                  <a:solidFill>
                    <a:srgbClr val="262626"/>
                  </a:solidFill>
                  <a:latin typeface="Consolas" charset="0"/>
                  <a:ea typeface="ＭＳ Ｐゴシック" charset="0"/>
                  <a:cs typeface="Consolas" charset="0"/>
                  <a:sym typeface="Consolas" charset="0"/>
                </a:rPr>
                <a:t> </a:t>
              </a:r>
              <a:r>
                <a:rPr lang="en-US" sz="1700" dirty="0">
                  <a:solidFill>
                    <a:srgbClr val="262626"/>
                  </a:solidFill>
                  <a:latin typeface="Consolas Bold" charset="0"/>
                  <a:ea typeface="ＭＳ Ｐゴシック" charset="0"/>
                  <a:cs typeface="Consolas Bold" charset="0"/>
                  <a:sym typeface="Consolas Bold" charset="0"/>
                </a:rPr>
                <a:t>:=</a:t>
              </a:r>
              <a:r>
                <a:rPr lang="en-US" sz="1700" dirty="0">
                  <a:solidFill>
                    <a:srgbClr val="262626"/>
                  </a:solidFill>
                  <a:latin typeface="Consolas" charset="0"/>
                  <a:ea typeface="ＭＳ Ｐゴシック" charset="0"/>
                  <a:cs typeface="Consolas" charset="0"/>
                  <a:sym typeface="Consolas" charset="0"/>
                </a:rPr>
                <a:t> </a:t>
              </a:r>
              <a:r>
                <a:rPr lang="en-US" sz="1700" dirty="0">
                  <a:solidFill>
                    <a:srgbClr val="354175"/>
                  </a:solidFill>
                  <a:latin typeface="Consolas Bold" charset="0"/>
                  <a:ea typeface="ＭＳ Ｐゴシック" charset="0"/>
                  <a:cs typeface="Consolas Bold" charset="0"/>
                  <a:sym typeface="Consolas Bold" charset="0"/>
                </a:rPr>
                <a:t>Bag</a:t>
              </a:r>
              <a:r>
                <a:rPr lang="en-US" sz="1700" dirty="0">
                  <a:solidFill>
                    <a:srgbClr val="262626"/>
                  </a:solidFill>
                  <a:latin typeface="Consolas" charset="0"/>
                  <a:ea typeface="ＭＳ Ｐゴシック" charset="0"/>
                  <a:cs typeface="Consolas" charset="0"/>
                  <a:sym typeface="Consolas" charset="0"/>
                </a:rPr>
                <a:t> </a:t>
              </a:r>
              <a:r>
                <a:rPr lang="en-US" sz="1700" dirty="0" err="1">
                  <a:solidFill>
                    <a:srgbClr val="434343"/>
                  </a:solidFill>
                  <a:latin typeface="Consolas" charset="0"/>
                  <a:ea typeface="ＭＳ Ｐゴシック" charset="0"/>
                  <a:cs typeface="Consolas" charset="0"/>
                  <a:sym typeface="Consolas" charset="0"/>
                </a:rPr>
                <a:t>SwitchMsg</a:t>
              </a:r>
              <a:r>
                <a:rPr lang="en-US" sz="1700" dirty="0">
                  <a:solidFill>
                    <a:srgbClr val="262626"/>
                  </a:solidFill>
                  <a:latin typeface="Consolas" charset="0"/>
                  <a:ea typeface="ＭＳ Ｐゴシック" charset="0"/>
                  <a:cs typeface="Consolas" charset="0"/>
                  <a:sym typeface="Consolas" charset="0"/>
                </a:rPr>
                <a:t>.</a:t>
              </a:r>
            </a:p>
            <a:p>
              <a:pPr algn="l"/>
              <a:r>
                <a:rPr lang="en-US" sz="1700" dirty="0">
                  <a:solidFill>
                    <a:srgbClr val="262626"/>
                  </a:solidFill>
                  <a:latin typeface="Consolas" charset="0"/>
                  <a:ea typeface="ＭＳ Ｐゴシック" charset="0"/>
                  <a:cs typeface="Consolas" charset="0"/>
                  <a:sym typeface="Consolas" charset="0"/>
                </a:rPr>
                <a:t>  </a:t>
              </a:r>
              <a:r>
                <a:rPr lang="en-US" sz="1700" dirty="0">
                  <a:solidFill>
                    <a:srgbClr val="354175"/>
                  </a:solidFill>
                  <a:latin typeface="Consolas Bold" charset="0"/>
                  <a:ea typeface="ＭＳ Ｐゴシック" charset="0"/>
                  <a:cs typeface="Consolas Bold" charset="0"/>
                  <a:sym typeface="Consolas Bold" charset="0"/>
                </a:rPr>
                <a:t>Definition</a:t>
              </a:r>
              <a:r>
                <a:rPr lang="en-US" sz="1700" dirty="0">
                  <a:solidFill>
                    <a:srgbClr val="262626"/>
                  </a:solidFill>
                  <a:latin typeface="Consolas" charset="0"/>
                  <a:ea typeface="ＭＳ Ｐゴシック" charset="0"/>
                  <a:cs typeface="Consolas" charset="0"/>
                  <a:sym typeface="Consolas" charset="0"/>
                </a:rPr>
                <a:t> </a:t>
              </a:r>
              <a:r>
                <a:rPr lang="en-US" sz="1700" dirty="0" err="1">
                  <a:solidFill>
                    <a:srgbClr val="354175"/>
                  </a:solidFill>
                  <a:latin typeface="Consolas Bold" charset="0"/>
                  <a:ea typeface="ＭＳ Ｐゴシック" charset="0"/>
                  <a:cs typeface="Consolas Bold" charset="0"/>
                  <a:sym typeface="Consolas Bold" charset="0"/>
                </a:rPr>
                <a:t>OFOutBuf</a:t>
              </a:r>
              <a:r>
                <a:rPr lang="en-US" sz="1700" dirty="0">
                  <a:solidFill>
                    <a:srgbClr val="262626"/>
                  </a:solidFill>
                  <a:latin typeface="Consolas" charset="0"/>
                  <a:ea typeface="ＭＳ Ｐゴシック" charset="0"/>
                  <a:cs typeface="Consolas" charset="0"/>
                  <a:sym typeface="Consolas" charset="0"/>
                </a:rPr>
                <a:t> </a:t>
              </a:r>
              <a:r>
                <a:rPr lang="en-US" sz="1700" dirty="0">
                  <a:solidFill>
                    <a:srgbClr val="262626"/>
                  </a:solidFill>
                  <a:latin typeface="Consolas Bold" charset="0"/>
                  <a:ea typeface="ＭＳ Ｐゴシック" charset="0"/>
                  <a:cs typeface="Consolas Bold" charset="0"/>
                  <a:sym typeface="Consolas Bold" charset="0"/>
                </a:rPr>
                <a:t>:=</a:t>
              </a:r>
              <a:r>
                <a:rPr lang="en-US" sz="1700" dirty="0">
                  <a:solidFill>
                    <a:srgbClr val="262626"/>
                  </a:solidFill>
                  <a:latin typeface="Consolas" charset="0"/>
                  <a:ea typeface="ＭＳ Ｐゴシック" charset="0"/>
                  <a:cs typeface="Consolas" charset="0"/>
                  <a:sym typeface="Consolas" charset="0"/>
                </a:rPr>
                <a:t> </a:t>
              </a:r>
              <a:r>
                <a:rPr lang="en-US" sz="1700" dirty="0">
                  <a:solidFill>
                    <a:srgbClr val="354175"/>
                  </a:solidFill>
                  <a:latin typeface="Consolas Bold" charset="0"/>
                  <a:ea typeface="ＭＳ Ｐゴシック" charset="0"/>
                  <a:cs typeface="Consolas Bold" charset="0"/>
                  <a:sym typeface="Consolas Bold" charset="0"/>
                </a:rPr>
                <a:t>Bag</a:t>
              </a:r>
              <a:r>
                <a:rPr lang="en-US" sz="1700" dirty="0">
                  <a:solidFill>
                    <a:srgbClr val="262626"/>
                  </a:solidFill>
                  <a:latin typeface="Consolas" charset="0"/>
                  <a:ea typeface="ＭＳ Ｐゴシック" charset="0"/>
                  <a:cs typeface="Consolas" charset="0"/>
                  <a:sym typeface="Consolas" charset="0"/>
                </a:rPr>
                <a:t> </a:t>
              </a:r>
              <a:r>
                <a:rPr lang="en-US" sz="1700" dirty="0" err="1">
                  <a:solidFill>
                    <a:srgbClr val="434343"/>
                  </a:solidFill>
                  <a:latin typeface="Consolas" charset="0"/>
                  <a:ea typeface="ＭＳ Ｐゴシック" charset="0"/>
                  <a:cs typeface="Consolas" charset="0"/>
                  <a:sym typeface="Consolas" charset="0"/>
                </a:rPr>
                <a:t>CtrlMsg</a:t>
              </a:r>
              <a:r>
                <a:rPr lang="en-US" sz="1700" dirty="0">
                  <a:solidFill>
                    <a:srgbClr val="262626"/>
                  </a:solidFill>
                  <a:latin typeface="Consolas" charset="0"/>
                  <a:ea typeface="ＭＳ Ｐゴシック" charset="0"/>
                  <a:cs typeface="Consolas" charset="0"/>
                  <a:sym typeface="Consolas" charset="0"/>
                </a:rPr>
                <a:t>.</a:t>
              </a:r>
            </a:p>
          </p:txBody>
        </p:sp>
        <p:sp>
          <p:nvSpPr>
            <p:cNvPr id="52229" name="AutoShape 5"/>
            <p:cNvSpPr>
              <a:spLocks/>
            </p:cNvSpPr>
            <p:nvPr/>
          </p:nvSpPr>
          <p:spPr bwMode="auto">
            <a:xfrm rot="5400000">
              <a:off x="1304" y="308"/>
              <a:ext cx="1672" cy="1056"/>
            </a:xfrm>
            <a:prstGeom prst="leftRightArrow">
              <a:avLst>
                <a:gd name="adj1" fmla="val 71889"/>
                <a:gd name="adj2" fmla="val 48658"/>
              </a:avLst>
            </a:prstGeom>
            <a:solidFill>
              <a:srgbClr val="FDFFD0"/>
            </a:solidFill>
            <a:ln w="6350" cap="flat">
              <a:solidFill>
                <a:srgbClr val="000000"/>
              </a:solidFill>
              <a:prstDash val="solid"/>
              <a:miter lim="800000"/>
              <a:headEnd type="none" w="med" len="med"/>
              <a:tailEnd type="none" w="med" len="med"/>
            </a:ln>
          </p:spPr>
          <p:txBody>
            <a:bodyPr lIns="0" tIns="0" rIns="0" bIns="0"/>
            <a:lstStyle/>
            <a:p>
              <a:endParaRPr lang="en-US"/>
            </a:p>
          </p:txBody>
        </p:sp>
      </p:grpSp>
      <p:sp>
        <p:nvSpPr>
          <p:cNvPr id="52231" name="Rectangle 7"/>
          <p:cNvSpPr>
            <a:spLocks/>
          </p:cNvSpPr>
          <p:nvPr/>
        </p:nvSpPr>
        <p:spPr bwMode="auto">
          <a:xfrm>
            <a:off x="-27905" y="3049488"/>
            <a:ext cx="9169673" cy="741164"/>
          </a:xfrm>
          <a:prstGeom prst="rect">
            <a:avLst/>
          </a:prstGeom>
          <a:solidFill>
            <a:srgbClr val="D4FFD6"/>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214305" tIns="214305" rIns="214305" bIns="214305" anchor="ctr"/>
          <a:lstStyle/>
          <a:p>
            <a:r>
              <a:rPr lang="en-US" sz="2400">
                <a:ea typeface="ＭＳ Ｐゴシック" charset="0"/>
                <a:cs typeface="Myriad Pro Light" charset="0"/>
              </a:rPr>
              <a:t>Essential asynchrony: packet buffers, message reordering, and barriers</a:t>
            </a:r>
          </a:p>
        </p:txBody>
      </p:sp>
      <p:sp>
        <p:nvSpPr>
          <p:cNvPr id="2" name="Date Placeholder 1"/>
          <p:cNvSpPr>
            <a:spLocks noGrp="1"/>
          </p:cNvSpPr>
          <p:nvPr>
            <p:ph type="dt" sz="half" idx="10"/>
          </p:nvPr>
        </p:nvSpPr>
        <p:spPr/>
        <p:txBody>
          <a:bodyPr/>
          <a:lstStyle/>
          <a:p>
            <a:r>
              <a:rPr lang="en-US" smtClean="0"/>
              <a:t>9/24/13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58</a:t>
            </a:fld>
            <a:endParaRPr lang="en-US"/>
          </a:p>
        </p:txBody>
      </p:sp>
      <p:sp>
        <p:nvSpPr>
          <p:cNvPr id="12"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Tree>
    <p:extLst>
      <p:ext uri="{BB962C8B-B14F-4D97-AF65-F5344CB8AC3E}">
        <p14:creationId xmlns:p14="http://schemas.microsoft.com/office/powerpoint/2010/main" val="865270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22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22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1" grpId="0" animBg="1"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7" name="Group 1"/>
          <p:cNvGraphicFramePr>
            <a:graphicFrameLocks noGrp="1"/>
          </p:cNvGraphicFramePr>
          <p:nvPr/>
        </p:nvGraphicFramePr>
        <p:xfrm>
          <a:off x="357188" y="1312664"/>
          <a:ext cx="3420071" cy="1228724"/>
        </p:xfrm>
        <a:graphic>
          <a:graphicData uri="http://schemas.openxmlformats.org/drawingml/2006/table">
            <a:tbl>
              <a:tblPr/>
              <a:tblGrid>
                <a:gridCol w="695400"/>
                <a:gridCol w="1793751"/>
                <a:gridCol w="930920"/>
              </a:tblGrid>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Priority</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Predicate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Action</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19501" name="Group 45"/>
          <p:cNvGraphicFramePr>
            <a:graphicFrameLocks noGrp="1"/>
          </p:cNvGraphicFramePr>
          <p:nvPr>
            <p:extLst>
              <p:ext uri="{D42A27DB-BD31-4B8C-83A1-F6EECF244321}">
                <p14:modId xmlns:p14="http://schemas.microsoft.com/office/powerpoint/2010/main" val="1634772768"/>
              </p:ext>
            </p:extLst>
          </p:nvPr>
        </p:nvGraphicFramePr>
        <p:xfrm>
          <a:off x="5562600" y="5181600"/>
          <a:ext cx="3421186" cy="1228724"/>
        </p:xfrm>
        <a:graphic>
          <a:graphicData uri="http://schemas.openxmlformats.org/drawingml/2006/table">
            <a:tbl>
              <a:tblPr/>
              <a:tblGrid>
                <a:gridCol w="695399"/>
                <a:gridCol w="1794867"/>
                <a:gridCol w="930920"/>
              </a:tblGrid>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Priority</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Predicate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Action</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10</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SSH</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Drop</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5</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dst_ip = H1</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Fwd 1</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5</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dst_ip = H2</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dirty="0" err="1">
                          <a:ln>
                            <a:noFill/>
                          </a:ln>
                          <a:solidFill>
                            <a:schemeClr val="tx1"/>
                          </a:solidFill>
                          <a:effectLst/>
                          <a:latin typeface="Courier New Bold" charset="0"/>
                          <a:ea typeface="ヒラギノ角ゴ ProN W3" charset="0"/>
                          <a:cs typeface="Courier New Bold" charset="0"/>
                          <a:sym typeface="Courier New Bold" charset="0"/>
                        </a:rPr>
                        <a:t>Fwd</a:t>
                      </a:r>
                      <a:r>
                        <a:rPr kumimoji="0" lang="en-US" sz="1500" b="0" i="0" u="none" strike="noStrike" cap="none" normalizeH="0" baseline="0" dirty="0">
                          <a:ln>
                            <a:noFill/>
                          </a:ln>
                          <a:solidFill>
                            <a:schemeClr val="tx1"/>
                          </a:solidFill>
                          <a:effectLst/>
                          <a:latin typeface="Courier New Bold" charset="0"/>
                          <a:ea typeface="ヒラギノ角ゴ ProN W3" charset="0"/>
                          <a:cs typeface="Courier New Bold" charset="0"/>
                          <a:sym typeface="Courier New Bold" charset="0"/>
                        </a:rPr>
                        <a:t> 2</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r>
            </a:tbl>
          </a:graphicData>
        </a:graphic>
      </p:graphicFrame>
      <p:graphicFrame>
        <p:nvGraphicFramePr>
          <p:cNvPr id="19545" name="Group 89"/>
          <p:cNvGraphicFramePr>
            <a:graphicFrameLocks noGrp="1"/>
          </p:cNvGraphicFramePr>
          <p:nvPr>
            <p:extLst>
              <p:ext uri="{D42A27DB-BD31-4B8C-83A1-F6EECF244321}">
                <p14:modId xmlns:p14="http://schemas.microsoft.com/office/powerpoint/2010/main" val="3350129399"/>
              </p:ext>
            </p:extLst>
          </p:nvPr>
        </p:nvGraphicFramePr>
        <p:xfrm>
          <a:off x="304800" y="3124200"/>
          <a:ext cx="3420071" cy="1228724"/>
        </p:xfrm>
        <a:graphic>
          <a:graphicData uri="http://schemas.openxmlformats.org/drawingml/2006/table">
            <a:tbl>
              <a:tblPr/>
              <a:tblGrid>
                <a:gridCol w="695400"/>
                <a:gridCol w="1793751"/>
                <a:gridCol w="930920"/>
              </a:tblGrid>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Priority</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Predicate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Action</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5</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dst_ip = H1</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Fwd 1</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dirty="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r>
            </a:tbl>
          </a:graphicData>
        </a:graphic>
      </p:graphicFrame>
      <p:graphicFrame>
        <p:nvGraphicFramePr>
          <p:cNvPr id="19589" name="Group 133"/>
          <p:cNvGraphicFramePr>
            <a:graphicFrameLocks noGrp="1"/>
          </p:cNvGraphicFramePr>
          <p:nvPr>
            <p:extLst>
              <p:ext uri="{D42A27DB-BD31-4B8C-83A1-F6EECF244321}">
                <p14:modId xmlns:p14="http://schemas.microsoft.com/office/powerpoint/2010/main" val="764411361"/>
              </p:ext>
            </p:extLst>
          </p:nvPr>
        </p:nvGraphicFramePr>
        <p:xfrm>
          <a:off x="304800" y="5029200"/>
          <a:ext cx="3420071" cy="1228724"/>
        </p:xfrm>
        <a:graphic>
          <a:graphicData uri="http://schemas.openxmlformats.org/drawingml/2006/table">
            <a:tbl>
              <a:tblPr/>
              <a:tblGrid>
                <a:gridCol w="695400"/>
                <a:gridCol w="1793751"/>
                <a:gridCol w="930920"/>
              </a:tblGrid>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Priority</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Predicate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dirty="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Action</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5</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dst_ip = H1</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Fwd 1</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5</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dirty="0" err="1">
                          <a:ln>
                            <a:noFill/>
                          </a:ln>
                          <a:solidFill>
                            <a:schemeClr val="tx1"/>
                          </a:solidFill>
                          <a:effectLst/>
                          <a:latin typeface="Courier New Bold" charset="0"/>
                          <a:ea typeface="ヒラギノ角ゴ ProN W3" charset="0"/>
                          <a:cs typeface="Courier New Bold" charset="0"/>
                          <a:sym typeface="Courier New Bold" charset="0"/>
                        </a:rPr>
                        <a:t>dst_ip</a:t>
                      </a:r>
                      <a:r>
                        <a:rPr kumimoji="0" lang="en-US" sz="1500" b="0" i="0" u="none" strike="noStrike" cap="none" normalizeH="0" baseline="0" dirty="0">
                          <a:ln>
                            <a:noFill/>
                          </a:ln>
                          <a:solidFill>
                            <a:schemeClr val="tx1"/>
                          </a:solidFill>
                          <a:effectLst/>
                          <a:latin typeface="Courier New Bold" charset="0"/>
                          <a:ea typeface="ヒラギノ角ゴ ProN W3" charset="0"/>
                          <a:cs typeface="Courier New Bold" charset="0"/>
                          <a:sym typeface="Courier New Bold" charset="0"/>
                        </a:rPr>
                        <a:t> = H2</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dirty="0" err="1">
                          <a:ln>
                            <a:noFill/>
                          </a:ln>
                          <a:solidFill>
                            <a:schemeClr val="tx1"/>
                          </a:solidFill>
                          <a:effectLst/>
                          <a:latin typeface="Courier New Bold" charset="0"/>
                          <a:ea typeface="ヒラギノ角ゴ ProN W3" charset="0"/>
                          <a:cs typeface="Courier New Bold" charset="0"/>
                          <a:sym typeface="Courier New Bold" charset="0"/>
                        </a:rPr>
                        <a:t>Fwd</a:t>
                      </a:r>
                      <a:r>
                        <a:rPr kumimoji="0" lang="en-US" sz="1500" b="0" i="0" u="none" strike="noStrike" cap="none" normalizeH="0" baseline="0" dirty="0">
                          <a:ln>
                            <a:noFill/>
                          </a:ln>
                          <a:solidFill>
                            <a:schemeClr val="tx1"/>
                          </a:solidFill>
                          <a:effectLst/>
                          <a:latin typeface="Courier New Bold" charset="0"/>
                          <a:ea typeface="ヒラギノ角ゴ ProN W3" charset="0"/>
                          <a:cs typeface="Courier New Bold" charset="0"/>
                          <a:sym typeface="Courier New Bold" charset="0"/>
                        </a:rPr>
                        <a:t> 2</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r>
            </a:tbl>
          </a:graphicData>
        </a:graphic>
      </p:graphicFrame>
      <p:grpSp>
        <p:nvGrpSpPr>
          <p:cNvPr id="19638" name="Group 182"/>
          <p:cNvGrpSpPr>
            <a:grpSpLocks/>
          </p:cNvGrpSpPr>
          <p:nvPr/>
        </p:nvGrpSpPr>
        <p:grpSpPr bwMode="auto">
          <a:xfrm>
            <a:off x="1849636" y="2514607"/>
            <a:ext cx="4480471" cy="3620835"/>
            <a:chOff x="1384" y="273"/>
            <a:chExt cx="4014" cy="3243"/>
          </a:xfrm>
        </p:grpSpPr>
        <p:grpSp>
          <p:nvGrpSpPr>
            <p:cNvPr id="19636" name="Group 180"/>
            <p:cNvGrpSpPr>
              <a:grpSpLocks/>
            </p:cNvGrpSpPr>
            <p:nvPr/>
          </p:nvGrpSpPr>
          <p:grpSpPr bwMode="auto">
            <a:xfrm>
              <a:off x="1384" y="273"/>
              <a:ext cx="3360" cy="3243"/>
              <a:chOff x="1384" y="273"/>
              <a:chExt cx="3360" cy="3243"/>
            </a:xfrm>
          </p:grpSpPr>
          <p:pic>
            <p:nvPicPr>
              <p:cNvPr id="19633" name="Picture 17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 y="273"/>
                <a:ext cx="200"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9634" name="Picture 17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 y="1852"/>
                <a:ext cx="254" cy="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9635" name="Picture 17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 y="3220"/>
                <a:ext cx="1768"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19637" name="Rectangle 181"/>
            <p:cNvSpPr>
              <a:spLocks/>
            </p:cNvSpPr>
            <p:nvPr/>
          </p:nvSpPr>
          <p:spPr bwMode="auto">
            <a:xfrm>
              <a:off x="1734" y="2073"/>
              <a:ext cx="3664"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n-US" sz="2100">
                  <a:latin typeface="Myriad Pro Light It" charset="0"/>
                  <a:ea typeface="ＭＳ Ｐゴシック" charset="0"/>
                  <a:cs typeface="Myriad Pro Light It" charset="0"/>
                  <a:sym typeface="Myriad Pro Light It" charset="0"/>
                </a:rPr>
                <a:t>update re-ordering</a:t>
              </a:r>
            </a:p>
          </p:txBody>
        </p:sp>
      </p:grpSp>
      <p:graphicFrame>
        <p:nvGraphicFramePr>
          <p:cNvPr id="19639" name="Group 183"/>
          <p:cNvGraphicFramePr>
            <a:graphicFrameLocks noGrp="1"/>
          </p:cNvGraphicFramePr>
          <p:nvPr>
            <p:extLst>
              <p:ext uri="{D42A27DB-BD31-4B8C-83A1-F6EECF244321}">
                <p14:modId xmlns:p14="http://schemas.microsoft.com/office/powerpoint/2010/main" val="1205289061"/>
              </p:ext>
            </p:extLst>
          </p:nvPr>
        </p:nvGraphicFramePr>
        <p:xfrm>
          <a:off x="5545336" y="1312664"/>
          <a:ext cx="3421187" cy="1892498"/>
        </p:xfrm>
        <a:graphic>
          <a:graphicData uri="http://schemas.openxmlformats.org/drawingml/2006/table">
            <a:tbl>
              <a:tblPr/>
              <a:tblGrid>
                <a:gridCol w="695400"/>
                <a:gridCol w="1794867"/>
                <a:gridCol w="930920"/>
              </a:tblGrid>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Priority</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Predicate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Action</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r>
              <a:tr h="970955">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10</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SSH</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Drop</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dirty="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r>
            </a:tbl>
          </a:graphicData>
        </a:graphic>
      </p:graphicFrame>
      <p:graphicFrame>
        <p:nvGraphicFramePr>
          <p:cNvPr id="19683" name="Group 227"/>
          <p:cNvGraphicFramePr>
            <a:graphicFrameLocks noGrp="1"/>
          </p:cNvGraphicFramePr>
          <p:nvPr>
            <p:extLst>
              <p:ext uri="{D42A27DB-BD31-4B8C-83A1-F6EECF244321}">
                <p14:modId xmlns:p14="http://schemas.microsoft.com/office/powerpoint/2010/main" val="4009182435"/>
              </p:ext>
            </p:extLst>
          </p:nvPr>
        </p:nvGraphicFramePr>
        <p:xfrm>
          <a:off x="5562600" y="3276600"/>
          <a:ext cx="3421187" cy="1228724"/>
        </p:xfrm>
        <a:graphic>
          <a:graphicData uri="http://schemas.openxmlformats.org/drawingml/2006/table">
            <a:tbl>
              <a:tblPr/>
              <a:tblGrid>
                <a:gridCol w="695400"/>
                <a:gridCol w="1794867"/>
                <a:gridCol w="930920"/>
              </a:tblGrid>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Priority</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Predicate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Action</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10</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SSH</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Drop</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5</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dst_ip = H1</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Fwd 1</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dirty="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r>
            </a:tbl>
          </a:graphicData>
        </a:graphic>
      </p:graphicFrame>
      <p:grpSp>
        <p:nvGrpSpPr>
          <p:cNvPr id="19734" name="Group 278"/>
          <p:cNvGrpSpPr>
            <a:grpSpLocks/>
          </p:cNvGrpSpPr>
          <p:nvPr/>
        </p:nvGrpSpPr>
        <p:grpSpPr bwMode="auto">
          <a:xfrm>
            <a:off x="3652235" y="1499071"/>
            <a:ext cx="4111874" cy="3758282"/>
            <a:chOff x="-32" y="167"/>
            <a:chExt cx="3683" cy="3367"/>
          </a:xfrm>
        </p:grpSpPr>
        <p:grpSp>
          <p:nvGrpSpPr>
            <p:cNvPr id="19730" name="Group 274"/>
            <p:cNvGrpSpPr>
              <a:grpSpLocks/>
            </p:cNvGrpSpPr>
            <p:nvPr/>
          </p:nvGrpSpPr>
          <p:grpSpPr bwMode="auto">
            <a:xfrm>
              <a:off x="-32" y="531"/>
              <a:ext cx="3281" cy="3003"/>
              <a:chOff x="-32" y="531"/>
              <a:chExt cx="3281" cy="3003"/>
            </a:xfrm>
          </p:grpSpPr>
          <p:pic>
            <p:nvPicPr>
              <p:cNvPr id="19727" name="Picture 27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 y="531"/>
                <a:ext cx="1872"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9728" name="Picture 27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4" y="1077"/>
                <a:ext cx="205"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9729" name="Picture 27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6" y="2783"/>
                <a:ext cx="273"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19731" name="Rectangle 275"/>
            <p:cNvSpPr>
              <a:spLocks/>
            </p:cNvSpPr>
            <p:nvPr/>
          </p:nvSpPr>
          <p:spPr bwMode="auto">
            <a:xfrm>
              <a:off x="771" y="167"/>
              <a:ext cx="402"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sz="3500">
                  <a:latin typeface="Courier New" charset="0"/>
                  <a:ea typeface="ＭＳ Ｐゴシック" charset="0"/>
                  <a:cs typeface="Monaco" charset="0"/>
                  <a:sym typeface="Courier New" charset="0"/>
                </a:rPr>
                <a:t>⊆</a:t>
              </a:r>
            </a:p>
          </p:txBody>
        </p:sp>
        <p:sp>
          <p:nvSpPr>
            <p:cNvPr id="19732" name="Rectangle 276"/>
            <p:cNvSpPr>
              <a:spLocks/>
            </p:cNvSpPr>
            <p:nvPr/>
          </p:nvSpPr>
          <p:spPr bwMode="auto">
            <a:xfrm>
              <a:off x="3183" y="1247"/>
              <a:ext cx="402"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sz="3500" dirty="0">
                  <a:latin typeface="Courier New" charset="0"/>
                  <a:ea typeface="ＭＳ Ｐゴシック" charset="0"/>
                  <a:cs typeface="Monaco" charset="0"/>
                  <a:sym typeface="Courier New" charset="0"/>
                </a:rPr>
                <a:t>⊆</a:t>
              </a:r>
            </a:p>
          </p:txBody>
        </p:sp>
        <p:sp>
          <p:nvSpPr>
            <p:cNvPr id="19733" name="Rectangle 277"/>
            <p:cNvSpPr>
              <a:spLocks/>
            </p:cNvSpPr>
            <p:nvPr/>
          </p:nvSpPr>
          <p:spPr bwMode="auto">
            <a:xfrm>
              <a:off x="3249" y="2920"/>
              <a:ext cx="402"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sz="3500" dirty="0">
                  <a:latin typeface="Courier New" charset="0"/>
                  <a:ea typeface="ＭＳ Ｐゴシック" charset="0"/>
                  <a:cs typeface="Monaco" charset="0"/>
                  <a:sym typeface="Courier New" charset="0"/>
                </a:rPr>
                <a:t>⊆</a:t>
              </a:r>
            </a:p>
          </p:txBody>
        </p:sp>
      </p:grpSp>
      <p:sp>
        <p:nvSpPr>
          <p:cNvPr id="19735" name="Rectangle 279"/>
          <p:cNvSpPr>
            <a:spLocks/>
          </p:cNvSpPr>
          <p:nvPr/>
        </p:nvSpPr>
        <p:spPr bwMode="auto">
          <a:xfrm>
            <a:off x="363885" y="442020"/>
            <a:ext cx="4089797" cy="67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n-US" sz="2100">
                <a:latin typeface="Myriad Pro Bold" charset="0"/>
                <a:ea typeface="ＭＳ Ｐゴシック" charset="0"/>
                <a:cs typeface="Myriad Pro Bold" charset="0"/>
                <a:sym typeface="Myriad Pro Bold" charset="0"/>
              </a:rPr>
              <a:t>Distributed Programming</a:t>
            </a:r>
            <a:r>
              <a:rPr lang="en-US" sz="2100">
                <a:ea typeface="ＭＳ Ｐゴシック" charset="0"/>
                <a:cs typeface="Myriad Pro Light" charset="0"/>
              </a:rPr>
              <a:t>:</a:t>
            </a:r>
            <a:br>
              <a:rPr lang="en-US" sz="2100">
                <a:ea typeface="ＭＳ Ｐゴシック" charset="0"/>
                <a:cs typeface="Myriad Pro Light" charset="0"/>
              </a:rPr>
            </a:br>
            <a:r>
              <a:rPr lang="en-US" sz="2100">
                <a:ea typeface="ＭＳ Ｐゴシック" charset="0"/>
                <a:cs typeface="Myriad Pro Light" charset="0"/>
              </a:rPr>
              <a:t>non-atomic table updates</a:t>
            </a:r>
          </a:p>
        </p:txBody>
      </p:sp>
      <p:sp>
        <p:nvSpPr>
          <p:cNvPr id="24" name="Rectangle 1"/>
          <p:cNvSpPr>
            <a:spLocks noGrp="1" noChangeArrowheads="1"/>
          </p:cNvSpPr>
          <p:nvPr>
            <p:ph type="title"/>
          </p:nvPr>
        </p:nvSpPr>
        <p:spPr>
          <a:xfrm>
            <a:off x="1524000" y="152400"/>
            <a:ext cx="8229600" cy="715962"/>
          </a:xfrm>
          <a:ln/>
        </p:spPr>
        <p:txBody>
          <a:bodyPr>
            <a:normAutofit fontScale="90000"/>
          </a:bodyPr>
          <a:lstStyle/>
          <a:p>
            <a:r>
              <a:rPr lang="en-US" dirty="0" smtClean="0"/>
              <a:t>Asynchrony (Cont’d)</a:t>
            </a:r>
            <a:endParaRPr lang="en-US" dirty="0"/>
          </a:p>
        </p:txBody>
      </p:sp>
      <p:sp>
        <p:nvSpPr>
          <p:cNvPr id="2" name="Date Placeholder 1"/>
          <p:cNvSpPr>
            <a:spLocks noGrp="1"/>
          </p:cNvSpPr>
          <p:nvPr>
            <p:ph type="dt" sz="half" idx="10"/>
          </p:nvPr>
        </p:nvSpPr>
        <p:spPr/>
        <p:txBody>
          <a:bodyPr/>
          <a:lstStyle/>
          <a:p>
            <a:r>
              <a:rPr lang="en-US" smtClean="0"/>
              <a:t>9/24/13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59</a:t>
            </a:fld>
            <a:endParaRPr lang="en-US"/>
          </a:p>
        </p:txBody>
      </p:sp>
      <p:sp>
        <p:nvSpPr>
          <p:cNvPr id="2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Tree>
    <p:extLst>
      <p:ext uri="{BB962C8B-B14F-4D97-AF65-F5344CB8AC3E}">
        <p14:creationId xmlns:p14="http://schemas.microsoft.com/office/powerpoint/2010/main" val="321089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95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958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96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Review of Previous Lecture (Cont’d)</a:t>
            </a:r>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How to maintain network information base (NIB)?</a:t>
            </a:r>
          </a:p>
          <a:p>
            <a:pPr lvl="1"/>
            <a:r>
              <a:rPr lang="en-US" dirty="0" smtClean="0"/>
              <a:t>Replicated </a:t>
            </a:r>
            <a:r>
              <a:rPr lang="en-US" dirty="0"/>
              <a:t>transactions (SQL) </a:t>
            </a:r>
            <a:r>
              <a:rPr lang="en-US" dirty="0" smtClean="0"/>
              <a:t>storage for strong consistency (more static information)</a:t>
            </a:r>
            <a:endParaRPr lang="en-US" dirty="0"/>
          </a:p>
          <a:p>
            <a:pPr lvl="1"/>
            <a:r>
              <a:rPr lang="en-US" dirty="0"/>
              <a:t>One-hop memory-based </a:t>
            </a:r>
            <a:r>
              <a:rPr lang="en-US" dirty="0" smtClean="0"/>
              <a:t>DHT for weak consistency (more dynamic information)</a:t>
            </a:r>
            <a:endParaRPr lang="en-US" dirty="0"/>
          </a:p>
        </p:txBody>
      </p:sp>
      <p:sp>
        <p:nvSpPr>
          <p:cNvPr id="5" name="Date Placeholder 4"/>
          <p:cNvSpPr>
            <a:spLocks noGrp="1"/>
          </p:cNvSpPr>
          <p:nvPr>
            <p:ph type="dt" sz="half" idx="10"/>
          </p:nvPr>
        </p:nvSpPr>
        <p:spPr/>
        <p:txBody>
          <a:bodyPr/>
          <a:lstStyle/>
          <a:p>
            <a:r>
              <a:rPr lang="en-US" smtClean="0"/>
              <a:t>9/24/13</a:t>
            </a:r>
            <a:endParaRPr lang="en-US"/>
          </a:p>
        </p:txBody>
      </p:sp>
      <p:sp>
        <p:nvSpPr>
          <p:cNvPr id="6" name="Footer Placeholder 5"/>
          <p:cNvSpPr>
            <a:spLocks noGrp="1"/>
          </p:cNvSpPr>
          <p:nvPr>
            <p:ph type="ftr" sz="quarter" idx="11"/>
          </p:nvPr>
        </p:nvSpPr>
        <p:spPr/>
        <p:txBody>
          <a:bodyPr/>
          <a:lstStyle/>
          <a:p>
            <a:r>
              <a:rPr lang="en-US" smtClean="0"/>
              <a:t>Software Defined Networking (COMS 6998-8)</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6</a:t>
            </a:fld>
            <a:endParaRPr lang="en-US"/>
          </a:p>
        </p:txBody>
      </p:sp>
    </p:spTree>
    <p:extLst>
      <p:ext uri="{BB962C8B-B14F-4D97-AF65-F5344CB8AC3E}">
        <p14:creationId xmlns:p14="http://schemas.microsoft.com/office/powerpoint/2010/main" val="320439460"/>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ChangeArrowheads="1"/>
          </p:cNvSpPr>
          <p:nvPr>
            <p:ph type="title"/>
          </p:nvPr>
        </p:nvSpPr>
        <p:spPr>
          <a:ln/>
        </p:spPr>
        <p:txBody>
          <a:bodyPr/>
          <a:lstStyle/>
          <a:p>
            <a:r>
              <a:rPr lang="en-US"/>
              <a:t>Controllers</a:t>
            </a:r>
          </a:p>
        </p:txBody>
      </p:sp>
      <p:grpSp>
        <p:nvGrpSpPr>
          <p:cNvPr id="53255" name="Group 7"/>
          <p:cNvGrpSpPr>
            <a:grpSpLocks/>
          </p:cNvGrpSpPr>
          <p:nvPr/>
        </p:nvGrpSpPr>
        <p:grpSpPr bwMode="auto">
          <a:xfrm>
            <a:off x="283517" y="4313039"/>
            <a:ext cx="5152430" cy="1812727"/>
            <a:chOff x="0" y="0"/>
            <a:chExt cx="4615" cy="1624"/>
          </a:xfrm>
        </p:grpSpPr>
        <p:sp>
          <p:nvSpPr>
            <p:cNvPr id="53250" name="Rectangle 2"/>
            <p:cNvSpPr>
              <a:spLocks/>
            </p:cNvSpPr>
            <p:nvPr/>
          </p:nvSpPr>
          <p:spPr bwMode="auto">
            <a:xfrm>
              <a:off x="263" y="472"/>
              <a:ext cx="4352"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2800">
                  <a:ea typeface="ＭＳ Ｐゴシック" charset="0"/>
                  <a:cs typeface="Myriad Pro Light" charset="0"/>
                </a:rPr>
                <a:t>      : </a:t>
              </a:r>
              <a:r>
                <a:rPr lang="en-US" sz="2500">
                  <a:ea typeface="ＭＳ Ｐゴシック" charset="0"/>
                  <a:cs typeface="Myriad Pro Light" charset="0"/>
                </a:rPr>
                <a:t>abstract type of controller state</a:t>
              </a:r>
              <a:endParaRPr lang="en-US" sz="2800">
                <a:ea typeface="ＭＳ Ｐゴシック" charset="0"/>
                <a:cs typeface="Myriad Pro Light" charset="0"/>
              </a:endParaRPr>
            </a:p>
            <a:p>
              <a:pPr algn="l"/>
              <a:r>
                <a:rPr lang="en-US" sz="2800">
                  <a:ea typeface="ＭＳ Ｐゴシック" charset="0"/>
                  <a:cs typeface="Myriad Pro Light" charset="0"/>
                </a:rPr>
                <a:t>f</a:t>
              </a:r>
              <a:r>
                <a:rPr lang="en-US" sz="2800" baseline="-6000">
                  <a:ea typeface="ＭＳ Ｐゴシック" charset="0"/>
                  <a:cs typeface="Myriad Pro Light" charset="0"/>
                </a:rPr>
                <a:t>in </a:t>
              </a:r>
              <a:r>
                <a:rPr lang="en-US" sz="2800">
                  <a:ea typeface="ＭＳ Ｐゴシック" charset="0"/>
                  <a:cs typeface="Myriad Pro Light" charset="0"/>
                </a:rPr>
                <a:t>  : </a:t>
              </a:r>
              <a:r>
                <a:rPr lang="en-US" sz="2800" baseline="-6000">
                  <a:ea typeface="ＭＳ Ｐゴシック" charset="0"/>
                  <a:cs typeface="Myriad Pro Light" charset="0"/>
                </a:rPr>
                <a:t> </a:t>
              </a:r>
            </a:p>
            <a:p>
              <a:pPr algn="l"/>
              <a:r>
                <a:rPr lang="en-US" sz="2800">
                  <a:ea typeface="ＭＳ Ｐゴシック" charset="0"/>
                  <a:cs typeface="Myriad Pro Light" charset="0"/>
                </a:rPr>
                <a:t>f</a:t>
              </a:r>
              <a:r>
                <a:rPr lang="en-US" sz="2800" baseline="-6000">
                  <a:ea typeface="ＭＳ Ｐゴシック" charset="0"/>
                  <a:cs typeface="Myriad Pro Light" charset="0"/>
                </a:rPr>
                <a:t>out </a:t>
              </a:r>
              <a:r>
                <a:rPr lang="en-US" sz="2800">
                  <a:ea typeface="ＭＳ Ｐゴシック" charset="0"/>
                  <a:cs typeface="Myriad Pro Light" charset="0"/>
                </a:rPr>
                <a:t>: </a:t>
              </a:r>
              <a:r>
                <a:rPr lang="en-US" sz="2800" baseline="-6000">
                  <a:ea typeface="ＭＳ Ｐゴシック" charset="0"/>
                  <a:cs typeface="Myriad Pro Light" charset="0"/>
                </a:rPr>
                <a:t> </a:t>
              </a:r>
            </a:p>
          </p:txBody>
        </p:sp>
        <p:pic>
          <p:nvPicPr>
            <p:cNvPr id="532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 y="865"/>
              <a:ext cx="2000"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32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 y="1272"/>
              <a:ext cx="2000"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32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 y="520"/>
              <a:ext cx="240"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3254" name="Rectangle 6"/>
            <p:cNvSpPr>
              <a:spLocks/>
            </p:cNvSpPr>
            <p:nvPr/>
          </p:nvSpPr>
          <p:spPr bwMode="auto">
            <a:xfrm>
              <a:off x="0" y="0"/>
              <a:ext cx="4056"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a:solidFill>
                    <a:schemeClr val="tx1"/>
                  </a:solidFill>
                  <a:latin typeface="Myriad Pro Semibold" charset="0"/>
                  <a:ea typeface="ＭＳ Ｐゴシック" charset="0"/>
                  <a:cs typeface="Myriad Pro Semibold" charset="0"/>
                  <a:sym typeface="Myriad Pro Semibold" charset="0"/>
                </a:rPr>
                <a:t>Controller Parameters</a:t>
              </a:r>
            </a:p>
          </p:txBody>
        </p:sp>
      </p:grpSp>
      <p:sp>
        <p:nvSpPr>
          <p:cNvPr id="53256" name="Rectangle 8"/>
          <p:cNvSpPr>
            <a:spLocks/>
          </p:cNvSpPr>
          <p:nvPr/>
        </p:nvSpPr>
        <p:spPr bwMode="auto">
          <a:xfrm>
            <a:off x="377279" y="1460004"/>
            <a:ext cx="5607844" cy="2089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spcBef>
                <a:spcPts val="844"/>
              </a:spcBef>
            </a:pPr>
            <a:r>
              <a:rPr lang="en-US" sz="2500">
                <a:ea typeface="ＭＳ Ｐゴシック" charset="0"/>
                <a:cs typeface="Myriad Pro Light" charset="0"/>
              </a:rPr>
              <a:t>Ultimately we want to prove theorems about controllers that implement the NetKAT run-time system...</a:t>
            </a:r>
          </a:p>
          <a:p>
            <a:pPr>
              <a:spcBef>
                <a:spcPts val="1266"/>
              </a:spcBef>
            </a:pPr>
            <a:r>
              <a:rPr lang="en-US" sz="2500">
                <a:ea typeface="ＭＳ Ｐゴシック" charset="0"/>
                <a:cs typeface="Myriad Pro Light" charset="0"/>
              </a:rPr>
              <a:t>...but we didn</a:t>
            </a:r>
            <a:r>
              <a:rPr lang="ja-JP" altLang="en-US" sz="2500">
                <a:latin typeface="Arial"/>
                <a:ea typeface="ＭＳ Ｐゴシック" charset="0"/>
                <a:cs typeface="Myriad Pro Light" charset="0"/>
              </a:rPr>
              <a:t>’</a:t>
            </a:r>
            <a:r>
              <a:rPr lang="en-US" sz="2500">
                <a:ea typeface="ＭＳ Ｐゴシック" charset="0"/>
                <a:cs typeface="Myriad Pro Light" charset="0"/>
              </a:rPr>
              <a:t>t want to bake specific controllers into Featherweight OpenFlow!</a:t>
            </a:r>
          </a:p>
        </p:txBody>
      </p:sp>
      <p:cxnSp>
        <p:nvCxnSpPr>
          <p:cNvPr id="53257" name="AutoShape 9"/>
          <p:cNvCxnSpPr>
            <a:cxnSpLocks noChangeShapeType="1"/>
            <a:stCxn id="53263" idx="0"/>
            <a:endCxn id="53258" idx="0"/>
          </p:cNvCxnSpPr>
          <p:nvPr/>
        </p:nvCxnSpPr>
        <p:spPr bwMode="auto">
          <a:xfrm flipH="1">
            <a:off x="6918276" y="3366492"/>
            <a:ext cx="743396" cy="1009055"/>
          </a:xfrm>
          <a:prstGeom prst="straightConnector1">
            <a:avLst/>
          </a:prstGeom>
          <a:noFill/>
          <a:ln w="25400" cap="flat">
            <a:solidFill>
              <a:schemeClr val="tx1"/>
            </a:solidFill>
            <a:prstDash val="sysDot"/>
            <a:miter lim="800000"/>
            <a:headEnd type="none" w="med" len="med"/>
            <a:tailEnd type="none" w="med" len="med"/>
          </a:ln>
          <a:extLst>
            <a:ext uri="{909E8E84-426E-40dd-AFC4-6F175D3DCCD1}">
              <a14:hiddenFill xmlns:a14="http://schemas.microsoft.com/office/drawing/2010/main">
                <a:noFill/>
              </a14:hiddenFill>
            </a:ext>
          </a:extLst>
        </p:spPr>
      </p:cxnSp>
      <p:pic>
        <p:nvPicPr>
          <p:cNvPr id="5325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5186" y="4106540"/>
            <a:ext cx="867296" cy="539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cxnSp>
        <p:nvCxnSpPr>
          <p:cNvPr id="53259" name="AutoShape 11"/>
          <p:cNvCxnSpPr>
            <a:cxnSpLocks noChangeShapeType="1"/>
            <a:stCxn id="53263" idx="0"/>
            <a:endCxn id="53260" idx="0"/>
          </p:cNvCxnSpPr>
          <p:nvPr/>
        </p:nvCxnSpPr>
        <p:spPr bwMode="auto">
          <a:xfrm>
            <a:off x="7661672" y="3366492"/>
            <a:ext cx="65857" cy="1474515"/>
          </a:xfrm>
          <a:prstGeom prst="straightConnector1">
            <a:avLst/>
          </a:prstGeom>
          <a:noFill/>
          <a:ln w="25400" cap="flat">
            <a:solidFill>
              <a:schemeClr val="tx1"/>
            </a:solidFill>
            <a:prstDash val="sysDot"/>
            <a:miter lim="800000"/>
            <a:headEnd type="none" w="med" len="med"/>
            <a:tailEnd type="none" w="med" len="med"/>
          </a:ln>
          <a:extLst>
            <a:ext uri="{909E8E84-426E-40dd-AFC4-6F175D3DCCD1}">
              <a14:hiddenFill xmlns:a14="http://schemas.microsoft.com/office/drawing/2010/main">
                <a:noFill/>
              </a14:hiddenFill>
            </a:ext>
          </a:extLst>
        </p:spPr>
      </p:cxnSp>
      <p:pic>
        <p:nvPicPr>
          <p:cNvPr id="5326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5555" y="4572000"/>
            <a:ext cx="866180" cy="538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cxnSp>
        <p:nvCxnSpPr>
          <p:cNvPr id="53261" name="AutoShape 13"/>
          <p:cNvCxnSpPr>
            <a:cxnSpLocks noChangeShapeType="1"/>
            <a:stCxn id="53263" idx="0"/>
            <a:endCxn id="53262" idx="0"/>
          </p:cNvCxnSpPr>
          <p:nvPr/>
        </p:nvCxnSpPr>
        <p:spPr bwMode="auto">
          <a:xfrm>
            <a:off x="7661672" y="3366492"/>
            <a:ext cx="932036" cy="1010171"/>
          </a:xfrm>
          <a:prstGeom prst="straightConnector1">
            <a:avLst/>
          </a:prstGeom>
          <a:noFill/>
          <a:ln w="25400" cap="flat">
            <a:solidFill>
              <a:schemeClr val="tx1"/>
            </a:solidFill>
            <a:prstDash val="sysDot"/>
            <a:miter lim="800000"/>
            <a:headEnd type="none" w="med" len="med"/>
            <a:tailEnd type="none" w="med" len="med"/>
          </a:ln>
          <a:extLst>
            <a:ext uri="{909E8E84-426E-40dd-AFC4-6F175D3DCCD1}">
              <a14:hiddenFill xmlns:a14="http://schemas.microsoft.com/office/drawing/2010/main">
                <a:noFill/>
              </a14:hiddenFill>
            </a:ext>
          </a:extLst>
        </p:spPr>
      </p:cxnSp>
      <p:pic>
        <p:nvPicPr>
          <p:cNvPr id="53262"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1734" y="4107656"/>
            <a:ext cx="866180" cy="538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3263"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5094" y="2616398"/>
            <a:ext cx="2393156"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3264"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65094" y="1964531"/>
            <a:ext cx="2393156"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3265"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65094" y="1259086"/>
            <a:ext cx="2393156"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3266" name="Rectangle 18"/>
          <p:cNvSpPr>
            <a:spLocks/>
          </p:cNvSpPr>
          <p:nvPr/>
        </p:nvSpPr>
        <p:spPr bwMode="auto">
          <a:xfrm>
            <a:off x="-18975" y="3263801"/>
            <a:ext cx="9169673" cy="741164"/>
          </a:xfrm>
          <a:prstGeom prst="rect">
            <a:avLst/>
          </a:prstGeom>
          <a:solidFill>
            <a:srgbClr val="D4FFD6"/>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214305" tIns="214305" rIns="214305" bIns="214305" anchor="ctr"/>
          <a:lstStyle/>
          <a:p>
            <a:r>
              <a:rPr lang="en-US" sz="2400">
                <a:ea typeface="ＭＳ Ｐゴシック" charset="0"/>
                <a:cs typeface="Myriad Pro Light" charset="0"/>
              </a:rPr>
              <a:t>Controller model: fully abstract</a:t>
            </a:r>
          </a:p>
        </p:txBody>
      </p:sp>
      <p:sp>
        <p:nvSpPr>
          <p:cNvPr id="2" name="Date Placeholder 1"/>
          <p:cNvSpPr>
            <a:spLocks noGrp="1"/>
          </p:cNvSpPr>
          <p:nvPr>
            <p:ph type="dt" sz="half" idx="10"/>
          </p:nvPr>
        </p:nvSpPr>
        <p:spPr/>
        <p:txBody>
          <a:bodyPr/>
          <a:lstStyle/>
          <a:p>
            <a:r>
              <a:rPr lang="en-US" smtClean="0"/>
              <a:t>9/24/13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60</a:t>
            </a:fld>
            <a:endParaRPr lang="en-US"/>
          </a:p>
        </p:txBody>
      </p:sp>
      <p:sp>
        <p:nvSpPr>
          <p:cNvPr id="23"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Tree>
    <p:extLst>
      <p:ext uri="{BB962C8B-B14F-4D97-AF65-F5344CB8AC3E}">
        <p14:creationId xmlns:p14="http://schemas.microsoft.com/office/powerpoint/2010/main" val="3268156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32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3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6" grpId="0" animBg="1"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273" name="AutoShape 1"/>
          <p:cNvCxnSpPr>
            <a:cxnSpLocks noChangeShapeType="1"/>
            <a:stCxn id="54281" idx="0"/>
            <a:endCxn id="54274" idx="0"/>
          </p:cNvCxnSpPr>
          <p:nvPr/>
        </p:nvCxnSpPr>
        <p:spPr bwMode="auto">
          <a:xfrm>
            <a:off x="5682631" y="4516190"/>
            <a:ext cx="2761506" cy="3349"/>
          </a:xfrm>
          <a:prstGeom prst="straightConnector1">
            <a:avLst/>
          </a:prstGeom>
          <a:noFill/>
          <a:ln w="381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pic>
        <p:nvPicPr>
          <p:cNvPr id="5427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2085" y="4107656"/>
            <a:ext cx="1384102" cy="830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cxnSp>
        <p:nvCxnSpPr>
          <p:cNvPr id="54275" name="AutoShape 3"/>
          <p:cNvCxnSpPr>
            <a:cxnSpLocks noChangeShapeType="1"/>
            <a:stCxn id="54282" idx="0"/>
            <a:endCxn id="54276" idx="0"/>
          </p:cNvCxnSpPr>
          <p:nvPr/>
        </p:nvCxnSpPr>
        <p:spPr bwMode="auto">
          <a:xfrm flipH="1">
            <a:off x="459879" y="4516189"/>
            <a:ext cx="2525986" cy="1117"/>
          </a:xfrm>
          <a:prstGeom prst="straightConnector1">
            <a:avLst/>
          </a:prstGeom>
          <a:noFill/>
          <a:ln w="381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pic>
        <p:nvPicPr>
          <p:cNvPr id="54276"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 y="4100959"/>
            <a:ext cx="918642" cy="830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cxnSp>
        <p:nvCxnSpPr>
          <p:cNvPr id="54277" name="AutoShape 5"/>
          <p:cNvCxnSpPr>
            <a:cxnSpLocks noChangeShapeType="1"/>
            <a:stCxn id="54279" idx="0"/>
            <a:endCxn id="54282" idx="0"/>
          </p:cNvCxnSpPr>
          <p:nvPr/>
        </p:nvCxnSpPr>
        <p:spPr bwMode="auto">
          <a:xfrm flipH="1">
            <a:off x="2985865" y="2710161"/>
            <a:ext cx="1430982" cy="1806029"/>
          </a:xfrm>
          <a:prstGeom prst="straightConnector1">
            <a:avLst/>
          </a:prstGeom>
          <a:noFill/>
          <a:ln w="38100" cap="sq">
            <a:solidFill>
              <a:schemeClr val="tx1"/>
            </a:solidFill>
            <a:prstDash val="sysDot"/>
            <a:miter lim="800000"/>
            <a:headEnd type="none" w="med" len="med"/>
            <a:tailEnd type="none" w="med" len="med"/>
          </a:ln>
          <a:extLst>
            <a:ext uri="{909E8E84-426E-40dd-AFC4-6F175D3DCCD1}">
              <a14:hiddenFill xmlns:a14="http://schemas.microsoft.com/office/drawing/2010/main">
                <a:noFill/>
              </a14:hiddenFill>
            </a:ext>
          </a:extLst>
        </p:spPr>
      </p:cxnSp>
      <p:cxnSp>
        <p:nvCxnSpPr>
          <p:cNvPr id="54278" name="AutoShape 6"/>
          <p:cNvCxnSpPr>
            <a:cxnSpLocks noChangeShapeType="1"/>
            <a:stCxn id="54279" idx="0"/>
            <a:endCxn id="54281" idx="0"/>
          </p:cNvCxnSpPr>
          <p:nvPr/>
        </p:nvCxnSpPr>
        <p:spPr bwMode="auto">
          <a:xfrm>
            <a:off x="4416847" y="2710161"/>
            <a:ext cx="1265783" cy="1806029"/>
          </a:xfrm>
          <a:prstGeom prst="straightConnector1">
            <a:avLst/>
          </a:prstGeom>
          <a:noFill/>
          <a:ln w="38100" cap="sq">
            <a:solidFill>
              <a:schemeClr val="tx1"/>
            </a:solidFill>
            <a:prstDash val="sysDot"/>
            <a:miter lim="800000"/>
            <a:headEnd type="none" w="med" len="med"/>
            <a:tailEnd type="none" w="med" len="med"/>
          </a:ln>
          <a:extLst>
            <a:ext uri="{909E8E84-426E-40dd-AFC4-6F175D3DCCD1}">
              <a14:hiddenFill xmlns:a14="http://schemas.microsoft.com/office/drawing/2010/main">
                <a:noFill/>
              </a14:hiddenFill>
            </a:ext>
          </a:extLst>
        </p:spPr>
      </p:cxnSp>
      <p:pic>
        <p:nvPicPr>
          <p:cNvPr id="542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6187" y="2329533"/>
            <a:ext cx="1259086" cy="76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cxnSp>
        <p:nvCxnSpPr>
          <p:cNvPr id="54280" name="AutoShape 8"/>
          <p:cNvCxnSpPr>
            <a:cxnSpLocks noChangeShapeType="1"/>
            <a:stCxn id="54281" idx="0"/>
            <a:endCxn id="54282" idx="0"/>
          </p:cNvCxnSpPr>
          <p:nvPr/>
        </p:nvCxnSpPr>
        <p:spPr bwMode="auto">
          <a:xfrm flipH="1">
            <a:off x="2985864" y="4516189"/>
            <a:ext cx="2696766" cy="0"/>
          </a:xfrm>
          <a:prstGeom prst="straightConnector1">
            <a:avLst/>
          </a:prstGeom>
          <a:noFill/>
          <a:ln w="381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pic>
        <p:nvPicPr>
          <p:cNvPr id="5428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4203" y="4125516"/>
            <a:ext cx="1259086" cy="78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5428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7437" y="4125516"/>
            <a:ext cx="1259086" cy="78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54283"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555" y="4616648"/>
            <a:ext cx="964406" cy="5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54284" name="Picture 1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3947" y="4549676"/>
            <a:ext cx="1705570" cy="33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54285" name="Picture 1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7227" y="4518422"/>
            <a:ext cx="1705570" cy="33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54286" name="Picture 1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68641" y="4499447"/>
            <a:ext cx="1607344" cy="33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54287" name="Picture 1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3188" y="2687836"/>
            <a:ext cx="1250156"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54288" name="Picture 1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49290" y="2964656"/>
            <a:ext cx="866180" cy="156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nvGrpSpPr>
          <p:cNvPr id="54292" name="Group 20"/>
          <p:cNvGrpSpPr>
            <a:grpSpLocks/>
          </p:cNvGrpSpPr>
          <p:nvPr/>
        </p:nvGrpSpPr>
        <p:grpSpPr bwMode="auto">
          <a:xfrm>
            <a:off x="113854" y="1288108"/>
            <a:ext cx="1473354" cy="527968"/>
            <a:chOff x="0" y="-10"/>
            <a:chExt cx="1319" cy="473"/>
          </a:xfrm>
        </p:grpSpPr>
        <p:pic>
          <p:nvPicPr>
            <p:cNvPr id="54289"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 y="28"/>
              <a:ext cx="651"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54290" name="Rectangle 18"/>
            <p:cNvSpPr>
              <a:spLocks/>
            </p:cNvSpPr>
            <p:nvPr/>
          </p:nvSpPr>
          <p:spPr bwMode="auto">
            <a:xfrm>
              <a:off x="0" y="-10"/>
              <a:ext cx="591"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sz="3400">
                  <a:ea typeface="ＭＳ Ｐゴシック" charset="0"/>
                  <a:cs typeface="Myriad Pro Light" charset="0"/>
                </a:rPr>
                <a:t>(H</a:t>
              </a:r>
              <a:r>
                <a:rPr lang="en-US" sz="3400" baseline="-6000">
                  <a:ea typeface="ＭＳ Ｐゴシック" charset="0"/>
                  <a:cs typeface="Myriad Pro Light" charset="0"/>
                </a:rPr>
                <a:t>1</a:t>
              </a:r>
              <a:r>
                <a:rPr lang="en-US" sz="3400">
                  <a:ea typeface="ＭＳ Ｐゴシック" charset="0"/>
                  <a:cs typeface="Myriad Pro Light" charset="0"/>
                </a:rPr>
                <a:t>,</a:t>
              </a:r>
            </a:p>
          </p:txBody>
        </p:sp>
        <p:sp>
          <p:nvSpPr>
            <p:cNvPr id="54291" name="Rectangle 19"/>
            <p:cNvSpPr>
              <a:spLocks/>
            </p:cNvSpPr>
            <p:nvPr/>
          </p:nvSpPr>
          <p:spPr bwMode="auto">
            <a:xfrm>
              <a:off x="1201" y="-6"/>
              <a:ext cx="118"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sz="3400">
                  <a:ea typeface="ＭＳ Ｐゴシック" charset="0"/>
                  <a:cs typeface="Myriad Pro Light" charset="0"/>
                </a:rPr>
                <a:t>)</a:t>
              </a:r>
            </a:p>
          </p:txBody>
        </p:sp>
      </p:grpSp>
      <p:grpSp>
        <p:nvGrpSpPr>
          <p:cNvPr id="54298" name="Group 26"/>
          <p:cNvGrpSpPr>
            <a:grpSpLocks/>
          </p:cNvGrpSpPr>
          <p:nvPr/>
        </p:nvGrpSpPr>
        <p:grpSpPr bwMode="auto">
          <a:xfrm>
            <a:off x="1668736" y="1288108"/>
            <a:ext cx="2552774" cy="527968"/>
            <a:chOff x="0" y="-10"/>
            <a:chExt cx="2287" cy="473"/>
          </a:xfrm>
        </p:grpSpPr>
        <p:grpSp>
          <p:nvGrpSpPr>
            <p:cNvPr id="54296" name="Group 24"/>
            <p:cNvGrpSpPr>
              <a:grpSpLocks/>
            </p:cNvGrpSpPr>
            <p:nvPr/>
          </p:nvGrpSpPr>
          <p:grpSpPr bwMode="auto">
            <a:xfrm>
              <a:off x="499" y="-10"/>
              <a:ext cx="1788" cy="473"/>
              <a:chOff x="0" y="-10"/>
              <a:chExt cx="1788" cy="473"/>
            </a:xfrm>
          </p:grpSpPr>
          <p:pic>
            <p:nvPicPr>
              <p:cNvPr id="54293"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8" y="24"/>
                <a:ext cx="651"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54294" name="Rectangle 22"/>
              <p:cNvSpPr>
                <a:spLocks/>
              </p:cNvSpPr>
              <p:nvPr/>
            </p:nvSpPr>
            <p:spPr bwMode="auto">
              <a:xfrm>
                <a:off x="0" y="-6"/>
                <a:ext cx="1093"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sz="3400">
                    <a:ea typeface="ＭＳ Ｐゴシック" charset="0"/>
                    <a:cs typeface="Myriad Pro Light" charset="0"/>
                  </a:rPr>
                  <a:t>(S</a:t>
                </a:r>
                <a:r>
                  <a:rPr lang="en-US" sz="3400" baseline="-6000">
                    <a:ea typeface="ＭＳ Ｐゴシック" charset="0"/>
                    <a:cs typeface="Myriad Pro Light" charset="0"/>
                  </a:rPr>
                  <a:t>1</a:t>
                </a:r>
                <a:r>
                  <a:rPr lang="en-US" sz="3400">
                    <a:ea typeface="ＭＳ Ｐゴシック" charset="0"/>
                    <a:cs typeface="Myriad Pro Light" charset="0"/>
                  </a:rPr>
                  <a:t>,pt</a:t>
                </a:r>
                <a:r>
                  <a:rPr lang="en-US" sz="3400" baseline="-6000">
                    <a:ea typeface="ＭＳ Ｐゴシック" charset="0"/>
                    <a:cs typeface="Myriad Pro Light" charset="0"/>
                  </a:rPr>
                  <a:t>1</a:t>
                </a:r>
                <a:r>
                  <a:rPr lang="en-US" sz="3400">
                    <a:ea typeface="ＭＳ Ｐゴシック" charset="0"/>
                    <a:cs typeface="Myriad Pro Light" charset="0"/>
                  </a:rPr>
                  <a:t>,</a:t>
                </a:r>
              </a:p>
            </p:txBody>
          </p:sp>
          <p:sp>
            <p:nvSpPr>
              <p:cNvPr id="54295" name="Rectangle 23"/>
              <p:cNvSpPr>
                <a:spLocks/>
              </p:cNvSpPr>
              <p:nvPr/>
            </p:nvSpPr>
            <p:spPr bwMode="auto">
              <a:xfrm>
                <a:off x="1670" y="-10"/>
                <a:ext cx="118"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sz="3400">
                    <a:ea typeface="ＭＳ Ｐゴシック" charset="0"/>
                    <a:cs typeface="Myriad Pro Light" charset="0"/>
                  </a:rPr>
                  <a:t>)</a:t>
                </a:r>
              </a:p>
            </p:txBody>
          </p:sp>
        </p:grpSp>
        <p:sp>
          <p:nvSpPr>
            <p:cNvPr id="54297" name="Line 25"/>
            <p:cNvSpPr>
              <a:spLocks noChangeShapeType="1"/>
            </p:cNvSpPr>
            <p:nvPr/>
          </p:nvSpPr>
          <p:spPr bwMode="auto">
            <a:xfrm flipH="1">
              <a:off x="0" y="195"/>
              <a:ext cx="507" cy="0"/>
            </a:xfrm>
            <a:prstGeom prst="line">
              <a:avLst/>
            </a:prstGeom>
            <a:noFill/>
            <a:ln w="381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54304" name="Group 32"/>
          <p:cNvGrpSpPr>
            <a:grpSpLocks/>
          </p:cNvGrpSpPr>
          <p:nvPr/>
        </p:nvGrpSpPr>
        <p:grpSpPr bwMode="auto">
          <a:xfrm>
            <a:off x="4277320" y="1283643"/>
            <a:ext cx="2576215" cy="527968"/>
            <a:chOff x="0" y="-10"/>
            <a:chExt cx="2308" cy="473"/>
          </a:xfrm>
        </p:grpSpPr>
        <p:grpSp>
          <p:nvGrpSpPr>
            <p:cNvPr id="54302" name="Group 30"/>
            <p:cNvGrpSpPr>
              <a:grpSpLocks/>
            </p:cNvGrpSpPr>
            <p:nvPr/>
          </p:nvGrpSpPr>
          <p:grpSpPr bwMode="auto">
            <a:xfrm>
              <a:off x="519" y="-10"/>
              <a:ext cx="1789" cy="473"/>
              <a:chOff x="0" y="-10"/>
              <a:chExt cx="1788" cy="473"/>
            </a:xfrm>
          </p:grpSpPr>
          <p:pic>
            <p:nvPicPr>
              <p:cNvPr id="54299" name="Picture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8" y="24"/>
                <a:ext cx="651"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54300" name="Rectangle 28"/>
              <p:cNvSpPr>
                <a:spLocks/>
              </p:cNvSpPr>
              <p:nvPr/>
            </p:nvSpPr>
            <p:spPr bwMode="auto">
              <a:xfrm>
                <a:off x="0" y="-6"/>
                <a:ext cx="1092"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sz="3400">
                    <a:ea typeface="ＭＳ Ｐゴシック" charset="0"/>
                    <a:cs typeface="Myriad Pro Light" charset="0"/>
                  </a:rPr>
                  <a:t>(S</a:t>
                </a:r>
                <a:r>
                  <a:rPr lang="en-US" sz="3400" baseline="-6000">
                    <a:ea typeface="ＭＳ Ｐゴシック" charset="0"/>
                    <a:cs typeface="Myriad Pro Light" charset="0"/>
                  </a:rPr>
                  <a:t>2</a:t>
                </a:r>
                <a:r>
                  <a:rPr lang="en-US" sz="3400">
                    <a:ea typeface="ＭＳ Ｐゴシック" charset="0"/>
                    <a:cs typeface="Myriad Pro Light" charset="0"/>
                  </a:rPr>
                  <a:t>,pt</a:t>
                </a:r>
                <a:r>
                  <a:rPr lang="en-US" sz="3400" baseline="-6000">
                    <a:ea typeface="ＭＳ Ｐゴシック" charset="0"/>
                    <a:cs typeface="Myriad Pro Light" charset="0"/>
                  </a:rPr>
                  <a:t>1</a:t>
                </a:r>
                <a:r>
                  <a:rPr lang="en-US" sz="3400">
                    <a:ea typeface="ＭＳ Ｐゴシック" charset="0"/>
                    <a:cs typeface="Myriad Pro Light" charset="0"/>
                  </a:rPr>
                  <a:t>,</a:t>
                </a:r>
              </a:p>
            </p:txBody>
          </p:sp>
          <p:sp>
            <p:nvSpPr>
              <p:cNvPr id="54301" name="Rectangle 29"/>
              <p:cNvSpPr>
                <a:spLocks/>
              </p:cNvSpPr>
              <p:nvPr/>
            </p:nvSpPr>
            <p:spPr bwMode="auto">
              <a:xfrm>
                <a:off x="1670" y="-10"/>
                <a:ext cx="118"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sz="3400">
                    <a:ea typeface="ＭＳ Ｐゴシック" charset="0"/>
                    <a:cs typeface="Myriad Pro Light" charset="0"/>
                  </a:rPr>
                  <a:t>)</a:t>
                </a:r>
              </a:p>
            </p:txBody>
          </p:sp>
        </p:grpSp>
        <p:sp>
          <p:nvSpPr>
            <p:cNvPr id="54303" name="Line 31"/>
            <p:cNvSpPr>
              <a:spLocks noChangeShapeType="1"/>
            </p:cNvSpPr>
            <p:nvPr/>
          </p:nvSpPr>
          <p:spPr bwMode="auto">
            <a:xfrm flipH="1">
              <a:off x="0" y="232"/>
              <a:ext cx="507" cy="0"/>
            </a:xfrm>
            <a:prstGeom prst="line">
              <a:avLst/>
            </a:prstGeom>
            <a:noFill/>
            <a:ln w="381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54310" name="Group 38"/>
          <p:cNvGrpSpPr>
            <a:grpSpLocks/>
          </p:cNvGrpSpPr>
          <p:nvPr/>
        </p:nvGrpSpPr>
        <p:grpSpPr bwMode="auto">
          <a:xfrm>
            <a:off x="6884789" y="1283643"/>
            <a:ext cx="2079501" cy="527968"/>
            <a:chOff x="0" y="-10"/>
            <a:chExt cx="1863" cy="473"/>
          </a:xfrm>
        </p:grpSpPr>
        <p:grpSp>
          <p:nvGrpSpPr>
            <p:cNvPr id="54308" name="Group 36"/>
            <p:cNvGrpSpPr>
              <a:grpSpLocks/>
            </p:cNvGrpSpPr>
            <p:nvPr/>
          </p:nvGrpSpPr>
          <p:grpSpPr bwMode="auto">
            <a:xfrm>
              <a:off x="544" y="-10"/>
              <a:ext cx="1319" cy="473"/>
              <a:chOff x="0" y="-10"/>
              <a:chExt cx="1319" cy="473"/>
            </a:xfrm>
          </p:grpSpPr>
          <p:pic>
            <p:nvPicPr>
              <p:cNvPr id="54305"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 y="28"/>
                <a:ext cx="651"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54306" name="Rectangle 34"/>
              <p:cNvSpPr>
                <a:spLocks/>
              </p:cNvSpPr>
              <p:nvPr/>
            </p:nvSpPr>
            <p:spPr bwMode="auto">
              <a:xfrm>
                <a:off x="0" y="-10"/>
                <a:ext cx="591"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sz="3400">
                    <a:ea typeface="ＭＳ Ｐゴシック" charset="0"/>
                    <a:cs typeface="Myriad Pro Light" charset="0"/>
                  </a:rPr>
                  <a:t>(H</a:t>
                </a:r>
                <a:r>
                  <a:rPr lang="en-US" sz="3400" baseline="-6000">
                    <a:ea typeface="ＭＳ Ｐゴシック" charset="0"/>
                    <a:cs typeface="Myriad Pro Light" charset="0"/>
                  </a:rPr>
                  <a:t>2</a:t>
                </a:r>
                <a:r>
                  <a:rPr lang="en-US" sz="3400">
                    <a:ea typeface="ＭＳ Ｐゴシック" charset="0"/>
                    <a:cs typeface="Myriad Pro Light" charset="0"/>
                  </a:rPr>
                  <a:t>,</a:t>
                </a:r>
              </a:p>
            </p:txBody>
          </p:sp>
          <p:sp>
            <p:nvSpPr>
              <p:cNvPr id="54307" name="Rectangle 35"/>
              <p:cNvSpPr>
                <a:spLocks/>
              </p:cNvSpPr>
              <p:nvPr/>
            </p:nvSpPr>
            <p:spPr bwMode="auto">
              <a:xfrm>
                <a:off x="1201" y="-6"/>
                <a:ext cx="118"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sz="3400">
                    <a:ea typeface="ＭＳ Ｐゴシック" charset="0"/>
                    <a:cs typeface="Myriad Pro Light" charset="0"/>
                  </a:rPr>
                  <a:t>)</a:t>
                </a:r>
              </a:p>
            </p:txBody>
          </p:sp>
        </p:grpSp>
        <p:sp>
          <p:nvSpPr>
            <p:cNvPr id="54309" name="Line 37"/>
            <p:cNvSpPr>
              <a:spLocks noChangeShapeType="1"/>
            </p:cNvSpPr>
            <p:nvPr/>
          </p:nvSpPr>
          <p:spPr bwMode="auto">
            <a:xfrm flipH="1">
              <a:off x="0" y="232"/>
              <a:ext cx="507" cy="0"/>
            </a:xfrm>
            <a:prstGeom prst="line">
              <a:avLst/>
            </a:prstGeom>
            <a:noFill/>
            <a:ln w="381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54327" name="Group 55"/>
          <p:cNvGrpSpPr>
            <a:grpSpLocks/>
          </p:cNvGrpSpPr>
          <p:nvPr/>
        </p:nvGrpSpPr>
        <p:grpSpPr bwMode="auto">
          <a:xfrm>
            <a:off x="828229" y="1751335"/>
            <a:ext cx="7281044" cy="2870895"/>
            <a:chOff x="0" y="0"/>
            <a:chExt cx="6522" cy="2571"/>
          </a:xfrm>
        </p:grpSpPr>
        <p:sp>
          <p:nvSpPr>
            <p:cNvPr id="54311" name="Line 39"/>
            <p:cNvSpPr>
              <a:spLocks noChangeShapeType="1"/>
            </p:cNvSpPr>
            <p:nvPr/>
          </p:nvSpPr>
          <p:spPr bwMode="auto">
            <a:xfrm rot="10800000" flipH="1">
              <a:off x="125" y="101"/>
              <a:ext cx="17" cy="2459"/>
            </a:xfrm>
            <a:prstGeom prst="line">
              <a:avLst/>
            </a:prstGeom>
            <a:noFill/>
            <a:ln w="38100" cap="rnd">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312" name="Rectangle 40"/>
            <p:cNvSpPr>
              <a:spLocks/>
            </p:cNvSpPr>
            <p:nvPr/>
          </p:nvSpPr>
          <p:spPr bwMode="auto">
            <a:xfrm>
              <a:off x="0" y="1022"/>
              <a:ext cx="10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Myriad Pro Light" charset="0"/>
                </a:rPr>
                <a:t>≈</a:t>
              </a:r>
            </a:p>
          </p:txBody>
        </p:sp>
        <p:sp>
          <p:nvSpPr>
            <p:cNvPr id="54313" name="Line 41"/>
            <p:cNvSpPr>
              <a:spLocks noChangeShapeType="1"/>
            </p:cNvSpPr>
            <p:nvPr/>
          </p:nvSpPr>
          <p:spPr bwMode="auto">
            <a:xfrm rot="10800000" flipH="1">
              <a:off x="1457" y="81"/>
              <a:ext cx="381" cy="2481"/>
            </a:xfrm>
            <a:prstGeom prst="line">
              <a:avLst/>
            </a:prstGeom>
            <a:noFill/>
            <a:ln w="38100" cap="rnd">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314" name="Line 42"/>
            <p:cNvSpPr>
              <a:spLocks noChangeShapeType="1"/>
            </p:cNvSpPr>
            <p:nvPr/>
          </p:nvSpPr>
          <p:spPr bwMode="auto">
            <a:xfrm rot="10800000" flipH="1">
              <a:off x="2542" y="0"/>
              <a:ext cx="1218" cy="904"/>
            </a:xfrm>
            <a:prstGeom prst="line">
              <a:avLst/>
            </a:prstGeom>
            <a:noFill/>
            <a:ln w="38100" cap="rnd">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315" name="Line 43"/>
            <p:cNvSpPr>
              <a:spLocks noChangeShapeType="1"/>
            </p:cNvSpPr>
            <p:nvPr/>
          </p:nvSpPr>
          <p:spPr bwMode="auto">
            <a:xfrm rot="10800000" flipH="1">
              <a:off x="3929" y="81"/>
              <a:ext cx="467" cy="2446"/>
            </a:xfrm>
            <a:prstGeom prst="line">
              <a:avLst/>
            </a:prstGeom>
            <a:noFill/>
            <a:ln w="38100" cap="rnd">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316" name="Line 44"/>
            <p:cNvSpPr>
              <a:spLocks noChangeShapeType="1"/>
            </p:cNvSpPr>
            <p:nvPr/>
          </p:nvSpPr>
          <p:spPr bwMode="auto">
            <a:xfrm rot="10800000" flipH="1">
              <a:off x="2915" y="86"/>
              <a:ext cx="1048" cy="1118"/>
            </a:xfrm>
            <a:prstGeom prst="line">
              <a:avLst/>
            </a:prstGeom>
            <a:noFill/>
            <a:ln w="38100" cap="rnd">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317" name="Line 45"/>
            <p:cNvSpPr>
              <a:spLocks noChangeShapeType="1"/>
            </p:cNvSpPr>
            <p:nvPr/>
          </p:nvSpPr>
          <p:spPr bwMode="auto">
            <a:xfrm rot="10800000" flipH="1">
              <a:off x="2398" y="52"/>
              <a:ext cx="1818" cy="2386"/>
            </a:xfrm>
            <a:prstGeom prst="line">
              <a:avLst/>
            </a:prstGeom>
            <a:noFill/>
            <a:ln w="38100" cap="rnd">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318" name="Line 46"/>
            <p:cNvSpPr>
              <a:spLocks noChangeShapeType="1"/>
            </p:cNvSpPr>
            <p:nvPr/>
          </p:nvSpPr>
          <p:spPr bwMode="auto">
            <a:xfrm rot="10800000" flipH="1">
              <a:off x="4897" y="11"/>
              <a:ext cx="1554" cy="2513"/>
            </a:xfrm>
            <a:prstGeom prst="line">
              <a:avLst/>
            </a:prstGeom>
            <a:noFill/>
            <a:ln w="38100" cap="rnd">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319" name="Line 47"/>
            <p:cNvSpPr>
              <a:spLocks noChangeShapeType="1"/>
            </p:cNvSpPr>
            <p:nvPr/>
          </p:nvSpPr>
          <p:spPr bwMode="auto">
            <a:xfrm rot="10800000" flipH="1">
              <a:off x="6100" y="55"/>
              <a:ext cx="422" cy="2516"/>
            </a:xfrm>
            <a:prstGeom prst="line">
              <a:avLst/>
            </a:prstGeom>
            <a:noFill/>
            <a:ln w="38100" cap="rnd">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320" name="Rectangle 48"/>
            <p:cNvSpPr>
              <a:spLocks/>
            </p:cNvSpPr>
            <p:nvPr/>
          </p:nvSpPr>
          <p:spPr bwMode="auto">
            <a:xfrm>
              <a:off x="1513" y="974"/>
              <a:ext cx="10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Myriad Pro Light" charset="0"/>
                </a:rPr>
                <a:t>≈</a:t>
              </a:r>
            </a:p>
          </p:txBody>
        </p:sp>
        <p:sp>
          <p:nvSpPr>
            <p:cNvPr id="54321" name="Rectangle 49"/>
            <p:cNvSpPr>
              <a:spLocks/>
            </p:cNvSpPr>
            <p:nvPr/>
          </p:nvSpPr>
          <p:spPr bwMode="auto">
            <a:xfrm>
              <a:off x="3217" y="158"/>
              <a:ext cx="10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Myriad Pro Light" charset="0"/>
                </a:rPr>
                <a:t>≈</a:t>
              </a:r>
            </a:p>
          </p:txBody>
        </p:sp>
        <p:sp>
          <p:nvSpPr>
            <p:cNvPr id="54322" name="Rectangle 50"/>
            <p:cNvSpPr>
              <a:spLocks/>
            </p:cNvSpPr>
            <p:nvPr/>
          </p:nvSpPr>
          <p:spPr bwMode="auto">
            <a:xfrm>
              <a:off x="3233" y="582"/>
              <a:ext cx="10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Myriad Pro Light" charset="0"/>
                </a:rPr>
                <a:t>≈</a:t>
              </a:r>
            </a:p>
          </p:txBody>
        </p:sp>
        <p:sp>
          <p:nvSpPr>
            <p:cNvPr id="54323" name="Rectangle 51"/>
            <p:cNvSpPr>
              <a:spLocks/>
            </p:cNvSpPr>
            <p:nvPr/>
          </p:nvSpPr>
          <p:spPr bwMode="auto">
            <a:xfrm>
              <a:off x="3017" y="1342"/>
              <a:ext cx="10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Myriad Pro Light" charset="0"/>
                </a:rPr>
                <a:t>≈</a:t>
              </a:r>
            </a:p>
          </p:txBody>
        </p:sp>
        <p:sp>
          <p:nvSpPr>
            <p:cNvPr id="54324" name="Rectangle 52"/>
            <p:cNvSpPr>
              <a:spLocks/>
            </p:cNvSpPr>
            <p:nvPr/>
          </p:nvSpPr>
          <p:spPr bwMode="auto">
            <a:xfrm>
              <a:off x="4081" y="958"/>
              <a:ext cx="10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Myriad Pro Light" charset="0"/>
                </a:rPr>
                <a:t>≈</a:t>
              </a:r>
            </a:p>
          </p:txBody>
        </p:sp>
        <p:sp>
          <p:nvSpPr>
            <p:cNvPr id="54325" name="Rectangle 53"/>
            <p:cNvSpPr>
              <a:spLocks/>
            </p:cNvSpPr>
            <p:nvPr/>
          </p:nvSpPr>
          <p:spPr bwMode="auto">
            <a:xfrm>
              <a:off x="5545" y="1118"/>
              <a:ext cx="10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Myriad Pro Light" charset="0"/>
                </a:rPr>
                <a:t>≈</a:t>
              </a:r>
            </a:p>
          </p:txBody>
        </p:sp>
        <p:sp>
          <p:nvSpPr>
            <p:cNvPr id="54326" name="Rectangle 54"/>
            <p:cNvSpPr>
              <a:spLocks/>
            </p:cNvSpPr>
            <p:nvPr/>
          </p:nvSpPr>
          <p:spPr bwMode="auto">
            <a:xfrm>
              <a:off x="6209" y="1190"/>
              <a:ext cx="10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Myriad Pro Light" charset="0"/>
                </a:rPr>
                <a:t>≈</a:t>
              </a:r>
            </a:p>
          </p:txBody>
        </p:sp>
      </p:grpSp>
      <p:sp>
        <p:nvSpPr>
          <p:cNvPr id="54328" name="Rectangle 56"/>
          <p:cNvSpPr>
            <a:spLocks/>
          </p:cNvSpPr>
          <p:nvPr/>
        </p:nvSpPr>
        <p:spPr bwMode="auto">
          <a:xfrm rot="3330003">
            <a:off x="4902398" y="3341936"/>
            <a:ext cx="1035844" cy="27682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r>
              <a:rPr lang="en-US" sz="1400">
                <a:latin typeface="Gill Sans" charset="0"/>
                <a:ea typeface="ＭＳ Ｐゴシック" charset="0"/>
                <a:cs typeface="Gill Sans" charset="0"/>
                <a:sym typeface="Gill Sans" charset="0"/>
              </a:rPr>
              <a:t>add rules</a:t>
            </a:r>
          </a:p>
        </p:txBody>
      </p:sp>
      <p:sp>
        <p:nvSpPr>
          <p:cNvPr id="54329" name="Rectangle 57"/>
          <p:cNvSpPr>
            <a:spLocks/>
          </p:cNvSpPr>
          <p:nvPr/>
        </p:nvSpPr>
        <p:spPr bwMode="auto">
          <a:xfrm rot="-3345948">
            <a:off x="3037210" y="3430117"/>
            <a:ext cx="1035844" cy="27682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r>
              <a:rPr lang="en-US" sz="1400">
                <a:latin typeface="Gill Sans" charset="0"/>
                <a:ea typeface="ＭＳ Ｐゴシック" charset="0"/>
                <a:cs typeface="Gill Sans" charset="0"/>
                <a:sym typeface="Gill Sans" charset="0"/>
              </a:rPr>
              <a:t>add rules</a:t>
            </a:r>
          </a:p>
        </p:txBody>
      </p:sp>
      <p:sp>
        <p:nvSpPr>
          <p:cNvPr id="54330" name="Rectangle 58"/>
          <p:cNvSpPr>
            <a:spLocks/>
          </p:cNvSpPr>
          <p:nvPr/>
        </p:nvSpPr>
        <p:spPr bwMode="auto">
          <a:xfrm>
            <a:off x="89297" y="80367"/>
            <a:ext cx="8804672" cy="875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n-US" sz="4500">
                <a:ea typeface="ＭＳ Ｐゴシック" charset="0"/>
                <a:cs typeface="Myriad Pro Light" charset="0"/>
              </a:rPr>
              <a:t>Weak Bisimulation</a:t>
            </a:r>
          </a:p>
        </p:txBody>
      </p:sp>
      <p:sp>
        <p:nvSpPr>
          <p:cNvPr id="54331" name="Rectangle 59"/>
          <p:cNvSpPr>
            <a:spLocks/>
          </p:cNvSpPr>
          <p:nvPr/>
        </p:nvSpPr>
        <p:spPr bwMode="auto">
          <a:xfrm>
            <a:off x="1676400" y="5181600"/>
            <a:ext cx="5768578" cy="1089422"/>
          </a:xfrm>
          <a:prstGeom prst="rect">
            <a:avLst/>
          </a:prstGeom>
          <a:solidFill>
            <a:srgbClr val="A4CCFF"/>
          </a:solidFill>
          <a:ln w="25400" cap="flat">
            <a:solidFill>
              <a:srgbClr val="80A1CB"/>
            </a:solidFill>
            <a:prstDash val="solid"/>
            <a:miter lim="800000"/>
            <a:headEnd type="none" w="med" len="med"/>
            <a:tailEnd type="none" w="med" len="med"/>
          </a:ln>
        </p:spPr>
        <p:txBody>
          <a:bodyPr lIns="53576" tIns="53576" rIns="53576" bIns="53576" anchor="ctr"/>
          <a:lstStyle/>
          <a:p>
            <a:pPr>
              <a:lnSpc>
                <a:spcPts val="1125"/>
              </a:lnSpc>
            </a:pPr>
            <a:r>
              <a:rPr lang="en-US" sz="1700">
                <a:solidFill>
                  <a:srgbClr val="262626"/>
                </a:solidFill>
                <a:latin typeface="Consolas" charset="0"/>
                <a:ea typeface="ＭＳ Ｐゴシック" charset="0"/>
                <a:cs typeface="Consolas" charset="0"/>
                <a:sym typeface="Consolas" charset="0"/>
              </a:rPr>
              <a:t>  </a:t>
            </a:r>
            <a:r>
              <a:rPr lang="en-US" sz="1700">
                <a:solidFill>
                  <a:srgbClr val="344174"/>
                </a:solidFill>
                <a:latin typeface="Consolas Bold" charset="0"/>
                <a:ea typeface="ＭＳ Ｐゴシック" charset="0"/>
                <a:cs typeface="Consolas Bold" charset="0"/>
                <a:sym typeface="Consolas Bold" charset="0"/>
              </a:rPr>
              <a:t>Theorem</a:t>
            </a:r>
            <a:r>
              <a:rPr lang="en-US" sz="1700">
                <a:solidFill>
                  <a:srgbClr val="262626"/>
                </a:solidFill>
                <a:latin typeface="Consolas" charset="0"/>
                <a:ea typeface="ＭＳ Ｐゴシック" charset="0"/>
                <a:cs typeface="Consolas" charset="0"/>
                <a:sym typeface="Consolas" charset="0"/>
              </a:rPr>
              <a:t> fwof_abst_weak_bisim </a:t>
            </a:r>
            <a:r>
              <a:rPr lang="en-US" sz="1700">
                <a:solidFill>
                  <a:srgbClr val="262626"/>
                </a:solidFill>
                <a:latin typeface="Consolas Bold" charset="0"/>
                <a:ea typeface="ＭＳ Ｐゴシック" charset="0"/>
                <a:cs typeface="Consolas Bold" charset="0"/>
                <a:sym typeface="Consolas Bold" charset="0"/>
              </a:rPr>
              <a:t>:</a:t>
            </a:r>
            <a:endParaRPr lang="en-US" sz="1700">
              <a:solidFill>
                <a:srgbClr val="262626"/>
              </a:solidFill>
              <a:latin typeface="Consolas" charset="0"/>
              <a:ea typeface="ＭＳ Ｐゴシック" charset="0"/>
              <a:cs typeface="Consolas" charset="0"/>
              <a:sym typeface="Consolas" charset="0"/>
            </a:endParaRPr>
          </a:p>
          <a:p>
            <a:pPr>
              <a:lnSpc>
                <a:spcPts val="1125"/>
              </a:lnSpc>
            </a:pPr>
            <a:r>
              <a:rPr lang="en-US" sz="1700">
                <a:solidFill>
                  <a:srgbClr val="262626"/>
                </a:solidFill>
                <a:latin typeface="Consolas" charset="0"/>
                <a:ea typeface="ＭＳ Ｐゴシック" charset="0"/>
                <a:cs typeface="Consolas" charset="0"/>
                <a:sym typeface="Consolas" charset="0"/>
              </a:rPr>
              <a:t>    weak_bisimulation concreteStep abstractStep </a:t>
            </a:r>
          </a:p>
          <a:p>
            <a:pPr>
              <a:lnSpc>
                <a:spcPts val="1125"/>
              </a:lnSpc>
            </a:pPr>
            <a:r>
              <a:rPr lang="en-US" sz="1700">
                <a:solidFill>
                  <a:srgbClr val="262626"/>
                </a:solidFill>
                <a:latin typeface="Consolas" charset="0"/>
                <a:ea typeface="ＭＳ Ｐゴシック" charset="0"/>
                <a:cs typeface="Consolas" charset="0"/>
                <a:sym typeface="Consolas" charset="0"/>
              </a:rPr>
              <a:t>    bisim_relation</a:t>
            </a:r>
            <a:r>
              <a:rPr lang="en-US" sz="1700">
                <a:solidFill>
                  <a:srgbClr val="262626"/>
                </a:solidFill>
                <a:latin typeface="Consolas Bold" charset="0"/>
                <a:ea typeface="ＭＳ Ｐゴシック" charset="0"/>
                <a:cs typeface="Consolas Bold" charset="0"/>
                <a:sym typeface="Consolas Bold" charset="0"/>
              </a:rPr>
              <a:t>.</a:t>
            </a:r>
          </a:p>
          <a:p>
            <a:pPr>
              <a:lnSpc>
                <a:spcPts val="1125"/>
              </a:lnSpc>
            </a:pPr>
            <a:endParaRPr lang="en-US" sz="1700">
              <a:solidFill>
                <a:srgbClr val="262626"/>
              </a:solidFill>
              <a:latin typeface="Consolas" charset="0"/>
              <a:ea typeface="ＭＳ Ｐゴシック" charset="0"/>
              <a:cs typeface="Consolas" charset="0"/>
              <a:sym typeface="Consolas" charset="0"/>
            </a:endParaRPr>
          </a:p>
        </p:txBody>
      </p:sp>
      <p:sp>
        <p:nvSpPr>
          <p:cNvPr id="2" name="Date Placeholder 1"/>
          <p:cNvSpPr>
            <a:spLocks noGrp="1"/>
          </p:cNvSpPr>
          <p:nvPr>
            <p:ph type="dt" sz="half" idx="10"/>
          </p:nvPr>
        </p:nvSpPr>
        <p:spPr/>
        <p:txBody>
          <a:bodyPr/>
          <a:lstStyle/>
          <a:p>
            <a:r>
              <a:rPr lang="en-US" smtClean="0"/>
              <a:t>9/24/13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61</a:t>
            </a:fld>
            <a:endParaRPr lang="en-US"/>
          </a:p>
        </p:txBody>
      </p:sp>
      <p:sp>
        <p:nvSpPr>
          <p:cNvPr id="64"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Tree>
    <p:extLst>
      <p:ext uri="{BB962C8B-B14F-4D97-AF65-F5344CB8AC3E}">
        <p14:creationId xmlns:p14="http://schemas.microsoft.com/office/powerpoint/2010/main" val="3146004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42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43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43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54273"/>
                                        </p:tgtEl>
                                        <p:attrNameLst>
                                          <p:attrName>style.visibility</p:attrName>
                                        </p:attrNameLst>
                                      </p:cBhvr>
                                      <p:to>
                                        <p:strVal val="visible"/>
                                      </p:to>
                                    </p:set>
                                  </p:childTnLst>
                                </p:cTn>
                              </p:par>
                            </p:childTnLst>
                          </p:cTn>
                        </p:par>
                        <p:par>
                          <p:cTn id="19" fill="hold" nodeType="afterGroup">
                            <p:stCondLst>
                              <p:cond delay="500"/>
                            </p:stCondLst>
                            <p:childTnLst>
                              <p:par>
                                <p:cTn id="20" presetID="1" presetClass="entr" presetSubtype="0" fill="hold" nodeType="afterEffect">
                                  <p:stCondLst>
                                    <p:cond delay="0"/>
                                  </p:stCondLst>
                                  <p:childTnLst>
                                    <p:set>
                                      <p:cBhvr>
                                        <p:cTn id="21" dur="1" fill="hold">
                                          <p:stCondLst>
                                            <p:cond delay="499"/>
                                          </p:stCondLst>
                                        </p:cTn>
                                        <p:tgtEl>
                                          <p:spTgt spid="54274"/>
                                        </p:tgtEl>
                                        <p:attrNameLst>
                                          <p:attrName>style.visibility</p:attrName>
                                        </p:attrNameLst>
                                      </p:cBhvr>
                                      <p:to>
                                        <p:strVal val="visible"/>
                                      </p:to>
                                    </p:set>
                                  </p:childTnLst>
                                </p:cTn>
                              </p:par>
                            </p:childTnLst>
                          </p:cTn>
                        </p:par>
                        <p:par>
                          <p:cTn id="22" fill="hold" nodeType="afterGroup">
                            <p:stCondLst>
                              <p:cond delay="1000"/>
                            </p:stCondLst>
                            <p:childTnLst>
                              <p:par>
                                <p:cTn id="23" presetID="1" presetClass="entr" presetSubtype="0" fill="hold" nodeType="afterEffect">
                                  <p:stCondLst>
                                    <p:cond delay="0"/>
                                  </p:stCondLst>
                                  <p:childTnLst>
                                    <p:set>
                                      <p:cBhvr>
                                        <p:cTn id="24" dur="1" fill="hold">
                                          <p:stCondLst>
                                            <p:cond delay="499"/>
                                          </p:stCondLst>
                                        </p:cTn>
                                        <p:tgtEl>
                                          <p:spTgt spid="54275"/>
                                        </p:tgtEl>
                                        <p:attrNameLst>
                                          <p:attrName>style.visibility</p:attrName>
                                        </p:attrNameLst>
                                      </p:cBhvr>
                                      <p:to>
                                        <p:strVal val="visible"/>
                                      </p:to>
                                    </p:set>
                                  </p:childTnLst>
                                </p:cTn>
                              </p:par>
                            </p:childTnLst>
                          </p:cTn>
                        </p:par>
                        <p:par>
                          <p:cTn id="25" fill="hold" nodeType="afterGroup">
                            <p:stCondLst>
                              <p:cond delay="1500"/>
                            </p:stCondLst>
                            <p:childTnLst>
                              <p:par>
                                <p:cTn id="26" presetID="1" presetClass="entr" presetSubtype="0" fill="hold" nodeType="afterEffect">
                                  <p:stCondLst>
                                    <p:cond delay="0"/>
                                  </p:stCondLst>
                                  <p:childTnLst>
                                    <p:set>
                                      <p:cBhvr>
                                        <p:cTn id="27" dur="1" fill="hold">
                                          <p:stCondLst>
                                            <p:cond delay="499"/>
                                          </p:stCondLst>
                                        </p:cTn>
                                        <p:tgtEl>
                                          <p:spTgt spid="54276"/>
                                        </p:tgtEl>
                                        <p:attrNameLst>
                                          <p:attrName>style.visibility</p:attrName>
                                        </p:attrNameLst>
                                      </p:cBhvr>
                                      <p:to>
                                        <p:strVal val="visible"/>
                                      </p:to>
                                    </p:set>
                                  </p:childTnLst>
                                </p:cTn>
                              </p:par>
                            </p:childTnLst>
                          </p:cTn>
                        </p:par>
                        <p:par>
                          <p:cTn id="28" fill="hold" nodeType="afterGroup">
                            <p:stCondLst>
                              <p:cond delay="2000"/>
                            </p:stCondLst>
                            <p:childTnLst>
                              <p:par>
                                <p:cTn id="29" presetID="1" presetClass="entr" presetSubtype="0" fill="hold" nodeType="afterEffect">
                                  <p:stCondLst>
                                    <p:cond delay="0"/>
                                  </p:stCondLst>
                                  <p:childTnLst>
                                    <p:set>
                                      <p:cBhvr>
                                        <p:cTn id="30" dur="1" fill="hold">
                                          <p:stCondLst>
                                            <p:cond delay="499"/>
                                          </p:stCondLst>
                                        </p:cTn>
                                        <p:tgtEl>
                                          <p:spTgt spid="54277"/>
                                        </p:tgtEl>
                                        <p:attrNameLst>
                                          <p:attrName>style.visibility</p:attrName>
                                        </p:attrNameLst>
                                      </p:cBhvr>
                                      <p:to>
                                        <p:strVal val="visible"/>
                                      </p:to>
                                    </p:set>
                                  </p:childTnLst>
                                </p:cTn>
                              </p:par>
                            </p:childTnLst>
                          </p:cTn>
                        </p:par>
                        <p:par>
                          <p:cTn id="31" fill="hold" nodeType="afterGroup">
                            <p:stCondLst>
                              <p:cond delay="2500"/>
                            </p:stCondLst>
                            <p:childTnLst>
                              <p:par>
                                <p:cTn id="32" presetID="1" presetClass="entr" presetSubtype="0" fill="hold" nodeType="afterEffect">
                                  <p:stCondLst>
                                    <p:cond delay="0"/>
                                  </p:stCondLst>
                                  <p:childTnLst>
                                    <p:set>
                                      <p:cBhvr>
                                        <p:cTn id="33" dur="1" fill="hold">
                                          <p:stCondLst>
                                            <p:cond delay="499"/>
                                          </p:stCondLst>
                                        </p:cTn>
                                        <p:tgtEl>
                                          <p:spTgt spid="54278"/>
                                        </p:tgtEl>
                                        <p:attrNameLst>
                                          <p:attrName>style.visibility</p:attrName>
                                        </p:attrNameLst>
                                      </p:cBhvr>
                                      <p:to>
                                        <p:strVal val="visible"/>
                                      </p:to>
                                    </p:set>
                                  </p:childTnLst>
                                </p:cTn>
                              </p:par>
                            </p:childTnLst>
                          </p:cTn>
                        </p:par>
                        <p:par>
                          <p:cTn id="34" fill="hold" nodeType="afterGroup">
                            <p:stCondLst>
                              <p:cond delay="3000"/>
                            </p:stCondLst>
                            <p:childTnLst>
                              <p:par>
                                <p:cTn id="35" presetID="1" presetClass="entr" presetSubtype="0" fill="hold" nodeType="afterEffect">
                                  <p:stCondLst>
                                    <p:cond delay="0"/>
                                  </p:stCondLst>
                                  <p:childTnLst>
                                    <p:set>
                                      <p:cBhvr>
                                        <p:cTn id="36" dur="1" fill="hold">
                                          <p:stCondLst>
                                            <p:cond delay="499"/>
                                          </p:stCondLst>
                                        </p:cTn>
                                        <p:tgtEl>
                                          <p:spTgt spid="54279"/>
                                        </p:tgtEl>
                                        <p:attrNameLst>
                                          <p:attrName>style.visibility</p:attrName>
                                        </p:attrNameLst>
                                      </p:cBhvr>
                                      <p:to>
                                        <p:strVal val="visible"/>
                                      </p:to>
                                    </p:set>
                                  </p:childTnLst>
                                </p:cTn>
                              </p:par>
                            </p:childTnLst>
                          </p:cTn>
                        </p:par>
                        <p:par>
                          <p:cTn id="37" fill="hold" nodeType="afterGroup">
                            <p:stCondLst>
                              <p:cond delay="3500"/>
                            </p:stCondLst>
                            <p:childTnLst>
                              <p:par>
                                <p:cTn id="38" presetID="1" presetClass="entr" presetSubtype="0" fill="hold" nodeType="afterEffect">
                                  <p:stCondLst>
                                    <p:cond delay="0"/>
                                  </p:stCondLst>
                                  <p:childTnLst>
                                    <p:set>
                                      <p:cBhvr>
                                        <p:cTn id="39" dur="1" fill="hold">
                                          <p:stCondLst>
                                            <p:cond delay="499"/>
                                          </p:stCondLst>
                                        </p:cTn>
                                        <p:tgtEl>
                                          <p:spTgt spid="54281"/>
                                        </p:tgtEl>
                                        <p:attrNameLst>
                                          <p:attrName>style.visibility</p:attrName>
                                        </p:attrNameLst>
                                      </p:cBhvr>
                                      <p:to>
                                        <p:strVal val="visible"/>
                                      </p:to>
                                    </p:set>
                                  </p:childTnLst>
                                </p:cTn>
                              </p:par>
                            </p:childTnLst>
                          </p:cTn>
                        </p:par>
                        <p:par>
                          <p:cTn id="40" fill="hold" nodeType="afterGroup">
                            <p:stCondLst>
                              <p:cond delay="4000"/>
                            </p:stCondLst>
                            <p:childTnLst>
                              <p:par>
                                <p:cTn id="41" presetID="1" presetClass="entr" presetSubtype="0" fill="hold" nodeType="afterEffect">
                                  <p:stCondLst>
                                    <p:cond delay="0"/>
                                  </p:stCondLst>
                                  <p:childTnLst>
                                    <p:set>
                                      <p:cBhvr>
                                        <p:cTn id="42" dur="1" fill="hold">
                                          <p:stCondLst>
                                            <p:cond delay="499"/>
                                          </p:stCondLst>
                                        </p:cTn>
                                        <p:tgtEl>
                                          <p:spTgt spid="54282"/>
                                        </p:tgtEl>
                                        <p:attrNameLst>
                                          <p:attrName>style.visibility</p:attrName>
                                        </p:attrNameLst>
                                      </p:cBhvr>
                                      <p:to>
                                        <p:strVal val="visible"/>
                                      </p:to>
                                    </p:set>
                                  </p:childTnLst>
                                </p:cTn>
                              </p:par>
                            </p:childTnLst>
                          </p:cTn>
                        </p:par>
                        <p:par>
                          <p:cTn id="43" fill="hold" nodeType="afterGroup">
                            <p:stCondLst>
                              <p:cond delay="4500"/>
                            </p:stCondLst>
                            <p:childTnLst>
                              <p:par>
                                <p:cTn id="44" presetID="1" presetClass="entr" presetSubtype="0" fill="hold" nodeType="afterEffect">
                                  <p:stCondLst>
                                    <p:cond delay="0"/>
                                  </p:stCondLst>
                                  <p:childTnLst>
                                    <p:set>
                                      <p:cBhvr>
                                        <p:cTn id="45" dur="1" fill="hold">
                                          <p:stCondLst>
                                            <p:cond delay="499"/>
                                          </p:stCondLst>
                                        </p:cTn>
                                        <p:tgtEl>
                                          <p:spTgt spid="54280"/>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nodeType="clickEffect">
                                  <p:stCondLst>
                                    <p:cond delay="0"/>
                                  </p:stCondLst>
                                  <p:childTnLst>
                                    <p:set>
                                      <p:cBhvr>
                                        <p:cTn id="49" dur="1" fill="hold">
                                          <p:stCondLst>
                                            <p:cond delay="499"/>
                                          </p:stCondLst>
                                        </p:cTn>
                                        <p:tgtEl>
                                          <p:spTgt spid="54283"/>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nodeType="clickEffect">
                                  <p:stCondLst>
                                    <p:cond delay="0"/>
                                  </p:stCondLst>
                                  <p:childTnLst>
                                    <p:set>
                                      <p:cBhvr>
                                        <p:cTn id="53" dur="1" fill="hold">
                                          <p:stCondLst>
                                            <p:cond delay="499"/>
                                          </p:stCondLst>
                                        </p:cTn>
                                        <p:tgtEl>
                                          <p:spTgt spid="54284"/>
                                        </p:tgtEl>
                                        <p:attrNameLst>
                                          <p:attrName>style.visibility</p:attrName>
                                        </p:attrNameLst>
                                      </p:cBhvr>
                                      <p:to>
                                        <p:strVal val="visible"/>
                                      </p:to>
                                    </p:set>
                                  </p:childTnLst>
                                </p:cTn>
                              </p:par>
                            </p:childTnLst>
                          </p:cTn>
                        </p:par>
                        <p:par>
                          <p:cTn id="54" fill="hold" nodeType="afterGroup">
                            <p:stCondLst>
                              <p:cond delay="500"/>
                            </p:stCondLst>
                            <p:childTnLst>
                              <p:par>
                                <p:cTn id="55" presetID="1" presetClass="entr" presetSubtype="0" fill="hold" nodeType="afterEffect">
                                  <p:stCondLst>
                                    <p:cond delay="250"/>
                                  </p:stCondLst>
                                  <p:childTnLst>
                                    <p:set>
                                      <p:cBhvr>
                                        <p:cTn id="56" dur="1" fill="hold">
                                          <p:stCondLst>
                                            <p:cond delay="499"/>
                                          </p:stCondLst>
                                        </p:cTn>
                                        <p:tgtEl>
                                          <p:spTgt spid="54285"/>
                                        </p:tgtEl>
                                        <p:attrNameLst>
                                          <p:attrName>style.visibility</p:attrName>
                                        </p:attrNameLst>
                                      </p:cBhvr>
                                      <p:to>
                                        <p:strVal val="visible"/>
                                      </p:to>
                                    </p:set>
                                  </p:childTnLst>
                                </p:cTn>
                              </p:par>
                            </p:childTnLst>
                          </p:cTn>
                        </p:par>
                        <p:par>
                          <p:cTn id="57" fill="hold" nodeType="afterGroup">
                            <p:stCondLst>
                              <p:cond delay="1250"/>
                            </p:stCondLst>
                            <p:childTnLst>
                              <p:par>
                                <p:cTn id="58" presetID="1" presetClass="entr" presetSubtype="0" fill="hold" grpId="0" nodeType="afterEffect">
                                  <p:stCondLst>
                                    <p:cond delay="250"/>
                                  </p:stCondLst>
                                  <p:childTnLst>
                                    <p:set>
                                      <p:cBhvr>
                                        <p:cTn id="59" dur="1" fill="hold">
                                          <p:stCondLst>
                                            <p:cond delay="499"/>
                                          </p:stCondLst>
                                        </p:cTn>
                                        <p:tgtEl>
                                          <p:spTgt spid="54328"/>
                                        </p:tgtEl>
                                        <p:attrNameLst>
                                          <p:attrName>style.visibility</p:attrName>
                                        </p:attrNameLst>
                                      </p:cBhvr>
                                      <p:to>
                                        <p:strVal val="visible"/>
                                      </p:to>
                                    </p:set>
                                  </p:childTnLst>
                                </p:cTn>
                              </p:par>
                            </p:childTnLst>
                          </p:cTn>
                        </p:par>
                        <p:par>
                          <p:cTn id="60" fill="hold" nodeType="afterGroup">
                            <p:stCondLst>
                              <p:cond delay="2000"/>
                            </p:stCondLst>
                            <p:childTnLst>
                              <p:par>
                                <p:cTn id="61" presetID="1" presetClass="entr" presetSubtype="0" fill="hold" nodeType="afterEffect">
                                  <p:stCondLst>
                                    <p:cond delay="250"/>
                                  </p:stCondLst>
                                  <p:childTnLst>
                                    <p:set>
                                      <p:cBhvr>
                                        <p:cTn id="62" dur="1" fill="hold">
                                          <p:stCondLst>
                                            <p:cond delay="499"/>
                                          </p:stCondLst>
                                        </p:cTn>
                                        <p:tgtEl>
                                          <p:spTgt spid="54286"/>
                                        </p:tgtEl>
                                        <p:attrNameLst>
                                          <p:attrName>style.visibility</p:attrName>
                                        </p:attrNameLst>
                                      </p:cBhvr>
                                      <p:to>
                                        <p:strVal val="visible"/>
                                      </p:to>
                                    </p:set>
                                  </p:childTnLst>
                                </p:cTn>
                              </p:par>
                            </p:childTnLst>
                          </p:cTn>
                        </p:par>
                        <p:par>
                          <p:cTn id="63" fill="hold" nodeType="afterGroup">
                            <p:stCondLst>
                              <p:cond delay="2750"/>
                            </p:stCondLst>
                            <p:childTnLst>
                              <p:par>
                                <p:cTn id="64" presetID="1" presetClass="entr" presetSubtype="0" fill="hold" nodeType="afterEffect">
                                  <p:stCondLst>
                                    <p:cond delay="250"/>
                                  </p:stCondLst>
                                  <p:childTnLst>
                                    <p:set>
                                      <p:cBhvr>
                                        <p:cTn id="65" dur="1" fill="hold">
                                          <p:stCondLst>
                                            <p:cond delay="499"/>
                                          </p:stCondLst>
                                        </p:cTn>
                                        <p:tgtEl>
                                          <p:spTgt spid="54287"/>
                                        </p:tgtEl>
                                        <p:attrNameLst>
                                          <p:attrName>style.visibility</p:attrName>
                                        </p:attrNameLst>
                                      </p:cBhvr>
                                      <p:to>
                                        <p:strVal val="visible"/>
                                      </p:to>
                                    </p:set>
                                  </p:childTnLst>
                                </p:cTn>
                              </p:par>
                            </p:childTnLst>
                          </p:cTn>
                        </p:par>
                        <p:par>
                          <p:cTn id="66" fill="hold" nodeType="afterGroup">
                            <p:stCondLst>
                              <p:cond delay="3500"/>
                            </p:stCondLst>
                            <p:childTnLst>
                              <p:par>
                                <p:cTn id="67" presetID="1" presetClass="entr" presetSubtype="0" fill="hold" nodeType="afterEffect">
                                  <p:stCondLst>
                                    <p:cond delay="250"/>
                                  </p:stCondLst>
                                  <p:childTnLst>
                                    <p:set>
                                      <p:cBhvr>
                                        <p:cTn id="68" dur="1" fill="hold">
                                          <p:stCondLst>
                                            <p:cond delay="499"/>
                                          </p:stCondLst>
                                        </p:cTn>
                                        <p:tgtEl>
                                          <p:spTgt spid="54288"/>
                                        </p:tgtEl>
                                        <p:attrNameLst>
                                          <p:attrName>style.visibility</p:attrName>
                                        </p:attrNameLst>
                                      </p:cBhvr>
                                      <p:to>
                                        <p:strVal val="visible"/>
                                      </p:to>
                                    </p:set>
                                  </p:childTnLst>
                                </p:cTn>
                              </p:par>
                            </p:childTnLst>
                          </p:cTn>
                        </p:par>
                        <p:par>
                          <p:cTn id="69" fill="hold" nodeType="afterGroup">
                            <p:stCondLst>
                              <p:cond delay="4250"/>
                            </p:stCondLst>
                            <p:childTnLst>
                              <p:par>
                                <p:cTn id="70" presetID="1" presetClass="entr" presetSubtype="0" fill="hold" grpId="0" nodeType="afterEffect">
                                  <p:stCondLst>
                                    <p:cond delay="250"/>
                                  </p:stCondLst>
                                  <p:childTnLst>
                                    <p:set>
                                      <p:cBhvr>
                                        <p:cTn id="71" dur="1" fill="hold">
                                          <p:stCondLst>
                                            <p:cond delay="499"/>
                                          </p:stCondLst>
                                        </p:cTn>
                                        <p:tgtEl>
                                          <p:spTgt spid="54329"/>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nodeType="clickEffect">
                                  <p:stCondLst>
                                    <p:cond delay="0"/>
                                  </p:stCondLst>
                                  <p:childTnLst>
                                    <p:set>
                                      <p:cBhvr>
                                        <p:cTn id="75" dur="1" fill="hold">
                                          <p:stCondLst>
                                            <p:cond delay="499"/>
                                          </p:stCondLst>
                                        </p:cTn>
                                        <p:tgtEl>
                                          <p:spTgt spid="543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28" grpId="0" animBg="1" autoUpdateAnimBg="0"/>
      <p:bldP spid="54329" grpId="0" animBg="1"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345" name="AutoShape 1"/>
          <p:cNvCxnSpPr>
            <a:cxnSpLocks noChangeShapeType="1"/>
            <a:endCxn id="57359" idx="0"/>
          </p:cNvCxnSpPr>
          <p:nvPr/>
        </p:nvCxnSpPr>
        <p:spPr bwMode="auto">
          <a:xfrm>
            <a:off x="3200400" y="3124200"/>
            <a:ext cx="3913871" cy="117276"/>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57346" name="Rectangle 2"/>
          <p:cNvSpPr>
            <a:spLocks/>
          </p:cNvSpPr>
          <p:nvPr/>
        </p:nvSpPr>
        <p:spPr bwMode="auto">
          <a:xfrm>
            <a:off x="1071562" y="3009305"/>
            <a:ext cx="3384352" cy="455414"/>
          </a:xfrm>
          <a:prstGeom prst="rect">
            <a:avLst/>
          </a:prstGeom>
          <a:solidFill>
            <a:srgbClr val="E8E8E8"/>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a:solidFill>
                  <a:schemeClr val="tx1"/>
                </a:solidFill>
                <a:ea typeface="ＭＳ Ｐゴシック" charset="0"/>
                <a:cs typeface="Myriad Pro Light" charset="0"/>
              </a:rPr>
              <a:t>Frenetic</a:t>
            </a:r>
          </a:p>
        </p:txBody>
      </p:sp>
      <p:cxnSp>
        <p:nvCxnSpPr>
          <p:cNvPr id="57347" name="AutoShape 3"/>
          <p:cNvCxnSpPr>
            <a:cxnSpLocks noChangeShapeType="1"/>
            <a:stCxn id="57348" idx="0"/>
          </p:cNvCxnSpPr>
          <p:nvPr/>
        </p:nvCxnSpPr>
        <p:spPr bwMode="auto">
          <a:xfrm>
            <a:off x="2763738" y="3777258"/>
            <a:ext cx="3103662" cy="1023342"/>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57348" name="Rectangle 4"/>
          <p:cNvSpPr>
            <a:spLocks/>
          </p:cNvSpPr>
          <p:nvPr/>
        </p:nvSpPr>
        <p:spPr bwMode="auto">
          <a:xfrm>
            <a:off x="1071562" y="3777258"/>
            <a:ext cx="3384352" cy="455414"/>
          </a:xfrm>
          <a:prstGeom prst="rect">
            <a:avLst/>
          </a:prstGeom>
          <a:solidFill>
            <a:srgbClr val="E8E8E8"/>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a:solidFill>
                  <a:schemeClr val="tx1"/>
                </a:solidFill>
                <a:ea typeface="ＭＳ Ｐゴシック" charset="0"/>
                <a:cs typeface="Myriad Pro Light" charset="0"/>
              </a:rPr>
              <a:t>OX</a:t>
            </a:r>
          </a:p>
        </p:txBody>
      </p:sp>
      <p:sp>
        <p:nvSpPr>
          <p:cNvPr id="57349" name="AutoShape 5"/>
          <p:cNvSpPr>
            <a:spLocks/>
          </p:cNvSpPr>
          <p:nvPr/>
        </p:nvSpPr>
        <p:spPr bwMode="auto">
          <a:xfrm>
            <a:off x="1160860" y="4786312"/>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57350" name="AutoShape 6"/>
          <p:cNvSpPr>
            <a:spLocks/>
          </p:cNvSpPr>
          <p:nvPr/>
        </p:nvSpPr>
        <p:spPr bwMode="auto">
          <a:xfrm>
            <a:off x="2066107" y="4786312"/>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57351" name="AutoShape 7"/>
          <p:cNvSpPr>
            <a:spLocks/>
          </p:cNvSpPr>
          <p:nvPr/>
        </p:nvSpPr>
        <p:spPr bwMode="auto">
          <a:xfrm>
            <a:off x="2955727" y="4786313"/>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57352" name="AutoShape 8"/>
          <p:cNvSpPr>
            <a:spLocks/>
          </p:cNvSpPr>
          <p:nvPr/>
        </p:nvSpPr>
        <p:spPr bwMode="auto">
          <a:xfrm>
            <a:off x="3866555" y="4786313"/>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57353" name="Line 9"/>
          <p:cNvSpPr>
            <a:spLocks noChangeShapeType="1"/>
          </p:cNvSpPr>
          <p:nvPr/>
        </p:nvSpPr>
        <p:spPr bwMode="auto">
          <a:xfrm rot="10800000">
            <a:off x="2441154" y="4315272"/>
            <a:ext cx="10046" cy="385093"/>
          </a:xfrm>
          <a:prstGeom prst="line">
            <a:avLst/>
          </a:prstGeom>
          <a:noFill/>
          <a:ln w="63500" cap="flat">
            <a:solidFill>
              <a:srgbClr val="7C7E7E"/>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7354" name="Line 10"/>
          <p:cNvSpPr>
            <a:spLocks noChangeShapeType="1"/>
          </p:cNvSpPr>
          <p:nvPr/>
        </p:nvSpPr>
        <p:spPr bwMode="auto">
          <a:xfrm rot="10800000" flipH="1">
            <a:off x="3076278" y="4321969"/>
            <a:ext cx="7814" cy="363885"/>
          </a:xfrm>
          <a:prstGeom prst="line">
            <a:avLst/>
          </a:prstGeom>
          <a:noFill/>
          <a:ln w="63500" cap="flat">
            <a:solidFill>
              <a:srgbClr val="7C7E7E"/>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7355" name="Line 11"/>
          <p:cNvSpPr>
            <a:spLocks noChangeShapeType="1"/>
          </p:cNvSpPr>
          <p:nvPr/>
        </p:nvSpPr>
        <p:spPr bwMode="auto">
          <a:xfrm>
            <a:off x="1723430" y="5028531"/>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7356" name="Line 12"/>
          <p:cNvSpPr>
            <a:spLocks noChangeShapeType="1"/>
          </p:cNvSpPr>
          <p:nvPr/>
        </p:nvSpPr>
        <p:spPr bwMode="auto">
          <a:xfrm>
            <a:off x="2634258" y="5028531"/>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7357" name="Line 13"/>
          <p:cNvSpPr>
            <a:spLocks noChangeShapeType="1"/>
          </p:cNvSpPr>
          <p:nvPr/>
        </p:nvSpPr>
        <p:spPr bwMode="auto">
          <a:xfrm>
            <a:off x="3527227" y="5028531"/>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7358" name="Rectangle 14"/>
          <p:cNvSpPr>
            <a:spLocks/>
          </p:cNvSpPr>
          <p:nvPr/>
        </p:nvSpPr>
        <p:spPr bwMode="auto">
          <a:xfrm>
            <a:off x="2214562" y="3544044"/>
            <a:ext cx="100394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000">
                <a:ea typeface="ＭＳ Ｐゴシック" charset="0"/>
                <a:cs typeface="Myriad Pro Light" charset="0"/>
              </a:rPr>
              <a:t>implemented using</a:t>
            </a:r>
          </a:p>
        </p:txBody>
      </p:sp>
      <p:sp>
        <p:nvSpPr>
          <p:cNvPr id="57359" name="Rectangle 15"/>
          <p:cNvSpPr>
            <a:spLocks/>
          </p:cNvSpPr>
          <p:nvPr/>
        </p:nvSpPr>
        <p:spPr bwMode="auto">
          <a:xfrm>
            <a:off x="5908105" y="3241476"/>
            <a:ext cx="2412332"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spAutoFit/>
          </a:bodyPr>
          <a:lstStyle/>
          <a:p>
            <a:pPr algn="l"/>
            <a:r>
              <a:rPr lang="en-US" sz="2500">
                <a:ea typeface="ＭＳ Ｐゴシック" charset="0"/>
                <a:cs typeface="Myriad Pro Light" charset="0"/>
              </a:rPr>
              <a:t>OCaml embedding</a:t>
            </a:r>
          </a:p>
          <a:p>
            <a:pPr algn="l">
              <a:buSzPct val="125000"/>
              <a:buFont typeface="Myriad Pro Light" charset="0"/>
              <a:buChar char="•"/>
            </a:pPr>
            <a:r>
              <a:rPr lang="en-US" sz="1700">
                <a:ea typeface="ＭＳ Ｐゴシック" charset="0"/>
                <a:cs typeface="Myriad Pro Light" charset="0"/>
              </a:rPr>
              <a:t> predicates and policies</a:t>
            </a:r>
          </a:p>
          <a:p>
            <a:pPr algn="l">
              <a:buSzPct val="125000"/>
              <a:buFont typeface="Myriad Pro Light" charset="0"/>
              <a:buChar char="•"/>
            </a:pPr>
            <a:r>
              <a:rPr lang="en-US" sz="1700">
                <a:ea typeface="ＭＳ Ｐゴシック" charset="0"/>
                <a:cs typeface="Myriad Pro Light" charset="0"/>
              </a:rPr>
              <a:t> queries</a:t>
            </a:r>
          </a:p>
        </p:txBody>
      </p:sp>
      <p:sp>
        <p:nvSpPr>
          <p:cNvPr id="57360" name="Rectangle 16"/>
          <p:cNvSpPr>
            <a:spLocks/>
          </p:cNvSpPr>
          <p:nvPr/>
        </p:nvSpPr>
        <p:spPr bwMode="auto">
          <a:xfrm>
            <a:off x="5220519" y="4705945"/>
            <a:ext cx="3512715" cy="66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spAutoFit/>
          </a:bodyPr>
          <a:lstStyle/>
          <a:p>
            <a:r>
              <a:rPr lang="en-US" sz="2500">
                <a:ea typeface="ＭＳ Ｐゴシック" charset="0"/>
                <a:cs typeface="Myriad Pro Light" charset="0"/>
              </a:rPr>
              <a:t>OCaml OpenFlow Platform</a:t>
            </a:r>
          </a:p>
          <a:p>
            <a:pPr algn="l">
              <a:buSzPct val="125000"/>
              <a:buFont typeface="Myriad Pro Light" charset="0"/>
              <a:buChar char="•"/>
            </a:pPr>
            <a:r>
              <a:rPr lang="en-US" sz="1700">
                <a:ea typeface="ＭＳ Ｐゴシック" charset="0"/>
                <a:cs typeface="Myriad Pro Light" charset="0"/>
              </a:rPr>
              <a:t> similar to Nox, Pox, Floodlight, etc.</a:t>
            </a:r>
          </a:p>
        </p:txBody>
      </p:sp>
      <p:sp>
        <p:nvSpPr>
          <p:cNvPr id="57361" name="Rectangle 17"/>
          <p:cNvSpPr>
            <a:spLocks/>
          </p:cNvSpPr>
          <p:nvPr/>
        </p:nvSpPr>
        <p:spPr bwMode="auto">
          <a:xfrm>
            <a:off x="1397496" y="1473130"/>
            <a:ext cx="981489" cy="830997"/>
          </a:xfrm>
          <a:prstGeom prst="rect">
            <a:avLst/>
          </a:prstGeom>
          <a:solidFill>
            <a:srgbClr val="5AE8E2"/>
          </a:solidFill>
          <a:ln w="6350" cap="flat">
            <a:solidFill>
              <a:srgbClr val="8C8C8C"/>
            </a:solidFill>
            <a:prstDash val="solid"/>
            <a:miter lim="800000"/>
            <a:headEnd type="none" w="med" len="med"/>
            <a:tailEnd type="none" w="med" len="med"/>
          </a:ln>
        </p:spPr>
        <p:txBody>
          <a:bodyPr wrap="none" lIns="0" tIns="0" rIns="0" bIns="0" anchor="ctr">
            <a:spAutoFit/>
          </a:bodyPr>
          <a:lstStyle/>
          <a:p>
            <a:r>
              <a:rPr lang="en-US">
                <a:solidFill>
                  <a:schemeClr val="tx1"/>
                </a:solidFill>
                <a:ea typeface="ＭＳ Ｐゴシック" charset="0"/>
                <a:cs typeface="Myriad Pro Light" charset="0"/>
              </a:rPr>
              <a:t>predicates</a:t>
            </a:r>
          </a:p>
          <a:p>
            <a:r>
              <a:rPr lang="en-US">
                <a:solidFill>
                  <a:schemeClr val="tx1"/>
                </a:solidFill>
                <a:ea typeface="ＭＳ Ｐゴシック" charset="0"/>
                <a:cs typeface="Myriad Pro Light" charset="0"/>
              </a:rPr>
              <a:t>policies</a:t>
            </a:r>
          </a:p>
          <a:p>
            <a:r>
              <a:rPr lang="en-US">
                <a:solidFill>
                  <a:schemeClr val="tx1"/>
                </a:solidFill>
                <a:ea typeface="ＭＳ Ｐゴシック" charset="0"/>
                <a:cs typeface="Myriad Pro Light" charset="0"/>
              </a:rPr>
              <a:t>queries</a:t>
            </a:r>
          </a:p>
        </p:txBody>
      </p:sp>
      <p:cxnSp>
        <p:nvCxnSpPr>
          <p:cNvPr id="57362" name="AutoShape 18"/>
          <p:cNvCxnSpPr>
            <a:cxnSpLocks noChangeShapeType="1"/>
            <a:endCxn id="57365" idx="0"/>
          </p:cNvCxnSpPr>
          <p:nvPr/>
        </p:nvCxnSpPr>
        <p:spPr bwMode="auto">
          <a:xfrm flipH="1" flipV="1">
            <a:off x="2070184" y="1651724"/>
            <a:ext cx="3492416" cy="177076"/>
          </a:xfrm>
          <a:prstGeom prst="straightConnector1">
            <a:avLst/>
          </a:prstGeom>
          <a:noFill/>
          <a:ln w="12700" cap="sq">
            <a:solidFill>
              <a:schemeClr val="tx1"/>
            </a:solidFill>
            <a:prstDash val="solid"/>
            <a:miter lim="800000"/>
            <a:headEnd type="none" w="med" len="med"/>
            <a:tailEnd type="triangle" w="med" len="med"/>
          </a:ln>
          <a:extLst>
            <a:ext uri="{909E8E84-426E-40dd-AFC4-6F175D3DCCD1}">
              <a14:hiddenFill xmlns:a14="http://schemas.microsoft.com/office/drawing/2010/main">
                <a:noFill/>
              </a14:hiddenFill>
            </a:ext>
          </a:extLst>
        </p:spPr>
      </p:cxnSp>
      <p:sp>
        <p:nvSpPr>
          <p:cNvPr id="57363" name="Rectangle 19"/>
          <p:cNvSpPr>
            <a:spLocks/>
          </p:cNvSpPr>
          <p:nvPr/>
        </p:nvSpPr>
        <p:spPr bwMode="auto">
          <a:xfrm>
            <a:off x="5716116" y="1491258"/>
            <a:ext cx="2777133" cy="776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ea typeface="ＭＳ Ｐゴシック" charset="0"/>
                <a:cs typeface="Myriad Pro Light" charset="0"/>
              </a:rPr>
              <a:t>stream of snapshots over time</a:t>
            </a:r>
          </a:p>
        </p:txBody>
      </p:sp>
      <p:sp>
        <p:nvSpPr>
          <p:cNvPr id="57364" name="Rectangle 20"/>
          <p:cNvSpPr>
            <a:spLocks/>
          </p:cNvSpPr>
          <p:nvPr/>
        </p:nvSpPr>
        <p:spPr bwMode="auto">
          <a:xfrm>
            <a:off x="1490142" y="1562427"/>
            <a:ext cx="981489" cy="830997"/>
          </a:xfrm>
          <a:prstGeom prst="rect">
            <a:avLst/>
          </a:prstGeom>
          <a:solidFill>
            <a:srgbClr val="5AE8E2"/>
          </a:solidFill>
          <a:ln w="6350" cap="flat">
            <a:solidFill>
              <a:srgbClr val="8C8C8C"/>
            </a:solidFill>
            <a:prstDash val="solid"/>
            <a:miter lim="800000"/>
            <a:headEnd type="none" w="med" len="med"/>
            <a:tailEnd type="none" w="med" len="med"/>
          </a:ln>
        </p:spPr>
        <p:txBody>
          <a:bodyPr wrap="none" lIns="0" tIns="0" rIns="0" bIns="0" anchor="ctr">
            <a:spAutoFit/>
          </a:bodyPr>
          <a:lstStyle/>
          <a:p>
            <a:r>
              <a:rPr lang="en-US">
                <a:solidFill>
                  <a:schemeClr val="tx1"/>
                </a:solidFill>
                <a:ea typeface="ＭＳ Ｐゴシック" charset="0"/>
                <a:cs typeface="Myriad Pro Light" charset="0"/>
              </a:rPr>
              <a:t>predicates</a:t>
            </a:r>
          </a:p>
          <a:p>
            <a:r>
              <a:rPr lang="en-US">
                <a:solidFill>
                  <a:schemeClr val="tx1"/>
                </a:solidFill>
                <a:ea typeface="ＭＳ Ｐゴシック" charset="0"/>
                <a:cs typeface="Myriad Pro Light" charset="0"/>
              </a:rPr>
              <a:t>policies</a:t>
            </a:r>
          </a:p>
          <a:p>
            <a:r>
              <a:rPr lang="en-US">
                <a:solidFill>
                  <a:schemeClr val="tx1"/>
                </a:solidFill>
                <a:ea typeface="ＭＳ Ｐゴシック" charset="0"/>
                <a:cs typeface="Myriad Pro Light" charset="0"/>
              </a:rPr>
              <a:t>queries</a:t>
            </a:r>
          </a:p>
        </p:txBody>
      </p:sp>
      <p:sp>
        <p:nvSpPr>
          <p:cNvPr id="57365" name="Rectangle 21"/>
          <p:cNvSpPr>
            <a:spLocks/>
          </p:cNvSpPr>
          <p:nvPr/>
        </p:nvSpPr>
        <p:spPr bwMode="auto">
          <a:xfrm>
            <a:off x="1579439" y="1651724"/>
            <a:ext cx="981489" cy="830997"/>
          </a:xfrm>
          <a:prstGeom prst="rect">
            <a:avLst/>
          </a:prstGeom>
          <a:solidFill>
            <a:srgbClr val="5AE8E2"/>
          </a:solidFill>
          <a:ln w="6350" cap="flat">
            <a:solidFill>
              <a:srgbClr val="8C8C8C"/>
            </a:solidFill>
            <a:prstDash val="solid"/>
            <a:miter lim="800000"/>
            <a:headEnd type="none" w="med" len="med"/>
            <a:tailEnd type="none" w="med" len="med"/>
          </a:ln>
        </p:spPr>
        <p:txBody>
          <a:bodyPr wrap="none" lIns="0" tIns="0" rIns="0" bIns="0" anchor="ctr">
            <a:spAutoFit/>
          </a:bodyPr>
          <a:lstStyle/>
          <a:p>
            <a:r>
              <a:rPr lang="en-US">
                <a:solidFill>
                  <a:schemeClr val="tx1"/>
                </a:solidFill>
                <a:ea typeface="ＭＳ Ｐゴシック" charset="0"/>
                <a:cs typeface="Myriad Pro Light" charset="0"/>
              </a:rPr>
              <a:t>predicates</a:t>
            </a:r>
          </a:p>
          <a:p>
            <a:r>
              <a:rPr lang="en-US">
                <a:solidFill>
                  <a:schemeClr val="tx1"/>
                </a:solidFill>
                <a:ea typeface="ＭＳ Ｐゴシック" charset="0"/>
                <a:cs typeface="Myriad Pro Light" charset="0"/>
              </a:rPr>
              <a:t>policies</a:t>
            </a:r>
          </a:p>
          <a:p>
            <a:r>
              <a:rPr lang="en-US">
                <a:solidFill>
                  <a:schemeClr val="tx1"/>
                </a:solidFill>
                <a:ea typeface="ＭＳ Ｐゴシック" charset="0"/>
                <a:cs typeface="Myriad Pro Light" charset="0"/>
              </a:rPr>
              <a:t>queries</a:t>
            </a:r>
          </a:p>
        </p:txBody>
      </p:sp>
      <p:sp>
        <p:nvSpPr>
          <p:cNvPr id="57366" name="Rectangle 22"/>
          <p:cNvSpPr>
            <a:spLocks/>
          </p:cNvSpPr>
          <p:nvPr/>
        </p:nvSpPr>
        <p:spPr bwMode="auto">
          <a:xfrm>
            <a:off x="1071562" y="3009305"/>
            <a:ext cx="3384352" cy="455414"/>
          </a:xfrm>
          <a:prstGeom prst="rect">
            <a:avLst/>
          </a:prstGeom>
          <a:solidFill>
            <a:srgbClr val="81BCE8"/>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a:solidFill>
                  <a:schemeClr val="tx1"/>
                </a:solidFill>
                <a:ea typeface="ＭＳ Ｐゴシック" charset="0"/>
                <a:cs typeface="Myriad Pro Light" charset="0"/>
              </a:rPr>
              <a:t>Frenetic</a:t>
            </a:r>
          </a:p>
        </p:txBody>
      </p:sp>
      <p:sp>
        <p:nvSpPr>
          <p:cNvPr id="57367" name="Rectangle 23"/>
          <p:cNvSpPr>
            <a:spLocks/>
          </p:cNvSpPr>
          <p:nvPr/>
        </p:nvSpPr>
        <p:spPr bwMode="auto">
          <a:xfrm>
            <a:off x="1071562" y="3777258"/>
            <a:ext cx="3384352" cy="455414"/>
          </a:xfrm>
          <a:prstGeom prst="rect">
            <a:avLst/>
          </a:prstGeom>
          <a:solidFill>
            <a:srgbClr val="E8BA33"/>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a:solidFill>
                  <a:schemeClr val="tx1"/>
                </a:solidFill>
                <a:ea typeface="ＭＳ Ｐゴシック" charset="0"/>
                <a:cs typeface="Myriad Pro Light" charset="0"/>
              </a:rPr>
              <a:t>Ox</a:t>
            </a:r>
          </a:p>
        </p:txBody>
      </p:sp>
      <p:sp>
        <p:nvSpPr>
          <p:cNvPr id="57368" name="Rectangle 24"/>
          <p:cNvSpPr>
            <a:spLocks/>
          </p:cNvSpPr>
          <p:nvPr/>
        </p:nvSpPr>
        <p:spPr bwMode="auto">
          <a:xfrm>
            <a:off x="89297" y="80367"/>
            <a:ext cx="8804672" cy="875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4500">
                <a:ea typeface="ＭＳ Ｐゴシック" charset="0"/>
                <a:cs typeface="Myriad Pro Light" charset="0"/>
              </a:rPr>
              <a:t>The </a:t>
            </a:r>
            <a:r>
              <a:rPr lang="en-US" sz="4500">
                <a:latin typeface="Myriad Pro Bold" charset="0"/>
                <a:ea typeface="ＭＳ Ｐゴシック" charset="0"/>
                <a:cs typeface="Myriad Pro Bold" charset="0"/>
                <a:sym typeface="Myriad Pro Bold" charset="0"/>
              </a:rPr>
              <a:t>                    </a:t>
            </a:r>
            <a:r>
              <a:rPr lang="en-US" sz="4500">
                <a:ea typeface="ＭＳ Ｐゴシック" charset="0"/>
                <a:cs typeface="Myriad Pro Light" charset="0"/>
              </a:rPr>
              <a:t>System</a:t>
            </a:r>
          </a:p>
        </p:txBody>
      </p:sp>
      <p:pic>
        <p:nvPicPr>
          <p:cNvPr id="57369" name="Picture 25"/>
          <p:cNvPicPr>
            <a:picLocks noChangeAspect="1" noChangeArrowheads="1"/>
          </p:cNvPicPr>
          <p:nvPr/>
        </p:nvPicPr>
        <p:blipFill>
          <a:blip r:embed="rId2">
            <a:extLst>
              <a:ext uri="{28A0092B-C50C-407E-A947-70E740481C1C}">
                <a14:useLocalDpi xmlns:a14="http://schemas.microsoft.com/office/drawing/2010/main" val="0"/>
              </a:ext>
            </a:extLst>
          </a:blip>
          <a:srcRect r="23578" b="28604"/>
          <a:stretch>
            <a:fillRect/>
          </a:stretch>
        </p:blipFill>
        <p:spPr bwMode="auto">
          <a:xfrm>
            <a:off x="1676400" y="381000"/>
            <a:ext cx="2127498" cy="670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6" name="Date Placeholder 5"/>
          <p:cNvSpPr>
            <a:spLocks noGrp="1"/>
          </p:cNvSpPr>
          <p:nvPr>
            <p:ph type="dt" sz="half" idx="10"/>
          </p:nvPr>
        </p:nvSpPr>
        <p:spPr/>
        <p:txBody>
          <a:bodyPr/>
          <a:lstStyle/>
          <a:p>
            <a:r>
              <a:rPr lang="en-US" smtClean="0"/>
              <a:t>9/24/13</a:t>
            </a:r>
            <a:endParaRPr lang="en-US"/>
          </a:p>
        </p:txBody>
      </p:sp>
      <p:sp>
        <p:nvSpPr>
          <p:cNvPr id="7" name="Footer Placeholder 6"/>
          <p:cNvSpPr>
            <a:spLocks noGrp="1"/>
          </p:cNvSpPr>
          <p:nvPr>
            <p:ph type="ftr" sz="quarter" idx="11"/>
          </p:nvPr>
        </p:nvSpPr>
        <p:spPr/>
        <p:txBody>
          <a:bodyPr/>
          <a:lstStyle/>
          <a:p>
            <a:r>
              <a:rPr lang="en-US" smtClean="0"/>
              <a:t>Software Defined Networking (COMS 6998-8)</a:t>
            </a:r>
            <a:endParaRPr lang="en-US"/>
          </a:p>
        </p:txBody>
      </p:sp>
      <p:sp>
        <p:nvSpPr>
          <p:cNvPr id="8" name="Slide Number Placeholder 7"/>
          <p:cNvSpPr>
            <a:spLocks noGrp="1"/>
          </p:cNvSpPr>
          <p:nvPr>
            <p:ph type="sldNum" sz="quarter" idx="12"/>
          </p:nvPr>
        </p:nvSpPr>
        <p:spPr/>
        <p:txBody>
          <a:bodyPr/>
          <a:lstStyle/>
          <a:p>
            <a:fld id="{20342B77-D34C-443A-9BA4-2E8748A6D936}" type="slidenum">
              <a:rPr lang="en-US" smtClean="0"/>
              <a:pPr/>
              <a:t>62</a:t>
            </a:fld>
            <a:endParaRPr lang="en-US"/>
          </a:p>
        </p:txBody>
      </p:sp>
      <p:sp>
        <p:nvSpPr>
          <p:cNvPr id="35"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Tree>
    <p:extLst>
      <p:ext uri="{BB962C8B-B14F-4D97-AF65-F5344CB8AC3E}">
        <p14:creationId xmlns:p14="http://schemas.microsoft.com/office/powerpoint/2010/main" val="413487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369" name="AutoShape 1"/>
          <p:cNvCxnSpPr>
            <a:cxnSpLocks noChangeShapeType="1"/>
            <a:stCxn id="58386" idx="1"/>
            <a:endCxn id="58370" idx="0"/>
          </p:cNvCxnSpPr>
          <p:nvPr/>
        </p:nvCxnSpPr>
        <p:spPr bwMode="auto">
          <a:xfrm flipH="1">
            <a:off x="2763738" y="2022575"/>
            <a:ext cx="2690069" cy="218777"/>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58370" name="Rectangle 2"/>
          <p:cNvSpPr>
            <a:spLocks/>
          </p:cNvSpPr>
          <p:nvPr/>
        </p:nvSpPr>
        <p:spPr bwMode="auto">
          <a:xfrm>
            <a:off x="1071562" y="2241352"/>
            <a:ext cx="3384352" cy="455414"/>
          </a:xfrm>
          <a:prstGeom prst="rect">
            <a:avLst/>
          </a:prstGeom>
          <a:solidFill>
            <a:srgbClr val="D4A6E8"/>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a:solidFill>
                  <a:schemeClr val="tx1"/>
                </a:solidFill>
                <a:ea typeface="ＭＳ Ｐゴシック" charset="0"/>
                <a:cs typeface="Myriad Pro Light" charset="0"/>
              </a:rPr>
              <a:t>Frenetic DSL</a:t>
            </a:r>
          </a:p>
        </p:txBody>
      </p:sp>
      <p:cxnSp>
        <p:nvCxnSpPr>
          <p:cNvPr id="58371" name="AutoShape 3"/>
          <p:cNvCxnSpPr>
            <a:cxnSpLocks noChangeShapeType="1"/>
            <a:endCxn id="58387" idx="0"/>
          </p:cNvCxnSpPr>
          <p:nvPr/>
        </p:nvCxnSpPr>
        <p:spPr bwMode="auto">
          <a:xfrm>
            <a:off x="2743200" y="3200400"/>
            <a:ext cx="4371071" cy="41076"/>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58372" name="Rectangle 4"/>
          <p:cNvSpPr>
            <a:spLocks/>
          </p:cNvSpPr>
          <p:nvPr/>
        </p:nvSpPr>
        <p:spPr bwMode="auto">
          <a:xfrm>
            <a:off x="1071562" y="3009305"/>
            <a:ext cx="3384352" cy="455414"/>
          </a:xfrm>
          <a:prstGeom prst="rect">
            <a:avLst/>
          </a:prstGeom>
          <a:solidFill>
            <a:srgbClr val="E8E8E8"/>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a:solidFill>
                  <a:schemeClr val="tx1"/>
                </a:solidFill>
                <a:ea typeface="ＭＳ Ｐゴシック" charset="0"/>
                <a:cs typeface="Myriad Pro Light" charset="0"/>
              </a:rPr>
              <a:t>Frenetic</a:t>
            </a:r>
          </a:p>
        </p:txBody>
      </p:sp>
      <p:cxnSp>
        <p:nvCxnSpPr>
          <p:cNvPr id="58373" name="AutoShape 5"/>
          <p:cNvCxnSpPr>
            <a:cxnSpLocks noChangeShapeType="1"/>
          </p:cNvCxnSpPr>
          <p:nvPr/>
        </p:nvCxnSpPr>
        <p:spPr bwMode="auto">
          <a:xfrm>
            <a:off x="2971800" y="3962400"/>
            <a:ext cx="3581400" cy="762000"/>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58374" name="Rectangle 6"/>
          <p:cNvSpPr>
            <a:spLocks/>
          </p:cNvSpPr>
          <p:nvPr/>
        </p:nvSpPr>
        <p:spPr bwMode="auto">
          <a:xfrm>
            <a:off x="1071562" y="3777258"/>
            <a:ext cx="3384352" cy="455414"/>
          </a:xfrm>
          <a:prstGeom prst="rect">
            <a:avLst/>
          </a:prstGeom>
          <a:solidFill>
            <a:srgbClr val="E8E8E8"/>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a:solidFill>
                  <a:schemeClr val="tx1"/>
                </a:solidFill>
                <a:ea typeface="ＭＳ Ｐゴシック" charset="0"/>
                <a:cs typeface="Myriad Pro Light" charset="0"/>
              </a:rPr>
              <a:t>OX</a:t>
            </a:r>
          </a:p>
        </p:txBody>
      </p:sp>
      <p:sp>
        <p:nvSpPr>
          <p:cNvPr id="58375" name="AutoShape 7"/>
          <p:cNvSpPr>
            <a:spLocks/>
          </p:cNvSpPr>
          <p:nvPr/>
        </p:nvSpPr>
        <p:spPr bwMode="auto">
          <a:xfrm>
            <a:off x="1160860" y="4786312"/>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58376" name="AutoShape 8"/>
          <p:cNvSpPr>
            <a:spLocks/>
          </p:cNvSpPr>
          <p:nvPr/>
        </p:nvSpPr>
        <p:spPr bwMode="auto">
          <a:xfrm>
            <a:off x="2066107" y="4786312"/>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58377" name="AutoShape 9"/>
          <p:cNvSpPr>
            <a:spLocks/>
          </p:cNvSpPr>
          <p:nvPr/>
        </p:nvSpPr>
        <p:spPr bwMode="auto">
          <a:xfrm>
            <a:off x="2955727" y="4786313"/>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58378" name="AutoShape 10"/>
          <p:cNvSpPr>
            <a:spLocks/>
          </p:cNvSpPr>
          <p:nvPr/>
        </p:nvSpPr>
        <p:spPr bwMode="auto">
          <a:xfrm>
            <a:off x="3866555" y="4786313"/>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58379" name="Line 11"/>
          <p:cNvSpPr>
            <a:spLocks noChangeShapeType="1"/>
          </p:cNvSpPr>
          <p:nvPr/>
        </p:nvSpPr>
        <p:spPr bwMode="auto">
          <a:xfrm rot="10800000">
            <a:off x="2441154" y="4315272"/>
            <a:ext cx="10046" cy="385093"/>
          </a:xfrm>
          <a:prstGeom prst="line">
            <a:avLst/>
          </a:prstGeom>
          <a:noFill/>
          <a:ln w="63500" cap="flat">
            <a:solidFill>
              <a:srgbClr val="7C7E7E"/>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8380" name="Line 12"/>
          <p:cNvSpPr>
            <a:spLocks noChangeShapeType="1"/>
          </p:cNvSpPr>
          <p:nvPr/>
        </p:nvSpPr>
        <p:spPr bwMode="auto">
          <a:xfrm rot="10800000" flipH="1">
            <a:off x="3076278" y="4321969"/>
            <a:ext cx="7814" cy="363885"/>
          </a:xfrm>
          <a:prstGeom prst="line">
            <a:avLst/>
          </a:prstGeom>
          <a:noFill/>
          <a:ln w="63500" cap="flat">
            <a:solidFill>
              <a:srgbClr val="7C7E7E"/>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8381" name="Line 13"/>
          <p:cNvSpPr>
            <a:spLocks noChangeShapeType="1"/>
          </p:cNvSpPr>
          <p:nvPr/>
        </p:nvSpPr>
        <p:spPr bwMode="auto">
          <a:xfrm>
            <a:off x="1723430" y="5028531"/>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8382" name="Line 14"/>
          <p:cNvSpPr>
            <a:spLocks noChangeShapeType="1"/>
          </p:cNvSpPr>
          <p:nvPr/>
        </p:nvSpPr>
        <p:spPr bwMode="auto">
          <a:xfrm>
            <a:off x="2634258" y="5028531"/>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8383" name="Line 15"/>
          <p:cNvSpPr>
            <a:spLocks noChangeShapeType="1"/>
          </p:cNvSpPr>
          <p:nvPr/>
        </p:nvSpPr>
        <p:spPr bwMode="auto">
          <a:xfrm>
            <a:off x="3527227" y="5028531"/>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8384" name="Rectangle 16"/>
          <p:cNvSpPr>
            <a:spLocks/>
          </p:cNvSpPr>
          <p:nvPr/>
        </p:nvSpPr>
        <p:spPr bwMode="auto">
          <a:xfrm>
            <a:off x="2216795" y="2776091"/>
            <a:ext cx="100394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000">
                <a:ea typeface="ＭＳ Ｐゴシック" charset="0"/>
                <a:cs typeface="Myriad Pro Light" charset="0"/>
              </a:rPr>
              <a:t>implemented using</a:t>
            </a:r>
          </a:p>
        </p:txBody>
      </p:sp>
      <p:sp>
        <p:nvSpPr>
          <p:cNvPr id="58385" name="Rectangle 17"/>
          <p:cNvSpPr>
            <a:spLocks/>
          </p:cNvSpPr>
          <p:nvPr/>
        </p:nvSpPr>
        <p:spPr bwMode="auto">
          <a:xfrm>
            <a:off x="2214562" y="3544044"/>
            <a:ext cx="100394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000">
                <a:ea typeface="ＭＳ Ｐゴシック" charset="0"/>
                <a:cs typeface="Myriad Pro Light" charset="0"/>
              </a:rPr>
              <a:t>implemented using</a:t>
            </a:r>
          </a:p>
        </p:txBody>
      </p:sp>
      <p:sp>
        <p:nvSpPr>
          <p:cNvPr id="58386" name="Rectangle 18"/>
          <p:cNvSpPr>
            <a:spLocks/>
          </p:cNvSpPr>
          <p:nvPr/>
        </p:nvSpPr>
        <p:spPr bwMode="auto">
          <a:xfrm>
            <a:off x="5453807" y="1299270"/>
            <a:ext cx="3447976" cy="1446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spAutoFit/>
          </a:bodyPr>
          <a:lstStyle/>
          <a:p>
            <a:pPr algn="l"/>
            <a:r>
              <a:rPr lang="en-US" sz="2500" dirty="0">
                <a:ea typeface="ＭＳ Ｐゴシック" charset="0"/>
                <a:cs typeface="Myriad Pro Light" charset="0"/>
              </a:rPr>
              <a:t>Domain-specific language</a:t>
            </a:r>
          </a:p>
          <a:p>
            <a:pPr algn="l">
              <a:buSzPct val="125000"/>
              <a:buFont typeface="Myriad Pro Light" charset="0"/>
              <a:buChar char="•"/>
            </a:pPr>
            <a:r>
              <a:rPr lang="en-US" sz="1700" dirty="0">
                <a:ea typeface="ＭＳ Ｐゴシック" charset="0"/>
                <a:cs typeface="Myriad Pro Light" charset="0"/>
              </a:rPr>
              <a:t> predicates and policies</a:t>
            </a:r>
          </a:p>
          <a:p>
            <a:pPr algn="l">
              <a:buSzPct val="125000"/>
              <a:buFont typeface="Myriad Pro Light" charset="0"/>
              <a:buChar char="•"/>
            </a:pPr>
            <a:r>
              <a:rPr lang="en-US" sz="1700" dirty="0">
                <a:ea typeface="ＭＳ Ｐゴシック" charset="0"/>
                <a:cs typeface="Myriad Pro Light" charset="0"/>
              </a:rPr>
              <a:t> monitoring</a:t>
            </a:r>
          </a:p>
          <a:p>
            <a:pPr algn="l">
              <a:buSzPct val="125000"/>
              <a:buFont typeface="Myriad Pro Light" charset="0"/>
              <a:buChar char="•"/>
            </a:pPr>
            <a:r>
              <a:rPr lang="en-US" sz="1700" dirty="0">
                <a:ea typeface="ＭＳ Ｐゴシック" charset="0"/>
                <a:cs typeface="Myriad Pro Light" charset="0"/>
              </a:rPr>
              <a:t> mac learning</a:t>
            </a:r>
          </a:p>
          <a:p>
            <a:pPr algn="l">
              <a:buSzPct val="125000"/>
              <a:buFont typeface="Myriad Pro Light" charset="0"/>
              <a:buChar char="•"/>
            </a:pPr>
            <a:r>
              <a:rPr lang="en-US" sz="1700" dirty="0">
                <a:ea typeface="ＭＳ Ｐゴシック" charset="0"/>
                <a:cs typeface="Myriad Pro Light" charset="0"/>
              </a:rPr>
              <a:t> network address translation</a:t>
            </a:r>
          </a:p>
        </p:txBody>
      </p:sp>
      <p:sp>
        <p:nvSpPr>
          <p:cNvPr id="58387" name="Rectangle 19"/>
          <p:cNvSpPr>
            <a:spLocks/>
          </p:cNvSpPr>
          <p:nvPr/>
        </p:nvSpPr>
        <p:spPr bwMode="auto">
          <a:xfrm>
            <a:off x="5908105" y="3241476"/>
            <a:ext cx="2412332"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spAutoFit/>
          </a:bodyPr>
          <a:lstStyle/>
          <a:p>
            <a:pPr algn="l"/>
            <a:r>
              <a:rPr lang="en-US" sz="2500">
                <a:ea typeface="ＭＳ Ｐゴシック" charset="0"/>
                <a:cs typeface="Myriad Pro Light" charset="0"/>
              </a:rPr>
              <a:t>OCaml embedding</a:t>
            </a:r>
          </a:p>
          <a:p>
            <a:pPr algn="l">
              <a:buSzPct val="125000"/>
              <a:buFont typeface="Myriad Pro Light" charset="0"/>
              <a:buChar char="•"/>
            </a:pPr>
            <a:r>
              <a:rPr lang="en-US" sz="1700">
                <a:ea typeface="ＭＳ Ｐゴシック" charset="0"/>
                <a:cs typeface="Myriad Pro Light" charset="0"/>
              </a:rPr>
              <a:t> predicates and policies</a:t>
            </a:r>
          </a:p>
          <a:p>
            <a:pPr algn="l">
              <a:buSzPct val="125000"/>
              <a:buFont typeface="Myriad Pro Light" charset="0"/>
              <a:buChar char="•"/>
            </a:pPr>
            <a:r>
              <a:rPr lang="en-US" sz="1700">
                <a:ea typeface="ＭＳ Ｐゴシック" charset="0"/>
                <a:cs typeface="Myriad Pro Light" charset="0"/>
              </a:rPr>
              <a:t> queries</a:t>
            </a:r>
          </a:p>
        </p:txBody>
      </p:sp>
      <p:sp>
        <p:nvSpPr>
          <p:cNvPr id="58388" name="Rectangle 20"/>
          <p:cNvSpPr>
            <a:spLocks/>
          </p:cNvSpPr>
          <p:nvPr/>
        </p:nvSpPr>
        <p:spPr bwMode="auto">
          <a:xfrm>
            <a:off x="5220519" y="4705945"/>
            <a:ext cx="3512715" cy="66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spAutoFit/>
          </a:bodyPr>
          <a:lstStyle/>
          <a:p>
            <a:r>
              <a:rPr lang="en-US" sz="2500">
                <a:ea typeface="ＭＳ Ｐゴシック" charset="0"/>
                <a:cs typeface="Myriad Pro Light" charset="0"/>
              </a:rPr>
              <a:t>OCaml OpenFlow Platform</a:t>
            </a:r>
          </a:p>
          <a:p>
            <a:pPr algn="l">
              <a:buSzPct val="125000"/>
              <a:buFont typeface="Myriad Pro Light" charset="0"/>
              <a:buChar char="•"/>
            </a:pPr>
            <a:r>
              <a:rPr lang="en-US" sz="1700">
                <a:ea typeface="ＭＳ Ｐゴシック" charset="0"/>
                <a:cs typeface="Myriad Pro Light" charset="0"/>
              </a:rPr>
              <a:t> similar to Nox, Pox, Floodlight, etc.</a:t>
            </a:r>
          </a:p>
        </p:txBody>
      </p:sp>
      <p:sp>
        <p:nvSpPr>
          <p:cNvPr id="58389" name="Rectangle 21"/>
          <p:cNvSpPr>
            <a:spLocks/>
          </p:cNvSpPr>
          <p:nvPr/>
        </p:nvSpPr>
        <p:spPr bwMode="auto">
          <a:xfrm>
            <a:off x="1071562" y="3009305"/>
            <a:ext cx="3384352" cy="455414"/>
          </a:xfrm>
          <a:prstGeom prst="rect">
            <a:avLst/>
          </a:prstGeom>
          <a:solidFill>
            <a:srgbClr val="81BCE8"/>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a:solidFill>
                  <a:schemeClr val="tx1"/>
                </a:solidFill>
                <a:ea typeface="ＭＳ Ｐゴシック" charset="0"/>
                <a:cs typeface="Myriad Pro Light" charset="0"/>
              </a:rPr>
              <a:t>Frenetic</a:t>
            </a:r>
          </a:p>
        </p:txBody>
      </p:sp>
      <p:sp>
        <p:nvSpPr>
          <p:cNvPr id="58390" name="Rectangle 22"/>
          <p:cNvSpPr>
            <a:spLocks/>
          </p:cNvSpPr>
          <p:nvPr/>
        </p:nvSpPr>
        <p:spPr bwMode="auto">
          <a:xfrm>
            <a:off x="1071562" y="3777258"/>
            <a:ext cx="3384352" cy="455414"/>
          </a:xfrm>
          <a:prstGeom prst="rect">
            <a:avLst/>
          </a:prstGeom>
          <a:solidFill>
            <a:srgbClr val="E8BA33"/>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a:solidFill>
                  <a:schemeClr val="tx1"/>
                </a:solidFill>
                <a:ea typeface="ＭＳ Ｐゴシック" charset="0"/>
                <a:cs typeface="Myriad Pro Light" charset="0"/>
              </a:rPr>
              <a:t>Ox</a:t>
            </a:r>
          </a:p>
        </p:txBody>
      </p:sp>
      <p:sp>
        <p:nvSpPr>
          <p:cNvPr id="58391" name="Rectangle 23"/>
          <p:cNvSpPr>
            <a:spLocks/>
          </p:cNvSpPr>
          <p:nvPr/>
        </p:nvSpPr>
        <p:spPr bwMode="auto">
          <a:xfrm>
            <a:off x="89297" y="80367"/>
            <a:ext cx="8804672" cy="875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4500" dirty="0" smtClean="0">
                <a:ea typeface="ＭＳ Ｐゴシック" charset="0"/>
                <a:cs typeface="Myriad Pro Light" charset="0"/>
              </a:rPr>
              <a:t> The </a:t>
            </a:r>
            <a:r>
              <a:rPr lang="en-US" sz="4500" dirty="0" smtClean="0">
                <a:latin typeface="Myriad Pro Bold" charset="0"/>
                <a:ea typeface="ＭＳ Ｐゴシック" charset="0"/>
                <a:cs typeface="Myriad Pro Bold" charset="0"/>
                <a:sym typeface="Myriad Pro Bold" charset="0"/>
              </a:rPr>
              <a:t>                    </a:t>
            </a:r>
            <a:r>
              <a:rPr lang="en-US" sz="4500" dirty="0">
                <a:ea typeface="ＭＳ Ｐゴシック" charset="0"/>
                <a:cs typeface="Myriad Pro Light" charset="0"/>
              </a:rPr>
              <a:t>System</a:t>
            </a:r>
          </a:p>
        </p:txBody>
      </p:sp>
      <p:pic>
        <p:nvPicPr>
          <p:cNvPr id="58392" name="Picture 24"/>
          <p:cNvPicPr>
            <a:picLocks noChangeAspect="1" noChangeArrowheads="1"/>
          </p:cNvPicPr>
          <p:nvPr/>
        </p:nvPicPr>
        <p:blipFill>
          <a:blip r:embed="rId2">
            <a:extLst>
              <a:ext uri="{28A0092B-C50C-407E-A947-70E740481C1C}">
                <a14:useLocalDpi xmlns:a14="http://schemas.microsoft.com/office/drawing/2010/main" val="0"/>
              </a:ext>
            </a:extLst>
          </a:blip>
          <a:srcRect r="23578" b="28604"/>
          <a:stretch>
            <a:fillRect/>
          </a:stretch>
        </p:blipFill>
        <p:spPr bwMode="auto">
          <a:xfrm>
            <a:off x="1676400" y="228600"/>
            <a:ext cx="2127498" cy="670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8" name="Date Placeholder 7"/>
          <p:cNvSpPr>
            <a:spLocks noGrp="1"/>
          </p:cNvSpPr>
          <p:nvPr>
            <p:ph type="dt" sz="half" idx="10"/>
          </p:nvPr>
        </p:nvSpPr>
        <p:spPr/>
        <p:txBody>
          <a:bodyPr/>
          <a:lstStyle/>
          <a:p>
            <a:r>
              <a:rPr lang="en-US" smtClean="0"/>
              <a:t>9/24/13</a:t>
            </a:r>
            <a:endParaRPr lang="en-US"/>
          </a:p>
        </p:txBody>
      </p:sp>
      <p:sp>
        <p:nvSpPr>
          <p:cNvPr id="9" name="Footer Placeholder 8"/>
          <p:cNvSpPr>
            <a:spLocks noGrp="1"/>
          </p:cNvSpPr>
          <p:nvPr>
            <p:ph type="ftr" sz="quarter" idx="11"/>
          </p:nvPr>
        </p:nvSpPr>
        <p:spPr/>
        <p:txBody>
          <a:bodyPr/>
          <a:lstStyle/>
          <a:p>
            <a:r>
              <a:rPr lang="en-US" smtClean="0"/>
              <a:t>Software Defined Networking (COMS 6998-8)</a:t>
            </a:r>
            <a:endParaRPr lang="en-US"/>
          </a:p>
        </p:txBody>
      </p:sp>
      <p:sp>
        <p:nvSpPr>
          <p:cNvPr id="10" name="Slide Number Placeholder 9"/>
          <p:cNvSpPr>
            <a:spLocks noGrp="1"/>
          </p:cNvSpPr>
          <p:nvPr>
            <p:ph type="sldNum" sz="quarter" idx="12"/>
          </p:nvPr>
        </p:nvSpPr>
        <p:spPr/>
        <p:txBody>
          <a:bodyPr/>
          <a:lstStyle/>
          <a:p>
            <a:fld id="{20342B77-D34C-443A-9BA4-2E8748A6D936}" type="slidenum">
              <a:rPr lang="en-US" smtClean="0"/>
              <a:pPr/>
              <a:t>63</a:t>
            </a:fld>
            <a:endParaRPr lang="en-US"/>
          </a:p>
        </p:txBody>
      </p:sp>
      <p:sp>
        <p:nvSpPr>
          <p:cNvPr id="36"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Tree>
    <p:extLst>
      <p:ext uri="{BB962C8B-B14F-4D97-AF65-F5344CB8AC3E}">
        <p14:creationId xmlns:p14="http://schemas.microsoft.com/office/powerpoint/2010/main" val="2253029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Grp="1" noChangeArrowheads="1"/>
          </p:cNvSpPr>
          <p:nvPr>
            <p:ph type="title"/>
          </p:nvPr>
        </p:nvSpPr>
        <p:spPr>
          <a:ln/>
        </p:spPr>
        <p:txBody>
          <a:bodyPr/>
          <a:lstStyle/>
          <a:p>
            <a:r>
              <a:rPr lang="en-US"/>
              <a:t>Conclusion</a:t>
            </a:r>
          </a:p>
        </p:txBody>
      </p:sp>
      <p:sp>
        <p:nvSpPr>
          <p:cNvPr id="60418" name="Rectangle 2"/>
          <p:cNvSpPr>
            <a:spLocks/>
          </p:cNvSpPr>
          <p:nvPr/>
        </p:nvSpPr>
        <p:spPr bwMode="auto">
          <a:xfrm>
            <a:off x="580430" y="1154162"/>
            <a:ext cx="8161734" cy="487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spcBef>
                <a:spcPts val="1687"/>
              </a:spcBef>
            </a:pPr>
            <a:r>
              <a:rPr lang="en-US" sz="2500">
                <a:ea typeface="ＭＳ Ｐゴシック" charset="0"/>
                <a:cs typeface="Myriad Pro Light" charset="0"/>
              </a:rPr>
              <a:t>Modularity is a key concern in the design of any language</a:t>
            </a:r>
          </a:p>
          <a:p>
            <a:pPr>
              <a:spcBef>
                <a:spcPts val="1687"/>
              </a:spcBef>
            </a:pPr>
            <a:r>
              <a:rPr lang="en-US" sz="2500">
                <a:ea typeface="ＭＳ Ｐゴシック" charset="0"/>
                <a:cs typeface="Myriad Pro Light" charset="0"/>
              </a:rPr>
              <a:t>NetKAT provides rich abstractions for building modular network programs, including parallel and sequential composition operators</a:t>
            </a:r>
          </a:p>
          <a:p>
            <a:pPr>
              <a:spcBef>
                <a:spcPts val="1687"/>
              </a:spcBef>
            </a:pPr>
            <a:r>
              <a:rPr lang="en-US" sz="2500">
                <a:ea typeface="ＭＳ Ｐゴシック" charset="0"/>
                <a:cs typeface="Myriad Pro Light" charset="0"/>
              </a:rPr>
              <a:t>By leveraging recent advances in formal methods, can build trustworthy compilers, run-time systems, and verification tools</a:t>
            </a:r>
          </a:p>
          <a:p>
            <a:pPr>
              <a:spcBef>
                <a:spcPts val="1687"/>
              </a:spcBef>
            </a:pPr>
            <a:r>
              <a:rPr lang="en-US" sz="2500">
                <a:ea typeface="ＭＳ Ｐゴシック" charset="0"/>
                <a:cs typeface="Myriad Pro Light" charset="0"/>
              </a:rPr>
              <a:t>Implementation status:</a:t>
            </a:r>
          </a:p>
          <a:p>
            <a:pPr marL="267881" lvl="2" indent="-160729">
              <a:buSzPct val="100000"/>
              <a:buFont typeface="Myriad Pro Light" charset="0"/>
              <a:buChar char="•"/>
            </a:pPr>
            <a:r>
              <a:rPr lang="en-US" sz="2500">
                <a:ea typeface="ＭＳ Ｐゴシック" charset="0"/>
                <a:cs typeface="Myriad Pro Light" charset="0"/>
              </a:rPr>
              <a:t>Stand-alone controller platform implemented in OCaml</a:t>
            </a:r>
          </a:p>
          <a:p>
            <a:pPr marL="267881" lvl="2" indent="-160729">
              <a:buSzPct val="100000"/>
              <a:buFont typeface="Myriad Pro Light" charset="0"/>
              <a:buChar char="•"/>
            </a:pPr>
            <a:r>
              <a:rPr lang="en-US" sz="2500">
                <a:ea typeface="ＭＳ Ｐゴシック" charset="0"/>
                <a:cs typeface="Myriad Pro Light" charset="0"/>
              </a:rPr>
              <a:t>Sophisticated, proactive compiler for OpenFlow rules</a:t>
            </a:r>
          </a:p>
          <a:p>
            <a:pPr marL="267881" lvl="2" indent="-160729">
              <a:buSzPct val="100000"/>
              <a:buFont typeface="Myriad Pro Light" charset="0"/>
              <a:buChar char="•"/>
            </a:pPr>
            <a:r>
              <a:rPr lang="en-US" sz="2500">
                <a:ea typeface="ＭＳ Ｐゴシック" charset="0"/>
                <a:cs typeface="Myriad Pro Light" charset="0"/>
              </a:rPr>
              <a:t>Large parts of the system formally verified in Coq</a:t>
            </a:r>
          </a:p>
          <a:p>
            <a:pPr marL="267881" lvl="2" indent="-160729">
              <a:buSzPct val="100000"/>
              <a:buFont typeface="Myriad Pro Light" charset="0"/>
              <a:buChar char="•"/>
            </a:pPr>
            <a:r>
              <a:rPr lang="en-US" sz="2500">
                <a:ea typeface="ＭＳ Ｐゴシック" charset="0"/>
                <a:cs typeface="Myriad Pro Light" charset="0"/>
              </a:rPr>
              <a:t>Experimental support for OpenFlow 1.3</a:t>
            </a:r>
          </a:p>
        </p:txBody>
      </p:sp>
      <p:sp>
        <p:nvSpPr>
          <p:cNvPr id="2" name="Date Placeholder 1"/>
          <p:cNvSpPr>
            <a:spLocks noGrp="1"/>
          </p:cNvSpPr>
          <p:nvPr>
            <p:ph type="dt" sz="half" idx="10"/>
          </p:nvPr>
        </p:nvSpPr>
        <p:spPr/>
        <p:txBody>
          <a:bodyPr/>
          <a:lstStyle/>
          <a:p>
            <a:r>
              <a:rPr lang="en-US" smtClean="0"/>
              <a:t>9/24/13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64</a:t>
            </a:fld>
            <a:endParaRPr lang="en-US"/>
          </a:p>
        </p:txBody>
      </p:sp>
      <p:sp>
        <p:nvSpPr>
          <p:cNvPr id="7"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Tree>
    <p:extLst>
      <p:ext uri="{BB962C8B-B14F-4D97-AF65-F5344CB8AC3E}">
        <p14:creationId xmlns:p14="http://schemas.microsoft.com/office/powerpoint/2010/main" val="3160675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lstStyle/>
          <a:p>
            <a:r>
              <a:rPr lang="en-US" dirty="0" smtClean="0"/>
              <a:t>Questions?</a:t>
            </a:r>
            <a:endParaRPr lang="en-US" dirty="0"/>
          </a:p>
        </p:txBody>
      </p:sp>
      <p:sp>
        <p:nvSpPr>
          <p:cNvPr id="4" name="Date Placeholder 3"/>
          <p:cNvSpPr>
            <a:spLocks noGrp="1"/>
          </p:cNvSpPr>
          <p:nvPr>
            <p:ph type="dt" sz="half" idx="10"/>
          </p:nvPr>
        </p:nvSpPr>
        <p:spPr/>
        <p:txBody>
          <a:bodyPr/>
          <a:lstStyle/>
          <a:p>
            <a:r>
              <a:rPr lang="en-US" smtClean="0"/>
              <a:t>9/24/13</a:t>
            </a:r>
            <a:endParaRPr lang="en-US"/>
          </a:p>
        </p:txBody>
      </p:sp>
      <p:sp>
        <p:nvSpPr>
          <p:cNvPr id="5" name="Footer Placeholder 4"/>
          <p:cNvSpPr>
            <a:spLocks noGrp="1"/>
          </p:cNvSpPr>
          <p:nvPr>
            <p:ph type="ftr" sz="quarter" idx="11"/>
          </p:nvPr>
        </p:nvSpPr>
        <p:spPr/>
        <p:txBody>
          <a:bodyPr/>
          <a:lstStyle/>
          <a:p>
            <a:r>
              <a:rPr lang="en-US" smtClean="0"/>
              <a:t>Software Defined Networking (COMS 6998-8)</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65</a:t>
            </a:fld>
            <a:endParaRPr lang="en-US"/>
          </a:p>
        </p:txBody>
      </p:sp>
    </p:spTree>
    <p:extLst>
      <p:ext uri="{BB962C8B-B14F-4D97-AF65-F5344CB8AC3E}">
        <p14:creationId xmlns:p14="http://schemas.microsoft.com/office/powerpoint/2010/main" val="403361188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a:spLocks noChangeArrowheads="1"/>
          </p:cNvSpPr>
          <p:nvPr/>
        </p:nvSpPr>
        <p:spPr bwMode="auto">
          <a:xfrm>
            <a:off x="153988" y="3754438"/>
            <a:ext cx="1390650" cy="646112"/>
          </a:xfrm>
          <a:prstGeom prst="rect">
            <a:avLst/>
          </a:prstGeom>
          <a:noFill/>
          <a:ln w="9525">
            <a:noFill/>
            <a:miter lim="800000"/>
            <a:headEnd/>
            <a:tailEnd/>
          </a:ln>
        </p:spPr>
        <p:txBody>
          <a:bodyPr>
            <a:prstTxWarp prst="textNoShape">
              <a:avLst/>
            </a:prstTxWarp>
            <a:spAutoFit/>
          </a:bodyPr>
          <a:lstStyle/>
          <a:p>
            <a:r>
              <a:rPr lang="en-US">
                <a:latin typeface="Apple Casual" charset="0"/>
                <a:ea typeface="Apple Casual" charset="0"/>
                <a:cs typeface="Apple Casual" charset="0"/>
              </a:rPr>
              <a:t>Following packets</a:t>
            </a:r>
          </a:p>
        </p:txBody>
      </p:sp>
      <p:sp>
        <p:nvSpPr>
          <p:cNvPr id="34819" name="Title 1"/>
          <p:cNvSpPr>
            <a:spLocks noGrp="1"/>
          </p:cNvSpPr>
          <p:nvPr>
            <p:ph type="title"/>
          </p:nvPr>
        </p:nvSpPr>
        <p:spPr>
          <a:xfrm>
            <a:off x="0" y="0"/>
            <a:ext cx="9144000" cy="1143000"/>
          </a:xfrm>
        </p:spPr>
        <p:txBody>
          <a:bodyPr/>
          <a:lstStyle/>
          <a:p>
            <a:r>
              <a:rPr lang="en-US" sz="4000" dirty="0"/>
              <a:t>Review of Previous Lecture (Cont’d)</a:t>
            </a:r>
            <a:endParaRPr lang="en-US" sz="4000" dirty="0" smtClean="0">
              <a:ea typeface="ヒラギノ角ゴ Pro W3" charset="-128"/>
              <a:cs typeface="ヒラギノ角ゴ Pro W3" charset="-128"/>
            </a:endParaRPr>
          </a:p>
        </p:txBody>
      </p:sp>
      <p:sp>
        <p:nvSpPr>
          <p:cNvPr id="5" name="Cloud 4"/>
          <p:cNvSpPr/>
          <p:nvPr/>
        </p:nvSpPr>
        <p:spPr>
          <a:xfrm>
            <a:off x="1830388" y="2154238"/>
            <a:ext cx="6096000" cy="3352800"/>
          </a:xfrm>
          <a:prstGeom prst="cloud">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822" name="modem"/>
          <p:cNvSpPr>
            <a:spLocks noEditPoints="1" noChangeArrowheads="1"/>
          </p:cNvSpPr>
          <p:nvPr/>
        </p:nvSpPr>
        <p:spPr bwMode="auto">
          <a:xfrm>
            <a:off x="1449388" y="3754438"/>
            <a:ext cx="973137" cy="360362"/>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0 w 21600"/>
              <a:gd name="T11" fmla="*/ 2147483647 h 21600"/>
              <a:gd name="T12" fmla="*/ 2147483647 w 21600"/>
              <a:gd name="T13" fmla="*/ 0 h 21600"/>
              <a:gd name="T14" fmla="*/ 2147483647 w 21600"/>
              <a:gd name="T15" fmla="*/ 2147483647 h 21600"/>
              <a:gd name="T16" fmla="*/ 0 w 21600"/>
              <a:gd name="T17" fmla="*/ 2147483647 h 21600"/>
              <a:gd name="T18" fmla="*/ 2147483647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prstTxWarp prst="textNoShape">
              <a:avLst/>
            </a:prstTxWarp>
          </a:bodyPr>
          <a:lstStyle/>
          <a:p>
            <a:endParaRPr lang="en-US"/>
          </a:p>
        </p:txBody>
      </p:sp>
      <p:sp>
        <p:nvSpPr>
          <p:cNvPr id="34823" name="TextBox 6"/>
          <p:cNvSpPr txBox="1">
            <a:spLocks noChangeArrowheads="1"/>
          </p:cNvSpPr>
          <p:nvPr/>
        </p:nvSpPr>
        <p:spPr bwMode="auto">
          <a:xfrm>
            <a:off x="1154113" y="2673350"/>
            <a:ext cx="1219200" cy="708025"/>
          </a:xfrm>
          <a:prstGeom prst="rect">
            <a:avLst/>
          </a:prstGeom>
          <a:noFill/>
          <a:ln w="9525">
            <a:noFill/>
            <a:miter lim="800000"/>
            <a:headEnd/>
            <a:tailEnd/>
          </a:ln>
        </p:spPr>
        <p:txBody>
          <a:bodyPr>
            <a:prstTxWarp prst="textNoShape">
              <a:avLst/>
            </a:prstTxWarp>
            <a:spAutoFit/>
          </a:bodyPr>
          <a:lstStyle/>
          <a:p>
            <a:r>
              <a:rPr lang="en-US" sz="2000"/>
              <a:t>Ingress Switch</a:t>
            </a:r>
          </a:p>
        </p:txBody>
      </p:sp>
      <p:sp>
        <p:nvSpPr>
          <p:cNvPr id="34824" name="TextBox 8"/>
          <p:cNvSpPr txBox="1">
            <a:spLocks noChangeArrowheads="1"/>
          </p:cNvSpPr>
          <p:nvPr/>
        </p:nvSpPr>
        <p:spPr bwMode="auto">
          <a:xfrm>
            <a:off x="4525963" y="1524000"/>
            <a:ext cx="1219200" cy="708025"/>
          </a:xfrm>
          <a:prstGeom prst="rect">
            <a:avLst/>
          </a:prstGeom>
          <a:noFill/>
          <a:ln w="9525">
            <a:noFill/>
            <a:miter lim="800000"/>
            <a:headEnd/>
            <a:tailEnd/>
          </a:ln>
        </p:spPr>
        <p:txBody>
          <a:bodyPr>
            <a:prstTxWarp prst="textNoShape">
              <a:avLst/>
            </a:prstTxWarp>
            <a:spAutoFit/>
          </a:bodyPr>
          <a:lstStyle/>
          <a:p>
            <a:r>
              <a:rPr lang="en-US" sz="2000"/>
              <a:t>Authority Switch</a:t>
            </a:r>
          </a:p>
        </p:txBody>
      </p:sp>
      <p:sp>
        <p:nvSpPr>
          <p:cNvPr id="34825" name="modem"/>
          <p:cNvSpPr>
            <a:spLocks noEditPoints="1" noChangeArrowheads="1"/>
          </p:cNvSpPr>
          <p:nvPr/>
        </p:nvSpPr>
        <p:spPr bwMode="auto">
          <a:xfrm>
            <a:off x="7439025" y="3573463"/>
            <a:ext cx="974725" cy="360362"/>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0 w 21600"/>
              <a:gd name="T11" fmla="*/ 2147483647 h 21600"/>
              <a:gd name="T12" fmla="*/ 2147483647 w 21600"/>
              <a:gd name="T13" fmla="*/ 0 h 21600"/>
              <a:gd name="T14" fmla="*/ 2147483647 w 21600"/>
              <a:gd name="T15" fmla="*/ 2147483647 h 21600"/>
              <a:gd name="T16" fmla="*/ 0 w 21600"/>
              <a:gd name="T17" fmla="*/ 2147483647 h 21600"/>
              <a:gd name="T18" fmla="*/ 2147483647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prstTxWarp prst="textNoShape">
              <a:avLst/>
            </a:prstTxWarp>
          </a:bodyPr>
          <a:lstStyle/>
          <a:p>
            <a:endParaRPr lang="en-US"/>
          </a:p>
        </p:txBody>
      </p:sp>
      <p:sp>
        <p:nvSpPr>
          <p:cNvPr id="34826" name="TextBox 10"/>
          <p:cNvSpPr txBox="1">
            <a:spLocks noChangeArrowheads="1"/>
          </p:cNvSpPr>
          <p:nvPr/>
        </p:nvSpPr>
        <p:spPr bwMode="auto">
          <a:xfrm>
            <a:off x="7804150" y="2867025"/>
            <a:ext cx="1219200" cy="706438"/>
          </a:xfrm>
          <a:prstGeom prst="rect">
            <a:avLst/>
          </a:prstGeom>
          <a:noFill/>
          <a:ln w="9525">
            <a:noFill/>
            <a:miter lim="800000"/>
            <a:headEnd/>
            <a:tailEnd/>
          </a:ln>
        </p:spPr>
        <p:txBody>
          <a:bodyPr>
            <a:prstTxWarp prst="textNoShape">
              <a:avLst/>
            </a:prstTxWarp>
            <a:spAutoFit/>
          </a:bodyPr>
          <a:lstStyle/>
          <a:p>
            <a:r>
              <a:rPr lang="en-US" sz="2000"/>
              <a:t>Egress Switch</a:t>
            </a:r>
          </a:p>
        </p:txBody>
      </p:sp>
      <p:cxnSp>
        <p:nvCxnSpPr>
          <p:cNvPr id="13" name="Straight Arrow Connector 12"/>
          <p:cNvCxnSpPr/>
          <p:nvPr/>
        </p:nvCxnSpPr>
        <p:spPr>
          <a:xfrm>
            <a:off x="382588" y="3749675"/>
            <a:ext cx="838200" cy="1588"/>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a:spLocks noChangeArrowheads="1"/>
          </p:cNvSpPr>
          <p:nvPr/>
        </p:nvSpPr>
        <p:spPr bwMode="auto">
          <a:xfrm>
            <a:off x="153988" y="3381375"/>
            <a:ext cx="1425575" cy="369888"/>
          </a:xfrm>
          <a:prstGeom prst="rect">
            <a:avLst/>
          </a:prstGeom>
          <a:noFill/>
          <a:ln w="9525">
            <a:noFill/>
            <a:miter lim="800000"/>
            <a:headEnd/>
            <a:tailEnd/>
          </a:ln>
        </p:spPr>
        <p:txBody>
          <a:bodyPr wrap="none">
            <a:prstTxWarp prst="textNoShape">
              <a:avLst/>
            </a:prstTxWarp>
            <a:spAutoFit/>
          </a:bodyPr>
          <a:lstStyle/>
          <a:p>
            <a:r>
              <a:rPr lang="en-US">
                <a:latin typeface="Apple Casual" charset="0"/>
                <a:ea typeface="Apple Casual" charset="0"/>
                <a:cs typeface="Apple Casual" charset="0"/>
              </a:rPr>
              <a:t>First packet</a:t>
            </a:r>
          </a:p>
        </p:txBody>
      </p:sp>
      <p:cxnSp>
        <p:nvCxnSpPr>
          <p:cNvPr id="16" name="Straight Arrow Connector 15"/>
          <p:cNvCxnSpPr/>
          <p:nvPr/>
        </p:nvCxnSpPr>
        <p:spPr>
          <a:xfrm flipV="1">
            <a:off x="2422525" y="2819400"/>
            <a:ext cx="2379663" cy="111760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5546725" y="2819400"/>
            <a:ext cx="1892300" cy="935038"/>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382588" y="4124325"/>
            <a:ext cx="838200" cy="1588"/>
          </a:xfrm>
          <a:prstGeom prst="straightConnector1">
            <a:avLst/>
          </a:prstGeom>
          <a:ln w="38100" cmpd="sng">
            <a:tailEnd type="arrow"/>
          </a:ln>
        </p:spPr>
        <p:style>
          <a:lnRef idx="2">
            <a:schemeClr val="accent6"/>
          </a:lnRef>
          <a:fillRef idx="0">
            <a:schemeClr val="accent6"/>
          </a:fillRef>
          <a:effectRef idx="1">
            <a:schemeClr val="accent6"/>
          </a:effectRef>
          <a:fontRef idx="minor">
            <a:schemeClr val="tx1"/>
          </a:fontRef>
        </p:style>
      </p:cxnSp>
      <p:cxnSp>
        <p:nvCxnSpPr>
          <p:cNvPr id="23" name="Straight Arrow Connector 22"/>
          <p:cNvCxnSpPr/>
          <p:nvPr/>
        </p:nvCxnSpPr>
        <p:spPr>
          <a:xfrm flipV="1">
            <a:off x="2422525" y="3938588"/>
            <a:ext cx="5016500" cy="176212"/>
          </a:xfrm>
          <a:prstGeom prst="straightConnector1">
            <a:avLst/>
          </a:prstGeom>
          <a:ln w="38100" cmpd="sng">
            <a:tailEnd type="arrow"/>
          </a:ln>
        </p:spPr>
        <p:style>
          <a:lnRef idx="2">
            <a:schemeClr val="accent6"/>
          </a:lnRef>
          <a:fillRef idx="0">
            <a:schemeClr val="accent6"/>
          </a:fillRef>
          <a:effectRef idx="1">
            <a:schemeClr val="accent6"/>
          </a:effectRef>
          <a:fontRef idx="minor">
            <a:schemeClr val="tx1"/>
          </a:fontRef>
        </p:style>
      </p:cxnSp>
      <p:sp>
        <p:nvSpPr>
          <p:cNvPr id="45" name="Freeform 44"/>
          <p:cNvSpPr/>
          <p:nvPr/>
        </p:nvSpPr>
        <p:spPr>
          <a:xfrm>
            <a:off x="2373313" y="2193925"/>
            <a:ext cx="2152650" cy="1435100"/>
          </a:xfrm>
          <a:custGeom>
            <a:avLst/>
            <a:gdLst>
              <a:gd name="connsiteX0" fmla="*/ 2152316 w 2152316"/>
              <a:gd name="connsiteY0" fmla="*/ 365403 h 1434877"/>
              <a:gd name="connsiteX1" fmla="*/ 1136316 w 2152316"/>
              <a:gd name="connsiteY1" fmla="*/ 4456 h 1434877"/>
              <a:gd name="connsiteX2" fmla="*/ 307474 w 2152316"/>
              <a:gd name="connsiteY2" fmla="*/ 392140 h 1434877"/>
              <a:gd name="connsiteX3" fmla="*/ 0 w 2152316"/>
              <a:gd name="connsiteY3" fmla="*/ 1434877 h 1434877"/>
            </a:gdLst>
            <a:ahLst/>
            <a:cxnLst>
              <a:cxn ang="0">
                <a:pos x="connsiteX0" y="connsiteY0"/>
              </a:cxn>
              <a:cxn ang="0">
                <a:pos x="connsiteX1" y="connsiteY1"/>
              </a:cxn>
              <a:cxn ang="0">
                <a:pos x="connsiteX2" y="connsiteY2"/>
              </a:cxn>
              <a:cxn ang="0">
                <a:pos x="connsiteX3" y="connsiteY3"/>
              </a:cxn>
            </a:cxnLst>
            <a:rect l="l" t="t" r="r" b="b"/>
            <a:pathLst>
              <a:path w="2152316" h="1434877">
                <a:moveTo>
                  <a:pt x="2152316" y="365403"/>
                </a:moveTo>
                <a:cubicBezTo>
                  <a:pt x="1798053" y="182701"/>
                  <a:pt x="1443790" y="0"/>
                  <a:pt x="1136316" y="4456"/>
                </a:cubicBezTo>
                <a:cubicBezTo>
                  <a:pt x="828842" y="8912"/>
                  <a:pt x="496860" y="153737"/>
                  <a:pt x="307474" y="392140"/>
                </a:cubicBezTo>
                <a:cubicBezTo>
                  <a:pt x="118088" y="630544"/>
                  <a:pt x="0" y="1434877"/>
                  <a:pt x="0" y="1434877"/>
                </a:cubicBezTo>
              </a:path>
            </a:pathLst>
          </a:custGeom>
          <a:ln w="38100" cmpd="sng">
            <a:solidFill>
              <a:srgbClr val="FF0000"/>
            </a:solidFill>
            <a:prstDash val="dash"/>
            <a:tailEnd type="arrow"/>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46" name="TextBox 45"/>
          <p:cNvSpPr txBox="1">
            <a:spLocks noChangeArrowheads="1"/>
          </p:cNvSpPr>
          <p:nvPr/>
        </p:nvSpPr>
        <p:spPr bwMode="auto">
          <a:xfrm rot="-1386489">
            <a:off x="2700338" y="3078163"/>
            <a:ext cx="1003300" cy="368300"/>
          </a:xfrm>
          <a:prstGeom prst="rect">
            <a:avLst/>
          </a:prstGeom>
          <a:noFill/>
          <a:ln w="9525">
            <a:noFill/>
            <a:miter lim="800000"/>
            <a:headEnd/>
            <a:tailEnd/>
          </a:ln>
        </p:spPr>
        <p:txBody>
          <a:bodyPr wrap="none">
            <a:prstTxWarp prst="textNoShape">
              <a:avLst/>
            </a:prstTxWarp>
            <a:spAutoFit/>
          </a:bodyPr>
          <a:lstStyle/>
          <a:p>
            <a:r>
              <a:rPr lang="en-US">
                <a:latin typeface="Apple Casual" charset="0"/>
                <a:ea typeface="Apple Casual" charset="0"/>
                <a:cs typeface="Apple Casual" charset="0"/>
              </a:rPr>
              <a:t>Redirect</a:t>
            </a:r>
          </a:p>
        </p:txBody>
      </p:sp>
      <p:sp>
        <p:nvSpPr>
          <p:cNvPr id="47" name="TextBox 46"/>
          <p:cNvSpPr txBox="1">
            <a:spLocks noChangeArrowheads="1"/>
          </p:cNvSpPr>
          <p:nvPr/>
        </p:nvSpPr>
        <p:spPr bwMode="auto">
          <a:xfrm rot="1666397">
            <a:off x="5980113" y="2798763"/>
            <a:ext cx="996950" cy="369887"/>
          </a:xfrm>
          <a:prstGeom prst="rect">
            <a:avLst/>
          </a:prstGeom>
          <a:noFill/>
          <a:ln w="9525">
            <a:noFill/>
            <a:miter lim="800000"/>
            <a:headEnd/>
            <a:tailEnd/>
          </a:ln>
        </p:spPr>
        <p:txBody>
          <a:bodyPr wrap="none">
            <a:prstTxWarp prst="textNoShape">
              <a:avLst/>
            </a:prstTxWarp>
            <a:spAutoFit/>
          </a:bodyPr>
          <a:lstStyle/>
          <a:p>
            <a:r>
              <a:rPr lang="en-US">
                <a:latin typeface="Apple Casual" charset="0"/>
                <a:ea typeface="Apple Casual" charset="0"/>
                <a:cs typeface="Apple Casual" charset="0"/>
              </a:rPr>
              <a:t>Forward</a:t>
            </a:r>
          </a:p>
        </p:txBody>
      </p:sp>
      <p:sp>
        <p:nvSpPr>
          <p:cNvPr id="48" name="TextBox 47"/>
          <p:cNvSpPr txBox="1">
            <a:spLocks noChangeArrowheads="1"/>
          </p:cNvSpPr>
          <p:nvPr/>
        </p:nvSpPr>
        <p:spPr bwMode="auto">
          <a:xfrm rot="-1386489">
            <a:off x="2219325" y="1695450"/>
            <a:ext cx="1376363" cy="647700"/>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Apple Casual" charset="0"/>
                <a:ea typeface="Apple Casual" charset="0"/>
                <a:cs typeface="Apple Casual" charset="0"/>
              </a:rPr>
              <a:t>Feedback: </a:t>
            </a:r>
          </a:p>
          <a:p>
            <a:r>
              <a:rPr lang="en-US">
                <a:solidFill>
                  <a:srgbClr val="FF0000"/>
                </a:solidFill>
                <a:latin typeface="Apple Casual" charset="0"/>
                <a:ea typeface="Apple Casual" charset="0"/>
                <a:cs typeface="Apple Casual" charset="0"/>
              </a:rPr>
              <a:t>Cache rules</a:t>
            </a:r>
          </a:p>
        </p:txBody>
      </p:sp>
      <p:sp>
        <p:nvSpPr>
          <p:cNvPr id="49" name="TextBox 48"/>
          <p:cNvSpPr txBox="1">
            <a:spLocks noChangeArrowheads="1"/>
          </p:cNvSpPr>
          <p:nvPr/>
        </p:nvSpPr>
        <p:spPr bwMode="auto">
          <a:xfrm>
            <a:off x="3222625" y="4125913"/>
            <a:ext cx="3292475" cy="369887"/>
          </a:xfrm>
          <a:prstGeom prst="rect">
            <a:avLst/>
          </a:prstGeom>
          <a:noFill/>
          <a:ln w="9525">
            <a:noFill/>
            <a:miter lim="800000"/>
            <a:headEnd/>
            <a:tailEnd/>
          </a:ln>
        </p:spPr>
        <p:txBody>
          <a:bodyPr wrap="none">
            <a:prstTxWarp prst="textNoShape">
              <a:avLst/>
            </a:prstTxWarp>
            <a:spAutoFit/>
          </a:bodyPr>
          <a:lstStyle/>
          <a:p>
            <a:r>
              <a:rPr lang="en-US">
                <a:latin typeface="Apple Casual" charset="0"/>
                <a:ea typeface="Apple Casual" charset="0"/>
                <a:cs typeface="Apple Casual" charset="0"/>
              </a:rPr>
              <a:t>Hit cached rules and forward</a:t>
            </a:r>
          </a:p>
        </p:txBody>
      </p:sp>
      <p:sp>
        <p:nvSpPr>
          <p:cNvPr id="24" name="modem"/>
          <p:cNvSpPr>
            <a:spLocks noEditPoints="1" noChangeArrowheads="1"/>
          </p:cNvSpPr>
          <p:nvPr/>
        </p:nvSpPr>
        <p:spPr bwMode="auto">
          <a:xfrm>
            <a:off x="4573588" y="2452688"/>
            <a:ext cx="973137" cy="358775"/>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0 w 21600"/>
              <a:gd name="T11" fmla="*/ 2147483647 h 21600"/>
              <a:gd name="T12" fmla="*/ 2147483647 w 21600"/>
              <a:gd name="T13" fmla="*/ 0 h 21600"/>
              <a:gd name="T14" fmla="*/ 2147483647 w 21600"/>
              <a:gd name="T15" fmla="*/ 2147483647 h 21600"/>
              <a:gd name="T16" fmla="*/ 0 w 21600"/>
              <a:gd name="T17" fmla="*/ 2147483647 h 21600"/>
              <a:gd name="T18" fmla="*/ 2147483647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chemeClr val="accent3">
              <a:lumMod val="60000"/>
              <a:lumOff val="40000"/>
            </a:schemeClr>
          </a:solidFill>
          <a:ln w="9525">
            <a:solidFill>
              <a:srgbClr val="000000"/>
            </a:solidFill>
            <a:miter lim="800000"/>
            <a:headEnd/>
            <a:tailEnd/>
          </a:ln>
        </p:spPr>
        <p:txBody>
          <a:bodyPr>
            <a:prstTxWarp prst="textNoShape">
              <a:avLst/>
            </a:prstTxWarp>
          </a:bodyPr>
          <a:lstStyle/>
          <a:p>
            <a:pPr>
              <a:defRPr/>
            </a:pPr>
            <a:endParaRPr lang="en-US">
              <a:latin typeface="Arial" pitchFamily="26" charset="0"/>
              <a:ea typeface="ヒラギノ角ゴ Pro W3" pitchFamily="26" charset="-128"/>
              <a:cs typeface="ヒラギノ角ゴ Pro W3" pitchFamily="26" charset="-128"/>
            </a:endParaRPr>
          </a:p>
        </p:txBody>
      </p:sp>
      <p:sp>
        <p:nvSpPr>
          <p:cNvPr id="25" name="TextBox 24"/>
          <p:cNvSpPr txBox="1"/>
          <p:nvPr/>
        </p:nvSpPr>
        <p:spPr>
          <a:xfrm>
            <a:off x="1449388" y="5715000"/>
            <a:ext cx="6400800" cy="461665"/>
          </a:xfrm>
          <a:prstGeom prst="rect">
            <a:avLst/>
          </a:prstGeom>
        </p:spPr>
        <p:style>
          <a:lnRef idx="1">
            <a:schemeClr val="accent3"/>
          </a:lnRef>
          <a:fillRef idx="2">
            <a:schemeClr val="accent3"/>
          </a:fillRef>
          <a:effectRef idx="1">
            <a:schemeClr val="accent3"/>
          </a:effectRef>
          <a:fontRef idx="minor">
            <a:schemeClr val="dk1"/>
          </a:fontRef>
        </p:style>
        <p:txBody>
          <a:bodyPr>
            <a:prstTxWarp prst="textNoShape">
              <a:avLst/>
            </a:prstTxWarp>
            <a:spAutoFit/>
          </a:bodyPr>
          <a:lstStyle/>
          <a:p>
            <a:pPr>
              <a:defRPr/>
            </a:pPr>
            <a:r>
              <a:rPr lang="en-US" sz="2400" dirty="0" smtClean="0">
                <a:solidFill>
                  <a:srgbClr val="000000"/>
                </a:solidFill>
                <a:ea typeface="ヒラギノ角ゴ Pro W3" charset="-128"/>
                <a:cs typeface="ヒラギノ角ゴ Pro W3" charset="-128"/>
              </a:rPr>
              <a:t>Offload to </a:t>
            </a:r>
            <a:r>
              <a:rPr lang="en-US" sz="2400" dirty="0" smtClean="0">
                <a:solidFill>
                  <a:srgbClr val="000000"/>
                </a:solidFill>
                <a:ea typeface="ヒラギノ角ゴ Pro W3" charset="-128"/>
                <a:cs typeface="ヒラギノ角ゴ Pro W3" charset="-128"/>
              </a:rPr>
              <a:t>switch </a:t>
            </a:r>
            <a:r>
              <a:rPr lang="en-US" sz="2400" dirty="0" smtClean="0">
                <a:solidFill>
                  <a:srgbClr val="000000"/>
                </a:solidFill>
                <a:ea typeface="ヒラギノ角ゴ Pro W3" charset="-128"/>
                <a:cs typeface="ヒラギノ角ゴ Pro W3" charset="-128"/>
              </a:rPr>
              <a:t>control plane</a:t>
            </a:r>
            <a:endParaRPr lang="en-US" sz="2400" dirty="0">
              <a:solidFill>
                <a:srgbClr val="000000"/>
              </a:solidFill>
              <a:ea typeface="ヒラギノ角ゴ Pro W3" charset="-128"/>
              <a:cs typeface="ヒラギノ角ゴ Pro W3" charset="-128"/>
            </a:endParaRPr>
          </a:p>
        </p:txBody>
      </p:sp>
      <p:sp>
        <p:nvSpPr>
          <p:cNvPr id="26" name="Footer Placeholder 3"/>
          <p:cNvSpPr txBox="1">
            <a:spLocks/>
          </p:cNvSpPr>
          <p:nvPr/>
        </p:nvSpPr>
        <p:spPr>
          <a:xfrm>
            <a:off x="5943600" y="6461125"/>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err="1" smtClean="0"/>
              <a:t>Minlan</a:t>
            </a:r>
            <a:r>
              <a:rPr lang="en-US" dirty="0" smtClean="0"/>
              <a:t> Yu</a:t>
            </a:r>
            <a:endParaRPr lang="en-US" dirty="0"/>
          </a:p>
        </p:txBody>
      </p:sp>
      <p:sp>
        <p:nvSpPr>
          <p:cNvPr id="3" name="Date Placeholder 2"/>
          <p:cNvSpPr>
            <a:spLocks noGrp="1"/>
          </p:cNvSpPr>
          <p:nvPr>
            <p:ph type="dt" sz="half" idx="10"/>
          </p:nvPr>
        </p:nvSpPr>
        <p:spPr/>
        <p:txBody>
          <a:bodyPr/>
          <a:lstStyle/>
          <a:p>
            <a:r>
              <a:rPr lang="en-US" smtClean="0"/>
              <a:t>9/24/13</a:t>
            </a:r>
            <a:endParaRPr lang="en-US"/>
          </a:p>
        </p:txBody>
      </p:sp>
      <p:sp>
        <p:nvSpPr>
          <p:cNvPr id="4" name="Footer Placeholder 3"/>
          <p:cNvSpPr>
            <a:spLocks noGrp="1"/>
          </p:cNvSpPr>
          <p:nvPr>
            <p:ph type="ftr" sz="quarter" idx="11"/>
          </p:nvPr>
        </p:nvSpPr>
        <p:spPr/>
        <p:txBody>
          <a:bodyPr/>
          <a:lstStyle/>
          <a:p>
            <a:r>
              <a:rPr lang="en-US" smtClean="0"/>
              <a:t>Software Defined Networking (COMS 6998-8)</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7</a:t>
            </a:fld>
            <a:endParaRPr lang="en-US"/>
          </a:p>
        </p:txBody>
      </p:sp>
    </p:spTree>
    <p:custDataLst>
      <p:tags r:id="rId1"/>
    </p:custDataLst>
    <p:extLst>
      <p:ext uri="{BB962C8B-B14F-4D97-AF65-F5344CB8AC3E}">
        <p14:creationId xmlns:p14="http://schemas.microsoft.com/office/powerpoint/2010/main" val="144691680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vertical)">
                                      <p:cBhvr>
                                        <p:cTn id="7" dur="500"/>
                                        <p:tgtEl>
                                          <p:spTgt spid="13"/>
                                        </p:tgtEl>
                                      </p:cBhvr>
                                    </p:animEffect>
                                  </p:childTnLst>
                                </p:cTn>
                              </p:par>
                              <p:par>
                                <p:cTn id="8" presetID="3" presetClass="entr" presetSubtype="5"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5"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blinds(vertical)">
                                      <p:cBhvr>
                                        <p:cTn id="15" dur="500"/>
                                        <p:tgtEl>
                                          <p:spTgt spid="46"/>
                                        </p:tgtEl>
                                      </p:cBhvr>
                                    </p:animEffect>
                                  </p:childTnLst>
                                </p:cTn>
                              </p:par>
                              <p:par>
                                <p:cTn id="16" presetID="3" presetClass="entr" presetSubtype="1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linds(horizontal)">
                                      <p:cBhvr>
                                        <p:cTn id="23" dur="500"/>
                                        <p:tgtEl>
                                          <p:spTgt spid="1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blinds(horizontal)">
                                      <p:cBhvr>
                                        <p:cTn id="26" dur="5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5"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blinds(vertical)">
                                      <p:cBhvr>
                                        <p:cTn id="31" dur="500"/>
                                        <p:tgtEl>
                                          <p:spTgt spid="48"/>
                                        </p:tgtEl>
                                      </p:cBhvr>
                                    </p:animEffect>
                                  </p:childTnLst>
                                </p:cTn>
                              </p:par>
                              <p:par>
                                <p:cTn id="32" presetID="3" presetClass="entr" presetSubtype="5"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blinds(vertical)">
                                      <p:cBhvr>
                                        <p:cTn id="34" dur="500"/>
                                        <p:tgtEl>
                                          <p:spTgt spid="45"/>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linds(horizontal)">
                                      <p:cBhvr>
                                        <p:cTn id="39" dur="500"/>
                                        <p:tgtEl>
                                          <p:spTgt spid="19"/>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5"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blinds(vertical)">
                                      <p:cBhvr>
                                        <p:cTn id="47" dur="500"/>
                                        <p:tgtEl>
                                          <p:spTgt spid="49"/>
                                        </p:tgtEl>
                                      </p:cBhvr>
                                    </p:animEffect>
                                  </p:childTnLst>
                                </p:cTn>
                              </p:par>
                              <p:par>
                                <p:cTn id="48" presetID="3" presetClass="entr" presetSubtype="5"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blinds(vertical)">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4" grpId="0"/>
      <p:bldP spid="4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lnSpcReduction="10000"/>
          </a:bodyPr>
          <a:lstStyle/>
          <a:p>
            <a:r>
              <a:rPr lang="en-US" dirty="0" smtClean="0"/>
              <a:t>Announcements</a:t>
            </a:r>
          </a:p>
          <a:p>
            <a:pPr lvl="1"/>
            <a:r>
              <a:rPr lang="en-US" dirty="0" smtClean="0"/>
              <a:t>Homework 2 posted due in 18 days </a:t>
            </a:r>
          </a:p>
          <a:p>
            <a:pPr lvl="1"/>
            <a:r>
              <a:rPr lang="en-US" dirty="0" smtClean="0"/>
              <a:t>Next lecture: first half by Josh Reich from Princeton on Pyretic</a:t>
            </a:r>
          </a:p>
          <a:p>
            <a:r>
              <a:rPr lang="en-US" dirty="0" smtClean="0"/>
              <a:t>Review of previous lecture</a:t>
            </a:r>
          </a:p>
          <a:p>
            <a:r>
              <a:rPr lang="en-US" dirty="0" smtClean="0"/>
              <a:t>SDN </a:t>
            </a:r>
            <a:r>
              <a:rPr lang="en-US" dirty="0"/>
              <a:t>p</a:t>
            </a:r>
            <a:r>
              <a:rPr lang="en-US" dirty="0" smtClean="0"/>
              <a:t>rogramming language</a:t>
            </a:r>
          </a:p>
          <a:p>
            <a:pPr lvl="1"/>
            <a:r>
              <a:rPr lang="en-US" dirty="0" smtClean="0">
                <a:solidFill>
                  <a:srgbClr val="FF0000"/>
                </a:solidFill>
              </a:rPr>
              <a:t>Maple: generic programming language syntax such as Java, Python</a:t>
            </a:r>
          </a:p>
          <a:p>
            <a:pPr lvl="1"/>
            <a:r>
              <a:rPr lang="en-US" dirty="0" smtClean="0"/>
              <a:t>Frenetic: domain specific programming language</a:t>
            </a:r>
            <a:endParaRPr lang="en-US" dirty="0"/>
          </a:p>
        </p:txBody>
      </p:sp>
      <p:sp>
        <p:nvSpPr>
          <p:cNvPr id="5" name="Date Placeholder 4"/>
          <p:cNvSpPr>
            <a:spLocks noGrp="1"/>
          </p:cNvSpPr>
          <p:nvPr>
            <p:ph type="dt" sz="half" idx="10"/>
          </p:nvPr>
        </p:nvSpPr>
        <p:spPr/>
        <p:txBody>
          <a:bodyPr/>
          <a:lstStyle/>
          <a:p>
            <a:r>
              <a:rPr lang="en-US" smtClean="0"/>
              <a:t>9/24/13</a:t>
            </a:r>
            <a:endParaRPr lang="en-US"/>
          </a:p>
        </p:txBody>
      </p:sp>
      <p:sp>
        <p:nvSpPr>
          <p:cNvPr id="4" name="Footer Placeholder 3"/>
          <p:cNvSpPr>
            <a:spLocks noGrp="1"/>
          </p:cNvSpPr>
          <p:nvPr>
            <p:ph type="ftr" sz="quarter" idx="11"/>
          </p:nvPr>
        </p:nvSpPr>
        <p:spPr/>
        <p:txBody>
          <a:bodyPr/>
          <a:lstStyle/>
          <a:p>
            <a:r>
              <a:rPr lang="en-US" smtClean="0"/>
              <a:t>Software Defined Networking (COMS 6998-8)</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8</a:t>
            </a:fld>
            <a:endParaRPr lang="en-US"/>
          </a:p>
        </p:txBody>
      </p:sp>
    </p:spTree>
    <p:extLst>
      <p:ext uri="{BB962C8B-B14F-4D97-AF65-F5344CB8AC3E}">
        <p14:creationId xmlns:p14="http://schemas.microsoft.com/office/powerpoint/2010/main" val="12635158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p:txBody>
          <a:bodyPr>
            <a:normAutofit fontScale="90000"/>
          </a:bodyPr>
          <a:lstStyle/>
          <a:p>
            <a:pPr eaLnBrk="1" hangingPunct="1">
              <a:defRPr/>
            </a:pPr>
            <a:r>
              <a:rPr lang="en-US" smtClean="0"/>
              <a:t>A Key Source of Complexity in Openflow Controllers</a:t>
            </a:r>
          </a:p>
        </p:txBody>
      </p:sp>
      <p:sp>
        <p:nvSpPr>
          <p:cNvPr id="45058" name="Rectangle 2"/>
          <p:cNvSpPr>
            <a:spLocks noGrp="1" noChangeArrowheads="1"/>
          </p:cNvSpPr>
          <p:nvPr>
            <p:ph type="body" idx="1"/>
          </p:nvPr>
        </p:nvSpPr>
        <p:spPr>
          <a:xfrm>
            <a:off x="592931" y="1990725"/>
            <a:ext cx="6915150" cy="685800"/>
          </a:xfrm>
        </p:spPr>
        <p:txBody>
          <a:bodyPr anchor="ctr"/>
          <a:lstStyle/>
          <a:p>
            <a:pPr eaLnBrk="1" hangingPunct="1">
              <a:defRPr/>
            </a:pPr>
            <a:r>
              <a:rPr lang="en-US" sz="2300">
                <a:latin typeface="Menlo Regular" charset="0"/>
                <a:cs typeface="Menlo Regular" charset="0"/>
                <a:sym typeface="Menlo Regular" charset="0"/>
              </a:rPr>
              <a:t>onPacketIn(p):</a:t>
            </a:r>
            <a:endParaRPr lang="en-US" sz="2300">
              <a:latin typeface="Menlo Regular" charset="0"/>
              <a:sym typeface="Menlo Regular" charset="0"/>
            </a:endParaRPr>
          </a:p>
        </p:txBody>
      </p:sp>
      <p:grpSp>
        <p:nvGrpSpPr>
          <p:cNvPr id="45061" name="Group 5"/>
          <p:cNvGrpSpPr>
            <a:grpSpLocks/>
          </p:cNvGrpSpPr>
          <p:nvPr/>
        </p:nvGrpSpPr>
        <p:grpSpPr bwMode="auto">
          <a:xfrm>
            <a:off x="654546" y="3256360"/>
            <a:ext cx="6642795" cy="277416"/>
            <a:chOff x="0" y="191"/>
            <a:chExt cx="7439" cy="233"/>
          </a:xfrm>
        </p:grpSpPr>
        <p:sp>
          <p:nvSpPr>
            <p:cNvPr id="40967" name="Rectangle 3"/>
            <p:cNvSpPr>
              <a:spLocks/>
            </p:cNvSpPr>
            <p:nvPr/>
          </p:nvSpPr>
          <p:spPr bwMode="auto">
            <a:xfrm>
              <a:off x="1369" y="191"/>
              <a:ext cx="607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pPr algn="l"/>
              <a:r>
                <a:rPr lang="en-US">
                  <a:solidFill>
                    <a:schemeClr val="tx1"/>
                  </a:solidFill>
                  <a:latin typeface="Menlo Regular" charset="0"/>
                  <a:ea typeface="ＭＳ Ｐゴシック" charset="0"/>
                  <a:sym typeface="Menlo Regular" charset="0"/>
                </a:rPr>
                <a:t>examine p and decide what to do with p.</a:t>
              </a:r>
            </a:p>
          </p:txBody>
        </p:sp>
        <p:sp>
          <p:nvSpPr>
            <p:cNvPr id="40968" name="Rectangle 4"/>
            <p:cNvSpPr>
              <a:spLocks/>
            </p:cNvSpPr>
            <p:nvPr/>
          </p:nvSpPr>
          <p:spPr bwMode="auto">
            <a:xfrm>
              <a:off x="0" y="191"/>
              <a:ext cx="78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b="1">
                  <a:solidFill>
                    <a:schemeClr val="tx1"/>
                  </a:solidFill>
                  <a:latin typeface="Helvetica Neue" charset="0"/>
                  <a:ea typeface="ＭＳ Ｐゴシック" charset="0"/>
                  <a:sym typeface="Helvetica Neue" charset="0"/>
                </a:rPr>
                <a:t>Step 1</a:t>
              </a:r>
            </a:p>
          </p:txBody>
        </p:sp>
      </p:grpSp>
      <p:grpSp>
        <p:nvGrpSpPr>
          <p:cNvPr id="45064" name="Group 8"/>
          <p:cNvGrpSpPr>
            <a:grpSpLocks/>
          </p:cNvGrpSpPr>
          <p:nvPr/>
        </p:nvGrpSpPr>
        <p:grpSpPr bwMode="auto">
          <a:xfrm>
            <a:off x="648296" y="3810000"/>
            <a:ext cx="7624167" cy="1333500"/>
            <a:chOff x="0" y="16"/>
            <a:chExt cx="8537" cy="1120"/>
          </a:xfrm>
        </p:grpSpPr>
        <p:sp>
          <p:nvSpPr>
            <p:cNvPr id="40965" name="Rectangle 6"/>
            <p:cNvSpPr>
              <a:spLocks/>
            </p:cNvSpPr>
            <p:nvPr/>
          </p:nvSpPr>
          <p:spPr bwMode="auto">
            <a:xfrm>
              <a:off x="1377" y="16"/>
              <a:ext cx="7160" cy="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p>
              <a:pPr algn="l"/>
              <a:r>
                <a:rPr lang="en-US">
                  <a:solidFill>
                    <a:schemeClr val="tx1"/>
                  </a:solidFill>
                  <a:latin typeface="Menlo Regular" charset="0"/>
                  <a:ea typeface="ＭＳ Ｐゴシック" charset="0"/>
                  <a:sym typeface="Menlo Regular" charset="0"/>
                </a:rPr>
                <a:t>construct and install OF rules so that similar packets are processed at switches with same action.</a:t>
              </a:r>
            </a:p>
          </p:txBody>
        </p:sp>
        <p:sp>
          <p:nvSpPr>
            <p:cNvPr id="40966" name="Rectangle 7"/>
            <p:cNvSpPr>
              <a:spLocks/>
            </p:cNvSpPr>
            <p:nvPr/>
          </p:nvSpPr>
          <p:spPr bwMode="auto">
            <a:xfrm>
              <a:off x="0" y="191"/>
              <a:ext cx="78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b="1">
                  <a:solidFill>
                    <a:schemeClr val="tx1"/>
                  </a:solidFill>
                  <a:latin typeface="Helvetica Neue" charset="0"/>
                  <a:ea typeface="ＭＳ Ｐゴシック" charset="0"/>
                  <a:sym typeface="Helvetica Neue" charset="0"/>
                </a:rPr>
                <a:t>Step 2</a:t>
              </a:r>
            </a:p>
          </p:txBody>
        </p:sp>
      </p:grpSp>
      <p:sp>
        <p:nvSpPr>
          <p:cNvPr id="2" name="Date Placeholder 1"/>
          <p:cNvSpPr>
            <a:spLocks noGrp="1"/>
          </p:cNvSpPr>
          <p:nvPr>
            <p:ph type="dt" sz="half" idx="10"/>
          </p:nvPr>
        </p:nvSpPr>
        <p:spPr/>
        <p:txBody>
          <a:bodyPr/>
          <a:lstStyle/>
          <a:p>
            <a:r>
              <a:rPr lang="en-US" smtClean="0"/>
              <a:t>9/24/13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9</a:t>
            </a:fld>
            <a:endParaRPr lang="en-US"/>
          </a:p>
        </p:txBody>
      </p:sp>
      <p:sp>
        <p:nvSpPr>
          <p:cNvPr id="13"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a:t>Andreas </a:t>
            </a:r>
            <a:r>
              <a:rPr lang="en-US" dirty="0" err="1" smtClean="0"/>
              <a:t>Voellmy</a:t>
            </a:r>
            <a:r>
              <a:rPr lang="en-US" dirty="0" smtClean="0"/>
              <a:t>, Yale</a:t>
            </a:r>
            <a:endParaRPr lang="en-US" dirty="0"/>
          </a:p>
        </p:txBody>
      </p:sp>
    </p:spTree>
    <p:extLst>
      <p:ext uri="{BB962C8B-B14F-4D97-AF65-F5344CB8AC3E}">
        <p14:creationId xmlns:p14="http://schemas.microsoft.com/office/powerpoint/2010/main" val="1683277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50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50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0.6|0.4|0.6|0.6|0.7|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30356</TotalTime>
  <Words>7747</Words>
  <Application>Microsoft Macintosh PowerPoint</Application>
  <PresentationFormat>On-screen Show (4:3)</PresentationFormat>
  <Paragraphs>1295</Paragraphs>
  <Slides>65</Slides>
  <Notes>23</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Software Defined Networking COMS 6998-8, Fall 2013</vt:lpstr>
      <vt:lpstr>Outline</vt:lpstr>
      <vt:lpstr>Review of Previous Lecture</vt:lpstr>
      <vt:lpstr>Review of Previous Lecture (Cont’d)</vt:lpstr>
      <vt:lpstr>Review of Previous Lecture (Cont’d)</vt:lpstr>
      <vt:lpstr>Review of Previous Lecture (Cont’d)</vt:lpstr>
      <vt:lpstr>Review of Previous Lecture (Cont’d)</vt:lpstr>
      <vt:lpstr>Outline</vt:lpstr>
      <vt:lpstr>A Key Source of Complexity in Openflow Controllers</vt:lpstr>
      <vt:lpstr>Simple, generic solution using exact matches</vt:lpstr>
      <vt:lpstr>PowerPoint Presentation</vt:lpstr>
      <vt:lpstr>PowerPoint Presentation</vt:lpstr>
      <vt:lpstr>PowerPoint Presentation</vt:lpstr>
      <vt:lpstr>PowerPoint Presentation</vt:lpstr>
      <vt:lpstr>Algorithmic Policies</vt:lpstr>
      <vt:lpstr>Example Algorithmic Policy in Java</vt:lpstr>
      <vt:lpstr>How to implement algorithmic policies?</vt:lpstr>
      <vt:lpstr>Maple’s approach: runtime tracing</vt:lpstr>
      <vt:lpstr>PowerPoint Presentation</vt:lpstr>
      <vt:lpstr>PowerPoint Presentation</vt:lpstr>
      <vt:lpstr>Compile recorded executions into flow table</vt:lpstr>
      <vt:lpstr>Basic compilation: in-order traversal &amp; barrier rules</vt:lpstr>
      <vt:lpstr>Basic compilation example result</vt:lpstr>
      <vt:lpstr>Optimization 1: Annotate TT nodes with completeness</vt:lpstr>
      <vt:lpstr>Optimization 2: Annotate nodes with priority dependencies</vt:lpstr>
      <vt:lpstr>Improved compilation result</vt:lpstr>
      <vt:lpstr>Maple Status</vt:lpstr>
      <vt:lpstr>Summary: Contributions</vt:lpstr>
      <vt:lpstr>Outline</vt:lpstr>
      <vt:lpstr>PowerPoint Presentation</vt:lpstr>
      <vt:lpstr>Modular Abstractions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Language Constructs [POPL ’12, NSDI ’13]</vt:lpstr>
      <vt:lpstr>PowerPoint Presentation</vt:lpstr>
      <vt:lpstr>PowerPoint Presentation</vt:lpstr>
      <vt:lpstr>PowerPoint Presentation</vt:lpstr>
      <vt:lpstr>The NetKAT Language</vt:lpstr>
      <vt:lpstr>PowerPoint Presentation</vt:lpstr>
      <vt:lpstr>PowerPoint Presentation</vt:lpstr>
      <vt:lpstr>Formal Reasoning</vt:lpstr>
      <vt:lpstr>Program Equivalence</vt:lpstr>
      <vt:lpstr>NetKAT Equational Theory</vt:lpstr>
      <vt:lpstr>NetKAT and Kleene Algebras</vt:lpstr>
      <vt:lpstr>NetKAT Verification</vt:lpstr>
      <vt:lpstr>Machine-Verified Controllers</vt:lpstr>
      <vt:lpstr>Certified Software Systems</vt:lpstr>
      <vt:lpstr>PowerPoint Presentation</vt:lpstr>
      <vt:lpstr>NetKAT Compiler</vt:lpstr>
      <vt:lpstr>OpenFlow 1.0 Specification</vt:lpstr>
      <vt:lpstr>Featherweight OpenFlow</vt:lpstr>
      <vt:lpstr>Forwarding</vt:lpstr>
      <vt:lpstr>Asynchrony</vt:lpstr>
      <vt:lpstr>Asynchrony (Cont’d)</vt:lpstr>
      <vt:lpstr>Controllers</vt:lpstr>
      <vt:lpstr>PowerPoint Presentation</vt:lpstr>
      <vt:lpstr>PowerPoint Presentation</vt:lpstr>
      <vt:lpstr>PowerPoint Presentation</vt:lpstr>
      <vt:lpstr>Conclusion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Narrowing the Beam: Lowering Complexity in Cellular Networks by Scaling Up</dc:title>
  <dc:creator>OrbitMicrowave</dc:creator>
  <cp:lastModifiedBy>Li  Li</cp:lastModifiedBy>
  <cp:revision>740</cp:revision>
  <dcterms:created xsi:type="dcterms:W3CDTF">2011-08-08T23:13:16Z</dcterms:created>
  <dcterms:modified xsi:type="dcterms:W3CDTF">2013-09-25T20:30:41Z</dcterms:modified>
</cp:coreProperties>
</file>