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1.xml" ContentType="application/vnd.openxmlformats-officedocument.presentationml.notesSlide+xml"/>
  <Override PartName="/ppt/tags/tag10.xml" ContentType="application/vnd.openxmlformats-officedocument.presentationml.tags+xml"/>
  <Override PartName="/ppt/notesSlides/notesSlide22.xml" ContentType="application/vnd.openxmlformats-officedocument.presentationml.notesSlide+xml"/>
  <Override PartName="/ppt/tags/tag11.xml" ContentType="application/vnd.openxmlformats-officedocument.presentationml.tags+xml"/>
  <Override PartName="/ppt/notesSlides/notesSlide23.xml" ContentType="application/vnd.openxmlformats-officedocument.presentationml.notesSlide+xml"/>
  <Override PartName="/ppt/tags/tag12.xml" ContentType="application/vnd.openxmlformats-officedocument.presentationml.tags+xml"/>
  <Override PartName="/ppt/notesSlides/notesSlide24.xml" ContentType="application/vnd.openxmlformats-officedocument.presentationml.notesSlide+xml"/>
  <Override PartName="/ppt/tags/tag13.xml" ContentType="application/vnd.openxmlformats-officedocument.presentationml.tags+xml"/>
  <Override PartName="/ppt/notesSlides/notesSlide25.xml" ContentType="application/vnd.openxmlformats-officedocument.presentationml.notesSlide+xml"/>
  <Override PartName="/ppt/tags/tag14.xml" ContentType="application/vnd.openxmlformats-officedocument.presentationml.tags+xml"/>
  <Override PartName="/ppt/notesSlides/notesSlide26.xml" ContentType="application/vnd.openxmlformats-officedocument.presentationml.notesSlide+xml"/>
  <Override PartName="/ppt/tags/tag15.xml" ContentType="application/vnd.openxmlformats-officedocument.presentationml.tags+xml"/>
  <Override PartName="/ppt/notesSlides/notesSlide27.xml" ContentType="application/vnd.openxmlformats-officedocument.presentationml.notesSlide+xml"/>
  <Override PartName="/ppt/tags/tag16.xml" ContentType="application/vnd.openxmlformats-officedocument.presentationml.tags+xml"/>
  <Override PartName="/ppt/notesSlides/notesSlide28.xml" ContentType="application/vnd.openxmlformats-officedocument.presentationml.notesSlide+xml"/>
  <Override PartName="/ppt/tags/tag17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256" r:id="rId2"/>
    <p:sldId id="322" r:id="rId3"/>
    <p:sldId id="519" r:id="rId4"/>
    <p:sldId id="468" r:id="rId5"/>
    <p:sldId id="469" r:id="rId6"/>
    <p:sldId id="521" r:id="rId7"/>
    <p:sldId id="554" r:id="rId8"/>
    <p:sldId id="555" r:id="rId9"/>
    <p:sldId id="556" r:id="rId10"/>
    <p:sldId id="625" r:id="rId11"/>
    <p:sldId id="626" r:id="rId12"/>
    <p:sldId id="627" r:id="rId13"/>
    <p:sldId id="628" r:id="rId14"/>
    <p:sldId id="629" r:id="rId15"/>
    <p:sldId id="630" r:id="rId16"/>
    <p:sldId id="631" r:id="rId17"/>
    <p:sldId id="632" r:id="rId18"/>
    <p:sldId id="522" r:id="rId19"/>
    <p:sldId id="523" r:id="rId20"/>
    <p:sldId id="524" r:id="rId21"/>
    <p:sldId id="525" r:id="rId22"/>
    <p:sldId id="526" r:id="rId23"/>
    <p:sldId id="527" r:id="rId24"/>
    <p:sldId id="528" r:id="rId25"/>
    <p:sldId id="529" r:id="rId26"/>
    <p:sldId id="530" r:id="rId27"/>
    <p:sldId id="531" r:id="rId28"/>
    <p:sldId id="532" r:id="rId29"/>
    <p:sldId id="533" r:id="rId30"/>
    <p:sldId id="534" r:id="rId31"/>
    <p:sldId id="535" r:id="rId32"/>
    <p:sldId id="536" r:id="rId33"/>
    <p:sldId id="537" r:id="rId34"/>
    <p:sldId id="538" r:id="rId35"/>
    <p:sldId id="540" r:id="rId36"/>
    <p:sldId id="541" r:id="rId37"/>
    <p:sldId id="542" r:id="rId38"/>
    <p:sldId id="543" r:id="rId39"/>
    <p:sldId id="544" r:id="rId40"/>
    <p:sldId id="545" r:id="rId41"/>
    <p:sldId id="546" r:id="rId42"/>
    <p:sldId id="551" r:id="rId43"/>
    <p:sldId id="552" r:id="rId44"/>
    <p:sldId id="553" r:id="rId45"/>
    <p:sldId id="557" r:id="rId46"/>
    <p:sldId id="558" r:id="rId47"/>
    <p:sldId id="559" r:id="rId48"/>
    <p:sldId id="560" r:id="rId49"/>
    <p:sldId id="561" r:id="rId50"/>
    <p:sldId id="562" r:id="rId51"/>
    <p:sldId id="563" r:id="rId52"/>
    <p:sldId id="566" r:id="rId53"/>
    <p:sldId id="567" r:id="rId54"/>
    <p:sldId id="568" r:id="rId55"/>
    <p:sldId id="569" r:id="rId56"/>
    <p:sldId id="570" r:id="rId57"/>
    <p:sldId id="571" r:id="rId58"/>
    <p:sldId id="572" r:id="rId59"/>
    <p:sldId id="573" r:id="rId60"/>
    <p:sldId id="575" r:id="rId61"/>
    <p:sldId id="576" r:id="rId62"/>
    <p:sldId id="577" r:id="rId63"/>
    <p:sldId id="578" r:id="rId64"/>
    <p:sldId id="579" r:id="rId65"/>
    <p:sldId id="580" r:id="rId66"/>
    <p:sldId id="581" r:id="rId67"/>
    <p:sldId id="582" r:id="rId68"/>
    <p:sldId id="583" r:id="rId69"/>
    <p:sldId id="584" r:id="rId70"/>
    <p:sldId id="585" r:id="rId71"/>
    <p:sldId id="586" r:id="rId72"/>
    <p:sldId id="587" r:id="rId73"/>
    <p:sldId id="634" r:id="rId74"/>
    <p:sldId id="624" r:id="rId75"/>
    <p:sldId id="588" r:id="rId76"/>
    <p:sldId id="589" r:id="rId77"/>
    <p:sldId id="590" r:id="rId78"/>
    <p:sldId id="604" r:id="rId79"/>
    <p:sldId id="605" r:id="rId80"/>
    <p:sldId id="606" r:id="rId81"/>
    <p:sldId id="607" r:id="rId82"/>
    <p:sldId id="608" r:id="rId83"/>
    <p:sldId id="609" r:id="rId84"/>
    <p:sldId id="623" r:id="rId85"/>
    <p:sldId id="341" r:id="rId8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8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21" autoAdjust="0"/>
  </p:normalViewPr>
  <p:slideViewPr>
    <p:cSldViewPr>
      <p:cViewPr>
        <p:scale>
          <a:sx n="75" d="100"/>
          <a:sy n="75" d="100"/>
        </p:scale>
        <p:origin x="-1952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esProps" Target="presProps.xml"/><Relationship Id="rId91" Type="http://schemas.openxmlformats.org/officeDocument/2006/relationships/viewProps" Target="viewProps.xml"/><Relationship Id="rId92" Type="http://schemas.openxmlformats.org/officeDocument/2006/relationships/theme" Target="theme/theme1.xml"/><Relationship Id="rId9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notesMaster" Target="notesMasters/notesMaster1.xml"/><Relationship Id="rId88" Type="http://schemas.openxmlformats.org/officeDocument/2006/relationships/handoutMaster" Target="handoutMasters/handoutMaster1.xml"/><Relationship Id="rId89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1A38B-AAA8-A944-A884-EEBD82AA1B5D}" type="datetimeFigureOut">
              <a:rPr lang="en-US" smtClean="0"/>
              <a:t>9/18/13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524C3-3E27-C642-B4E6-222BE69A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29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BF67613-CD18-49DC-BB9F-05F5EB8BAF87}" type="datetimeFigureOut">
              <a:rPr lang="en-US" smtClean="0"/>
              <a:pPr/>
              <a:t>9/18/13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466C13E-F135-469B-BBAE-2F60FB6947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13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Assumption is that in general, clustering is dictated by technology, organization, geography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F4930-48FD-6A4A-884A-09C3A433CFE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37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F4930-48FD-6A4A-884A-09C3A433CFE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35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300">
                <a:latin typeface="Lucida Grande" charset="0"/>
                <a:cs typeface="Lucida Grande" charset="0"/>
                <a:sym typeface="Lucida Grande" charset="0"/>
              </a:rPr>
              <a:t>Our answer to this question is based on offloading control applications that ... to resources close to switches. </a:t>
            </a:r>
          </a:p>
          <a:p>
            <a:pPr eaLnBrk="1" hangingPunct="1">
              <a:defRPr/>
            </a:pPr>
            <a:r>
              <a:rPr lang="en-US" sz="2300">
                <a:latin typeface="Lucida Grande" charset="0"/>
                <a:cs typeface="Lucida Grande" charset="0"/>
                <a:sym typeface="Lucida Grande" charset="0"/>
              </a:rPr>
              <a:t>In the next couple of slides I will explain ...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300">
                <a:latin typeface="Lucida Grande" charset="0"/>
                <a:cs typeface="Lucida Grande" charset="0"/>
                <a:sym typeface="Lucida Grande" charset="0"/>
              </a:rPr>
              <a:t>are either local in nature such as .... </a:t>
            </a:r>
          </a:p>
          <a:p>
            <a:pPr eaLnBrk="1" hangingPunct="1">
              <a:defRPr/>
            </a:pPr>
            <a:endParaRPr lang="en-US" sz="2300">
              <a:latin typeface="Lucida Grande" charset="0"/>
              <a:cs typeface="Lucida Grande" charset="0"/>
              <a:sym typeface="Lucida Grande" charset="0"/>
            </a:endParaRPr>
          </a:p>
          <a:p>
            <a:pPr eaLnBrk="1" hangingPunct="1">
              <a:defRPr/>
            </a:pPr>
            <a:r>
              <a:rPr lang="en-US" sz="2300">
                <a:latin typeface="Lucida Grande" charset="0"/>
                <a:cs typeface="Lucida Grande" charset="0"/>
                <a:sym typeface="Lucida Grande" charset="0"/>
              </a:rPr>
              <a:t>are local components in a larger non-local app! for example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A263EA-D37C-9142-8F5F-2C50D478213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A263EA-D37C-9142-8F5F-2C50D4782130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DAE79C-DFDB-B64A-8FED-3F7FF1069208}" type="slidenum">
              <a:rPr lang="en-US" smtClean="0">
                <a:latin typeface="Arial" charset="0"/>
                <a:ea typeface="ヒラギノ角ゴ Pro W3" charset="-128"/>
                <a:cs typeface="ヒラギノ角ゴ Pro W3" charset="-128"/>
              </a:rPr>
              <a:pPr/>
              <a:t>56</a:t>
            </a:fld>
            <a:endParaRPr lang="en-US" smtClean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A8317E-083F-E54F-A853-60019B1C32BB}" type="slidenum">
              <a:rPr lang="en-US" smtClean="0">
                <a:latin typeface="Arial" charset="0"/>
                <a:ea typeface="ヒラギノ角ゴ Pro W3" charset="-128"/>
                <a:cs typeface="ヒラギノ角ゴ Pro W3" charset="-128"/>
              </a:rPr>
              <a:pPr/>
              <a:t>57</a:t>
            </a:fld>
            <a:endParaRPr lang="en-US" smtClean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7D73DA-EC75-E440-AD1D-7756EF510506}" type="slidenum">
              <a:rPr lang="en-US" smtClean="0">
                <a:latin typeface="Arial" charset="0"/>
                <a:ea typeface="ヒラギノ角ゴ Pro W3" charset="-128"/>
                <a:cs typeface="ヒラギノ角ゴ Pro W3" charset="-128"/>
              </a:rPr>
              <a:pPr/>
              <a:t>58</a:t>
            </a:fld>
            <a:endParaRPr lang="en-US" smtClean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35BC42-67F4-6F43-A08D-B4D6C169B16C}" type="slidenum">
              <a:rPr lang="en-US" smtClean="0">
                <a:latin typeface="Arial" charset="0"/>
                <a:ea typeface="ヒラギノ角ゴ Pro W3" charset="-128"/>
                <a:cs typeface="ヒラギノ角ゴ Pro W3" charset="-128"/>
              </a:rPr>
              <a:pPr/>
              <a:t>59</a:t>
            </a:fld>
            <a:endParaRPr lang="en-US" smtClean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/>
          <a:lstStyle/>
          <a:p>
            <a:fld id="{0D2011CE-2B7A-0646-9476-9D7139D1D6D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805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5E8AE0-CE94-7C42-85BC-F41FC700772B}" type="slidenum">
              <a:rPr lang="en-US" smtClean="0">
                <a:latin typeface="Arial" charset="0"/>
                <a:ea typeface="ヒラギノ角ゴ Pro W3" charset="-128"/>
                <a:cs typeface="ヒラギノ角ゴ Pro W3" charset="-128"/>
              </a:rPr>
              <a:pPr/>
              <a:t>62</a:t>
            </a:fld>
            <a:endParaRPr lang="en-US" smtClean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05433E-FEEC-0541-B5C3-5109F052B5BA}" type="slidenum">
              <a:rPr lang="en-US" smtClean="0">
                <a:latin typeface="Arial" charset="0"/>
                <a:ea typeface="ヒラギノ角ゴ Pro W3" charset="-128"/>
                <a:cs typeface="ヒラギノ角ゴ Pro W3" charset="-128"/>
              </a:rPr>
              <a:pPr/>
              <a:t>64</a:t>
            </a:fld>
            <a:endParaRPr lang="en-US" smtClean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A263EA-D37C-9142-8F5F-2C50D4782130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ED378C-8DBE-5541-9012-01ADD42D6845}" type="slidenum">
              <a:rPr lang="en-US" smtClean="0">
                <a:latin typeface="Arial" charset="0"/>
                <a:ea typeface="ヒラギノ角ゴ Pro W3" charset="-128"/>
                <a:cs typeface="ヒラギノ角ゴ Pro W3" charset="-128"/>
              </a:rPr>
              <a:pPr/>
              <a:t>66</a:t>
            </a:fld>
            <a:endParaRPr lang="en-US" smtClean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CEE660-EBD8-0F4A-A9AF-D8A33DB8E0E0}" type="slidenum">
              <a:rPr lang="en-US" smtClean="0">
                <a:latin typeface="Arial" charset="0"/>
                <a:ea typeface="ヒラギノ角ゴ Pro W3" charset="-128"/>
                <a:cs typeface="ヒラギノ角ゴ Pro W3" charset="-128"/>
              </a:rPr>
              <a:pPr/>
              <a:t>67</a:t>
            </a:fld>
            <a:endParaRPr lang="en-US" smtClean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90B893-3F12-1E41-8ED1-E892B3B9811D}" type="slidenum">
              <a:rPr lang="en-US" smtClean="0">
                <a:latin typeface="Arial" charset="0"/>
                <a:ea typeface="ヒラギノ角ゴ Pro W3" charset="-128"/>
                <a:cs typeface="ヒラギノ角ゴ Pro W3" charset="-128"/>
              </a:rPr>
              <a:pPr/>
              <a:t>68</a:t>
            </a:fld>
            <a:endParaRPr lang="en-US" smtClean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Char char="-"/>
            </a:pPr>
            <a:endParaRPr lang="en-US" dirty="0" smtClean="0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34D00C-5751-944B-AE7E-53005536AB7F}" type="slidenum">
              <a:rPr lang="en-US" smtClean="0">
                <a:latin typeface="Arial" charset="0"/>
                <a:ea typeface="ヒラギノ角ゴ Pro W3" charset="-128"/>
                <a:cs typeface="ヒラギノ角ゴ Pro W3" charset="-128"/>
              </a:rPr>
              <a:pPr/>
              <a:t>69</a:t>
            </a:fld>
            <a:endParaRPr lang="en-US" smtClean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Char char="-"/>
            </a:pPr>
            <a:endParaRPr lang="en-US" dirty="0" smtClean="0">
              <a:ea typeface="ヒラギノ角ゴ Pro W3" charset="-128"/>
              <a:cs typeface="ヒラギノ角ゴ Pro W3" charset="-128"/>
            </a:endParaRPr>
          </a:p>
          <a:p>
            <a:pPr>
              <a:buFontTx/>
              <a:buChar char="-"/>
            </a:pPr>
            <a:endParaRPr lang="en-US" dirty="0" smtClean="0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53F4FC-3506-7D40-8290-4188931EF54C}" type="slidenum">
              <a:rPr lang="en-US" smtClean="0">
                <a:latin typeface="Arial" charset="0"/>
                <a:ea typeface="ヒラギノ角ゴ Pro W3" charset="-128"/>
                <a:cs typeface="ヒラギノ角ゴ Pro W3" charset="-128"/>
              </a:rPr>
              <a:pPr/>
              <a:t>70</a:t>
            </a:fld>
            <a:endParaRPr lang="en-US" smtClean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A263EA-D37C-9142-8F5F-2C50D4782130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A263EA-D37C-9142-8F5F-2C50D4782130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300">
                <a:latin typeface="Lucida Grande" charset="0"/>
                <a:cs typeface="Lucida Grande" charset="0"/>
                <a:sym typeface="Lucida Grande" charset="0"/>
              </a:rPr>
              <a:t>Highly frequent events consume a lot from the control channel and computing resources.</a:t>
            </a:r>
          </a:p>
          <a:p>
            <a:pPr eaLnBrk="1" hangingPunct="1">
              <a:defRPr/>
            </a:pPr>
            <a:r>
              <a:rPr lang="en-US" sz="2300">
                <a:latin typeface="Lucida Grande" charset="0"/>
                <a:cs typeface="Lucida Grande" charset="0"/>
                <a:sym typeface="Lucida Grande" charset="0"/>
              </a:rPr>
              <a:t>For example, if we collect network-wide state with high frequency</a:t>
            </a:r>
          </a:p>
          <a:p>
            <a:pPr eaLnBrk="1" hangingPunct="1">
              <a:defRPr/>
            </a:pPr>
            <a:r>
              <a:rPr lang="en-US" sz="2300">
                <a:latin typeface="Lucida Grande" charset="0"/>
                <a:cs typeface="Lucida Grande" charset="0"/>
                <a:sym typeface="Lucida Grande" charset="0"/>
              </a:rPr>
              <a:t>LOAD ON THE NETWORK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300">
                <a:latin typeface="Lucida Grande" charset="0"/>
                <a:cs typeface="Lucida Grande" charset="0"/>
                <a:sym typeface="Lucida Grande" charset="0"/>
              </a:rPr>
              <a:t>There are two categories of solutions for this problem: 1. ... and 2....</a:t>
            </a:r>
          </a:p>
          <a:p>
            <a:pPr eaLnBrk="1" hangingPunct="1">
              <a:defRPr/>
            </a:pPr>
            <a:endParaRPr lang="en-US" sz="23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300">
                <a:latin typeface="Lucida Grande" charset="0"/>
                <a:cs typeface="Lucida Grande" charset="0"/>
                <a:sym typeface="Lucida Grande" charset="0"/>
              </a:rPr>
              <a:t>The problem with ... is that ...</a:t>
            </a:r>
          </a:p>
          <a:p>
            <a:pPr eaLnBrk="1" hangingPunct="1">
              <a:defRPr/>
            </a:pPr>
            <a:r>
              <a:rPr lang="en-US" sz="2300">
                <a:latin typeface="Lucida Grande" charset="0"/>
                <a:cs typeface="Lucida Grande" charset="0"/>
                <a:sym typeface="Lucida Grande" charset="0"/>
              </a:rPr>
              <a:t>On the other hand, dataplane extensions result into less visibility</a:t>
            </a:r>
          </a:p>
          <a:p>
            <a:pPr eaLnBrk="1" hangingPunct="1">
              <a:defRPr/>
            </a:pPr>
            <a:r>
              <a:rPr lang="en-US" sz="2300">
                <a:latin typeface="Lucida Grande" charset="0"/>
                <a:cs typeface="Lucida Grande" charset="0"/>
                <a:sym typeface="Lucida Grande" charset="0"/>
              </a:rPr>
              <a:t>More importantly you need to modify OpenFlow, more optional features, fragmentation, ...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F4930-48FD-6A4A-884A-09C3A433CFE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62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 handled by…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F4930-48FD-6A4A-884A-09C3A433CFE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41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 handled by…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F4930-48FD-6A4A-884A-09C3A433CFE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58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 handled by…</a:t>
            </a:r>
          </a:p>
          <a:p>
            <a:r>
              <a:rPr lang="en-US" dirty="0" smtClean="0"/>
              <a:t>State</a:t>
            </a:r>
            <a:r>
              <a:rPr lang="en-US" baseline="0" dirty="0" smtClean="0"/>
              <a:t> up, </a:t>
            </a:r>
            <a:r>
              <a:rPr lang="en-US" baseline="0" dirty="0" err="1" smtClean="0"/>
              <a:t>config</a:t>
            </a:r>
            <a:r>
              <a:rPr lang="en-US" baseline="0" dirty="0" smtClean="0"/>
              <a:t>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F4930-48FD-6A4A-884A-09C3A433CFE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5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9277" y="562895"/>
            <a:ext cx="6665913" cy="442912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rgbClr val="6FB7D7"/>
                </a:solidFill>
              </a:defRPr>
            </a:lvl1pPr>
            <a:lvl2pPr marL="349250" indent="0">
              <a:buNone/>
              <a:defRPr>
                <a:solidFill>
                  <a:srgbClr val="6FB7D7"/>
                </a:solidFill>
              </a:defRPr>
            </a:lvl2pPr>
            <a:lvl3pPr marL="685800" indent="0">
              <a:buNone/>
              <a:defRPr>
                <a:solidFill>
                  <a:srgbClr val="6FB7D7"/>
                </a:solidFill>
              </a:defRPr>
            </a:lvl3pPr>
            <a:lvl4pPr marL="968375" indent="0">
              <a:buNone/>
              <a:defRPr>
                <a:solidFill>
                  <a:srgbClr val="6FB7D7"/>
                </a:solidFill>
              </a:defRPr>
            </a:lvl4pPr>
            <a:lvl5pPr marL="1263650" indent="0">
              <a:buNone/>
              <a:defRPr>
                <a:solidFill>
                  <a:srgbClr val="6FB7D7"/>
                </a:solidFill>
              </a:defRPr>
            </a:lvl5pPr>
          </a:lstStyle>
          <a:p>
            <a:pPr lvl="0" algn="l"/>
            <a:r>
              <a:rPr lang="en-US" dirty="0" smtClean="0">
                <a:latin typeface="Calibri"/>
                <a:cs typeface="Calibri"/>
              </a:rPr>
              <a:t>Click to edit Master text styles</a:t>
            </a:r>
          </a:p>
        </p:txBody>
      </p:sp>
      <p:sp>
        <p:nvSpPr>
          <p:cNvPr id="13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549275" y="118892"/>
            <a:ext cx="6666314" cy="4278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1550" y="6420559"/>
            <a:ext cx="384156" cy="2445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C295BAD-8029-544B-B0ED-3A32F68D1AC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41235" y="6420559"/>
            <a:ext cx="4166796" cy="3044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t>Software Defined Networking (COMS 6998-8)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37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Software Defined Networking (COMS 6998-8)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s.columbia.edu/~lierranli/coms6998-8SDNFall2013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36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33.png"/><Relationship Id="rId9" Type="http://schemas.openxmlformats.org/officeDocument/2006/relationships/image" Target="../media/image44.png"/><Relationship Id="rId10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53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53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53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54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54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55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7772400" cy="169545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Software Defined Networking</a:t>
            </a:r>
            <a:br>
              <a:rPr lang="en-US" dirty="0" smtClean="0"/>
            </a:br>
            <a:r>
              <a:rPr lang="en-US" dirty="0" smtClean="0"/>
              <a:t>COMS 6998-</a:t>
            </a:r>
            <a:r>
              <a:rPr lang="en-US" dirty="0"/>
              <a:t>8</a:t>
            </a:r>
            <a:r>
              <a:rPr lang="en-US" dirty="0" smtClean="0"/>
              <a:t>, Fall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57600"/>
            <a:ext cx="8153400" cy="2438400"/>
          </a:xfrm>
        </p:spPr>
        <p:txBody>
          <a:bodyPr>
            <a:noAutofit/>
          </a:bodyPr>
          <a:lstStyle/>
          <a:p>
            <a:pPr algn="r"/>
            <a:r>
              <a:rPr lang="en-US" sz="3400" dirty="0" smtClean="0">
                <a:solidFill>
                  <a:schemeClr val="tx1"/>
                </a:solidFill>
              </a:rPr>
              <a:t>Instructor: Li </a:t>
            </a:r>
            <a:r>
              <a:rPr lang="en-US" sz="3400" dirty="0" err="1" smtClean="0">
                <a:solidFill>
                  <a:schemeClr val="tx1"/>
                </a:solidFill>
              </a:rPr>
              <a:t>Erran</a:t>
            </a:r>
            <a:r>
              <a:rPr lang="en-US" sz="3400" dirty="0" smtClean="0">
                <a:solidFill>
                  <a:schemeClr val="tx1"/>
                </a:solidFill>
              </a:rPr>
              <a:t> Li (</a:t>
            </a:r>
            <a:r>
              <a:rPr lang="en-US" sz="3400" dirty="0" err="1" smtClean="0">
                <a:solidFill>
                  <a:srgbClr val="9F8540"/>
                </a:solidFill>
              </a:rPr>
              <a:t>lierranli@cs.columbia.edu</a:t>
            </a:r>
            <a:r>
              <a:rPr lang="en-US" sz="3400" dirty="0" smtClean="0">
                <a:solidFill>
                  <a:schemeClr val="tx1"/>
                </a:solidFill>
              </a:rPr>
              <a:t>)</a:t>
            </a:r>
          </a:p>
          <a:p>
            <a:pPr lvl="0" algn="r"/>
            <a:r>
              <a:rPr lang="en-US" sz="3400" dirty="0">
                <a:solidFill>
                  <a:srgbClr val="9F8540"/>
                </a:solidFill>
                <a:hlinkClick r:id="rId3"/>
              </a:rPr>
              <a:t>http://www.cs.columbia.edu/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~lierranli/coms6998-8SDNFall2013/</a:t>
            </a:r>
            <a:endParaRPr lang="en-US" sz="3400" dirty="0" smtClean="0">
              <a:solidFill>
                <a:srgbClr val="9F8540"/>
              </a:solidFill>
            </a:endParaRPr>
          </a:p>
          <a:p>
            <a:pPr lvl="0" algn="r"/>
            <a:r>
              <a:rPr lang="en-US" sz="3400" dirty="0">
                <a:solidFill>
                  <a:schemeClr val="tx1"/>
                </a:solidFill>
              </a:rPr>
              <a:t>9</a:t>
            </a:r>
            <a:r>
              <a:rPr lang="en-US" sz="3400" dirty="0" smtClean="0">
                <a:solidFill>
                  <a:schemeClr val="tx1"/>
                </a:solidFill>
              </a:rPr>
              <a:t>/17/2013: SDN Scalability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Overheads</a:t>
            </a:r>
            <a:r>
              <a:rPr lang="en-US" altLang="zh-TW" dirty="0" smtClean="0"/>
              <a:t>: Flow Setup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Switch w/ finite BW between data / control plane, i.e. overheads between ASIC and CPU</a:t>
            </a:r>
          </a:p>
          <a:p>
            <a:r>
              <a:rPr lang="en-US" altLang="zh-TW" dirty="0" smtClean="0"/>
              <a:t>Setup capability: 275~300 flows/sec</a:t>
            </a:r>
          </a:p>
          <a:p>
            <a:r>
              <a:rPr lang="en-US" altLang="zh-TW" dirty="0" smtClean="0"/>
              <a:t>In data center: mean </a:t>
            </a:r>
            <a:r>
              <a:rPr lang="en-US" altLang="zh-TW" dirty="0" err="1" smtClean="0"/>
              <a:t>interarrival</a:t>
            </a:r>
            <a:r>
              <a:rPr lang="en-US" altLang="zh-TW" dirty="0" smtClean="0"/>
              <a:t> 30 </a:t>
            </a:r>
            <a:r>
              <a:rPr lang="en-US" altLang="zh-TW" dirty="0" err="1" smtClean="0"/>
              <a:t>ms</a:t>
            </a:r>
            <a:endParaRPr lang="en-US" altLang="zh-TW" dirty="0" smtClean="0"/>
          </a:p>
          <a:p>
            <a:r>
              <a:rPr lang="en-US" altLang="zh-TW" dirty="0" smtClean="0"/>
              <a:t>Rack w/ 40 servers </a:t>
            </a:r>
            <a:r>
              <a:rPr lang="en-US" altLang="zh-TW" dirty="0" smtClean="0">
                <a:sym typeface="Symbol"/>
              </a:rPr>
              <a:t> 1300 flows/sec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8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Overheads: Flow Setup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" t="11328" r="1943" b="19123"/>
          <a:stretch/>
        </p:blipFill>
        <p:spPr bwMode="auto">
          <a:xfrm>
            <a:off x="646043" y="1928191"/>
            <a:ext cx="7851914" cy="452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222512" y="1023730"/>
            <a:ext cx="6052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Experiment: a single switch</a:t>
            </a:r>
            <a:endParaRPr lang="zh-TW" alt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2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Overheads: Flow Setup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t="3380" r="1943" b="4908"/>
          <a:stretch/>
        </p:blipFill>
        <p:spPr bwMode="auto">
          <a:xfrm>
            <a:off x="1002878" y="1273224"/>
            <a:ext cx="7084625" cy="536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18660" y="1378346"/>
            <a:ext cx="3279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ASIC switching rate</a:t>
            </a:r>
          </a:p>
          <a:p>
            <a:r>
              <a:rPr lang="en-US" altLang="zh-TW" sz="2800" dirty="0"/>
              <a:t>Latency: </a:t>
            </a:r>
            <a:r>
              <a:rPr lang="en-US" altLang="zh-TW" sz="2800" dirty="0" smtClean="0"/>
              <a:t>5 </a:t>
            </a:r>
            <a:r>
              <a:rPr lang="en-US" altLang="zh-TW" sz="2800" dirty="0" smtClean="0">
                <a:sym typeface="Symbol"/>
              </a:rPr>
              <a:t>s</a:t>
            </a:r>
            <a:endParaRPr lang="zh-TW" alt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45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Overheads: Flow Setup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t="2309" r="1455" b="4603"/>
          <a:stretch/>
        </p:blipFill>
        <p:spPr bwMode="auto">
          <a:xfrm>
            <a:off x="1002878" y="1192698"/>
            <a:ext cx="7129321" cy="544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18660" y="1630017"/>
            <a:ext cx="3279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ASIC </a:t>
            </a:r>
            <a:r>
              <a:rPr lang="en-US" altLang="zh-TW" sz="2800" dirty="0" smtClean="0">
                <a:sym typeface="Symbol"/>
              </a:rPr>
              <a:t> CPU</a:t>
            </a:r>
          </a:p>
          <a:p>
            <a:r>
              <a:rPr lang="en-US" altLang="zh-TW" sz="2800" dirty="0"/>
              <a:t>Latency: </a:t>
            </a:r>
            <a:r>
              <a:rPr lang="en-US" altLang="zh-TW" sz="2800" dirty="0" smtClean="0"/>
              <a:t>0.5 </a:t>
            </a:r>
            <a:r>
              <a:rPr lang="en-US" altLang="zh-TW" sz="2800" dirty="0" err="1" smtClean="0">
                <a:sym typeface="Symbol"/>
              </a:rPr>
              <a:t>ms</a:t>
            </a:r>
            <a:endParaRPr lang="zh-TW" alt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72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Overheads: Flow Setup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t="2462" r="1577" b="5061"/>
          <a:stretch/>
        </p:blipFill>
        <p:spPr bwMode="auto">
          <a:xfrm>
            <a:off x="1011802" y="1192698"/>
            <a:ext cx="7120397" cy="541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18660" y="1023730"/>
            <a:ext cx="33296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ym typeface="Symbol"/>
              </a:rPr>
              <a:t>CPU  Controller</a:t>
            </a:r>
          </a:p>
          <a:p>
            <a:r>
              <a:rPr lang="en-US" altLang="zh-TW" sz="2800" dirty="0" smtClean="0">
                <a:sym typeface="Symbol"/>
              </a:rPr>
              <a:t>Latency: 2 </a:t>
            </a:r>
            <a:r>
              <a:rPr lang="en-US" altLang="zh-TW" sz="2800" dirty="0" err="1" smtClean="0">
                <a:sym typeface="Symbol"/>
              </a:rPr>
              <a:t>ms</a:t>
            </a:r>
            <a:endParaRPr lang="en-US" altLang="zh-TW" sz="2800" dirty="0" smtClean="0">
              <a:sym typeface="Symbol"/>
            </a:endParaRPr>
          </a:p>
          <a:p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 huge waste </a:t>
            </a:r>
          </a:p>
          <a:p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of resources!</a:t>
            </a:r>
            <a:endParaRPr lang="zh-TW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7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Overheads: </a:t>
            </a:r>
            <a:r>
              <a:rPr lang="en-US" altLang="zh-TW" dirty="0" smtClean="0"/>
              <a:t>Gathering Statistics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[30] most longest-lived flows: only a few sec</a:t>
            </a:r>
          </a:p>
          <a:p>
            <a:r>
              <a:rPr lang="en-US" altLang="zh-TW" dirty="0" smtClean="0"/>
              <a:t>Counters: (</a:t>
            </a:r>
            <a:r>
              <a:rPr lang="en-US" altLang="zh-TW" dirty="0" err="1" smtClean="0"/>
              <a:t>pkts</a:t>
            </a:r>
            <a:r>
              <a:rPr lang="en-US" altLang="zh-TW" dirty="0" smtClean="0"/>
              <a:t>, bytes, duration)</a:t>
            </a:r>
          </a:p>
          <a:p>
            <a:r>
              <a:rPr lang="en-US" altLang="zh-TW" dirty="0" smtClean="0"/>
              <a:t>Push-based: to controller when flow ends</a:t>
            </a:r>
          </a:p>
          <a:p>
            <a:r>
              <a:rPr lang="en-US" altLang="zh-TW" dirty="0" smtClean="0"/>
              <a:t>Pull-based: fetch actively by controller</a:t>
            </a:r>
          </a:p>
          <a:p>
            <a:r>
              <a:rPr lang="en-US" altLang="zh-TW" dirty="0" smtClean="0"/>
              <a:t>88F bytes for F flows</a:t>
            </a:r>
          </a:p>
          <a:p>
            <a:r>
              <a:rPr lang="en-US" altLang="zh-TW" dirty="0" smtClean="0"/>
              <a:t>In 5406zl switch: </a:t>
            </a:r>
            <a:br>
              <a:rPr lang="en-US" altLang="zh-TW" dirty="0" smtClean="0"/>
            </a:br>
            <a:r>
              <a:rPr lang="en-US" altLang="zh-TW" dirty="0" smtClean="0"/>
              <a:t>Entries:1.5K wildcard match/13K exact match</a:t>
            </a:r>
            <a:br>
              <a:rPr lang="en-US" altLang="zh-TW" dirty="0" smtClean="0"/>
            </a:br>
            <a:r>
              <a:rPr lang="en-US" altLang="zh-TW" dirty="0" smtClean="0">
                <a:sym typeface="Symbol"/>
              </a:rPr>
              <a:t> total 1.3 MB, 2 fetches/sec, 17 Mbps</a:t>
            </a:r>
            <a:br>
              <a:rPr lang="en-US" altLang="zh-TW" dirty="0" smtClean="0">
                <a:sym typeface="Symbol"/>
              </a:rPr>
            </a:br>
            <a:r>
              <a:rPr lang="en-US" altLang="zh-TW" dirty="0" smtClean="0">
                <a:sym typeface="Symbol"/>
              </a:rPr>
              <a:t> </a:t>
            </a:r>
            <a:r>
              <a:rPr lang="en-US" altLang="zh-TW" dirty="0" smtClean="0">
                <a:solidFill>
                  <a:srgbClr val="FF0000"/>
                </a:solidFill>
                <a:sym typeface="Symbol"/>
              </a:rPr>
              <a:t>Not fast enough! Consumes a lot of BW!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499268" y="5874026"/>
            <a:ext cx="5738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[30] S</a:t>
            </a:r>
            <a:r>
              <a:rPr lang="en-US" altLang="zh-TW" dirty="0"/>
              <a:t>. </a:t>
            </a:r>
            <a:r>
              <a:rPr lang="en-US" altLang="zh-TW" dirty="0" err="1"/>
              <a:t>Kandula</a:t>
            </a:r>
            <a:r>
              <a:rPr lang="en-US" altLang="zh-TW" dirty="0"/>
              <a:t>, S. </a:t>
            </a:r>
            <a:r>
              <a:rPr lang="en-US" altLang="zh-TW" dirty="0" err="1"/>
              <a:t>Sengupta</a:t>
            </a:r>
            <a:r>
              <a:rPr lang="en-US" altLang="zh-TW" dirty="0"/>
              <a:t>, A. Greenberg, and P. Patel. The</a:t>
            </a:r>
          </a:p>
          <a:p>
            <a:r>
              <a:rPr lang="en-US" altLang="zh-TW" dirty="0"/>
              <a:t>Nature of Datacenter </a:t>
            </a:r>
            <a:r>
              <a:rPr lang="en-US" altLang="zh-TW" dirty="0" err="1"/>
              <a:t>Trac</a:t>
            </a:r>
            <a:r>
              <a:rPr lang="en-US" altLang="zh-TW" dirty="0"/>
              <a:t>: Measurements &amp; Analysis. In</a:t>
            </a:r>
          </a:p>
          <a:p>
            <a:r>
              <a:rPr lang="en-US" altLang="zh-TW" dirty="0"/>
              <a:t>Proc. IMC , 2009.</a:t>
            </a:r>
            <a:endParaRPr lang="zh-TW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3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13316" r="16984" b="18665"/>
          <a:stretch/>
        </p:blipFill>
        <p:spPr bwMode="auto">
          <a:xfrm>
            <a:off x="627729" y="864704"/>
            <a:ext cx="7888543" cy="575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線接點 6"/>
          <p:cNvCxnSpPr/>
          <p:nvPr/>
        </p:nvCxnSpPr>
        <p:spPr>
          <a:xfrm>
            <a:off x="1152939" y="4740964"/>
            <a:ext cx="24251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V="1">
            <a:off x="3578087" y="4740964"/>
            <a:ext cx="0" cy="13219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1550503" y="1451113"/>
            <a:ext cx="4750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2.5 sec to pull 13K entries</a:t>
            </a:r>
          </a:p>
          <a:p>
            <a:r>
              <a:rPr lang="en-US" altLang="zh-TW" sz="3200" dirty="0" smtClean="0"/>
              <a:t>1 sec to pull 5,600 entries</a:t>
            </a:r>
          </a:p>
          <a:p>
            <a:r>
              <a:rPr lang="en-US" altLang="zh-TW" sz="3200" dirty="0" smtClean="0"/>
              <a:t>0.5 sec to pull 3,200 entries</a:t>
            </a:r>
            <a:endParaRPr lang="zh-TW" altLang="en-US" sz="3200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zh-TW" dirty="0"/>
              <a:t>Overheads: Gathering </a:t>
            </a:r>
            <a:r>
              <a:rPr lang="en-US" altLang="zh-TW" dirty="0" smtClean="0"/>
              <a:t>Statistics</a:t>
            </a:r>
            <a:endParaRPr lang="zh-TW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3200400" cy="396875"/>
          </a:xfrm>
        </p:spPr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5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Overheads: </a:t>
            </a:r>
            <a:r>
              <a:rPr lang="en-US" altLang="zh-TW"/>
              <a:t>Gathering </a:t>
            </a:r>
            <a:r>
              <a:rPr lang="en-US" altLang="zh-TW" smtClean="0"/>
              <a:t>Statistics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Per-flow setup generates too many entries</a:t>
            </a:r>
          </a:p>
          <a:p>
            <a:r>
              <a:rPr lang="en-US" altLang="zh-TW" dirty="0" smtClean="0"/>
              <a:t>More the controller fetch</a:t>
            </a:r>
            <a:r>
              <a:rPr lang="en-US" altLang="zh-TW" dirty="0">
                <a:sym typeface="Symbol"/>
              </a:rPr>
              <a:t>  </a:t>
            </a:r>
            <a:r>
              <a:rPr lang="en-US" altLang="zh-TW" dirty="0" smtClean="0"/>
              <a:t>longer</a:t>
            </a:r>
          </a:p>
          <a:p>
            <a:r>
              <a:rPr lang="en-US" altLang="zh-TW" dirty="0" smtClean="0"/>
              <a:t>Longer to fetch</a:t>
            </a:r>
            <a:r>
              <a:rPr lang="en-US" altLang="zh-TW" dirty="0">
                <a:sym typeface="Symbol"/>
              </a:rPr>
              <a:t>  </a:t>
            </a:r>
            <a:r>
              <a:rPr lang="en-US" altLang="zh-TW" dirty="0" smtClean="0">
                <a:sym typeface="Symbol"/>
              </a:rPr>
              <a:t>longer </a:t>
            </a:r>
            <a:r>
              <a:rPr lang="en-US" altLang="zh-TW" dirty="0" smtClean="0"/>
              <a:t>the control loop</a:t>
            </a:r>
          </a:p>
          <a:p>
            <a:r>
              <a:rPr lang="en-US" altLang="zh-TW" dirty="0" smtClean="0"/>
              <a:t>In </a:t>
            </a:r>
            <a:r>
              <a:rPr lang="en-US" altLang="zh-TW" dirty="0" err="1" smtClean="0"/>
              <a:t>Hedera</a:t>
            </a:r>
            <a:r>
              <a:rPr lang="en-US" altLang="zh-TW" dirty="0" smtClean="0"/>
              <a:t>: control loop 5 </a:t>
            </a:r>
            <a:r>
              <a:rPr lang="en-US" altLang="zh-TW" dirty="0" err="1" smtClean="0"/>
              <a:t>secs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BUT workload too ideal, Pareto distribution</a:t>
            </a:r>
          </a:p>
          <a:p>
            <a:r>
              <a:rPr lang="en-US" altLang="zh-TW" dirty="0" smtClean="0"/>
              <a:t>Workload in VL2, 5 sec only improves 1~5% over ECMP</a:t>
            </a:r>
          </a:p>
          <a:p>
            <a:r>
              <a:rPr lang="en-US" altLang="zh-TW" dirty="0" smtClean="0"/>
              <a:t>[41], must be less than 0.5 sec to be better</a:t>
            </a:r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1499268" y="5874026"/>
            <a:ext cx="5878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[41] C. </a:t>
            </a:r>
            <a:r>
              <a:rPr lang="en-US" altLang="zh-TW" dirty="0" err="1"/>
              <a:t>Raiciu</a:t>
            </a:r>
            <a:r>
              <a:rPr lang="en-US" altLang="zh-TW" dirty="0"/>
              <a:t>, C. </a:t>
            </a:r>
            <a:r>
              <a:rPr lang="en-US" altLang="zh-TW" dirty="0" err="1"/>
              <a:t>Pluntke</a:t>
            </a:r>
            <a:r>
              <a:rPr lang="en-US" altLang="zh-TW" dirty="0"/>
              <a:t>, S. </a:t>
            </a:r>
            <a:r>
              <a:rPr lang="en-US" altLang="zh-TW" dirty="0" err="1"/>
              <a:t>Barre</a:t>
            </a:r>
            <a:r>
              <a:rPr lang="en-US" altLang="zh-TW" dirty="0"/>
              <a:t>, A. </a:t>
            </a:r>
            <a:r>
              <a:rPr lang="en-US" altLang="zh-TW" dirty="0" err="1"/>
              <a:t>Greenhalgh</a:t>
            </a:r>
            <a:r>
              <a:rPr lang="en-US" altLang="zh-TW" dirty="0"/>
              <a:t>, D. </a:t>
            </a:r>
            <a:r>
              <a:rPr lang="en-US" altLang="zh-TW" dirty="0" err="1"/>
              <a:t>Wischik</a:t>
            </a:r>
            <a:r>
              <a:rPr lang="en-US" altLang="zh-TW" dirty="0"/>
              <a:t>,</a:t>
            </a:r>
          </a:p>
          <a:p>
            <a:r>
              <a:rPr lang="en-US" altLang="zh-TW" dirty="0"/>
              <a:t>and M. Handley. Data center networking with multipath TCP.</a:t>
            </a:r>
          </a:p>
          <a:p>
            <a:r>
              <a:rPr lang="en-US" altLang="zh-TW" dirty="0"/>
              <a:t>In </a:t>
            </a:r>
            <a:r>
              <a:rPr lang="en-US" altLang="zh-TW" dirty="0" err="1"/>
              <a:t>HotNets</a:t>
            </a:r>
            <a:r>
              <a:rPr lang="en-US" altLang="zh-TW" dirty="0"/>
              <a:t> , </a:t>
            </a:r>
            <a:r>
              <a:rPr lang="en-US" altLang="zh-TW" dirty="0" smtClean="0"/>
              <a:t>2010.</a:t>
            </a:r>
            <a:endParaRPr lang="zh-TW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76600" y="6461125"/>
            <a:ext cx="3200400" cy="396875"/>
          </a:xfrm>
        </p:spPr>
        <p:txBody>
          <a:bodyPr/>
          <a:lstStyle/>
          <a:p>
            <a:r>
              <a:rPr lang="en-US" dirty="0" smtClean="0"/>
              <a:t>Software Defined Networking (COMS 6998-8)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4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ONIX: Distributed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Abstractions: It provides general API for management applications.</a:t>
            </a:r>
          </a:p>
          <a:p>
            <a:endParaRPr lang="en-US" dirty="0"/>
          </a:p>
          <a:p>
            <a:r>
              <a:rPr lang="en-US" dirty="0" smtClean="0"/>
              <a:t>Basic functionalities: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tate distribution primitives between controllers and network elements.</a:t>
            </a:r>
          </a:p>
          <a:p>
            <a:pPr lvl="1"/>
            <a:r>
              <a:rPr lang="en-US" dirty="0" smtClean="0"/>
              <a:t>Virtualized network elements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9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Generality</a:t>
            </a:r>
            <a:r>
              <a:rPr lang="en-US" dirty="0"/>
              <a:t>: Support a wide range of network management </a:t>
            </a:r>
            <a:r>
              <a:rPr lang="en-US" dirty="0" smtClean="0"/>
              <a:t>applications</a:t>
            </a:r>
          </a:p>
          <a:p>
            <a:r>
              <a:rPr lang="en-US" b="1" i="1" dirty="0"/>
              <a:t>Scalability</a:t>
            </a:r>
            <a:r>
              <a:rPr lang="en-US" dirty="0"/>
              <a:t>: No inherent limitations due to the </a:t>
            </a:r>
            <a:r>
              <a:rPr lang="en-US" dirty="0" smtClean="0"/>
              <a:t>platform</a:t>
            </a:r>
          </a:p>
          <a:p>
            <a:r>
              <a:rPr lang="en-US" b="1" i="1" dirty="0"/>
              <a:t>Reliability</a:t>
            </a:r>
            <a:r>
              <a:rPr lang="en-US" dirty="0"/>
              <a:t>: Graceful failure handling</a:t>
            </a:r>
          </a:p>
          <a:p>
            <a:r>
              <a:rPr lang="en-US" b="1" i="1" dirty="0"/>
              <a:t>Simplicity</a:t>
            </a:r>
            <a:r>
              <a:rPr lang="en-US" dirty="0"/>
              <a:t>: </a:t>
            </a:r>
            <a:r>
              <a:rPr lang="en-US" dirty="0" smtClean="0"/>
              <a:t>Network </a:t>
            </a:r>
            <a:r>
              <a:rPr lang="en-US" dirty="0"/>
              <a:t>management applications should become </a:t>
            </a:r>
            <a:r>
              <a:rPr lang="en-US" dirty="0" smtClean="0"/>
              <a:t>simpler</a:t>
            </a:r>
          </a:p>
          <a:p>
            <a:r>
              <a:rPr lang="en-US" b="1" i="1" dirty="0" smtClean="0"/>
              <a:t>Performance</a:t>
            </a:r>
            <a:r>
              <a:rPr lang="en-US" dirty="0"/>
              <a:t>: Sufficient performance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4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Juniper &amp; Comcast SDN competition</a:t>
            </a:r>
          </a:p>
          <a:p>
            <a:r>
              <a:rPr lang="en-US" dirty="0" smtClean="0"/>
              <a:t>Homework 1 </a:t>
            </a:r>
          </a:p>
          <a:p>
            <a:r>
              <a:rPr lang="en-US" dirty="0" smtClean="0"/>
              <a:t>Review of previous lecture</a:t>
            </a:r>
          </a:p>
          <a:p>
            <a:r>
              <a:rPr lang="en-US" dirty="0" smtClean="0"/>
              <a:t>SDN scalability</a:t>
            </a:r>
          </a:p>
          <a:p>
            <a:pPr lvl="1"/>
            <a:r>
              <a:rPr lang="en-US" dirty="0" smtClean="0"/>
              <a:t>Scale controller</a:t>
            </a:r>
          </a:p>
          <a:p>
            <a:pPr lvl="2"/>
            <a:r>
              <a:rPr lang="en-US" dirty="0" smtClean="0"/>
              <a:t>Flat structure multiple controllers [ONIX, OSDI’10]</a:t>
            </a:r>
          </a:p>
          <a:p>
            <a:pPr lvl="2"/>
            <a:r>
              <a:rPr lang="en-US" dirty="0"/>
              <a:t>Recursive controller design </a:t>
            </a:r>
            <a:r>
              <a:rPr lang="en-US" dirty="0" smtClean="0"/>
              <a:t>[</a:t>
            </a:r>
            <a:r>
              <a:rPr lang="en-US" dirty="0" err="1" smtClean="0"/>
              <a:t>Xbar</a:t>
            </a:r>
            <a:r>
              <a:rPr lang="en-US" dirty="0" smtClean="0"/>
              <a:t>, ONS,13]</a:t>
            </a:r>
          </a:p>
          <a:p>
            <a:pPr lvl="2"/>
            <a:r>
              <a:rPr lang="en-US" dirty="0" smtClean="0"/>
              <a:t>Hierarchical controller design [</a:t>
            </a:r>
            <a:r>
              <a:rPr lang="en-US" dirty="0" err="1" smtClean="0"/>
              <a:t>Kandoo</a:t>
            </a:r>
            <a:r>
              <a:rPr lang="en-US" dirty="0" smtClean="0"/>
              <a:t>, HotSDN’12]</a:t>
            </a:r>
          </a:p>
          <a:p>
            <a:pPr lvl="1"/>
            <a:r>
              <a:rPr lang="en-US" dirty="0" smtClean="0"/>
              <a:t>Offload to switch</a:t>
            </a:r>
          </a:p>
          <a:p>
            <a:pPr lvl="2"/>
            <a:r>
              <a:rPr lang="en-US" dirty="0" smtClean="0"/>
              <a:t>Offload to switch control plane [</a:t>
            </a:r>
            <a:r>
              <a:rPr lang="en-US" dirty="0" err="1" smtClean="0"/>
              <a:t>Diffane</a:t>
            </a:r>
            <a:r>
              <a:rPr lang="en-US" dirty="0" smtClean="0"/>
              <a:t>, SIGCOMM’10]</a:t>
            </a:r>
          </a:p>
          <a:p>
            <a:pPr lvl="2"/>
            <a:r>
              <a:rPr lang="en-US" dirty="0" smtClean="0"/>
              <a:t>Offload of switch data plane [</a:t>
            </a:r>
            <a:r>
              <a:rPr lang="en-US" dirty="0" err="1" smtClean="0"/>
              <a:t>DevoFlow</a:t>
            </a:r>
            <a:r>
              <a:rPr lang="en-US" dirty="0" smtClean="0"/>
              <a:t>, SIGCOMM’11]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Onix</a:t>
            </a:r>
            <a:r>
              <a:rPr lang="en-US" dirty="0" smtClean="0"/>
              <a:t> Architecture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1828800"/>
            <a:ext cx="904910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8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components of </a:t>
            </a:r>
            <a:r>
              <a:rPr lang="en-US" dirty="0" err="1" smtClean="0"/>
              <a:t>Onix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/>
              <a:t>Physical </a:t>
            </a:r>
            <a:r>
              <a:rPr lang="en-US" b="1" i="1" dirty="0" smtClean="0"/>
              <a:t>infrastructure</a:t>
            </a:r>
            <a:r>
              <a:rPr lang="en-US" dirty="0" smtClean="0"/>
              <a:t>: switches, routers, and other things.</a:t>
            </a:r>
          </a:p>
          <a:p>
            <a:endParaRPr lang="en-US" dirty="0" smtClean="0"/>
          </a:p>
          <a:p>
            <a:r>
              <a:rPr lang="en-US" b="1" i="1" dirty="0"/>
              <a:t>Connectivity </a:t>
            </a:r>
            <a:r>
              <a:rPr lang="en-US" b="1" i="1" dirty="0" smtClean="0"/>
              <a:t>infrastructure</a:t>
            </a:r>
            <a:r>
              <a:rPr lang="en-US" dirty="0" smtClean="0"/>
              <a:t>: Channels for control messages.</a:t>
            </a:r>
          </a:p>
          <a:p>
            <a:endParaRPr lang="en-US" dirty="0"/>
          </a:p>
          <a:p>
            <a:r>
              <a:rPr lang="en-US" b="1" i="1" dirty="0" err="1" smtClean="0"/>
              <a:t>Onix</a:t>
            </a:r>
            <a:r>
              <a:rPr lang="en-US" dirty="0" smtClean="0"/>
              <a:t>: A distributed system running the controller.</a:t>
            </a:r>
          </a:p>
          <a:p>
            <a:endParaRPr lang="en-US" dirty="0"/>
          </a:p>
          <a:p>
            <a:r>
              <a:rPr lang="en-US" b="1" i="1" dirty="0"/>
              <a:t>Control </a:t>
            </a:r>
            <a:r>
              <a:rPr lang="en-US" b="1" i="1" dirty="0" smtClean="0"/>
              <a:t>logic</a:t>
            </a:r>
            <a:r>
              <a:rPr lang="en-US" dirty="0" smtClean="0"/>
              <a:t>: Network management applications on top of </a:t>
            </a:r>
            <a:r>
              <a:rPr lang="en-US" dirty="0" err="1" smtClean="0"/>
              <a:t>Onix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5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Onix</a:t>
            </a:r>
            <a:r>
              <a:rPr lang="en-US" dirty="0" smtClean="0"/>
              <a:t> Abstractions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Global View</a:t>
            </a:r>
            <a:r>
              <a:rPr lang="en-US" dirty="0" smtClean="0"/>
              <a:t>: Observe and control a centralized network view which contains all physical network elements.</a:t>
            </a:r>
            <a:endParaRPr lang="en-US" dirty="0"/>
          </a:p>
          <a:p>
            <a:r>
              <a:rPr lang="en-US" b="1" i="1" dirty="0" smtClean="0"/>
              <a:t>Flows</a:t>
            </a:r>
            <a:r>
              <a:rPr lang="en-US" dirty="0" smtClean="0"/>
              <a:t>: The packet and subsequent packets with the same header are treated in the same way.</a:t>
            </a:r>
          </a:p>
          <a:p>
            <a:r>
              <a:rPr lang="en-US" b="1" i="1" dirty="0"/>
              <a:t>Switch</a:t>
            </a:r>
            <a:r>
              <a:rPr lang="en-US" dirty="0"/>
              <a:t>:  &lt;header: counters, actions</a:t>
            </a:r>
            <a:r>
              <a:rPr lang="en-US" dirty="0" smtClean="0"/>
              <a:t>&gt;</a:t>
            </a:r>
          </a:p>
          <a:p>
            <a:r>
              <a:rPr lang="en-US" b="1" i="1" dirty="0" smtClean="0"/>
              <a:t>Event-based operation</a:t>
            </a:r>
            <a:r>
              <a:rPr lang="en-US" dirty="0" smtClean="0"/>
              <a:t>: The controller operations are triggered by routers or applications.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Do you like these abstractions for networking management? Why?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17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Onix</a:t>
            </a:r>
            <a:r>
              <a:rPr lang="en-US" dirty="0" smtClean="0"/>
              <a:t>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Developers program against a network graph</a:t>
            </a:r>
          </a:p>
          <a:p>
            <a:r>
              <a:rPr lang="en-US" dirty="0"/>
              <a:t>Nodes represent physical network entities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152" y="3124200"/>
            <a:ext cx="653284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999" y="3581400"/>
            <a:ext cx="22506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Write flow </a:t>
            </a:r>
            <a:r>
              <a:rPr lang="en-US" sz="2400" dirty="0" smtClean="0"/>
              <a:t>entry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List ports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Register </a:t>
            </a:r>
            <a:r>
              <a:rPr lang="en-US" sz="2400" dirty="0"/>
              <a:t>for </a:t>
            </a:r>
            <a:r>
              <a:rPr lang="en-US" sz="2400" dirty="0" smtClean="0"/>
              <a:t>updates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……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8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Information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599"/>
          </a:xfrm>
        </p:spPr>
        <p:txBody>
          <a:bodyPr>
            <a:normAutofit/>
          </a:bodyPr>
          <a:lstStyle/>
          <a:p>
            <a:r>
              <a:rPr lang="en-US" dirty="0"/>
              <a:t>The NIB is the focal point of the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State </a:t>
            </a:r>
            <a:r>
              <a:rPr lang="en-US" dirty="0"/>
              <a:t>for applications to </a:t>
            </a:r>
            <a:r>
              <a:rPr lang="en-US" dirty="0" smtClean="0"/>
              <a:t>access</a:t>
            </a:r>
          </a:p>
          <a:p>
            <a:pPr lvl="1"/>
            <a:r>
              <a:rPr lang="en-US" dirty="0"/>
              <a:t>External state changes imported into </a:t>
            </a:r>
            <a:r>
              <a:rPr lang="en-US" dirty="0" smtClean="0"/>
              <a:t>it</a:t>
            </a:r>
          </a:p>
          <a:p>
            <a:pPr lvl="1"/>
            <a:r>
              <a:rPr lang="en-US" dirty="0"/>
              <a:t>Local state changes exported from it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48" y="3886199"/>
            <a:ext cx="725805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62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and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single physical controller will become the bottlenecks:</a:t>
            </a:r>
          </a:p>
          <a:p>
            <a:pPr lvl="1"/>
            <a:r>
              <a:rPr lang="en-US" dirty="0"/>
              <a:t>Memory: to keep NIB</a:t>
            </a:r>
          </a:p>
          <a:p>
            <a:pPr lvl="1"/>
            <a:r>
              <a:rPr lang="en-US" dirty="0"/>
              <a:t>CPU and bandwidth: to process events</a:t>
            </a:r>
          </a:p>
          <a:p>
            <a:endParaRPr lang="en-US" dirty="0" smtClean="0"/>
          </a:p>
          <a:p>
            <a:r>
              <a:rPr lang="en-US" dirty="0" smtClean="0"/>
              <a:t>Solutions: Partitioning and aggregation</a:t>
            </a:r>
          </a:p>
          <a:p>
            <a:endParaRPr lang="en-US" dirty="0"/>
          </a:p>
          <a:p>
            <a:r>
              <a:rPr lang="en-US" dirty="0" smtClean="0"/>
              <a:t>Now, either performance or consistency will suffer.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06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Scalability/Reliability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Lets the applications decide the preference for durability and consistency.</a:t>
            </a:r>
          </a:p>
          <a:p>
            <a:endParaRPr lang="en-US" dirty="0" smtClean="0"/>
          </a:p>
          <a:p>
            <a:r>
              <a:rPr lang="en-US" dirty="0" err="1"/>
              <a:t>Onix</a:t>
            </a:r>
            <a:r>
              <a:rPr lang="en-US" dirty="0"/>
              <a:t> provides two built-in storage options</a:t>
            </a:r>
          </a:p>
          <a:p>
            <a:pPr lvl="1"/>
            <a:r>
              <a:rPr lang="en-US" dirty="0"/>
              <a:t>Replicated transactions (SQL) storage</a:t>
            </a:r>
          </a:p>
          <a:p>
            <a:pPr lvl="1"/>
            <a:r>
              <a:rPr lang="en-US" dirty="0"/>
              <a:t>One-hop memory-based DHT</a:t>
            </a:r>
          </a:p>
          <a:p>
            <a:endParaRPr lang="en-US" dirty="0" smtClean="0"/>
          </a:p>
          <a:p>
            <a:r>
              <a:rPr lang="en-US" dirty="0" smtClean="0"/>
              <a:t>What if there are conflicts? The applications should detect and resolve conflicts.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Discussion: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 we need strong consistency for forwarding state between the controller and routers?</a:t>
            </a:r>
          </a:p>
          <a:p>
            <a:endParaRPr lang="en-US" dirty="0" smtClean="0"/>
          </a:p>
          <a:p>
            <a:r>
              <a:rPr lang="en-US" dirty="0" smtClean="0"/>
              <a:t>Do we need strong consistency for NIB stored in controllers?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 err="1" smtClean="0"/>
              <a:t>Onix</a:t>
            </a:r>
            <a:r>
              <a:rPr lang="en-US" dirty="0" smtClean="0"/>
              <a:t> do better than asking applications for consistency preference and resolving conflicts?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9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Scaling: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/>
          </a:bodyPr>
          <a:lstStyle/>
          <a:p>
            <a:r>
              <a:rPr lang="fr-FR" dirty="0"/>
              <a:t>Multiple dimensions </a:t>
            </a:r>
            <a:r>
              <a:rPr lang="fr-FR" dirty="0" err="1"/>
              <a:t>available</a:t>
            </a:r>
            <a:r>
              <a:rPr lang="fr-FR" dirty="0"/>
              <a:t> to applications:</a:t>
            </a:r>
          </a:p>
          <a:p>
            <a:pPr lvl="1"/>
            <a:r>
              <a:rPr lang="en-US" dirty="0" err="1"/>
              <a:t>Onix</a:t>
            </a:r>
            <a:r>
              <a:rPr lang="en-US" dirty="0"/>
              <a:t> instances with different computations tasks</a:t>
            </a:r>
          </a:p>
          <a:p>
            <a:pPr lvl="1"/>
            <a:r>
              <a:rPr lang="en-US" dirty="0" err="1"/>
              <a:t>Onix</a:t>
            </a:r>
            <a:r>
              <a:rPr lang="en-US" dirty="0"/>
              <a:t> instances have only subsets of the NIB</a:t>
            </a:r>
          </a:p>
          <a:p>
            <a:pPr lvl="1"/>
            <a:r>
              <a:rPr lang="en-US" dirty="0"/>
              <a:t>Switches connect to a subset of </a:t>
            </a:r>
            <a:r>
              <a:rPr lang="en-US" dirty="0" err="1"/>
              <a:t>Onix</a:t>
            </a:r>
            <a:r>
              <a:rPr lang="en-US" dirty="0"/>
              <a:t> </a:t>
            </a:r>
            <a:r>
              <a:rPr lang="en-US" dirty="0" smtClean="0"/>
              <a:t>instances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4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Scaling: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fidelity of information before disseminating within the cluster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7048764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18892"/>
            <a:ext cx="7985125" cy="795508"/>
          </a:xfrm>
        </p:spPr>
        <p:txBody>
          <a:bodyPr/>
          <a:lstStyle/>
          <a:p>
            <a:r>
              <a:rPr lang="en-US" dirty="0" smtClean="0"/>
              <a:t>Home Work 1</a:t>
            </a:r>
            <a:endParaRPr lang="en-US" dirty="0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>
            <a:off x="7810682" y="3929324"/>
            <a:ext cx="0" cy="133350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rot="10800000" flipH="1">
            <a:off x="6400799" y="4797686"/>
            <a:ext cx="333557" cy="536314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7228070" y="4484949"/>
            <a:ext cx="498475" cy="800100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39" name="Line 24"/>
          <p:cNvSpPr>
            <a:spLocks noChangeShapeType="1"/>
          </p:cNvSpPr>
          <p:nvPr/>
        </p:nvSpPr>
        <p:spPr bwMode="auto">
          <a:xfrm>
            <a:off x="6248400" y="4191000"/>
            <a:ext cx="0" cy="114300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40" name="Line 25"/>
          <p:cNvSpPr>
            <a:spLocks noChangeShapeType="1"/>
          </p:cNvSpPr>
          <p:nvPr/>
        </p:nvSpPr>
        <p:spPr bwMode="auto">
          <a:xfrm flipH="1">
            <a:off x="7253470" y="3803911"/>
            <a:ext cx="0" cy="67945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43" name="Line 27"/>
          <p:cNvSpPr>
            <a:spLocks noChangeShapeType="1"/>
          </p:cNvSpPr>
          <p:nvPr/>
        </p:nvSpPr>
        <p:spPr bwMode="auto">
          <a:xfrm flipH="1">
            <a:off x="9147357" y="3813436"/>
            <a:ext cx="0" cy="979488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45" name="Pentagon 30"/>
          <p:cNvSpPr>
            <a:spLocks noChangeArrowheads="1"/>
          </p:cNvSpPr>
          <p:nvPr/>
        </p:nvSpPr>
        <p:spPr bwMode="auto">
          <a:xfrm>
            <a:off x="5943600" y="5257800"/>
            <a:ext cx="950187" cy="446530"/>
          </a:xfrm>
          <a:prstGeom prst="roundRect">
            <a:avLst/>
          </a:prstGeom>
          <a:solidFill>
            <a:srgbClr val="FBE689"/>
          </a:solidFill>
          <a:ln w="9525">
            <a:noFill/>
            <a:miter lim="800000"/>
            <a:headEnd/>
            <a:tailEnd/>
          </a:ln>
          <a:effectLst>
            <a:reflection stA="46000" endPos="12000" dir="5400000" sy="-100000" algn="bl" rotWithShape="0"/>
          </a:effectLst>
        </p:spPr>
        <p:txBody>
          <a:bodyPr lIns="91414" tIns="45707" rIns="91414" bIns="45707" anchor="ctr"/>
          <a:lstStyle/>
          <a:p>
            <a:pPr algn="ctr" defTabSz="914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noProof="1">
                <a:solidFill>
                  <a:srgbClr val="800000"/>
                </a:solidFill>
                <a:latin typeface="Calibri"/>
                <a:ea typeface="ヒラギノ角ゴ ProN W3"/>
                <a:cs typeface="Calibri"/>
                <a:sym typeface="Times New Roman" pitchFamily="-1" charset="0"/>
              </a:rPr>
              <a:t>Switch</a:t>
            </a:r>
            <a:endParaRPr sz="1800" noProof="1">
              <a:solidFill>
                <a:srgbClr val="800000"/>
              </a:solidFill>
              <a:latin typeface="Calibri"/>
              <a:ea typeface="ヒラギノ角ゴ ProN W3"/>
              <a:cs typeface="Calibri"/>
              <a:sym typeface="Times New Roman" pitchFamily="-1" charset="0"/>
            </a:endParaRPr>
          </a:p>
        </p:txBody>
      </p:sp>
      <p:sp>
        <p:nvSpPr>
          <p:cNvPr id="46" name="Pentagon 30"/>
          <p:cNvSpPr>
            <a:spLocks noChangeArrowheads="1"/>
          </p:cNvSpPr>
          <p:nvPr/>
        </p:nvSpPr>
        <p:spPr bwMode="auto">
          <a:xfrm>
            <a:off x="6468561" y="4375802"/>
            <a:ext cx="950187" cy="446530"/>
          </a:xfrm>
          <a:prstGeom prst="roundRect">
            <a:avLst/>
          </a:prstGeom>
          <a:solidFill>
            <a:srgbClr val="FBE689"/>
          </a:solidFill>
          <a:ln w="9525">
            <a:noFill/>
            <a:miter lim="800000"/>
            <a:headEnd/>
            <a:tailEnd/>
          </a:ln>
          <a:effectLst>
            <a:reflection stA="46000" endPos="12000" dir="5400000" sy="-100000" algn="bl" rotWithShape="0"/>
          </a:effectLst>
        </p:spPr>
        <p:txBody>
          <a:bodyPr lIns="91414" tIns="45707" rIns="91414" bIns="45707" anchor="ctr"/>
          <a:lstStyle/>
          <a:p>
            <a:pPr algn="ctr" defTabSz="914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noProof="1">
                <a:solidFill>
                  <a:srgbClr val="800000"/>
                </a:solidFill>
                <a:latin typeface="Calibri"/>
                <a:ea typeface="ヒラギノ角ゴ ProN W3"/>
                <a:cs typeface="Calibri"/>
                <a:sym typeface="Times New Roman" pitchFamily="-1" charset="0"/>
              </a:rPr>
              <a:t>Switch </a:t>
            </a:r>
          </a:p>
        </p:txBody>
      </p:sp>
      <p:sp>
        <p:nvSpPr>
          <p:cNvPr id="47" name="Pentagon 30"/>
          <p:cNvSpPr>
            <a:spLocks noChangeArrowheads="1"/>
          </p:cNvSpPr>
          <p:nvPr/>
        </p:nvSpPr>
        <p:spPr bwMode="auto">
          <a:xfrm>
            <a:off x="7287077" y="5238448"/>
            <a:ext cx="950187" cy="446530"/>
          </a:xfrm>
          <a:prstGeom prst="roundRect">
            <a:avLst/>
          </a:prstGeom>
          <a:solidFill>
            <a:srgbClr val="FBE689"/>
          </a:solidFill>
          <a:ln w="9525">
            <a:noFill/>
            <a:miter lim="800000"/>
            <a:headEnd/>
            <a:tailEnd/>
          </a:ln>
          <a:effectLst>
            <a:reflection stA="46000" endPos="12000" dir="5400000" sy="-100000" algn="bl" rotWithShape="0"/>
          </a:effectLst>
        </p:spPr>
        <p:txBody>
          <a:bodyPr lIns="91414" tIns="45707" rIns="91414" bIns="45707" anchor="ctr"/>
          <a:lstStyle/>
          <a:p>
            <a:pPr algn="ctr" defTabSz="914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noProof="1">
                <a:solidFill>
                  <a:srgbClr val="800000"/>
                </a:solidFill>
                <a:latin typeface="Calibri"/>
                <a:ea typeface="ヒラギノ角ゴ ProN W3"/>
                <a:cs typeface="Calibri"/>
                <a:sym typeface="Times New Roman" pitchFamily="-1" charset="0"/>
              </a:rPr>
              <a:t>vSwitch</a:t>
            </a:r>
            <a:endParaRPr sz="1800" noProof="1">
              <a:solidFill>
                <a:srgbClr val="800000"/>
              </a:solidFill>
              <a:latin typeface="Calibri"/>
              <a:ea typeface="ヒラギノ角ゴ ProN W3"/>
              <a:cs typeface="Calibri"/>
              <a:sym typeface="Times New Roman" pitchFamily="-1" charset="0"/>
            </a:endParaRPr>
          </a:p>
        </p:txBody>
      </p:sp>
      <p:sp>
        <p:nvSpPr>
          <p:cNvPr id="50" name="Vinkel 50"/>
          <p:cNvSpPr>
            <a:spLocks noChangeArrowheads="1"/>
          </p:cNvSpPr>
          <p:nvPr/>
        </p:nvSpPr>
        <p:spPr bwMode="auto">
          <a:xfrm rot="5400000">
            <a:off x="6490516" y="2196284"/>
            <a:ext cx="722711" cy="1359344"/>
          </a:xfrm>
          <a:prstGeom prst="roundRect">
            <a:avLst/>
          </a:prstGeom>
          <a:solidFill>
            <a:schemeClr val="accent1"/>
          </a:solidFill>
          <a:ln w="12700" cmpd="sng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lIns="0" tIns="0" rIns="0" bIns="0" anchor="ctr">
            <a:prstTxWarp prst="textNoShape">
              <a:avLst/>
            </a:prstTxWarp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noProof="1" smtClean="0">
                <a:solidFill>
                  <a:schemeClr val="bg1"/>
                </a:solidFill>
                <a:latin typeface="Calibri"/>
                <a:cs typeface="Calibri"/>
                <a:sym typeface="Times New Roman" pitchFamily="-1" charset="0"/>
              </a:rPr>
              <a:t>IFloodlight-Module</a:t>
            </a:r>
            <a:endParaRPr sz="1600" noProof="1">
              <a:solidFill>
                <a:schemeClr val="bg1"/>
              </a:solidFill>
              <a:latin typeface="Calibri"/>
              <a:cs typeface="Calibri"/>
              <a:sym typeface="Times New Roman" pitchFamily="-1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684" y="4249395"/>
            <a:ext cx="1078970" cy="390807"/>
          </a:xfrm>
          <a:prstGeom prst="rect">
            <a:avLst/>
          </a:prstGeom>
        </p:spPr>
      </p:pic>
      <p:sp>
        <p:nvSpPr>
          <p:cNvPr id="36" name="Vinkel 50"/>
          <p:cNvSpPr>
            <a:spLocks noChangeArrowheads="1"/>
          </p:cNvSpPr>
          <p:nvPr/>
        </p:nvSpPr>
        <p:spPr bwMode="auto">
          <a:xfrm rot="5400000">
            <a:off x="8043937" y="1154883"/>
            <a:ext cx="722711" cy="1359344"/>
          </a:xfrm>
          <a:prstGeom prst="roundRect">
            <a:avLst/>
          </a:prstGeom>
          <a:solidFill>
            <a:schemeClr val="accent1"/>
          </a:solidFill>
          <a:ln w="12700" cmpd="sng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lIns="0" tIns="0" rIns="0" bIns="0" anchor="ctr">
            <a:prstTxWarp prst="textNoShape">
              <a:avLst/>
            </a:prstTxWarp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noProof="1" smtClean="0">
                <a:solidFill>
                  <a:schemeClr val="bg1"/>
                </a:solidFill>
                <a:latin typeface="Calibri"/>
                <a:cs typeface="Calibri"/>
                <a:sym typeface="Times New Roman" pitchFamily="-1" charset="0"/>
              </a:rPr>
              <a:t>External Application</a:t>
            </a:r>
            <a:endParaRPr sz="1600" noProof="1">
              <a:solidFill>
                <a:schemeClr val="bg1"/>
              </a:solidFill>
              <a:latin typeface="Calibri"/>
              <a:cs typeface="Calibri"/>
              <a:sym typeface="Times New Roman" pitchFamily="-1" charset="0"/>
            </a:endParaRPr>
          </a:p>
        </p:txBody>
      </p:sp>
      <p:sp>
        <p:nvSpPr>
          <p:cNvPr id="3" name="Up-Down Arrow 2"/>
          <p:cNvSpPr/>
          <p:nvPr/>
        </p:nvSpPr>
        <p:spPr>
          <a:xfrm>
            <a:off x="8207848" y="2248017"/>
            <a:ext cx="345440" cy="1178560"/>
          </a:xfrm>
          <a:prstGeom prst="upDown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69000">
                <a:schemeClr val="bg1"/>
              </a:gs>
              <a:gs pos="100000">
                <a:schemeClr val="bg1"/>
              </a:gs>
            </a:gsLst>
          </a:gra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82168" y="2654417"/>
            <a:ext cx="107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REST</a:t>
            </a:r>
            <a:endParaRPr lang="en-US" dirty="0"/>
          </a:p>
        </p:txBody>
      </p:sp>
      <p:sp>
        <p:nvSpPr>
          <p:cNvPr id="5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400800"/>
            <a:ext cx="4166796" cy="3044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t>Software Defined Networking (COMS 6998-8)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  <p:sp>
        <p:nvSpPr>
          <p:cNvPr id="49" name="Vinkel 50"/>
          <p:cNvSpPr>
            <a:spLocks noChangeArrowheads="1"/>
          </p:cNvSpPr>
          <p:nvPr/>
        </p:nvSpPr>
        <p:spPr bwMode="auto">
          <a:xfrm>
            <a:off x="5715000" y="3429000"/>
            <a:ext cx="3429000" cy="685800"/>
          </a:xfrm>
          <a:prstGeom prst="roundRect">
            <a:avLst/>
          </a:prstGeom>
          <a:solidFill>
            <a:srgbClr val="09213B"/>
          </a:solidFill>
          <a:ln w="25400">
            <a:noFill/>
            <a:miter lim="800000"/>
            <a:headEnd/>
            <a:tailEnd/>
          </a:ln>
          <a:effectLst>
            <a:reflection stA="46000" endPos="12000" dir="5400000" sy="-100000" algn="bl" rotWithShape="0"/>
          </a:effectLst>
        </p:spPr>
        <p:txBody>
          <a:bodyPr lIns="91414" tIns="45707" rIns="91414" bIns="45707" anchor="ctr"/>
          <a:lstStyle/>
          <a:p>
            <a:pPr indent="-342802" algn="ctr" defTabSz="914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noProof="1" smtClean="0">
                <a:solidFill>
                  <a:schemeClr val="bg1"/>
                </a:solidFill>
                <a:latin typeface="Calibri"/>
                <a:ea typeface="ヒラギノ角ゴ ProN W3"/>
                <a:cs typeface="Calibri"/>
                <a:sym typeface="Times New Roman" pitchFamily="-1" charset="0"/>
              </a:rPr>
              <a:t>Floodlight Controller</a:t>
            </a:r>
            <a:endParaRPr noProof="1">
              <a:solidFill>
                <a:schemeClr val="bg1"/>
              </a:solidFill>
              <a:latin typeface="Calibri"/>
              <a:ea typeface="ヒラギノ角ゴ ProN W3"/>
              <a:cs typeface="Calibri"/>
              <a:sym typeface="Times New Roman" pitchFamily="-1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52400" y="1295400"/>
            <a:ext cx="5791200" cy="52578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There is a learning switch module and a firewall module in Floodlight</a:t>
            </a:r>
          </a:p>
          <a:p>
            <a:r>
              <a:rPr lang="en-US" dirty="0" smtClean="0"/>
              <a:t>Implement </a:t>
            </a:r>
            <a:r>
              <a:rPr lang="en-US" dirty="0" err="1" smtClean="0"/>
              <a:t>IFloodlightModule</a:t>
            </a:r>
            <a:r>
              <a:rPr lang="en-US" dirty="0"/>
              <a:t>, </a:t>
            </a:r>
            <a:r>
              <a:rPr lang="en-US" dirty="0" err="1"/>
              <a:t>IOFMessageListener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Need to process </a:t>
            </a:r>
            <a:r>
              <a:rPr lang="en-US" dirty="0" err="1" smtClean="0"/>
              <a:t>OpenFlow</a:t>
            </a:r>
            <a:r>
              <a:rPr lang="en-US" dirty="0" smtClean="0"/>
              <a:t> messages</a:t>
            </a:r>
          </a:p>
          <a:p>
            <a:pPr lvl="1"/>
            <a:r>
              <a:rPr lang="en-US" dirty="0" err="1" smtClean="0"/>
              <a:t>PacketIn</a:t>
            </a:r>
            <a:r>
              <a:rPr lang="en-US" dirty="0" smtClean="0"/>
              <a:t>: switch generates </a:t>
            </a:r>
            <a:r>
              <a:rPr lang="en-US" dirty="0" err="1" smtClean="0"/>
              <a:t>PacketIn</a:t>
            </a:r>
            <a:r>
              <a:rPr lang="en-US" dirty="0" smtClean="0"/>
              <a:t> message for first packet of a flow</a:t>
            </a:r>
            <a:endParaRPr lang="en-US" dirty="0"/>
          </a:p>
          <a:p>
            <a:pPr lvl="1"/>
            <a:r>
              <a:rPr lang="en-US" dirty="0" err="1" smtClean="0"/>
              <a:t>PacketOut</a:t>
            </a:r>
            <a:r>
              <a:rPr lang="en-US" dirty="0" smtClean="0"/>
              <a:t>: used by controller to send a packet through data plane</a:t>
            </a:r>
          </a:p>
          <a:p>
            <a:pPr lvl="1"/>
            <a:r>
              <a:rPr lang="en-US" dirty="0" err="1" smtClean="0"/>
              <a:t>FlowMod</a:t>
            </a:r>
            <a:r>
              <a:rPr lang="en-US" dirty="0" smtClean="0"/>
              <a:t>: used by controller to modify flow table entries (add/delete/modify)</a:t>
            </a:r>
          </a:p>
          <a:p>
            <a:pPr lvl="1"/>
            <a:r>
              <a:rPr lang="en-US" dirty="0" err="1" smtClean="0"/>
              <a:t>FlowRemoved</a:t>
            </a:r>
            <a:r>
              <a:rPr lang="en-US" dirty="0" smtClean="0"/>
              <a:t>: used by switch to notify controller about flow entry time out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C295BAD-8029-544B-B0ED-3A32F68D1AC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726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Scaling: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fidelity of information before disseminating within the cluster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81" y="3154794"/>
            <a:ext cx="6989619" cy="276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8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/>
              <a:t>Network Element &amp; Link Failures</a:t>
            </a:r>
            <a:r>
              <a:rPr lang="en-US" dirty="0"/>
              <a:t>: Applications' </a:t>
            </a:r>
            <a:r>
              <a:rPr lang="en-US" dirty="0" smtClean="0"/>
              <a:t>responsibility</a:t>
            </a:r>
          </a:p>
          <a:p>
            <a:endParaRPr lang="en-US" dirty="0"/>
          </a:p>
          <a:p>
            <a:r>
              <a:rPr lang="en-US" b="1" i="1" dirty="0"/>
              <a:t>Connectivity Infrastructure Failures</a:t>
            </a:r>
            <a:r>
              <a:rPr lang="en-US" dirty="0"/>
              <a:t>: Assumed </a:t>
            </a:r>
            <a:r>
              <a:rPr lang="en-US" dirty="0" smtClean="0"/>
              <a:t>reliable</a:t>
            </a:r>
          </a:p>
          <a:p>
            <a:endParaRPr lang="en-US" dirty="0"/>
          </a:p>
          <a:p>
            <a:r>
              <a:rPr lang="en-US" b="1" i="1" dirty="0" err="1"/>
              <a:t>Onix</a:t>
            </a:r>
            <a:r>
              <a:rPr lang="en-US" b="1" i="1" dirty="0"/>
              <a:t> Failures</a:t>
            </a:r>
            <a:r>
              <a:rPr lang="en-US" dirty="0"/>
              <a:t>: </a:t>
            </a:r>
            <a:r>
              <a:rPr lang="en-US" dirty="0" err="1"/>
              <a:t>Onix</a:t>
            </a:r>
            <a:r>
              <a:rPr lang="en-US" dirty="0"/>
              <a:t> provides distributed coordination facilities provided for app failover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Onix</a:t>
            </a:r>
            <a:r>
              <a:rPr lang="en-US" dirty="0"/>
              <a:t> solves state distribution for developers</a:t>
            </a:r>
          </a:p>
          <a:p>
            <a:r>
              <a:rPr lang="en-US" dirty="0"/>
              <a:t>The designers of management applications still have to understand the scalability implications of their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41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SDN scalability</a:t>
            </a:r>
          </a:p>
          <a:p>
            <a:pPr lvl="1"/>
            <a:r>
              <a:rPr lang="en-US" dirty="0" smtClean="0"/>
              <a:t>Scale controller</a:t>
            </a:r>
          </a:p>
          <a:p>
            <a:pPr lvl="2"/>
            <a:r>
              <a:rPr lang="en-US" dirty="0" smtClean="0"/>
              <a:t>Flat structure multiple controllers [ONIX, OSDI’10]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Recursive controller design 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err="1" smtClean="0">
                <a:solidFill>
                  <a:srgbClr val="FF0000"/>
                </a:solidFill>
              </a:rPr>
              <a:t>Xbar</a:t>
            </a:r>
            <a:r>
              <a:rPr lang="en-US" dirty="0" smtClean="0">
                <a:solidFill>
                  <a:srgbClr val="FF0000"/>
                </a:solidFill>
              </a:rPr>
              <a:t>, ONS,13]</a:t>
            </a:r>
          </a:p>
          <a:p>
            <a:pPr lvl="2"/>
            <a:r>
              <a:rPr lang="en-US" dirty="0" smtClean="0"/>
              <a:t>Hierarchical controller design [</a:t>
            </a:r>
            <a:r>
              <a:rPr lang="en-US" dirty="0" err="1" smtClean="0"/>
              <a:t>Kandoo</a:t>
            </a:r>
            <a:r>
              <a:rPr lang="en-US" dirty="0" smtClean="0"/>
              <a:t>, HotSDN’12]</a:t>
            </a:r>
          </a:p>
          <a:p>
            <a:pPr lvl="1"/>
            <a:r>
              <a:rPr lang="en-US" dirty="0" smtClean="0"/>
              <a:t>Offload to switch</a:t>
            </a:r>
          </a:p>
          <a:p>
            <a:pPr lvl="2"/>
            <a:r>
              <a:rPr lang="en-US" dirty="0" smtClean="0"/>
              <a:t>Offload to switch control plane [</a:t>
            </a:r>
            <a:r>
              <a:rPr lang="en-US" dirty="0" err="1" smtClean="0"/>
              <a:t>Diffane</a:t>
            </a:r>
            <a:r>
              <a:rPr lang="en-US" dirty="0" smtClean="0"/>
              <a:t>, SIGCOMM’10]</a:t>
            </a:r>
          </a:p>
          <a:p>
            <a:pPr lvl="2"/>
            <a:r>
              <a:rPr lang="en-US" dirty="0" smtClean="0"/>
              <a:t>Offload of switch data plane [</a:t>
            </a:r>
            <a:r>
              <a:rPr lang="en-US" dirty="0" err="1" smtClean="0"/>
              <a:t>DevoFlow</a:t>
            </a:r>
            <a:r>
              <a:rPr lang="en-US" dirty="0" smtClean="0"/>
              <a:t>, SIGCOMM’11]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3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Incorporate Recursion into SDN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Aggregation/hierarchy/recursion are </a:t>
            </a:r>
            <a:r>
              <a:rPr lang="en-US" b="1" i="1" u="sng" dirty="0" smtClean="0"/>
              <a:t>the</a:t>
            </a:r>
            <a:r>
              <a:rPr lang="en-US" dirty="0" smtClean="0"/>
              <a:t> proven method for scaling networks</a:t>
            </a:r>
          </a:p>
          <a:p>
            <a:endParaRPr lang="en-US" dirty="0" smtClean="0"/>
          </a:p>
          <a:p>
            <a:r>
              <a:rPr lang="en-US" dirty="0" smtClean="0"/>
              <a:t>Recursive hierarchy is the </a:t>
            </a:r>
            <a:r>
              <a:rPr lang="en-US" dirty="0"/>
              <a:t>m</a:t>
            </a:r>
            <a:r>
              <a:rPr lang="en-US" dirty="0" smtClean="0"/>
              <a:t>idway point between centralized and distributed</a:t>
            </a:r>
          </a:p>
          <a:p>
            <a:pPr lvl="1"/>
            <a:r>
              <a:rPr lang="en-US" dirty="0" smtClean="0"/>
              <a:t>Looks centralized at any particular level</a:t>
            </a:r>
          </a:p>
          <a:p>
            <a:pPr lvl="1"/>
            <a:r>
              <a:rPr lang="en-US" dirty="0" smtClean="0"/>
              <a:t>But introduces points for aggregation, failure domains, etc.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/>
              <a:t>M</a:t>
            </a:r>
            <a:r>
              <a:rPr lang="en-US" dirty="0" smtClean="0"/>
              <a:t>urphy </a:t>
            </a:r>
            <a:r>
              <a:rPr lang="en-US" dirty="0" err="1"/>
              <a:t>M</a:t>
            </a:r>
            <a:r>
              <a:rPr lang="en-US" dirty="0" err="1" smtClean="0"/>
              <a:t>ccauley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8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RSDN Control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ontroller knows its children and its parent</a:t>
            </a:r>
          </a:p>
          <a:p>
            <a:r>
              <a:rPr lang="en-US" dirty="0" smtClean="0"/>
              <a:t>Keeps necessary local state</a:t>
            </a:r>
          </a:p>
          <a:p>
            <a:r>
              <a:rPr lang="en-US" dirty="0" smtClean="0"/>
              <a:t>Logic broken up into:</a:t>
            </a:r>
          </a:p>
          <a:p>
            <a:pPr lvl="1"/>
            <a:r>
              <a:rPr lang="en-US" b="1" dirty="0" smtClean="0"/>
              <a:t>Aggregation functions </a:t>
            </a:r>
            <a:r>
              <a:rPr lang="en-US" dirty="0" smtClean="0"/>
              <a:t>– transform info from children to local</a:t>
            </a:r>
            <a:r>
              <a:rPr lang="en-US" dirty="0"/>
              <a:t> </a:t>
            </a:r>
            <a:r>
              <a:rPr lang="en-US" dirty="0" smtClean="0"/>
              <a:t>state</a:t>
            </a:r>
          </a:p>
          <a:p>
            <a:pPr lvl="1"/>
            <a:r>
              <a:rPr lang="en-US" b="1" dirty="0" smtClean="0"/>
              <a:t>Fan-out functions </a:t>
            </a:r>
            <a:r>
              <a:rPr lang="en-US" dirty="0" smtClean="0"/>
              <a:t>– transform local state to info for children</a:t>
            </a:r>
          </a:p>
          <a:p>
            <a:pPr lvl="2"/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656917" y="2300111"/>
            <a:ext cx="1619250" cy="1044223"/>
          </a:xfrm>
          <a:prstGeom prst="wedgeRoundRectCallout">
            <a:avLst>
              <a:gd name="adj1" fmla="val -42402"/>
              <a:gd name="adj2" fmla="val 8277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a strict requirement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/>
              <a:t>M</a:t>
            </a:r>
            <a:r>
              <a:rPr lang="en-US" dirty="0" smtClean="0"/>
              <a:t>urphy </a:t>
            </a:r>
            <a:r>
              <a:rPr lang="en-US" dirty="0" err="1"/>
              <a:t>M</a:t>
            </a:r>
            <a:r>
              <a:rPr lang="en-US" dirty="0" err="1" smtClean="0"/>
              <a:t>ccauley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5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Logical </a:t>
            </a:r>
            <a:r>
              <a:rPr lang="en-US" dirty="0" err="1" smtClean="0"/>
              <a:t>xBars</a:t>
            </a:r>
            <a:r>
              <a:rPr lang="en-US" dirty="0"/>
              <a:t> </a:t>
            </a:r>
            <a:r>
              <a:rPr lang="en-US" dirty="0" smtClean="0"/>
              <a:t>(LXBs)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RSDN control logic that supports a </a:t>
            </a:r>
            <a:r>
              <a:rPr lang="en-US" i="1" dirty="0" smtClean="0"/>
              <a:t>recursive programmable switch abstraction</a:t>
            </a:r>
          </a:p>
          <a:p>
            <a:r>
              <a:rPr lang="en-US" dirty="0"/>
              <a:t>E</a:t>
            </a:r>
            <a:r>
              <a:rPr lang="en-US" dirty="0" smtClean="0"/>
              <a:t>ach controller looks like switch to its parent</a:t>
            </a:r>
          </a:p>
          <a:p>
            <a:pPr lvl="1"/>
            <a:r>
              <a:rPr lang="en-US" dirty="0" smtClean="0"/>
              <a:t>Transforms table entries from parent to children</a:t>
            </a:r>
            <a:br>
              <a:rPr lang="en-US" dirty="0" smtClean="0"/>
            </a:br>
            <a:r>
              <a:rPr lang="en-US" dirty="0" smtClean="0"/>
              <a:t>(more abstract </a:t>
            </a:r>
            <a:r>
              <a:rPr lang="en-US" dirty="0"/>
              <a:t>→</a:t>
            </a:r>
            <a:r>
              <a:rPr lang="en-US" dirty="0" smtClean="0"/>
              <a:t> more specific)</a:t>
            </a:r>
          </a:p>
          <a:p>
            <a:pPr lvl="1"/>
            <a:r>
              <a:rPr lang="en-US" dirty="0" smtClean="0"/>
              <a:t>Uses label versioning to support transactional changes at each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/>
              <a:t>M</a:t>
            </a:r>
            <a:r>
              <a:rPr lang="en-US" dirty="0" smtClean="0"/>
              <a:t>urphy </a:t>
            </a:r>
            <a:r>
              <a:rPr lang="en-US" dirty="0" err="1"/>
              <a:t>M</a:t>
            </a:r>
            <a:r>
              <a:rPr lang="en-US" dirty="0" err="1" smtClean="0"/>
              <a:t>ccauley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8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LXBs: Handling Failures</a:t>
            </a:r>
            <a:endParaRPr lang="en-US" dirty="0"/>
          </a:p>
        </p:txBody>
      </p:sp>
      <p:sp>
        <p:nvSpPr>
          <p:cNvPr id="92" name="Rounded Rectangle 91"/>
          <p:cNvSpPr/>
          <p:nvPr/>
        </p:nvSpPr>
        <p:spPr>
          <a:xfrm>
            <a:off x="205318" y="4611799"/>
            <a:ext cx="6923617" cy="1777712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" name="Rounded Rectangle 232"/>
          <p:cNvSpPr/>
          <p:nvPr/>
        </p:nvSpPr>
        <p:spPr>
          <a:xfrm>
            <a:off x="308770" y="4745863"/>
            <a:ext cx="3287823" cy="1512261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ounded Rectangle 229"/>
          <p:cNvSpPr/>
          <p:nvPr/>
        </p:nvSpPr>
        <p:spPr>
          <a:xfrm>
            <a:off x="2340146" y="4863841"/>
            <a:ext cx="1166162" cy="1285407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ounded Rectangle 233"/>
          <p:cNvSpPr/>
          <p:nvPr/>
        </p:nvSpPr>
        <p:spPr>
          <a:xfrm>
            <a:off x="3822301" y="4745863"/>
            <a:ext cx="3205065" cy="1512261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ounded Rectangle 228"/>
          <p:cNvSpPr/>
          <p:nvPr/>
        </p:nvSpPr>
        <p:spPr>
          <a:xfrm>
            <a:off x="406575" y="4863841"/>
            <a:ext cx="1437011" cy="1285407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ounded Rectangle 230"/>
          <p:cNvSpPr/>
          <p:nvPr/>
        </p:nvSpPr>
        <p:spPr>
          <a:xfrm>
            <a:off x="3920109" y="4863841"/>
            <a:ext cx="1452059" cy="1285407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ounded Rectangle 231"/>
          <p:cNvSpPr/>
          <p:nvPr/>
        </p:nvSpPr>
        <p:spPr>
          <a:xfrm>
            <a:off x="5703207" y="4863841"/>
            <a:ext cx="1226350" cy="1285407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8" name="Group 227"/>
          <p:cNvGrpSpPr/>
          <p:nvPr/>
        </p:nvGrpSpPr>
        <p:grpSpPr>
          <a:xfrm>
            <a:off x="718805" y="5114545"/>
            <a:ext cx="5919213" cy="800372"/>
            <a:chOff x="1130300" y="3990975"/>
            <a:chExt cx="6661150" cy="631825"/>
          </a:xfrm>
        </p:grpSpPr>
        <p:cxnSp>
          <p:nvCxnSpPr>
            <p:cNvPr id="55" name="Straight Connector 54"/>
            <p:cNvCxnSpPr/>
            <p:nvPr/>
          </p:nvCxnSpPr>
          <p:spPr>
            <a:xfrm flipV="1">
              <a:off x="1968500" y="3997325"/>
              <a:ext cx="53975" cy="60007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130300" y="4597400"/>
              <a:ext cx="838200" cy="254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1130300" y="4003675"/>
              <a:ext cx="19050" cy="6191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1152525" y="3990975"/>
              <a:ext cx="815975" cy="6064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022475" y="4000500"/>
              <a:ext cx="1226311" cy="3429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3248786" y="4002616"/>
              <a:ext cx="127294" cy="340784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361263" y="3997325"/>
              <a:ext cx="657225" cy="4540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3500963" y="3997325"/>
              <a:ext cx="400050" cy="5969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3494613" y="4445000"/>
              <a:ext cx="514350" cy="1651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990975" y="3997325"/>
              <a:ext cx="1003300" cy="603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994275" y="4051300"/>
              <a:ext cx="377825" cy="5207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5889625" y="4029075"/>
              <a:ext cx="187325" cy="5429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4994275" y="4029076"/>
              <a:ext cx="1082676" cy="28574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5378450" y="4572000"/>
              <a:ext cx="511175" cy="1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>
              <a:off x="7042150" y="4000500"/>
              <a:ext cx="749300" cy="5080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>
              <a:off x="7353300" y="4000500"/>
              <a:ext cx="438150" cy="571501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7042150" y="4051300"/>
              <a:ext cx="311150" cy="5429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6076951" y="4016376"/>
              <a:ext cx="965199" cy="34924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98" idx="1"/>
              <a:endCxn id="110" idx="3"/>
            </p:cNvCxnSpPr>
            <p:nvPr/>
          </p:nvCxnSpPr>
          <p:spPr>
            <a:xfrm flipH="1" flipV="1">
              <a:off x="6045201" y="4572002"/>
              <a:ext cx="1159932" cy="25399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708460" y="1609856"/>
            <a:ext cx="5929558" cy="4326512"/>
            <a:chOff x="708460" y="1207392"/>
            <a:chExt cx="5929558" cy="3244884"/>
          </a:xfrm>
        </p:grpSpPr>
        <p:cxnSp>
          <p:nvCxnSpPr>
            <p:cNvPr id="128" name="Straight Connector 127"/>
            <p:cNvCxnSpPr>
              <a:stCxn id="134" idx="0"/>
              <a:endCxn id="129" idx="2"/>
            </p:cNvCxnSpPr>
            <p:nvPr/>
          </p:nvCxnSpPr>
          <p:spPr>
            <a:xfrm flipV="1">
              <a:off x="2043432" y="1652531"/>
              <a:ext cx="1731845" cy="570012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35" idx="0"/>
              <a:endCxn id="129" idx="2"/>
            </p:cNvCxnSpPr>
            <p:nvPr/>
          </p:nvCxnSpPr>
          <p:spPr>
            <a:xfrm flipH="1" flipV="1">
              <a:off x="3775276" y="1652531"/>
              <a:ext cx="1731847" cy="570012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endCxn id="135" idx="2"/>
            </p:cNvCxnSpPr>
            <p:nvPr/>
          </p:nvCxnSpPr>
          <p:spPr>
            <a:xfrm flipV="1">
              <a:off x="4702565" y="2568112"/>
              <a:ext cx="804559" cy="721814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endCxn id="135" idx="2"/>
            </p:cNvCxnSpPr>
            <p:nvPr/>
          </p:nvCxnSpPr>
          <p:spPr>
            <a:xfrm flipH="1" flipV="1">
              <a:off x="5507123" y="2568112"/>
              <a:ext cx="813022" cy="721814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34" idx="2"/>
            </p:cNvCxnSpPr>
            <p:nvPr/>
          </p:nvCxnSpPr>
          <p:spPr>
            <a:xfrm flipH="1">
              <a:off x="1128843" y="2568112"/>
              <a:ext cx="914589" cy="721814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34" idx="2"/>
            </p:cNvCxnSpPr>
            <p:nvPr/>
          </p:nvCxnSpPr>
          <p:spPr>
            <a:xfrm>
              <a:off x="2043432" y="2568112"/>
              <a:ext cx="894839" cy="721814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endCxn id="131" idx="2"/>
            </p:cNvCxnSpPr>
            <p:nvPr/>
          </p:nvCxnSpPr>
          <p:spPr>
            <a:xfrm flipV="1">
              <a:off x="2714443" y="3295630"/>
              <a:ext cx="244048" cy="536257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endCxn id="131" idx="2"/>
            </p:cNvCxnSpPr>
            <p:nvPr/>
          </p:nvCxnSpPr>
          <p:spPr>
            <a:xfrm flipV="1">
              <a:off x="2671010" y="3295630"/>
              <a:ext cx="287482" cy="854658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endCxn id="131" idx="2"/>
            </p:cNvCxnSpPr>
            <p:nvPr/>
          </p:nvCxnSpPr>
          <p:spPr>
            <a:xfrm flipV="1">
              <a:off x="2808266" y="3295630"/>
              <a:ext cx="150225" cy="1116426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endCxn id="131" idx="2"/>
            </p:cNvCxnSpPr>
            <p:nvPr/>
          </p:nvCxnSpPr>
          <p:spPr>
            <a:xfrm flipH="1" flipV="1">
              <a:off x="2958491" y="3295630"/>
              <a:ext cx="312700" cy="875108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endCxn id="131" idx="2"/>
            </p:cNvCxnSpPr>
            <p:nvPr/>
          </p:nvCxnSpPr>
          <p:spPr>
            <a:xfrm flipH="1" flipV="1">
              <a:off x="2958491" y="3295630"/>
              <a:ext cx="225239" cy="544300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30" idx="2"/>
            </p:cNvCxnSpPr>
            <p:nvPr/>
          </p:nvCxnSpPr>
          <p:spPr>
            <a:xfrm flipH="1">
              <a:off x="738554" y="3295630"/>
              <a:ext cx="389819" cy="564411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stCxn id="130" idx="2"/>
            </p:cNvCxnSpPr>
            <p:nvPr/>
          </p:nvCxnSpPr>
          <p:spPr>
            <a:xfrm flipH="1">
              <a:off x="708460" y="3295630"/>
              <a:ext cx="419913" cy="1156646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30" idx="2"/>
            </p:cNvCxnSpPr>
            <p:nvPr/>
          </p:nvCxnSpPr>
          <p:spPr>
            <a:xfrm>
              <a:off x="1128373" y="3295630"/>
              <a:ext cx="335272" cy="1116426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>
              <a:stCxn id="130" idx="2"/>
            </p:cNvCxnSpPr>
            <p:nvPr/>
          </p:nvCxnSpPr>
          <p:spPr>
            <a:xfrm>
              <a:off x="1128373" y="3295630"/>
              <a:ext cx="383235" cy="536256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endCxn id="132" idx="2"/>
            </p:cNvCxnSpPr>
            <p:nvPr/>
          </p:nvCxnSpPr>
          <p:spPr>
            <a:xfrm flipV="1">
              <a:off x="4174971" y="3295630"/>
              <a:ext cx="513958" cy="576477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>
              <a:endCxn id="132" idx="2"/>
            </p:cNvCxnSpPr>
            <p:nvPr/>
          </p:nvCxnSpPr>
          <p:spPr>
            <a:xfrm flipV="1">
              <a:off x="4503188" y="3295630"/>
              <a:ext cx="185741" cy="1092296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endCxn id="132" idx="2"/>
            </p:cNvCxnSpPr>
            <p:nvPr/>
          </p:nvCxnSpPr>
          <p:spPr>
            <a:xfrm flipH="1" flipV="1">
              <a:off x="4688929" y="3295630"/>
              <a:ext cx="259095" cy="1092294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endCxn id="132" idx="2"/>
            </p:cNvCxnSpPr>
            <p:nvPr/>
          </p:nvCxnSpPr>
          <p:spPr>
            <a:xfrm flipH="1" flipV="1">
              <a:off x="4688929" y="3295630"/>
              <a:ext cx="433079" cy="576477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endCxn id="133" idx="2"/>
            </p:cNvCxnSpPr>
            <p:nvPr/>
          </p:nvCxnSpPr>
          <p:spPr>
            <a:xfrm flipV="1">
              <a:off x="5972176" y="3295630"/>
              <a:ext cx="353141" cy="597592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endCxn id="133" idx="2"/>
            </p:cNvCxnSpPr>
            <p:nvPr/>
          </p:nvCxnSpPr>
          <p:spPr>
            <a:xfrm flipV="1">
              <a:off x="6237384" y="3295630"/>
              <a:ext cx="87933" cy="1092296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endCxn id="133" idx="2"/>
            </p:cNvCxnSpPr>
            <p:nvPr/>
          </p:nvCxnSpPr>
          <p:spPr>
            <a:xfrm flipH="1" flipV="1">
              <a:off x="6325317" y="3295630"/>
              <a:ext cx="312701" cy="552345"/>
            </a:xfrm>
            <a:prstGeom prst="line">
              <a:avLst/>
            </a:prstGeom>
            <a:ln>
              <a:solidFill>
                <a:srgbClr val="008000">
                  <a:alpha val="54000"/>
                </a:srgb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Diamond 128"/>
            <p:cNvSpPr/>
            <p:nvPr/>
          </p:nvSpPr>
          <p:spPr>
            <a:xfrm>
              <a:off x="3298246" y="1207392"/>
              <a:ext cx="954060" cy="445139"/>
            </a:xfrm>
            <a:prstGeom prst="diamond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0" name="Diamond 129"/>
            <p:cNvSpPr/>
            <p:nvPr/>
          </p:nvSpPr>
          <p:spPr>
            <a:xfrm>
              <a:off x="871158" y="3055611"/>
              <a:ext cx="514429" cy="240019"/>
            </a:xfrm>
            <a:prstGeom prst="diamond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1" name="Diamond 130"/>
            <p:cNvSpPr/>
            <p:nvPr/>
          </p:nvSpPr>
          <p:spPr>
            <a:xfrm>
              <a:off x="2701277" y="3055611"/>
              <a:ext cx="514429" cy="240019"/>
            </a:xfrm>
            <a:prstGeom prst="diamond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2" name="Diamond 131"/>
            <p:cNvSpPr/>
            <p:nvPr/>
          </p:nvSpPr>
          <p:spPr>
            <a:xfrm>
              <a:off x="4431714" y="3055611"/>
              <a:ext cx="514429" cy="240019"/>
            </a:xfrm>
            <a:prstGeom prst="diamond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3" name="Diamond 132"/>
            <p:cNvSpPr/>
            <p:nvPr/>
          </p:nvSpPr>
          <p:spPr>
            <a:xfrm>
              <a:off x="6068103" y="3055611"/>
              <a:ext cx="514429" cy="240019"/>
            </a:xfrm>
            <a:prstGeom prst="diamond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4" name="Diamond 133"/>
            <p:cNvSpPr/>
            <p:nvPr/>
          </p:nvSpPr>
          <p:spPr>
            <a:xfrm>
              <a:off x="1673105" y="2222543"/>
              <a:ext cx="740653" cy="345569"/>
            </a:xfrm>
            <a:prstGeom prst="diamond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5" name="Diamond 134"/>
            <p:cNvSpPr/>
            <p:nvPr/>
          </p:nvSpPr>
          <p:spPr>
            <a:xfrm>
              <a:off x="5136796" y="2222543"/>
              <a:ext cx="740653" cy="345569"/>
            </a:xfrm>
            <a:prstGeom prst="diamond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36" name="Rounded Rectangle 235"/>
          <p:cNvSpPr/>
          <p:nvPr/>
        </p:nvSpPr>
        <p:spPr>
          <a:xfrm>
            <a:off x="602188" y="5754038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6500711" y="5013995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6117006" y="5754038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5838632" y="5067622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4950844" y="5046171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609712" y="4981821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377121" y="5035447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3077460" y="5013995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ounded Rectangle 109"/>
          <p:cNvSpPr/>
          <p:nvPr/>
        </p:nvSpPr>
        <p:spPr>
          <a:xfrm>
            <a:off x="4830466" y="5721863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2580901" y="5003271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>
            <a:off x="2708803" y="5732589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2483095" y="5432282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4379048" y="5721863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ounded Rectangle 116"/>
          <p:cNvSpPr/>
          <p:nvPr/>
        </p:nvSpPr>
        <p:spPr>
          <a:xfrm>
            <a:off x="1309409" y="5743314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3335240" y="5232456"/>
            <a:ext cx="860823" cy="4980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ounded Rectangle 107"/>
          <p:cNvSpPr/>
          <p:nvPr/>
        </p:nvSpPr>
        <p:spPr>
          <a:xfrm>
            <a:off x="3160221" y="5571711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ounded Rectangle 115"/>
          <p:cNvSpPr/>
          <p:nvPr/>
        </p:nvSpPr>
        <p:spPr>
          <a:xfrm>
            <a:off x="4085627" y="5078349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0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/>
              <a:t>M</a:t>
            </a:r>
            <a:r>
              <a:rPr lang="en-US" dirty="0" smtClean="0"/>
              <a:t>urphy </a:t>
            </a:r>
            <a:r>
              <a:rPr lang="en-US" dirty="0" err="1"/>
              <a:t>M</a:t>
            </a:r>
            <a:r>
              <a:rPr lang="en-US" dirty="0" err="1" smtClean="0"/>
              <a:t>ccauley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5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233" grpId="0" animBg="1"/>
      <p:bldP spid="230" grpId="0" animBg="1"/>
      <p:bldP spid="234" grpId="0" animBg="1"/>
      <p:bldP spid="229" grpId="0" animBg="1"/>
      <p:bldP spid="231" grpId="0" animBg="1"/>
      <p:bldP spid="23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LXBs: Handling Failures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205318" y="4611799"/>
            <a:ext cx="6923617" cy="1777712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" name="Rounded Rectangle 232"/>
          <p:cNvSpPr/>
          <p:nvPr/>
        </p:nvSpPr>
        <p:spPr>
          <a:xfrm>
            <a:off x="308770" y="4745863"/>
            <a:ext cx="3287823" cy="1512261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ounded Rectangle 229"/>
          <p:cNvSpPr/>
          <p:nvPr/>
        </p:nvSpPr>
        <p:spPr>
          <a:xfrm>
            <a:off x="2340146" y="4863841"/>
            <a:ext cx="1166162" cy="1285407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ounded Rectangle 233"/>
          <p:cNvSpPr/>
          <p:nvPr/>
        </p:nvSpPr>
        <p:spPr>
          <a:xfrm>
            <a:off x="3822301" y="4745863"/>
            <a:ext cx="3205065" cy="1512261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ounded Rectangle 228"/>
          <p:cNvSpPr/>
          <p:nvPr/>
        </p:nvSpPr>
        <p:spPr>
          <a:xfrm>
            <a:off x="406575" y="4863841"/>
            <a:ext cx="1437011" cy="1285407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ounded Rectangle 230"/>
          <p:cNvSpPr/>
          <p:nvPr/>
        </p:nvSpPr>
        <p:spPr>
          <a:xfrm>
            <a:off x="3920109" y="4863841"/>
            <a:ext cx="1452059" cy="1285407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ounded Rectangle 231"/>
          <p:cNvSpPr/>
          <p:nvPr/>
        </p:nvSpPr>
        <p:spPr>
          <a:xfrm>
            <a:off x="5703207" y="4863841"/>
            <a:ext cx="1226350" cy="1285407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1463644" y="5122588"/>
            <a:ext cx="47963" cy="76015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18805" y="5882740"/>
            <a:ext cx="744839" cy="321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18804" y="5130633"/>
            <a:ext cx="16928" cy="78428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738555" y="5114545"/>
            <a:ext cx="725089" cy="76819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511607" y="5126610"/>
            <a:ext cx="1089721" cy="43437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2601327" y="5129291"/>
            <a:ext cx="113116" cy="43169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701277" y="5122588"/>
            <a:ext cx="584021" cy="57514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2825417" y="5122588"/>
            <a:ext cx="355491" cy="75613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2819773" y="5689686"/>
            <a:ext cx="457060" cy="2091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260849" y="5122589"/>
            <a:ext cx="891550" cy="7641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152399" y="5190961"/>
            <a:ext cx="335742" cy="65960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4948022" y="5162808"/>
            <a:ext cx="166460" cy="68775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4152400" y="5162810"/>
            <a:ext cx="962085" cy="3619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4493785" y="5850565"/>
            <a:ext cx="454239" cy="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5972177" y="5126609"/>
            <a:ext cx="665841" cy="6435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6248669" y="5126610"/>
            <a:ext cx="389348" cy="72395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5972177" y="5190962"/>
            <a:ext cx="276493" cy="68775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114485" y="5146721"/>
            <a:ext cx="857693" cy="4424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98" idx="1"/>
            <a:endCxn id="110" idx="3"/>
          </p:cNvCxnSpPr>
          <p:nvPr/>
        </p:nvCxnSpPr>
        <p:spPr>
          <a:xfrm flipH="1" flipV="1">
            <a:off x="5086270" y="5850567"/>
            <a:ext cx="1030736" cy="321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34" idx="0"/>
            <a:endCxn id="129" idx="2"/>
          </p:cNvCxnSpPr>
          <p:nvPr/>
        </p:nvCxnSpPr>
        <p:spPr>
          <a:xfrm flipV="1">
            <a:off x="2043433" y="2203375"/>
            <a:ext cx="1731845" cy="760016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35" idx="0"/>
            <a:endCxn id="129" idx="2"/>
          </p:cNvCxnSpPr>
          <p:nvPr/>
        </p:nvCxnSpPr>
        <p:spPr>
          <a:xfrm flipH="1" flipV="1">
            <a:off x="3775277" y="2203375"/>
            <a:ext cx="1731847" cy="760016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endCxn id="135" idx="2"/>
          </p:cNvCxnSpPr>
          <p:nvPr/>
        </p:nvCxnSpPr>
        <p:spPr>
          <a:xfrm flipV="1">
            <a:off x="4702566" y="3424149"/>
            <a:ext cx="804559" cy="96241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endCxn id="135" idx="2"/>
          </p:cNvCxnSpPr>
          <p:nvPr/>
        </p:nvCxnSpPr>
        <p:spPr>
          <a:xfrm flipH="1" flipV="1">
            <a:off x="5507123" y="3424149"/>
            <a:ext cx="813022" cy="96241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34" idx="2"/>
          </p:cNvCxnSpPr>
          <p:nvPr/>
        </p:nvCxnSpPr>
        <p:spPr>
          <a:xfrm flipH="1">
            <a:off x="1128844" y="3424149"/>
            <a:ext cx="914589" cy="96241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34" idx="2"/>
          </p:cNvCxnSpPr>
          <p:nvPr/>
        </p:nvCxnSpPr>
        <p:spPr>
          <a:xfrm>
            <a:off x="2043433" y="3424149"/>
            <a:ext cx="894839" cy="96241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endCxn id="131" idx="2"/>
          </p:cNvCxnSpPr>
          <p:nvPr/>
        </p:nvCxnSpPr>
        <p:spPr>
          <a:xfrm flipV="1">
            <a:off x="2714443" y="4394174"/>
            <a:ext cx="244048" cy="71500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endCxn id="131" idx="2"/>
          </p:cNvCxnSpPr>
          <p:nvPr/>
        </p:nvCxnSpPr>
        <p:spPr>
          <a:xfrm flipV="1">
            <a:off x="2671010" y="4394173"/>
            <a:ext cx="287482" cy="1139544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endCxn id="131" idx="2"/>
          </p:cNvCxnSpPr>
          <p:nvPr/>
        </p:nvCxnSpPr>
        <p:spPr>
          <a:xfrm flipV="1">
            <a:off x="2808267" y="4394173"/>
            <a:ext cx="150225" cy="1488568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endCxn id="131" idx="2"/>
          </p:cNvCxnSpPr>
          <p:nvPr/>
        </p:nvCxnSpPr>
        <p:spPr>
          <a:xfrm flipH="1" flipV="1">
            <a:off x="2958491" y="4394173"/>
            <a:ext cx="312700" cy="1166811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endCxn id="131" idx="2"/>
          </p:cNvCxnSpPr>
          <p:nvPr/>
        </p:nvCxnSpPr>
        <p:spPr>
          <a:xfrm flipH="1" flipV="1">
            <a:off x="2958492" y="4394174"/>
            <a:ext cx="225239" cy="725733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30" idx="2"/>
          </p:cNvCxnSpPr>
          <p:nvPr/>
        </p:nvCxnSpPr>
        <p:spPr>
          <a:xfrm flipH="1">
            <a:off x="738555" y="4394174"/>
            <a:ext cx="389819" cy="752548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stCxn id="130" idx="2"/>
          </p:cNvCxnSpPr>
          <p:nvPr/>
        </p:nvCxnSpPr>
        <p:spPr>
          <a:xfrm flipH="1">
            <a:off x="708461" y="4394173"/>
            <a:ext cx="419913" cy="1542195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30" idx="2"/>
          </p:cNvCxnSpPr>
          <p:nvPr/>
        </p:nvCxnSpPr>
        <p:spPr>
          <a:xfrm>
            <a:off x="1128373" y="4394173"/>
            <a:ext cx="335272" cy="1488568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30" idx="2"/>
          </p:cNvCxnSpPr>
          <p:nvPr/>
        </p:nvCxnSpPr>
        <p:spPr>
          <a:xfrm>
            <a:off x="1128374" y="4394173"/>
            <a:ext cx="383235" cy="715008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endCxn id="132" idx="2"/>
          </p:cNvCxnSpPr>
          <p:nvPr/>
        </p:nvCxnSpPr>
        <p:spPr>
          <a:xfrm flipV="1">
            <a:off x="4174971" y="4394174"/>
            <a:ext cx="513958" cy="768636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endCxn id="132" idx="2"/>
          </p:cNvCxnSpPr>
          <p:nvPr/>
        </p:nvCxnSpPr>
        <p:spPr>
          <a:xfrm flipV="1">
            <a:off x="4503189" y="4394173"/>
            <a:ext cx="185741" cy="1456395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endCxn id="132" idx="2"/>
          </p:cNvCxnSpPr>
          <p:nvPr/>
        </p:nvCxnSpPr>
        <p:spPr>
          <a:xfrm flipH="1" flipV="1">
            <a:off x="4688930" y="4394173"/>
            <a:ext cx="259095" cy="1456392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endCxn id="132" idx="2"/>
          </p:cNvCxnSpPr>
          <p:nvPr/>
        </p:nvCxnSpPr>
        <p:spPr>
          <a:xfrm flipH="1" flipV="1">
            <a:off x="4688930" y="4394174"/>
            <a:ext cx="433079" cy="768636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endCxn id="133" idx="2"/>
          </p:cNvCxnSpPr>
          <p:nvPr/>
        </p:nvCxnSpPr>
        <p:spPr>
          <a:xfrm flipV="1">
            <a:off x="5972177" y="4394174"/>
            <a:ext cx="353141" cy="79678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endCxn id="133" idx="2"/>
          </p:cNvCxnSpPr>
          <p:nvPr/>
        </p:nvCxnSpPr>
        <p:spPr>
          <a:xfrm flipV="1">
            <a:off x="6237385" y="4394173"/>
            <a:ext cx="87933" cy="1456395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endCxn id="133" idx="2"/>
          </p:cNvCxnSpPr>
          <p:nvPr/>
        </p:nvCxnSpPr>
        <p:spPr>
          <a:xfrm flipH="1" flipV="1">
            <a:off x="6325317" y="4394174"/>
            <a:ext cx="312701" cy="736460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Diamond 128"/>
          <p:cNvSpPr/>
          <p:nvPr/>
        </p:nvSpPr>
        <p:spPr>
          <a:xfrm>
            <a:off x="3298246" y="1609857"/>
            <a:ext cx="954060" cy="593519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0" name="Diamond 129"/>
          <p:cNvSpPr/>
          <p:nvPr/>
        </p:nvSpPr>
        <p:spPr>
          <a:xfrm>
            <a:off x="871159" y="4074149"/>
            <a:ext cx="514429" cy="320025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1" name="Diamond 130"/>
          <p:cNvSpPr/>
          <p:nvPr/>
        </p:nvSpPr>
        <p:spPr>
          <a:xfrm>
            <a:off x="2701278" y="4074149"/>
            <a:ext cx="514429" cy="320025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2" name="Diamond 131"/>
          <p:cNvSpPr/>
          <p:nvPr/>
        </p:nvSpPr>
        <p:spPr>
          <a:xfrm>
            <a:off x="4431715" y="4074149"/>
            <a:ext cx="514429" cy="320025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4" name="Diamond 133"/>
          <p:cNvSpPr/>
          <p:nvPr/>
        </p:nvSpPr>
        <p:spPr>
          <a:xfrm>
            <a:off x="1673106" y="2963391"/>
            <a:ext cx="740653" cy="460759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5" name="Diamond 134"/>
          <p:cNvSpPr/>
          <p:nvPr/>
        </p:nvSpPr>
        <p:spPr>
          <a:xfrm>
            <a:off x="5136797" y="2963391"/>
            <a:ext cx="740653" cy="460759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6" name="Rounded Rectangle 235"/>
          <p:cNvSpPr/>
          <p:nvPr/>
        </p:nvSpPr>
        <p:spPr>
          <a:xfrm>
            <a:off x="602188" y="5754038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6500711" y="5013995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6117006" y="5754038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5838632" y="5067622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4950844" y="5046171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609712" y="4981821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377121" y="5035447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3077460" y="5013995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ounded Rectangle 109"/>
          <p:cNvSpPr/>
          <p:nvPr/>
        </p:nvSpPr>
        <p:spPr>
          <a:xfrm>
            <a:off x="4830466" y="5721863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2580901" y="5003271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>
            <a:off x="2708803" y="5732589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2483095" y="5432282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4379048" y="5721863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ounded Rectangle 116"/>
          <p:cNvSpPr/>
          <p:nvPr/>
        </p:nvSpPr>
        <p:spPr>
          <a:xfrm>
            <a:off x="1309409" y="5743314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6333066" y="5339645"/>
            <a:ext cx="220134" cy="293512"/>
          </a:xfrm>
          <a:prstGeom prst="mathMultiply">
            <a:avLst/>
          </a:prstGeom>
          <a:gradFill>
            <a:gsLst>
              <a:gs pos="0">
                <a:srgbClr val="FF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Diamond 132"/>
          <p:cNvSpPr/>
          <p:nvPr/>
        </p:nvSpPr>
        <p:spPr>
          <a:xfrm>
            <a:off x="6068104" y="4074149"/>
            <a:ext cx="514429" cy="320025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3335240" y="5232456"/>
            <a:ext cx="860823" cy="4980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Rounded Rectangle 115"/>
          <p:cNvSpPr/>
          <p:nvPr/>
        </p:nvSpPr>
        <p:spPr>
          <a:xfrm>
            <a:off x="4085627" y="5078349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ounded Rectangle 107"/>
          <p:cNvSpPr/>
          <p:nvPr/>
        </p:nvSpPr>
        <p:spPr>
          <a:xfrm>
            <a:off x="3160221" y="5571711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9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/>
              <a:t>M</a:t>
            </a:r>
            <a:r>
              <a:rPr lang="en-US" dirty="0" smtClean="0"/>
              <a:t>urphy </a:t>
            </a:r>
            <a:r>
              <a:rPr lang="en-US" dirty="0" err="1"/>
              <a:t>M</a:t>
            </a:r>
            <a:r>
              <a:rPr lang="en-US" dirty="0" err="1" smtClean="0"/>
              <a:t>ccauley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2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LXBs: Handling Failures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205318" y="4611799"/>
            <a:ext cx="6923617" cy="1777712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" name="Rounded Rectangle 232"/>
          <p:cNvSpPr/>
          <p:nvPr/>
        </p:nvSpPr>
        <p:spPr>
          <a:xfrm>
            <a:off x="308770" y="4745863"/>
            <a:ext cx="3287823" cy="1512261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ounded Rectangle 229"/>
          <p:cNvSpPr/>
          <p:nvPr/>
        </p:nvSpPr>
        <p:spPr>
          <a:xfrm>
            <a:off x="2340146" y="4863841"/>
            <a:ext cx="1166162" cy="1285407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ounded Rectangle 233"/>
          <p:cNvSpPr/>
          <p:nvPr/>
        </p:nvSpPr>
        <p:spPr>
          <a:xfrm>
            <a:off x="3822301" y="4745863"/>
            <a:ext cx="3205065" cy="1512261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ounded Rectangle 228"/>
          <p:cNvSpPr/>
          <p:nvPr/>
        </p:nvSpPr>
        <p:spPr>
          <a:xfrm>
            <a:off x="406575" y="4863841"/>
            <a:ext cx="1437011" cy="1285407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ounded Rectangle 230"/>
          <p:cNvSpPr/>
          <p:nvPr/>
        </p:nvSpPr>
        <p:spPr>
          <a:xfrm>
            <a:off x="3920109" y="4863841"/>
            <a:ext cx="1452059" cy="1285407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ounded Rectangle 231"/>
          <p:cNvSpPr/>
          <p:nvPr/>
        </p:nvSpPr>
        <p:spPr>
          <a:xfrm>
            <a:off x="5703207" y="4863841"/>
            <a:ext cx="1226350" cy="1285407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1463644" y="5122588"/>
            <a:ext cx="47963" cy="76015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18805" y="5882740"/>
            <a:ext cx="744839" cy="321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18804" y="5130633"/>
            <a:ext cx="16928" cy="78428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738555" y="5114545"/>
            <a:ext cx="725089" cy="76819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511607" y="5126610"/>
            <a:ext cx="1089721" cy="43437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2601327" y="5129291"/>
            <a:ext cx="113116" cy="43169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701277" y="5122588"/>
            <a:ext cx="584021" cy="57514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2825417" y="5122588"/>
            <a:ext cx="355491" cy="75613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2819773" y="5689686"/>
            <a:ext cx="457060" cy="2091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260849" y="5122589"/>
            <a:ext cx="891550" cy="7641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152399" y="5190961"/>
            <a:ext cx="335742" cy="65960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4948022" y="5162808"/>
            <a:ext cx="166460" cy="68775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4152400" y="5162810"/>
            <a:ext cx="962085" cy="3619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4493785" y="5850565"/>
            <a:ext cx="454239" cy="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5972177" y="5126609"/>
            <a:ext cx="665841" cy="6435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6248669" y="5126610"/>
            <a:ext cx="389348" cy="72395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5972177" y="5190962"/>
            <a:ext cx="276493" cy="68775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114485" y="5146721"/>
            <a:ext cx="857693" cy="4424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98" idx="1"/>
            <a:endCxn id="110" idx="3"/>
          </p:cNvCxnSpPr>
          <p:nvPr/>
        </p:nvCxnSpPr>
        <p:spPr>
          <a:xfrm flipH="1" flipV="1">
            <a:off x="5086270" y="5850567"/>
            <a:ext cx="1030736" cy="321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34" idx="0"/>
            <a:endCxn id="129" idx="2"/>
          </p:cNvCxnSpPr>
          <p:nvPr/>
        </p:nvCxnSpPr>
        <p:spPr>
          <a:xfrm flipV="1">
            <a:off x="2043433" y="2203375"/>
            <a:ext cx="1731845" cy="760016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35" idx="0"/>
            <a:endCxn id="129" idx="2"/>
          </p:cNvCxnSpPr>
          <p:nvPr/>
        </p:nvCxnSpPr>
        <p:spPr>
          <a:xfrm flipH="1" flipV="1">
            <a:off x="3775277" y="2203375"/>
            <a:ext cx="1731847" cy="760016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endCxn id="135" idx="2"/>
          </p:cNvCxnSpPr>
          <p:nvPr/>
        </p:nvCxnSpPr>
        <p:spPr>
          <a:xfrm flipV="1">
            <a:off x="4702566" y="3424149"/>
            <a:ext cx="804559" cy="96241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endCxn id="135" idx="2"/>
          </p:cNvCxnSpPr>
          <p:nvPr/>
        </p:nvCxnSpPr>
        <p:spPr>
          <a:xfrm flipH="1" flipV="1">
            <a:off x="5507123" y="3424149"/>
            <a:ext cx="813022" cy="96241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34" idx="2"/>
          </p:cNvCxnSpPr>
          <p:nvPr/>
        </p:nvCxnSpPr>
        <p:spPr>
          <a:xfrm flipH="1">
            <a:off x="1128844" y="3424149"/>
            <a:ext cx="914589" cy="96241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34" idx="2"/>
          </p:cNvCxnSpPr>
          <p:nvPr/>
        </p:nvCxnSpPr>
        <p:spPr>
          <a:xfrm>
            <a:off x="2043433" y="3424149"/>
            <a:ext cx="894839" cy="96241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endCxn id="131" idx="2"/>
          </p:cNvCxnSpPr>
          <p:nvPr/>
        </p:nvCxnSpPr>
        <p:spPr>
          <a:xfrm flipV="1">
            <a:off x="2714443" y="4394174"/>
            <a:ext cx="244048" cy="71500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endCxn id="131" idx="2"/>
          </p:cNvCxnSpPr>
          <p:nvPr/>
        </p:nvCxnSpPr>
        <p:spPr>
          <a:xfrm flipV="1">
            <a:off x="2671010" y="4394173"/>
            <a:ext cx="287482" cy="1139544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endCxn id="131" idx="2"/>
          </p:cNvCxnSpPr>
          <p:nvPr/>
        </p:nvCxnSpPr>
        <p:spPr>
          <a:xfrm flipV="1">
            <a:off x="2808267" y="4394173"/>
            <a:ext cx="150225" cy="1488568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endCxn id="131" idx="2"/>
          </p:cNvCxnSpPr>
          <p:nvPr/>
        </p:nvCxnSpPr>
        <p:spPr>
          <a:xfrm flipH="1" flipV="1">
            <a:off x="2958491" y="4394173"/>
            <a:ext cx="312700" cy="1166811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endCxn id="131" idx="2"/>
          </p:cNvCxnSpPr>
          <p:nvPr/>
        </p:nvCxnSpPr>
        <p:spPr>
          <a:xfrm flipH="1" flipV="1">
            <a:off x="2958492" y="4394174"/>
            <a:ext cx="225239" cy="725733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30" idx="2"/>
          </p:cNvCxnSpPr>
          <p:nvPr/>
        </p:nvCxnSpPr>
        <p:spPr>
          <a:xfrm flipH="1">
            <a:off x="738555" y="4394174"/>
            <a:ext cx="389819" cy="752548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stCxn id="130" idx="2"/>
          </p:cNvCxnSpPr>
          <p:nvPr/>
        </p:nvCxnSpPr>
        <p:spPr>
          <a:xfrm flipH="1">
            <a:off x="708461" y="4394173"/>
            <a:ext cx="419913" cy="1542195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30" idx="2"/>
          </p:cNvCxnSpPr>
          <p:nvPr/>
        </p:nvCxnSpPr>
        <p:spPr>
          <a:xfrm>
            <a:off x="1128373" y="4394173"/>
            <a:ext cx="335272" cy="1488568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30" idx="2"/>
          </p:cNvCxnSpPr>
          <p:nvPr/>
        </p:nvCxnSpPr>
        <p:spPr>
          <a:xfrm>
            <a:off x="1128374" y="4394173"/>
            <a:ext cx="383235" cy="715008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endCxn id="132" idx="2"/>
          </p:cNvCxnSpPr>
          <p:nvPr/>
        </p:nvCxnSpPr>
        <p:spPr>
          <a:xfrm flipV="1">
            <a:off x="4174971" y="4394174"/>
            <a:ext cx="513958" cy="768636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endCxn id="132" idx="2"/>
          </p:cNvCxnSpPr>
          <p:nvPr/>
        </p:nvCxnSpPr>
        <p:spPr>
          <a:xfrm flipV="1">
            <a:off x="4503189" y="4394173"/>
            <a:ext cx="185741" cy="1456395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endCxn id="132" idx="2"/>
          </p:cNvCxnSpPr>
          <p:nvPr/>
        </p:nvCxnSpPr>
        <p:spPr>
          <a:xfrm flipH="1" flipV="1">
            <a:off x="4688930" y="4394173"/>
            <a:ext cx="259095" cy="1456392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endCxn id="132" idx="2"/>
          </p:cNvCxnSpPr>
          <p:nvPr/>
        </p:nvCxnSpPr>
        <p:spPr>
          <a:xfrm flipH="1" flipV="1">
            <a:off x="4688930" y="4394174"/>
            <a:ext cx="433079" cy="768636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endCxn id="133" idx="2"/>
          </p:cNvCxnSpPr>
          <p:nvPr/>
        </p:nvCxnSpPr>
        <p:spPr>
          <a:xfrm flipV="1">
            <a:off x="5972177" y="4394174"/>
            <a:ext cx="353141" cy="79678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endCxn id="133" idx="2"/>
          </p:cNvCxnSpPr>
          <p:nvPr/>
        </p:nvCxnSpPr>
        <p:spPr>
          <a:xfrm flipV="1">
            <a:off x="6237385" y="4394173"/>
            <a:ext cx="87933" cy="1456395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endCxn id="133" idx="2"/>
          </p:cNvCxnSpPr>
          <p:nvPr/>
        </p:nvCxnSpPr>
        <p:spPr>
          <a:xfrm flipH="1" flipV="1">
            <a:off x="6325317" y="4394174"/>
            <a:ext cx="312701" cy="736460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Diamond 128"/>
          <p:cNvSpPr/>
          <p:nvPr/>
        </p:nvSpPr>
        <p:spPr>
          <a:xfrm>
            <a:off x="3298246" y="1609857"/>
            <a:ext cx="954060" cy="593519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0" name="Diamond 129"/>
          <p:cNvSpPr/>
          <p:nvPr/>
        </p:nvSpPr>
        <p:spPr>
          <a:xfrm>
            <a:off x="871159" y="4074149"/>
            <a:ext cx="514429" cy="320025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1" name="Diamond 130"/>
          <p:cNvSpPr/>
          <p:nvPr/>
        </p:nvSpPr>
        <p:spPr>
          <a:xfrm>
            <a:off x="2701278" y="4074149"/>
            <a:ext cx="514429" cy="320025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2" name="Diamond 131"/>
          <p:cNvSpPr/>
          <p:nvPr/>
        </p:nvSpPr>
        <p:spPr>
          <a:xfrm>
            <a:off x="4431715" y="4074149"/>
            <a:ext cx="514429" cy="320025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4" name="Diamond 133"/>
          <p:cNvSpPr/>
          <p:nvPr/>
        </p:nvSpPr>
        <p:spPr>
          <a:xfrm>
            <a:off x="1673106" y="2963391"/>
            <a:ext cx="740653" cy="460759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5" name="Diamond 134"/>
          <p:cNvSpPr/>
          <p:nvPr/>
        </p:nvSpPr>
        <p:spPr>
          <a:xfrm>
            <a:off x="5136797" y="2963391"/>
            <a:ext cx="740653" cy="460759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6" name="Rounded Rectangle 235"/>
          <p:cNvSpPr/>
          <p:nvPr/>
        </p:nvSpPr>
        <p:spPr>
          <a:xfrm>
            <a:off x="602188" y="5754038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6500711" y="5013995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6117006" y="5754038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5838632" y="5067622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4950844" y="5046171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609712" y="4981821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377121" y="5035447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3077460" y="5013995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ounded Rectangle 109"/>
          <p:cNvSpPr/>
          <p:nvPr/>
        </p:nvSpPr>
        <p:spPr>
          <a:xfrm>
            <a:off x="4830466" y="5721863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2580901" y="5003271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>
            <a:off x="2708803" y="5732589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2483095" y="5432282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4379048" y="5721863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ounded Rectangle 116"/>
          <p:cNvSpPr/>
          <p:nvPr/>
        </p:nvSpPr>
        <p:spPr>
          <a:xfrm>
            <a:off x="1309409" y="5743314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Diamond 132"/>
          <p:cNvSpPr/>
          <p:nvPr/>
        </p:nvSpPr>
        <p:spPr>
          <a:xfrm>
            <a:off x="6068104" y="4074149"/>
            <a:ext cx="514429" cy="320025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Multiply 74"/>
          <p:cNvSpPr/>
          <p:nvPr/>
        </p:nvSpPr>
        <p:spPr>
          <a:xfrm>
            <a:off x="5445267" y="5720639"/>
            <a:ext cx="220134" cy="293512"/>
          </a:xfrm>
          <a:prstGeom prst="mathMultiply">
            <a:avLst/>
          </a:prstGeom>
          <a:gradFill>
            <a:gsLst>
              <a:gs pos="0">
                <a:srgbClr val="FF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3335240" y="5232456"/>
            <a:ext cx="860823" cy="4980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Rounded Rectangle 115"/>
          <p:cNvSpPr/>
          <p:nvPr/>
        </p:nvSpPr>
        <p:spPr>
          <a:xfrm>
            <a:off x="4085627" y="5078349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ounded Rectangle 107"/>
          <p:cNvSpPr/>
          <p:nvPr/>
        </p:nvSpPr>
        <p:spPr>
          <a:xfrm>
            <a:off x="3160221" y="5571711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9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/>
              <a:t>M</a:t>
            </a:r>
            <a:r>
              <a:rPr lang="en-US" dirty="0" smtClean="0"/>
              <a:t>urphy </a:t>
            </a:r>
            <a:r>
              <a:rPr lang="en-US" dirty="0" err="1"/>
              <a:t>M</a:t>
            </a:r>
            <a:r>
              <a:rPr lang="en-US" dirty="0" err="1" smtClean="0"/>
              <a:t>ccauley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8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Previous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definition of SDN?</a:t>
            </a:r>
          </a:p>
          <a:p>
            <a:pPr lvl="1"/>
            <a:r>
              <a:rPr lang="en-US" dirty="0" smtClean="0"/>
              <a:t>The separation of control plane from data plane</a:t>
            </a:r>
          </a:p>
          <a:p>
            <a:pPr lvl="1"/>
            <a:r>
              <a:rPr lang="en-US" dirty="0" smtClean="0"/>
              <a:t>A specific SDN: configuration, distribution and forwarding abstraction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457200"/>
            <a:r>
              <a:rPr lang="en-US" dirty="0" smtClean="0"/>
              <a:t>What is the API between control plane and data plane? </a:t>
            </a:r>
          </a:p>
          <a:p>
            <a:pPr lvl="1"/>
            <a:r>
              <a:rPr lang="en-US" dirty="0" err="1" smtClean="0"/>
              <a:t>OpenFlow</a:t>
            </a:r>
            <a:r>
              <a:rPr lang="en-US" dirty="0" smtClean="0"/>
              <a:t> protocol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85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ounded Rectangle 91"/>
          <p:cNvSpPr/>
          <p:nvPr/>
        </p:nvSpPr>
        <p:spPr>
          <a:xfrm>
            <a:off x="205318" y="4611799"/>
            <a:ext cx="6923617" cy="1777712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" name="Rounded Rectangle 232"/>
          <p:cNvSpPr/>
          <p:nvPr/>
        </p:nvSpPr>
        <p:spPr>
          <a:xfrm>
            <a:off x="308770" y="4745863"/>
            <a:ext cx="3287823" cy="1512261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ounded Rectangle 229"/>
          <p:cNvSpPr/>
          <p:nvPr/>
        </p:nvSpPr>
        <p:spPr>
          <a:xfrm>
            <a:off x="2340146" y="4863841"/>
            <a:ext cx="1166162" cy="1285407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ounded Rectangle 233"/>
          <p:cNvSpPr/>
          <p:nvPr/>
        </p:nvSpPr>
        <p:spPr>
          <a:xfrm>
            <a:off x="3822301" y="4745863"/>
            <a:ext cx="3205065" cy="1512261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ounded Rectangle 228"/>
          <p:cNvSpPr/>
          <p:nvPr/>
        </p:nvSpPr>
        <p:spPr>
          <a:xfrm>
            <a:off x="406575" y="4863841"/>
            <a:ext cx="1437011" cy="1285407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ounded Rectangle 230"/>
          <p:cNvSpPr/>
          <p:nvPr/>
        </p:nvSpPr>
        <p:spPr>
          <a:xfrm>
            <a:off x="3920109" y="4863841"/>
            <a:ext cx="1452059" cy="1285407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ounded Rectangle 231"/>
          <p:cNvSpPr/>
          <p:nvPr/>
        </p:nvSpPr>
        <p:spPr>
          <a:xfrm>
            <a:off x="5703207" y="4863841"/>
            <a:ext cx="1226350" cy="1285407"/>
          </a:xfrm>
          <a:prstGeom prst="roundRect">
            <a:avLst>
              <a:gd name="adj" fmla="val 50000"/>
            </a:avLst>
          </a:prstGeom>
          <a:solidFill>
            <a:srgbClr val="3366FF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7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1463644" y="5122588"/>
            <a:ext cx="47963" cy="76015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18805" y="5882740"/>
            <a:ext cx="744839" cy="321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18804" y="5130633"/>
            <a:ext cx="16928" cy="78428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738555" y="5114545"/>
            <a:ext cx="725089" cy="76819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511607" y="5126610"/>
            <a:ext cx="1089721" cy="43437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2601327" y="5129291"/>
            <a:ext cx="113116" cy="43169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701277" y="5122588"/>
            <a:ext cx="584021" cy="57514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2825417" y="5122588"/>
            <a:ext cx="355491" cy="75613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2819773" y="5689686"/>
            <a:ext cx="457060" cy="2091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260849" y="5122589"/>
            <a:ext cx="891550" cy="7641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152399" y="5190961"/>
            <a:ext cx="335742" cy="65960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4948022" y="5162808"/>
            <a:ext cx="166460" cy="68775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4152400" y="5162810"/>
            <a:ext cx="962085" cy="3619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4493785" y="5850565"/>
            <a:ext cx="454239" cy="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5972177" y="5126609"/>
            <a:ext cx="665841" cy="6435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6248669" y="5126610"/>
            <a:ext cx="389348" cy="72395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5972177" y="5190962"/>
            <a:ext cx="276493" cy="68775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114485" y="5146721"/>
            <a:ext cx="857693" cy="4424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98" idx="1"/>
            <a:endCxn id="110" idx="3"/>
          </p:cNvCxnSpPr>
          <p:nvPr/>
        </p:nvCxnSpPr>
        <p:spPr>
          <a:xfrm flipH="1" flipV="1">
            <a:off x="5086270" y="5850567"/>
            <a:ext cx="1030736" cy="321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34" idx="0"/>
            <a:endCxn id="129" idx="2"/>
          </p:cNvCxnSpPr>
          <p:nvPr/>
        </p:nvCxnSpPr>
        <p:spPr>
          <a:xfrm flipV="1">
            <a:off x="2043433" y="2203375"/>
            <a:ext cx="1731845" cy="760016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35" idx="0"/>
            <a:endCxn id="129" idx="2"/>
          </p:cNvCxnSpPr>
          <p:nvPr/>
        </p:nvCxnSpPr>
        <p:spPr>
          <a:xfrm flipH="1" flipV="1">
            <a:off x="3775277" y="2203375"/>
            <a:ext cx="1731847" cy="760016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endCxn id="135" idx="2"/>
          </p:cNvCxnSpPr>
          <p:nvPr/>
        </p:nvCxnSpPr>
        <p:spPr>
          <a:xfrm flipV="1">
            <a:off x="4702566" y="3424149"/>
            <a:ext cx="804559" cy="96241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endCxn id="135" idx="2"/>
          </p:cNvCxnSpPr>
          <p:nvPr/>
        </p:nvCxnSpPr>
        <p:spPr>
          <a:xfrm flipH="1" flipV="1">
            <a:off x="5507123" y="3424149"/>
            <a:ext cx="813022" cy="96241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34" idx="2"/>
          </p:cNvCxnSpPr>
          <p:nvPr/>
        </p:nvCxnSpPr>
        <p:spPr>
          <a:xfrm flipH="1">
            <a:off x="1128844" y="3424149"/>
            <a:ext cx="914589" cy="96241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34" idx="2"/>
          </p:cNvCxnSpPr>
          <p:nvPr/>
        </p:nvCxnSpPr>
        <p:spPr>
          <a:xfrm>
            <a:off x="2043433" y="3424149"/>
            <a:ext cx="894839" cy="96241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endCxn id="131" idx="2"/>
          </p:cNvCxnSpPr>
          <p:nvPr/>
        </p:nvCxnSpPr>
        <p:spPr>
          <a:xfrm flipV="1">
            <a:off x="2714443" y="4394174"/>
            <a:ext cx="244048" cy="71500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endCxn id="131" idx="2"/>
          </p:cNvCxnSpPr>
          <p:nvPr/>
        </p:nvCxnSpPr>
        <p:spPr>
          <a:xfrm flipV="1">
            <a:off x="2671010" y="4394173"/>
            <a:ext cx="287482" cy="1139544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endCxn id="131" idx="2"/>
          </p:cNvCxnSpPr>
          <p:nvPr/>
        </p:nvCxnSpPr>
        <p:spPr>
          <a:xfrm flipV="1">
            <a:off x="2808267" y="4394173"/>
            <a:ext cx="150225" cy="1488568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endCxn id="131" idx="2"/>
          </p:cNvCxnSpPr>
          <p:nvPr/>
        </p:nvCxnSpPr>
        <p:spPr>
          <a:xfrm flipH="1" flipV="1">
            <a:off x="2958491" y="4394173"/>
            <a:ext cx="312700" cy="1166811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endCxn id="131" idx="2"/>
          </p:cNvCxnSpPr>
          <p:nvPr/>
        </p:nvCxnSpPr>
        <p:spPr>
          <a:xfrm flipH="1" flipV="1">
            <a:off x="2958492" y="4394174"/>
            <a:ext cx="225239" cy="725733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30" idx="2"/>
          </p:cNvCxnSpPr>
          <p:nvPr/>
        </p:nvCxnSpPr>
        <p:spPr>
          <a:xfrm flipH="1">
            <a:off x="738555" y="4394174"/>
            <a:ext cx="389819" cy="752548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stCxn id="130" idx="2"/>
          </p:cNvCxnSpPr>
          <p:nvPr/>
        </p:nvCxnSpPr>
        <p:spPr>
          <a:xfrm flipH="1">
            <a:off x="708461" y="4394173"/>
            <a:ext cx="419913" cy="1542195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30" idx="2"/>
          </p:cNvCxnSpPr>
          <p:nvPr/>
        </p:nvCxnSpPr>
        <p:spPr>
          <a:xfrm>
            <a:off x="1128373" y="4394173"/>
            <a:ext cx="335272" cy="1488568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30" idx="2"/>
          </p:cNvCxnSpPr>
          <p:nvPr/>
        </p:nvCxnSpPr>
        <p:spPr>
          <a:xfrm>
            <a:off x="1128374" y="4394173"/>
            <a:ext cx="383235" cy="715008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endCxn id="132" idx="2"/>
          </p:cNvCxnSpPr>
          <p:nvPr/>
        </p:nvCxnSpPr>
        <p:spPr>
          <a:xfrm flipV="1">
            <a:off x="4174971" y="4394174"/>
            <a:ext cx="513958" cy="768636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endCxn id="132" idx="2"/>
          </p:cNvCxnSpPr>
          <p:nvPr/>
        </p:nvCxnSpPr>
        <p:spPr>
          <a:xfrm flipV="1">
            <a:off x="4503189" y="4394173"/>
            <a:ext cx="185741" cy="1456395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endCxn id="132" idx="2"/>
          </p:cNvCxnSpPr>
          <p:nvPr/>
        </p:nvCxnSpPr>
        <p:spPr>
          <a:xfrm flipH="1" flipV="1">
            <a:off x="4688930" y="4394173"/>
            <a:ext cx="259095" cy="1456392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endCxn id="132" idx="2"/>
          </p:cNvCxnSpPr>
          <p:nvPr/>
        </p:nvCxnSpPr>
        <p:spPr>
          <a:xfrm flipH="1" flipV="1">
            <a:off x="4688930" y="4394174"/>
            <a:ext cx="433079" cy="768636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endCxn id="133" idx="2"/>
          </p:cNvCxnSpPr>
          <p:nvPr/>
        </p:nvCxnSpPr>
        <p:spPr>
          <a:xfrm flipV="1">
            <a:off x="5972177" y="4394174"/>
            <a:ext cx="353141" cy="796789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endCxn id="133" idx="2"/>
          </p:cNvCxnSpPr>
          <p:nvPr/>
        </p:nvCxnSpPr>
        <p:spPr>
          <a:xfrm flipV="1">
            <a:off x="6237385" y="4394173"/>
            <a:ext cx="87933" cy="1456395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endCxn id="133" idx="2"/>
          </p:cNvCxnSpPr>
          <p:nvPr/>
        </p:nvCxnSpPr>
        <p:spPr>
          <a:xfrm flipH="1" flipV="1">
            <a:off x="6325317" y="4394174"/>
            <a:ext cx="312701" cy="736460"/>
          </a:xfrm>
          <a:prstGeom prst="line">
            <a:avLst/>
          </a:prstGeom>
          <a:ln>
            <a:solidFill>
              <a:srgbClr val="008000">
                <a:alpha val="54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Diamond 128"/>
          <p:cNvSpPr/>
          <p:nvPr/>
        </p:nvSpPr>
        <p:spPr>
          <a:xfrm>
            <a:off x="3298246" y="1609857"/>
            <a:ext cx="954060" cy="593519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0" name="Diamond 129"/>
          <p:cNvSpPr/>
          <p:nvPr/>
        </p:nvSpPr>
        <p:spPr>
          <a:xfrm>
            <a:off x="871159" y="4074149"/>
            <a:ext cx="514429" cy="320025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1" name="Diamond 130"/>
          <p:cNvSpPr/>
          <p:nvPr/>
        </p:nvSpPr>
        <p:spPr>
          <a:xfrm>
            <a:off x="2701278" y="4074149"/>
            <a:ext cx="514429" cy="320025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2" name="Diamond 131"/>
          <p:cNvSpPr/>
          <p:nvPr/>
        </p:nvSpPr>
        <p:spPr>
          <a:xfrm>
            <a:off x="4431715" y="4074149"/>
            <a:ext cx="514429" cy="320025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4" name="Diamond 133"/>
          <p:cNvSpPr/>
          <p:nvPr/>
        </p:nvSpPr>
        <p:spPr>
          <a:xfrm>
            <a:off x="1673106" y="2963391"/>
            <a:ext cx="740653" cy="460759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5" name="Diamond 134"/>
          <p:cNvSpPr/>
          <p:nvPr/>
        </p:nvSpPr>
        <p:spPr>
          <a:xfrm>
            <a:off x="5136797" y="2963391"/>
            <a:ext cx="740653" cy="460759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6" name="Rounded Rectangle 235"/>
          <p:cNvSpPr/>
          <p:nvPr/>
        </p:nvSpPr>
        <p:spPr>
          <a:xfrm>
            <a:off x="602188" y="5754038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6500711" y="5013995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6117006" y="5754038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5838632" y="5067622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4950844" y="5046171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609712" y="4981821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377121" y="5035447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3077460" y="5013995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ounded Rectangle 109"/>
          <p:cNvSpPr/>
          <p:nvPr/>
        </p:nvSpPr>
        <p:spPr>
          <a:xfrm>
            <a:off x="4830466" y="5721863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2580901" y="5003271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>
            <a:off x="2708803" y="5732589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2483095" y="5432282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4379048" y="5721863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ounded Rectangle 116"/>
          <p:cNvSpPr/>
          <p:nvPr/>
        </p:nvSpPr>
        <p:spPr>
          <a:xfrm>
            <a:off x="1309409" y="5743314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Diamond 132"/>
          <p:cNvSpPr/>
          <p:nvPr/>
        </p:nvSpPr>
        <p:spPr>
          <a:xfrm>
            <a:off x="6068104" y="4074149"/>
            <a:ext cx="514429" cy="320025"/>
          </a:xfrm>
          <a:prstGeom prst="diamond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Multiply 74"/>
          <p:cNvSpPr/>
          <p:nvPr/>
        </p:nvSpPr>
        <p:spPr>
          <a:xfrm>
            <a:off x="3602166" y="5015223"/>
            <a:ext cx="220134" cy="293512"/>
          </a:xfrm>
          <a:prstGeom prst="mathMultiply">
            <a:avLst/>
          </a:prstGeom>
          <a:gradFill>
            <a:gsLst>
              <a:gs pos="0">
                <a:srgbClr val="FF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LXBs: Handling Failures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7289799" y="2020712"/>
            <a:ext cx="697840" cy="3756001"/>
            <a:chOff x="7289799" y="1515534"/>
            <a:chExt cx="697840" cy="2817001"/>
          </a:xfrm>
        </p:grpSpPr>
        <p:sp>
          <p:nvSpPr>
            <p:cNvPr id="78" name="TextBox 77"/>
            <p:cNvSpPr txBox="1"/>
            <p:nvPr/>
          </p:nvSpPr>
          <p:spPr>
            <a:xfrm>
              <a:off x="7289799" y="4055536"/>
              <a:ext cx="697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Eurostile"/>
                  <a:cs typeface="Eurostile"/>
                </a:rPr>
                <a:t>State</a:t>
              </a:r>
              <a:endParaRPr lang="en-US" dirty="0">
                <a:latin typeface="Eurostile"/>
                <a:cs typeface="Eurostile"/>
              </a:endParaRPr>
            </a:p>
          </p:txBody>
        </p:sp>
        <p:sp>
          <p:nvSpPr>
            <p:cNvPr id="79" name="Up Arrow 78"/>
            <p:cNvSpPr/>
            <p:nvPr/>
          </p:nvSpPr>
          <p:spPr>
            <a:xfrm>
              <a:off x="7397419" y="1515534"/>
              <a:ext cx="482600" cy="2573866"/>
            </a:xfrm>
            <a:prstGeom prst="upArrow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8195733" y="1851382"/>
            <a:ext cx="780570" cy="3917241"/>
            <a:chOff x="8195733" y="1388536"/>
            <a:chExt cx="780570" cy="2937931"/>
          </a:xfrm>
        </p:grpSpPr>
        <p:sp>
          <p:nvSpPr>
            <p:cNvPr id="81" name="TextBox 80"/>
            <p:cNvSpPr txBox="1"/>
            <p:nvPr/>
          </p:nvSpPr>
          <p:spPr>
            <a:xfrm>
              <a:off x="8195733" y="1388536"/>
              <a:ext cx="7805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Eurostile"/>
                  <a:cs typeface="Eurostile"/>
                </a:rPr>
                <a:t>Config</a:t>
              </a:r>
              <a:endParaRPr lang="en-US" dirty="0">
                <a:latin typeface="Eurostile"/>
                <a:cs typeface="Eurostile"/>
              </a:endParaRPr>
            </a:p>
          </p:txBody>
        </p:sp>
        <p:sp>
          <p:nvSpPr>
            <p:cNvPr id="82" name="Up Arrow 81"/>
            <p:cNvSpPr/>
            <p:nvPr/>
          </p:nvSpPr>
          <p:spPr>
            <a:xfrm rot="10800000">
              <a:off x="8344718" y="1752601"/>
              <a:ext cx="482600" cy="2573866"/>
            </a:xfrm>
            <a:prstGeom prst="upArrow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5" name="Straight Connector 84"/>
          <p:cNvCxnSpPr/>
          <p:nvPr/>
        </p:nvCxnSpPr>
        <p:spPr>
          <a:xfrm flipV="1">
            <a:off x="3335240" y="5232456"/>
            <a:ext cx="860823" cy="4980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ounded Rectangle 107"/>
          <p:cNvSpPr/>
          <p:nvPr/>
        </p:nvSpPr>
        <p:spPr>
          <a:xfrm>
            <a:off x="3160221" y="5571711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ounded Rectangle 115"/>
          <p:cNvSpPr/>
          <p:nvPr/>
        </p:nvSpPr>
        <p:spPr>
          <a:xfrm>
            <a:off x="4085627" y="5078349"/>
            <a:ext cx="255804" cy="25740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7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/>
              <a:t>M</a:t>
            </a:r>
            <a:r>
              <a:rPr lang="en-US" dirty="0" smtClean="0"/>
              <a:t>urphy </a:t>
            </a:r>
            <a:r>
              <a:rPr lang="en-US" dirty="0" err="1"/>
              <a:t>M</a:t>
            </a:r>
            <a:r>
              <a:rPr lang="en-US" dirty="0" err="1" smtClean="0"/>
              <a:t>ccauley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4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7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LXBs: </a:t>
            </a:r>
            <a:r>
              <a:rPr lang="en-US" dirty="0" smtClean="0"/>
              <a:t>Some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How good is LXB-based failure localization?</a:t>
            </a:r>
          </a:p>
          <a:p>
            <a:r>
              <a:rPr lang="en-US" dirty="0" smtClean="0"/>
              <a:t>How optimal are LXB-based paths?</a:t>
            </a:r>
          </a:p>
          <a:p>
            <a:endParaRPr lang="en-US" dirty="0"/>
          </a:p>
          <a:p>
            <a:r>
              <a:rPr lang="en-US" dirty="0"/>
              <a:t>How do you optimally divide network into hierarchical </a:t>
            </a:r>
            <a:r>
              <a:rPr lang="en-US" dirty="0" err="1" smtClean="0"/>
              <a:t>subgraphs</a:t>
            </a:r>
            <a:r>
              <a:rPr lang="en-US" dirty="0" smtClean="0"/>
              <a:t> (</a:t>
            </a:r>
            <a:r>
              <a:rPr lang="en-US" dirty="0"/>
              <a:t>e.g., LXBs)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We don’t!</a:t>
            </a:r>
          </a:p>
          <a:p>
            <a:pPr lvl="1"/>
            <a:r>
              <a:rPr lang="en-US" dirty="0" smtClean="0"/>
              <a:t>Not even for evaluation (we use naïve clustering)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/>
              <a:t>M</a:t>
            </a:r>
            <a:r>
              <a:rPr lang="en-US" dirty="0" smtClean="0"/>
              <a:t>urphy </a:t>
            </a:r>
            <a:r>
              <a:rPr lang="en-US" dirty="0" err="1"/>
              <a:t>M</a:t>
            </a:r>
            <a:r>
              <a:rPr lang="en-US" dirty="0" err="1" smtClean="0"/>
              <a:t>ccauley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 mechanism for </a:t>
            </a:r>
            <a:r>
              <a:rPr lang="en-US" dirty="0" smtClean="0"/>
              <a:t>entire control plane:</a:t>
            </a:r>
            <a:endParaRPr lang="en-US" dirty="0"/>
          </a:p>
          <a:p>
            <a:pPr lvl="1"/>
            <a:r>
              <a:rPr lang="en-US" dirty="0" smtClean="0"/>
              <a:t>Hopefully true </a:t>
            </a:r>
            <a:r>
              <a:rPr lang="en-US" dirty="0"/>
              <a:t>even across </a:t>
            </a:r>
            <a:r>
              <a:rPr lang="en-US" dirty="0" smtClean="0"/>
              <a:t>technologies</a:t>
            </a:r>
            <a:br>
              <a:rPr lang="en-US" dirty="0" smtClean="0"/>
            </a:br>
            <a:r>
              <a:rPr lang="en-US" dirty="0" smtClean="0"/>
              <a:t>(we </a:t>
            </a:r>
            <a:r>
              <a:rPr lang="en-US" dirty="0"/>
              <a:t>have mostly been </a:t>
            </a:r>
            <a:r>
              <a:rPr lang="en-US" dirty="0" smtClean="0"/>
              <a:t>thinking about copper)</a:t>
            </a:r>
          </a:p>
          <a:p>
            <a:r>
              <a:rPr lang="en-US" dirty="0" smtClean="0"/>
              <a:t>Standard benefits of hierarchy:</a:t>
            </a:r>
          </a:p>
          <a:p>
            <a:pPr lvl="1"/>
            <a:r>
              <a:rPr lang="en-US" dirty="0" smtClean="0"/>
              <a:t>Failures localized, churn is contained</a:t>
            </a:r>
          </a:p>
          <a:p>
            <a:pPr lvl="1"/>
            <a:r>
              <a:rPr lang="en-US" dirty="0" smtClean="0"/>
              <a:t>Maps to organizational boundaries</a:t>
            </a:r>
          </a:p>
          <a:p>
            <a:pPr lvl="1"/>
            <a:r>
              <a:rPr lang="en-US" dirty="0" smtClean="0"/>
              <a:t>Stacks arbitrarily high to meet needs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/>
              <a:t>M</a:t>
            </a:r>
            <a:r>
              <a:rPr lang="en-US" dirty="0" smtClean="0"/>
              <a:t>urphy </a:t>
            </a:r>
            <a:r>
              <a:rPr lang="en-US" dirty="0" err="1"/>
              <a:t>M</a:t>
            </a:r>
            <a:r>
              <a:rPr lang="en-US" dirty="0" err="1" smtClean="0"/>
              <a:t>ccauley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5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Mapping to provider network topologies</a:t>
            </a:r>
          </a:p>
          <a:p>
            <a:r>
              <a:rPr lang="en-US" dirty="0" smtClean="0"/>
              <a:t>Addressing regulatory boundaries</a:t>
            </a:r>
          </a:p>
          <a:p>
            <a:r>
              <a:rPr lang="en-US" dirty="0" err="1"/>
              <a:t>M</a:t>
            </a:r>
            <a:r>
              <a:rPr lang="en-US" dirty="0" err="1" smtClean="0"/>
              <a:t>ultitechnology</a:t>
            </a:r>
            <a:r>
              <a:rPr lang="en-US" dirty="0" smtClean="0"/>
              <a:t> issues (e.g., copper, fiber, wireless)</a:t>
            </a:r>
          </a:p>
          <a:p>
            <a:r>
              <a:rPr lang="en-US" dirty="0"/>
              <a:t> </a:t>
            </a:r>
            <a:r>
              <a:rPr lang="en-US" dirty="0" smtClean="0"/>
              <a:t>… 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/>
              <a:t>M</a:t>
            </a:r>
            <a:r>
              <a:rPr lang="en-US" dirty="0" smtClean="0"/>
              <a:t>urphy </a:t>
            </a:r>
            <a:r>
              <a:rPr lang="en-US" dirty="0" err="1"/>
              <a:t>M</a:t>
            </a:r>
            <a:r>
              <a:rPr lang="en-US" dirty="0" err="1" smtClean="0"/>
              <a:t>ccauley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4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SDN scalability</a:t>
            </a:r>
          </a:p>
          <a:p>
            <a:pPr lvl="1"/>
            <a:r>
              <a:rPr lang="en-US" dirty="0" smtClean="0"/>
              <a:t>Scale controller</a:t>
            </a:r>
          </a:p>
          <a:p>
            <a:pPr lvl="2"/>
            <a:r>
              <a:rPr lang="en-US" dirty="0" smtClean="0"/>
              <a:t>Flat structure multiple controllers [ONIX, OSDI’10]</a:t>
            </a:r>
          </a:p>
          <a:p>
            <a:pPr lvl="2"/>
            <a:r>
              <a:rPr lang="en-US" dirty="0"/>
              <a:t>Recursive controller design </a:t>
            </a:r>
            <a:r>
              <a:rPr lang="en-US" dirty="0" smtClean="0"/>
              <a:t>[</a:t>
            </a:r>
            <a:r>
              <a:rPr lang="en-US" dirty="0" err="1" smtClean="0"/>
              <a:t>Xbar</a:t>
            </a:r>
            <a:r>
              <a:rPr lang="en-US" dirty="0" smtClean="0"/>
              <a:t>, ONS,13]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Hierarchical controller design [</a:t>
            </a:r>
            <a:r>
              <a:rPr lang="en-US" dirty="0" err="1" smtClean="0">
                <a:solidFill>
                  <a:srgbClr val="FF0000"/>
                </a:solidFill>
              </a:rPr>
              <a:t>Kandoo</a:t>
            </a:r>
            <a:r>
              <a:rPr lang="en-US" dirty="0" smtClean="0">
                <a:solidFill>
                  <a:srgbClr val="FF0000"/>
                </a:solidFill>
              </a:rPr>
              <a:t>, HotSDN’12]</a:t>
            </a:r>
          </a:p>
          <a:p>
            <a:pPr lvl="1"/>
            <a:r>
              <a:rPr lang="en-US" dirty="0" smtClean="0"/>
              <a:t>Offload to switch</a:t>
            </a:r>
          </a:p>
          <a:p>
            <a:pPr lvl="2"/>
            <a:r>
              <a:rPr lang="en-US" dirty="0" smtClean="0"/>
              <a:t>Offload to switch control plane [</a:t>
            </a:r>
            <a:r>
              <a:rPr lang="en-US" dirty="0" err="1" smtClean="0"/>
              <a:t>Diffane</a:t>
            </a:r>
            <a:r>
              <a:rPr lang="en-US" dirty="0" smtClean="0"/>
              <a:t>, SIGCOMM’10]</a:t>
            </a:r>
          </a:p>
          <a:p>
            <a:pPr lvl="2"/>
            <a:r>
              <a:rPr lang="en-US" dirty="0" smtClean="0"/>
              <a:t>Offload of switch data plane [</a:t>
            </a:r>
            <a:r>
              <a:rPr lang="en-US" dirty="0" err="1" smtClean="0"/>
              <a:t>DevoFlow</a:t>
            </a:r>
            <a:r>
              <a:rPr lang="en-US" dirty="0" smtClean="0"/>
              <a:t>, SIGCOMM’11]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2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/>
                <a:cs typeface="Arial"/>
              </a:rPr>
              <a:t>Kandoo</a:t>
            </a:r>
            <a:r>
              <a:rPr lang="en-US" dirty="0" smtClean="0">
                <a:latin typeface="Arial"/>
                <a:cs typeface="Arial"/>
              </a:rPr>
              <a:t>: The IDEA</a:t>
            </a:r>
          </a:p>
        </p:txBody>
      </p:sp>
      <p:sp>
        <p:nvSpPr>
          <p:cNvPr id="39938" name="Rectangle 2"/>
          <p:cNvSpPr>
            <a:spLocks/>
          </p:cNvSpPr>
          <p:nvPr/>
        </p:nvSpPr>
        <p:spPr bwMode="auto">
          <a:xfrm>
            <a:off x="1858492" y="2683371"/>
            <a:ext cx="7143750" cy="253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200">
                <a:solidFill>
                  <a:srgbClr val="1F1F1F"/>
                </a:solidFill>
                <a:ea typeface="ＭＳ Ｐゴシック" charset="0"/>
              </a:rPr>
              <a:t>OFFLOADING</a:t>
            </a:r>
          </a:p>
          <a:p>
            <a:pPr algn="l"/>
            <a:r>
              <a:rPr lang="en-US" sz="4200">
                <a:solidFill>
                  <a:srgbClr val="BC0000"/>
                </a:solidFill>
                <a:ea typeface="ＭＳ Ｐゴシック" charset="0"/>
              </a:rPr>
              <a:t>   LOCAL CONTROL APPS</a:t>
            </a:r>
          </a:p>
          <a:p>
            <a:pPr algn="l"/>
            <a:r>
              <a:rPr lang="en-US" sz="4200">
                <a:solidFill>
                  <a:srgbClr val="BC0000"/>
                </a:solidFill>
                <a:ea typeface="ＭＳ Ｐゴシック" charset="0"/>
              </a:rPr>
              <a:t>      </a:t>
            </a:r>
            <a:r>
              <a:rPr lang="en-US" sz="4200">
                <a:solidFill>
                  <a:srgbClr val="1F1F1F"/>
                </a:solidFill>
                <a:ea typeface="ＭＳ Ｐゴシック" charset="0"/>
              </a:rPr>
              <a:t>TO</a:t>
            </a:r>
            <a:endParaRPr lang="en-US" sz="4200">
              <a:solidFill>
                <a:srgbClr val="BC0000"/>
              </a:solidFill>
              <a:ea typeface="ＭＳ Ｐゴシック" charset="0"/>
            </a:endParaRPr>
          </a:p>
          <a:p>
            <a:pPr algn="l"/>
            <a:r>
              <a:rPr lang="en-US" sz="4200">
                <a:ea typeface="ＭＳ Ｐゴシック" charset="0"/>
              </a:rPr>
              <a:t>        </a:t>
            </a:r>
            <a:r>
              <a:rPr lang="en-US" sz="4200">
                <a:solidFill>
                  <a:srgbClr val="BC0000"/>
                </a:solidFill>
                <a:ea typeface="ＭＳ Ｐゴシック" charset="0"/>
              </a:rPr>
              <a:t>LOCAL RESOURCES</a:t>
            </a:r>
            <a:r>
              <a:rPr lang="en-US" sz="4200">
                <a:solidFill>
                  <a:srgbClr val="1F1F1F"/>
                </a:solidFill>
                <a:ea typeface="ＭＳ Ｐゴシック" charset="0"/>
              </a:rPr>
              <a:t>.</a:t>
            </a:r>
          </a:p>
        </p:txBody>
      </p:sp>
      <p:grpSp>
        <p:nvGrpSpPr>
          <p:cNvPr id="39939" name="Group 5"/>
          <p:cNvGrpSpPr>
            <a:grpSpLocks/>
          </p:cNvGrpSpPr>
          <p:nvPr/>
        </p:nvGrpSpPr>
        <p:grpSpPr bwMode="auto">
          <a:xfrm>
            <a:off x="1010172" y="3459138"/>
            <a:ext cx="1429866" cy="973336"/>
            <a:chOff x="0" y="0"/>
            <a:chExt cx="1280" cy="871"/>
          </a:xfrm>
        </p:grpSpPr>
        <p:sp>
          <p:nvSpPr>
            <p:cNvPr id="39945" name="Freeform 3"/>
            <p:cNvSpPr>
              <a:spLocks/>
            </p:cNvSpPr>
            <p:nvPr/>
          </p:nvSpPr>
          <p:spPr bwMode="auto">
            <a:xfrm rot="4481594" flipH="1">
              <a:off x="384" y="-122"/>
              <a:ext cx="520" cy="1111"/>
            </a:xfrm>
            <a:custGeom>
              <a:avLst/>
              <a:gdLst>
                <a:gd name="T0" fmla="*/ 0 w 19716"/>
                <a:gd name="T1" fmla="*/ 1106 h 20686"/>
                <a:gd name="T2" fmla="*/ 299 w 19716"/>
                <a:gd name="T3" fmla="*/ 917 h 20686"/>
                <a:gd name="T4" fmla="*/ 507 w 19716"/>
                <a:gd name="T5" fmla="*/ 512 h 20686"/>
                <a:gd name="T6" fmla="*/ 384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9946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18406">
              <a:off x="56" y="143"/>
              <a:ext cx="1168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40" name="Rectangle 6"/>
          <p:cNvSpPr>
            <a:spLocks/>
          </p:cNvSpPr>
          <p:nvPr/>
        </p:nvSpPr>
        <p:spPr bwMode="auto">
          <a:xfrm rot="-224288">
            <a:off x="181943" y="4392291"/>
            <a:ext cx="2411016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Applications that</a:t>
            </a:r>
            <a:r>
              <a:rPr lang="en-US">
                <a:solidFill>
                  <a:srgbClr val="1584C6"/>
                </a:solidFill>
                <a:latin typeface="LD Chalk" charset="0"/>
                <a:ea typeface="ＭＳ Ｐゴシック" charset="0"/>
                <a:sym typeface="LD Chalk" charset="0"/>
              </a:rPr>
              <a:t> do not need</a:t>
            </a:r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 the network-wide state.</a:t>
            </a:r>
          </a:p>
        </p:txBody>
      </p:sp>
      <p:grpSp>
        <p:nvGrpSpPr>
          <p:cNvPr id="39941" name="Group 9"/>
          <p:cNvGrpSpPr>
            <a:grpSpLocks/>
          </p:cNvGrpSpPr>
          <p:nvPr/>
        </p:nvGrpSpPr>
        <p:grpSpPr bwMode="auto">
          <a:xfrm>
            <a:off x="7202910" y="5099968"/>
            <a:ext cx="617264" cy="1020217"/>
            <a:chOff x="0" y="0"/>
            <a:chExt cx="552" cy="913"/>
          </a:xfrm>
        </p:grpSpPr>
        <p:sp>
          <p:nvSpPr>
            <p:cNvPr id="39943" name="Freeform 7"/>
            <p:cNvSpPr>
              <a:spLocks/>
            </p:cNvSpPr>
            <p:nvPr/>
          </p:nvSpPr>
          <p:spPr bwMode="auto">
            <a:xfrm rot="575325">
              <a:off x="92" y="56"/>
              <a:ext cx="320" cy="800"/>
            </a:xfrm>
            <a:custGeom>
              <a:avLst/>
              <a:gdLst>
                <a:gd name="T0" fmla="*/ 0 w 19716"/>
                <a:gd name="T1" fmla="*/ 796 h 20686"/>
                <a:gd name="T2" fmla="*/ 184 w 19716"/>
                <a:gd name="T3" fmla="*/ 660 h 20686"/>
                <a:gd name="T4" fmla="*/ 312 w 19716"/>
                <a:gd name="T5" fmla="*/ 369 h 20686"/>
                <a:gd name="T6" fmla="*/ 236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9944" name="Pictur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75325">
              <a:off x="68" y="28"/>
              <a:ext cx="416" cy="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42" name="Rectangle 10"/>
          <p:cNvSpPr>
            <a:spLocks/>
          </p:cNvSpPr>
          <p:nvPr/>
        </p:nvSpPr>
        <p:spPr bwMode="auto">
          <a:xfrm rot="-224288">
            <a:off x="5650260" y="5699373"/>
            <a:ext cx="168771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Resources </a:t>
            </a:r>
            <a:r>
              <a:rPr lang="en-US">
                <a:solidFill>
                  <a:srgbClr val="1584C6"/>
                </a:solidFill>
                <a:latin typeface="LD Chalk" charset="0"/>
                <a:ea typeface="ＭＳ Ｐゴシック" charset="0"/>
                <a:sym typeface="LD Chalk" charset="0"/>
              </a:rPr>
              <a:t>close to switches</a:t>
            </a:r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/>
              <a:t>Soheil</a:t>
            </a:r>
            <a:r>
              <a:rPr lang="en-US" dirty="0"/>
              <a:t> </a:t>
            </a:r>
            <a:r>
              <a:rPr lang="en-US" dirty="0" err="1"/>
              <a:t>Hassas</a:t>
            </a:r>
            <a:r>
              <a:rPr lang="en-US" dirty="0"/>
              <a:t> </a:t>
            </a:r>
            <a:r>
              <a:rPr lang="en-US" dirty="0" err="1"/>
              <a:t>Yeganeh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1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/>
          </p:cNvSpPr>
          <p:nvPr/>
        </p:nvSpPr>
        <p:spPr bwMode="auto">
          <a:xfrm>
            <a:off x="4661297" y="2080617"/>
            <a:ext cx="3964781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625056" indent="-401822">
              <a:spcBef>
                <a:spcPts val="3234"/>
              </a:spcBef>
              <a:buClr>
                <a:srgbClr val="1F1F1F"/>
              </a:buClr>
              <a:buSzPct val="171000"/>
              <a:buFont typeface="Gill Sans Light" charset="0"/>
              <a:buChar char="•"/>
            </a:pPr>
            <a:r>
              <a:rPr lang="en-US" sz="2500">
                <a:solidFill>
                  <a:srgbClr val="1F1F1F"/>
                </a:solidFill>
                <a:latin typeface="Arial" charset="0"/>
                <a:ea typeface="ＭＳ Ｐゴシック" charset="0"/>
                <a:sym typeface="Gill Sans Light" charset="0"/>
              </a:rPr>
              <a:t>But, there are </a:t>
            </a:r>
            <a:r>
              <a:rPr lang="en-US" sz="2500">
                <a:solidFill>
                  <a:srgbClr val="1584C6"/>
                </a:solidFill>
                <a:latin typeface="Arial" charset="0"/>
                <a:ea typeface="ＭＳ Ｐゴシック" charset="0"/>
                <a:sym typeface="Gill Sans Light" charset="0"/>
              </a:rPr>
              <a:t>many apps</a:t>
            </a:r>
            <a:r>
              <a:rPr lang="en-US" sz="2500">
                <a:solidFill>
                  <a:srgbClr val="1F1F1F"/>
                </a:solidFill>
                <a:latin typeface="Arial" charset="0"/>
                <a:ea typeface="ＭＳ Ｐゴシック" charset="0"/>
                <a:sym typeface="Gill Sans Light" charset="0"/>
              </a:rPr>
              <a:t> that are </a:t>
            </a:r>
            <a:r>
              <a:rPr lang="en-US" sz="2500">
                <a:solidFill>
                  <a:srgbClr val="1584C6"/>
                </a:solidFill>
                <a:latin typeface="Arial" charset="0"/>
                <a:ea typeface="ＭＳ Ｐゴシック" charset="0"/>
                <a:sym typeface="Gill Sans Light" charset="0"/>
              </a:rPr>
              <a:t>local in scope</a:t>
            </a:r>
            <a:r>
              <a:rPr lang="en-US" sz="2500">
                <a:solidFill>
                  <a:srgbClr val="1F1F1F"/>
                </a:solidFill>
                <a:latin typeface="Arial" charset="0"/>
                <a:ea typeface="ＭＳ Ｐゴシック" charset="0"/>
              </a:rPr>
              <a:t>:</a:t>
            </a:r>
            <a:endParaRPr lang="en-US" sz="2500">
              <a:solidFill>
                <a:srgbClr val="1F1F1F"/>
              </a:solidFill>
              <a:latin typeface="Arial" charset="0"/>
              <a:ea typeface="ＭＳ Ｐゴシック" charset="0"/>
              <a:sym typeface="Gill Sans Light" charset="0"/>
            </a:endParaRPr>
          </a:p>
          <a:p>
            <a:pPr marL="937584" lvl="1" indent="-401822">
              <a:spcBef>
                <a:spcPts val="1687"/>
              </a:spcBef>
              <a:buClr>
                <a:srgbClr val="1F1F1F"/>
              </a:buClr>
              <a:buSzPct val="171000"/>
              <a:buFont typeface="Gill Sans Light" charset="0"/>
              <a:buChar char="•"/>
            </a:pPr>
            <a:r>
              <a:rPr lang="en-US">
                <a:solidFill>
                  <a:srgbClr val="BC0000"/>
                </a:solidFill>
                <a:latin typeface="Arial" charset="0"/>
                <a:ea typeface="ＭＳ Ｐゴシック" charset="0"/>
                <a:sym typeface="Gill Sans Light" charset="0"/>
              </a:rPr>
              <a:t>Applications</a:t>
            </a:r>
            <a:r>
              <a:rPr lang="en-US">
                <a:solidFill>
                  <a:srgbClr val="1F1F1F"/>
                </a:solidFill>
                <a:latin typeface="Arial" charset="0"/>
                <a:ea typeface="ＭＳ Ｐゴシック" charset="0"/>
                <a:sym typeface="Gill Sans Light" charset="0"/>
              </a:rPr>
              <a:t> that require </a:t>
            </a:r>
            <a:r>
              <a:rPr lang="en-US">
                <a:solidFill>
                  <a:srgbClr val="BC0000"/>
                </a:solidFill>
                <a:latin typeface="Arial" charset="0"/>
                <a:ea typeface="ＭＳ Ｐゴシック" charset="0"/>
                <a:sym typeface="Gill Sans Light" charset="0"/>
              </a:rPr>
              <a:t>only local switch state</a:t>
            </a:r>
            <a:r>
              <a:rPr lang="en-US">
                <a:solidFill>
                  <a:srgbClr val="1F1F1F"/>
                </a:solidFill>
                <a:latin typeface="Arial" charset="0"/>
                <a:ea typeface="ＭＳ Ｐゴシック" charset="0"/>
              </a:rPr>
              <a:t>.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/>
                <a:cs typeface="Arial"/>
              </a:rPr>
              <a:t>Local Apps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899" y="2080617"/>
            <a:ext cx="3964781" cy="4018359"/>
          </a:xfrm>
        </p:spPr>
        <p:txBody>
          <a:bodyPr anchor="t"/>
          <a:lstStyle/>
          <a:p>
            <a:pPr marL="625056">
              <a:defRPr/>
            </a:pPr>
            <a:r>
              <a:rPr lang="en-US" sz="2500">
                <a:latin typeface="Arial"/>
                <a:cs typeface="Arial"/>
              </a:rPr>
              <a:t>An assumption in distributed controllers:</a:t>
            </a:r>
          </a:p>
          <a:p>
            <a:pPr marL="937584" lvl="1">
              <a:defRPr/>
            </a:pPr>
            <a:r>
              <a:rPr lang="en-US" sz="1800">
                <a:latin typeface="Arial"/>
                <a:cs typeface="Arial"/>
              </a:rPr>
              <a:t>All control apps require the network-wide state.</a:t>
            </a:r>
          </a:p>
        </p:txBody>
      </p:sp>
      <p:sp>
        <p:nvSpPr>
          <p:cNvPr id="41988" name="AutoShape 4"/>
          <p:cNvSpPr>
            <a:spLocks/>
          </p:cNvSpPr>
          <p:nvPr/>
        </p:nvSpPr>
        <p:spPr bwMode="auto">
          <a:xfrm>
            <a:off x="2437805" y="4009430"/>
            <a:ext cx="1259086" cy="535781"/>
          </a:xfrm>
          <a:prstGeom prst="roundRect">
            <a:avLst>
              <a:gd name="adj" fmla="val 2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Controller</a:t>
            </a:r>
          </a:p>
        </p:txBody>
      </p:sp>
      <p:grpSp>
        <p:nvGrpSpPr>
          <p:cNvPr id="41989" name="Group 7"/>
          <p:cNvGrpSpPr>
            <a:grpSpLocks/>
          </p:cNvGrpSpPr>
          <p:nvPr/>
        </p:nvGrpSpPr>
        <p:grpSpPr bwMode="auto">
          <a:xfrm>
            <a:off x="1777008" y="4174629"/>
            <a:ext cx="777999" cy="746745"/>
            <a:chOff x="0" y="0"/>
            <a:chExt cx="696" cy="668"/>
          </a:xfrm>
        </p:grpSpPr>
        <p:sp>
          <p:nvSpPr>
            <p:cNvPr id="2" name="Freeform 5"/>
            <p:cNvSpPr>
              <a:spLocks/>
            </p:cNvSpPr>
            <p:nvPr/>
          </p:nvSpPr>
          <p:spPr bwMode="auto">
            <a:xfrm rot="2930585" flipH="1">
              <a:off x="270" y="72"/>
              <a:ext cx="208" cy="584"/>
            </a:xfrm>
            <a:custGeom>
              <a:avLst/>
              <a:gdLst>
                <a:gd name="T0" fmla="*/ 0 w 19716"/>
                <a:gd name="T1" fmla="*/ 581 h 20686"/>
                <a:gd name="T2" fmla="*/ 120 w 19716"/>
                <a:gd name="T3" fmla="*/ 482 h 20686"/>
                <a:gd name="T4" fmla="*/ 203 w 19716"/>
                <a:gd name="T5" fmla="*/ 269 h 20686"/>
                <a:gd name="T6" fmla="*/ 154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" name="Pictur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69415">
              <a:off x="32" y="166"/>
              <a:ext cx="63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90" name="Group 10"/>
          <p:cNvGrpSpPr>
            <a:grpSpLocks/>
          </p:cNvGrpSpPr>
          <p:nvPr/>
        </p:nvGrpSpPr>
        <p:grpSpPr bwMode="auto">
          <a:xfrm>
            <a:off x="3664521" y="4189140"/>
            <a:ext cx="627311" cy="796975"/>
            <a:chOff x="0" y="0"/>
            <a:chExt cx="561" cy="713"/>
          </a:xfrm>
        </p:grpSpPr>
        <p:sp>
          <p:nvSpPr>
            <p:cNvPr id="42008" name="Freeform 8"/>
            <p:cNvSpPr>
              <a:spLocks/>
            </p:cNvSpPr>
            <p:nvPr/>
          </p:nvSpPr>
          <p:spPr bwMode="auto">
            <a:xfrm rot="9376096" flipH="1">
              <a:off x="140" y="80"/>
              <a:ext cx="208" cy="584"/>
            </a:xfrm>
            <a:custGeom>
              <a:avLst/>
              <a:gdLst>
                <a:gd name="T0" fmla="*/ 0 w 19716"/>
                <a:gd name="T1" fmla="*/ 581 h 20686"/>
                <a:gd name="T2" fmla="*/ 120 w 19716"/>
                <a:gd name="T3" fmla="*/ 482 h 20686"/>
                <a:gd name="T4" fmla="*/ 203 w 19716"/>
                <a:gd name="T5" fmla="*/ 269 h 20686"/>
                <a:gd name="T6" fmla="*/ 154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2009" name="Picture 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23904">
              <a:off x="112" y="40"/>
              <a:ext cx="336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91" name="Group 13"/>
          <p:cNvGrpSpPr>
            <a:grpSpLocks/>
          </p:cNvGrpSpPr>
          <p:nvPr/>
        </p:nvGrpSpPr>
        <p:grpSpPr bwMode="auto">
          <a:xfrm>
            <a:off x="2529334" y="5123408"/>
            <a:ext cx="772418" cy="530201"/>
            <a:chOff x="0" y="0"/>
            <a:chExt cx="692" cy="475"/>
          </a:xfrm>
        </p:grpSpPr>
        <p:sp>
          <p:nvSpPr>
            <p:cNvPr id="4" name="Freeform 11"/>
            <p:cNvSpPr>
              <a:spLocks/>
            </p:cNvSpPr>
            <p:nvPr/>
          </p:nvSpPr>
          <p:spPr bwMode="auto">
            <a:xfrm rot="16968126" flipH="1">
              <a:off x="250" y="-90"/>
              <a:ext cx="208" cy="583"/>
            </a:xfrm>
            <a:custGeom>
              <a:avLst/>
              <a:gdLst>
                <a:gd name="T0" fmla="*/ 0 w 19716"/>
                <a:gd name="T1" fmla="*/ 580 h 20686"/>
                <a:gd name="T2" fmla="*/ 120 w 19716"/>
                <a:gd name="T3" fmla="*/ 481 h 20686"/>
                <a:gd name="T4" fmla="*/ 203 w 19716"/>
                <a:gd name="T5" fmla="*/ 269 h 20686"/>
                <a:gd name="T6" fmla="*/ 154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" name="Picture 1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8125">
              <a:off x="30" y="65"/>
              <a:ext cx="632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98" name="AutoShape 14"/>
          <p:cNvSpPr>
            <a:spLocks/>
          </p:cNvSpPr>
          <p:nvPr/>
        </p:nvSpPr>
        <p:spPr bwMode="auto">
          <a:xfrm>
            <a:off x="1330523" y="4902399"/>
            <a:ext cx="1259086" cy="535781"/>
          </a:xfrm>
          <a:prstGeom prst="roundRect">
            <a:avLst>
              <a:gd name="adj" fmla="val 2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Controller</a:t>
            </a:r>
          </a:p>
        </p:txBody>
      </p:sp>
      <p:sp>
        <p:nvSpPr>
          <p:cNvPr id="41999" name="AutoShape 15"/>
          <p:cNvSpPr>
            <a:spLocks/>
          </p:cNvSpPr>
          <p:nvPr/>
        </p:nvSpPr>
        <p:spPr bwMode="auto">
          <a:xfrm>
            <a:off x="3277195" y="4893469"/>
            <a:ext cx="1223367" cy="535781"/>
          </a:xfrm>
          <a:prstGeom prst="roundRect">
            <a:avLst>
              <a:gd name="adj" fmla="val 2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Controller</a:t>
            </a:r>
          </a:p>
        </p:txBody>
      </p:sp>
      <p:sp>
        <p:nvSpPr>
          <p:cNvPr id="42000" name="AutoShape 16"/>
          <p:cNvSpPr>
            <a:spLocks/>
          </p:cNvSpPr>
          <p:nvPr/>
        </p:nvSpPr>
        <p:spPr bwMode="auto">
          <a:xfrm>
            <a:off x="2277070" y="3714750"/>
            <a:ext cx="598289" cy="410766"/>
          </a:xfrm>
          <a:prstGeom prst="roundRect">
            <a:avLst>
              <a:gd name="adj" fmla="val 32606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App</a:t>
            </a:r>
          </a:p>
        </p:txBody>
      </p:sp>
      <p:sp>
        <p:nvSpPr>
          <p:cNvPr id="42001" name="AutoShape 17"/>
          <p:cNvSpPr>
            <a:spLocks/>
          </p:cNvSpPr>
          <p:nvPr/>
        </p:nvSpPr>
        <p:spPr bwMode="auto">
          <a:xfrm>
            <a:off x="1134070" y="4625578"/>
            <a:ext cx="598289" cy="410766"/>
          </a:xfrm>
          <a:prstGeom prst="roundRect">
            <a:avLst>
              <a:gd name="adj" fmla="val 32606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App</a:t>
            </a:r>
          </a:p>
        </p:txBody>
      </p:sp>
      <p:sp>
        <p:nvSpPr>
          <p:cNvPr id="42002" name="AutoShape 18"/>
          <p:cNvSpPr>
            <a:spLocks/>
          </p:cNvSpPr>
          <p:nvPr/>
        </p:nvSpPr>
        <p:spPr bwMode="auto">
          <a:xfrm>
            <a:off x="4018359" y="5295305"/>
            <a:ext cx="598289" cy="410766"/>
          </a:xfrm>
          <a:prstGeom prst="roundRect">
            <a:avLst>
              <a:gd name="adj" fmla="val 32606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App</a:t>
            </a:r>
          </a:p>
        </p:txBody>
      </p:sp>
      <p:sp>
        <p:nvSpPr>
          <p:cNvPr id="42003" name="AutoShape 19"/>
          <p:cNvSpPr>
            <a:spLocks/>
          </p:cNvSpPr>
          <p:nvPr/>
        </p:nvSpPr>
        <p:spPr bwMode="auto">
          <a:xfrm>
            <a:off x="1143000" y="5956102"/>
            <a:ext cx="3402211" cy="535781"/>
          </a:xfrm>
          <a:prstGeom prst="roundRect">
            <a:avLst>
              <a:gd name="adj" fmla="val 2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Switch</a:t>
            </a:r>
          </a:p>
        </p:txBody>
      </p:sp>
      <p:sp>
        <p:nvSpPr>
          <p:cNvPr id="42004" name="AutoShape 20"/>
          <p:cNvSpPr>
            <a:spLocks/>
          </p:cNvSpPr>
          <p:nvPr/>
        </p:nvSpPr>
        <p:spPr bwMode="auto">
          <a:xfrm>
            <a:off x="1232297" y="6045399"/>
            <a:ext cx="3402211" cy="535781"/>
          </a:xfrm>
          <a:prstGeom prst="roundRect">
            <a:avLst>
              <a:gd name="adj" fmla="val 2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Switch</a:t>
            </a:r>
          </a:p>
        </p:txBody>
      </p:sp>
      <p:sp>
        <p:nvSpPr>
          <p:cNvPr id="42005" name="AutoShape 21"/>
          <p:cNvSpPr>
            <a:spLocks/>
          </p:cNvSpPr>
          <p:nvPr/>
        </p:nvSpPr>
        <p:spPr bwMode="auto">
          <a:xfrm>
            <a:off x="1321594" y="6134695"/>
            <a:ext cx="3402211" cy="535781"/>
          </a:xfrm>
          <a:prstGeom prst="roundRect">
            <a:avLst>
              <a:gd name="adj" fmla="val 2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Switches</a:t>
            </a:r>
          </a:p>
        </p:txBody>
      </p:sp>
      <p:sp>
        <p:nvSpPr>
          <p:cNvPr id="42006" name="AutoShape 22"/>
          <p:cNvSpPr>
            <a:spLocks/>
          </p:cNvSpPr>
          <p:nvPr/>
        </p:nvSpPr>
        <p:spPr bwMode="auto">
          <a:xfrm>
            <a:off x="5661422" y="5054203"/>
            <a:ext cx="1259086" cy="410766"/>
          </a:xfrm>
          <a:prstGeom prst="roundRect">
            <a:avLst>
              <a:gd name="adj" fmla="val 14097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Local App</a:t>
            </a:r>
          </a:p>
        </p:txBody>
      </p:sp>
      <p:sp>
        <p:nvSpPr>
          <p:cNvPr id="42007" name="AutoShape 23"/>
          <p:cNvSpPr>
            <a:spLocks/>
          </p:cNvSpPr>
          <p:nvPr/>
        </p:nvSpPr>
        <p:spPr bwMode="auto">
          <a:xfrm>
            <a:off x="7134820" y="5813227"/>
            <a:ext cx="1401961" cy="535781"/>
          </a:xfrm>
          <a:prstGeom prst="roundRect">
            <a:avLst>
              <a:gd name="adj" fmla="val 9722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Switch</a:t>
            </a:r>
          </a:p>
        </p:txBody>
      </p:sp>
      <p:pic>
        <p:nvPicPr>
          <p:cNvPr id="6" name="Picture 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178">
            <a:off x="6202784" y="5456039"/>
            <a:ext cx="178594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178">
            <a:off x="7765480" y="5456039"/>
            <a:ext cx="178594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10" name="AutoShape 26"/>
          <p:cNvSpPr>
            <a:spLocks/>
          </p:cNvSpPr>
          <p:nvPr/>
        </p:nvSpPr>
        <p:spPr bwMode="auto">
          <a:xfrm>
            <a:off x="7206258" y="5054203"/>
            <a:ext cx="1259086" cy="410766"/>
          </a:xfrm>
          <a:prstGeom prst="roundRect">
            <a:avLst>
              <a:gd name="adj" fmla="val 14097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Local App</a:t>
            </a:r>
          </a:p>
        </p:txBody>
      </p:sp>
      <p:sp>
        <p:nvSpPr>
          <p:cNvPr id="42011" name="AutoShape 27"/>
          <p:cNvSpPr>
            <a:spLocks/>
          </p:cNvSpPr>
          <p:nvPr/>
        </p:nvSpPr>
        <p:spPr bwMode="auto">
          <a:xfrm>
            <a:off x="5625703" y="5813227"/>
            <a:ext cx="1401961" cy="535781"/>
          </a:xfrm>
          <a:prstGeom prst="roundRect">
            <a:avLst>
              <a:gd name="adj" fmla="val 9722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Switch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2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/>
              <a:t>Soheil</a:t>
            </a:r>
            <a:r>
              <a:rPr lang="en-US" dirty="0"/>
              <a:t> </a:t>
            </a:r>
            <a:r>
              <a:rPr lang="en-US" dirty="0" err="1"/>
              <a:t>Hassas</a:t>
            </a:r>
            <a:r>
              <a:rPr lang="en-US" dirty="0"/>
              <a:t> </a:t>
            </a:r>
            <a:r>
              <a:rPr lang="en-US" dirty="0" err="1"/>
              <a:t>Yeganeh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06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/>
          </p:cNvSpPr>
          <p:nvPr/>
        </p:nvSpPr>
        <p:spPr bwMode="auto">
          <a:xfrm>
            <a:off x="1312664" y="1794867"/>
            <a:ext cx="650974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2506" tIns="62506" rIns="62506" bIns="62506"/>
          <a:lstStyle/>
          <a:p>
            <a:pPr marL="267881" indent="-267881">
              <a:spcBef>
                <a:spcPts val="1687"/>
              </a:spcBef>
              <a:buClr>
                <a:srgbClr val="1F1F1F"/>
              </a:buClr>
              <a:buSzPct val="171000"/>
              <a:buFont typeface="Gill Sans Light" charset="0"/>
              <a:buChar char="•"/>
            </a:pPr>
            <a:r>
              <a:rPr lang="en-US" sz="2400">
                <a:solidFill>
                  <a:srgbClr val="1F1F1F"/>
                </a:solidFill>
                <a:latin typeface="Gill Sans Light" charset="0"/>
                <a:ea typeface="ＭＳ Ｐゴシック" charset="0"/>
                <a:sym typeface="Gill Sans Light" charset="0"/>
              </a:rPr>
              <a:t>Local applications</a:t>
            </a:r>
            <a:r>
              <a:rPr lang="en-US" sz="2400">
                <a:solidFill>
                  <a:srgbClr val="1F1F1F"/>
                </a:solidFill>
                <a:ea typeface="ＭＳ Ｐゴシック" charset="0"/>
              </a:rPr>
              <a:t>:</a:t>
            </a:r>
            <a:endParaRPr lang="en-US" sz="2400">
              <a:solidFill>
                <a:srgbClr val="1F1F1F"/>
              </a:solidFill>
              <a:latin typeface="Gill Sans Light" charset="0"/>
              <a:ea typeface="ＭＳ Ｐゴシック" charset="0"/>
              <a:sym typeface="Gill Sans Light" charset="0"/>
            </a:endParaRPr>
          </a:p>
          <a:p>
            <a:pPr marL="267881" indent="-267881">
              <a:spcBef>
                <a:spcPts val="1687"/>
              </a:spcBef>
              <a:buClr>
                <a:srgbClr val="8300CB"/>
              </a:buClr>
              <a:buSzPct val="171000"/>
              <a:buFont typeface="Gill Sans Light" charset="0"/>
              <a:buChar char="•"/>
            </a:pPr>
            <a:r>
              <a:rPr lang="en-US">
                <a:solidFill>
                  <a:srgbClr val="8300CB"/>
                </a:solidFill>
                <a:latin typeface="Gill Sans Light" charset="0"/>
                <a:ea typeface="ＭＳ Ｐゴシック" charset="0"/>
                <a:sym typeface="Gill Sans Light" charset="0"/>
              </a:rPr>
              <a:t>Learning Switch</a:t>
            </a:r>
          </a:p>
          <a:p>
            <a:pPr marL="267881" indent="-267881">
              <a:spcBef>
                <a:spcPts val="1687"/>
              </a:spcBef>
              <a:buClr>
                <a:srgbClr val="4D7F00"/>
              </a:buClr>
              <a:buSzPct val="171000"/>
              <a:buFont typeface="Gill Sans Light" charset="0"/>
              <a:buChar char="•"/>
            </a:pPr>
            <a:r>
              <a:rPr lang="en-US">
                <a:solidFill>
                  <a:srgbClr val="4D7F00"/>
                </a:solidFill>
                <a:latin typeface="Gill Sans Light" charset="0"/>
                <a:ea typeface="ＭＳ Ｐゴシック" charset="0"/>
                <a:sym typeface="Gill Sans Light" charset="0"/>
              </a:rPr>
              <a:t>Local Policy Enforcer</a:t>
            </a:r>
          </a:p>
          <a:p>
            <a:pPr marL="267881" indent="-267881">
              <a:spcBef>
                <a:spcPts val="1687"/>
              </a:spcBef>
              <a:buClr>
                <a:srgbClr val="FA7500"/>
              </a:buClr>
              <a:buSzPct val="171000"/>
              <a:buFont typeface="Gill Sans Light" charset="0"/>
              <a:buChar char="•"/>
            </a:pPr>
            <a:r>
              <a:rPr lang="en-US">
                <a:solidFill>
                  <a:srgbClr val="FA7500"/>
                </a:solidFill>
                <a:latin typeface="Gill Sans Light" charset="0"/>
                <a:ea typeface="ＭＳ Ｐゴシック" charset="0"/>
                <a:sym typeface="Gill Sans Light" charset="0"/>
              </a:rPr>
              <a:t>Link Discovery</a:t>
            </a:r>
          </a:p>
          <a:p>
            <a:pPr marL="267881" indent="-267881">
              <a:spcBef>
                <a:spcPts val="1687"/>
              </a:spcBef>
              <a:buClr>
                <a:srgbClr val="1F1F1F"/>
              </a:buClr>
              <a:buSzPct val="171000"/>
              <a:buFont typeface="Gill Sans Light" charset="0"/>
              <a:buChar char="•"/>
            </a:pPr>
            <a:endParaRPr lang="en-US">
              <a:solidFill>
                <a:srgbClr val="1F1F1F"/>
              </a:solidFill>
              <a:latin typeface="Gill Sans Light" charset="0"/>
              <a:ea typeface="ＭＳ Ｐゴシック" charset="0"/>
              <a:sym typeface="Gill Sans Light" charset="0"/>
            </a:endParaRPr>
          </a:p>
          <a:p>
            <a:pPr marL="267881" indent="-267881">
              <a:spcBef>
                <a:spcPts val="1687"/>
              </a:spcBef>
              <a:buClr>
                <a:srgbClr val="1F1F1F"/>
              </a:buClr>
              <a:buSzPct val="171000"/>
              <a:buFont typeface="Gill Sans Light" charset="0"/>
              <a:buChar char="•"/>
            </a:pPr>
            <a:r>
              <a:rPr lang="en-US" sz="2400">
                <a:solidFill>
                  <a:srgbClr val="BC0000"/>
                </a:solidFill>
                <a:latin typeface="Gill Sans Light" charset="0"/>
                <a:ea typeface="ＭＳ Ｐゴシック" charset="0"/>
                <a:sym typeface="Gill Sans Light" charset="0"/>
              </a:rPr>
              <a:t>Local components</a:t>
            </a:r>
            <a:r>
              <a:rPr lang="en-US" sz="2400">
                <a:solidFill>
                  <a:srgbClr val="1F1F1F"/>
                </a:solidFill>
                <a:latin typeface="Gill Sans Light" charset="0"/>
                <a:ea typeface="ＭＳ Ｐゴシック" charset="0"/>
                <a:sym typeface="Gill Sans Light" charset="0"/>
              </a:rPr>
              <a:t> in control applications</a:t>
            </a:r>
            <a:r>
              <a:rPr lang="en-US" sz="2400">
                <a:solidFill>
                  <a:srgbClr val="1F1F1F"/>
                </a:solidFill>
                <a:ea typeface="ＭＳ Ｐゴシック" charset="0"/>
              </a:rPr>
              <a:t>:</a:t>
            </a:r>
            <a:endParaRPr lang="en-US" sz="2400">
              <a:solidFill>
                <a:srgbClr val="1F1F1F"/>
              </a:solidFill>
              <a:latin typeface="Gill Sans Light" charset="0"/>
              <a:ea typeface="ＭＳ Ｐゴシック" charset="0"/>
              <a:sym typeface="Gill Sans Light" charset="0"/>
            </a:endParaRPr>
          </a:p>
          <a:p>
            <a:pPr marL="267881" indent="-267881">
              <a:spcBef>
                <a:spcPts val="1687"/>
              </a:spcBef>
              <a:buClr>
                <a:srgbClr val="1F1F1F"/>
              </a:buClr>
              <a:buSzPct val="171000"/>
              <a:buFont typeface="Gill Sans Light" charset="0"/>
              <a:buChar char="•"/>
            </a:pPr>
            <a:r>
              <a:rPr lang="en-US">
                <a:solidFill>
                  <a:srgbClr val="BC0000"/>
                </a:solidFill>
                <a:latin typeface="Gill Sans Light" charset="0"/>
                <a:ea typeface="ＭＳ Ｐゴシック" charset="0"/>
                <a:sym typeface="Gill Sans Light" charset="0"/>
              </a:rPr>
              <a:t>Elephant Flow Detection</a:t>
            </a:r>
            <a:r>
              <a:rPr lang="en-US">
                <a:solidFill>
                  <a:srgbClr val="1F1F1F"/>
                </a:solidFill>
                <a:latin typeface="Gill Sans Light" charset="0"/>
                <a:ea typeface="ＭＳ Ｐゴシック" charset="0"/>
                <a:sym typeface="Gill Sans Light" charset="0"/>
              </a:rPr>
              <a:t> in an </a:t>
            </a:r>
            <a:r>
              <a:rPr lang="en-US">
                <a:solidFill>
                  <a:srgbClr val="BC0000"/>
                </a:solidFill>
                <a:latin typeface="Gill Sans Light" charset="0"/>
                <a:ea typeface="ＭＳ Ｐゴシック" charset="0"/>
                <a:sym typeface="Gill Sans Light" charset="0"/>
              </a:rPr>
              <a:t>Elephant Flow Rerouting</a:t>
            </a:r>
            <a:r>
              <a:rPr lang="en-US">
                <a:solidFill>
                  <a:srgbClr val="1F1F1F"/>
                </a:solidFill>
                <a:latin typeface="Gill Sans Light" charset="0"/>
                <a:ea typeface="ＭＳ Ｐゴシック" charset="0"/>
                <a:sym typeface="Gill Sans Light" charset="0"/>
              </a:rPr>
              <a:t> application.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/>
                <a:cs typeface="Arial"/>
              </a:rPr>
              <a:t>Local apps.</a:t>
            </a:r>
          </a:p>
        </p:txBody>
      </p:sp>
      <p:sp>
        <p:nvSpPr>
          <p:cNvPr id="43011" name="Rectangle 3"/>
          <p:cNvSpPr>
            <a:spLocks/>
          </p:cNvSpPr>
          <p:nvPr/>
        </p:nvSpPr>
        <p:spPr bwMode="auto">
          <a:xfrm rot="-187326">
            <a:off x="699316" y="3884716"/>
            <a:ext cx="275927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dirty="0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Local apps have </a:t>
            </a:r>
            <a:r>
              <a:rPr lang="en-US" dirty="0">
                <a:solidFill>
                  <a:srgbClr val="1584C6"/>
                </a:solidFill>
                <a:latin typeface="LD Chalk" charset="0"/>
                <a:ea typeface="ＭＳ Ｐゴシック" charset="0"/>
                <a:sym typeface="LD Chalk" charset="0"/>
              </a:rPr>
              <a:t>implicit parallelism</a:t>
            </a:r>
            <a:r>
              <a:rPr lang="en-US" dirty="0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.</a:t>
            </a:r>
          </a:p>
        </p:txBody>
      </p:sp>
      <p:grpSp>
        <p:nvGrpSpPr>
          <p:cNvPr id="43014" name="Group 6"/>
          <p:cNvGrpSpPr>
            <a:grpSpLocks/>
          </p:cNvGrpSpPr>
          <p:nvPr/>
        </p:nvGrpSpPr>
        <p:grpSpPr bwMode="auto">
          <a:xfrm>
            <a:off x="3032746" y="4347642"/>
            <a:ext cx="533549" cy="630659"/>
            <a:chOff x="0" y="0"/>
            <a:chExt cx="477" cy="564"/>
          </a:xfrm>
        </p:grpSpPr>
        <p:sp>
          <p:nvSpPr>
            <p:cNvPr id="2" name="Freeform 4"/>
            <p:cNvSpPr>
              <a:spLocks/>
            </p:cNvSpPr>
            <p:nvPr/>
          </p:nvSpPr>
          <p:spPr bwMode="auto">
            <a:xfrm rot="9623460" flipH="1">
              <a:off x="106" y="87"/>
              <a:ext cx="192" cy="424"/>
            </a:xfrm>
            <a:custGeom>
              <a:avLst/>
              <a:gdLst>
                <a:gd name="T0" fmla="*/ 0 w 19716"/>
                <a:gd name="T1" fmla="*/ 422 h 20686"/>
                <a:gd name="T2" fmla="*/ 111 w 19716"/>
                <a:gd name="T3" fmla="*/ 350 h 20686"/>
                <a:gd name="T4" fmla="*/ 187 w 19716"/>
                <a:gd name="T5" fmla="*/ 195 h 20686"/>
                <a:gd name="T6" fmla="*/ 142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76539">
              <a:off x="70" y="42"/>
              <a:ext cx="33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13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178">
            <a:off x="2139777" y="5357812"/>
            <a:ext cx="178594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178">
            <a:off x="3702472" y="5339953"/>
            <a:ext cx="178594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178">
            <a:off x="6827863" y="5339953"/>
            <a:ext cx="178594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178">
            <a:off x="5265167" y="5339953"/>
            <a:ext cx="178594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9" name="AutoShape 11"/>
          <p:cNvSpPr>
            <a:spLocks/>
          </p:cNvSpPr>
          <p:nvPr/>
        </p:nvSpPr>
        <p:spPr bwMode="auto">
          <a:xfrm>
            <a:off x="1598414" y="4929187"/>
            <a:ext cx="1259086" cy="410766"/>
          </a:xfrm>
          <a:prstGeom prst="roundRect">
            <a:avLst>
              <a:gd name="adj" fmla="val 14097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Local App</a:t>
            </a:r>
          </a:p>
        </p:txBody>
      </p:sp>
      <p:sp>
        <p:nvSpPr>
          <p:cNvPr id="43020" name="AutoShape 12"/>
          <p:cNvSpPr>
            <a:spLocks/>
          </p:cNvSpPr>
          <p:nvPr/>
        </p:nvSpPr>
        <p:spPr bwMode="auto">
          <a:xfrm>
            <a:off x="3089672" y="5715000"/>
            <a:ext cx="1401961" cy="535781"/>
          </a:xfrm>
          <a:prstGeom prst="roundRect">
            <a:avLst>
              <a:gd name="adj" fmla="val 9722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Switch</a:t>
            </a:r>
          </a:p>
        </p:txBody>
      </p:sp>
      <p:sp>
        <p:nvSpPr>
          <p:cNvPr id="43021" name="AutoShape 13"/>
          <p:cNvSpPr>
            <a:spLocks/>
          </p:cNvSpPr>
          <p:nvPr/>
        </p:nvSpPr>
        <p:spPr bwMode="auto">
          <a:xfrm>
            <a:off x="3161109" y="4929187"/>
            <a:ext cx="1259086" cy="410766"/>
          </a:xfrm>
          <a:prstGeom prst="roundRect">
            <a:avLst>
              <a:gd name="adj" fmla="val 14097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Local App</a:t>
            </a:r>
          </a:p>
        </p:txBody>
      </p:sp>
      <p:sp>
        <p:nvSpPr>
          <p:cNvPr id="43022" name="AutoShape 14"/>
          <p:cNvSpPr>
            <a:spLocks/>
          </p:cNvSpPr>
          <p:nvPr/>
        </p:nvSpPr>
        <p:spPr bwMode="auto">
          <a:xfrm>
            <a:off x="1526977" y="5715000"/>
            <a:ext cx="1401961" cy="535781"/>
          </a:xfrm>
          <a:prstGeom prst="roundRect">
            <a:avLst>
              <a:gd name="adj" fmla="val 9722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Switch</a:t>
            </a:r>
          </a:p>
        </p:txBody>
      </p:sp>
      <p:sp>
        <p:nvSpPr>
          <p:cNvPr id="43023" name="AutoShape 15"/>
          <p:cNvSpPr>
            <a:spLocks/>
          </p:cNvSpPr>
          <p:nvPr/>
        </p:nvSpPr>
        <p:spPr bwMode="auto">
          <a:xfrm>
            <a:off x="4723805" y="4929187"/>
            <a:ext cx="1259086" cy="410766"/>
          </a:xfrm>
          <a:prstGeom prst="roundRect">
            <a:avLst>
              <a:gd name="adj" fmla="val 14097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Local App</a:t>
            </a:r>
          </a:p>
        </p:txBody>
      </p:sp>
      <p:sp>
        <p:nvSpPr>
          <p:cNvPr id="43024" name="AutoShape 16"/>
          <p:cNvSpPr>
            <a:spLocks/>
          </p:cNvSpPr>
          <p:nvPr/>
        </p:nvSpPr>
        <p:spPr bwMode="auto">
          <a:xfrm>
            <a:off x="4652367" y="5715000"/>
            <a:ext cx="1401961" cy="535781"/>
          </a:xfrm>
          <a:prstGeom prst="roundRect">
            <a:avLst>
              <a:gd name="adj" fmla="val 9722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Switch</a:t>
            </a:r>
          </a:p>
        </p:txBody>
      </p:sp>
      <p:sp>
        <p:nvSpPr>
          <p:cNvPr id="43025" name="AutoShape 17"/>
          <p:cNvSpPr>
            <a:spLocks/>
          </p:cNvSpPr>
          <p:nvPr/>
        </p:nvSpPr>
        <p:spPr bwMode="auto">
          <a:xfrm>
            <a:off x="6286500" y="4929187"/>
            <a:ext cx="1259086" cy="410766"/>
          </a:xfrm>
          <a:prstGeom prst="roundRect">
            <a:avLst>
              <a:gd name="adj" fmla="val 14097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Local App</a:t>
            </a:r>
          </a:p>
        </p:txBody>
      </p:sp>
      <p:sp>
        <p:nvSpPr>
          <p:cNvPr id="43026" name="AutoShape 18"/>
          <p:cNvSpPr>
            <a:spLocks/>
          </p:cNvSpPr>
          <p:nvPr/>
        </p:nvSpPr>
        <p:spPr bwMode="auto">
          <a:xfrm>
            <a:off x="6215062" y="5715000"/>
            <a:ext cx="1401961" cy="535781"/>
          </a:xfrm>
          <a:prstGeom prst="roundRect">
            <a:avLst>
              <a:gd name="adj" fmla="val 9722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Switch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23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/>
              <a:t>Soheil</a:t>
            </a:r>
            <a:r>
              <a:rPr lang="en-US" dirty="0"/>
              <a:t> </a:t>
            </a:r>
            <a:r>
              <a:rPr lang="en-US" dirty="0" err="1"/>
              <a:t>Hassas</a:t>
            </a:r>
            <a:r>
              <a:rPr lang="en-US" dirty="0"/>
              <a:t> </a:t>
            </a:r>
            <a:r>
              <a:rPr lang="en-US" dirty="0" err="1"/>
              <a:t>Yeganeh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60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1"/>
          <p:cNvSpPr>
            <a:spLocks/>
          </p:cNvSpPr>
          <p:nvPr/>
        </p:nvSpPr>
        <p:spPr bwMode="auto">
          <a:xfrm>
            <a:off x="1384102" y="4429125"/>
            <a:ext cx="1678781" cy="1785938"/>
          </a:xfrm>
          <a:prstGeom prst="roundRect">
            <a:avLst>
              <a:gd name="adj" fmla="val 7977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algn="l">
              <a:defRPr/>
            </a:pPr>
            <a:r>
              <a:rPr lang="en-US" sz="1900" i="1">
                <a:solidFill>
                  <a:srgbClr val="4C4C4C"/>
                </a:solidFill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End-Host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/>
                <a:cs typeface="Arial"/>
              </a:rPr>
              <a:t>Local Resources</a:t>
            </a:r>
          </a:p>
        </p:txBody>
      </p:sp>
      <p:sp>
        <p:nvSpPr>
          <p:cNvPr id="45059" name="AutoShape 3"/>
          <p:cNvSpPr>
            <a:spLocks/>
          </p:cNvSpPr>
          <p:nvPr/>
        </p:nvSpPr>
        <p:spPr bwMode="auto">
          <a:xfrm>
            <a:off x="6607969" y="4438054"/>
            <a:ext cx="1750219" cy="1785938"/>
          </a:xfrm>
          <a:prstGeom prst="roundRect">
            <a:avLst>
              <a:gd name="adj" fmla="val 7653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algn="l">
              <a:defRPr/>
            </a:pPr>
            <a:r>
              <a:rPr lang="en-US" sz="1900" i="1">
                <a:solidFill>
                  <a:srgbClr val="4C4C4C"/>
                </a:solidFill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Switch</a:t>
            </a:r>
          </a:p>
        </p:txBody>
      </p:sp>
      <p:sp>
        <p:nvSpPr>
          <p:cNvPr id="45060" name="Rectangle 4"/>
          <p:cNvSpPr>
            <a:spLocks/>
          </p:cNvSpPr>
          <p:nvPr/>
        </p:nvSpPr>
        <p:spPr bwMode="auto">
          <a:xfrm>
            <a:off x="6751961" y="5511909"/>
            <a:ext cx="13953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900">
                <a:latin typeface="Gill Sans Light" charset="0"/>
                <a:ea typeface="ＭＳ Ｐゴシック" charset="0"/>
                <a:sym typeface="Gill Sans Light" charset="0"/>
              </a:rPr>
              <a:t>Programmable</a:t>
            </a:r>
          </a:p>
          <a:p>
            <a:r>
              <a:rPr lang="en-US" sz="1900">
                <a:latin typeface="Gill Sans Light" charset="0"/>
                <a:ea typeface="ＭＳ Ｐゴシック" charset="0"/>
                <a:sym typeface="Gill Sans Light" charset="0"/>
              </a:rPr>
              <a:t>Switch</a:t>
            </a:r>
          </a:p>
        </p:txBody>
      </p:sp>
      <p:sp>
        <p:nvSpPr>
          <p:cNvPr id="45061" name="Rectangle 5"/>
          <p:cNvSpPr>
            <a:spLocks/>
          </p:cNvSpPr>
          <p:nvPr/>
        </p:nvSpPr>
        <p:spPr bwMode="auto">
          <a:xfrm rot="-187326">
            <a:off x="109389" y="3612059"/>
            <a:ext cx="275927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BC0000"/>
                </a:solidFill>
                <a:latin typeface="LD Chalk" charset="0"/>
                <a:ea typeface="ＭＳ Ｐゴシック" charset="0"/>
                <a:sym typeface="LD Chalk" charset="0"/>
              </a:rPr>
              <a:t>On the same hosts</a:t>
            </a:r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 running software switches.</a:t>
            </a:r>
          </a:p>
        </p:txBody>
      </p:sp>
      <p:grpSp>
        <p:nvGrpSpPr>
          <p:cNvPr id="45064" name="Group 8"/>
          <p:cNvGrpSpPr>
            <a:grpSpLocks/>
          </p:cNvGrpSpPr>
          <p:nvPr/>
        </p:nvGrpSpPr>
        <p:grpSpPr bwMode="auto">
          <a:xfrm>
            <a:off x="2398738" y="3758283"/>
            <a:ext cx="533549" cy="630659"/>
            <a:chOff x="0" y="0"/>
            <a:chExt cx="477" cy="564"/>
          </a:xfrm>
        </p:grpSpPr>
        <p:sp>
          <p:nvSpPr>
            <p:cNvPr id="2" name="Freeform 6"/>
            <p:cNvSpPr>
              <a:spLocks/>
            </p:cNvSpPr>
            <p:nvPr/>
          </p:nvSpPr>
          <p:spPr bwMode="auto">
            <a:xfrm rot="9623460" flipH="1">
              <a:off x="106" y="87"/>
              <a:ext cx="192" cy="424"/>
            </a:xfrm>
            <a:custGeom>
              <a:avLst/>
              <a:gdLst>
                <a:gd name="T0" fmla="*/ 0 w 19716"/>
                <a:gd name="T1" fmla="*/ 422 h 20686"/>
                <a:gd name="T2" fmla="*/ 111 w 19716"/>
                <a:gd name="T3" fmla="*/ 350 h 20686"/>
                <a:gd name="T4" fmla="*/ 187 w 19716"/>
                <a:gd name="T5" fmla="*/ 195 h 20686"/>
                <a:gd name="T6" fmla="*/ 142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" name="Pictur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76539">
              <a:off x="70" y="42"/>
              <a:ext cx="33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5" name="Rectangle 9"/>
          <p:cNvSpPr>
            <a:spLocks/>
          </p:cNvSpPr>
          <p:nvPr/>
        </p:nvSpPr>
        <p:spPr bwMode="auto">
          <a:xfrm rot="38991">
            <a:off x="6576715" y="3401095"/>
            <a:ext cx="225921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BC0000"/>
                </a:solidFill>
                <a:latin typeface="LD Chalk" charset="0"/>
                <a:ea typeface="ＭＳ Ｐゴシック" charset="0"/>
                <a:sym typeface="LD Chalk" charset="0"/>
              </a:rPr>
              <a:t>Inside</a:t>
            </a:r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 programmable switches.</a:t>
            </a:r>
          </a:p>
        </p:txBody>
      </p:sp>
      <p:grpSp>
        <p:nvGrpSpPr>
          <p:cNvPr id="45068" name="Group 12"/>
          <p:cNvGrpSpPr>
            <a:grpSpLocks/>
          </p:cNvGrpSpPr>
          <p:nvPr/>
        </p:nvGrpSpPr>
        <p:grpSpPr bwMode="auto">
          <a:xfrm>
            <a:off x="6211714" y="3794002"/>
            <a:ext cx="552524" cy="644053"/>
            <a:chOff x="0" y="0"/>
            <a:chExt cx="495" cy="577"/>
          </a:xfrm>
        </p:grpSpPr>
        <p:sp>
          <p:nvSpPr>
            <p:cNvPr id="4" name="Freeform 10"/>
            <p:cNvSpPr>
              <a:spLocks/>
            </p:cNvSpPr>
            <p:nvPr/>
          </p:nvSpPr>
          <p:spPr bwMode="auto">
            <a:xfrm rot="9623460">
              <a:off x="174" y="63"/>
              <a:ext cx="224" cy="432"/>
            </a:xfrm>
            <a:custGeom>
              <a:avLst/>
              <a:gdLst>
                <a:gd name="T0" fmla="*/ 0 w 19716"/>
                <a:gd name="T1" fmla="*/ 430 h 20686"/>
                <a:gd name="T2" fmla="*/ 129 w 19716"/>
                <a:gd name="T3" fmla="*/ 356 h 20686"/>
                <a:gd name="T4" fmla="*/ 218 w 19716"/>
                <a:gd name="T5" fmla="*/ 199 h 20686"/>
                <a:gd name="T6" fmla="*/ 165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" name="Pictur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76539">
              <a:off x="71" y="44"/>
              <a:ext cx="352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13"/>
          <p:cNvSpPr>
            <a:spLocks/>
          </p:cNvSpPr>
          <p:nvPr/>
        </p:nvSpPr>
        <p:spPr bwMode="auto">
          <a:xfrm>
            <a:off x="1000125" y="2156519"/>
            <a:ext cx="7143750" cy="77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1687"/>
              </a:spcBef>
            </a:pPr>
            <a:r>
              <a:rPr lang="en-US" sz="2400">
                <a:solidFill>
                  <a:srgbClr val="1F1F1F"/>
                </a:solidFill>
                <a:latin typeface="Gill Sans Light" charset="0"/>
                <a:ea typeface="ＭＳ Ｐゴシック" charset="0"/>
                <a:sym typeface="Gill Sans Light" charset="0"/>
              </a:rPr>
              <a:t>We can </a:t>
            </a:r>
            <a:r>
              <a:rPr lang="en-US" sz="2400">
                <a:solidFill>
                  <a:srgbClr val="1584C6"/>
                </a:solidFill>
                <a:latin typeface="Gill Sans Light" charset="0"/>
                <a:ea typeface="ＭＳ Ｐゴシック" charset="0"/>
                <a:sym typeface="Gill Sans Light" charset="0"/>
              </a:rPr>
              <a:t>offload</a:t>
            </a:r>
            <a:r>
              <a:rPr lang="en-US" sz="2400">
                <a:solidFill>
                  <a:srgbClr val="1F1F1F"/>
                </a:solidFill>
                <a:latin typeface="Gill Sans Light" charset="0"/>
                <a:ea typeface="ＭＳ Ｐゴシック" charset="0"/>
                <a:sym typeface="Gill Sans Light" charset="0"/>
              </a:rPr>
              <a:t> local apps to computing resources </a:t>
            </a:r>
            <a:r>
              <a:rPr lang="en-US" sz="2400">
                <a:solidFill>
                  <a:srgbClr val="1584C6"/>
                </a:solidFill>
                <a:latin typeface="Gill Sans Light" charset="0"/>
                <a:ea typeface="ＭＳ Ｐゴシック" charset="0"/>
                <a:sym typeface="Gill Sans Light" charset="0"/>
              </a:rPr>
              <a:t>next to switches</a:t>
            </a:r>
            <a:r>
              <a:rPr lang="en-US" sz="2400">
                <a:solidFill>
                  <a:srgbClr val="1F1F1F"/>
                </a:solidFill>
                <a:ea typeface="ＭＳ Ｐゴシック" charset="0"/>
              </a:rPr>
              <a:t>.</a:t>
            </a:r>
          </a:p>
        </p:txBody>
      </p:sp>
      <p:sp>
        <p:nvSpPr>
          <p:cNvPr id="45070" name="AutoShape 14"/>
          <p:cNvSpPr>
            <a:spLocks/>
          </p:cNvSpPr>
          <p:nvPr/>
        </p:nvSpPr>
        <p:spPr bwMode="auto">
          <a:xfrm>
            <a:off x="1598414" y="4929187"/>
            <a:ext cx="1259086" cy="410766"/>
          </a:xfrm>
          <a:prstGeom prst="roundRect">
            <a:avLst>
              <a:gd name="adj" fmla="val 14097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Local App</a:t>
            </a:r>
          </a:p>
        </p:txBody>
      </p:sp>
      <p:sp>
        <p:nvSpPr>
          <p:cNvPr id="45071" name="AutoShape 15"/>
          <p:cNvSpPr>
            <a:spLocks/>
          </p:cNvSpPr>
          <p:nvPr/>
        </p:nvSpPr>
        <p:spPr bwMode="auto">
          <a:xfrm>
            <a:off x="1526977" y="5527477"/>
            <a:ext cx="1401961" cy="535781"/>
          </a:xfrm>
          <a:prstGeom prst="roundRect">
            <a:avLst>
              <a:gd name="adj" fmla="val 9722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Soft. Switch</a:t>
            </a:r>
          </a:p>
        </p:txBody>
      </p:sp>
      <p:sp>
        <p:nvSpPr>
          <p:cNvPr id="45072" name="AutoShape 16"/>
          <p:cNvSpPr>
            <a:spLocks/>
          </p:cNvSpPr>
          <p:nvPr/>
        </p:nvSpPr>
        <p:spPr bwMode="auto">
          <a:xfrm>
            <a:off x="3768328" y="4500562"/>
            <a:ext cx="1678781" cy="973336"/>
          </a:xfrm>
          <a:prstGeom prst="roundRect">
            <a:avLst>
              <a:gd name="adj" fmla="val 13759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algn="l">
              <a:defRPr/>
            </a:pPr>
            <a:r>
              <a:rPr lang="en-US" sz="1900" i="1">
                <a:solidFill>
                  <a:srgbClr val="4C4C4C"/>
                </a:solidFill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End-Host</a:t>
            </a:r>
          </a:p>
        </p:txBody>
      </p:sp>
      <p:sp>
        <p:nvSpPr>
          <p:cNvPr id="45073" name="Rectangle 17"/>
          <p:cNvSpPr>
            <a:spLocks/>
          </p:cNvSpPr>
          <p:nvPr/>
        </p:nvSpPr>
        <p:spPr bwMode="auto">
          <a:xfrm rot="38991">
            <a:off x="4538514" y="3741539"/>
            <a:ext cx="160734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Hosts </a:t>
            </a:r>
            <a:r>
              <a:rPr lang="en-US">
                <a:solidFill>
                  <a:srgbClr val="BC0000"/>
                </a:solidFill>
                <a:latin typeface="LD Chalk" charset="0"/>
                <a:ea typeface="ＭＳ Ｐゴシック" charset="0"/>
                <a:sym typeface="LD Chalk" charset="0"/>
              </a:rPr>
              <a:t>close</a:t>
            </a:r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 to switches.</a:t>
            </a:r>
          </a:p>
        </p:txBody>
      </p:sp>
      <p:grpSp>
        <p:nvGrpSpPr>
          <p:cNvPr id="45076" name="Group 20"/>
          <p:cNvGrpSpPr>
            <a:grpSpLocks/>
          </p:cNvGrpSpPr>
          <p:nvPr/>
        </p:nvGrpSpPr>
        <p:grpSpPr bwMode="auto">
          <a:xfrm>
            <a:off x="5346650" y="4112121"/>
            <a:ext cx="598289" cy="659681"/>
            <a:chOff x="0" y="0"/>
            <a:chExt cx="536" cy="590"/>
          </a:xfrm>
        </p:grpSpPr>
        <p:sp>
          <p:nvSpPr>
            <p:cNvPr id="45074" name="Freeform 18"/>
            <p:cNvSpPr>
              <a:spLocks/>
            </p:cNvSpPr>
            <p:nvPr/>
          </p:nvSpPr>
          <p:spPr bwMode="auto">
            <a:xfrm rot="12619670" flipH="1">
              <a:off x="135" y="62"/>
              <a:ext cx="192" cy="432"/>
            </a:xfrm>
            <a:custGeom>
              <a:avLst/>
              <a:gdLst>
                <a:gd name="T0" fmla="*/ 0 w 19716"/>
                <a:gd name="T1" fmla="*/ 430 h 20686"/>
                <a:gd name="T2" fmla="*/ 111 w 19716"/>
                <a:gd name="T3" fmla="*/ 356 h 20686"/>
                <a:gd name="T4" fmla="*/ 187 w 19716"/>
                <a:gd name="T5" fmla="*/ 199 h 20686"/>
                <a:gd name="T6" fmla="*/ 142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5075" name="Picture 1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9670">
              <a:off x="100" y="51"/>
              <a:ext cx="33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77" name="AutoShape 21"/>
          <p:cNvSpPr>
            <a:spLocks/>
          </p:cNvSpPr>
          <p:nvPr/>
        </p:nvSpPr>
        <p:spPr bwMode="auto">
          <a:xfrm>
            <a:off x="3937992" y="4929187"/>
            <a:ext cx="1259086" cy="410766"/>
          </a:xfrm>
          <a:prstGeom prst="roundRect">
            <a:avLst>
              <a:gd name="adj" fmla="val 14097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Local App</a:t>
            </a:r>
          </a:p>
        </p:txBody>
      </p:sp>
      <p:sp>
        <p:nvSpPr>
          <p:cNvPr id="45078" name="AutoShape 22"/>
          <p:cNvSpPr>
            <a:spLocks/>
          </p:cNvSpPr>
          <p:nvPr/>
        </p:nvSpPr>
        <p:spPr bwMode="auto">
          <a:xfrm>
            <a:off x="3902273" y="5661422"/>
            <a:ext cx="1401961" cy="535781"/>
          </a:xfrm>
          <a:prstGeom prst="roundRect">
            <a:avLst>
              <a:gd name="adj" fmla="val 9722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Switch</a:t>
            </a:r>
          </a:p>
        </p:txBody>
      </p:sp>
      <p:sp>
        <p:nvSpPr>
          <p:cNvPr id="45079" name="AutoShape 23"/>
          <p:cNvSpPr>
            <a:spLocks/>
          </p:cNvSpPr>
          <p:nvPr/>
        </p:nvSpPr>
        <p:spPr bwMode="auto">
          <a:xfrm>
            <a:off x="6849070" y="4929187"/>
            <a:ext cx="1259086" cy="410766"/>
          </a:xfrm>
          <a:prstGeom prst="roundRect">
            <a:avLst>
              <a:gd name="adj" fmla="val 14097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9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Local App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8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/>
              <a:t>Soheil</a:t>
            </a:r>
            <a:r>
              <a:rPr lang="en-US" dirty="0"/>
              <a:t> </a:t>
            </a:r>
            <a:r>
              <a:rPr lang="en-US" dirty="0" err="1"/>
              <a:t>Hassas</a:t>
            </a:r>
            <a:r>
              <a:rPr lang="en-US" dirty="0"/>
              <a:t> </a:t>
            </a:r>
            <a:r>
              <a:rPr lang="en-US" dirty="0" err="1"/>
              <a:t>Yeganeh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1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utoUpdateAnimBg="0"/>
      <p:bldP spid="45065" grpId="0" autoUpdateAnimBg="0"/>
      <p:bldP spid="45073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Arial"/>
                <a:cs typeface="Arial"/>
              </a:rPr>
              <a:t>Kandoo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946672"/>
            <a:ext cx="7358063" cy="1651992"/>
          </a:xfrm>
        </p:spPr>
        <p:txBody>
          <a:bodyPr/>
          <a:lstStyle/>
          <a:p>
            <a:pPr marL="625056">
              <a:defRPr/>
            </a:pPr>
            <a:r>
              <a:rPr lang="en-US" smtClean="0">
                <a:latin typeface="Arial"/>
                <a:cs typeface="Arial"/>
              </a:rPr>
              <a:t>Two layers of controllers:</a:t>
            </a:r>
          </a:p>
          <a:p>
            <a:pPr marL="937584" lvl="1">
              <a:defRPr/>
            </a:pPr>
            <a:r>
              <a:rPr lang="en-US" smtClean="0">
                <a:latin typeface="Arial"/>
                <a:cs typeface="Arial"/>
              </a:rPr>
              <a:t>A logically centralized Root Controller.</a:t>
            </a:r>
          </a:p>
          <a:p>
            <a:pPr marL="937584" lvl="1">
              <a:defRPr/>
            </a:pPr>
            <a:r>
              <a:rPr lang="en-US" smtClean="0">
                <a:latin typeface="Arial"/>
                <a:cs typeface="Arial"/>
              </a:rPr>
              <a:t>Local Controllers.</a:t>
            </a:r>
          </a:p>
        </p:txBody>
      </p:sp>
      <p:sp>
        <p:nvSpPr>
          <p:cNvPr id="46083" name="Rectangle 3"/>
          <p:cNvSpPr>
            <a:spLocks/>
          </p:cNvSpPr>
          <p:nvPr/>
        </p:nvSpPr>
        <p:spPr bwMode="auto">
          <a:xfrm rot="271891">
            <a:off x="6985248" y="4217045"/>
            <a:ext cx="216098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Local controllers run </a:t>
            </a:r>
            <a:r>
              <a:rPr lang="en-US">
                <a:solidFill>
                  <a:srgbClr val="8300CB"/>
                </a:solidFill>
                <a:latin typeface="LD Chalk" charset="0"/>
                <a:ea typeface="ＭＳ Ｐゴシック" charset="0"/>
                <a:sym typeface="LD Chalk" charset="0"/>
              </a:rPr>
              <a:t>local apps</a:t>
            </a:r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.</a:t>
            </a:r>
          </a:p>
        </p:txBody>
      </p:sp>
      <p:grpSp>
        <p:nvGrpSpPr>
          <p:cNvPr id="46086" name="Group 6"/>
          <p:cNvGrpSpPr>
            <a:grpSpLocks/>
          </p:cNvGrpSpPr>
          <p:nvPr/>
        </p:nvGrpSpPr>
        <p:grpSpPr bwMode="auto">
          <a:xfrm>
            <a:off x="6779866" y="4695900"/>
            <a:ext cx="618381" cy="507876"/>
            <a:chOff x="0" y="0"/>
            <a:chExt cx="553" cy="454"/>
          </a:xfrm>
        </p:grpSpPr>
        <p:sp>
          <p:nvSpPr>
            <p:cNvPr id="46098" name="Freeform 4"/>
            <p:cNvSpPr>
              <a:spLocks/>
            </p:cNvSpPr>
            <p:nvPr/>
          </p:nvSpPr>
          <p:spPr bwMode="auto">
            <a:xfrm rot="15247745" flipH="1">
              <a:off x="173" y="-25"/>
              <a:ext cx="192" cy="423"/>
            </a:xfrm>
            <a:custGeom>
              <a:avLst/>
              <a:gdLst>
                <a:gd name="T0" fmla="*/ 0 w 19716"/>
                <a:gd name="T1" fmla="*/ 421 h 20686"/>
                <a:gd name="T2" fmla="*/ 111 w 19716"/>
                <a:gd name="T3" fmla="*/ 349 h 20686"/>
                <a:gd name="T4" fmla="*/ 187 w 19716"/>
                <a:gd name="T5" fmla="*/ 195 h 20686"/>
                <a:gd name="T6" fmla="*/ 142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52255">
              <a:off x="36" y="59"/>
              <a:ext cx="48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08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81" y="3652242"/>
            <a:ext cx="4634508" cy="258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Rectangle 8"/>
          <p:cNvSpPr>
            <a:spLocks/>
          </p:cNvSpPr>
          <p:nvPr/>
        </p:nvSpPr>
        <p:spPr bwMode="auto">
          <a:xfrm rot="271891">
            <a:off x="72554" y="3314031"/>
            <a:ext cx="1866305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The root controller runs </a:t>
            </a:r>
            <a:r>
              <a:rPr lang="en-US">
                <a:solidFill>
                  <a:srgbClr val="1584C6"/>
                </a:solidFill>
                <a:latin typeface="LD Chalk" charset="0"/>
                <a:ea typeface="ＭＳ Ｐゴシック" charset="0"/>
                <a:sym typeface="LD Chalk" charset="0"/>
              </a:rPr>
              <a:t>non-local apps</a:t>
            </a:r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.</a:t>
            </a:r>
          </a:p>
        </p:txBody>
      </p:sp>
      <p:grpSp>
        <p:nvGrpSpPr>
          <p:cNvPr id="46091" name="Group 11"/>
          <p:cNvGrpSpPr>
            <a:grpSpLocks/>
          </p:cNvGrpSpPr>
          <p:nvPr/>
        </p:nvGrpSpPr>
        <p:grpSpPr bwMode="auto">
          <a:xfrm>
            <a:off x="1655341" y="3845347"/>
            <a:ext cx="913061" cy="512340"/>
            <a:chOff x="0" y="0"/>
            <a:chExt cx="818" cy="459"/>
          </a:xfrm>
        </p:grpSpPr>
        <p:sp>
          <p:nvSpPr>
            <p:cNvPr id="3" name="Freeform 9"/>
            <p:cNvSpPr>
              <a:spLocks/>
            </p:cNvSpPr>
            <p:nvPr/>
          </p:nvSpPr>
          <p:spPr bwMode="auto">
            <a:xfrm rot="5060660">
              <a:off x="262" y="-162"/>
              <a:ext cx="280" cy="727"/>
            </a:xfrm>
            <a:custGeom>
              <a:avLst/>
              <a:gdLst>
                <a:gd name="T0" fmla="*/ 0 w 19476"/>
                <a:gd name="T1" fmla="*/ 727 h 21600"/>
                <a:gd name="T2" fmla="*/ 144 w 19476"/>
                <a:gd name="T3" fmla="*/ 573 h 21600"/>
                <a:gd name="T4" fmla="*/ 272 w 19476"/>
                <a:gd name="T5" fmla="*/ 320 h 21600"/>
                <a:gd name="T6" fmla="*/ 196 w 19476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476" h="21600">
                  <a:moveTo>
                    <a:pt x="0" y="21600"/>
                  </a:moveTo>
                  <a:cubicBezTo>
                    <a:pt x="0" y="21600"/>
                    <a:pt x="1215" y="21542"/>
                    <a:pt x="10043" y="17020"/>
                  </a:cubicBezTo>
                  <a:cubicBezTo>
                    <a:pt x="16875" y="13520"/>
                    <a:pt x="16043" y="13415"/>
                    <a:pt x="18925" y="9503"/>
                  </a:cubicBezTo>
                  <a:cubicBezTo>
                    <a:pt x="21600" y="5870"/>
                    <a:pt x="13663" y="0"/>
                    <a:pt x="13663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6097" name="Picture 1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9340">
              <a:off x="17" y="37"/>
              <a:ext cx="7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92" name="Rectangle 12"/>
          <p:cNvSpPr>
            <a:spLocks/>
          </p:cNvSpPr>
          <p:nvPr/>
        </p:nvSpPr>
        <p:spPr bwMode="auto">
          <a:xfrm rot="271891">
            <a:off x="6993062" y="5780857"/>
            <a:ext cx="2160984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Local controllers </a:t>
            </a:r>
            <a:r>
              <a:rPr lang="en-US">
                <a:solidFill>
                  <a:srgbClr val="8300CB"/>
                </a:solidFill>
                <a:latin typeface="LD Chalk" charset="0"/>
                <a:ea typeface="ＭＳ Ｐゴシック" charset="0"/>
                <a:sym typeface="LD Chalk" charset="0"/>
              </a:rPr>
              <a:t>shield</a:t>
            </a:r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 the root controller.</a:t>
            </a:r>
          </a:p>
        </p:txBody>
      </p:sp>
      <p:grpSp>
        <p:nvGrpSpPr>
          <p:cNvPr id="46095" name="Group 15"/>
          <p:cNvGrpSpPr>
            <a:grpSpLocks/>
          </p:cNvGrpSpPr>
          <p:nvPr/>
        </p:nvGrpSpPr>
        <p:grpSpPr bwMode="auto">
          <a:xfrm>
            <a:off x="6677174" y="5168057"/>
            <a:ext cx="626195" cy="570384"/>
            <a:chOff x="0" y="0"/>
            <a:chExt cx="561" cy="511"/>
          </a:xfrm>
        </p:grpSpPr>
        <p:sp>
          <p:nvSpPr>
            <p:cNvPr id="46094" name="Freeform 13"/>
            <p:cNvSpPr>
              <a:spLocks/>
            </p:cNvSpPr>
            <p:nvPr/>
          </p:nvSpPr>
          <p:spPr bwMode="auto">
            <a:xfrm rot="-4475489">
              <a:off x="140" y="79"/>
              <a:ext cx="272" cy="416"/>
            </a:xfrm>
            <a:custGeom>
              <a:avLst/>
              <a:gdLst>
                <a:gd name="T0" fmla="*/ 0 w 19716"/>
                <a:gd name="T1" fmla="*/ 414 h 20686"/>
                <a:gd name="T2" fmla="*/ 157 w 19716"/>
                <a:gd name="T3" fmla="*/ 343 h 20686"/>
                <a:gd name="T4" fmla="*/ 265 w 19716"/>
                <a:gd name="T5" fmla="*/ 192 h 20686"/>
                <a:gd name="T6" fmla="*/ 201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" name="Picture 14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24510">
              <a:off x="44" y="55"/>
              <a:ext cx="472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96" name="Rectangle 16"/>
          <p:cNvSpPr>
            <a:spLocks/>
          </p:cNvSpPr>
          <p:nvPr/>
        </p:nvSpPr>
        <p:spPr bwMode="auto">
          <a:xfrm rot="271891">
            <a:off x="340445" y="5030763"/>
            <a:ext cx="216098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BC0000"/>
                </a:solidFill>
                <a:latin typeface="LD Chalk" charset="0"/>
                <a:ea typeface="ＭＳ Ｐゴシック" charset="0"/>
                <a:sym typeface="LD Chalk" charset="0"/>
              </a:rPr>
              <a:t>Lightweight</a:t>
            </a:r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 and </a:t>
            </a:r>
            <a:r>
              <a:rPr lang="en-US">
                <a:solidFill>
                  <a:srgbClr val="BC0000"/>
                </a:solidFill>
                <a:latin typeface="LD Chalk" charset="0"/>
                <a:ea typeface="ＭＳ Ｐゴシック" charset="0"/>
                <a:sym typeface="LD Chalk" charset="0"/>
              </a:rPr>
              <a:t>easy to implement</a:t>
            </a:r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.</a:t>
            </a:r>
          </a:p>
        </p:txBody>
      </p:sp>
      <p:grpSp>
        <p:nvGrpSpPr>
          <p:cNvPr id="46099" name="Group 19"/>
          <p:cNvGrpSpPr>
            <a:grpSpLocks/>
          </p:cNvGrpSpPr>
          <p:nvPr/>
        </p:nvGrpSpPr>
        <p:grpSpPr bwMode="auto">
          <a:xfrm>
            <a:off x="1973461" y="4796359"/>
            <a:ext cx="752326" cy="424160"/>
            <a:chOff x="0" y="0"/>
            <a:chExt cx="673" cy="379"/>
          </a:xfrm>
        </p:grpSpPr>
        <p:sp>
          <p:nvSpPr>
            <p:cNvPr id="5" name="Freeform 17"/>
            <p:cNvSpPr>
              <a:spLocks/>
            </p:cNvSpPr>
            <p:nvPr/>
          </p:nvSpPr>
          <p:spPr bwMode="auto">
            <a:xfrm rot="5862483" flipH="1">
              <a:off x="247" y="-67"/>
              <a:ext cx="168" cy="591"/>
            </a:xfrm>
            <a:custGeom>
              <a:avLst/>
              <a:gdLst>
                <a:gd name="T0" fmla="*/ 0 w 19716"/>
                <a:gd name="T1" fmla="*/ 588 h 20686"/>
                <a:gd name="T2" fmla="*/ 97 w 19716"/>
                <a:gd name="T3" fmla="*/ 488 h 20686"/>
                <a:gd name="T4" fmla="*/ 164 w 19716"/>
                <a:gd name="T5" fmla="*/ 272 h 20686"/>
                <a:gd name="T6" fmla="*/ 124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6093" name="Picture 1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2484">
              <a:off x="16" y="41"/>
              <a:ext cx="640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24" name="Footer Placeholder 3"/>
          <p:cNvSpPr txBox="1">
            <a:spLocks/>
          </p:cNvSpPr>
          <p:nvPr/>
        </p:nvSpPr>
        <p:spPr>
          <a:xfrm>
            <a:off x="5562600" y="6461125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/>
              <a:t>Soheil</a:t>
            </a:r>
            <a:r>
              <a:rPr lang="en-US" dirty="0"/>
              <a:t> </a:t>
            </a:r>
            <a:r>
              <a:rPr lang="en-US" dirty="0" err="1"/>
              <a:t>Hassas</a:t>
            </a:r>
            <a:r>
              <a:rPr lang="en-US" dirty="0"/>
              <a:t> </a:t>
            </a:r>
            <a:r>
              <a:rPr lang="en-US" dirty="0" err="1"/>
              <a:t>Yeganeh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4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utoUpdateAnimBg="0"/>
      <p:bldP spid="46088" grpId="0" autoUpdateAnimBg="0"/>
      <p:bldP spid="46092" grpId="0" autoUpdateAnimBg="0"/>
      <p:bldP spid="4609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of Previous Lecture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Which is the configuration and management protocol?</a:t>
            </a:r>
          </a:p>
          <a:p>
            <a:pPr lvl="1"/>
            <a:r>
              <a:rPr lang="en-US" dirty="0" smtClean="0"/>
              <a:t>OF-CONFIG</a:t>
            </a:r>
          </a:p>
          <a:p>
            <a:pPr lvl="1"/>
            <a:endParaRPr lang="en-US" dirty="0" smtClean="0"/>
          </a:p>
          <a:p>
            <a:pPr marL="514350" indent="-457200"/>
            <a:r>
              <a:rPr lang="en-US" dirty="0" smtClean="0"/>
              <a:t>Why does OF-CONFIG do?</a:t>
            </a:r>
          </a:p>
          <a:p>
            <a:pPr lvl="1"/>
            <a:r>
              <a:rPr lang="en-US" dirty="0" smtClean="0"/>
              <a:t>Bootstrap </a:t>
            </a:r>
            <a:r>
              <a:rPr lang="en-US" dirty="0" err="1" smtClean="0"/>
              <a:t>OpenFlow</a:t>
            </a:r>
            <a:r>
              <a:rPr lang="en-US" dirty="0" smtClean="0"/>
              <a:t> network, e.g. configure switches to connect to controllers</a:t>
            </a:r>
          </a:p>
          <a:p>
            <a:pPr lvl="1"/>
            <a:r>
              <a:rPr lang="en-US" dirty="0" smtClean="0"/>
              <a:t>Allocate resources within switches, e.g. ports, queues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1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latin typeface="Arial"/>
                <a:cs typeface="Arial"/>
              </a:rPr>
              <a:t>An Example:</a:t>
            </a:r>
            <a:br>
              <a:rPr lang="en-US" smtClean="0">
                <a:latin typeface="Arial"/>
                <a:cs typeface="Arial"/>
              </a:rPr>
            </a:br>
            <a:r>
              <a:rPr lang="en-US" sz="3700">
                <a:latin typeface="Arial"/>
                <a:cs typeface="Arial"/>
              </a:rPr>
              <a:t>Elephant flow rerouteing.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485" y="5214938"/>
            <a:ext cx="5965031" cy="86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047" y="4259461"/>
            <a:ext cx="3814093" cy="108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89" y="3375422"/>
            <a:ext cx="2197820" cy="168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641" y="3911203"/>
            <a:ext cx="1169789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570" y="4357687"/>
            <a:ext cx="1157511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81" y="3875485"/>
            <a:ext cx="4262810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/>
              <a:t>Soheil</a:t>
            </a:r>
            <a:r>
              <a:rPr lang="en-US" dirty="0"/>
              <a:t> </a:t>
            </a:r>
            <a:r>
              <a:rPr lang="en-US" dirty="0" err="1"/>
              <a:t>Hassas</a:t>
            </a:r>
            <a:r>
              <a:rPr lang="en-US" dirty="0"/>
              <a:t> </a:t>
            </a:r>
            <a:r>
              <a:rPr lang="en-US" dirty="0" err="1"/>
              <a:t>Yeganeh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2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279" y="2445619"/>
            <a:ext cx="2277070" cy="12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641" y="2982515"/>
            <a:ext cx="1169789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70" y="3348633"/>
            <a:ext cx="3071813" cy="233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4" name="Group 6"/>
          <p:cNvGrpSpPr>
            <a:grpSpLocks/>
          </p:cNvGrpSpPr>
          <p:nvPr/>
        </p:nvGrpSpPr>
        <p:grpSpPr bwMode="auto">
          <a:xfrm>
            <a:off x="1885281" y="2923357"/>
            <a:ext cx="987846" cy="1030262"/>
            <a:chOff x="0" y="0"/>
            <a:chExt cx="884" cy="923"/>
          </a:xfrm>
        </p:grpSpPr>
        <p:sp>
          <p:nvSpPr>
            <p:cNvPr id="2" name="Freeform 4"/>
            <p:cNvSpPr>
              <a:spLocks/>
            </p:cNvSpPr>
            <p:nvPr/>
          </p:nvSpPr>
          <p:spPr bwMode="auto">
            <a:xfrm rot="8253849">
              <a:off x="347" y="-5"/>
              <a:ext cx="232" cy="895"/>
            </a:xfrm>
            <a:custGeom>
              <a:avLst/>
              <a:gdLst>
                <a:gd name="T0" fmla="*/ 0 w 19716"/>
                <a:gd name="T1" fmla="*/ 891 h 20686"/>
                <a:gd name="T2" fmla="*/ 134 w 19716"/>
                <a:gd name="T3" fmla="*/ 738 h 20686"/>
                <a:gd name="T4" fmla="*/ 226 w 19716"/>
                <a:gd name="T5" fmla="*/ 412 h 20686"/>
                <a:gd name="T6" fmla="*/ 171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" name="Picture 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546151">
              <a:off x="274" y="-10"/>
              <a:ext cx="336" cy="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13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258" y="3403327"/>
            <a:ext cx="3875484" cy="124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56" y="5293072"/>
            <a:ext cx="4375547" cy="32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latin typeface="Arial"/>
                <a:cs typeface="Arial"/>
              </a:rPr>
              <a:t>An Example:</a:t>
            </a:r>
            <a:br>
              <a:rPr lang="en-US" smtClean="0">
                <a:latin typeface="Arial"/>
                <a:cs typeface="Arial"/>
              </a:rPr>
            </a:br>
            <a:r>
              <a:rPr lang="en-US" sz="3700">
                <a:latin typeface="Arial"/>
                <a:cs typeface="Arial"/>
              </a:rPr>
              <a:t>Elephant flow </a:t>
            </a:r>
            <a:r>
              <a:rPr lang="en-US" sz="3700" dirty="0" err="1">
                <a:latin typeface="Arial"/>
                <a:cs typeface="Arial"/>
              </a:rPr>
              <a:t>rerouteing</a:t>
            </a:r>
            <a:r>
              <a:rPr lang="en-US" sz="3700" dirty="0">
                <a:latin typeface="Arial"/>
                <a:cs typeface="Arial"/>
              </a:rPr>
              <a:t>.</a:t>
            </a:r>
          </a:p>
        </p:txBody>
      </p:sp>
      <p:pic>
        <p:nvPicPr>
          <p:cNvPr id="4813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555" y="5473899"/>
            <a:ext cx="5965031" cy="86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39" y="4500563"/>
            <a:ext cx="1651992" cy="103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570" y="4643437"/>
            <a:ext cx="1157511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44" y="4500563"/>
            <a:ext cx="1651992" cy="103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34508"/>
            <a:ext cx="1157511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594" y="4500563"/>
            <a:ext cx="1651992" cy="103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2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616648"/>
            <a:ext cx="1157511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5" name="Rectangle 17"/>
          <p:cNvSpPr>
            <a:spLocks/>
          </p:cNvSpPr>
          <p:nvPr/>
        </p:nvSpPr>
        <p:spPr bwMode="auto">
          <a:xfrm rot="271891">
            <a:off x="6895951" y="3103066"/>
            <a:ext cx="216991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Application-specific </a:t>
            </a:r>
            <a:r>
              <a:rPr lang="en-US">
                <a:solidFill>
                  <a:srgbClr val="0000FF"/>
                </a:solidFill>
                <a:latin typeface="LD Chalk" charset="0"/>
                <a:ea typeface="ＭＳ Ｐゴシック" charset="0"/>
                <a:sym typeface="LD Chalk" charset="0"/>
              </a:rPr>
              <a:t>events</a:t>
            </a:r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.</a:t>
            </a:r>
          </a:p>
        </p:txBody>
      </p:sp>
      <p:grpSp>
        <p:nvGrpSpPr>
          <p:cNvPr id="48148" name="Group 20"/>
          <p:cNvGrpSpPr>
            <a:grpSpLocks/>
          </p:cNvGrpSpPr>
          <p:nvPr/>
        </p:nvGrpSpPr>
        <p:grpSpPr bwMode="auto">
          <a:xfrm>
            <a:off x="6548810" y="2776018"/>
            <a:ext cx="811485" cy="443135"/>
            <a:chOff x="0" y="0"/>
            <a:chExt cx="726" cy="396"/>
          </a:xfrm>
        </p:grpSpPr>
        <p:sp>
          <p:nvSpPr>
            <p:cNvPr id="48151" name="Freeform 18"/>
            <p:cNvSpPr>
              <a:spLocks/>
            </p:cNvSpPr>
            <p:nvPr/>
          </p:nvSpPr>
          <p:spPr bwMode="auto">
            <a:xfrm rot="-6006614">
              <a:off x="285" y="-82"/>
              <a:ext cx="160" cy="631"/>
            </a:xfrm>
            <a:custGeom>
              <a:avLst/>
              <a:gdLst>
                <a:gd name="T0" fmla="*/ 0 w 19716"/>
                <a:gd name="T1" fmla="*/ 628 h 20686"/>
                <a:gd name="T2" fmla="*/ 92 w 19716"/>
                <a:gd name="T3" fmla="*/ 521 h 20686"/>
                <a:gd name="T4" fmla="*/ 156 w 19716"/>
                <a:gd name="T5" fmla="*/ 291 h 20686"/>
                <a:gd name="T6" fmla="*/ 118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8152" name="Picture 19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06614">
              <a:off x="19" y="58"/>
              <a:ext cx="688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149" name="Rectangle 21"/>
          <p:cNvSpPr>
            <a:spLocks/>
          </p:cNvSpPr>
          <p:nvPr/>
        </p:nvSpPr>
        <p:spPr bwMode="auto">
          <a:xfrm>
            <a:off x="759023" y="2629704"/>
            <a:ext cx="27077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Kandoo</a:t>
            </a:r>
            <a:r>
              <a:rPr lang="ja-JP" altLang="en-US">
                <a:solidFill>
                  <a:srgbClr val="1F1F1F"/>
                </a:solidFill>
                <a:latin typeface="Arial" charset="0"/>
                <a:ea typeface="ＭＳ Ｐゴシック" charset="0"/>
                <a:sym typeface="LD Chalk" charset="0"/>
              </a:rPr>
              <a:t>’</a:t>
            </a:r>
            <a:r>
              <a:rPr lang="en-US" altLang="ja-JP">
                <a:solidFill>
                  <a:srgbClr val="1F1F1F"/>
                </a:solidFill>
                <a:latin typeface="LD Chalk" charset="0"/>
                <a:ea typeface="LD Chalk" charset="0"/>
                <a:cs typeface="LD Chalk" charset="0"/>
                <a:sym typeface="LD Chalk" charset="0"/>
              </a:rPr>
              <a:t>s </a:t>
            </a:r>
            <a:r>
              <a:rPr lang="en-US" altLang="ja-JP">
                <a:solidFill>
                  <a:srgbClr val="8300CB"/>
                </a:solidFill>
                <a:latin typeface="LD Chalk" charset="0"/>
                <a:ea typeface="LD Chalk" charset="0"/>
                <a:cs typeface="LD Chalk" charset="0"/>
                <a:sym typeface="LD Chalk" charset="0"/>
              </a:rPr>
              <a:t>event channels</a:t>
            </a:r>
            <a:r>
              <a:rPr lang="en-US" altLang="ja-JP">
                <a:solidFill>
                  <a:srgbClr val="1F1F1F"/>
                </a:solidFill>
                <a:latin typeface="LD Chalk" charset="0"/>
                <a:ea typeface="LD Chalk" charset="0"/>
                <a:cs typeface="LD Chalk" charset="0"/>
                <a:sym typeface="LD Chalk" charset="0"/>
              </a:rPr>
              <a:t>.</a:t>
            </a:r>
            <a:endParaRPr lang="en-US">
              <a:solidFill>
                <a:srgbClr val="1F1F1F"/>
              </a:solidFill>
              <a:latin typeface="LD Chalk" charset="0"/>
              <a:ea typeface="LD Chalk" charset="0"/>
              <a:cs typeface="LD Chalk" charset="0"/>
              <a:sym typeface="LD Chalk" charset="0"/>
            </a:endParaRPr>
          </a:p>
        </p:txBody>
      </p:sp>
      <p:sp>
        <p:nvSpPr>
          <p:cNvPr id="48150" name="Rectangle 22"/>
          <p:cNvSpPr>
            <a:spLocks/>
          </p:cNvSpPr>
          <p:nvPr/>
        </p:nvSpPr>
        <p:spPr bwMode="auto">
          <a:xfrm rot="271891">
            <a:off x="7510984" y="5471666"/>
            <a:ext cx="178593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BC0000"/>
                </a:solidFill>
                <a:latin typeface="LD Chalk" charset="0"/>
                <a:ea typeface="ＭＳ Ｐゴシック" charset="0"/>
                <a:sym typeface="LD Chalk" charset="0"/>
              </a:rPr>
              <a:t>Scales linearly</a:t>
            </a:r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 with the number of switches.</a:t>
            </a:r>
          </a:p>
        </p:txBody>
      </p:sp>
      <p:grpSp>
        <p:nvGrpSpPr>
          <p:cNvPr id="48153" name="Group 25"/>
          <p:cNvGrpSpPr>
            <a:grpSpLocks/>
          </p:cNvGrpSpPr>
          <p:nvPr/>
        </p:nvGrpSpPr>
        <p:grpSpPr bwMode="auto">
          <a:xfrm>
            <a:off x="7329041" y="4793010"/>
            <a:ext cx="724421" cy="727770"/>
            <a:chOff x="0" y="0"/>
            <a:chExt cx="649" cy="651"/>
          </a:xfrm>
        </p:grpSpPr>
        <p:sp>
          <p:nvSpPr>
            <p:cNvPr id="6" name="Freeform 23"/>
            <p:cNvSpPr>
              <a:spLocks/>
            </p:cNvSpPr>
            <p:nvPr/>
          </p:nvSpPr>
          <p:spPr bwMode="auto">
            <a:xfrm rot="-2679067">
              <a:off x="193" y="89"/>
              <a:ext cx="216" cy="528"/>
            </a:xfrm>
            <a:custGeom>
              <a:avLst/>
              <a:gdLst>
                <a:gd name="T0" fmla="*/ 0 w 19716"/>
                <a:gd name="T1" fmla="*/ 526 h 20686"/>
                <a:gd name="T2" fmla="*/ 124 w 19716"/>
                <a:gd name="T3" fmla="*/ 436 h 20686"/>
                <a:gd name="T4" fmla="*/ 211 w 19716"/>
                <a:gd name="T5" fmla="*/ 243 h 20686"/>
                <a:gd name="T6" fmla="*/ 160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7" name="Picture 24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679067">
              <a:off x="156" y="33"/>
              <a:ext cx="336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154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852" y="2957959"/>
            <a:ext cx="1509117" cy="172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31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/>
              <a:t>Soheil</a:t>
            </a:r>
            <a:r>
              <a:rPr lang="en-US" dirty="0"/>
              <a:t> </a:t>
            </a:r>
            <a:r>
              <a:rPr lang="en-US" dirty="0" err="1"/>
              <a:t>Hassas</a:t>
            </a:r>
            <a:r>
              <a:rPr lang="en-US" dirty="0"/>
              <a:t> </a:t>
            </a:r>
            <a:r>
              <a:rPr lang="en-US" dirty="0" err="1"/>
              <a:t>Yeganeh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6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5" grpId="0" autoUpdateAnimBg="0"/>
      <p:bldP spid="48149" grpId="0" autoUpdateAnimBg="0"/>
      <p:bldP spid="48150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/>
                <a:cs typeface="Arial"/>
              </a:rPr>
              <a:t>Future directions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25056">
              <a:defRPr/>
            </a:pPr>
            <a:r>
              <a:rPr lang="en-US" dirty="0" smtClean="0">
                <a:latin typeface="Arial"/>
                <a:cs typeface="Arial"/>
              </a:rPr>
              <a:t>A Generalized Hierarchy</a:t>
            </a:r>
          </a:p>
          <a:p>
            <a:pPr marL="937584" lvl="1">
              <a:defRPr/>
            </a:pPr>
            <a:r>
              <a:rPr lang="en-US" dirty="0" smtClean="0">
                <a:latin typeface="Arial"/>
                <a:cs typeface="Arial"/>
              </a:rPr>
              <a:t>Filling the gap between local and non-local apps</a:t>
            </a:r>
          </a:p>
          <a:p>
            <a:pPr marL="937584" lvl="1">
              <a:defRPr/>
            </a:pPr>
            <a:r>
              <a:rPr lang="en-US" dirty="0" smtClean="0">
                <a:latin typeface="Arial"/>
                <a:cs typeface="Arial"/>
              </a:rPr>
              <a:t>Finding the right scope is quite challenging</a:t>
            </a:r>
          </a:p>
          <a:p>
            <a:pPr marL="937584" lvl="1">
              <a:defRPr/>
            </a:pPr>
            <a:r>
              <a:rPr lang="en-US" dirty="0" smtClean="0">
                <a:latin typeface="Arial"/>
                <a:cs typeface="Arial"/>
              </a:rPr>
              <a:t>Finding the right scope is quite challenging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/>
              <a:t>Soheil</a:t>
            </a:r>
            <a:r>
              <a:rPr lang="en-US" dirty="0"/>
              <a:t> </a:t>
            </a:r>
            <a:r>
              <a:rPr lang="en-US" dirty="0" err="1"/>
              <a:t>Hassas</a:t>
            </a:r>
            <a:r>
              <a:rPr lang="en-US" dirty="0"/>
              <a:t> </a:t>
            </a:r>
            <a:r>
              <a:rPr lang="en-US" dirty="0" err="1"/>
              <a:t>Yeganeh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0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SDN scalability</a:t>
            </a:r>
          </a:p>
          <a:p>
            <a:pPr lvl="1"/>
            <a:r>
              <a:rPr lang="en-US" dirty="0" smtClean="0"/>
              <a:t>Scale controller</a:t>
            </a:r>
          </a:p>
          <a:p>
            <a:pPr lvl="2"/>
            <a:r>
              <a:rPr lang="en-US" dirty="0" smtClean="0"/>
              <a:t>Flat structure multiple controllers [ONIX, OSDI’10]</a:t>
            </a:r>
          </a:p>
          <a:p>
            <a:pPr lvl="2"/>
            <a:r>
              <a:rPr lang="en-US" dirty="0"/>
              <a:t>Recursive controller design </a:t>
            </a:r>
            <a:r>
              <a:rPr lang="en-US" dirty="0" smtClean="0"/>
              <a:t>[</a:t>
            </a:r>
            <a:r>
              <a:rPr lang="en-US" dirty="0" err="1" smtClean="0"/>
              <a:t>Xbar</a:t>
            </a:r>
            <a:r>
              <a:rPr lang="en-US" dirty="0" smtClean="0"/>
              <a:t>, ONS,13]</a:t>
            </a:r>
          </a:p>
          <a:p>
            <a:pPr lvl="2"/>
            <a:r>
              <a:rPr lang="en-US" dirty="0" smtClean="0"/>
              <a:t>Hierarchical controller design [</a:t>
            </a:r>
            <a:r>
              <a:rPr lang="en-US" dirty="0" err="1" smtClean="0"/>
              <a:t>Kandoo</a:t>
            </a:r>
            <a:r>
              <a:rPr lang="en-US" dirty="0" smtClean="0"/>
              <a:t>, HotSDN’12]</a:t>
            </a:r>
          </a:p>
          <a:p>
            <a:pPr lvl="1"/>
            <a:r>
              <a:rPr lang="en-US" dirty="0" smtClean="0"/>
              <a:t>Offload to switch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Offload to switch control plane [</a:t>
            </a:r>
            <a:r>
              <a:rPr lang="en-US" dirty="0" err="1" smtClean="0">
                <a:solidFill>
                  <a:srgbClr val="FF0000"/>
                </a:solidFill>
              </a:rPr>
              <a:t>Diffane</a:t>
            </a:r>
            <a:r>
              <a:rPr lang="en-US" dirty="0" smtClean="0">
                <a:solidFill>
                  <a:srgbClr val="FF0000"/>
                </a:solidFill>
              </a:rPr>
              <a:t>, SIGCOMM’10]</a:t>
            </a:r>
          </a:p>
          <a:p>
            <a:pPr lvl="2"/>
            <a:r>
              <a:rPr lang="en-US" dirty="0" smtClean="0"/>
              <a:t>Offload of switch data plane [</a:t>
            </a:r>
            <a:r>
              <a:rPr lang="en-US" dirty="0" err="1" smtClean="0"/>
              <a:t>DevoFlow</a:t>
            </a:r>
            <a:r>
              <a:rPr lang="en-US" dirty="0" smtClean="0"/>
              <a:t>, SIGCOMM’11]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85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427038" y="4203700"/>
            <a:ext cx="8231187" cy="33528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modem"/>
          <p:cNvSpPr>
            <a:spLocks noEditPoints="1" noChangeArrowheads="1"/>
          </p:cNvSpPr>
          <p:nvPr/>
        </p:nvSpPr>
        <p:spPr bwMode="auto">
          <a:xfrm>
            <a:off x="427038" y="5803900"/>
            <a:ext cx="973137" cy="360363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modem"/>
          <p:cNvSpPr>
            <a:spLocks noEditPoints="1" noChangeArrowheads="1"/>
          </p:cNvSpPr>
          <p:nvPr/>
        </p:nvSpPr>
        <p:spPr bwMode="auto">
          <a:xfrm>
            <a:off x="7712075" y="4687888"/>
            <a:ext cx="974725" cy="360362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modem"/>
          <p:cNvSpPr>
            <a:spLocks noEditPoints="1" noChangeArrowheads="1"/>
          </p:cNvSpPr>
          <p:nvPr/>
        </p:nvSpPr>
        <p:spPr bwMode="auto">
          <a:xfrm>
            <a:off x="2209800" y="5048250"/>
            <a:ext cx="973137" cy="360363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modem"/>
          <p:cNvSpPr>
            <a:spLocks noEditPoints="1" noChangeArrowheads="1"/>
          </p:cNvSpPr>
          <p:nvPr/>
        </p:nvSpPr>
        <p:spPr bwMode="auto">
          <a:xfrm>
            <a:off x="4191000" y="4203700"/>
            <a:ext cx="973137" cy="360363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modem"/>
          <p:cNvSpPr>
            <a:spLocks noEditPoints="1" noChangeArrowheads="1"/>
          </p:cNvSpPr>
          <p:nvPr/>
        </p:nvSpPr>
        <p:spPr bwMode="auto">
          <a:xfrm>
            <a:off x="5164137" y="5803899"/>
            <a:ext cx="973137" cy="360363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What’s DIFANE?</a:t>
            </a:r>
            <a:endParaRPr lang="en-US" dirty="0"/>
          </a:p>
        </p:txBody>
      </p:sp>
      <p:pic>
        <p:nvPicPr>
          <p:cNvPr id="27" name="Picture 2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825" y="914400"/>
            <a:ext cx="1610975" cy="1760834"/>
          </a:xfrm>
          <a:prstGeom prst="rect">
            <a:avLst/>
          </a:prstGeom>
        </p:spPr>
      </p:pic>
      <p:pic>
        <p:nvPicPr>
          <p:cNvPr id="28" name="Picture 2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948" y="3692229"/>
            <a:ext cx="565252" cy="617834"/>
          </a:xfrm>
          <a:prstGeom prst="rect">
            <a:avLst/>
          </a:prstGeom>
        </p:spPr>
      </p:pic>
      <p:pic>
        <p:nvPicPr>
          <p:cNvPr id="29" name="Picture 28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564063"/>
            <a:ext cx="565252" cy="617834"/>
          </a:xfrm>
          <a:prstGeom prst="rect">
            <a:avLst/>
          </a:prstGeom>
        </p:spPr>
      </p:pic>
      <p:pic>
        <p:nvPicPr>
          <p:cNvPr id="30" name="Picture 29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23" y="5408613"/>
            <a:ext cx="565252" cy="617834"/>
          </a:xfrm>
          <a:prstGeom prst="rect">
            <a:avLst/>
          </a:prstGeom>
        </p:spPr>
      </p:pic>
      <p:pic>
        <p:nvPicPr>
          <p:cNvPr id="31" name="Picture 30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748" y="5334000"/>
            <a:ext cx="565252" cy="617834"/>
          </a:xfrm>
          <a:prstGeom prst="rect">
            <a:avLst/>
          </a:prstGeom>
        </p:spPr>
      </p:pic>
      <p:pic>
        <p:nvPicPr>
          <p:cNvPr id="32" name="Picture 3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4310063"/>
            <a:ext cx="565252" cy="617834"/>
          </a:xfrm>
          <a:prstGeom prst="rect">
            <a:avLst/>
          </a:prstGeom>
        </p:spPr>
      </p:pic>
      <p:pic>
        <p:nvPicPr>
          <p:cNvPr id="33" name="Picture 32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923" y="5359372"/>
            <a:ext cx="694364" cy="667075"/>
          </a:xfrm>
          <a:prstGeom prst="rect">
            <a:avLst/>
          </a:prstGeom>
        </p:spPr>
      </p:pic>
      <p:pic>
        <p:nvPicPr>
          <p:cNvPr id="34" name="Picture 33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564063"/>
            <a:ext cx="694364" cy="667075"/>
          </a:xfrm>
          <a:prstGeom prst="rect">
            <a:avLst/>
          </a:prstGeom>
        </p:spPr>
      </p:pic>
      <p:pic>
        <p:nvPicPr>
          <p:cNvPr id="35" name="Picture 3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910" y="5334000"/>
            <a:ext cx="694364" cy="667075"/>
          </a:xfrm>
          <a:prstGeom prst="rect">
            <a:avLst/>
          </a:prstGeom>
        </p:spPr>
      </p:pic>
      <p:pic>
        <p:nvPicPr>
          <p:cNvPr id="36" name="Picture 3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948" y="3642988"/>
            <a:ext cx="694364" cy="667075"/>
          </a:xfrm>
          <a:prstGeom prst="rect">
            <a:avLst/>
          </a:prstGeom>
        </p:spPr>
      </p:pic>
      <p:pic>
        <p:nvPicPr>
          <p:cNvPr id="37" name="Picture 3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4285925"/>
            <a:ext cx="694364" cy="667075"/>
          </a:xfrm>
          <a:prstGeom prst="rect">
            <a:avLst/>
          </a:prstGeom>
        </p:spPr>
      </p:pic>
      <p:cxnSp>
        <p:nvCxnSpPr>
          <p:cNvPr id="42" name="Curved Connector 41"/>
          <p:cNvCxnSpPr/>
          <p:nvPr/>
        </p:nvCxnSpPr>
        <p:spPr>
          <a:xfrm flipV="1">
            <a:off x="1400175" y="2167582"/>
            <a:ext cx="5466387" cy="3636318"/>
          </a:xfrm>
          <a:prstGeom prst="curvedConnector3">
            <a:avLst>
              <a:gd name="adj1" fmla="val 8444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flipV="1">
            <a:off x="3182939" y="1981200"/>
            <a:ext cx="3759823" cy="3249940"/>
          </a:xfrm>
          <a:prstGeom prst="curvedConnector3">
            <a:avLst>
              <a:gd name="adj1" fmla="val 6828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6" idx="3"/>
          </p:cNvCxnSpPr>
          <p:nvPr/>
        </p:nvCxnSpPr>
        <p:spPr>
          <a:xfrm flipV="1">
            <a:off x="5158312" y="2167582"/>
            <a:ext cx="2156888" cy="1808944"/>
          </a:xfrm>
          <a:prstGeom prst="curvedConnector3">
            <a:avLst>
              <a:gd name="adj1" fmla="val 6246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35" idx="0"/>
          </p:cNvCxnSpPr>
          <p:nvPr/>
        </p:nvCxnSpPr>
        <p:spPr>
          <a:xfrm rot="5400000" flipH="1" flipV="1">
            <a:off x="5104846" y="3123646"/>
            <a:ext cx="2895600" cy="152510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/>
          <p:nvPr/>
        </p:nvCxnSpPr>
        <p:spPr>
          <a:xfrm rot="16200000" flipV="1">
            <a:off x="7106368" y="3101585"/>
            <a:ext cx="1847525" cy="63610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463948" cy="127952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Traditional enterprise</a:t>
            </a:r>
          </a:p>
          <a:p>
            <a:pPr lvl="1"/>
            <a:r>
              <a:rPr lang="en-US" dirty="0" smtClean="0"/>
              <a:t>Hard to manage</a:t>
            </a:r>
          </a:p>
          <a:p>
            <a:pPr lvl="1"/>
            <a:r>
              <a:rPr lang="en-US" dirty="0" smtClean="0"/>
              <a:t>Limited policies</a:t>
            </a:r>
          </a:p>
          <a:p>
            <a:pPr lvl="1"/>
            <a:r>
              <a:rPr lang="en-US" dirty="0" smtClean="0"/>
              <a:t>Distributed</a:t>
            </a:r>
          </a:p>
          <a:p>
            <a:pPr lvl="1"/>
            <a:endParaRPr lang="en-US" dirty="0"/>
          </a:p>
        </p:txBody>
      </p: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0" y="1143000"/>
            <a:ext cx="8658225" cy="127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9144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 noProof="0" dirty="0" smtClean="0">
                <a:solidFill>
                  <a:srgbClr val="0000FF"/>
                </a:solidFill>
                <a:latin typeface="Calibri"/>
                <a:ea typeface="ヒラギノ角ゴ Pro W3" pitchFamily="-65" charset="-128"/>
                <a:cs typeface="ヒラギノ角ゴ Pro W3" pitchFamily="-65" charset="-128"/>
              </a:rPr>
              <a:t>Flow-based networking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pitchFamily="-65" charset="-128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+mn-cs"/>
              </a:rPr>
              <a:t>Easy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+mn-cs"/>
              </a:rPr>
              <a:t> to manage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pitchFamily="-65" charset="-128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pitchFamily="-65" charset="-128"/>
                <a:cs typeface="+mn-cs"/>
              </a:rPr>
              <a:t>Support fine-grained policy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sz="2800" dirty="0" smtClean="0">
                <a:solidFill>
                  <a:srgbClr val="FF0000"/>
                </a:solidFill>
                <a:latin typeface="+mn-lt"/>
                <a:ea typeface="ヒラギノ角ゴ Pro W3" pitchFamily="-65" charset="-128"/>
                <a:cs typeface="+mn-cs"/>
              </a:rPr>
              <a:t>Scalability remains a challenge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ヒラギノ角ゴ Pro W3" pitchFamily="-65" charset="-128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5467" y="3373904"/>
            <a:ext cx="8716962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000000"/>
                </a:solidFill>
                <a:ea typeface="ヒラギノ角ゴ Pro W3" charset="-128"/>
                <a:cs typeface="ヒラギノ角ゴ Pro W3" charset="-128"/>
              </a:rPr>
              <a:t>DIFANE:</a:t>
            </a:r>
          </a:p>
          <a:p>
            <a:pPr algn="ctr">
              <a:defRPr/>
            </a:pPr>
            <a:r>
              <a:rPr lang="en-US" sz="4000" dirty="0" smtClean="0">
                <a:solidFill>
                  <a:srgbClr val="000000"/>
                </a:solidFill>
                <a:ea typeface="ヒラギノ角ゴ Pro W3" charset="-128"/>
                <a:cs typeface="ヒラギノ角ゴ Pro W3" charset="-128"/>
              </a:rPr>
              <a:t>A scalable way to apply fine-grained policies in enterprises </a:t>
            </a:r>
          </a:p>
        </p:txBody>
      </p:sp>
      <p:sp>
        <p:nvSpPr>
          <p:cNvPr id="38" name="Oval 37"/>
          <p:cNvSpPr/>
          <p:nvPr/>
        </p:nvSpPr>
        <p:spPr>
          <a:xfrm>
            <a:off x="7417518" y="1871016"/>
            <a:ext cx="1166963" cy="1024584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39" name="Footer Placeholder 3"/>
          <p:cNvSpPr txBox="1">
            <a:spLocks/>
          </p:cNvSpPr>
          <p:nvPr/>
        </p:nvSpPr>
        <p:spPr>
          <a:xfrm>
            <a:off x="6172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04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3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3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3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3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uild="p"/>
      <p:bldP spid="58" grpId="0"/>
      <p:bldP spid="59" grpId="0" animBg="1"/>
      <p:bldP spid="3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7075" y="5389563"/>
            <a:ext cx="130492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7162800" y="557212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HTTP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602163" cy="3886200"/>
          </a:xfrm>
        </p:spPr>
        <p:txBody>
          <a:bodyPr>
            <a:normAutofit fontScale="92500" lnSpcReduction="20000"/>
          </a:bodyPr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Access control </a:t>
            </a:r>
          </a:p>
          <a:p>
            <a:pPr lvl="1"/>
            <a:r>
              <a:rPr lang="en-US" smtClean="0"/>
              <a:t>Drop packets from </a:t>
            </a:r>
          </a:p>
          <a:p>
            <a:pPr lvl="1">
              <a:buFont typeface="Arial" charset="0"/>
              <a:buNone/>
            </a:pPr>
            <a:r>
              <a:rPr lang="en-US" smtClean="0"/>
              <a:t>malicious hosts</a:t>
            </a:r>
          </a:p>
          <a:p>
            <a:r>
              <a:rPr lang="en-US" smtClean="0">
                <a:ea typeface="ヒラギノ角ゴ Pro W3" charset="-128"/>
                <a:cs typeface="ヒラギノ角ゴ Pro W3" charset="-128"/>
              </a:rPr>
              <a:t>Customized routing</a:t>
            </a:r>
          </a:p>
          <a:p>
            <a:pPr lvl="1"/>
            <a:r>
              <a:rPr lang="en-US" smtClean="0"/>
              <a:t>Direct Skype calls on </a:t>
            </a:r>
          </a:p>
          <a:p>
            <a:pPr lvl="1">
              <a:buFont typeface="Arial" charset="0"/>
              <a:buNone/>
            </a:pPr>
            <a:r>
              <a:rPr lang="en-US" smtClean="0"/>
              <a:t>a low-latency path</a:t>
            </a:r>
          </a:p>
          <a:p>
            <a:r>
              <a:rPr lang="en-US" smtClean="0">
                <a:ea typeface="ヒラギノ角ゴ Pro W3" charset="-128"/>
                <a:cs typeface="ヒラギノ角ゴ Pro W3" charset="-128"/>
              </a:rPr>
              <a:t>Measurement</a:t>
            </a:r>
          </a:p>
          <a:p>
            <a:pPr lvl="1"/>
            <a:r>
              <a:rPr lang="en-US" smtClean="0"/>
              <a:t>Collect detailed HTTP traffic statistics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8413" y="2747963"/>
            <a:ext cx="11493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Flexible Policies in Enterprises</a:t>
            </a:r>
          </a:p>
        </p:txBody>
      </p:sp>
      <p:pic>
        <p:nvPicPr>
          <p:cNvPr id="17416" name="Picture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2613" y="1476375"/>
            <a:ext cx="1498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modem"/>
          <p:cNvSpPr>
            <a:spLocks noEditPoints="1" noChangeArrowheads="1"/>
          </p:cNvSpPr>
          <p:nvPr/>
        </p:nvSpPr>
        <p:spPr bwMode="auto">
          <a:xfrm>
            <a:off x="6643688" y="1725613"/>
            <a:ext cx="974725" cy="360362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26" charset="0"/>
              <a:ea typeface="ヒラギノ角ゴ Pro W3" pitchFamily="26" charset="-128"/>
              <a:cs typeface="ヒラギノ角ゴ Pro W3" pitchFamily="26" charset="-128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618413" y="2085975"/>
            <a:ext cx="736600" cy="373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88013" y="1968500"/>
            <a:ext cx="9556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618413" y="1725613"/>
            <a:ext cx="736600" cy="2428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 bwMode="auto">
          <a:xfrm>
            <a:off x="5738813" y="1725613"/>
            <a:ext cx="1524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9925" y="3170238"/>
            <a:ext cx="11493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Arrow Connector 33"/>
          <p:cNvCxnSpPr/>
          <p:nvPr/>
        </p:nvCxnSpPr>
        <p:spPr>
          <a:xfrm flipV="1">
            <a:off x="5430838" y="3170238"/>
            <a:ext cx="2360612" cy="446087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5430838" y="3616325"/>
            <a:ext cx="2589212" cy="520700"/>
          </a:xfrm>
          <a:custGeom>
            <a:avLst/>
            <a:gdLst>
              <a:gd name="connsiteX0" fmla="*/ 0 w 2450353"/>
              <a:gd name="connsiteY0" fmla="*/ 49804 h 381000"/>
              <a:gd name="connsiteX1" fmla="*/ 254000 w 2450353"/>
              <a:gd name="connsiteY1" fmla="*/ 363569 h 381000"/>
              <a:gd name="connsiteX2" fmla="*/ 418353 w 2450353"/>
              <a:gd name="connsiteY2" fmla="*/ 154392 h 381000"/>
              <a:gd name="connsiteX3" fmla="*/ 627529 w 2450353"/>
              <a:gd name="connsiteY3" fmla="*/ 303804 h 381000"/>
              <a:gd name="connsiteX4" fmla="*/ 926353 w 2450353"/>
              <a:gd name="connsiteY4" fmla="*/ 49804 h 381000"/>
              <a:gd name="connsiteX5" fmla="*/ 1045882 w 2450353"/>
              <a:gd name="connsiteY5" fmla="*/ 333686 h 381000"/>
              <a:gd name="connsiteX6" fmla="*/ 1434353 w 2450353"/>
              <a:gd name="connsiteY6" fmla="*/ 4980 h 381000"/>
              <a:gd name="connsiteX7" fmla="*/ 1598706 w 2450353"/>
              <a:gd name="connsiteY7" fmla="*/ 303804 h 381000"/>
              <a:gd name="connsiteX8" fmla="*/ 1837765 w 2450353"/>
              <a:gd name="connsiteY8" fmla="*/ 49804 h 381000"/>
              <a:gd name="connsiteX9" fmla="*/ 2076823 w 2450353"/>
              <a:gd name="connsiteY9" fmla="*/ 169333 h 381000"/>
              <a:gd name="connsiteX10" fmla="*/ 2450353 w 2450353"/>
              <a:gd name="connsiteY10" fmla="*/ 4980 h 381000"/>
              <a:gd name="connsiteX11" fmla="*/ 2450353 w 2450353"/>
              <a:gd name="connsiteY11" fmla="*/ 498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0353" h="381000">
                <a:moveTo>
                  <a:pt x="0" y="49804"/>
                </a:moveTo>
                <a:cubicBezTo>
                  <a:pt x="92137" y="197971"/>
                  <a:pt x="184275" y="346138"/>
                  <a:pt x="254000" y="363569"/>
                </a:cubicBezTo>
                <a:cubicBezTo>
                  <a:pt x="323725" y="381000"/>
                  <a:pt x="356098" y="164353"/>
                  <a:pt x="418353" y="154392"/>
                </a:cubicBezTo>
                <a:cubicBezTo>
                  <a:pt x="480608" y="144431"/>
                  <a:pt x="542862" y="321235"/>
                  <a:pt x="627529" y="303804"/>
                </a:cubicBezTo>
                <a:cubicBezTo>
                  <a:pt x="712196" y="286373"/>
                  <a:pt x="856628" y="44824"/>
                  <a:pt x="926353" y="49804"/>
                </a:cubicBezTo>
                <a:cubicBezTo>
                  <a:pt x="996078" y="54784"/>
                  <a:pt x="961215" y="341157"/>
                  <a:pt x="1045882" y="333686"/>
                </a:cubicBezTo>
                <a:cubicBezTo>
                  <a:pt x="1130549" y="326215"/>
                  <a:pt x="1342216" y="9960"/>
                  <a:pt x="1434353" y="4980"/>
                </a:cubicBezTo>
                <a:cubicBezTo>
                  <a:pt x="1526490" y="0"/>
                  <a:pt x="1531471" y="296333"/>
                  <a:pt x="1598706" y="303804"/>
                </a:cubicBezTo>
                <a:cubicBezTo>
                  <a:pt x="1665941" y="311275"/>
                  <a:pt x="1758079" y="72216"/>
                  <a:pt x="1837765" y="49804"/>
                </a:cubicBezTo>
                <a:cubicBezTo>
                  <a:pt x="1917451" y="27392"/>
                  <a:pt x="1974725" y="176804"/>
                  <a:pt x="2076823" y="169333"/>
                </a:cubicBezTo>
                <a:cubicBezTo>
                  <a:pt x="2178921" y="161862"/>
                  <a:pt x="2450353" y="4980"/>
                  <a:pt x="2450353" y="4980"/>
                </a:cubicBezTo>
                <a:lnTo>
                  <a:pt x="2450353" y="4980"/>
                </a:lnTo>
              </a:path>
            </a:pathLst>
          </a:custGeom>
          <a:ln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3263" y="4533900"/>
            <a:ext cx="130492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modem"/>
          <p:cNvSpPr>
            <a:spLocks noEditPoints="1" noChangeArrowheads="1"/>
          </p:cNvSpPr>
          <p:nvPr/>
        </p:nvSpPr>
        <p:spPr bwMode="auto">
          <a:xfrm>
            <a:off x="5559425" y="5294313"/>
            <a:ext cx="974725" cy="360362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26" charset="0"/>
              <a:ea typeface="ヒラギノ角ゴ Pro W3" pitchFamily="26" charset="-128"/>
              <a:cs typeface="ヒラギノ角ゴ Pro W3" pitchFamily="26" charset="-128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16200000" flipH="1">
            <a:off x="6034088" y="5683250"/>
            <a:ext cx="612775" cy="606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775200" y="5503863"/>
            <a:ext cx="846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modem"/>
          <p:cNvSpPr>
            <a:spLocks noEditPoints="1" noChangeArrowheads="1"/>
          </p:cNvSpPr>
          <p:nvPr/>
        </p:nvSpPr>
        <p:spPr bwMode="auto">
          <a:xfrm>
            <a:off x="6643688" y="6132513"/>
            <a:ext cx="974725" cy="360362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26" charset="0"/>
              <a:ea typeface="ヒラギノ角ゴ Pro W3" pitchFamily="26" charset="-128"/>
              <a:cs typeface="ヒラギノ角ゴ Pro W3" pitchFamily="26" charset="-128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rot="10800000">
            <a:off x="7618413" y="6292850"/>
            <a:ext cx="857250" cy="43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783263" y="6324600"/>
            <a:ext cx="8461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894388" y="471646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HTTP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6581775" y="5119688"/>
            <a:ext cx="857250" cy="3508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3" name="Footer Placeholder 3"/>
          <p:cNvSpPr txBox="1">
            <a:spLocks/>
          </p:cNvSpPr>
          <p:nvPr/>
        </p:nvSpPr>
        <p:spPr>
          <a:xfrm>
            <a:off x="6172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420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8.14815E-6 C 0.03577 -0.00464 0.07153 -0.00903 0.0882 0.00648 C 0.10487 0.02198 0.10226 0.05786 0.09966 0.09374 " pathEditMode="relative" ptsTypes="a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17411" grpId="0" build="p"/>
      <p:bldP spid="17411" grpId="1" build="p"/>
      <p:bldP spid="31" grpId="0" animBg="1"/>
      <p:bldP spid="42" grpId="0" animBg="1"/>
      <p:bldP spid="46" grpId="0" animBg="1"/>
      <p:bldP spid="23" grpId="0" animBg="1"/>
      <p:bldP spid="5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Flow-based Switches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2925763"/>
          </a:xfrm>
        </p:spPr>
        <p:txBody>
          <a:bodyPr/>
          <a:lstStyle/>
          <a:p>
            <a:r>
              <a:rPr lang="en-US" dirty="0" smtClean="0">
                <a:ea typeface="ヒラギノ角ゴ Pro W3" charset="-128"/>
                <a:cs typeface="ヒラギノ角ゴ Pro W3" charset="-128"/>
              </a:rPr>
              <a:t>Install rules in flow-based switches</a:t>
            </a:r>
          </a:p>
          <a:p>
            <a:pPr lvl="1"/>
            <a:r>
              <a:rPr lang="en-US" dirty="0" smtClean="0"/>
              <a:t>Store rules in high speed memory (TCAM)</a:t>
            </a:r>
            <a:endParaRPr lang="en-US" dirty="0" smtClean="0">
              <a:ea typeface="ヒラギノ角ゴ Pro W3" charset="-128"/>
              <a:cs typeface="ヒラギノ角ゴ Pro W3" charset="-128"/>
            </a:endParaRPr>
          </a:p>
          <a:p>
            <a:r>
              <a:rPr lang="en-US" dirty="0" smtClean="0">
                <a:ea typeface="ヒラギノ角ゴ Pro W3" charset="-128"/>
                <a:cs typeface="ヒラギノ角ゴ Pro W3" charset="-128"/>
              </a:rPr>
              <a:t>Perform simple actions based on rules</a:t>
            </a:r>
          </a:p>
          <a:p>
            <a:pPr lvl="1"/>
            <a:r>
              <a:rPr lang="en-US" dirty="0" smtClean="0"/>
              <a:t>Rules: Match on bits in the packet header</a:t>
            </a:r>
          </a:p>
          <a:p>
            <a:pPr lvl="1"/>
            <a:r>
              <a:rPr lang="en-US" dirty="0" smtClean="0"/>
              <a:t>Actions: Drop, forward, count </a:t>
            </a:r>
          </a:p>
          <a:p>
            <a:endParaRPr lang="en-US" dirty="0" smtClean="0">
              <a:ea typeface="ヒラギノ角ゴ Pro W3" charset="-128"/>
              <a:cs typeface="ヒラギノ角ゴ Pro W3" charset="-12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797300" y="5072063"/>
          <a:ext cx="2336800" cy="7416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84200"/>
                <a:gridCol w="584200"/>
                <a:gridCol w="584200"/>
                <a:gridCol w="584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786188" y="5815013"/>
          <a:ext cx="2336800" cy="7416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84200"/>
                <a:gridCol w="584200"/>
                <a:gridCol w="584200"/>
                <a:gridCol w="584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643188" y="5073650"/>
          <a:ext cx="1168400" cy="14833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84200"/>
                <a:gridCol w="584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2" name="Line Callout 2 (No Border) 11"/>
          <p:cNvSpPr/>
          <p:nvPr/>
        </p:nvSpPr>
        <p:spPr>
          <a:xfrm rot="10800000" flipV="1">
            <a:off x="6326188" y="5835650"/>
            <a:ext cx="942975" cy="717550"/>
          </a:xfrm>
          <a:prstGeom prst="callout2">
            <a:avLst>
              <a:gd name="adj1" fmla="val 69625"/>
              <a:gd name="adj2" fmla="val 89596"/>
              <a:gd name="adj3" fmla="val 70687"/>
              <a:gd name="adj4" fmla="val 88281"/>
              <a:gd name="adj5" fmla="val 79328"/>
              <a:gd name="adj6" fmla="val 146011"/>
            </a:avLst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drop</a:t>
            </a:r>
          </a:p>
        </p:txBody>
      </p:sp>
      <p:sp>
        <p:nvSpPr>
          <p:cNvPr id="13" name="Line Callout 2 (No Border) 12"/>
          <p:cNvSpPr/>
          <p:nvPr/>
        </p:nvSpPr>
        <p:spPr>
          <a:xfrm rot="10800000" flipV="1">
            <a:off x="6326188" y="4725988"/>
            <a:ext cx="1522412" cy="717550"/>
          </a:xfrm>
          <a:prstGeom prst="callout2">
            <a:avLst>
              <a:gd name="adj1" fmla="val 69625"/>
              <a:gd name="adj2" fmla="val 89596"/>
              <a:gd name="adj3" fmla="val 70687"/>
              <a:gd name="adj4" fmla="val 88281"/>
              <a:gd name="adj5" fmla="val 79328"/>
              <a:gd name="adj6" fmla="val 146011"/>
            </a:avLst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17375E"/>
                </a:solidFill>
                <a:ea typeface="ヒラギノ角ゴ Pro W3" charset="-128"/>
                <a:cs typeface="ヒラギノ角ゴ Pro W3" charset="-128"/>
              </a:rPr>
              <a:t>forward via link 1</a:t>
            </a:r>
          </a:p>
        </p:txBody>
      </p:sp>
      <p:sp>
        <p:nvSpPr>
          <p:cNvPr id="18490" name="TextBox 14"/>
          <p:cNvSpPr txBox="1">
            <a:spLocks noChangeArrowheads="1"/>
          </p:cNvSpPr>
          <p:nvPr/>
        </p:nvSpPr>
        <p:spPr bwMode="auto">
          <a:xfrm>
            <a:off x="674688" y="4525963"/>
            <a:ext cx="2170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Flow space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643188" y="4926013"/>
            <a:ext cx="18415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92" name="TextBox 14"/>
          <p:cNvSpPr txBox="1">
            <a:spLocks noChangeArrowheads="1"/>
          </p:cNvSpPr>
          <p:nvPr/>
        </p:nvSpPr>
        <p:spPr bwMode="auto">
          <a:xfrm>
            <a:off x="2643188" y="4527550"/>
            <a:ext cx="2170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src.</a:t>
            </a:r>
          </a:p>
        </p:txBody>
      </p:sp>
      <p:sp>
        <p:nvSpPr>
          <p:cNvPr id="18493" name="TextBox 14"/>
          <p:cNvSpPr txBox="1">
            <a:spLocks noChangeArrowheads="1"/>
          </p:cNvSpPr>
          <p:nvPr/>
        </p:nvSpPr>
        <p:spPr bwMode="auto">
          <a:xfrm>
            <a:off x="1881188" y="508000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dst.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1804988" y="5702300"/>
            <a:ext cx="1246188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478058"/>
            <a:ext cx="3200400" cy="396875"/>
          </a:xfrm>
        </p:spPr>
        <p:txBody>
          <a:bodyPr/>
          <a:lstStyle/>
          <a:p>
            <a:r>
              <a:rPr lang="en-US" dirty="0" smtClean="0"/>
              <a:t>Software Defined Networking (COMS 6998-8)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7" name="Footer Placeholder 3"/>
          <p:cNvSpPr txBox="1">
            <a:spLocks/>
          </p:cNvSpPr>
          <p:nvPr/>
        </p:nvSpPr>
        <p:spPr>
          <a:xfrm>
            <a:off x="6172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80578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smtClean="0">
                <a:ea typeface="ヒラギノ角ゴ Pro W3" charset="-128"/>
                <a:cs typeface="ヒラギノ角ゴ Pro W3" charset="-128"/>
              </a:rPr>
              <a:t>Challenges of Policy-Based Management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>
                <a:ea typeface="ヒラギノ角ゴ Pro W3" charset="-128"/>
                <a:cs typeface="ヒラギノ角ゴ Pro W3" charset="-128"/>
              </a:rPr>
              <a:t>Policy-based network management</a:t>
            </a:r>
          </a:p>
          <a:p>
            <a:pPr lvl="1"/>
            <a:r>
              <a:rPr lang="en-US" dirty="0" smtClean="0"/>
              <a:t>Specify </a:t>
            </a:r>
            <a:r>
              <a:rPr lang="en-US" i="1" dirty="0" smtClean="0"/>
              <a:t>high-level policies </a:t>
            </a:r>
            <a:r>
              <a:rPr lang="en-US" dirty="0" smtClean="0"/>
              <a:t>in a management system </a:t>
            </a:r>
          </a:p>
          <a:p>
            <a:pPr lvl="1"/>
            <a:r>
              <a:rPr lang="en-US" dirty="0" smtClean="0"/>
              <a:t>Enforce </a:t>
            </a:r>
            <a:r>
              <a:rPr lang="en-US" i="1" dirty="0" smtClean="0"/>
              <a:t>low-level rules </a:t>
            </a:r>
            <a:r>
              <a:rPr lang="en-US" dirty="0" smtClean="0"/>
              <a:t>in the switches</a:t>
            </a:r>
            <a:endParaRPr lang="en-US" dirty="0" smtClean="0">
              <a:ea typeface="ヒラギノ角ゴ Pro W3" charset="-128"/>
              <a:cs typeface="ヒラギノ角ゴ Pro W3" charset="-128"/>
            </a:endParaRPr>
          </a:p>
          <a:p>
            <a:r>
              <a:rPr lang="en-US" dirty="0" smtClean="0">
                <a:ea typeface="ヒラギノ角ゴ Pro W3" charset="-128"/>
                <a:cs typeface="ヒラギノ角ゴ Pro W3" charset="-128"/>
              </a:rPr>
              <a:t> Challenges</a:t>
            </a:r>
          </a:p>
          <a:p>
            <a:pPr lvl="1"/>
            <a:r>
              <a:rPr lang="en-US" dirty="0" smtClean="0">
                <a:ea typeface="ヒラギノ角ゴ Pro W3" charset="-128"/>
                <a:cs typeface="ヒラギノ角ゴ Pro W3" charset="-128"/>
              </a:rPr>
              <a:t>Large number of hosts, switches and policies</a:t>
            </a:r>
          </a:p>
          <a:p>
            <a:pPr lvl="1"/>
            <a:r>
              <a:rPr lang="en-US" dirty="0" smtClean="0"/>
              <a:t>Limited TCAM space</a:t>
            </a:r>
            <a:r>
              <a:rPr lang="en-US" dirty="0" smtClean="0">
                <a:ea typeface="ヒラギノ角ゴ Pro W3" charset="-128"/>
                <a:cs typeface="ヒラギノ角ゴ Pro W3" charset="-128"/>
              </a:rPr>
              <a:t> in switches</a:t>
            </a:r>
          </a:p>
          <a:p>
            <a:pPr lvl="1"/>
            <a:r>
              <a:rPr lang="en-US" dirty="0" smtClean="0">
                <a:ea typeface="ヒラギノ角ゴ Pro W3" charset="-128"/>
                <a:cs typeface="ヒラギノ角ゴ Pro W3" charset="-128"/>
              </a:rPr>
              <a:t>Support host mobility</a:t>
            </a:r>
          </a:p>
          <a:p>
            <a:pPr lvl="1"/>
            <a:r>
              <a:rPr lang="en-US" dirty="0" smtClean="0"/>
              <a:t>No hardware changes to commodity switches</a:t>
            </a:r>
          </a:p>
          <a:p>
            <a:endParaRPr lang="en-US" dirty="0" smtClean="0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926667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3808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i="1" smtClean="0">
                <a:ea typeface="ヒラギノ角ゴ Pro W3" charset="-128"/>
                <a:cs typeface="ヒラギノ角ゴ Pro W3" charset="-128"/>
              </a:rPr>
              <a:t>Pre-</a:t>
            </a:r>
            <a:r>
              <a:rPr lang="en-US" smtClean="0">
                <a:ea typeface="ヒラギノ角ゴ Pro W3" charset="-128"/>
                <a:cs typeface="ヒラギノ角ゴ Pro W3" charset="-128"/>
              </a:rPr>
              <a:t>install Rules in Switches</a:t>
            </a:r>
          </a:p>
        </p:txBody>
      </p:sp>
      <p:sp>
        <p:nvSpPr>
          <p:cNvPr id="9" name="Cloud 8"/>
          <p:cNvSpPr/>
          <p:nvPr/>
        </p:nvSpPr>
        <p:spPr>
          <a:xfrm>
            <a:off x="2743200" y="3097213"/>
            <a:ext cx="5511800" cy="24003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modem"/>
          <p:cNvSpPr>
            <a:spLocks noEditPoints="1" noChangeArrowheads="1"/>
          </p:cNvSpPr>
          <p:nvPr/>
        </p:nvSpPr>
        <p:spPr bwMode="auto">
          <a:xfrm>
            <a:off x="2921000" y="3106738"/>
            <a:ext cx="973138" cy="36195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modem"/>
          <p:cNvSpPr>
            <a:spLocks noEditPoints="1" noChangeArrowheads="1"/>
          </p:cNvSpPr>
          <p:nvPr/>
        </p:nvSpPr>
        <p:spPr bwMode="auto">
          <a:xfrm>
            <a:off x="6065838" y="3894138"/>
            <a:ext cx="974725" cy="36195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modem"/>
          <p:cNvSpPr>
            <a:spLocks noEditPoints="1" noChangeArrowheads="1"/>
          </p:cNvSpPr>
          <p:nvPr/>
        </p:nvSpPr>
        <p:spPr bwMode="auto">
          <a:xfrm>
            <a:off x="7446963" y="3249613"/>
            <a:ext cx="974725" cy="358775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49313" y="3290888"/>
            <a:ext cx="17494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pple Casual" charset="0"/>
                <a:ea typeface="Apple Casual" charset="0"/>
                <a:cs typeface="Apple Casual" charset="0"/>
              </a:rPr>
              <a:t>Packets hit </a:t>
            </a:r>
          </a:p>
          <a:p>
            <a:r>
              <a:rPr lang="en-US" sz="2400">
                <a:latin typeface="Apple Casual" charset="0"/>
                <a:ea typeface="Apple Casual" charset="0"/>
                <a:cs typeface="Apple Casual" charset="0"/>
              </a:rPr>
              <a:t>the rules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94138" y="3287713"/>
            <a:ext cx="1495425" cy="371475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789363" y="3608388"/>
            <a:ext cx="12668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pple Casual" charset="0"/>
                <a:ea typeface="Apple Casual" charset="0"/>
                <a:cs typeface="Apple Casual" charset="0"/>
              </a:rPr>
              <a:t>Forward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724025" y="3290888"/>
            <a:ext cx="1196975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4346575"/>
            <a:ext cx="8229600" cy="2511425"/>
          </a:xfrm>
          <a:solidFill>
            <a:schemeClr val="bg1"/>
          </a:solidFill>
        </p:spPr>
        <p:txBody>
          <a:bodyPr/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Problems:</a:t>
            </a:r>
          </a:p>
          <a:p>
            <a:pPr lvl="1"/>
            <a:r>
              <a:rPr lang="en-US" smtClean="0"/>
              <a:t>No host mobility support</a:t>
            </a:r>
          </a:p>
          <a:p>
            <a:pPr lvl="1"/>
            <a:r>
              <a:rPr lang="en-US" smtClean="0">
                <a:ea typeface="ヒラギノ角ゴ Pro W3" charset="-128"/>
                <a:cs typeface="ヒラギノ角ゴ Pro W3" charset="-128"/>
              </a:rPr>
              <a:t>Switches do not have enough memory</a:t>
            </a:r>
          </a:p>
          <a:p>
            <a:endParaRPr lang="en-US" smtClean="0"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3338" y="95408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rot="16200000" flipH="1" flipV="1">
            <a:off x="3894138" y="1611313"/>
            <a:ext cx="1009650" cy="160020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98863" y="1503363"/>
            <a:ext cx="16129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pple Casual" charset="0"/>
                <a:ea typeface="Apple Casual" charset="0"/>
                <a:cs typeface="Apple Casual" charset="0"/>
              </a:rPr>
              <a:t>Pre-install </a:t>
            </a:r>
          </a:p>
          <a:p>
            <a:r>
              <a:rPr lang="en-US" sz="2400">
                <a:latin typeface="Apple Casual" charset="0"/>
                <a:ea typeface="Apple Casual" charset="0"/>
                <a:cs typeface="Apple Casual" charset="0"/>
              </a:rPr>
              <a:t>rules</a:t>
            </a: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7126288" y="1493838"/>
            <a:ext cx="1306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Controller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22" name="Footer Placeholder 3"/>
          <p:cNvSpPr txBox="1">
            <a:spLocks/>
          </p:cNvSpPr>
          <p:nvPr/>
        </p:nvSpPr>
        <p:spPr>
          <a:xfrm>
            <a:off x="5926667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8835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7" grpId="0" build="p" animBg="1"/>
      <p:bldP spid="20" grpId="0"/>
      <p:bldP spid="2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9063" y="76993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1450" cy="1143000"/>
          </a:xfrm>
        </p:spPr>
        <p:txBody>
          <a:bodyPr/>
          <a:lstStyle/>
          <a:p>
            <a:r>
              <a:rPr lang="en-US" sz="3600" dirty="0" smtClean="0">
                <a:ea typeface="ヒラギノ角ゴ Pro W3" charset="-128"/>
                <a:cs typeface="ヒラギノ角ゴ Pro W3" charset="-128"/>
              </a:rPr>
              <a:t>Install Rules on Demand (Ethane, NOX)</a:t>
            </a:r>
          </a:p>
        </p:txBody>
      </p:sp>
      <p:sp>
        <p:nvSpPr>
          <p:cNvPr id="5" name="Cloud 4"/>
          <p:cNvSpPr/>
          <p:nvPr/>
        </p:nvSpPr>
        <p:spPr>
          <a:xfrm>
            <a:off x="2743200" y="2916238"/>
            <a:ext cx="5511800" cy="24003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modem"/>
          <p:cNvSpPr>
            <a:spLocks noEditPoints="1" noChangeArrowheads="1"/>
          </p:cNvSpPr>
          <p:nvPr/>
        </p:nvSpPr>
        <p:spPr bwMode="auto">
          <a:xfrm>
            <a:off x="2921000" y="2927350"/>
            <a:ext cx="973138" cy="360363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modem"/>
          <p:cNvSpPr>
            <a:spLocks noEditPoints="1" noChangeArrowheads="1"/>
          </p:cNvSpPr>
          <p:nvPr/>
        </p:nvSpPr>
        <p:spPr bwMode="auto">
          <a:xfrm>
            <a:off x="6065838" y="3714750"/>
            <a:ext cx="974725" cy="360363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modem"/>
          <p:cNvSpPr>
            <a:spLocks noEditPoints="1" noChangeArrowheads="1"/>
          </p:cNvSpPr>
          <p:nvPr/>
        </p:nvSpPr>
        <p:spPr bwMode="auto">
          <a:xfrm>
            <a:off x="7446963" y="3068638"/>
            <a:ext cx="974725" cy="360362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724025" y="3109913"/>
            <a:ext cx="1196975" cy="158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7838" y="3160713"/>
            <a:ext cx="24431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pple Casual" charset="0"/>
                <a:ea typeface="Apple Casual" charset="0"/>
                <a:cs typeface="Apple Casual" charset="0"/>
              </a:rPr>
              <a:t>First packet</a:t>
            </a:r>
          </a:p>
          <a:p>
            <a:r>
              <a:rPr lang="en-US" sz="2400">
                <a:latin typeface="Apple Casual" charset="0"/>
                <a:ea typeface="Apple Casual" charset="0"/>
                <a:cs typeface="Apple Casual" charset="0"/>
              </a:rPr>
              <a:t>misses the rules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179763" y="1493838"/>
            <a:ext cx="2127250" cy="142398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87500" y="1211263"/>
            <a:ext cx="2527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pple Casual" charset="0"/>
                <a:ea typeface="Apple Casual" charset="0"/>
                <a:cs typeface="Apple Casual" charset="0"/>
              </a:rPr>
              <a:t>Buffer and send </a:t>
            </a:r>
          </a:p>
          <a:p>
            <a:r>
              <a:rPr lang="en-US" sz="2400">
                <a:latin typeface="Apple Casual" charset="0"/>
                <a:ea typeface="Apple Casual" charset="0"/>
                <a:cs typeface="Apple Casual" charset="0"/>
              </a:rPr>
              <a:t>packet header </a:t>
            </a:r>
          </a:p>
          <a:p>
            <a:r>
              <a:rPr lang="en-US" sz="2400">
                <a:latin typeface="Apple Casual" charset="0"/>
                <a:ea typeface="Apple Casual" charset="0"/>
                <a:cs typeface="Apple Casual" charset="0"/>
              </a:rPr>
              <a:t>to the controller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 flipV="1">
            <a:off x="3894138" y="1611313"/>
            <a:ext cx="1009650" cy="160020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316413" y="2332038"/>
            <a:ext cx="10731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pple Casual" charset="0"/>
                <a:ea typeface="Apple Casual" charset="0"/>
                <a:cs typeface="Apple Casual" charset="0"/>
              </a:rPr>
              <a:t>Install </a:t>
            </a:r>
          </a:p>
          <a:p>
            <a:r>
              <a:rPr lang="en-US" sz="2400">
                <a:latin typeface="Apple Casual" charset="0"/>
                <a:ea typeface="Apple Casual" charset="0"/>
                <a:cs typeface="Apple Casual" charset="0"/>
              </a:rPr>
              <a:t>rules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894138" y="3108325"/>
            <a:ext cx="1495425" cy="371475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789363" y="3429000"/>
            <a:ext cx="1266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pple Casual" charset="0"/>
                <a:ea typeface="Apple Casual" charset="0"/>
                <a:cs typeface="Apple Casual" charset="0"/>
              </a:rPr>
              <a:t>Forward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7126288" y="1493838"/>
            <a:ext cx="1306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Controller</a:t>
            </a:r>
          </a:p>
        </p:txBody>
      </p:sp>
      <p:sp>
        <p:nvSpPr>
          <p:cNvPr id="20" name="modem"/>
          <p:cNvSpPr>
            <a:spLocks noEditPoints="1" noChangeArrowheads="1"/>
          </p:cNvSpPr>
          <p:nvPr/>
        </p:nvSpPr>
        <p:spPr bwMode="auto">
          <a:xfrm>
            <a:off x="5730875" y="4908550"/>
            <a:ext cx="974725" cy="360363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503238" y="4075113"/>
            <a:ext cx="8229600" cy="2511425"/>
          </a:xfrm>
          <a:solidFill>
            <a:schemeClr val="bg1"/>
          </a:solidFill>
        </p:spPr>
        <p:txBody>
          <a:bodyPr/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Problems:</a:t>
            </a:r>
          </a:p>
          <a:p>
            <a:pPr lvl="1"/>
            <a:r>
              <a:rPr lang="en-US" smtClean="0"/>
              <a:t>Delay of going through the controller</a:t>
            </a:r>
          </a:p>
          <a:p>
            <a:pPr lvl="1"/>
            <a:r>
              <a:rPr lang="en-US" smtClean="0">
                <a:ea typeface="ヒラギノ角ゴ Pro W3" charset="-128"/>
                <a:cs typeface="ヒラギノ角ゴ Pro W3" charset="-128"/>
              </a:rPr>
              <a:t>Switch complexity</a:t>
            </a:r>
          </a:p>
          <a:p>
            <a:pPr lvl="1"/>
            <a:r>
              <a:rPr lang="en-US" smtClean="0">
                <a:ea typeface="ヒラギノ角ゴ Pro W3" charset="-128"/>
                <a:cs typeface="ヒラギノ角ゴ Pro W3" charset="-128"/>
              </a:rPr>
              <a:t>Misbehaving hosts </a:t>
            </a:r>
          </a:p>
          <a:p>
            <a:endParaRPr lang="en-US" smtClean="0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22" name="Footer Placeholder 3"/>
          <p:cNvSpPr txBox="1">
            <a:spLocks/>
          </p:cNvSpPr>
          <p:nvPr/>
        </p:nvSpPr>
        <p:spPr>
          <a:xfrm>
            <a:off x="5926667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4783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3" grpId="0"/>
      <p:bldP spid="17" grpId="0"/>
      <p:bldP spid="23" grpId="0"/>
      <p:bldP spid="25" grpId="0"/>
      <p:bldP spid="18" grpId="0"/>
      <p:bldP spid="20" grpId="0" animBg="1"/>
      <p:bldP spid="2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SDN scalability</a:t>
            </a:r>
          </a:p>
          <a:p>
            <a:pPr lvl="1"/>
            <a:r>
              <a:rPr lang="en-US" dirty="0" smtClean="0"/>
              <a:t>Scale controller</a:t>
            </a:r>
          </a:p>
          <a:p>
            <a:pPr lvl="2"/>
            <a:r>
              <a:rPr lang="en-US" dirty="0" smtClean="0"/>
              <a:t>Flat structure multiple controllers [ONIX, OSDI’10]</a:t>
            </a:r>
          </a:p>
          <a:p>
            <a:pPr lvl="2"/>
            <a:r>
              <a:rPr lang="en-US" dirty="0"/>
              <a:t>Recursive controller design </a:t>
            </a:r>
            <a:r>
              <a:rPr lang="en-US" dirty="0" smtClean="0"/>
              <a:t>[</a:t>
            </a:r>
            <a:r>
              <a:rPr lang="en-US" dirty="0" err="1" smtClean="0"/>
              <a:t>Xbar</a:t>
            </a:r>
            <a:r>
              <a:rPr lang="en-US" dirty="0" smtClean="0"/>
              <a:t>, ONS,13]</a:t>
            </a:r>
          </a:p>
          <a:p>
            <a:pPr lvl="2"/>
            <a:r>
              <a:rPr lang="en-US" dirty="0" smtClean="0"/>
              <a:t>Hierarchical controller design [</a:t>
            </a:r>
            <a:r>
              <a:rPr lang="en-US" dirty="0" err="1" smtClean="0"/>
              <a:t>Kandoo</a:t>
            </a:r>
            <a:r>
              <a:rPr lang="en-US" dirty="0" smtClean="0"/>
              <a:t>, HotSDN’12]</a:t>
            </a:r>
          </a:p>
          <a:p>
            <a:pPr lvl="1"/>
            <a:r>
              <a:rPr lang="en-US" dirty="0" smtClean="0"/>
              <a:t>Offload to switch</a:t>
            </a:r>
          </a:p>
          <a:p>
            <a:pPr lvl="2"/>
            <a:r>
              <a:rPr lang="en-US" dirty="0" smtClean="0"/>
              <a:t>Offload to switch control plane [</a:t>
            </a:r>
            <a:r>
              <a:rPr lang="en-US" dirty="0" err="1" smtClean="0"/>
              <a:t>Diffane</a:t>
            </a:r>
            <a:r>
              <a:rPr lang="en-US" dirty="0" smtClean="0"/>
              <a:t>, SIGCOMM’10]</a:t>
            </a:r>
          </a:p>
          <a:p>
            <a:pPr lvl="2"/>
            <a:r>
              <a:rPr lang="en-US" dirty="0" smtClean="0"/>
              <a:t>Offload of switch data plane [</a:t>
            </a:r>
            <a:r>
              <a:rPr lang="en-US" dirty="0" err="1" smtClean="0"/>
              <a:t>DevoFlow</a:t>
            </a:r>
            <a:r>
              <a:rPr lang="en-US" dirty="0" smtClean="0"/>
              <a:t>, SIGCOMM’11]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1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DIFANE Architecture</a:t>
            </a:r>
            <a:br>
              <a:rPr lang="en-US" smtClean="0">
                <a:ea typeface="ヒラギノ角ゴ Pro W3" charset="-128"/>
                <a:cs typeface="ヒラギノ角ゴ Pro W3" charset="-128"/>
              </a:rPr>
            </a:br>
            <a:r>
              <a:rPr lang="en-US" smtClean="0">
                <a:ea typeface="ヒラギノ角ゴ Pro W3" charset="-128"/>
                <a:cs typeface="ヒラギノ角ゴ Pro W3" charset="-128"/>
              </a:rPr>
              <a:t>(two stages)</a:t>
            </a:r>
          </a:p>
        </p:txBody>
      </p:sp>
      <p:sp>
        <p:nvSpPr>
          <p:cNvPr id="29700" name="Content Placeholder 4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239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  <a:ea typeface="ヒラギノ角ゴ Pro W3" charset="-128"/>
                <a:cs typeface="ヒラギノ角ゴ Pro W3" charset="-128"/>
              </a:rPr>
              <a:t>DI</a:t>
            </a:r>
            <a:r>
              <a:rPr lang="en-US" smtClean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stributed </a:t>
            </a:r>
            <a:r>
              <a:rPr lang="en-US" smtClean="0">
                <a:solidFill>
                  <a:srgbClr val="FF0000"/>
                </a:solidFill>
                <a:ea typeface="ヒラギノ角ゴ Pro W3" charset="-128"/>
                <a:cs typeface="ヒラギノ角ゴ Pro W3" charset="-128"/>
              </a:rPr>
              <a:t>F</a:t>
            </a:r>
            <a:r>
              <a:rPr lang="en-US" smtClean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low </a:t>
            </a:r>
            <a:r>
              <a:rPr lang="en-US" smtClean="0">
                <a:solidFill>
                  <a:srgbClr val="FF0000"/>
                </a:solidFill>
                <a:ea typeface="ヒラギノ角ゴ Pro W3" charset="-128"/>
                <a:cs typeface="ヒラギノ角ゴ Pro W3" charset="-128"/>
              </a:rPr>
              <a:t>A</a:t>
            </a:r>
            <a:r>
              <a:rPr lang="en-US" smtClean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rchitecture </a:t>
            </a:r>
          </a:p>
          <a:p>
            <a:pPr algn="ctr">
              <a:buFont typeface="Arial" charset="0"/>
              <a:buNone/>
            </a:pPr>
            <a:r>
              <a:rPr lang="en-US" smtClean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for </a:t>
            </a:r>
            <a:r>
              <a:rPr lang="en-US" smtClean="0">
                <a:solidFill>
                  <a:srgbClr val="FF0000"/>
                </a:solidFill>
                <a:ea typeface="ヒラギノ角ゴ Pro W3" charset="-128"/>
                <a:cs typeface="ヒラギノ角ゴ Pro W3" charset="-128"/>
              </a:rPr>
              <a:t>N</a:t>
            </a:r>
            <a:r>
              <a:rPr lang="en-US" smtClean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etworked </a:t>
            </a:r>
            <a:r>
              <a:rPr lang="en-US" smtClean="0">
                <a:solidFill>
                  <a:srgbClr val="FF0000"/>
                </a:solidFill>
                <a:ea typeface="ヒラギノ角ゴ Pro W3" charset="-128"/>
                <a:cs typeface="ヒラギノ角ゴ Pro W3" charset="-128"/>
              </a:rPr>
              <a:t>E</a:t>
            </a:r>
            <a:r>
              <a:rPr lang="en-US" smtClean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nterprises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66789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1257300"/>
            <a:ext cx="8229600" cy="1143000"/>
          </a:xfrm>
        </p:spPr>
        <p:txBody>
          <a:bodyPr/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Stage 1</a:t>
            </a:r>
          </a:p>
        </p:txBody>
      </p:sp>
      <p:sp>
        <p:nvSpPr>
          <p:cNvPr id="30724" name="Content Placeholder 4"/>
          <p:cNvSpPr>
            <a:spLocks noGrp="1"/>
          </p:cNvSpPr>
          <p:nvPr>
            <p:ph idx="1"/>
          </p:nvPr>
        </p:nvSpPr>
        <p:spPr>
          <a:xfrm>
            <a:off x="1295400" y="2895600"/>
            <a:ext cx="6858000" cy="2239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dirty="0" smtClean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The controller </a:t>
            </a:r>
            <a:r>
              <a:rPr lang="en-US" i="1" dirty="0" smtClean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proactively </a:t>
            </a:r>
            <a:r>
              <a:rPr lang="en-US" dirty="0" smtClean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generates the rules and distributes them to authority switches. </a:t>
            </a:r>
          </a:p>
          <a:p>
            <a:pPr algn="ctr">
              <a:buFont typeface="Arial" charset="0"/>
              <a:buNone/>
            </a:pPr>
            <a:endParaRPr lang="en-US" dirty="0" smtClean="0">
              <a:solidFill>
                <a:schemeClr val="tx1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926667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695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638" y="105727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4929188" y="1057275"/>
          <a:ext cx="2336800" cy="7416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84200"/>
                <a:gridCol w="584200"/>
                <a:gridCol w="584200"/>
                <a:gridCol w="584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4918075" y="1800225"/>
          <a:ext cx="2336800" cy="7416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84200"/>
                <a:gridCol w="584200"/>
                <a:gridCol w="584200"/>
                <a:gridCol w="584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1781" name="Title 1"/>
          <p:cNvSpPr>
            <a:spLocks noGrp="1"/>
          </p:cNvSpPr>
          <p:nvPr>
            <p:ph type="title"/>
          </p:nvPr>
        </p:nvSpPr>
        <p:spPr>
          <a:xfrm>
            <a:off x="0" y="-242888"/>
            <a:ext cx="9144000" cy="1143001"/>
          </a:xfrm>
        </p:spPr>
        <p:txBody>
          <a:bodyPr/>
          <a:lstStyle/>
          <a:p>
            <a:pPr algn="l"/>
            <a:r>
              <a:rPr lang="en-US" sz="3600" smtClean="0">
                <a:ea typeface="ヒラギノ角ゴ Pro W3" charset="-128"/>
                <a:cs typeface="ヒラギノ角ゴ Pro W3" charset="-128"/>
              </a:rPr>
              <a:t>Partition and Distribute the Flow Rules</a:t>
            </a:r>
          </a:p>
        </p:txBody>
      </p:sp>
      <p:sp>
        <p:nvSpPr>
          <p:cNvPr id="5" name="Cloud 4"/>
          <p:cNvSpPr/>
          <p:nvPr/>
        </p:nvSpPr>
        <p:spPr>
          <a:xfrm>
            <a:off x="427038" y="4203700"/>
            <a:ext cx="8231187" cy="33528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84" name="modem"/>
          <p:cNvSpPr>
            <a:spLocks noEditPoints="1" noChangeArrowheads="1"/>
          </p:cNvSpPr>
          <p:nvPr/>
        </p:nvSpPr>
        <p:spPr bwMode="auto">
          <a:xfrm>
            <a:off x="427038" y="5803900"/>
            <a:ext cx="973137" cy="360363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5" name="TextBox 6"/>
          <p:cNvSpPr txBox="1">
            <a:spLocks noChangeArrowheads="1"/>
          </p:cNvSpPr>
          <p:nvPr/>
        </p:nvSpPr>
        <p:spPr bwMode="auto">
          <a:xfrm>
            <a:off x="0" y="4783138"/>
            <a:ext cx="121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Ingress Switch</a:t>
            </a:r>
          </a:p>
        </p:txBody>
      </p:sp>
      <p:sp>
        <p:nvSpPr>
          <p:cNvPr id="78856" name="modem"/>
          <p:cNvSpPr>
            <a:spLocks noEditPoints="1" noChangeArrowheads="1"/>
          </p:cNvSpPr>
          <p:nvPr/>
        </p:nvSpPr>
        <p:spPr bwMode="auto">
          <a:xfrm>
            <a:off x="4430713" y="4424363"/>
            <a:ext cx="973137" cy="358775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26" charset="0"/>
              <a:ea typeface="ヒラギノ角ゴ Pro W3" pitchFamily="26" charset="-128"/>
              <a:cs typeface="ヒラギノ角ゴ Pro W3" pitchFamily="26" charset="-128"/>
            </a:endParaRPr>
          </a:p>
        </p:txBody>
      </p:sp>
      <p:sp>
        <p:nvSpPr>
          <p:cNvPr id="31787" name="modem"/>
          <p:cNvSpPr>
            <a:spLocks noEditPoints="1" noChangeArrowheads="1"/>
          </p:cNvSpPr>
          <p:nvPr/>
        </p:nvSpPr>
        <p:spPr bwMode="auto">
          <a:xfrm>
            <a:off x="7712075" y="4687888"/>
            <a:ext cx="974725" cy="360362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8" name="TextBox 10"/>
          <p:cNvSpPr txBox="1">
            <a:spLocks noChangeArrowheads="1"/>
          </p:cNvSpPr>
          <p:nvPr/>
        </p:nvSpPr>
        <p:spPr bwMode="auto">
          <a:xfrm>
            <a:off x="7791450" y="3951288"/>
            <a:ext cx="12192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Egress Switch</a:t>
            </a:r>
          </a:p>
        </p:txBody>
      </p:sp>
      <p:sp>
        <p:nvSpPr>
          <p:cNvPr id="27" name="Freeform 26"/>
          <p:cNvSpPr/>
          <p:nvPr/>
        </p:nvSpPr>
        <p:spPr>
          <a:xfrm>
            <a:off x="2687638" y="2305050"/>
            <a:ext cx="5237162" cy="1676400"/>
          </a:xfrm>
          <a:custGeom>
            <a:avLst/>
            <a:gdLst>
              <a:gd name="connsiteX0" fmla="*/ 0 w 3141578"/>
              <a:gd name="connsiteY0" fmla="*/ 0 h 2032000"/>
              <a:gd name="connsiteX1" fmla="*/ 1163052 w 3141578"/>
              <a:gd name="connsiteY1" fmla="*/ 240631 h 2032000"/>
              <a:gd name="connsiteX2" fmla="*/ 2540000 w 3141578"/>
              <a:gd name="connsiteY2" fmla="*/ 1163052 h 2032000"/>
              <a:gd name="connsiteX3" fmla="*/ 3141578 w 3141578"/>
              <a:gd name="connsiteY3" fmla="*/ 203200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1578" h="2032000">
                <a:moveTo>
                  <a:pt x="0" y="0"/>
                </a:moveTo>
                <a:cubicBezTo>
                  <a:pt x="369859" y="23394"/>
                  <a:pt x="739719" y="46789"/>
                  <a:pt x="1163052" y="240631"/>
                </a:cubicBezTo>
                <a:cubicBezTo>
                  <a:pt x="1586385" y="434473"/>
                  <a:pt x="2210246" y="864491"/>
                  <a:pt x="2540000" y="1163052"/>
                </a:cubicBezTo>
                <a:cubicBezTo>
                  <a:pt x="2869754" y="1461613"/>
                  <a:pt x="3141578" y="2032000"/>
                  <a:pt x="3141578" y="2032000"/>
                </a:cubicBezTo>
              </a:path>
            </a:pathLst>
          </a:custGeom>
          <a:ln w="28575" cap="flat" cmpd="sng">
            <a:solidFill>
              <a:srgbClr val="0000FF"/>
            </a:solidFill>
            <a:prstDash val="lgDashDot"/>
            <a:round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82638" y="2819400"/>
            <a:ext cx="617537" cy="2984500"/>
          </a:xfrm>
          <a:custGeom>
            <a:avLst/>
            <a:gdLst>
              <a:gd name="connsiteX0" fmla="*/ 1470526 w 1470526"/>
              <a:gd name="connsiteY0" fmla="*/ 0 h 1965158"/>
              <a:gd name="connsiteX1" fmla="*/ 401052 w 1470526"/>
              <a:gd name="connsiteY1" fmla="*/ 695158 h 1965158"/>
              <a:gd name="connsiteX2" fmla="*/ 0 w 1470526"/>
              <a:gd name="connsiteY2" fmla="*/ 1965158 h 19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0526" h="1965158">
                <a:moveTo>
                  <a:pt x="1470526" y="0"/>
                </a:moveTo>
                <a:cubicBezTo>
                  <a:pt x="1058333" y="183816"/>
                  <a:pt x="646140" y="367632"/>
                  <a:pt x="401052" y="695158"/>
                </a:cubicBezTo>
                <a:cubicBezTo>
                  <a:pt x="155964" y="1022684"/>
                  <a:pt x="0" y="1965158"/>
                  <a:pt x="0" y="1965158"/>
                </a:cubicBezTo>
              </a:path>
            </a:pathLst>
          </a:custGeom>
          <a:ln w="28575" cap="flat" cmpd="sng">
            <a:solidFill>
              <a:srgbClr val="0000FF"/>
            </a:solidFill>
            <a:prstDash val="lgDashDot"/>
            <a:round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368550" y="900113"/>
            <a:ext cx="1600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Distribute partition information</a:t>
            </a:r>
          </a:p>
        </p:txBody>
      </p:sp>
      <p:sp>
        <p:nvSpPr>
          <p:cNvPr id="33" name="modem"/>
          <p:cNvSpPr>
            <a:spLocks noEditPoints="1" noChangeArrowheads="1"/>
          </p:cNvSpPr>
          <p:nvPr/>
        </p:nvSpPr>
        <p:spPr bwMode="auto">
          <a:xfrm>
            <a:off x="2222500" y="5262563"/>
            <a:ext cx="973138" cy="360362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26" charset="0"/>
              <a:ea typeface="ヒラギノ角ゴ Pro W3" pitchFamily="26" charset="-128"/>
              <a:cs typeface="ヒラギノ角ゴ Pro W3" pitchFamily="26" charset="-128"/>
            </a:endParaRPr>
          </a:p>
        </p:txBody>
      </p:sp>
      <p:sp>
        <p:nvSpPr>
          <p:cNvPr id="34" name="modem"/>
          <p:cNvSpPr>
            <a:spLocks noEditPoints="1" noChangeArrowheads="1"/>
          </p:cNvSpPr>
          <p:nvPr/>
        </p:nvSpPr>
        <p:spPr bwMode="auto">
          <a:xfrm>
            <a:off x="5110163" y="5995988"/>
            <a:ext cx="973137" cy="360362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26" charset="0"/>
              <a:ea typeface="ヒラギノ角ゴ Pro W3" pitchFamily="26" charset="-128"/>
              <a:cs typeface="ヒラギノ角ゴ Pro W3" pitchFamily="26" charset="-128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3775075" y="1058863"/>
          <a:ext cx="1168400" cy="14833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84200"/>
                <a:gridCol w="584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3" name="TextBox 17"/>
          <p:cNvSpPr txBox="1">
            <a:spLocks noChangeArrowheads="1"/>
          </p:cNvSpPr>
          <p:nvPr/>
        </p:nvSpPr>
        <p:spPr bwMode="auto">
          <a:xfrm>
            <a:off x="3776663" y="1430338"/>
            <a:ext cx="114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Authority Switch  A</a:t>
            </a:r>
          </a:p>
        </p:txBody>
      </p:sp>
      <p:sp>
        <p:nvSpPr>
          <p:cNvPr id="44" name="TextBox 18"/>
          <p:cNvSpPr txBox="1">
            <a:spLocks noChangeArrowheads="1"/>
          </p:cNvSpPr>
          <p:nvPr/>
        </p:nvSpPr>
        <p:spPr bwMode="auto">
          <a:xfrm>
            <a:off x="5110163" y="1104900"/>
            <a:ext cx="2170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AuthoritySwitch B</a:t>
            </a:r>
          </a:p>
        </p:txBody>
      </p:sp>
      <p:sp>
        <p:nvSpPr>
          <p:cNvPr id="50" name="TextBox 20"/>
          <p:cNvSpPr txBox="1">
            <a:spLocks noChangeArrowheads="1"/>
          </p:cNvSpPr>
          <p:nvPr/>
        </p:nvSpPr>
        <p:spPr bwMode="auto">
          <a:xfrm>
            <a:off x="5105400" y="1892300"/>
            <a:ext cx="1443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Authority Switch C</a:t>
            </a:r>
          </a:p>
        </p:txBody>
      </p:sp>
      <p:sp>
        <p:nvSpPr>
          <p:cNvPr id="51" name="Line Callout 2 (No Border) 50"/>
          <p:cNvSpPr/>
          <p:nvPr/>
        </p:nvSpPr>
        <p:spPr>
          <a:xfrm rot="10800000" flipV="1">
            <a:off x="7458075" y="1820863"/>
            <a:ext cx="942975" cy="717550"/>
          </a:xfrm>
          <a:prstGeom prst="callout2">
            <a:avLst>
              <a:gd name="adj1" fmla="val 69625"/>
              <a:gd name="adj2" fmla="val 89596"/>
              <a:gd name="adj3" fmla="val 70687"/>
              <a:gd name="adj4" fmla="val 88281"/>
              <a:gd name="adj5" fmla="val 79328"/>
              <a:gd name="adj6" fmla="val 146011"/>
            </a:avLst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reject</a:t>
            </a:r>
          </a:p>
        </p:txBody>
      </p:sp>
      <p:sp>
        <p:nvSpPr>
          <p:cNvPr id="52" name="Line Callout 2 (No Border) 51"/>
          <p:cNvSpPr/>
          <p:nvPr/>
        </p:nvSpPr>
        <p:spPr>
          <a:xfrm rot="10800000" flipV="1">
            <a:off x="7458075" y="711200"/>
            <a:ext cx="942975" cy="717550"/>
          </a:xfrm>
          <a:prstGeom prst="callout2">
            <a:avLst>
              <a:gd name="adj1" fmla="val 69625"/>
              <a:gd name="adj2" fmla="val 89596"/>
              <a:gd name="adj3" fmla="val 70687"/>
              <a:gd name="adj4" fmla="val 88281"/>
              <a:gd name="adj5" fmla="val 79328"/>
              <a:gd name="adj6" fmla="val 146011"/>
            </a:avLst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accept</a:t>
            </a:r>
          </a:p>
        </p:txBody>
      </p:sp>
      <p:sp>
        <p:nvSpPr>
          <p:cNvPr id="53" name="TextBox 14"/>
          <p:cNvSpPr txBox="1">
            <a:spLocks noChangeArrowheads="1"/>
          </p:cNvSpPr>
          <p:nvPr/>
        </p:nvSpPr>
        <p:spPr bwMode="auto">
          <a:xfrm>
            <a:off x="5110163" y="658813"/>
            <a:ext cx="2170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Flow space</a:t>
            </a:r>
          </a:p>
        </p:txBody>
      </p:sp>
      <p:cxnSp>
        <p:nvCxnSpPr>
          <p:cNvPr id="41" name="Straight Connector 40"/>
          <p:cNvCxnSpPr/>
          <p:nvPr/>
        </p:nvCxnSpPr>
        <p:spPr>
          <a:xfrm rot="16200000" flipH="1">
            <a:off x="3948113" y="1847850"/>
            <a:ext cx="1941512" cy="1588"/>
          </a:xfrm>
          <a:prstGeom prst="line">
            <a:avLst/>
          </a:prstGeom>
          <a:ln w="76200" cmpd="sng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919663" y="1820863"/>
            <a:ext cx="2700337" cy="1587"/>
          </a:xfrm>
          <a:prstGeom prst="line">
            <a:avLst/>
          </a:prstGeom>
          <a:ln w="76200" cmpd="sng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775075" y="1057275"/>
            <a:ext cx="3479800" cy="148113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Freeform 70"/>
          <p:cNvSpPr/>
          <p:nvPr/>
        </p:nvSpPr>
        <p:spPr>
          <a:xfrm flipH="1">
            <a:off x="1905000" y="2819400"/>
            <a:ext cx="463550" cy="2443163"/>
          </a:xfrm>
          <a:custGeom>
            <a:avLst/>
            <a:gdLst>
              <a:gd name="connsiteX0" fmla="*/ 1470526 w 1470526"/>
              <a:gd name="connsiteY0" fmla="*/ 0 h 1965158"/>
              <a:gd name="connsiteX1" fmla="*/ 401052 w 1470526"/>
              <a:gd name="connsiteY1" fmla="*/ 695158 h 1965158"/>
              <a:gd name="connsiteX2" fmla="*/ 0 w 1470526"/>
              <a:gd name="connsiteY2" fmla="*/ 1965158 h 19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0526" h="1965158">
                <a:moveTo>
                  <a:pt x="1470526" y="0"/>
                </a:moveTo>
                <a:cubicBezTo>
                  <a:pt x="1058333" y="183816"/>
                  <a:pt x="646140" y="367632"/>
                  <a:pt x="401052" y="695158"/>
                </a:cubicBezTo>
                <a:cubicBezTo>
                  <a:pt x="155964" y="1022684"/>
                  <a:pt x="0" y="1965158"/>
                  <a:pt x="0" y="1965158"/>
                </a:cubicBezTo>
              </a:path>
            </a:pathLst>
          </a:custGeom>
          <a:ln w="28575" cap="flat" cmpd="sng">
            <a:solidFill>
              <a:srgbClr val="0000FF"/>
            </a:solidFill>
            <a:prstDash val="lgDashDot"/>
            <a:round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Freeform 71"/>
          <p:cNvSpPr/>
          <p:nvPr/>
        </p:nvSpPr>
        <p:spPr>
          <a:xfrm flipH="1">
            <a:off x="2687638" y="2538413"/>
            <a:ext cx="2230437" cy="1885950"/>
          </a:xfrm>
          <a:custGeom>
            <a:avLst/>
            <a:gdLst>
              <a:gd name="connsiteX0" fmla="*/ 1470526 w 1470526"/>
              <a:gd name="connsiteY0" fmla="*/ 0 h 1965158"/>
              <a:gd name="connsiteX1" fmla="*/ 401052 w 1470526"/>
              <a:gd name="connsiteY1" fmla="*/ 695158 h 1965158"/>
              <a:gd name="connsiteX2" fmla="*/ 0 w 1470526"/>
              <a:gd name="connsiteY2" fmla="*/ 1965158 h 19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0526" h="1965158">
                <a:moveTo>
                  <a:pt x="1470526" y="0"/>
                </a:moveTo>
                <a:cubicBezTo>
                  <a:pt x="1058333" y="183816"/>
                  <a:pt x="646140" y="367632"/>
                  <a:pt x="401052" y="695158"/>
                </a:cubicBezTo>
                <a:cubicBezTo>
                  <a:pt x="155964" y="1022684"/>
                  <a:pt x="0" y="1965158"/>
                  <a:pt x="0" y="1965158"/>
                </a:cubicBezTo>
              </a:path>
            </a:pathLst>
          </a:custGeom>
          <a:ln w="28575" cap="flat" cmpd="sng">
            <a:solidFill>
              <a:srgbClr val="0000FF"/>
            </a:solidFill>
            <a:prstDash val="lgDashDot"/>
            <a:round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rot="16200000" flipH="1">
            <a:off x="1942307" y="2996406"/>
            <a:ext cx="3594100" cy="2741613"/>
          </a:xfrm>
          <a:prstGeom prst="line">
            <a:avLst/>
          </a:prstGeom>
          <a:ln w="28575" cmpd="sng">
            <a:solidFill>
              <a:srgbClr val="0000FF"/>
            </a:solidFill>
            <a:prstDash val="lgDashDot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823" name="TextBox 6"/>
          <p:cNvSpPr txBox="1">
            <a:spLocks noChangeArrowheads="1"/>
          </p:cNvSpPr>
          <p:nvPr/>
        </p:nvSpPr>
        <p:spPr bwMode="auto">
          <a:xfrm>
            <a:off x="427038" y="900113"/>
            <a:ext cx="1306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Controller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116138" y="4459288"/>
            <a:ext cx="1108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Authority </a:t>
            </a:r>
          </a:p>
          <a:p>
            <a:r>
              <a:rPr lang="en-US" dirty="0"/>
              <a:t>Switch A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364038" y="3657600"/>
            <a:ext cx="1108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Authority </a:t>
            </a:r>
          </a:p>
          <a:p>
            <a:r>
              <a:rPr lang="en-US"/>
              <a:t>Switch B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105400" y="5262563"/>
            <a:ext cx="1108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Authority </a:t>
            </a:r>
          </a:p>
          <a:p>
            <a:r>
              <a:rPr lang="en-US"/>
              <a:t>Switch C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38" name="Footer Placeholder 3"/>
          <p:cNvSpPr txBox="1">
            <a:spLocks/>
          </p:cNvSpPr>
          <p:nvPr/>
        </p:nvSpPr>
        <p:spPr>
          <a:xfrm>
            <a:off x="5926667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51562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334 -0.04444 " pathEditMode="relative" ptsTypes="AA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334 -0.04444 " pathEditMode="relative" ptsTypes="AA">
                                      <p:cBhvr>
                                        <p:cTn id="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333 -0.02222 " pathEditMode="relative" ptsTypes="AA">
                                      <p:cBhvr>
                                        <p:cTn id="3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333 -0.02222 " pathEditMode="relative" ptsTypes="AA">
                                      <p:cBhvr>
                                        <p:cTn id="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334 0.03333 " pathEditMode="relative" ptsTypes="AA">
                                      <p:cBhvr>
                                        <p:cTn id="3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334 0.03333 " pathEditMode="relative" ptsTypes="AA">
                                      <p:cBhvr>
                                        <p:cTn id="4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0.42152 " pathEditMode="relative" ptsTypes="AA">
                                      <p:cBhvr>
                                        <p:cTn id="5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0.42152 " pathEditMode="relative" ptsTypes="AA">
                                      <p:cBhvr>
                                        <p:cTn id="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76 0.34861 " pathEditMode="relative" ptsTypes="AA">
                                      <p:cBhvr>
                                        <p:cTn id="5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76 0.34861 " pathEditMode="relative" ptsTypes="AA">
                                      <p:cBhvr>
                                        <p:cTn id="5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87 0.47708 " pathEditMode="relative" ptsTypes="AA">
                                      <p:cBhvr>
                                        <p:cTn id="5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87 0.47708 " pathEditMode="relative" ptsTypes="AA"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/>
      <p:bldP spid="43" grpId="0"/>
      <p:bldP spid="43" grpId="1"/>
      <p:bldP spid="43" grpId="2"/>
      <p:bldP spid="44" grpId="0"/>
      <p:bldP spid="44" grpId="1"/>
      <p:bldP spid="44" grpId="2"/>
      <p:bldP spid="50" grpId="0"/>
      <p:bldP spid="50" grpId="1"/>
      <p:bldP spid="50" grpId="2"/>
      <p:bldP spid="51" grpId="0" animBg="1"/>
      <p:bldP spid="52" grpId="0" animBg="1"/>
      <p:bldP spid="53" grpId="0"/>
      <p:bldP spid="71" grpId="0" animBg="1"/>
      <p:bldP spid="72" grpId="0" animBg="1"/>
      <p:bldP spid="35" grpId="0"/>
      <p:bldP spid="36" grpId="0"/>
      <p:bldP spid="3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1257300"/>
            <a:ext cx="8229600" cy="1143000"/>
          </a:xfrm>
        </p:spPr>
        <p:txBody>
          <a:bodyPr/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Stage 2</a:t>
            </a:r>
          </a:p>
        </p:txBody>
      </p:sp>
      <p:sp>
        <p:nvSpPr>
          <p:cNvPr id="33796" name="Content Placeholder 4"/>
          <p:cNvSpPr>
            <a:spLocks noGrp="1"/>
          </p:cNvSpPr>
          <p:nvPr>
            <p:ph idx="1"/>
          </p:nvPr>
        </p:nvSpPr>
        <p:spPr>
          <a:xfrm>
            <a:off x="1524000" y="2895600"/>
            <a:ext cx="6705600" cy="2239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dirty="0" smtClean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The authority switches keep</a:t>
            </a:r>
            <a:r>
              <a:rPr lang="en-US" i="1" dirty="0" smtClean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packets always in the data plane and </a:t>
            </a:r>
            <a:r>
              <a:rPr lang="en-US" i="1" dirty="0" smtClean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reactively</a:t>
            </a:r>
            <a:r>
              <a:rPr lang="en-US" dirty="0" smtClean="0">
                <a:solidFill>
                  <a:schemeClr val="tx1"/>
                </a:solidFill>
                <a:ea typeface="ヒラギノ角ゴ Pro W3" charset="-128"/>
                <a:cs typeface="ヒラギノ角ゴ Pro W3" charset="-128"/>
              </a:rPr>
              <a:t> cache rules. </a:t>
            </a:r>
          </a:p>
          <a:p>
            <a:pPr algn="ctr">
              <a:buFont typeface="Arial" charset="0"/>
              <a:buNone/>
            </a:pPr>
            <a:endParaRPr lang="en-US" dirty="0" smtClean="0">
              <a:solidFill>
                <a:schemeClr val="tx1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926667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28505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3988" y="3754438"/>
            <a:ext cx="1390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Apple Casual" charset="0"/>
                <a:ea typeface="Apple Casual" charset="0"/>
                <a:cs typeface="Apple Casual" charset="0"/>
              </a:rPr>
              <a:t>Following packets</a:t>
            </a: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smtClean="0">
                <a:ea typeface="ヒラギノ角ゴ Pro W3" charset="-128"/>
                <a:cs typeface="ヒラギノ角ゴ Pro W3" charset="-128"/>
              </a:rPr>
              <a:t>Packet Redirection and Rule Caching</a:t>
            </a:r>
          </a:p>
        </p:txBody>
      </p:sp>
      <p:sp>
        <p:nvSpPr>
          <p:cNvPr id="5" name="Cloud 4"/>
          <p:cNvSpPr/>
          <p:nvPr/>
        </p:nvSpPr>
        <p:spPr>
          <a:xfrm>
            <a:off x="1830388" y="2154238"/>
            <a:ext cx="6096000" cy="33528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22" name="modem"/>
          <p:cNvSpPr>
            <a:spLocks noEditPoints="1" noChangeArrowheads="1"/>
          </p:cNvSpPr>
          <p:nvPr/>
        </p:nvSpPr>
        <p:spPr bwMode="auto">
          <a:xfrm>
            <a:off x="1449388" y="3754438"/>
            <a:ext cx="973137" cy="360362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3" name="TextBox 6"/>
          <p:cNvSpPr txBox="1">
            <a:spLocks noChangeArrowheads="1"/>
          </p:cNvSpPr>
          <p:nvPr/>
        </p:nvSpPr>
        <p:spPr bwMode="auto">
          <a:xfrm>
            <a:off x="1154113" y="2673350"/>
            <a:ext cx="121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Ingress Switch</a:t>
            </a:r>
          </a:p>
        </p:txBody>
      </p:sp>
      <p:sp>
        <p:nvSpPr>
          <p:cNvPr id="34824" name="TextBox 8"/>
          <p:cNvSpPr txBox="1">
            <a:spLocks noChangeArrowheads="1"/>
          </p:cNvSpPr>
          <p:nvPr/>
        </p:nvSpPr>
        <p:spPr bwMode="auto">
          <a:xfrm>
            <a:off x="4525963" y="1524000"/>
            <a:ext cx="121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Authority Switch</a:t>
            </a:r>
          </a:p>
        </p:txBody>
      </p:sp>
      <p:sp>
        <p:nvSpPr>
          <p:cNvPr id="34825" name="modem"/>
          <p:cNvSpPr>
            <a:spLocks noEditPoints="1" noChangeArrowheads="1"/>
          </p:cNvSpPr>
          <p:nvPr/>
        </p:nvSpPr>
        <p:spPr bwMode="auto">
          <a:xfrm>
            <a:off x="7439025" y="3573463"/>
            <a:ext cx="974725" cy="360362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6" name="TextBox 10"/>
          <p:cNvSpPr txBox="1">
            <a:spLocks noChangeArrowheads="1"/>
          </p:cNvSpPr>
          <p:nvPr/>
        </p:nvSpPr>
        <p:spPr bwMode="auto">
          <a:xfrm>
            <a:off x="7804150" y="2867025"/>
            <a:ext cx="12192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Egress Switch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2588" y="3749675"/>
            <a:ext cx="838200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3988" y="3381375"/>
            <a:ext cx="1425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pple Casual" charset="0"/>
                <a:ea typeface="Apple Casual" charset="0"/>
                <a:cs typeface="Apple Casual" charset="0"/>
              </a:rPr>
              <a:t>First packet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22525" y="2819400"/>
            <a:ext cx="2379663" cy="111760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46725" y="2819400"/>
            <a:ext cx="1892300" cy="93503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2588" y="4124325"/>
            <a:ext cx="838200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422525" y="3938588"/>
            <a:ext cx="5016500" cy="17621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2373313" y="2193925"/>
            <a:ext cx="2152650" cy="1435100"/>
          </a:xfrm>
          <a:custGeom>
            <a:avLst/>
            <a:gdLst>
              <a:gd name="connsiteX0" fmla="*/ 2152316 w 2152316"/>
              <a:gd name="connsiteY0" fmla="*/ 365403 h 1434877"/>
              <a:gd name="connsiteX1" fmla="*/ 1136316 w 2152316"/>
              <a:gd name="connsiteY1" fmla="*/ 4456 h 1434877"/>
              <a:gd name="connsiteX2" fmla="*/ 307474 w 2152316"/>
              <a:gd name="connsiteY2" fmla="*/ 392140 h 1434877"/>
              <a:gd name="connsiteX3" fmla="*/ 0 w 2152316"/>
              <a:gd name="connsiteY3" fmla="*/ 1434877 h 143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316" h="1434877">
                <a:moveTo>
                  <a:pt x="2152316" y="365403"/>
                </a:moveTo>
                <a:cubicBezTo>
                  <a:pt x="1798053" y="182701"/>
                  <a:pt x="1443790" y="0"/>
                  <a:pt x="1136316" y="4456"/>
                </a:cubicBezTo>
                <a:cubicBezTo>
                  <a:pt x="828842" y="8912"/>
                  <a:pt x="496860" y="153737"/>
                  <a:pt x="307474" y="392140"/>
                </a:cubicBezTo>
                <a:cubicBezTo>
                  <a:pt x="118088" y="630544"/>
                  <a:pt x="0" y="1434877"/>
                  <a:pt x="0" y="1434877"/>
                </a:cubicBezTo>
              </a:path>
            </a:pathLst>
          </a:custGeom>
          <a:ln w="3810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 rot="-1386489">
            <a:off x="2700338" y="3078163"/>
            <a:ext cx="1003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pple Casual" charset="0"/>
                <a:ea typeface="Apple Casual" charset="0"/>
                <a:cs typeface="Apple Casual" charset="0"/>
              </a:rPr>
              <a:t>Redirect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 rot="1666397">
            <a:off x="5980113" y="2798763"/>
            <a:ext cx="996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pple Casual" charset="0"/>
                <a:ea typeface="Apple Casual" charset="0"/>
                <a:cs typeface="Apple Casual" charset="0"/>
              </a:rPr>
              <a:t>Forward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 rot="-1386489">
            <a:off x="2219325" y="1695450"/>
            <a:ext cx="1376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pple Casual" charset="0"/>
                <a:ea typeface="Apple Casual" charset="0"/>
                <a:cs typeface="Apple Casual" charset="0"/>
              </a:rPr>
              <a:t>Feedback: </a:t>
            </a:r>
          </a:p>
          <a:p>
            <a:r>
              <a:rPr lang="en-US">
                <a:solidFill>
                  <a:srgbClr val="FF0000"/>
                </a:solidFill>
                <a:latin typeface="Apple Casual" charset="0"/>
                <a:ea typeface="Apple Casual" charset="0"/>
                <a:cs typeface="Apple Casual" charset="0"/>
              </a:rPr>
              <a:t>Cache rules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222625" y="4125913"/>
            <a:ext cx="3292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pple Casual" charset="0"/>
                <a:ea typeface="Apple Casual" charset="0"/>
                <a:cs typeface="Apple Casual" charset="0"/>
              </a:rPr>
              <a:t>Hit cached rules and forward</a:t>
            </a:r>
          </a:p>
        </p:txBody>
      </p:sp>
      <p:sp>
        <p:nvSpPr>
          <p:cNvPr id="24" name="modem"/>
          <p:cNvSpPr>
            <a:spLocks noEditPoints="1" noChangeArrowheads="1"/>
          </p:cNvSpPr>
          <p:nvPr/>
        </p:nvSpPr>
        <p:spPr bwMode="auto">
          <a:xfrm>
            <a:off x="4573588" y="2452688"/>
            <a:ext cx="973137" cy="358775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26" charset="0"/>
              <a:ea typeface="ヒラギノ角ゴ Pro W3" pitchFamily="26" charset="-128"/>
              <a:cs typeface="ヒラギノ角ゴ Pro W3" pitchFamily="26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9388" y="5715000"/>
            <a:ext cx="6400800" cy="830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ea typeface="ヒラギノ角ゴ Pro W3" charset="-128"/>
                <a:cs typeface="ヒラギノ角ゴ Pro W3" charset="-128"/>
              </a:rPr>
              <a:t>A slightly longer path in the data plane is faster than going through the control plane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3200400" cy="396875"/>
          </a:xfrm>
        </p:spPr>
        <p:txBody>
          <a:bodyPr/>
          <a:lstStyle/>
          <a:p>
            <a:r>
              <a:rPr lang="en-US" dirty="0" smtClean="0"/>
              <a:t>Software Defined Networking (COMS 6998-8)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26" name="Footer Placeholder 3"/>
          <p:cNvSpPr txBox="1">
            <a:spLocks/>
          </p:cNvSpPr>
          <p:nvPr/>
        </p:nvSpPr>
        <p:spPr>
          <a:xfrm>
            <a:off x="5943600" y="6461125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69168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/>
      <p:bldP spid="45" grpId="0" animBg="1"/>
      <p:bldP spid="46" grpId="0"/>
      <p:bldP spid="47" grpId="0"/>
      <p:bldP spid="48" grpId="0"/>
      <p:bldP spid="49" grpId="0"/>
      <p:bldP spid="2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Locate Authority Switches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2819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a typeface="ヒラギノ角ゴ Pro W3" charset="-128"/>
                <a:cs typeface="ヒラギノ角ゴ Pro W3" charset="-128"/>
              </a:rPr>
              <a:t>Partition information in ingress switches</a:t>
            </a:r>
          </a:p>
          <a:p>
            <a:pPr lvl="1"/>
            <a:r>
              <a:rPr lang="en-US" dirty="0" smtClean="0">
                <a:ea typeface="ヒラギノ角ゴ Pro W3" charset="-128"/>
                <a:cs typeface="ヒラギノ角ゴ Pro W3" charset="-128"/>
              </a:rPr>
              <a:t>Using a small set of coarse-grained wildcard rules</a:t>
            </a:r>
          </a:p>
          <a:p>
            <a:pPr lvl="1"/>
            <a:r>
              <a:rPr lang="en-US" dirty="0" smtClean="0">
                <a:ea typeface="ヒラギノ角ゴ Pro W3" charset="-128"/>
                <a:cs typeface="ヒラギノ角ゴ Pro W3" charset="-128"/>
              </a:rPr>
              <a:t>… to locate the authority switch for each packet</a:t>
            </a:r>
          </a:p>
          <a:p>
            <a:r>
              <a:rPr lang="en-US" dirty="0" smtClean="0">
                <a:ea typeface="ヒラギノ角ゴ Pro W3" charset="-128"/>
                <a:cs typeface="ヒラギノ角ゴ Pro W3" charset="-128"/>
              </a:rPr>
              <a:t>Distributed directory service but not DHT</a:t>
            </a:r>
          </a:p>
          <a:p>
            <a:pPr lvl="1"/>
            <a:r>
              <a:rPr lang="en-US" dirty="0" smtClean="0">
                <a:ea typeface="ヒラギノ角ゴ Pro W3" charset="-128"/>
                <a:cs typeface="ヒラギノ角ゴ Pro W3" charset="-128"/>
              </a:rPr>
              <a:t>Hashing does </a:t>
            </a:r>
            <a:r>
              <a:rPr lang="en-US" i="1" dirty="0" smtClean="0">
                <a:ea typeface="ヒラギノ角ゴ Pro W3" charset="-128"/>
                <a:cs typeface="ヒラギノ角ゴ Pro W3" charset="-128"/>
              </a:rPr>
              <a:t>not</a:t>
            </a:r>
            <a:r>
              <a:rPr lang="en-US" dirty="0" smtClean="0">
                <a:ea typeface="ヒラギノ角ゴ Pro W3" charset="-128"/>
                <a:cs typeface="ヒラギノ角ゴ Pro W3" charset="-128"/>
              </a:rPr>
              <a:t> work for wildcards</a:t>
            </a:r>
          </a:p>
          <a:p>
            <a:pPr lvl="1"/>
            <a:r>
              <a:rPr lang="en-US" dirty="0" smtClean="0"/>
              <a:t>Keys can have wildcards in arbitrary bit positions</a:t>
            </a:r>
          </a:p>
          <a:p>
            <a:endParaRPr lang="en-US" dirty="0" smtClean="0">
              <a:ea typeface="ヒラギノ角ゴ Pro W3" charset="-128"/>
              <a:cs typeface="ヒラギノ角ゴ Pro W3" charset="-128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611313" y="4872038"/>
          <a:ext cx="2336800" cy="7416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84200"/>
                <a:gridCol w="584200"/>
                <a:gridCol w="584200"/>
                <a:gridCol w="584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600200" y="5614988"/>
          <a:ext cx="2336800" cy="7416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84200"/>
                <a:gridCol w="584200"/>
                <a:gridCol w="584200"/>
                <a:gridCol w="584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" y="4873625"/>
          <a:ext cx="1168400" cy="14833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84200"/>
                <a:gridCol w="584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6920" name="TextBox 17"/>
          <p:cNvSpPr txBox="1">
            <a:spLocks noChangeArrowheads="1"/>
          </p:cNvSpPr>
          <p:nvPr/>
        </p:nvSpPr>
        <p:spPr bwMode="auto">
          <a:xfrm>
            <a:off x="458788" y="52451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Authority Switch  A</a:t>
            </a:r>
          </a:p>
        </p:txBody>
      </p:sp>
      <p:sp>
        <p:nvSpPr>
          <p:cNvPr id="36921" name="TextBox 18"/>
          <p:cNvSpPr txBox="1">
            <a:spLocks noChangeArrowheads="1"/>
          </p:cNvSpPr>
          <p:nvPr/>
        </p:nvSpPr>
        <p:spPr bwMode="auto">
          <a:xfrm>
            <a:off x="1792288" y="4919663"/>
            <a:ext cx="2170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AuthoritySwitch B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" y="4872038"/>
            <a:ext cx="3479800" cy="148113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923" name="TextBox 20"/>
          <p:cNvSpPr txBox="1">
            <a:spLocks noChangeArrowheads="1"/>
          </p:cNvSpPr>
          <p:nvPr/>
        </p:nvSpPr>
        <p:spPr bwMode="auto">
          <a:xfrm>
            <a:off x="1812925" y="5656263"/>
            <a:ext cx="1443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Authority Switch C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16200000" flipH="1">
            <a:off x="655637" y="5611813"/>
            <a:ext cx="1941513" cy="1588"/>
          </a:xfrm>
          <a:prstGeom prst="line">
            <a:avLst/>
          </a:prstGeom>
          <a:ln w="76200" cmpd="sng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27188" y="5584825"/>
            <a:ext cx="2700337" cy="1588"/>
          </a:xfrm>
          <a:prstGeom prst="line">
            <a:avLst/>
          </a:prstGeom>
          <a:ln w="76200" cmpd="sng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86400" y="4984750"/>
            <a:ext cx="2895600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</a:rPr>
              <a:t>X:0-1 Y:0-3 </a:t>
            </a:r>
            <a:r>
              <a:rPr lang="en-US" sz="2400" dirty="0" err="1">
                <a:solidFill>
                  <a:srgbClr val="000000"/>
                </a:solidFill>
                <a:sym typeface="Wingdings" charset="2"/>
              </a:rPr>
              <a:t></a:t>
            </a:r>
            <a:r>
              <a:rPr lang="en-US" sz="2400" dirty="0">
                <a:solidFill>
                  <a:srgbClr val="000000"/>
                </a:solidFill>
                <a:sym typeface="Wingdings" charset="2"/>
              </a:rPr>
              <a:t> A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sym typeface="Wingdings" charset="2"/>
              </a:rPr>
              <a:t>X:2-5 Y: 0-1B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sym typeface="Wingdings" charset="2"/>
              </a:rPr>
              <a:t>X:2-5 Y:2-3 </a:t>
            </a:r>
            <a:r>
              <a:rPr lang="en-US" sz="2400" dirty="0" err="1">
                <a:solidFill>
                  <a:srgbClr val="000000"/>
                </a:solidFill>
                <a:sym typeface="Wingdings" charset="2"/>
              </a:rPr>
              <a:t></a:t>
            </a:r>
            <a:r>
              <a:rPr lang="en-US" sz="2400" dirty="0">
                <a:solidFill>
                  <a:srgbClr val="000000"/>
                </a:solidFill>
                <a:sym typeface="Wingdings" charset="2"/>
              </a:rPr>
              <a:t> C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4327525" y="5448300"/>
            <a:ext cx="625475" cy="2778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8" name="Footer Placeholder 3"/>
          <p:cNvSpPr txBox="1">
            <a:spLocks/>
          </p:cNvSpPr>
          <p:nvPr/>
        </p:nvSpPr>
        <p:spPr>
          <a:xfrm>
            <a:off x="5926667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28080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9"/>
          <p:cNvSpPr txBox="1">
            <a:spLocks noChangeArrowheads="1"/>
          </p:cNvSpPr>
          <p:nvPr/>
        </p:nvSpPr>
        <p:spPr bwMode="auto">
          <a:xfrm>
            <a:off x="153988" y="3754438"/>
            <a:ext cx="1390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Apple Casual" charset="0"/>
                <a:ea typeface="Apple Casual" charset="0"/>
                <a:cs typeface="Apple Casual" charset="0"/>
              </a:rPr>
              <a:t>Following packets</a:t>
            </a:r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smtClean="0">
                <a:ea typeface="ヒラギノ角ゴ Pro W3" charset="-128"/>
                <a:cs typeface="ヒラギノ角ゴ Pro W3" charset="-128"/>
              </a:rPr>
              <a:t>Packet Redirection and Rule Caching</a:t>
            </a:r>
          </a:p>
        </p:txBody>
      </p:sp>
      <p:sp>
        <p:nvSpPr>
          <p:cNvPr id="5" name="Cloud 4"/>
          <p:cNvSpPr/>
          <p:nvPr/>
        </p:nvSpPr>
        <p:spPr>
          <a:xfrm>
            <a:off x="1830388" y="2154238"/>
            <a:ext cx="6096000" cy="33528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4" name="modem"/>
          <p:cNvSpPr>
            <a:spLocks noEditPoints="1" noChangeArrowheads="1"/>
          </p:cNvSpPr>
          <p:nvPr/>
        </p:nvSpPr>
        <p:spPr bwMode="auto">
          <a:xfrm>
            <a:off x="1427163" y="3173413"/>
            <a:ext cx="1773237" cy="1274762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1154113" y="2465388"/>
            <a:ext cx="121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Ingress Switch</a:t>
            </a:r>
          </a:p>
        </p:txBody>
      </p:sp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4525963" y="1524000"/>
            <a:ext cx="121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Authority Switch</a:t>
            </a:r>
          </a:p>
        </p:txBody>
      </p:sp>
      <p:sp>
        <p:nvSpPr>
          <p:cNvPr id="37897" name="modem"/>
          <p:cNvSpPr>
            <a:spLocks noEditPoints="1" noChangeArrowheads="1"/>
          </p:cNvSpPr>
          <p:nvPr/>
        </p:nvSpPr>
        <p:spPr bwMode="auto">
          <a:xfrm>
            <a:off x="7439025" y="3573463"/>
            <a:ext cx="974725" cy="360362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8" name="TextBox 10"/>
          <p:cNvSpPr txBox="1">
            <a:spLocks noChangeArrowheads="1"/>
          </p:cNvSpPr>
          <p:nvPr/>
        </p:nvSpPr>
        <p:spPr bwMode="auto">
          <a:xfrm>
            <a:off x="7804150" y="2867025"/>
            <a:ext cx="12192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Egress Switch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2588" y="3749675"/>
            <a:ext cx="838200" cy="4763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900" name="TextBox 13"/>
          <p:cNvSpPr txBox="1">
            <a:spLocks noChangeArrowheads="1"/>
          </p:cNvSpPr>
          <p:nvPr/>
        </p:nvSpPr>
        <p:spPr bwMode="auto">
          <a:xfrm>
            <a:off x="0" y="3381375"/>
            <a:ext cx="1425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pple Casual" charset="0"/>
                <a:ea typeface="Apple Casual" charset="0"/>
                <a:cs typeface="Apple Casual" charset="0"/>
              </a:rPr>
              <a:t>First packet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095351" y="2895600"/>
            <a:ext cx="1430612" cy="1230313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46725" y="2819400"/>
            <a:ext cx="1892300" cy="93503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2588" y="4124325"/>
            <a:ext cx="838200" cy="158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00400" y="3749675"/>
            <a:ext cx="4238625" cy="188914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2422525" y="2193925"/>
            <a:ext cx="2103438" cy="1185863"/>
          </a:xfrm>
          <a:custGeom>
            <a:avLst/>
            <a:gdLst>
              <a:gd name="connsiteX0" fmla="*/ 2152316 w 2152316"/>
              <a:gd name="connsiteY0" fmla="*/ 365403 h 1434877"/>
              <a:gd name="connsiteX1" fmla="*/ 1136316 w 2152316"/>
              <a:gd name="connsiteY1" fmla="*/ 4456 h 1434877"/>
              <a:gd name="connsiteX2" fmla="*/ 307474 w 2152316"/>
              <a:gd name="connsiteY2" fmla="*/ 392140 h 1434877"/>
              <a:gd name="connsiteX3" fmla="*/ 0 w 2152316"/>
              <a:gd name="connsiteY3" fmla="*/ 1434877 h 143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316" h="1434877">
                <a:moveTo>
                  <a:pt x="2152316" y="365403"/>
                </a:moveTo>
                <a:cubicBezTo>
                  <a:pt x="1798053" y="182701"/>
                  <a:pt x="1443790" y="0"/>
                  <a:pt x="1136316" y="4456"/>
                </a:cubicBezTo>
                <a:cubicBezTo>
                  <a:pt x="828842" y="8912"/>
                  <a:pt x="496860" y="153737"/>
                  <a:pt x="307474" y="392140"/>
                </a:cubicBezTo>
                <a:cubicBezTo>
                  <a:pt x="118088" y="630544"/>
                  <a:pt x="0" y="1434877"/>
                  <a:pt x="0" y="1434877"/>
                </a:cubicBezTo>
              </a:path>
            </a:pathLst>
          </a:custGeom>
          <a:ln w="3810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06" name="TextBox 45"/>
          <p:cNvSpPr txBox="1">
            <a:spLocks noChangeArrowheads="1"/>
          </p:cNvSpPr>
          <p:nvPr/>
        </p:nvSpPr>
        <p:spPr bwMode="auto">
          <a:xfrm rot="20213511">
            <a:off x="3384824" y="2925307"/>
            <a:ext cx="1003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pple Casual" charset="0"/>
                <a:ea typeface="Apple Casual" charset="0"/>
                <a:cs typeface="Apple Casual" charset="0"/>
              </a:rPr>
              <a:t>Redirect</a:t>
            </a:r>
          </a:p>
        </p:txBody>
      </p:sp>
      <p:sp>
        <p:nvSpPr>
          <p:cNvPr id="37907" name="TextBox 46"/>
          <p:cNvSpPr txBox="1">
            <a:spLocks noChangeArrowheads="1"/>
          </p:cNvSpPr>
          <p:nvPr/>
        </p:nvSpPr>
        <p:spPr bwMode="auto">
          <a:xfrm rot="1666397">
            <a:off x="5980113" y="2798763"/>
            <a:ext cx="996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pple Casual" charset="0"/>
                <a:ea typeface="Apple Casual" charset="0"/>
                <a:cs typeface="Apple Casual" charset="0"/>
              </a:rPr>
              <a:t>Forward</a:t>
            </a:r>
          </a:p>
        </p:txBody>
      </p:sp>
      <p:sp>
        <p:nvSpPr>
          <p:cNvPr id="37908" name="TextBox 47"/>
          <p:cNvSpPr txBox="1">
            <a:spLocks noChangeArrowheads="1"/>
          </p:cNvSpPr>
          <p:nvPr/>
        </p:nvSpPr>
        <p:spPr bwMode="auto">
          <a:xfrm rot="-1386489">
            <a:off x="2219325" y="1695450"/>
            <a:ext cx="13763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pple Casual" charset="0"/>
                <a:ea typeface="Apple Casual" charset="0"/>
                <a:cs typeface="Apple Casual" charset="0"/>
              </a:rPr>
              <a:t>Feedback: </a:t>
            </a:r>
          </a:p>
          <a:p>
            <a:r>
              <a:rPr lang="en-US">
                <a:solidFill>
                  <a:srgbClr val="FF0000"/>
                </a:solidFill>
                <a:latin typeface="Apple Casual" charset="0"/>
                <a:ea typeface="Apple Casual" charset="0"/>
                <a:cs typeface="Apple Casual" charset="0"/>
              </a:rPr>
              <a:t>Cache rules</a:t>
            </a:r>
          </a:p>
        </p:txBody>
      </p:sp>
      <p:sp>
        <p:nvSpPr>
          <p:cNvPr id="37909" name="TextBox 48"/>
          <p:cNvSpPr txBox="1">
            <a:spLocks noChangeArrowheads="1"/>
          </p:cNvSpPr>
          <p:nvPr/>
        </p:nvSpPr>
        <p:spPr bwMode="auto">
          <a:xfrm>
            <a:off x="3667573" y="4030663"/>
            <a:ext cx="3292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pple Casual" charset="0"/>
                <a:ea typeface="Apple Casual" charset="0"/>
                <a:cs typeface="Apple Casual" charset="0"/>
              </a:rPr>
              <a:t>Hit cached rules and forward</a:t>
            </a:r>
          </a:p>
        </p:txBody>
      </p:sp>
      <p:sp>
        <p:nvSpPr>
          <p:cNvPr id="24" name="modem"/>
          <p:cNvSpPr>
            <a:spLocks noEditPoints="1" noChangeArrowheads="1"/>
          </p:cNvSpPr>
          <p:nvPr/>
        </p:nvSpPr>
        <p:spPr bwMode="auto">
          <a:xfrm>
            <a:off x="4573588" y="2452688"/>
            <a:ext cx="1377950" cy="106680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26" charset="0"/>
              <a:ea typeface="ヒラギノ角ゴ Pro W3" pitchFamily="26" charset="-128"/>
              <a:cs typeface="ヒラギノ角ゴ Pro W3" pitchFamily="26" charset="-128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427163" y="3549014"/>
          <a:ext cx="1668910" cy="7315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68910"/>
              </a:tblGrid>
              <a:tr h="1481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Cache</a:t>
                      </a:r>
                      <a:r>
                        <a:rPr lang="en-US" baseline="0" dirty="0" smtClean="0"/>
                        <a:t> Rules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Partition Rules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4573588" y="2896056"/>
          <a:ext cx="1377771" cy="36576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377771"/>
              </a:tblGrid>
              <a:tr h="355600">
                <a:tc>
                  <a:txBody>
                    <a:bodyPr/>
                    <a:lstStyle/>
                    <a:p>
                      <a:r>
                        <a:rPr lang="en-US" dirty="0" smtClean="0"/>
                        <a:t>Auth.</a:t>
                      </a:r>
                      <a:r>
                        <a:rPr lang="en-US" baseline="0" dirty="0" smtClean="0"/>
                        <a:t> Rules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27" name="Footer Placeholder 3"/>
          <p:cNvSpPr txBox="1">
            <a:spLocks/>
          </p:cNvSpPr>
          <p:nvPr/>
        </p:nvSpPr>
        <p:spPr>
          <a:xfrm>
            <a:off x="5926667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7358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Three Sets of Rules in TCAM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686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143000"/>
                <a:gridCol w="990600"/>
                <a:gridCol w="990600"/>
                <a:gridCol w="2908300"/>
                <a:gridCol w="1206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Type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Priority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Field 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Field</a:t>
                      </a:r>
                      <a:r>
                        <a:rPr lang="en-US" sz="2000" baseline="0" dirty="0" smtClean="0"/>
                        <a:t> 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Timeout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Cache Rules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00**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111*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Forward to Switch 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 sec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11**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Drop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 sec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Authority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 Rules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00**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001*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Forward</a:t>
                      </a:r>
                    </a:p>
                    <a:p>
                      <a:r>
                        <a:rPr lang="en-US" sz="2000" dirty="0" smtClean="0"/>
                        <a:t>Trigger cache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Infinity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0001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0***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Drop, </a:t>
                      </a:r>
                    </a:p>
                    <a:p>
                      <a:r>
                        <a:rPr lang="en-US" sz="2000" dirty="0" smtClean="0"/>
                        <a:t>Trigger cache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Partition Rules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0***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000*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Redirect to auth.</a:t>
                      </a:r>
                      <a:r>
                        <a:rPr lang="en-US" sz="2000" baseline="0" dirty="0" smtClean="0"/>
                        <a:t> switch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755775" y="2133600"/>
            <a:ext cx="71628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/>
              <a:t>In ingress switches</a:t>
            </a:r>
          </a:p>
          <a:p>
            <a:pPr>
              <a:defRPr/>
            </a:pPr>
            <a:r>
              <a:rPr lang="en-US" sz="2400" i="1" dirty="0"/>
              <a:t>reactively</a:t>
            </a:r>
            <a:r>
              <a:rPr lang="en-US" sz="2400" dirty="0"/>
              <a:t> installed by authority switches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55775" y="3657600"/>
            <a:ext cx="7159625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r>
              <a:rPr lang="en-US" sz="2400">
                <a:solidFill>
                  <a:srgbClr val="FFFFFF"/>
                </a:solidFill>
                <a:ea typeface="ヒラギノ角ゴ Pro W3" charset="-128"/>
                <a:cs typeface="ヒラギノ角ゴ Pro W3" charset="-128"/>
              </a:rPr>
              <a:t>In authority switches</a:t>
            </a:r>
          </a:p>
          <a:p>
            <a:r>
              <a:rPr lang="en-US" sz="2400" i="1">
                <a:solidFill>
                  <a:srgbClr val="FFFFFF"/>
                </a:solidFill>
                <a:ea typeface="ヒラギノ角ゴ Pro W3" charset="-128"/>
                <a:cs typeface="ヒラギノ角ゴ Pro W3" charset="-128"/>
              </a:rPr>
              <a:t>proactively</a:t>
            </a:r>
            <a:r>
              <a:rPr lang="en-US" sz="2400">
                <a:solidFill>
                  <a:srgbClr val="FFFFFF"/>
                </a:solidFill>
                <a:ea typeface="ヒラギノ角ゴ Pro W3" charset="-128"/>
                <a:cs typeface="ヒラギノ角ゴ Pro W3" charset="-128"/>
              </a:rPr>
              <a:t> installed by controller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52600" y="5181600"/>
            <a:ext cx="7162800" cy="838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r>
              <a:rPr lang="en-US" sz="2400" dirty="0">
                <a:solidFill>
                  <a:srgbClr val="FFFFFF"/>
                </a:solidFill>
                <a:ea typeface="ヒラギノ角ゴ Pro W3" charset="-128"/>
                <a:cs typeface="ヒラギノ角ゴ Pro W3" charset="-128"/>
              </a:rPr>
              <a:t>In every switch</a:t>
            </a:r>
          </a:p>
          <a:p>
            <a:r>
              <a:rPr lang="en-US" sz="2400" i="1" dirty="0">
                <a:solidFill>
                  <a:srgbClr val="FFFFFF"/>
                </a:solidFill>
                <a:ea typeface="ヒラギノ角ゴ Pro W3" charset="-128"/>
                <a:cs typeface="ヒラギノ角ゴ Pro W3" charset="-128"/>
              </a:rPr>
              <a:t>proactively</a:t>
            </a:r>
            <a:r>
              <a:rPr lang="en-US" sz="2400" dirty="0">
                <a:solidFill>
                  <a:srgbClr val="FFFFFF"/>
                </a:solidFill>
                <a:ea typeface="ヒラギノ角ゴ Pro W3" charset="-128"/>
                <a:cs typeface="ヒラギノ角ゴ Pro W3" charset="-128"/>
              </a:rPr>
              <a:t> installed by controller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-547687" y="4129088"/>
            <a:ext cx="4298950" cy="3175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5926667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08822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276600" y="4951413"/>
            <a:ext cx="3733800" cy="5302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Cache Rules</a:t>
            </a:r>
          </a:p>
        </p:txBody>
      </p:sp>
      <p:sp>
        <p:nvSpPr>
          <p:cNvPr id="41987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ヒラギノ角ゴ Pro W3" charset="-128"/>
                <a:cs typeface="ヒラギノ角ゴ Pro W3" charset="-128"/>
              </a:rPr>
              <a:t>DIFANE Switch Prototype</a:t>
            </a:r>
            <a:br>
              <a:rPr lang="en-US" dirty="0" smtClean="0">
                <a:ea typeface="ヒラギノ角ゴ Pro W3" charset="-128"/>
                <a:cs typeface="ヒラギノ角ゴ Pro W3" charset="-128"/>
              </a:rPr>
            </a:br>
            <a:r>
              <a:rPr lang="en-US" baseline="-25000" dirty="0" smtClean="0">
                <a:ea typeface="ヒラギノ角ゴ Pro W3" charset="-128"/>
                <a:cs typeface="ヒラギノ角ゴ Pro W3" charset="-128"/>
              </a:rPr>
              <a:t>Built with </a:t>
            </a:r>
            <a:r>
              <a:rPr lang="en-US" baseline="-25000" dirty="0" err="1" smtClean="0">
                <a:ea typeface="ヒラギノ角ゴ Pro W3" charset="-128"/>
                <a:cs typeface="ヒラギノ角ゴ Pro W3" charset="-128"/>
              </a:rPr>
              <a:t>OpenFlow</a:t>
            </a:r>
            <a:r>
              <a:rPr lang="en-US" baseline="-25000" dirty="0" smtClean="0">
                <a:ea typeface="ヒラギノ角ゴ Pro W3" charset="-128"/>
                <a:cs typeface="ヒラギノ角ゴ Pro W3" charset="-128"/>
              </a:rPr>
              <a:t> switch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4648200"/>
            <a:ext cx="7924800" cy="2012950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990600" y="5221288"/>
            <a:ext cx="11033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Data </a:t>
            </a:r>
          </a:p>
          <a:p>
            <a:r>
              <a:rPr lang="en-US" sz="2800">
                <a:solidFill>
                  <a:srgbClr val="0000FF"/>
                </a:solidFill>
              </a:rPr>
              <a:t>Plane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2819400"/>
            <a:ext cx="7924800" cy="1554163"/>
          </a:xfrm>
          <a:prstGeom prst="rect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124200"/>
            <a:ext cx="1371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Control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Plane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03975" y="3124200"/>
            <a:ext cx="1905000" cy="954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</a:rPr>
              <a:t>Cache</a:t>
            </a:r>
          </a:p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</a:rPr>
              <a:t>Manager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6592094" y="4950619"/>
            <a:ext cx="1598612" cy="0"/>
          </a:xfrm>
          <a:prstGeom prst="straightConnector1">
            <a:avLst/>
          </a:prstGeom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7054057" y="2817018"/>
            <a:ext cx="609600" cy="4763"/>
          </a:xfrm>
          <a:prstGeom prst="straightConnector1">
            <a:avLst/>
          </a:prstGeom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03975" y="1560513"/>
            <a:ext cx="21605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Send Cache </a:t>
            </a:r>
          </a:p>
          <a:p>
            <a:r>
              <a:rPr lang="en-US" sz="2800"/>
              <a:t>Updates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93913" y="1560513"/>
            <a:ext cx="21399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err="1"/>
              <a:t>Recv</a:t>
            </a:r>
            <a:r>
              <a:rPr lang="en-US" sz="2800" dirty="0"/>
              <a:t> Cache </a:t>
            </a:r>
          </a:p>
          <a:p>
            <a:r>
              <a:rPr lang="en-US" sz="2800" dirty="0"/>
              <a:t>Updates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1313656" y="3867944"/>
            <a:ext cx="2708275" cy="1588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403975" y="2819400"/>
            <a:ext cx="1905000" cy="1554163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Cloud Callout 21"/>
          <p:cNvSpPr/>
          <p:nvPr/>
        </p:nvSpPr>
        <p:spPr>
          <a:xfrm>
            <a:off x="3581400" y="2133600"/>
            <a:ext cx="2514600" cy="1600200"/>
          </a:xfrm>
          <a:prstGeom prst="cloudCallout">
            <a:avLst>
              <a:gd name="adj1" fmla="val 68653"/>
              <a:gd name="adj2" fmla="val 7859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Only in Auth. Switches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76600" y="5487988"/>
            <a:ext cx="3733800" cy="5302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Authority Rules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276600" y="6018213"/>
            <a:ext cx="3733800" cy="5318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Partition Rules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668588" y="5221288"/>
            <a:ext cx="609600" cy="1587"/>
          </a:xfrm>
          <a:prstGeom prst="straightConnector1">
            <a:avLst/>
          </a:prstGeom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015163" y="5748338"/>
            <a:ext cx="379412" cy="1587"/>
          </a:xfrm>
          <a:prstGeom prst="straightConnector1">
            <a:avLst/>
          </a:prstGeom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048000" y="5481638"/>
            <a:ext cx="4346575" cy="536575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00063" y="4816475"/>
            <a:ext cx="8186737" cy="1676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Just software modification for authority </a:t>
            </a:r>
            <a:r>
              <a:rPr lang="en-US" sz="2800" dirty="0" smtClean="0"/>
              <a:t>switches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7394575" y="4655403"/>
            <a:ext cx="1978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Notification</a:t>
            </a:r>
          </a:p>
          <a:p>
            <a:endParaRPr lang="en-US" sz="2400" dirty="0"/>
          </a:p>
        </p:txBody>
      </p:sp>
      <p:sp>
        <p:nvSpPr>
          <p:cNvPr id="27" name="Cloud 26"/>
          <p:cNvSpPr/>
          <p:nvPr/>
        </p:nvSpPr>
        <p:spPr>
          <a:xfrm>
            <a:off x="77788" y="935038"/>
            <a:ext cx="2016125" cy="1579562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modem"/>
          <p:cNvSpPr>
            <a:spLocks noEditPoints="1" noChangeArrowheads="1"/>
          </p:cNvSpPr>
          <p:nvPr/>
        </p:nvSpPr>
        <p:spPr bwMode="auto">
          <a:xfrm>
            <a:off x="77788" y="1773238"/>
            <a:ext cx="973137" cy="360362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57199" y="842963"/>
            <a:ext cx="1066801" cy="930275"/>
          </a:xfrm>
          <a:custGeom>
            <a:avLst/>
            <a:gdLst>
              <a:gd name="connsiteX0" fmla="*/ 2152316 w 2152316"/>
              <a:gd name="connsiteY0" fmla="*/ 365403 h 1434877"/>
              <a:gd name="connsiteX1" fmla="*/ 1136316 w 2152316"/>
              <a:gd name="connsiteY1" fmla="*/ 4456 h 1434877"/>
              <a:gd name="connsiteX2" fmla="*/ 307474 w 2152316"/>
              <a:gd name="connsiteY2" fmla="*/ 392140 h 1434877"/>
              <a:gd name="connsiteX3" fmla="*/ 0 w 2152316"/>
              <a:gd name="connsiteY3" fmla="*/ 1434877 h 143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316" h="1434877">
                <a:moveTo>
                  <a:pt x="2152316" y="365403"/>
                </a:moveTo>
                <a:cubicBezTo>
                  <a:pt x="1798053" y="182701"/>
                  <a:pt x="1443790" y="0"/>
                  <a:pt x="1136316" y="4456"/>
                </a:cubicBezTo>
                <a:cubicBezTo>
                  <a:pt x="828842" y="8912"/>
                  <a:pt x="496860" y="153737"/>
                  <a:pt x="307474" y="392140"/>
                </a:cubicBezTo>
                <a:cubicBezTo>
                  <a:pt x="118088" y="630544"/>
                  <a:pt x="0" y="1434877"/>
                  <a:pt x="0" y="1434877"/>
                </a:cubicBezTo>
              </a:path>
            </a:pathLst>
          </a:custGeom>
          <a:ln w="3810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 rot="20213511">
            <a:off x="75014" y="594305"/>
            <a:ext cx="1377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asual" charset="0"/>
                <a:ea typeface="Apple Casual" charset="0"/>
                <a:cs typeface="Apple Casual" charset="0"/>
              </a:rPr>
              <a:t>Cache </a:t>
            </a:r>
            <a:r>
              <a:rPr lang="en-US" dirty="0">
                <a:solidFill>
                  <a:srgbClr val="FF0000"/>
                </a:solidFill>
                <a:latin typeface="Apple Casual" charset="0"/>
                <a:ea typeface="Apple Casual" charset="0"/>
                <a:cs typeface="Apple Casual" charset="0"/>
              </a:rPr>
              <a:t>rules</a:t>
            </a:r>
          </a:p>
        </p:txBody>
      </p:sp>
      <p:sp>
        <p:nvSpPr>
          <p:cNvPr id="33" name="modem"/>
          <p:cNvSpPr>
            <a:spLocks noEditPoints="1" noChangeArrowheads="1"/>
          </p:cNvSpPr>
          <p:nvPr/>
        </p:nvSpPr>
        <p:spPr bwMode="auto">
          <a:xfrm>
            <a:off x="1123950" y="1101726"/>
            <a:ext cx="973137" cy="358775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26" charset="0"/>
              <a:ea typeface="ヒラギノ角ゴ Pro W3" pitchFamily="26" charset="-128"/>
              <a:cs typeface="ヒラギノ角ゴ Pro W3" pitchFamily="26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35" name="Footer Placeholder 3"/>
          <p:cNvSpPr txBox="1">
            <a:spLocks/>
          </p:cNvSpPr>
          <p:nvPr/>
        </p:nvSpPr>
        <p:spPr>
          <a:xfrm>
            <a:off x="5926667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534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/>
      <p:bldP spid="20" grpId="0" animBg="1"/>
      <p:bldP spid="22" grpId="0" animBg="1"/>
      <p:bldP spid="38" grpId="0" animBg="1"/>
      <p:bldP spid="38" grpId="1" animBg="1"/>
      <p:bldP spid="23" grpId="0" animBg="1"/>
      <p:bldP spid="26" grpId="0"/>
      <p:bldP spid="27" grpId="0" animBg="1"/>
      <p:bldP spid="27" grpId="1" animBg="1"/>
      <p:bldP spid="29" grpId="0" animBg="1"/>
      <p:bldP spid="29" grpId="1" animBg="1"/>
      <p:bldP spid="29" grpId="2" animBg="1"/>
      <p:bldP spid="31" grpId="0" animBg="1"/>
      <p:bldP spid="31" grpId="1" animBg="1"/>
      <p:bldP spid="32" grpId="0"/>
      <p:bldP spid="32" grpId="1"/>
      <p:bldP spid="33" grpId="0" animBg="1"/>
      <p:bldP spid="33" grpId="1" animBg="1"/>
      <p:bldP spid="33" grpId="2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cache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00200"/>
            <a:ext cx="914400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Caching Wildcard Rules</a:t>
            </a: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1676400"/>
          </a:xfrm>
        </p:spPr>
        <p:txBody>
          <a:bodyPr/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Overlapping wildcard rules</a:t>
            </a:r>
          </a:p>
          <a:p>
            <a:pPr lvl="1"/>
            <a:r>
              <a:rPr lang="en-US" smtClean="0">
                <a:ea typeface="ヒラギノ角ゴ Pro W3" charset="-128"/>
                <a:cs typeface="ヒラギノ角ゴ Pro W3" charset="-128"/>
              </a:rPr>
              <a:t>Cannot simply cache matching rules</a:t>
            </a:r>
          </a:p>
        </p:txBody>
      </p:sp>
      <p:sp>
        <p:nvSpPr>
          <p:cNvPr id="6" name="Oval 5"/>
          <p:cNvSpPr/>
          <p:nvPr/>
        </p:nvSpPr>
        <p:spPr>
          <a:xfrm>
            <a:off x="4343400" y="30480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14800" y="3048000"/>
            <a:ext cx="457200" cy="914400"/>
          </a:xfrm>
          <a:prstGeom prst="roundRect">
            <a:avLst/>
          </a:prstGeom>
          <a:noFill/>
          <a:ln w="635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29000" y="30480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3048000"/>
            <a:ext cx="228600" cy="3505200"/>
          </a:xfrm>
          <a:prstGeom prst="roundRect">
            <a:avLst/>
          </a:prstGeom>
          <a:noFill/>
          <a:ln w="635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43400" y="39624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5926667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91148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Line 1"/>
          <p:cNvSpPr>
            <a:spLocks noChangeShapeType="1"/>
          </p:cNvSpPr>
          <p:nvPr/>
        </p:nvSpPr>
        <p:spPr bwMode="auto">
          <a:xfrm flipH="1">
            <a:off x="3524994" y="4375547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770" name="Line 2"/>
          <p:cNvSpPr>
            <a:spLocks noChangeShapeType="1"/>
          </p:cNvSpPr>
          <p:nvPr/>
        </p:nvSpPr>
        <p:spPr bwMode="auto">
          <a:xfrm flipH="1">
            <a:off x="3658939" y="4375547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 flipH="1">
            <a:off x="3792885" y="4375547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H="1">
            <a:off x="3926830" y="4375547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H="1">
            <a:off x="4060775" y="4375547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H="1">
            <a:off x="4194721" y="4375547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H="1">
            <a:off x="4328666" y="4375547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>
            <a:off x="4462611" y="4375547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4596557" y="4375547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4730502" y="4375547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>
            <a:off x="4864447" y="4375547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>
            <a:off x="4998393" y="4375547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/>
                <a:cs typeface="Arial"/>
              </a:rPr>
              <a:t>Scalability issues</a:t>
            </a:r>
          </a:p>
        </p:txBody>
      </p:sp>
      <p:sp>
        <p:nvSpPr>
          <p:cNvPr id="32782" name="AutoShape 14"/>
          <p:cNvSpPr>
            <a:spLocks/>
          </p:cNvSpPr>
          <p:nvPr/>
        </p:nvSpPr>
        <p:spPr bwMode="auto">
          <a:xfrm>
            <a:off x="2223492" y="3473648"/>
            <a:ext cx="4063008" cy="892969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Control Plane </a:t>
            </a:r>
          </a:p>
        </p:txBody>
      </p:sp>
      <p:sp>
        <p:nvSpPr>
          <p:cNvPr id="32783" name="AutoShape 15"/>
          <p:cNvSpPr>
            <a:spLocks/>
          </p:cNvSpPr>
          <p:nvPr/>
        </p:nvSpPr>
        <p:spPr bwMode="auto">
          <a:xfrm>
            <a:off x="2223492" y="4830961"/>
            <a:ext cx="4063008" cy="892969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Data Plane </a:t>
            </a:r>
          </a:p>
        </p:txBody>
      </p:sp>
      <p:sp>
        <p:nvSpPr>
          <p:cNvPr id="32784" name="Rectangle 16"/>
          <p:cNvSpPr>
            <a:spLocks/>
          </p:cNvSpPr>
          <p:nvPr/>
        </p:nvSpPr>
        <p:spPr bwMode="auto">
          <a:xfrm rot="16763">
            <a:off x="1020217" y="1907605"/>
            <a:ext cx="3277195" cy="76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500">
                <a:solidFill>
                  <a:srgbClr val="1F1F1F"/>
                </a:solidFill>
                <a:latin typeface="Gill Sans Light" charset="0"/>
                <a:ea typeface="ＭＳ Ｐゴシック" charset="0"/>
                <a:sym typeface="Gill Sans Light" charset="0"/>
              </a:rPr>
              <a:t>Frequent events </a:t>
            </a:r>
            <a:r>
              <a:rPr lang="en-US" sz="2500">
                <a:solidFill>
                  <a:srgbClr val="1584C6"/>
                </a:solidFill>
                <a:latin typeface="Gill Sans Light" charset="0"/>
                <a:ea typeface="ＭＳ Ｐゴシック" charset="0"/>
                <a:sym typeface="Gill Sans Light" charset="0"/>
              </a:rPr>
              <a:t>stress</a:t>
            </a:r>
            <a:r>
              <a:rPr lang="en-US" sz="2500">
                <a:solidFill>
                  <a:srgbClr val="1F1F1F"/>
                </a:solidFill>
                <a:latin typeface="Gill Sans Light" charset="0"/>
                <a:ea typeface="ＭＳ Ｐゴシック" charset="0"/>
                <a:sym typeface="Gill Sans Light" charset="0"/>
              </a:rPr>
              <a:t> the control plane.</a:t>
            </a:r>
          </a:p>
        </p:txBody>
      </p:sp>
      <p:grpSp>
        <p:nvGrpSpPr>
          <p:cNvPr id="32785" name="Group 19"/>
          <p:cNvGrpSpPr>
            <a:grpSpLocks/>
          </p:cNvGrpSpPr>
          <p:nvPr/>
        </p:nvGrpSpPr>
        <p:grpSpPr bwMode="auto">
          <a:xfrm>
            <a:off x="6130231" y="4404569"/>
            <a:ext cx="952128" cy="562570"/>
            <a:chOff x="0" y="0"/>
            <a:chExt cx="853" cy="503"/>
          </a:xfrm>
        </p:grpSpPr>
        <p:sp>
          <p:nvSpPr>
            <p:cNvPr id="32791" name="Freeform 17"/>
            <p:cNvSpPr>
              <a:spLocks/>
            </p:cNvSpPr>
            <p:nvPr/>
          </p:nvSpPr>
          <p:spPr bwMode="auto">
            <a:xfrm rot="-4560200">
              <a:off x="311" y="-90"/>
              <a:ext cx="208" cy="743"/>
            </a:xfrm>
            <a:custGeom>
              <a:avLst/>
              <a:gdLst>
                <a:gd name="T0" fmla="*/ 0 w 19716"/>
                <a:gd name="T1" fmla="*/ 740 h 20686"/>
                <a:gd name="T2" fmla="*/ 120 w 19716"/>
                <a:gd name="T3" fmla="*/ 613 h 20686"/>
                <a:gd name="T4" fmla="*/ 203 w 19716"/>
                <a:gd name="T5" fmla="*/ 342 h 20686"/>
                <a:gd name="T6" fmla="*/ 154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2792" name="Picture 1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9800">
              <a:off x="26" y="91"/>
              <a:ext cx="80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86" name="Rectangle 20"/>
          <p:cNvSpPr>
            <a:spLocks/>
          </p:cNvSpPr>
          <p:nvPr/>
        </p:nvSpPr>
        <p:spPr bwMode="auto">
          <a:xfrm rot="302432">
            <a:off x="6566669" y="4990579"/>
            <a:ext cx="183951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Stress the </a:t>
            </a:r>
            <a:r>
              <a:rPr lang="en-US">
                <a:solidFill>
                  <a:srgbClr val="1584C6"/>
                </a:solidFill>
                <a:latin typeface="LD Chalk" charset="0"/>
                <a:ea typeface="ＭＳ Ｐゴシック" charset="0"/>
                <a:sym typeface="LD Chalk" charset="0"/>
              </a:rPr>
              <a:t>control channels</a:t>
            </a:r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.</a:t>
            </a:r>
          </a:p>
        </p:txBody>
      </p:sp>
      <p:grpSp>
        <p:nvGrpSpPr>
          <p:cNvPr id="32787" name="Group 23"/>
          <p:cNvGrpSpPr>
            <a:grpSpLocks/>
          </p:cNvGrpSpPr>
          <p:nvPr/>
        </p:nvGrpSpPr>
        <p:grpSpPr bwMode="auto">
          <a:xfrm>
            <a:off x="6254130" y="3089672"/>
            <a:ext cx="772418" cy="724421"/>
            <a:chOff x="0" y="0"/>
            <a:chExt cx="691" cy="649"/>
          </a:xfrm>
        </p:grpSpPr>
        <p:sp>
          <p:nvSpPr>
            <p:cNvPr id="32789" name="Freeform 21"/>
            <p:cNvSpPr>
              <a:spLocks/>
            </p:cNvSpPr>
            <p:nvPr/>
          </p:nvSpPr>
          <p:spPr bwMode="auto">
            <a:xfrm rot="13814528" flipH="1">
              <a:off x="237" y="2"/>
              <a:ext cx="176" cy="584"/>
            </a:xfrm>
            <a:custGeom>
              <a:avLst/>
              <a:gdLst>
                <a:gd name="T0" fmla="*/ 0 w 19716"/>
                <a:gd name="T1" fmla="*/ 581 h 20686"/>
                <a:gd name="T2" fmla="*/ 101 w 19716"/>
                <a:gd name="T3" fmla="*/ 482 h 20686"/>
                <a:gd name="T4" fmla="*/ 172 w 19716"/>
                <a:gd name="T5" fmla="*/ 269 h 20686"/>
                <a:gd name="T6" fmla="*/ 130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2790" name="Picture 2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85472">
              <a:off x="25" y="168"/>
              <a:ext cx="64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88" name="Rectangle 24"/>
          <p:cNvSpPr>
            <a:spLocks/>
          </p:cNvSpPr>
          <p:nvPr/>
        </p:nvSpPr>
        <p:spPr bwMode="auto">
          <a:xfrm rot="302432">
            <a:off x="5682630" y="2723555"/>
            <a:ext cx="222349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Stress </a:t>
            </a:r>
            <a:r>
              <a:rPr lang="en-US">
                <a:solidFill>
                  <a:srgbClr val="1584C6"/>
                </a:solidFill>
                <a:latin typeface="LD Chalk" charset="0"/>
                <a:ea typeface="ＭＳ Ｐゴシック" charset="0"/>
                <a:sym typeface="LD Chalk" charset="0"/>
              </a:rPr>
              <a:t>controller</a:t>
            </a:r>
            <a:r>
              <a:rPr lang="ja-JP" altLang="en-US">
                <a:solidFill>
                  <a:srgbClr val="1584C6"/>
                </a:solidFill>
                <a:latin typeface="Arial" charset="0"/>
                <a:ea typeface="ＭＳ Ｐゴシック" charset="0"/>
                <a:sym typeface="LD Chalk" charset="0"/>
              </a:rPr>
              <a:t>’</a:t>
            </a:r>
            <a:r>
              <a:rPr lang="en-US" altLang="ja-JP">
                <a:solidFill>
                  <a:srgbClr val="1584C6"/>
                </a:solidFill>
                <a:latin typeface="LD Chalk" charset="0"/>
                <a:ea typeface="LD Chalk" charset="0"/>
                <a:cs typeface="LD Chalk" charset="0"/>
                <a:sym typeface="LD Chalk" charset="0"/>
              </a:rPr>
              <a:t>s resources</a:t>
            </a:r>
            <a:r>
              <a:rPr lang="en-US" altLang="ja-JP">
                <a:solidFill>
                  <a:srgbClr val="1F1F1F"/>
                </a:solidFill>
                <a:latin typeface="LD Chalk" charset="0"/>
                <a:ea typeface="LD Chalk" charset="0"/>
                <a:cs typeface="LD Chalk" charset="0"/>
                <a:sym typeface="LD Chalk" charset="0"/>
              </a:rPr>
              <a:t>.</a:t>
            </a:r>
            <a:endParaRPr lang="en-US">
              <a:solidFill>
                <a:srgbClr val="1F1F1F"/>
              </a:solidFill>
              <a:latin typeface="LD Chalk" charset="0"/>
              <a:ea typeface="LD Chalk" charset="0"/>
              <a:cs typeface="LD Chalk" charset="0"/>
              <a:sym typeface="LD Chalk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9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/>
              <a:t>Soheil</a:t>
            </a:r>
            <a:r>
              <a:rPr lang="en-US" dirty="0"/>
              <a:t> </a:t>
            </a:r>
            <a:r>
              <a:rPr lang="en-US" dirty="0" err="1"/>
              <a:t>Hassas</a:t>
            </a:r>
            <a:r>
              <a:rPr lang="en-US" dirty="0"/>
              <a:t> </a:t>
            </a:r>
            <a:r>
              <a:rPr lang="en-US" dirty="0" err="1"/>
              <a:t>Yeganeh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3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cache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00200"/>
            <a:ext cx="914400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Caching Wildcard Rules</a:t>
            </a:r>
          </a:p>
        </p:txBody>
      </p:sp>
      <p:sp>
        <p:nvSpPr>
          <p:cNvPr id="46084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1676400"/>
          </a:xfrm>
        </p:spPr>
        <p:txBody>
          <a:bodyPr/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Multiple authority switches </a:t>
            </a:r>
          </a:p>
          <a:p>
            <a:pPr lvl="1"/>
            <a:r>
              <a:rPr lang="en-US" smtClean="0"/>
              <a:t>Contain independent sets of rules</a:t>
            </a:r>
          </a:p>
          <a:p>
            <a:pPr lvl="1"/>
            <a:r>
              <a:rPr lang="en-US" smtClean="0"/>
              <a:t>Avoid cache conflicts in ingress switch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2133600" y="4800600"/>
            <a:ext cx="4648200" cy="1588"/>
          </a:xfrm>
          <a:prstGeom prst="line">
            <a:avLst/>
          </a:prstGeom>
          <a:ln w="63500"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087" name="TextBox 11"/>
          <p:cNvSpPr txBox="1">
            <a:spLocks noChangeArrowheads="1"/>
          </p:cNvSpPr>
          <p:nvPr/>
        </p:nvSpPr>
        <p:spPr bwMode="auto">
          <a:xfrm>
            <a:off x="1371600" y="3505200"/>
            <a:ext cx="152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Authorityswitch 1</a:t>
            </a:r>
          </a:p>
        </p:txBody>
      </p:sp>
      <p:sp>
        <p:nvSpPr>
          <p:cNvPr id="46088" name="TextBox 13"/>
          <p:cNvSpPr txBox="1">
            <a:spLocks noChangeArrowheads="1"/>
          </p:cNvSpPr>
          <p:nvPr/>
        </p:nvSpPr>
        <p:spPr bwMode="auto">
          <a:xfrm>
            <a:off x="1371600" y="5257800"/>
            <a:ext cx="152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Authorityswitch 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5926667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9909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Partition Wildcard Rules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525963"/>
          </a:xfrm>
        </p:spPr>
        <p:txBody>
          <a:bodyPr/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Partition rules</a:t>
            </a:r>
          </a:p>
          <a:p>
            <a:pPr lvl="1"/>
            <a:r>
              <a:rPr lang="en-US" smtClean="0">
                <a:ea typeface="ヒラギノ角ゴ Pro W3" charset="-128"/>
                <a:cs typeface="ヒラギノ角ゴ Pro W3" charset="-128"/>
              </a:rPr>
              <a:t>Minimize the TCAM entries in switches</a:t>
            </a:r>
          </a:p>
          <a:p>
            <a:pPr lvl="1"/>
            <a:r>
              <a:rPr lang="en-US" smtClean="0">
                <a:ea typeface="ヒラギノ角ゴ Pro W3" charset="-128"/>
                <a:cs typeface="ヒラギノ角ゴ Pro W3" charset="-128"/>
              </a:rPr>
              <a:t>Decision-tree based rule partition algorithm</a:t>
            </a:r>
          </a:p>
          <a:p>
            <a:pPr lvl="1">
              <a:buFont typeface="Arial" charset="0"/>
              <a:buNone/>
            </a:pPr>
            <a:endParaRPr lang="en-US" smtClean="0"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48133" name="Picture 4" descr="cache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00200"/>
            <a:ext cx="914400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10800000">
            <a:off x="2133600" y="4800600"/>
            <a:ext cx="4648200" cy="1588"/>
          </a:xfrm>
          <a:prstGeom prst="line">
            <a:avLst/>
          </a:prstGeom>
          <a:ln w="63500"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135" name="TextBox 6"/>
          <p:cNvSpPr txBox="1">
            <a:spLocks noChangeArrowheads="1"/>
          </p:cNvSpPr>
          <p:nvPr/>
        </p:nvSpPr>
        <p:spPr bwMode="auto">
          <a:xfrm>
            <a:off x="838200" y="4540250"/>
            <a:ext cx="1069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Cut A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2628900" y="4838700"/>
            <a:ext cx="4038600" cy="0"/>
          </a:xfrm>
          <a:prstGeom prst="line">
            <a:avLst/>
          </a:prstGeom>
          <a:ln w="63500">
            <a:solidFill>
              <a:srgbClr val="0000FF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5241" name="TextBox 9"/>
          <p:cNvSpPr txBox="1">
            <a:spLocks noChangeArrowheads="1"/>
          </p:cNvSpPr>
          <p:nvPr/>
        </p:nvSpPr>
        <p:spPr bwMode="auto">
          <a:xfrm>
            <a:off x="4876800" y="3429000"/>
            <a:ext cx="1069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Cut B</a:t>
            </a:r>
          </a:p>
        </p:txBody>
      </p:sp>
      <p:sp>
        <p:nvSpPr>
          <p:cNvPr id="95242" name="TextBox 12"/>
          <p:cNvSpPr txBox="1">
            <a:spLocks noChangeArrowheads="1"/>
          </p:cNvSpPr>
          <p:nvPr/>
        </p:nvSpPr>
        <p:spPr bwMode="auto">
          <a:xfrm>
            <a:off x="152400" y="3429000"/>
            <a:ext cx="2438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/>
              <a:t>Cut B is better than Cut 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5926667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38782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1" grpId="0"/>
      <p:bldP spid="9524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ヒラギノ角ゴ Pro W3" charset="-128"/>
                <a:cs typeface="ヒラギノ角ゴ Pro W3" charset="-128"/>
              </a:rPr>
              <a:t>Handling Network Dynamics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" y="1752600"/>
          <a:ext cx="8991600" cy="102446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514600"/>
                <a:gridCol w="2362200"/>
                <a:gridCol w="2057400"/>
                <a:gridCol w="2057400"/>
              </a:tblGrid>
              <a:tr h="10244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Network dynamics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Cache rules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Authority Rules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Partition Rules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" y="2776538"/>
          <a:ext cx="8991600" cy="94487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514600"/>
                <a:gridCol w="2362200"/>
                <a:gridCol w="2057400"/>
                <a:gridCol w="20574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Policy changes at controller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Timeout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Change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Mostly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n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c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hange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" y="4114800"/>
          <a:ext cx="8991600" cy="137159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514600"/>
                <a:gridCol w="2362200"/>
                <a:gridCol w="2057400"/>
                <a:gridCol w="2057400"/>
              </a:tblGrid>
              <a:tr h="10244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lt1"/>
                          </a:solidFill>
                        </a:rPr>
                        <a:t>Topology changes at switches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 No change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No change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Change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" y="5486400"/>
          <a:ext cx="8991600" cy="85035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514600"/>
                <a:gridCol w="2362200"/>
                <a:gridCol w="2057400"/>
                <a:gridCol w="2057400"/>
              </a:tblGrid>
              <a:tr h="85035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Host mobility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Timeout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No change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0000"/>
                          </a:solidFill>
                        </a:rPr>
                        <a:t>No change</a:t>
                      </a:r>
                      <a:endParaRPr lang="en-US" sz="28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5926667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 smtClean="0"/>
              <a:t>Minlan</a:t>
            </a:r>
            <a:r>
              <a:rPr lang="en-US" dirty="0" smtClean="0"/>
              <a:t> Yu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72013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a typeface="ヒラギノ角ゴ Pro W3" charset="-128"/>
                <a:cs typeface="ヒラギノ角ゴ Pro W3" charset="-128"/>
              </a:rPr>
              <a:t>Controller </a:t>
            </a:r>
            <a:r>
              <a:rPr lang="en-US" i="1" dirty="0">
                <a:ea typeface="ヒラギノ角ゴ Pro W3" charset="-128"/>
                <a:cs typeface="ヒラギノ角ゴ Pro W3" charset="-128"/>
              </a:rPr>
              <a:t>proactively </a:t>
            </a:r>
            <a:r>
              <a:rPr lang="en-US" dirty="0">
                <a:ea typeface="ヒラギノ角ゴ Pro W3" charset="-128"/>
                <a:cs typeface="ヒラギノ角ゴ Pro W3" charset="-128"/>
              </a:rPr>
              <a:t>generates the rules and distributes them to authority </a:t>
            </a:r>
            <a:r>
              <a:rPr lang="en-US" dirty="0" smtClean="0">
                <a:ea typeface="ヒラギノ角ゴ Pro W3" charset="-128"/>
                <a:cs typeface="ヒラギノ角ゴ Pro W3" charset="-128"/>
              </a:rPr>
              <a:t>switches</a:t>
            </a:r>
          </a:p>
          <a:p>
            <a:r>
              <a:rPr lang="en-US" dirty="0">
                <a:ea typeface="ヒラギノ角ゴ Pro W3" charset="-128"/>
                <a:cs typeface="ヒラギノ角ゴ Pro W3" charset="-128"/>
              </a:rPr>
              <a:t>A</a:t>
            </a:r>
            <a:r>
              <a:rPr lang="en-US" dirty="0" smtClean="0">
                <a:ea typeface="ヒラギノ角ゴ Pro W3" charset="-128"/>
                <a:cs typeface="ヒラギノ角ゴ Pro W3" charset="-128"/>
              </a:rPr>
              <a:t>uthority </a:t>
            </a:r>
            <a:r>
              <a:rPr lang="en-US" dirty="0">
                <a:ea typeface="ヒラギノ角ゴ Pro W3" charset="-128"/>
                <a:cs typeface="ヒラギノ角ゴ Pro W3" charset="-128"/>
              </a:rPr>
              <a:t>switches keep</a:t>
            </a:r>
            <a:r>
              <a:rPr lang="en-US" i="1" dirty="0">
                <a:ea typeface="ヒラギノ角ゴ Pro W3" charset="-128"/>
                <a:cs typeface="ヒラギノ角ゴ Pro W3" charset="-128"/>
              </a:rPr>
              <a:t> </a:t>
            </a:r>
            <a:r>
              <a:rPr lang="en-US" dirty="0">
                <a:ea typeface="ヒラギノ角ゴ Pro W3" charset="-128"/>
                <a:cs typeface="ヒラギノ角ゴ Pro W3" charset="-128"/>
              </a:rPr>
              <a:t>packets always in the data plane </a:t>
            </a:r>
            <a:r>
              <a:rPr lang="en-US" dirty="0" smtClean="0">
                <a:ea typeface="ヒラギノ角ゴ Pro W3" charset="-128"/>
                <a:cs typeface="ヒラギノ角ゴ Pro W3" charset="-128"/>
              </a:rPr>
              <a:t>and ingress switches </a:t>
            </a:r>
            <a:r>
              <a:rPr lang="en-US" i="1" dirty="0">
                <a:ea typeface="ヒラギノ角ゴ Pro W3" charset="-128"/>
                <a:cs typeface="ヒラギノ角ゴ Pro W3" charset="-128"/>
              </a:rPr>
              <a:t>reactively</a:t>
            </a:r>
            <a:r>
              <a:rPr lang="en-US" dirty="0">
                <a:ea typeface="ヒラギノ角ゴ Pro W3" charset="-128"/>
                <a:cs typeface="ヒラギノ角ゴ Pro W3" charset="-128"/>
              </a:rPr>
              <a:t> cache rules</a:t>
            </a:r>
            <a:endParaRPr lang="en-US" dirty="0" smtClean="0"/>
          </a:p>
          <a:p>
            <a:r>
              <a:rPr lang="en-US" dirty="0" smtClean="0"/>
              <a:t>Can the switch control plane handle all the events?</a:t>
            </a:r>
          </a:p>
          <a:p>
            <a:r>
              <a:rPr lang="en-US" dirty="0" smtClean="0"/>
              <a:t>What if high level policy changes often?</a:t>
            </a:r>
          </a:p>
          <a:p>
            <a:r>
              <a:rPr lang="en-US" dirty="0" smtClean="0"/>
              <a:t>What about monitoring overhead?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SDN scalability</a:t>
            </a:r>
          </a:p>
          <a:p>
            <a:pPr lvl="1"/>
            <a:r>
              <a:rPr lang="en-US" dirty="0" smtClean="0"/>
              <a:t>Scale controller</a:t>
            </a:r>
          </a:p>
          <a:p>
            <a:pPr lvl="2"/>
            <a:r>
              <a:rPr lang="en-US" dirty="0" smtClean="0"/>
              <a:t>Flat structure multiple controllers [ONIX, OSDI’10]</a:t>
            </a:r>
          </a:p>
          <a:p>
            <a:pPr lvl="2"/>
            <a:r>
              <a:rPr lang="en-US" dirty="0"/>
              <a:t>Recursive controller design </a:t>
            </a:r>
            <a:r>
              <a:rPr lang="en-US" dirty="0" smtClean="0"/>
              <a:t>[</a:t>
            </a:r>
            <a:r>
              <a:rPr lang="en-US" dirty="0" err="1" smtClean="0"/>
              <a:t>Xbar</a:t>
            </a:r>
            <a:r>
              <a:rPr lang="en-US" dirty="0" smtClean="0"/>
              <a:t>, ONS,13]</a:t>
            </a:r>
          </a:p>
          <a:p>
            <a:pPr lvl="2"/>
            <a:r>
              <a:rPr lang="en-US" dirty="0" smtClean="0"/>
              <a:t>Hierarchical controller design [</a:t>
            </a:r>
            <a:r>
              <a:rPr lang="en-US" dirty="0" err="1" smtClean="0"/>
              <a:t>Kandoo</a:t>
            </a:r>
            <a:r>
              <a:rPr lang="en-US" dirty="0" smtClean="0"/>
              <a:t>, HotSDN’12]</a:t>
            </a:r>
          </a:p>
          <a:p>
            <a:pPr lvl="1"/>
            <a:r>
              <a:rPr lang="en-US" dirty="0" smtClean="0"/>
              <a:t>Offload to switch</a:t>
            </a:r>
          </a:p>
          <a:p>
            <a:pPr lvl="2"/>
            <a:r>
              <a:rPr lang="en-US" dirty="0" smtClean="0"/>
              <a:t>Offload to switch control plane [</a:t>
            </a:r>
            <a:r>
              <a:rPr lang="en-US" dirty="0" err="1" smtClean="0"/>
              <a:t>Diffane</a:t>
            </a:r>
            <a:r>
              <a:rPr lang="en-US" dirty="0" smtClean="0"/>
              <a:t>, SIGCOMM’10]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Offload of switch data plane [</a:t>
            </a:r>
            <a:r>
              <a:rPr lang="en-US" dirty="0" err="1" smtClean="0">
                <a:solidFill>
                  <a:srgbClr val="FF0000"/>
                </a:solidFill>
              </a:rPr>
              <a:t>DevoFlow</a:t>
            </a:r>
            <a:r>
              <a:rPr lang="en-US" dirty="0" smtClean="0">
                <a:solidFill>
                  <a:srgbClr val="FF0000"/>
                </a:solidFill>
              </a:rPr>
              <a:t>, SIGCOMM’11]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37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Dilemma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1947" y="1073020"/>
            <a:ext cx="8780106" cy="5675650"/>
          </a:xfrm>
        </p:spPr>
        <p:txBody>
          <a:bodyPr/>
          <a:lstStyle/>
          <a:p>
            <a:r>
              <a:rPr lang="en-US" altLang="zh-TW" dirty="0" smtClean="0"/>
              <a:t>Control dilemma:</a:t>
            </a:r>
          </a:p>
          <a:p>
            <a:pPr lvl="1"/>
            <a:r>
              <a:rPr lang="en-US" altLang="zh-TW" dirty="0" smtClean="0"/>
              <a:t>Role of controller: visibility and </a:t>
            </a:r>
            <a:r>
              <a:rPr lang="en-US" altLang="zh-TW" dirty="0" err="1" smtClean="0"/>
              <a:t>mgmt</a:t>
            </a:r>
            <a:r>
              <a:rPr lang="en-US" altLang="zh-TW" dirty="0" smtClean="0"/>
              <a:t> capability</a:t>
            </a:r>
            <a:br>
              <a:rPr lang="en-US" altLang="zh-TW" dirty="0" smtClean="0"/>
            </a:br>
            <a:r>
              <a:rPr lang="en-US" altLang="zh-TW" dirty="0" smtClean="0"/>
              <a:t>however, per-flow setup too costly</a:t>
            </a:r>
          </a:p>
          <a:p>
            <a:pPr lvl="1"/>
            <a:r>
              <a:rPr lang="en-US" altLang="zh-TW" dirty="0" smtClean="0"/>
              <a:t>Flow-match wildcard, hash-based:</a:t>
            </a:r>
            <a:br>
              <a:rPr lang="en-US" altLang="zh-TW" dirty="0" smtClean="0"/>
            </a:br>
            <a:r>
              <a:rPr lang="en-US" altLang="zh-TW" dirty="0" smtClean="0"/>
              <a:t>much less load, but no effective control</a:t>
            </a:r>
          </a:p>
          <a:p>
            <a:r>
              <a:rPr lang="en-US" altLang="zh-TW" dirty="0" smtClean="0"/>
              <a:t>Statistics-gathering dilemma:</a:t>
            </a:r>
          </a:p>
          <a:p>
            <a:pPr lvl="1"/>
            <a:r>
              <a:rPr lang="en-US" altLang="zh-TW" dirty="0" smtClean="0"/>
              <a:t>Pull-based mechanism: counters of all flows</a:t>
            </a:r>
            <a:br>
              <a:rPr lang="en-US" altLang="zh-TW" dirty="0" smtClean="0"/>
            </a:br>
            <a:r>
              <a:rPr lang="en-US" altLang="zh-TW" dirty="0" smtClean="0"/>
              <a:t>full visibility but demand high BW</a:t>
            </a:r>
          </a:p>
          <a:p>
            <a:pPr lvl="1"/>
            <a:r>
              <a:rPr lang="en-US" altLang="zh-TW" dirty="0" smtClean="0"/>
              <a:t>Wildcard counter aggregation: much less entries</a:t>
            </a:r>
            <a:br>
              <a:rPr lang="en-US" altLang="zh-TW" dirty="0" smtClean="0"/>
            </a:br>
            <a:r>
              <a:rPr lang="en-US" altLang="zh-TW" dirty="0" smtClean="0"/>
              <a:t>but lose trace of elephant flows</a:t>
            </a:r>
          </a:p>
          <a:p>
            <a:r>
              <a:rPr lang="en-US" altLang="zh-TW" dirty="0" smtClean="0"/>
              <a:t>Aim to strike in between</a:t>
            </a:r>
            <a:endParaRPr lang="zh-TW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2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Main Concept of </a:t>
            </a:r>
            <a:r>
              <a:rPr lang="en-US" altLang="zh-TW" dirty="0" err="1" smtClean="0"/>
              <a:t>DevoFlow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Devolving most flow controls to switches</a:t>
            </a:r>
          </a:p>
          <a:p>
            <a:r>
              <a:rPr lang="en-US" altLang="zh-TW" dirty="0" smtClean="0"/>
              <a:t>Maintain partial visibility</a:t>
            </a:r>
          </a:p>
          <a:p>
            <a:r>
              <a:rPr lang="en-US" altLang="zh-TW" dirty="0" smtClean="0"/>
              <a:t>Keep trace of significant flows</a:t>
            </a:r>
          </a:p>
          <a:p>
            <a:r>
              <a:rPr lang="en-US" altLang="zh-TW" dirty="0" smtClean="0"/>
              <a:t>Default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special actions:</a:t>
            </a:r>
          </a:p>
          <a:p>
            <a:pPr lvl="1"/>
            <a:r>
              <a:rPr lang="en-US" altLang="zh-TW" dirty="0" smtClean="0"/>
              <a:t>Security-sensitive flows: categorically inspect</a:t>
            </a:r>
          </a:p>
          <a:p>
            <a:pPr lvl="1"/>
            <a:r>
              <a:rPr lang="en-US" altLang="zh-TW" dirty="0" smtClean="0"/>
              <a:t>Normal flows: may evolve or cover other flows</a:t>
            </a:r>
            <a:br>
              <a:rPr lang="en-US" altLang="zh-TW" dirty="0" smtClean="0"/>
            </a:br>
            <a:r>
              <a:rPr lang="en-US" altLang="zh-TW" dirty="0" smtClean="0"/>
              <a:t>become security-sensitive or significant</a:t>
            </a:r>
          </a:p>
          <a:p>
            <a:pPr lvl="1"/>
            <a:r>
              <a:rPr lang="en-US" altLang="zh-TW" dirty="0" smtClean="0"/>
              <a:t>Significant flows: special attention</a:t>
            </a:r>
          </a:p>
          <a:p>
            <a:r>
              <a:rPr lang="en-US" altLang="zh-TW" dirty="0" smtClean="0"/>
              <a:t>Collect statistics by sampling, triggering, and approximating</a:t>
            </a:r>
            <a:endParaRPr lang="zh-TW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2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Design Principles of </a:t>
            </a:r>
            <a:r>
              <a:rPr lang="en-US" altLang="zh-TW" dirty="0" err="1" smtClean="0"/>
              <a:t>DevoFlow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Try to stay in data-plane, by default</a:t>
            </a:r>
          </a:p>
          <a:p>
            <a:r>
              <a:rPr lang="en-US" altLang="zh-TW" dirty="0" smtClean="0"/>
              <a:t>Provide enough visibility:</a:t>
            </a:r>
          </a:p>
          <a:p>
            <a:pPr lvl="1"/>
            <a:r>
              <a:rPr lang="en-US" altLang="zh-TW" dirty="0" smtClean="0"/>
              <a:t>Esp. for significant flows &amp; sec-sensitive flows</a:t>
            </a:r>
          </a:p>
          <a:p>
            <a:pPr lvl="1"/>
            <a:r>
              <a:rPr lang="en-US" altLang="zh-TW" dirty="0" smtClean="0"/>
              <a:t>Otherwise, aggregate or approximate statistics</a:t>
            </a:r>
          </a:p>
          <a:p>
            <a:r>
              <a:rPr lang="en-US" altLang="zh-TW" dirty="0" smtClean="0"/>
              <a:t>Maintain simplicity of switches</a:t>
            </a:r>
          </a:p>
          <a:p>
            <a:endParaRPr lang="zh-TW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8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Mechanisms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Control</a:t>
            </a:r>
          </a:p>
          <a:p>
            <a:pPr lvl="1"/>
            <a:r>
              <a:rPr lang="en-US" altLang="zh-TW" dirty="0" smtClean="0"/>
              <a:t>Rule cloning</a:t>
            </a:r>
          </a:p>
          <a:p>
            <a:pPr lvl="1"/>
            <a:r>
              <a:rPr lang="en-US" altLang="zh-TW" dirty="0" smtClean="0"/>
              <a:t>Local actions</a:t>
            </a:r>
          </a:p>
          <a:p>
            <a:r>
              <a:rPr lang="en-US" altLang="zh-TW" dirty="0" smtClean="0"/>
              <a:t>Statistics-gathering</a:t>
            </a:r>
          </a:p>
          <a:p>
            <a:pPr lvl="1"/>
            <a:r>
              <a:rPr lang="en-US" altLang="zh-TW" dirty="0" smtClean="0"/>
              <a:t>Sampling</a:t>
            </a:r>
          </a:p>
          <a:p>
            <a:pPr lvl="1"/>
            <a:r>
              <a:rPr lang="en-US" altLang="zh-TW" dirty="0" smtClean="0"/>
              <a:t>Triggers and reports</a:t>
            </a:r>
          </a:p>
          <a:p>
            <a:pPr lvl="1"/>
            <a:r>
              <a:rPr lang="en-US" altLang="zh-TW" dirty="0" smtClean="0"/>
              <a:t>Approximate counters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2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Rule Cloning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1947" y="1073020"/>
            <a:ext cx="8780106" cy="1773050"/>
          </a:xfrm>
        </p:spPr>
        <p:txBody>
          <a:bodyPr/>
          <a:lstStyle/>
          <a:p>
            <a:r>
              <a:rPr lang="en-US" altLang="zh-TW" dirty="0" smtClean="0"/>
              <a:t>ASIC clones a wildcard rule as an exact match rule for new </a:t>
            </a:r>
            <a:r>
              <a:rPr lang="en-US" altLang="zh-TW" dirty="0" err="1" smtClean="0"/>
              <a:t>microflows</a:t>
            </a:r>
            <a:endParaRPr lang="en-US" altLang="zh-TW" dirty="0" smtClean="0"/>
          </a:p>
          <a:p>
            <a:r>
              <a:rPr lang="en-US" altLang="zh-TW" dirty="0" smtClean="0"/>
              <a:t>Timeout or output port by probability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57" b="4824"/>
          <a:stretch/>
        </p:blipFill>
        <p:spPr bwMode="auto">
          <a:xfrm>
            <a:off x="508000" y="3166110"/>
            <a:ext cx="8128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4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/>
                <a:cs typeface="Arial"/>
              </a:rPr>
              <a:t>Solution Space</a:t>
            </a:r>
          </a:p>
        </p:txBody>
      </p:sp>
      <p:sp>
        <p:nvSpPr>
          <p:cNvPr id="34818" name="Rectangle 2"/>
          <p:cNvSpPr>
            <a:spLocks/>
          </p:cNvSpPr>
          <p:nvPr/>
        </p:nvSpPr>
        <p:spPr bwMode="auto">
          <a:xfrm>
            <a:off x="276821" y="2254746"/>
            <a:ext cx="3875484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500">
                <a:solidFill>
                  <a:srgbClr val="BC0000"/>
                </a:solidFill>
                <a:latin typeface="Gill Sans Light" charset="0"/>
                <a:ea typeface="ＭＳ Ｐゴシック" charset="0"/>
                <a:sym typeface="Gill Sans Light" charset="0"/>
              </a:rPr>
              <a:t>Distributed</a:t>
            </a:r>
            <a:r>
              <a:rPr lang="en-US" sz="2500">
                <a:latin typeface="Gill Sans Light" charset="0"/>
                <a:ea typeface="ＭＳ Ｐゴシック" charset="0"/>
                <a:sym typeface="Gill Sans Light" charset="0"/>
              </a:rPr>
              <a:t> Controllers</a:t>
            </a:r>
            <a:r>
              <a:rPr lang="en-US" sz="2500">
                <a:ea typeface="ＭＳ Ｐゴシック" charset="0"/>
              </a:rPr>
              <a:t>:</a:t>
            </a: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4884539" y="2254746"/>
            <a:ext cx="4214813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500">
                <a:latin typeface="Gill Sans Light" charset="0"/>
                <a:ea typeface="ＭＳ Ｐゴシック" charset="0"/>
                <a:sym typeface="Gill Sans Light" charset="0"/>
              </a:rPr>
              <a:t>Data Plane </a:t>
            </a:r>
            <a:r>
              <a:rPr lang="en-US" sz="2500">
                <a:solidFill>
                  <a:srgbClr val="BC0000"/>
                </a:solidFill>
                <a:latin typeface="Gill Sans Light" charset="0"/>
                <a:ea typeface="ＭＳ Ｐゴシック" charset="0"/>
                <a:sym typeface="Gill Sans Light" charset="0"/>
              </a:rPr>
              <a:t>Extensions</a:t>
            </a:r>
            <a:r>
              <a:rPr lang="en-US" sz="2500">
                <a:ea typeface="ＭＳ Ｐゴシック" charset="0"/>
              </a:rPr>
              <a:t>:</a:t>
            </a:r>
          </a:p>
        </p:txBody>
      </p:sp>
      <p:sp>
        <p:nvSpPr>
          <p:cNvPr id="34820" name="AutoShape 4"/>
          <p:cNvSpPr>
            <a:spLocks/>
          </p:cNvSpPr>
          <p:nvPr/>
        </p:nvSpPr>
        <p:spPr bwMode="auto">
          <a:xfrm>
            <a:off x="366117" y="2902148"/>
            <a:ext cx="4063008" cy="892969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Control Plane </a:t>
            </a:r>
          </a:p>
        </p:txBody>
      </p:sp>
      <p:sp>
        <p:nvSpPr>
          <p:cNvPr id="34821" name="AutoShape 5"/>
          <p:cNvSpPr>
            <a:spLocks/>
          </p:cNvSpPr>
          <p:nvPr/>
        </p:nvSpPr>
        <p:spPr bwMode="auto">
          <a:xfrm>
            <a:off x="455414" y="2991445"/>
            <a:ext cx="4063008" cy="892969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Control Plane </a:t>
            </a:r>
          </a:p>
        </p:txBody>
      </p:sp>
      <p:sp>
        <p:nvSpPr>
          <p:cNvPr id="34822" name="Rectangle 6"/>
          <p:cNvSpPr>
            <a:spLocks/>
          </p:cNvSpPr>
          <p:nvPr/>
        </p:nvSpPr>
        <p:spPr bwMode="auto">
          <a:xfrm>
            <a:off x="383977" y="5626194"/>
            <a:ext cx="357790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294669" indent="-294669">
              <a:buSzPct val="125000"/>
              <a:buFont typeface="Gill Sans Light" charset="0"/>
              <a:buChar char="•"/>
            </a:pPr>
            <a:r>
              <a:rPr lang="en-US" sz="1700" dirty="0">
                <a:latin typeface="Gill Sans Light" charset="0"/>
                <a:ea typeface="ＭＳ Ｐゴシック" charset="0"/>
                <a:sym typeface="Gill Sans Light" charset="0"/>
              </a:rPr>
              <a:t>Consider this as </a:t>
            </a:r>
            <a:r>
              <a:rPr lang="en-US" sz="1700" dirty="0">
                <a:solidFill>
                  <a:srgbClr val="BC0000"/>
                </a:solidFill>
                <a:latin typeface="Gill Sans Light" charset="0"/>
                <a:ea typeface="ＭＳ Ｐゴシック" charset="0"/>
                <a:sym typeface="Gill Sans Light" charset="0"/>
              </a:rPr>
              <a:t>an intrinsic limitation</a:t>
            </a:r>
            <a:r>
              <a:rPr lang="en-US" sz="1700" dirty="0">
                <a:ea typeface="ＭＳ Ｐゴシック" charset="0"/>
              </a:rPr>
              <a:t>.</a:t>
            </a:r>
            <a:endParaRPr lang="en-US" sz="1700" dirty="0">
              <a:latin typeface="Gill Sans Light" charset="0"/>
              <a:ea typeface="ＭＳ Ｐゴシック" charset="0"/>
              <a:sym typeface="Gill Sans Light" charset="0"/>
            </a:endParaRPr>
          </a:p>
          <a:p>
            <a:pPr marL="294669" indent="-294669">
              <a:buSzPct val="125000"/>
              <a:buFont typeface="Gill Sans Light" charset="0"/>
              <a:buChar char="•"/>
            </a:pPr>
            <a:r>
              <a:rPr lang="en-US" sz="1700" dirty="0" err="1" smtClean="0">
                <a:latin typeface="Gill Sans Light" charset="0"/>
                <a:ea typeface="ＭＳ Ｐゴシック" charset="0"/>
                <a:sym typeface="Gill Sans Light" charset="0"/>
              </a:rPr>
              <a:t>Onix</a:t>
            </a:r>
            <a:r>
              <a:rPr lang="en-US" sz="1700" dirty="0">
                <a:ea typeface="ＭＳ Ｐゴシック" charset="0"/>
              </a:rPr>
              <a:t>,</a:t>
            </a:r>
            <a:r>
              <a:rPr lang="en-US" sz="1700" dirty="0">
                <a:latin typeface="Gill Sans Light" charset="0"/>
                <a:ea typeface="ＭＳ Ｐゴシック" charset="0"/>
                <a:sym typeface="Gill Sans Light" charset="0"/>
              </a:rPr>
              <a:t> </a:t>
            </a:r>
            <a:r>
              <a:rPr lang="en-US" sz="1700" dirty="0" smtClean="0">
                <a:latin typeface="Gill Sans Light" charset="0"/>
                <a:ea typeface="ＭＳ Ｐゴシック" charset="0"/>
                <a:sym typeface="Gill Sans Light" charset="0"/>
              </a:rPr>
              <a:t>Devolved </a:t>
            </a:r>
            <a:r>
              <a:rPr lang="en-US" sz="1700" dirty="0">
                <a:latin typeface="Gill Sans Light" charset="0"/>
                <a:ea typeface="ＭＳ Ｐゴシック" charset="0"/>
                <a:sym typeface="Gill Sans Light" charset="0"/>
              </a:rPr>
              <a:t>Controllers</a:t>
            </a:r>
            <a:r>
              <a:rPr lang="en-US" sz="1700" dirty="0">
                <a:ea typeface="ＭＳ Ｐゴシック" charset="0"/>
              </a:rPr>
              <a:t>, ...</a:t>
            </a:r>
          </a:p>
          <a:p>
            <a:pPr marL="294669" indent="-294669"/>
            <a:endParaRPr lang="en-US" sz="1700" dirty="0">
              <a:latin typeface="Gill Sans Light" charset="0"/>
              <a:ea typeface="ＭＳ Ｐゴシック" charset="0"/>
              <a:sym typeface="Gill Sans Light" charset="0"/>
            </a:endParaRPr>
          </a:p>
        </p:txBody>
      </p:sp>
      <p:sp>
        <p:nvSpPr>
          <p:cNvPr id="34823" name="Rectangle 7"/>
          <p:cNvSpPr>
            <a:spLocks/>
          </p:cNvSpPr>
          <p:nvPr/>
        </p:nvSpPr>
        <p:spPr bwMode="auto">
          <a:xfrm>
            <a:off x="4857750" y="5607844"/>
            <a:ext cx="4036219" cy="83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94669" indent="-294669">
              <a:buSzPct val="125000"/>
              <a:buFont typeface="Gill Sans Light" charset="0"/>
              <a:buChar char="•"/>
            </a:pPr>
            <a:r>
              <a:rPr lang="en-US" sz="1700">
                <a:solidFill>
                  <a:srgbClr val="BC0000"/>
                </a:solidFill>
                <a:latin typeface="Gill Sans Light" charset="0"/>
                <a:ea typeface="ＭＳ Ｐゴシック" charset="0"/>
                <a:sym typeface="Gill Sans Light" charset="0"/>
              </a:rPr>
              <a:t>Delegate</a:t>
            </a:r>
            <a:r>
              <a:rPr lang="en-US" sz="1700">
                <a:latin typeface="Gill Sans Light" charset="0"/>
                <a:ea typeface="ＭＳ Ｐゴシック" charset="0"/>
                <a:sym typeface="Gill Sans Light" charset="0"/>
              </a:rPr>
              <a:t> more responsibilities </a:t>
            </a:r>
            <a:r>
              <a:rPr lang="en-US" sz="1700">
                <a:solidFill>
                  <a:srgbClr val="BC0000"/>
                </a:solidFill>
                <a:latin typeface="Gill Sans Light" charset="0"/>
                <a:ea typeface="ＭＳ Ｐゴシック" charset="0"/>
                <a:sym typeface="Gill Sans Light" charset="0"/>
              </a:rPr>
              <a:t>to</a:t>
            </a:r>
            <a:r>
              <a:rPr lang="en-US" sz="1700">
                <a:latin typeface="Gill Sans Light" charset="0"/>
                <a:ea typeface="ＭＳ Ｐゴシック" charset="0"/>
                <a:sym typeface="Gill Sans Light" charset="0"/>
              </a:rPr>
              <a:t> </a:t>
            </a:r>
            <a:r>
              <a:rPr lang="en-US" sz="1700">
                <a:solidFill>
                  <a:srgbClr val="BC0000"/>
                </a:solidFill>
                <a:latin typeface="Gill Sans Light" charset="0"/>
                <a:ea typeface="ＭＳ Ｐゴシック" charset="0"/>
                <a:sym typeface="Gill Sans Light" charset="0"/>
              </a:rPr>
              <a:t>the data plane</a:t>
            </a:r>
            <a:r>
              <a:rPr lang="en-US" sz="1700">
                <a:ea typeface="ＭＳ Ｐゴシック" charset="0"/>
              </a:rPr>
              <a:t>.</a:t>
            </a:r>
          </a:p>
          <a:p>
            <a:pPr marL="294669" indent="-294669">
              <a:buSzPct val="125000"/>
              <a:buFont typeface="Gill Sans Light" charset="0"/>
              <a:buChar char="•"/>
            </a:pPr>
            <a:r>
              <a:rPr lang="en-US" sz="1700">
                <a:latin typeface="Gill Sans Light" charset="0"/>
                <a:ea typeface="ＭＳ Ｐゴシック" charset="0"/>
                <a:sym typeface="Gill Sans Light" charset="0"/>
              </a:rPr>
              <a:t>DIFANE</a:t>
            </a:r>
            <a:r>
              <a:rPr lang="en-US" sz="1700">
                <a:ea typeface="ＭＳ Ｐゴシック" charset="0"/>
              </a:rPr>
              <a:t>,</a:t>
            </a:r>
            <a:r>
              <a:rPr lang="en-US" sz="1700">
                <a:latin typeface="Gill Sans Light" charset="0"/>
                <a:ea typeface="ＭＳ Ｐゴシック" charset="0"/>
                <a:sym typeface="Gill Sans Light" charset="0"/>
              </a:rPr>
              <a:t> DevoFlow</a:t>
            </a:r>
            <a:r>
              <a:rPr lang="en-US" sz="1700">
                <a:ea typeface="ＭＳ Ｐゴシック" charset="0"/>
              </a:rPr>
              <a:t>, ...</a:t>
            </a: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1756916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H="1">
            <a:off x="1890861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H="1">
            <a:off x="2024807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H="1">
            <a:off x="2158752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>
            <a:off x="2292697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H="1">
            <a:off x="2426643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H="1">
            <a:off x="2560588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 flipH="1">
            <a:off x="2694533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 flipH="1">
            <a:off x="2828479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 flipH="1">
            <a:off x="2962424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 flipH="1">
            <a:off x="3096369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 flipH="1">
            <a:off x="3230314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 flipH="1">
            <a:off x="6927205" y="3982641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 flipH="1">
            <a:off x="7061150" y="3982641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4838" name="AutoShape 22"/>
          <p:cNvSpPr>
            <a:spLocks/>
          </p:cNvSpPr>
          <p:nvPr/>
        </p:nvSpPr>
        <p:spPr bwMode="auto">
          <a:xfrm>
            <a:off x="4884539" y="3071812"/>
            <a:ext cx="4063008" cy="892969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Control Plane </a:t>
            </a:r>
          </a:p>
        </p:txBody>
      </p:sp>
      <p:sp>
        <p:nvSpPr>
          <p:cNvPr id="34839" name="AutoShape 23"/>
          <p:cNvSpPr>
            <a:spLocks/>
          </p:cNvSpPr>
          <p:nvPr/>
        </p:nvSpPr>
        <p:spPr bwMode="auto">
          <a:xfrm>
            <a:off x="544711" y="4446984"/>
            <a:ext cx="4063008" cy="892969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Data Plane </a:t>
            </a:r>
          </a:p>
        </p:txBody>
      </p:sp>
      <p:sp>
        <p:nvSpPr>
          <p:cNvPr id="34840" name="AutoShape 24"/>
          <p:cNvSpPr>
            <a:spLocks/>
          </p:cNvSpPr>
          <p:nvPr/>
        </p:nvSpPr>
        <p:spPr bwMode="auto">
          <a:xfrm>
            <a:off x="544711" y="3080742"/>
            <a:ext cx="4063008" cy="892969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Control Plane </a:t>
            </a:r>
          </a:p>
        </p:txBody>
      </p:sp>
      <p:sp>
        <p:nvSpPr>
          <p:cNvPr id="34841" name="AutoShape 25"/>
          <p:cNvSpPr>
            <a:spLocks/>
          </p:cNvSpPr>
          <p:nvPr/>
        </p:nvSpPr>
        <p:spPr bwMode="auto">
          <a:xfrm>
            <a:off x="4893469" y="4446984"/>
            <a:ext cx="4063008" cy="892969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Data Plane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0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/>
              <a:t>Soheil</a:t>
            </a:r>
            <a:r>
              <a:rPr lang="en-US" dirty="0"/>
              <a:t> </a:t>
            </a:r>
            <a:r>
              <a:rPr lang="en-US" dirty="0" err="1"/>
              <a:t>Hassas</a:t>
            </a:r>
            <a:r>
              <a:rPr lang="en-US" dirty="0"/>
              <a:t> </a:t>
            </a:r>
            <a:r>
              <a:rPr lang="en-US" dirty="0" err="1"/>
              <a:t>Yeganeh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71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Rule Cloning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1947" y="1073020"/>
            <a:ext cx="8780106" cy="1773050"/>
          </a:xfrm>
        </p:spPr>
        <p:txBody>
          <a:bodyPr/>
          <a:lstStyle/>
          <a:p>
            <a:r>
              <a:rPr lang="en-US" altLang="zh-TW" dirty="0" smtClean="0"/>
              <a:t>ASIC clones a wildcard rule as an exact match rule for new </a:t>
            </a:r>
            <a:r>
              <a:rPr lang="en-US" altLang="zh-TW" dirty="0" err="1" smtClean="0"/>
              <a:t>microflows</a:t>
            </a:r>
            <a:endParaRPr lang="en-US" altLang="zh-TW" dirty="0" smtClean="0"/>
          </a:p>
          <a:p>
            <a:r>
              <a:rPr lang="en-US" altLang="zh-TW" dirty="0" smtClean="0"/>
              <a:t>Timeout or output port by probability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85" b="4824"/>
          <a:stretch/>
        </p:blipFill>
        <p:spPr bwMode="auto">
          <a:xfrm>
            <a:off x="508000" y="3200400"/>
            <a:ext cx="8128000" cy="316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5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Rule Cloning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1947" y="1073020"/>
            <a:ext cx="8780106" cy="1773050"/>
          </a:xfrm>
        </p:spPr>
        <p:txBody>
          <a:bodyPr/>
          <a:lstStyle/>
          <a:p>
            <a:r>
              <a:rPr lang="en-US" altLang="zh-TW" dirty="0" smtClean="0"/>
              <a:t>ASIC clones a wildcard rule as an exact match rule for new </a:t>
            </a:r>
            <a:r>
              <a:rPr lang="en-US" altLang="zh-TW" dirty="0" err="1" smtClean="0"/>
              <a:t>microflows</a:t>
            </a:r>
            <a:endParaRPr lang="en-US" altLang="zh-TW" dirty="0" smtClean="0"/>
          </a:p>
          <a:p>
            <a:r>
              <a:rPr lang="en-US" altLang="zh-TW" dirty="0" smtClean="0"/>
              <a:t>Timeout or output port by probability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85" b="4648"/>
          <a:stretch/>
        </p:blipFill>
        <p:spPr bwMode="auto">
          <a:xfrm>
            <a:off x="508000" y="3200400"/>
            <a:ext cx="8128000" cy="31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9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Local Actions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1947" y="1073020"/>
            <a:ext cx="8780106" cy="3030350"/>
          </a:xfrm>
        </p:spPr>
        <p:txBody>
          <a:bodyPr/>
          <a:lstStyle/>
          <a:p>
            <a:r>
              <a:rPr lang="en-US" altLang="zh-TW" dirty="0" smtClean="0"/>
              <a:t>Rapid re-routing: fallback paths predefined</a:t>
            </a:r>
            <a:br>
              <a:rPr lang="en-US" altLang="zh-TW" dirty="0" smtClean="0"/>
            </a:br>
            <a:r>
              <a:rPr lang="en-US" altLang="zh-TW" dirty="0" smtClean="0">
                <a:sym typeface="Symbol"/>
              </a:rPr>
              <a:t>Recover almost immediately</a:t>
            </a:r>
            <a:endParaRPr lang="en-US" altLang="zh-TW" dirty="0" smtClean="0"/>
          </a:p>
          <a:p>
            <a:r>
              <a:rPr lang="en-US" altLang="zh-TW" dirty="0" smtClean="0"/>
              <a:t>Multipath support: </a:t>
            </a:r>
            <a:r>
              <a:rPr lang="en-US" altLang="zh-TW" dirty="0"/>
              <a:t>based on probability dist</a:t>
            </a:r>
            <a:r>
              <a:rPr lang="en-US" altLang="zh-TW" dirty="0" smtClean="0"/>
              <a:t>.</a:t>
            </a:r>
            <a:br>
              <a:rPr lang="en-US" altLang="zh-TW" dirty="0" smtClean="0"/>
            </a:br>
            <a:r>
              <a:rPr lang="en-US" altLang="zh-TW" dirty="0" smtClean="0"/>
              <a:t>Adjusted by link capacity or loads</a:t>
            </a:r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0" b="28027"/>
          <a:stretch/>
        </p:blipFill>
        <p:spPr bwMode="auto">
          <a:xfrm>
            <a:off x="508000" y="3440430"/>
            <a:ext cx="8128000" cy="289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5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Statistics-Gathering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Sampling</a:t>
            </a:r>
          </a:p>
          <a:p>
            <a:pPr lvl="1"/>
            <a:r>
              <a:rPr lang="en-US" altLang="zh-TW" dirty="0" err="1" smtClean="0"/>
              <a:t>Pkts</a:t>
            </a:r>
            <a:r>
              <a:rPr lang="en-US" altLang="zh-TW" dirty="0" smtClean="0"/>
              <a:t> headers send to controller with1/1000 prob.</a:t>
            </a:r>
          </a:p>
          <a:p>
            <a:r>
              <a:rPr lang="en-US" altLang="zh-TW" dirty="0" smtClean="0"/>
              <a:t>Triggers and reports</a:t>
            </a:r>
          </a:p>
          <a:p>
            <a:pPr lvl="1"/>
            <a:r>
              <a:rPr lang="en-US" altLang="zh-TW" dirty="0" smtClean="0"/>
              <a:t>Set a threshold per rule</a:t>
            </a:r>
          </a:p>
          <a:p>
            <a:pPr lvl="1"/>
            <a:r>
              <a:rPr lang="en-US" altLang="zh-TW" dirty="0" smtClean="0"/>
              <a:t>When exceeds, enable flow setup at controller</a:t>
            </a:r>
          </a:p>
          <a:p>
            <a:r>
              <a:rPr lang="en-US" altLang="zh-TW" dirty="0" smtClean="0"/>
              <a:t>Approximate counters</a:t>
            </a:r>
          </a:p>
          <a:p>
            <a:pPr lvl="1"/>
            <a:r>
              <a:rPr lang="en-US" altLang="zh-TW" dirty="0" smtClean="0"/>
              <a:t>Maintain list of top-k largest flows</a:t>
            </a:r>
            <a:endParaRPr lang="zh-TW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3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DevoFlow</a:t>
            </a:r>
            <a:r>
              <a:rPr lang="en-US" altLang="zh-TW" dirty="0" smtClean="0"/>
              <a:t> Summary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Per-flow control imposes too many overheads</a:t>
            </a:r>
          </a:p>
          <a:p>
            <a:r>
              <a:rPr lang="en-US" altLang="zh-TW" dirty="0" smtClean="0"/>
              <a:t>Balance between </a:t>
            </a:r>
          </a:p>
          <a:p>
            <a:pPr lvl="1"/>
            <a:r>
              <a:rPr lang="en-US" altLang="zh-TW" dirty="0" smtClean="0"/>
              <a:t>Overheads and network visibility</a:t>
            </a:r>
          </a:p>
          <a:p>
            <a:pPr lvl="1"/>
            <a:r>
              <a:rPr lang="en-US" altLang="zh-TW" dirty="0" smtClean="0"/>
              <a:t>Effective traffic engineering / network management</a:t>
            </a:r>
            <a:endParaRPr lang="en-US" altLang="zh-TW" dirty="0">
              <a:sym typeface="Symbol"/>
            </a:endParaRPr>
          </a:p>
          <a:p>
            <a:r>
              <a:rPr lang="en-US" altLang="zh-TW" dirty="0" smtClean="0"/>
              <a:t>Switches with limited resources</a:t>
            </a:r>
          </a:p>
          <a:p>
            <a:pPr lvl="1"/>
            <a:r>
              <a:rPr lang="en-US" altLang="zh-TW" dirty="0" smtClean="0"/>
              <a:t>Flow entries / control-plane BW</a:t>
            </a:r>
          </a:p>
          <a:p>
            <a:pPr lvl="1"/>
            <a:r>
              <a:rPr lang="en-US" altLang="zh-TW" dirty="0" smtClean="0"/>
              <a:t>Hardware capability / power consumption</a:t>
            </a:r>
            <a:endParaRPr lang="zh-TW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1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/>
                <a:cs typeface="Arial"/>
              </a:rPr>
              <a:t>Solution Space (Cont’d)</a:t>
            </a:r>
          </a:p>
        </p:txBody>
      </p:sp>
      <p:sp>
        <p:nvSpPr>
          <p:cNvPr id="36866" name="AutoShape 2"/>
          <p:cNvSpPr>
            <a:spLocks/>
          </p:cNvSpPr>
          <p:nvPr/>
        </p:nvSpPr>
        <p:spPr bwMode="auto">
          <a:xfrm>
            <a:off x="366117" y="2902148"/>
            <a:ext cx="4063008" cy="892969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Control Plane </a:t>
            </a:r>
          </a:p>
        </p:txBody>
      </p:sp>
      <p:sp>
        <p:nvSpPr>
          <p:cNvPr id="36867" name="AutoShape 3"/>
          <p:cNvSpPr>
            <a:spLocks/>
          </p:cNvSpPr>
          <p:nvPr/>
        </p:nvSpPr>
        <p:spPr bwMode="auto">
          <a:xfrm>
            <a:off x="455414" y="2991445"/>
            <a:ext cx="4063008" cy="892969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Control Plane 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 flipH="1">
            <a:off x="1756916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H="1">
            <a:off x="1890861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H="1">
            <a:off x="2024807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H="1">
            <a:off x="2158752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2292697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>
            <a:off x="2426643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2560588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2694533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>
            <a:off x="2828479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2962424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3096369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H="1">
            <a:off x="3230314" y="3991570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H="1">
            <a:off x="6927205" y="3982641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H="1">
            <a:off x="7061150" y="3982641"/>
            <a:ext cx="0" cy="433090"/>
          </a:xfrm>
          <a:prstGeom prst="line">
            <a:avLst/>
          </a:prstGeom>
          <a:noFill/>
          <a:ln w="38100" cap="flat">
            <a:solidFill>
              <a:srgbClr val="1584C6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6882" name="AutoShape 18"/>
          <p:cNvSpPr>
            <a:spLocks/>
          </p:cNvSpPr>
          <p:nvPr/>
        </p:nvSpPr>
        <p:spPr bwMode="auto">
          <a:xfrm>
            <a:off x="4884539" y="3071812"/>
            <a:ext cx="4063008" cy="892969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Control Plane </a:t>
            </a:r>
          </a:p>
        </p:txBody>
      </p:sp>
      <p:sp>
        <p:nvSpPr>
          <p:cNvPr id="36883" name="AutoShape 19"/>
          <p:cNvSpPr>
            <a:spLocks/>
          </p:cNvSpPr>
          <p:nvPr/>
        </p:nvSpPr>
        <p:spPr bwMode="auto">
          <a:xfrm>
            <a:off x="544711" y="4446984"/>
            <a:ext cx="4063008" cy="892969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Data Plane </a:t>
            </a:r>
          </a:p>
        </p:txBody>
      </p:sp>
      <p:sp>
        <p:nvSpPr>
          <p:cNvPr id="36884" name="AutoShape 20"/>
          <p:cNvSpPr>
            <a:spLocks/>
          </p:cNvSpPr>
          <p:nvPr/>
        </p:nvSpPr>
        <p:spPr bwMode="auto">
          <a:xfrm>
            <a:off x="544711" y="3080742"/>
            <a:ext cx="4063008" cy="892969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2800" dirty="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Control Plane </a:t>
            </a:r>
          </a:p>
        </p:txBody>
      </p:sp>
      <p:sp>
        <p:nvSpPr>
          <p:cNvPr id="36885" name="AutoShape 21"/>
          <p:cNvSpPr>
            <a:spLocks/>
          </p:cNvSpPr>
          <p:nvPr/>
        </p:nvSpPr>
        <p:spPr bwMode="auto">
          <a:xfrm>
            <a:off x="4893469" y="4446984"/>
            <a:ext cx="4063008" cy="892969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28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Data Plane </a:t>
            </a:r>
          </a:p>
        </p:txBody>
      </p:sp>
      <p:grpSp>
        <p:nvGrpSpPr>
          <p:cNvPr id="36886" name="Group 24"/>
          <p:cNvGrpSpPr>
            <a:grpSpLocks/>
          </p:cNvGrpSpPr>
          <p:nvPr/>
        </p:nvGrpSpPr>
        <p:grpSpPr bwMode="auto">
          <a:xfrm>
            <a:off x="2269257" y="2066107"/>
            <a:ext cx="804788" cy="899666"/>
            <a:chOff x="0" y="0"/>
            <a:chExt cx="720" cy="805"/>
          </a:xfrm>
        </p:grpSpPr>
        <p:sp>
          <p:nvSpPr>
            <p:cNvPr id="36896" name="Freeform 22"/>
            <p:cNvSpPr>
              <a:spLocks/>
            </p:cNvSpPr>
            <p:nvPr/>
          </p:nvSpPr>
          <p:spPr bwMode="auto">
            <a:xfrm rot="-9031857">
              <a:off x="211" y="110"/>
              <a:ext cx="336" cy="616"/>
            </a:xfrm>
            <a:custGeom>
              <a:avLst/>
              <a:gdLst>
                <a:gd name="T0" fmla="*/ 0 w 19716"/>
                <a:gd name="T1" fmla="*/ 613 h 20686"/>
                <a:gd name="T2" fmla="*/ 193 w 19716"/>
                <a:gd name="T3" fmla="*/ 508 h 20686"/>
                <a:gd name="T4" fmla="*/ 328 w 19716"/>
                <a:gd name="T5" fmla="*/ 284 h 20686"/>
                <a:gd name="T6" fmla="*/ 248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6897" name="Picture 2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8143">
              <a:off x="136" y="66"/>
              <a:ext cx="448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87" name="Rectangle 25"/>
          <p:cNvSpPr>
            <a:spLocks/>
          </p:cNvSpPr>
          <p:nvPr/>
        </p:nvSpPr>
        <p:spPr bwMode="auto">
          <a:xfrm rot="166213">
            <a:off x="3119810" y="2106290"/>
            <a:ext cx="241101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Still, </a:t>
            </a:r>
            <a:r>
              <a:rPr lang="en-US">
                <a:solidFill>
                  <a:srgbClr val="BC0000"/>
                </a:solidFill>
                <a:latin typeface="LD Chalk" charset="0"/>
                <a:ea typeface="ＭＳ Ｐゴシック" charset="0"/>
                <a:sym typeface="LD Chalk" charset="0"/>
              </a:rPr>
              <a:t>high control channel consumption</a:t>
            </a:r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.</a:t>
            </a:r>
          </a:p>
        </p:txBody>
      </p:sp>
      <p:grpSp>
        <p:nvGrpSpPr>
          <p:cNvPr id="36888" name="Group 28"/>
          <p:cNvGrpSpPr>
            <a:grpSpLocks/>
          </p:cNvGrpSpPr>
          <p:nvPr/>
        </p:nvGrpSpPr>
        <p:grpSpPr bwMode="auto">
          <a:xfrm>
            <a:off x="6106790" y="5260703"/>
            <a:ext cx="677540" cy="818182"/>
            <a:chOff x="0" y="0"/>
            <a:chExt cx="606" cy="733"/>
          </a:xfrm>
        </p:grpSpPr>
        <p:sp>
          <p:nvSpPr>
            <p:cNvPr id="36894" name="Freeform 26"/>
            <p:cNvSpPr>
              <a:spLocks/>
            </p:cNvSpPr>
            <p:nvPr/>
          </p:nvSpPr>
          <p:spPr bwMode="auto">
            <a:xfrm rot="1428895">
              <a:off x="137" y="61"/>
              <a:ext cx="272" cy="584"/>
            </a:xfrm>
            <a:custGeom>
              <a:avLst/>
              <a:gdLst>
                <a:gd name="T0" fmla="*/ 0 w 19716"/>
                <a:gd name="T1" fmla="*/ 581 h 20686"/>
                <a:gd name="T2" fmla="*/ 157 w 19716"/>
                <a:gd name="T3" fmla="*/ 482 h 20686"/>
                <a:gd name="T4" fmla="*/ 265 w 19716"/>
                <a:gd name="T5" fmla="*/ 269 h 20686"/>
                <a:gd name="T6" fmla="*/ 201 w 19716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16" h="20686">
                  <a:moveTo>
                    <a:pt x="0" y="20590"/>
                  </a:moveTo>
                  <a:cubicBezTo>
                    <a:pt x="0" y="20590"/>
                    <a:pt x="3519" y="21600"/>
                    <a:pt x="11349" y="17066"/>
                  </a:cubicBezTo>
                  <a:cubicBezTo>
                    <a:pt x="17409" y="13556"/>
                    <a:pt x="16671" y="13452"/>
                    <a:pt x="19227" y="9529"/>
                  </a:cubicBezTo>
                  <a:cubicBezTo>
                    <a:pt x="21600" y="5886"/>
                    <a:pt x="14560" y="0"/>
                    <a:pt x="1456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6895" name="Picture 2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28895">
              <a:off x="111" y="50"/>
              <a:ext cx="384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89" name="Rectangle 29"/>
          <p:cNvSpPr>
            <a:spLocks/>
          </p:cNvSpPr>
          <p:nvPr/>
        </p:nvSpPr>
        <p:spPr bwMode="auto">
          <a:xfrm rot="-519703">
            <a:off x="4923607" y="5559847"/>
            <a:ext cx="1580555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Need to</a:t>
            </a:r>
            <a:r>
              <a:rPr lang="en-US">
                <a:solidFill>
                  <a:srgbClr val="BC0000"/>
                </a:solidFill>
                <a:latin typeface="LD Chalk" charset="0"/>
                <a:ea typeface="ＭＳ Ｐゴシック" charset="0"/>
                <a:sym typeface="LD Chalk" charset="0"/>
              </a:rPr>
              <a:t> modify the data plane</a:t>
            </a:r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.</a:t>
            </a:r>
          </a:p>
        </p:txBody>
      </p:sp>
      <p:grpSp>
        <p:nvGrpSpPr>
          <p:cNvPr id="36890" name="Group 32"/>
          <p:cNvGrpSpPr>
            <a:grpSpLocks/>
          </p:cNvGrpSpPr>
          <p:nvPr/>
        </p:nvGrpSpPr>
        <p:grpSpPr bwMode="auto">
          <a:xfrm>
            <a:off x="6279803" y="2381994"/>
            <a:ext cx="700980" cy="584895"/>
            <a:chOff x="0" y="0"/>
            <a:chExt cx="627" cy="524"/>
          </a:xfrm>
        </p:grpSpPr>
        <p:sp>
          <p:nvSpPr>
            <p:cNvPr id="36892" name="Freeform 30"/>
            <p:cNvSpPr>
              <a:spLocks/>
            </p:cNvSpPr>
            <p:nvPr/>
          </p:nvSpPr>
          <p:spPr bwMode="auto">
            <a:xfrm rot="10531860">
              <a:off x="114" y="51"/>
              <a:ext cx="470" cy="424"/>
            </a:xfrm>
            <a:custGeom>
              <a:avLst/>
              <a:gdLst>
                <a:gd name="T0" fmla="*/ 0 w 19708"/>
                <a:gd name="T1" fmla="*/ 422 h 20686"/>
                <a:gd name="T2" fmla="*/ 313 w 19708"/>
                <a:gd name="T3" fmla="*/ 350 h 20686"/>
                <a:gd name="T4" fmla="*/ 450 w 19708"/>
                <a:gd name="T5" fmla="*/ 236 h 20686"/>
                <a:gd name="T6" fmla="*/ 402 w 19708"/>
                <a:gd name="T7" fmla="*/ 0 h 206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08" h="20686">
                  <a:moveTo>
                    <a:pt x="0" y="20590"/>
                  </a:moveTo>
                  <a:cubicBezTo>
                    <a:pt x="0" y="20590"/>
                    <a:pt x="4070" y="21600"/>
                    <a:pt x="13125" y="17066"/>
                  </a:cubicBezTo>
                  <a:cubicBezTo>
                    <a:pt x="20134" y="13556"/>
                    <a:pt x="15900" y="15438"/>
                    <a:pt x="18856" y="11515"/>
                  </a:cubicBezTo>
                  <a:cubicBezTo>
                    <a:pt x="21600" y="7872"/>
                    <a:pt x="16839" y="0"/>
                    <a:pt x="16839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6893" name="Picture 3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68140">
              <a:off x="17" y="22"/>
              <a:ext cx="59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91" name="Rectangle 33"/>
          <p:cNvSpPr>
            <a:spLocks/>
          </p:cNvSpPr>
          <p:nvPr/>
        </p:nvSpPr>
        <p:spPr bwMode="auto">
          <a:xfrm rot="-519703">
            <a:off x="7044407" y="1873002"/>
            <a:ext cx="1580555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Comes </a:t>
            </a:r>
            <a:r>
              <a:rPr lang="en-US">
                <a:solidFill>
                  <a:srgbClr val="BC0000"/>
                </a:solidFill>
                <a:latin typeface="LD Chalk" charset="0"/>
                <a:ea typeface="ＭＳ Ｐゴシック" charset="0"/>
                <a:sym typeface="LD Chalk" charset="0"/>
              </a:rPr>
              <a:t>at the cost of visibility</a:t>
            </a:r>
            <a:r>
              <a:rPr lang="en-US">
                <a:solidFill>
                  <a:srgbClr val="1F1F1F"/>
                </a:solidFill>
                <a:latin typeface="LD Chalk" charset="0"/>
                <a:ea typeface="ＭＳ Ｐゴシック" charset="0"/>
                <a:sym typeface="LD Chalk" charset="0"/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9/17/13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 6998-8)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8" name="Footer Placeholder 3"/>
          <p:cNvSpPr txBox="1">
            <a:spLocks/>
          </p:cNvSpPr>
          <p:nvPr/>
        </p:nvSpPr>
        <p:spPr>
          <a:xfrm>
            <a:off x="55626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</a:t>
            </a:r>
            <a:r>
              <a:rPr lang="en-US" dirty="0" err="1"/>
              <a:t>Soheil</a:t>
            </a:r>
            <a:r>
              <a:rPr lang="en-US" dirty="0"/>
              <a:t> </a:t>
            </a:r>
            <a:r>
              <a:rPr lang="en-US" dirty="0" err="1"/>
              <a:t>Hassas</a:t>
            </a:r>
            <a:r>
              <a:rPr lang="en-US" dirty="0"/>
              <a:t> </a:t>
            </a:r>
            <a:r>
              <a:rPr lang="en-US" dirty="0" err="1"/>
              <a:t>Yeganeh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3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0.7|0.7|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1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5|0.1|0.1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|0.6|2.2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0.4|0.6|0.6|0.7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23309</TotalTime>
  <Words>4605</Words>
  <Application>Microsoft Macintosh PowerPoint</Application>
  <PresentationFormat>On-screen Show (4:3)</PresentationFormat>
  <Paragraphs>992</Paragraphs>
  <Slides>85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Office Theme</vt:lpstr>
      <vt:lpstr>Software Defined Networking COMS 6998-8, Fall 2013</vt:lpstr>
      <vt:lpstr>Outline</vt:lpstr>
      <vt:lpstr>Home Work 1</vt:lpstr>
      <vt:lpstr>Review of Previous Lecture</vt:lpstr>
      <vt:lpstr>Review of Previous Lecture (Cont’d)</vt:lpstr>
      <vt:lpstr>Outline</vt:lpstr>
      <vt:lpstr>Scalability issues</vt:lpstr>
      <vt:lpstr>Solution Space</vt:lpstr>
      <vt:lpstr>Solution Space (Cont’d)</vt:lpstr>
      <vt:lpstr>Overheads: Flow Setup</vt:lpstr>
      <vt:lpstr>Overheads: Flow Setup</vt:lpstr>
      <vt:lpstr>Overheads: Flow Setup</vt:lpstr>
      <vt:lpstr>Overheads: Flow Setup</vt:lpstr>
      <vt:lpstr>Overheads: Flow Setup</vt:lpstr>
      <vt:lpstr>Overheads: Gathering Statistics</vt:lpstr>
      <vt:lpstr>Overheads: Gathering Statistics</vt:lpstr>
      <vt:lpstr>Overheads: Gathering Statistics</vt:lpstr>
      <vt:lpstr>ONIX: Distributed Controller</vt:lpstr>
      <vt:lpstr>Design Requirements</vt:lpstr>
      <vt:lpstr>Onix Architecture</vt:lpstr>
      <vt:lpstr>Four components of Onix</vt:lpstr>
      <vt:lpstr>Onix Abstractions</vt:lpstr>
      <vt:lpstr>Onix API</vt:lpstr>
      <vt:lpstr>Network Information Base</vt:lpstr>
      <vt:lpstr>Scalability and Reliability</vt:lpstr>
      <vt:lpstr>Scalability/Reliability Requirements</vt:lpstr>
      <vt:lpstr>Discussion: Consistency</vt:lpstr>
      <vt:lpstr>Scaling: Partitioning</vt:lpstr>
      <vt:lpstr>Scaling: aggregation</vt:lpstr>
      <vt:lpstr>Scaling: aggregation</vt:lpstr>
      <vt:lpstr>Reliability</vt:lpstr>
      <vt:lpstr>Summary</vt:lpstr>
      <vt:lpstr>Outline</vt:lpstr>
      <vt:lpstr>Incorporate Recursion into SDN</vt:lpstr>
      <vt:lpstr>Implementing RSDN Control Logic</vt:lpstr>
      <vt:lpstr>Example: Logical xBars (LXBs)</vt:lpstr>
      <vt:lpstr>LXBs: Handling Failures</vt:lpstr>
      <vt:lpstr>LXBs: Handling Failures</vt:lpstr>
      <vt:lpstr>LXBs: Handling Failures</vt:lpstr>
      <vt:lpstr>LXBs: Handling Failures</vt:lpstr>
      <vt:lpstr>LXBs: Some Questions</vt:lpstr>
      <vt:lpstr>Summary</vt:lpstr>
      <vt:lpstr>Next Steps</vt:lpstr>
      <vt:lpstr>Outline</vt:lpstr>
      <vt:lpstr>Kandoo: The IDEA</vt:lpstr>
      <vt:lpstr>Local Apps</vt:lpstr>
      <vt:lpstr>Local apps.</vt:lpstr>
      <vt:lpstr>Local Resources</vt:lpstr>
      <vt:lpstr>Kandoo</vt:lpstr>
      <vt:lpstr>An Example: Elephant flow rerouteing.</vt:lpstr>
      <vt:lpstr>An Example: Elephant flow rerouteing.</vt:lpstr>
      <vt:lpstr>Future directions</vt:lpstr>
      <vt:lpstr>Outline</vt:lpstr>
      <vt:lpstr>What’s DIFANE?</vt:lpstr>
      <vt:lpstr>Flexible Policies in Enterprises</vt:lpstr>
      <vt:lpstr>Flow-based Switches</vt:lpstr>
      <vt:lpstr>Challenges of Policy-Based Management</vt:lpstr>
      <vt:lpstr>Pre-install Rules in Switches</vt:lpstr>
      <vt:lpstr>Install Rules on Demand (Ethane, NOX)</vt:lpstr>
      <vt:lpstr>DIFANE Architecture (two stages)</vt:lpstr>
      <vt:lpstr>Stage 1</vt:lpstr>
      <vt:lpstr>Partition and Distribute the Flow Rules</vt:lpstr>
      <vt:lpstr>Stage 2</vt:lpstr>
      <vt:lpstr>Packet Redirection and Rule Caching</vt:lpstr>
      <vt:lpstr>Locate Authority Switches</vt:lpstr>
      <vt:lpstr>Packet Redirection and Rule Caching</vt:lpstr>
      <vt:lpstr>Three Sets of Rules in TCAM</vt:lpstr>
      <vt:lpstr>DIFANE Switch Prototype Built with OpenFlow switch</vt:lpstr>
      <vt:lpstr>Caching Wildcard Rules</vt:lpstr>
      <vt:lpstr>Caching Wildcard Rules</vt:lpstr>
      <vt:lpstr>Partition Wildcard Rules</vt:lpstr>
      <vt:lpstr>Handling Network Dynamics </vt:lpstr>
      <vt:lpstr>Summary</vt:lpstr>
      <vt:lpstr>Outline</vt:lpstr>
      <vt:lpstr>Dilemma</vt:lpstr>
      <vt:lpstr>Main Concept of DevoFlow</vt:lpstr>
      <vt:lpstr>Design Principles of DevoFlow</vt:lpstr>
      <vt:lpstr>Mechanisms</vt:lpstr>
      <vt:lpstr>Rule Cloning</vt:lpstr>
      <vt:lpstr>Rule Cloning</vt:lpstr>
      <vt:lpstr>Rule Cloning</vt:lpstr>
      <vt:lpstr>Local Actions</vt:lpstr>
      <vt:lpstr>Statistics-Gathering</vt:lpstr>
      <vt:lpstr>DevoFlow Summary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Narrowing the Beam: Lowering Complexity in Cellular Networks by Scaling Up</dc:title>
  <dc:creator>OrbitMicrowave</dc:creator>
  <cp:lastModifiedBy>Li  Li</cp:lastModifiedBy>
  <cp:revision>654</cp:revision>
  <dcterms:created xsi:type="dcterms:W3CDTF">2011-08-08T23:13:16Z</dcterms:created>
  <dcterms:modified xsi:type="dcterms:W3CDTF">2013-09-18T06:09:25Z</dcterms:modified>
</cp:coreProperties>
</file>