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22" r:id="rId3"/>
    <p:sldId id="468" r:id="rId4"/>
    <p:sldId id="469" r:id="rId5"/>
    <p:sldId id="472" r:id="rId6"/>
    <p:sldId id="471" r:id="rId7"/>
    <p:sldId id="470" r:id="rId8"/>
    <p:sldId id="477" r:id="rId9"/>
    <p:sldId id="473" r:id="rId10"/>
    <p:sldId id="474" r:id="rId11"/>
    <p:sldId id="475" r:id="rId12"/>
    <p:sldId id="476" r:id="rId13"/>
    <p:sldId id="507" r:id="rId14"/>
    <p:sldId id="357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95" r:id="rId25"/>
    <p:sldId id="396" r:id="rId26"/>
    <p:sldId id="397" r:id="rId27"/>
    <p:sldId id="398" r:id="rId28"/>
    <p:sldId id="399" r:id="rId29"/>
    <p:sldId id="400" r:id="rId30"/>
    <p:sldId id="508" r:id="rId31"/>
    <p:sldId id="509" r:id="rId32"/>
    <p:sldId id="506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7" r:id="rId52"/>
    <p:sldId id="498" r:id="rId53"/>
    <p:sldId id="499" r:id="rId54"/>
    <p:sldId id="510" r:id="rId55"/>
    <p:sldId id="511" r:id="rId56"/>
    <p:sldId id="501" r:id="rId57"/>
    <p:sldId id="502" r:id="rId58"/>
    <p:sldId id="503" r:id="rId59"/>
    <p:sldId id="504" r:id="rId60"/>
    <p:sldId id="517" r:id="rId61"/>
    <p:sldId id="518" r:id="rId62"/>
    <p:sldId id="519" r:id="rId63"/>
    <p:sldId id="520" r:id="rId64"/>
    <p:sldId id="521" r:id="rId65"/>
    <p:sldId id="522" r:id="rId66"/>
    <p:sldId id="523" r:id="rId67"/>
    <p:sldId id="512" r:id="rId68"/>
    <p:sldId id="513" r:id="rId69"/>
    <p:sldId id="514" r:id="rId70"/>
    <p:sldId id="515" r:id="rId71"/>
    <p:sldId id="532" r:id="rId72"/>
    <p:sldId id="536" r:id="rId73"/>
    <p:sldId id="533" r:id="rId74"/>
    <p:sldId id="534" r:id="rId75"/>
    <p:sldId id="535" r:id="rId76"/>
    <p:sldId id="341" r:id="rId7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1" autoAdjust="0"/>
  </p:normalViewPr>
  <p:slideViewPr>
    <p:cSldViewPr>
      <p:cViewPr>
        <p:scale>
          <a:sx n="75" d="100"/>
          <a:sy n="75" d="100"/>
        </p:scale>
        <p:origin x="-1960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E94130-01FA-6C45-B9B3-28DFD5A57E19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BAE6C2-2186-A148-AC95-81A3A83E1106}" type="slidenum">
              <a:rPr lang="en-US" sz="1300">
                <a:cs typeface="ＭＳ Ｐゴシック" charset="0"/>
              </a:rPr>
              <a:pPr algn="r"/>
              <a:t>33</a:t>
            </a:fld>
            <a:endParaRPr lang="en-US" sz="1300">
              <a:cs typeface="ＭＳ Ｐゴシック" charset="0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>
                <a:latin typeface="Calibri" charset="0"/>
              </a:rPr>
              <a:t>In these other areas, you can real systems on top of high-quality, open platforms, and you 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need to reinvent the wheel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ED6857-44E2-044F-94B3-151643178097}" type="slidenum">
              <a:rPr lang="en-US">
                <a:latin typeface="Calibri" charset="0"/>
              </a:rPr>
              <a:pPr/>
              <a:t>34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EA206-B001-6941-AEAC-B523BCA7C69B}" type="slidenum">
              <a:rPr lang="en-US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u="sn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Now I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ll describe the API that tries to meet these goals.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B8FE69-190F-6E4B-AABD-687F6A0F95AB}" type="slidenum">
              <a:rPr lang="en-US">
                <a:latin typeface="Calibri" charset="0"/>
              </a:rPr>
              <a:pPr/>
              <a:t>44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92E0F-59FE-7C47-9BD8-0FF2FAA0ADC9}" type="slidenum">
              <a:rPr lang="en-US"/>
              <a:pPr/>
              <a:t>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ym typeface="Wingdings" charset="0"/>
              </a:rPr>
              <a:t>Then bring up 3 points after describe slide (Animate)</a:t>
            </a:r>
          </a:p>
          <a:p>
            <a:r>
              <a:rPr lang="en-US" b="1">
                <a:sym typeface="Wingdings" charset="0"/>
              </a:rPr>
              <a:t>On this slide – say what it is that y</a:t>
            </a:r>
            <a:r>
              <a:rPr lang="ja-JP" altLang="en-US" b="1">
                <a:latin typeface="Arial"/>
                <a:sym typeface="Wingdings" charset="0"/>
              </a:rPr>
              <a:t>’</a:t>
            </a:r>
            <a:r>
              <a:rPr lang="en-US" b="1">
                <a:sym typeface="Wingdings" charset="0"/>
              </a:rPr>
              <a:t>uouve impelemntede, this is an imprlmentation that emultates full mesh, empasisze per router decision making - very important piont to bring up!!! Say why is not just a route reflector.</a:t>
            </a:r>
          </a:p>
          <a:p>
            <a:endParaRPr lang="en-US" b="1">
              <a:sym typeface="Wingdings" charset="0"/>
            </a:endParaRPr>
          </a:p>
          <a:p>
            <a:r>
              <a:rPr lang="en-US" b="1">
                <a:sym typeface="Wingdings" charset="0"/>
              </a:rPr>
              <a:t>Put text on slide to say why arrows going in both directions, available routes up and assigned routes down.</a:t>
            </a:r>
          </a:p>
          <a:p>
            <a:r>
              <a:rPr lang="en-US" b="1">
                <a:sym typeface="Wingdings" charset="0"/>
              </a:rPr>
              <a:t>Reduce number of routers, just show some on maybe just internal ones send up igp. Maybe just say gets igp, and take out lines to internal routers.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66612"/>
            <a:fld id="{0C1E9835-2B95-654D-BD61-590A0F91D223}" type="slidenum">
              <a:rPr lang="en-US" sz="1300">
                <a:cs typeface="ＭＳ Ｐゴシック" charset="0"/>
              </a:rPr>
              <a:pPr algn="r" defTabSz="966612"/>
              <a:t>50</a:t>
            </a:fld>
            <a:endParaRPr lang="en-US" sz="1300">
              <a:cs typeface="ＭＳ Ｐゴシック" charset="0"/>
            </a:endParaRPr>
          </a:p>
        </p:txBody>
      </p:sp>
      <p:sp>
        <p:nvSpPr>
          <p:cNvPr id="217091" name="Rectangle 7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66612"/>
            <a:fld id="{EFADA696-F144-0944-A1CF-7CE7198B5FB2}" type="slidenum">
              <a:rPr lang="en-US" sz="1300">
                <a:solidFill>
                  <a:srgbClr val="000000"/>
                </a:solidFill>
                <a:ea typeface="ヒラギノ角ゴ ProN W3" charset="0"/>
                <a:cs typeface="ＭＳ Ｐゴシック" charset="0"/>
                <a:sym typeface="Arial" charset="0"/>
              </a:rPr>
              <a:pPr algn="r" defTabSz="966612"/>
              <a:t>50</a:t>
            </a:fld>
            <a:endParaRPr lang="en-US" sz="1300">
              <a:solidFill>
                <a:srgbClr val="000000"/>
              </a:solidFill>
              <a:ea typeface="ヒラギノ角ゴ ProN W3" charset="0"/>
              <a:cs typeface="ＭＳ Ｐゴシック" charset="0"/>
              <a:sym typeface="Arial" charset="0"/>
            </a:endParaRPr>
          </a:p>
        </p:txBody>
      </p:sp>
      <p:sp>
        <p:nvSpPr>
          <p:cNvPr id="217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3" name="Rectangle 3"/>
          <p:cNvSpPr>
            <a:spLocks noGrp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lnSpc>
                <a:spcPct val="80000"/>
              </a:lnSpc>
              <a:buFontTx/>
              <a:buChar char="•"/>
            </a:pPr>
            <a:r>
              <a:rPr lang="en-US" sz="800">
                <a:latin typeface="Calibri" charset="0"/>
              </a:rPr>
              <a:t>What is possible in the controller? Anything that needs intelligent routing of a flow</a:t>
            </a:r>
          </a:p>
          <a:p>
            <a:pPr defTabSz="966612">
              <a:lnSpc>
                <a:spcPct val="80000"/>
              </a:lnSpc>
              <a:buFontTx/>
              <a:buChar char="•"/>
            </a:pPr>
            <a:r>
              <a:rPr lang="en-US" sz="800">
                <a:latin typeface="Calibri" charset="0"/>
              </a:rPr>
              <a:t>At Stanford, we have even shown how OpenFlow may be used for:</a:t>
            </a:r>
          </a:p>
          <a:p>
            <a:pPr lvl="2">
              <a:lnSpc>
                <a:spcPct val="80000"/>
              </a:lnSpc>
            </a:pPr>
            <a:r>
              <a:rPr lang="en-US" sz="800">
                <a:latin typeface="Calibri" charset="0"/>
              </a:rPr>
              <a:t>VM migration</a:t>
            </a:r>
          </a:p>
          <a:p>
            <a:pPr lvl="2">
              <a:lnSpc>
                <a:spcPct val="80000"/>
              </a:lnSpc>
            </a:pPr>
            <a:r>
              <a:rPr lang="en-US" sz="800">
                <a:latin typeface="Calibri" charset="0"/>
              </a:rPr>
              <a:t>Power management</a:t>
            </a:r>
          </a:p>
          <a:p>
            <a:pPr lvl="2">
              <a:lnSpc>
                <a:spcPct val="80000"/>
              </a:lnSpc>
            </a:pPr>
            <a:r>
              <a:rPr lang="en-US" sz="800">
                <a:latin typeface="Calibri" charset="0"/>
              </a:rPr>
              <a:t>Load balancing</a:t>
            </a:r>
          </a:p>
          <a:p>
            <a:pPr lvl="2">
              <a:lnSpc>
                <a:spcPct val="80000"/>
              </a:lnSpc>
            </a:pPr>
            <a:r>
              <a:rPr lang="en-US" sz="800">
                <a:latin typeface="Calibri" charset="0"/>
              </a:rPr>
              <a:t>Network monitoring and debugging</a:t>
            </a:r>
          </a:p>
          <a:p>
            <a:pPr lvl="2">
              <a:lnSpc>
                <a:spcPct val="80000"/>
              </a:lnSpc>
            </a:pPr>
            <a:r>
              <a:rPr lang="en-US" sz="800">
                <a:latin typeface="Calibri" charset="0"/>
              </a:rPr>
              <a:t>Easier network visualization</a:t>
            </a:r>
          </a:p>
          <a:p>
            <a:pPr defTabSz="966612">
              <a:lnSpc>
                <a:spcPct val="80000"/>
              </a:lnSpc>
              <a:buFontTx/>
              <a:buChar char="•"/>
            </a:pPr>
            <a:endParaRPr lang="en-US" sz="8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>
                <a:latin typeface="Calibri" charset="0"/>
              </a:rPr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All support ver 1.0</a:t>
            </a:r>
          </a:p>
          <a:p>
            <a:r>
              <a:rPr lang="en-US">
                <a:latin typeface="Calibri" charset="0"/>
              </a:rPr>
              <a:t>All have approx 1500 flow table entry limit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topology,</a:t>
            </a:r>
            <a:r>
              <a:rPr lang="en-US" baseline="0" dirty="0" smtClean="0"/>
              <a:t> device manager know about host attachment points and make it possible to deal with integrating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and non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networks.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56EFA1DF-435B-3642-A4D1-E50968BB0D4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7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topology,</a:t>
            </a:r>
            <a:r>
              <a:rPr lang="en-US" baseline="0" dirty="0" smtClean="0"/>
              <a:t> device manager know about host attachment points and make it possible to deal with integrating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and non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networks.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56EFA1DF-435B-3642-A4D1-E50968BB0D4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7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0D2011CE-2B7A-0646-9476-9D7139D1D6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80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ECA10E-549C-2246-B5B4-00E7547FAF5C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A51079-039C-1A40-A1F6-6691CD75287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b="1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C3F486-D572-9149-8CFE-542EE765D17B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7AEAEB-7338-9142-9F70-ED3429876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F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7598"/>
            <a:ext cx="8042276" cy="48737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9277" y="562895"/>
            <a:ext cx="6665913" cy="4429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rgbClr val="6FB7D7"/>
                </a:solidFill>
              </a:defRPr>
            </a:lvl1pPr>
            <a:lvl2pPr marL="349250" indent="0">
              <a:buNone/>
              <a:defRPr>
                <a:solidFill>
                  <a:srgbClr val="6FB7D7"/>
                </a:solidFill>
              </a:defRPr>
            </a:lvl2pPr>
            <a:lvl3pPr marL="685800" indent="0">
              <a:buNone/>
              <a:defRPr>
                <a:solidFill>
                  <a:srgbClr val="6FB7D7"/>
                </a:solidFill>
              </a:defRPr>
            </a:lvl3pPr>
            <a:lvl4pPr marL="968375" indent="0">
              <a:buNone/>
              <a:defRPr>
                <a:solidFill>
                  <a:srgbClr val="6FB7D7"/>
                </a:solidFill>
              </a:defRPr>
            </a:lvl4pPr>
            <a:lvl5pPr marL="1263650" indent="0">
              <a:buNone/>
              <a:defRPr>
                <a:solidFill>
                  <a:srgbClr val="6FB7D7"/>
                </a:solidFill>
              </a:defRPr>
            </a:lvl5pPr>
          </a:lstStyle>
          <a:p>
            <a:pPr lvl="0" algn="l"/>
            <a:r>
              <a:rPr lang="en-US" dirty="0" smtClean="0">
                <a:latin typeface="Calibri"/>
                <a:cs typeface="Calibri"/>
              </a:rPr>
              <a:t>Click to edit Master text styles</a:t>
            </a:r>
          </a:p>
        </p:txBody>
      </p:sp>
      <p:sp>
        <p:nvSpPr>
          <p:cNvPr id="8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549275" y="118892"/>
            <a:ext cx="6666314" cy="4278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35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9277" y="562895"/>
            <a:ext cx="6665913" cy="4429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rgbClr val="6FB7D7"/>
                </a:solidFill>
              </a:defRPr>
            </a:lvl1pPr>
            <a:lvl2pPr marL="349250" indent="0">
              <a:buNone/>
              <a:defRPr>
                <a:solidFill>
                  <a:srgbClr val="6FB7D7"/>
                </a:solidFill>
              </a:defRPr>
            </a:lvl2pPr>
            <a:lvl3pPr marL="685800" indent="0">
              <a:buNone/>
              <a:defRPr>
                <a:solidFill>
                  <a:srgbClr val="6FB7D7"/>
                </a:solidFill>
              </a:defRPr>
            </a:lvl3pPr>
            <a:lvl4pPr marL="968375" indent="0">
              <a:buNone/>
              <a:defRPr>
                <a:solidFill>
                  <a:srgbClr val="6FB7D7"/>
                </a:solidFill>
              </a:defRPr>
            </a:lvl4pPr>
            <a:lvl5pPr marL="1263650" indent="0">
              <a:buNone/>
              <a:defRPr>
                <a:solidFill>
                  <a:srgbClr val="6FB7D7"/>
                </a:solidFill>
              </a:defRPr>
            </a:lvl5pPr>
          </a:lstStyle>
          <a:p>
            <a:pPr lvl="0" algn="l"/>
            <a:r>
              <a:rPr lang="en-US" dirty="0" smtClean="0">
                <a:latin typeface="Calibri"/>
                <a:cs typeface="Calibri"/>
              </a:rPr>
              <a:t>Click to edit Master text styles</a:t>
            </a:r>
          </a:p>
        </p:txBody>
      </p:sp>
      <p:sp>
        <p:nvSpPr>
          <p:cNvPr id="13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549275" y="118892"/>
            <a:ext cx="6666314" cy="4278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7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jpeg"/><Relationship Id="rId14" Type="http://schemas.openxmlformats.org/officeDocument/2006/relationships/image" Target="../media/image21.png"/><Relationship Id="rId15" Type="http://schemas.openxmlformats.org/officeDocument/2006/relationships/image" Target="../media/image22.jpe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6.xml"/><Relationship Id="rId10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oleObject" Target="../embeddings/oleObject14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/>
              <a:t>8</a:t>
            </a:r>
            <a:r>
              <a:rPr lang="en-US" dirty="0" smtClean="0"/>
              <a:t>, Fall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~lierranli/coms6998-8SDNFall2013/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9</a:t>
            </a:r>
            <a:r>
              <a:rPr lang="en-US" sz="3400" dirty="0" smtClean="0">
                <a:solidFill>
                  <a:schemeClr val="tx1"/>
                </a:solidFill>
              </a:rPr>
              <a:t>/10/2013: SDN Basics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sz="3200" dirty="0"/>
              <a:t>Review of Previous Lecture (Cont’d)</a:t>
            </a:r>
            <a:endParaRPr lang="en-US" altLang="zh-CN" sz="3200" dirty="0">
              <a:ea typeface="宋体" charset="0"/>
              <a:cs typeface="宋体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0772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Dissemination Plane: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Provides a robust communication channel to each router – and robustness is the </a:t>
            </a:r>
            <a:r>
              <a:rPr lang="en-US" altLang="zh-CN" sz="2000" b="1" i="1">
                <a:ea typeface="宋体" charset="0"/>
                <a:cs typeface="宋体" charset="0"/>
              </a:rPr>
              <a:t>only</a:t>
            </a:r>
            <a:r>
              <a:rPr lang="en-US" altLang="zh-CN" sz="2000">
                <a:ea typeface="宋体" charset="0"/>
                <a:cs typeface="宋体" charset="0"/>
              </a:rPr>
              <a:t> goal!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May run over same links as user data, but logically separate and independently controlled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9436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743200" y="2209800"/>
            <a:ext cx="3048000" cy="12192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sz="3200" dirty="0"/>
              <a:t>Review of Previous Lecture (Cont’d)</a:t>
            </a:r>
            <a:endParaRPr lang="en-US" altLang="zh-CN" sz="3200" dirty="0">
              <a:ea typeface="宋体" charset="0"/>
              <a:cs typeface="宋体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14825"/>
            <a:ext cx="8229600" cy="18113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Discovery Plane: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Each router discovers its own resources and its local environment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E.g., the identity of its immediate neighbors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7912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743200" y="2743200"/>
            <a:ext cx="1828800" cy="685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sz="3200" dirty="0"/>
              <a:t>Review of Previous Lecture (Cont’d)</a:t>
            </a:r>
            <a:endParaRPr lang="en-US" altLang="zh-CN" sz="3200" dirty="0">
              <a:ea typeface="宋体" charset="0"/>
              <a:cs typeface="宋体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92600"/>
            <a:ext cx="7772400" cy="180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Data Plane: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Spatially distributed routers/switches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Can deploy with today’s technology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Looking at ways to unify forwarding paradigms across technologies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7912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743200" y="3276600"/>
            <a:ext cx="2971800" cy="7620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Controller: Floodlight</a:t>
            </a:r>
          </a:p>
          <a:p>
            <a:pPr lvl="1"/>
            <a:r>
              <a:rPr lang="en-US" dirty="0" smtClean="0"/>
              <a:t>OF-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software defined networking?</a:t>
            </a:r>
          </a:p>
          <a:p>
            <a:r>
              <a:rPr lang="en-US" dirty="0" smtClean="0"/>
              <a:t>Why SDN?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  <a:p>
            <a:pPr algn="ctr" eaLnBrk="1" hangingPunct="1"/>
            <a:r>
              <a:rPr lang="en-US"/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4572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38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Operating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System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479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00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Applications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15000" y="5181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Horizontal</a:t>
            </a:r>
          </a:p>
          <a:p>
            <a:pPr algn="ctr" eaLnBrk="1" hangingPunct="1"/>
            <a:r>
              <a:rPr lang="en-US" dirty="0"/>
              <a:t>Open interfaces</a:t>
            </a:r>
          </a:p>
          <a:p>
            <a:pPr algn="ctr" eaLnBrk="1" hangingPunct="1"/>
            <a:r>
              <a:rPr lang="en-US" dirty="0"/>
              <a:t>Rapid innovation</a:t>
            </a:r>
          </a:p>
          <a:p>
            <a:pPr algn="ctr" eaLnBrk="1" hangingPunct="1"/>
            <a:r>
              <a:rPr lang="en-US" dirty="0"/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05400" y="32115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Microprocessor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8288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Windows</a:t>
              </a:r>
            </a:p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231775" y="129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8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Horizontal</a:t>
            </a:r>
          </a:p>
          <a:p>
            <a:pPr algn="ctr" eaLnBrk="1" hangingPunct="1"/>
            <a:r>
              <a:rPr lang="en-US"/>
              <a:t>Open interfaces</a:t>
            </a:r>
          </a:p>
          <a:p>
            <a:pPr algn="ctr" eaLnBrk="1" hangingPunct="1"/>
            <a:r>
              <a:rPr lang="en-US"/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8288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10096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692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Control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Plane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854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Features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32115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Merchant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Switching Chips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9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75063" y="2757488"/>
            <a:ext cx="2065337" cy="1482725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Million of lines</a:t>
              </a:r>
              <a:br>
                <a:rPr lang="en-US">
                  <a:latin typeface="+mj-lt"/>
                  <a:ea typeface="+mn-ea"/>
                  <a:cs typeface="+mn-cs"/>
                </a:rPr>
              </a:br>
              <a:r>
                <a:rPr lang="en-US">
                  <a:latin typeface="+mj-lt"/>
                  <a:ea typeface="+mn-ea"/>
                  <a:cs typeface="+mn-cs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32463" y="31750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6,000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75063" y="4343400"/>
            <a:ext cx="2114550" cy="9525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732463" y="4484688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67550" y="4484688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298575" y="5719763"/>
            <a:ext cx="65468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>
                <a:latin typeface="Calibri" charset="0"/>
              </a:rPr>
              <a:t> Vertically integrated, complex, closed, proprietary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>
                <a:latin typeface="Calibri" charset="0"/>
              </a:rPr>
              <a:t> Networking industry with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mainframe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mind-set</a:t>
            </a:r>
            <a:endParaRPr lang="en-US">
              <a:solidFill>
                <a:schemeClr val="accent2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1" y="4343022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3D69B"/>
                </a:solidFill>
              </a:rPr>
              <a:t>Custom Hardware</a:t>
            </a:r>
            <a:endParaRPr lang="en-US" sz="1800" b="1">
              <a:solidFill>
                <a:srgbClr val="C3D69B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3451858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OS</a:t>
            </a:r>
            <a:endParaRPr lang="en-US" sz="1600">
              <a:solidFill>
                <a:srgbClr val="FFFFFF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19400" y="1371600"/>
            <a:ext cx="5257800" cy="1447800"/>
            <a:chOff x="2890575" y="1144435"/>
            <a:chExt cx="5258697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467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Routing, management, mobility management, </a:t>
              </a:r>
              <a:br>
                <a:rPr lang="en-US" sz="1800"/>
              </a:br>
              <a:r>
                <a:rPr lang="en-US" sz="1800"/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687364" y="2822597"/>
            <a:ext cx="1277573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100239" y="2819400"/>
            <a:ext cx="1437149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55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457575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407568" y="3621882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54350" y="5405438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741863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587207" y="3626643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40782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87898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8035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60360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398838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19916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4943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29572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6196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41971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51188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23649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83205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92861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505260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13513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543050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</p:grpSp>
      <p:sp>
        <p:nvSpPr>
          <p:cNvPr id="36910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network is changing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865438"/>
            <a:ext cx="1493838" cy="344487"/>
            <a:chOff x="2913956" y="2709863"/>
            <a:chExt cx="1493833" cy="344487"/>
          </a:xfrm>
        </p:grpSpPr>
        <p:grpSp>
          <p:nvGrpSpPr>
            <p:cNvPr id="3695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57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58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4137025"/>
            <a:ext cx="1493838" cy="344488"/>
            <a:chOff x="2913956" y="2709863"/>
            <a:chExt cx="1493833" cy="344487"/>
          </a:xfrm>
        </p:grpSpPr>
        <p:grpSp>
          <p:nvGrpSpPr>
            <p:cNvPr id="3694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47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48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444875"/>
            <a:ext cx="1493838" cy="344488"/>
            <a:chOff x="2913956" y="2709863"/>
            <a:chExt cx="1493833" cy="344487"/>
          </a:xfrm>
        </p:grpSpPr>
        <p:grpSp>
          <p:nvGrpSpPr>
            <p:cNvPr id="36936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37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38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659313"/>
            <a:ext cx="1493837" cy="344487"/>
            <a:chOff x="2913956" y="2709863"/>
            <a:chExt cx="1493833" cy="344487"/>
          </a:xfrm>
        </p:grpSpPr>
        <p:grpSp>
          <p:nvGrpSpPr>
            <p:cNvPr id="3692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27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28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535613"/>
            <a:ext cx="1493838" cy="344487"/>
            <a:chOff x="2913956" y="2709863"/>
            <a:chExt cx="1493833" cy="344487"/>
          </a:xfrm>
        </p:grpSpPr>
        <p:grpSp>
          <p:nvGrpSpPr>
            <p:cNvPr id="36916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17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18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4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6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-0.00174 -0.57021 " pathEditMode="relative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3.79366E-7 L 0.00313 -0.26024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-2.44506E-6 L -2.24575E-6 -0.42193 " pathEditMode="relative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04536" y="1637376"/>
            <a:ext cx="122771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13251" y="1634179"/>
            <a:ext cx="121182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066800"/>
            <a:ext cx="5791200" cy="1133475"/>
            <a:chOff x="594" y="103780"/>
            <a:chExt cx="5791153" cy="1132821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10376" y="1235015"/>
              <a:ext cx="3581371" cy="158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448139" cy="36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1606572" y="631211"/>
              <a:ext cx="826611" cy="38099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667375" y="1011238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  <a:ea typeface="+mn-ea"/>
                  <a:cs typeface="+mn-cs"/>
                </a:rPr>
                <a:t>2. At least one Network OS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probably many.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5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72000" y="3124200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" name="Footer Placeholder 3"/>
          <p:cNvSpPr txBox="1">
            <a:spLocks/>
          </p:cNvSpPr>
          <p:nvPr/>
        </p:nvSpPr>
        <p:spPr>
          <a:xfrm>
            <a:off x="5562600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5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Controller: Floodlight</a:t>
            </a:r>
          </a:p>
          <a:p>
            <a:pPr lvl="1"/>
            <a:r>
              <a:rPr lang="en-US" dirty="0" smtClean="0"/>
              <a:t>OF-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Network OS: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distributed system that creates a consistent, up-to-date network view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Runs on servers (controllers) in the network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Floodlight, POX, Pyretic, Nettle ONIX, </a:t>
            </a:r>
            <a:r>
              <a:rPr lang="en-US" dirty="0">
                <a:latin typeface="Calibri" charset="0"/>
                <a:ea typeface="ＭＳ Ｐゴシック" charset="0"/>
              </a:rPr>
              <a:t>Beacon, 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… + </a:t>
            </a:r>
            <a:r>
              <a:rPr lang="en-US" dirty="0" smtClean="0">
                <a:latin typeface="Calibri" charset="0"/>
                <a:ea typeface="ＭＳ Ｐゴシック" charset="0"/>
              </a:rPr>
              <a:t>more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Uses forwarding abstraction to: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Get state information </a:t>
            </a:r>
            <a:r>
              <a:rPr lang="en-US" b="1" dirty="0">
                <a:latin typeface="Calibri" charset="0"/>
                <a:ea typeface="ＭＳ Ｐゴシック" charset="0"/>
              </a:rPr>
              <a:t>from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Give control directives </a:t>
            </a:r>
            <a:r>
              <a:rPr lang="en-US" b="1" dirty="0">
                <a:latin typeface="Calibri" charset="0"/>
                <a:ea typeface="ＭＳ Ｐゴシック" charset="0"/>
              </a:rPr>
              <a:t>to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6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47800" y="1524000"/>
            <a:ext cx="2667000" cy="60540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184650" y="1524001"/>
            <a:ext cx="2597149" cy="6022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257800" y="22860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9" name="Footer Placeholder 3"/>
          <p:cNvSpPr txBox="1">
            <a:spLocks/>
          </p:cNvSpPr>
          <p:nvPr/>
        </p:nvSpPr>
        <p:spPr>
          <a:xfrm>
            <a:off x="5562600" y="1524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 operates on view of network</a:t>
            </a:r>
          </a:p>
          <a:p>
            <a:pPr lvl="1"/>
            <a:r>
              <a:rPr lang="en-US" b="1">
                <a:latin typeface="Calibri" charset="0"/>
                <a:ea typeface="ＭＳ Ｐゴシック" charset="0"/>
              </a:rPr>
              <a:t>Input</a:t>
            </a:r>
            <a:r>
              <a:rPr lang="en-US">
                <a:latin typeface="Calibri" charset="0"/>
                <a:ea typeface="ＭＳ Ｐゴシック" charset="0"/>
              </a:rPr>
              <a:t>: global network view (graph/database)</a:t>
            </a:r>
          </a:p>
          <a:p>
            <a:pPr lvl="1"/>
            <a:r>
              <a:rPr lang="en-US" b="1">
                <a:latin typeface="Calibri" charset="0"/>
                <a:ea typeface="ＭＳ Ｐゴシック" charset="0"/>
              </a:rPr>
              <a:t>Output</a:t>
            </a:r>
            <a:r>
              <a:rPr lang="en-US">
                <a:latin typeface="Calibri" charset="0"/>
                <a:ea typeface="ＭＳ Ｐゴシック" charset="0"/>
              </a:rPr>
              <a:t>: configuration of each network device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 is not a distributed system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Abstraction hides details of distributed state</a:t>
            </a:r>
          </a:p>
          <a:p>
            <a:pPr lvl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1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Forwarding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Purpose: Abstract away forwarding hardware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Flexible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Behavior specified by control plane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Built from basic set of forwarding primitives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Minimal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Streamlined for speed and low-power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Control program not vendor-specific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OpenFlow is an example of such an abstraction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562600" y="3810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SDN?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Great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talk by Scott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Shenker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www.youtube.com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watch?v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=WVs7Pc99S7w</a:t>
            </a: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(Story summarized here)</a:t>
            </a:r>
          </a:p>
        </p:txBody>
      </p:sp>
    </p:spTree>
    <p:extLst>
      <p:ext uri="{BB962C8B-B14F-4D97-AF65-F5344CB8AC3E}">
        <p14:creationId xmlns:p14="http://schemas.microsoft.com/office/powerpoint/2010/main" val="310281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 is “Intellectually Weak”</a:t>
            </a: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 is behind other fields</a:t>
            </a: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 is about the mastery of complexity</a:t>
            </a:r>
          </a:p>
          <a:p>
            <a:pPr>
              <a:buFont typeface="Arial" charset="0"/>
              <a:buNone/>
            </a:pPr>
            <a:endParaRPr lang="tr-TR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Good abstractions tame complexity</a:t>
            </a: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Interfaces are instances of those abstractions</a:t>
            </a:r>
          </a:p>
          <a:p>
            <a:pPr>
              <a:buFont typeface="Arial" charset="0"/>
              <a:buNone/>
            </a:pPr>
            <a:endParaRPr lang="tr-TR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No abstraction =&gt; increasing complexity</a:t>
            </a:r>
          </a:p>
          <a:p>
            <a:pPr>
              <a:buFont typeface="Arial" charset="0"/>
              <a:buNone/>
            </a:pPr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We are now at the complexity limit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27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  <a:ea typeface="ＭＳ Ｐゴシック" charset="0"/>
                <a:cs typeface="ＭＳ Ｐゴシック" charset="0"/>
              </a:rPr>
              <a:t>By comparison: Programming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Machine languages: no abstractions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Had to deal with low-level details</a:t>
            </a:r>
          </a:p>
          <a:p>
            <a:pPr>
              <a:buFont typeface="Arial" charset="0"/>
              <a:buNone/>
            </a:pPr>
            <a:r>
              <a:rPr lang="ro-RO">
                <a:latin typeface="Calibri" charset="0"/>
                <a:ea typeface="ＭＳ Ｐゴシック" charset="0"/>
                <a:cs typeface="ＭＳ Ｐゴシック" charset="0"/>
              </a:rPr>
              <a:t>Higher-level languages: OS and other abstractions</a:t>
            </a:r>
          </a:p>
          <a:p>
            <a:pPr lvl="1"/>
            <a:r>
              <a:rPr lang="ro-RO">
                <a:latin typeface="Calibri" charset="0"/>
                <a:ea typeface="ＭＳ Ｐゴシック" charset="0"/>
              </a:rPr>
              <a:t>File system, virtual memory, abstract data types, ...</a:t>
            </a:r>
            <a:endParaRPr lang="en-US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Modern languages: even more abstractions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Object orientation, garbage collection,…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2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alibri" charset="0"/>
                <a:ea typeface="ＭＳ Ｐゴシック" charset="0"/>
                <a:cs typeface="ＭＳ Ｐゴシック" charset="0"/>
              </a:rPr>
              <a:t>Programming Analogy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if programmers had to: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Specify where each bit was stored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Explicitly deal with internal communication errors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Within a programming language with limited expressability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Programmers would redefine problem by: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Defining higher level abstractions for memory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Building on reliable communication primitives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Using a more general language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0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alibri" charset="0"/>
                <a:ea typeface="ＭＳ Ｐゴシック" charset="0"/>
                <a:cs typeface="ＭＳ Ｐゴシック" charset="0"/>
              </a:rPr>
              <a:t>Specification Abstraction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OS eases implementation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Next step is to ease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specification</a:t>
            </a:r>
          </a:p>
          <a:p>
            <a:pPr>
              <a:buFont typeface="Arial" charset="0"/>
              <a:buNone/>
            </a:pPr>
            <a:endParaRPr lang="en-US" u="sng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 abstract view of network map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 operates on abstract view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Develop means to simplify specification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3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00" y="2212997"/>
            <a:ext cx="2666999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641850" y="22098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grpSp>
        <p:nvGrpSpPr>
          <p:cNvPr id="90121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Abstract Network View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1066800" y="2057400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FFFF"/>
                  </a:solidFill>
                  <a:latin typeface="Calibri" charset="0"/>
                </a:rPr>
                <a:t>Virtualization</a:t>
              </a: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6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54 " pathEditMode="relative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54 " pathEditMode="relative" ptsTypes="AA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the control plane</a:t>
            </a:r>
            <a:r>
              <a:rPr lang="en-US" dirty="0"/>
              <a:t> </a:t>
            </a:r>
            <a:r>
              <a:rPr lang="en-US" dirty="0" smtClean="0"/>
              <a:t>of a network?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functions in the network that control the behavior of the </a:t>
            </a:r>
            <a:r>
              <a:rPr lang="en-US" dirty="0" smtClean="0"/>
              <a:t>network, e.g</a:t>
            </a:r>
            <a:r>
              <a:rPr lang="en-US" dirty="0"/>
              <a:t>., network paths, forwarding </a:t>
            </a:r>
            <a:r>
              <a:rPr lang="en-US" dirty="0" smtClean="0"/>
              <a:t>behavior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What is the data plane of a network?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functions in the network that are responsible for forwarding (or not forwarding) traffic.  Typically, the data plane is instantiated as forwarding tables in routers, switches, firewalls, and </a:t>
            </a:r>
            <a:r>
              <a:rPr lang="en-US" dirty="0" err="1" smtClean="0"/>
              <a:t>middleboxes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OpenFlow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Switches and Controllers</a:t>
            </a:r>
          </a:p>
          <a:p>
            <a:pPr lvl="1"/>
            <a:r>
              <a:rPr lang="en-US" dirty="0" smtClean="0"/>
              <a:t>OF-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does </a:t>
            </a:r>
            <a:r>
              <a:rPr lang="en-US" dirty="0" err="1" smtClean="0"/>
              <a:t>OpenFlow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392363" y="2566988"/>
            <a:ext cx="5054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>
                <a:latin typeface="Calibri" charset="0"/>
              </a:rPr>
              <a:t>Why OpenFlow?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D28F8C-9529-8B44-BE2A-E24496E489D0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32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67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79725" y="2068513"/>
            <a:ext cx="2065338" cy="1482725"/>
            <a:chOff x="1728" y="1416"/>
            <a:chExt cx="1301" cy="672"/>
          </a:xfrm>
        </p:grpSpPr>
        <p:sp>
          <p:nvSpPr>
            <p:cNvPr id="21534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35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Million of lines</a:t>
              </a:r>
              <a:br>
                <a:rPr lang="en-US">
                  <a:latin typeface="+mj-lt"/>
                  <a:ea typeface="ＭＳ Ｐゴシック" charset="-128"/>
                  <a:cs typeface="ＭＳ Ｐゴシック" charset="-128"/>
                </a:rPr>
              </a:b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of source code</a:t>
              </a:r>
            </a:p>
          </p:txBody>
        </p:sp>
      </p:grpSp>
      <p:sp>
        <p:nvSpPr>
          <p:cNvPr id="679960" name="Text Box 24"/>
          <p:cNvSpPr txBox="1">
            <a:spLocks noChangeArrowheads="1"/>
          </p:cNvSpPr>
          <p:nvPr/>
        </p:nvSpPr>
        <p:spPr bwMode="auto">
          <a:xfrm>
            <a:off x="4937125" y="248602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5400 RFCs</a:t>
            </a:r>
          </a:p>
        </p:txBody>
      </p:sp>
      <p:sp>
        <p:nvSpPr>
          <p:cNvPr id="679961" name="Text Box 25"/>
          <p:cNvSpPr txBox="1">
            <a:spLocks noChangeArrowheads="1"/>
          </p:cNvSpPr>
          <p:nvPr/>
        </p:nvSpPr>
        <p:spPr bwMode="auto">
          <a:xfrm>
            <a:off x="6272213" y="2486025"/>
            <a:ext cx="161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Barrier to entry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79725" y="3654425"/>
            <a:ext cx="2114550" cy="952500"/>
            <a:chOff x="1728" y="2232"/>
            <a:chExt cx="1332" cy="672"/>
          </a:xfrm>
        </p:grpSpPr>
        <p:sp>
          <p:nvSpPr>
            <p:cNvPr id="21532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33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Billions of gates</a:t>
              </a:r>
            </a:p>
          </p:txBody>
        </p:sp>
      </p:grp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4937125" y="3795713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Bloated</a:t>
            </a:r>
          </a:p>
        </p:txBody>
      </p:sp>
      <p:sp>
        <p:nvSpPr>
          <p:cNvPr id="679966" name="Text Box 30"/>
          <p:cNvSpPr txBox="1">
            <a:spLocks noChangeArrowheads="1"/>
          </p:cNvSpPr>
          <p:nvPr/>
        </p:nvSpPr>
        <p:spPr bwMode="auto">
          <a:xfrm>
            <a:off x="6272213" y="3795713"/>
            <a:ext cx="1506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Power Hungry</a:t>
            </a:r>
          </a:p>
        </p:txBody>
      </p:sp>
      <p:sp>
        <p:nvSpPr>
          <p:cNvPr id="679968" name="Text Box 32"/>
          <p:cNvSpPr txBox="1">
            <a:spLocks noChangeArrowheads="1"/>
          </p:cNvSpPr>
          <p:nvPr/>
        </p:nvSpPr>
        <p:spPr bwMode="auto">
          <a:xfrm>
            <a:off x="882650" y="4789488"/>
            <a:ext cx="7956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400">
                <a:latin typeface="Calibri" charset="0"/>
                <a:cs typeface="ＭＳ Ｐゴシック" charset="0"/>
              </a:rPr>
              <a:t>Many complex functions baked into the infrastructure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i="1">
                <a:solidFill>
                  <a:schemeClr val="tx2"/>
                </a:solidFill>
                <a:latin typeface="Calibri" charset="0"/>
                <a:cs typeface="ＭＳ Ｐゴシック" charset="0"/>
              </a:rPr>
              <a:t>OSPF, BGP, multicast, differentiated services,</a:t>
            </a:r>
            <a:br>
              <a:rPr lang="en-US" sz="2000" i="1">
                <a:solidFill>
                  <a:schemeClr val="tx2"/>
                </a:solidFill>
                <a:latin typeface="Calibri" charset="0"/>
                <a:cs typeface="ＭＳ Ｐゴシック" charset="0"/>
              </a:rPr>
            </a:br>
            <a:r>
              <a:rPr lang="en-US" sz="2000" i="1">
                <a:solidFill>
                  <a:schemeClr val="tx2"/>
                </a:solidFill>
                <a:latin typeface="Calibri" charset="0"/>
                <a:cs typeface="ＭＳ Ｐゴシック" charset="0"/>
              </a:rPr>
              <a:t>Traffic Engineering, NAT, firewalls, MPLS, redundant layers, …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sz="2400">
              <a:solidFill>
                <a:schemeClr val="accent2"/>
              </a:solidFill>
              <a:latin typeface="Calibri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An industry with a </a:t>
            </a:r>
            <a:r>
              <a:rPr lang="ja-JP" alt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“</a:t>
            </a:r>
            <a:r>
              <a:rPr 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mainframe-mentality</a:t>
            </a:r>
            <a:r>
              <a:rPr lang="ja-JP" alt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”</a:t>
            </a:r>
            <a:r>
              <a:rPr 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, reluctant to change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sz="2400">
              <a:solidFill>
                <a:schemeClr val="accent2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1752" name="Title 26"/>
          <p:cNvSpPr>
            <a:spLocks noGrp="1"/>
          </p:cNvSpPr>
          <p:nvPr>
            <p:ph type="title" idx="4294967295"/>
          </p:nvPr>
        </p:nvSpPr>
        <p:spPr>
          <a:xfrm>
            <a:off x="711200" y="249238"/>
            <a:ext cx="8229600" cy="9112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			The Ossified Network</a:t>
            </a:r>
          </a:p>
        </p:txBody>
      </p:sp>
      <p:pic>
        <p:nvPicPr>
          <p:cNvPr id="31753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2225"/>
            <a:ext cx="22621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57201" y="3654186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C3D69B"/>
                </a:solidFill>
                <a:ea typeface="ＭＳ Ｐゴシック"/>
                <a:cs typeface="ＭＳ Ｐゴシック"/>
              </a:rPr>
              <a:t>Specialized Packet Forwarding Hardware</a:t>
            </a:r>
            <a:endParaRPr lang="en-US" sz="1400" b="1">
              <a:solidFill>
                <a:srgbClr val="C3D69B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" y="2763022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System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200" y="2069064"/>
            <a:ext cx="895927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Feature</a:t>
            </a:r>
          </a:p>
        </p:txBody>
      </p:sp>
      <p:grpSp>
        <p:nvGrpSpPr>
          <p:cNvPr id="31763" name="Rounded Rectangle 29"/>
          <p:cNvGrpSpPr>
            <a:grpSpLocks/>
          </p:cNvGrpSpPr>
          <p:nvPr/>
        </p:nvGrpSpPr>
        <p:grpSpPr bwMode="auto">
          <a:xfrm>
            <a:off x="1889125" y="2036763"/>
            <a:ext cx="987425" cy="700087"/>
            <a:chOff x="1190" y="1283"/>
            <a:chExt cx="622" cy="441"/>
          </a:xfrm>
        </p:grpSpPr>
        <p:pic>
          <p:nvPicPr>
            <p:cNvPr id="31769" name="Rounded Rectangl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1283"/>
              <a:ext cx="62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1244" y="1322"/>
              <a:ext cx="51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Calibri" charset="0"/>
                  <a:cs typeface="ＭＳ Ｐゴシック" charset="0"/>
                </a:rPr>
                <a:t>Feature</a:t>
              </a:r>
            </a:p>
          </p:txBody>
        </p:sp>
      </p:grp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1357313" y="2365375"/>
            <a:ext cx="59055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528888" y="1285875"/>
            <a:ext cx="5345112" cy="782638"/>
            <a:chOff x="2528312" y="1285694"/>
            <a:chExt cx="5345304" cy="783370"/>
          </a:xfrm>
        </p:grpSpPr>
        <p:sp>
          <p:nvSpPr>
            <p:cNvPr id="33" name="TextBox 32"/>
            <p:cNvSpPr txBox="1"/>
            <p:nvPr/>
          </p:nvSpPr>
          <p:spPr>
            <a:xfrm>
              <a:off x="3349078" y="1285694"/>
              <a:ext cx="4524538" cy="6419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alibri" charset="0"/>
                  <a:cs typeface="ＭＳ Ｐゴシック" charset="0"/>
                </a:rPr>
                <a:t>Routing, management, mobility management, </a:t>
              </a:r>
              <a:br>
                <a:rPr lang="en-US">
                  <a:latin typeface="Calibri" charset="0"/>
                  <a:cs typeface="ＭＳ Ｐゴシック" charset="0"/>
                </a:rPr>
              </a:br>
              <a:r>
                <a:rPr lang="en-US">
                  <a:latin typeface="Calibri" charset="0"/>
                  <a:cs typeface="ＭＳ Ｐゴシック" charset="0"/>
                </a:rPr>
                <a:t>access control, VPNs, …</a:t>
              </a:r>
            </a:p>
          </p:txBody>
        </p:sp>
        <p:cxnSp>
          <p:nvCxnSpPr>
            <p:cNvPr id="37" name="Straight Arrow Connector 36"/>
            <p:cNvCxnSpPr>
              <a:cxnSpLocks noChangeShapeType="1"/>
              <a:stCxn id="33" idx="1"/>
            </p:cNvCxnSpPr>
            <p:nvPr/>
          </p:nvCxnSpPr>
          <p:spPr bwMode="auto">
            <a:xfrm rot="10800000" flipV="1">
              <a:off x="2528312" y="1608258"/>
              <a:ext cx="820766" cy="46080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1766" name="Slide Number Placeholder 2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A099958-6369-BF48-8EBE-104387CA6C74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/>
              <a:t>33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96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60" grpId="0"/>
      <p:bldP spid="679961" grpId="0"/>
      <p:bldP spid="679965" grpId="0"/>
      <p:bldP spid="679966" grpId="0"/>
      <p:bldP spid="6799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Research Stagnation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Lots of </a:t>
            </a:r>
            <a:r>
              <a:rPr lang="en-US" sz="3000" i="1">
                <a:latin typeface="Calibri" charset="0"/>
              </a:rPr>
              <a:t>deployed </a:t>
            </a:r>
            <a:r>
              <a:rPr lang="en-US" sz="3000">
                <a:latin typeface="Calibri" charset="0"/>
              </a:rPr>
              <a:t>innovation in other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OS: filesystems, schedulers, virtualization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DS: DHTs, CDNs, MapReduce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Compilers: JITs, vectorization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Networks are largely the same as years 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Ethernet, IP, WiFi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Rate of change of the network seems slower in comparison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Need better tools and abstractions to demonstrate and deploy</a:t>
            </a:r>
          </a:p>
          <a:p>
            <a:pPr eaLnBrk="1" hangingPunct="1">
              <a:lnSpc>
                <a:spcPct val="90000"/>
              </a:lnSpc>
            </a:pPr>
            <a:endParaRPr lang="en-US" sz="300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235FDA-1EDA-5A45-9034-E21778CADB1A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34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Closed Systems (Vendor Hardware)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Stuck with interfaces (CLI, SNMP, etc)</a:t>
            </a:r>
          </a:p>
          <a:p>
            <a:pPr eaLnBrk="1" hangingPunct="1"/>
            <a:r>
              <a:rPr lang="en-US">
                <a:latin typeface="Calibri" charset="0"/>
              </a:rPr>
              <a:t>Hard to meaningfully collaborate</a:t>
            </a:r>
          </a:p>
          <a:p>
            <a:pPr eaLnBrk="1" hangingPunct="1"/>
            <a:r>
              <a:rPr lang="en-US">
                <a:latin typeface="Calibri" charset="0"/>
              </a:rPr>
              <a:t>Vendors starting to open up, but not usefully</a:t>
            </a:r>
          </a:p>
          <a:p>
            <a:pPr eaLnBrk="1" hangingPunct="1"/>
            <a:r>
              <a:rPr lang="en-US">
                <a:latin typeface="Calibri" charset="0"/>
              </a:rPr>
              <a:t>Need a fully open system – a Linux equivalent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BCFFC8-262D-4240-B1D7-CBB34BAFE8E0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35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Open 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8825" y="1600200"/>
          <a:ext cx="7988300" cy="367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15"/>
                <a:gridCol w="1427655"/>
                <a:gridCol w="1077310"/>
                <a:gridCol w="1383862"/>
                <a:gridCol w="1585311"/>
                <a:gridCol w="908147"/>
              </a:tblGrid>
              <a:tr h="64019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Performance Fidelity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Real User Traffic?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Complexity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Open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Simulation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Emulation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6401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Software Switches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poor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NetFPGA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6401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Network Processors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yes</a:t>
                      </a:r>
                      <a:endParaRPr lang="en-US" sz="1800" b="0" dirty="0"/>
                    </a:p>
                  </a:txBody>
                  <a:tcPr marT="45728" marB="45728"/>
                </a:tc>
              </a:tr>
              <a:tr h="6401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Vendor Switches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8825" y="5430838"/>
            <a:ext cx="7988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gap in the tool space</a:t>
            </a:r>
          </a:p>
          <a:p>
            <a:pPr algn="ctr"/>
            <a:r>
              <a:rPr lang="en-US" sz="3200" b="1">
                <a:latin typeface="Calibri" charset="0"/>
              </a:rPr>
              <a:t>none</a:t>
            </a:r>
            <a:r>
              <a:rPr lang="en-US" sz="3200">
                <a:latin typeface="Calibri" charset="0"/>
              </a:rPr>
              <a:t> have all the desired attributes!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397F59-5654-D441-B7E7-8D54C4EB7A3C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36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Big Switch Networks</a:t>
            </a:r>
          </a:p>
        </p:txBody>
      </p:sp>
    </p:spTree>
    <p:extLst>
      <p:ext uri="{BB962C8B-B14F-4D97-AF65-F5344CB8AC3E}">
        <p14:creationId xmlns:p14="http://schemas.microsoft.com/office/powerpoint/2010/main" val="342892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3844925"/>
            <a:ext cx="723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>
                <a:latin typeface="Calibri" charset="0"/>
              </a:rPr>
              <a:t>Ethane, a precursor to OpenFlow</a:t>
            </a:r>
            <a:br>
              <a:rPr lang="en-US" sz="4300">
                <a:latin typeface="Calibri" charset="0"/>
              </a:rPr>
            </a:br>
            <a:r>
              <a:rPr lang="en-US" sz="2000">
                <a:solidFill>
                  <a:srgbClr val="163F88"/>
                </a:solidFill>
                <a:latin typeface="Calibri" charset="0"/>
              </a:rPr>
              <a:t>Centralized, reactive, per-flow control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3810000" y="1573213"/>
            <a:ext cx="11445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535238" y="3532188"/>
            <a:ext cx="930275" cy="6699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6919913" y="3522663"/>
            <a:ext cx="669925" cy="431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2" name="AutoShape 6"/>
          <p:cNvSpPr>
            <a:spLocks/>
          </p:cNvSpPr>
          <p:nvPr/>
        </p:nvSpPr>
        <p:spPr bwMode="auto">
          <a:xfrm>
            <a:off x="1196975" y="3290888"/>
            <a:ext cx="1312863" cy="463550"/>
          </a:xfrm>
          <a:prstGeom prst="roundRect">
            <a:avLst>
              <a:gd name="adj" fmla="val 14940"/>
            </a:avLst>
          </a:prstGeom>
          <a:solidFill>
            <a:srgbClr val="BBE0E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39943" name="Rectangle 7"/>
          <p:cNvSpPr>
            <a:spLocks/>
          </p:cNvSpPr>
          <p:nvPr/>
        </p:nvSpPr>
        <p:spPr bwMode="auto">
          <a:xfrm>
            <a:off x="1196975" y="3306763"/>
            <a:ext cx="1322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ctr"/>
          <a:lstStyle/>
          <a:p>
            <a:pPr marL="38100" algn="ctr"/>
            <a:r>
              <a:rPr lang="en-US" sz="1300">
                <a:solidFill>
                  <a:srgbClr val="163F88"/>
                </a:solidFill>
                <a:latin typeface="Tahoma" charset="0"/>
                <a:cs typeface="Tahoma" charset="0"/>
                <a:sym typeface="Tahoma" charset="0"/>
              </a:rPr>
              <a:t>Flow Switch</a:t>
            </a:r>
          </a:p>
        </p:txBody>
      </p:sp>
      <p:sp>
        <p:nvSpPr>
          <p:cNvPr id="39944" name="AutoShape 9"/>
          <p:cNvSpPr>
            <a:spLocks/>
          </p:cNvSpPr>
          <p:nvPr/>
        </p:nvSpPr>
        <p:spPr bwMode="auto">
          <a:xfrm>
            <a:off x="5581650" y="3281363"/>
            <a:ext cx="1312863" cy="465137"/>
          </a:xfrm>
          <a:prstGeom prst="roundRect">
            <a:avLst>
              <a:gd name="adj" fmla="val 14940"/>
            </a:avLst>
          </a:prstGeom>
          <a:solidFill>
            <a:srgbClr val="BBE0E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39945" name="AutoShape 11"/>
          <p:cNvSpPr>
            <a:spLocks/>
          </p:cNvSpPr>
          <p:nvPr/>
        </p:nvSpPr>
        <p:spPr bwMode="auto">
          <a:xfrm>
            <a:off x="3482975" y="3960813"/>
            <a:ext cx="1312863" cy="463550"/>
          </a:xfrm>
          <a:prstGeom prst="roundRect">
            <a:avLst>
              <a:gd name="adj" fmla="val 14940"/>
            </a:avLst>
          </a:prstGeom>
          <a:solidFill>
            <a:srgbClr val="BBE0E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39946" name="AutoShape 13"/>
          <p:cNvSpPr>
            <a:spLocks/>
          </p:cNvSpPr>
          <p:nvPr/>
        </p:nvSpPr>
        <p:spPr bwMode="auto">
          <a:xfrm>
            <a:off x="4411663" y="5434013"/>
            <a:ext cx="1312862" cy="463550"/>
          </a:xfrm>
          <a:prstGeom prst="roundRect">
            <a:avLst>
              <a:gd name="adj" fmla="val 14940"/>
            </a:avLst>
          </a:prstGeom>
          <a:solidFill>
            <a:srgbClr val="BBE0E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39947" name="Line 15"/>
          <p:cNvSpPr>
            <a:spLocks noChangeShapeType="1"/>
          </p:cNvSpPr>
          <p:nvPr/>
        </p:nvSpPr>
        <p:spPr bwMode="auto">
          <a:xfrm>
            <a:off x="4237038" y="4441825"/>
            <a:ext cx="825500" cy="9747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8" name="Line 16"/>
          <p:cNvSpPr>
            <a:spLocks noChangeShapeType="1"/>
          </p:cNvSpPr>
          <p:nvPr/>
        </p:nvSpPr>
        <p:spPr bwMode="auto">
          <a:xfrm rot="10800000" flipH="1">
            <a:off x="4830763" y="3530600"/>
            <a:ext cx="741362" cy="6715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49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933950"/>
            <a:ext cx="723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084638"/>
            <a:ext cx="723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Line 19"/>
          <p:cNvSpPr>
            <a:spLocks noChangeShapeType="1"/>
          </p:cNvSpPr>
          <p:nvPr/>
        </p:nvSpPr>
        <p:spPr bwMode="auto">
          <a:xfrm rot="10800000" flipH="1">
            <a:off x="982663" y="3762375"/>
            <a:ext cx="658812" cy="6413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 rot="10800000">
            <a:off x="1911350" y="3762375"/>
            <a:ext cx="74613" cy="123666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53" name="Group 21"/>
          <p:cNvGrpSpPr>
            <a:grpSpLocks/>
          </p:cNvGrpSpPr>
          <p:nvPr/>
        </p:nvGrpSpPr>
        <p:grpSpPr bwMode="auto">
          <a:xfrm>
            <a:off x="4017963" y="1933575"/>
            <a:ext cx="911225" cy="911225"/>
            <a:chOff x="0" y="0"/>
            <a:chExt cx="816" cy="816"/>
          </a:xfrm>
        </p:grpSpPr>
        <p:pic>
          <p:nvPicPr>
            <p:cNvPr id="39975" name="Picture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4" name="Group 23"/>
          <p:cNvGrpSpPr>
            <a:grpSpLocks/>
          </p:cNvGrpSpPr>
          <p:nvPr/>
        </p:nvGrpSpPr>
        <p:grpSpPr bwMode="auto">
          <a:xfrm>
            <a:off x="1941513" y="2390775"/>
            <a:ext cx="4283075" cy="3021013"/>
            <a:chOff x="0" y="0"/>
            <a:chExt cx="3837" cy="2706"/>
          </a:xfrm>
        </p:grpSpPr>
        <p:sp>
          <p:nvSpPr>
            <p:cNvPr id="39971" name="Line 24"/>
            <p:cNvSpPr>
              <a:spLocks noChangeShapeType="1"/>
            </p:cNvSpPr>
            <p:nvPr/>
          </p:nvSpPr>
          <p:spPr bwMode="auto">
            <a:xfrm flipH="1">
              <a:off x="1999" y="316"/>
              <a:ext cx="266" cy="1078"/>
            </a:xfrm>
            <a:prstGeom prst="line">
              <a:avLst/>
            </a:prstGeom>
            <a:noFill/>
            <a:ln w="38100" cap="rnd">
              <a:solidFill>
                <a:srgbClr val="FF66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Line 25"/>
            <p:cNvSpPr>
              <a:spLocks noChangeShapeType="1"/>
            </p:cNvSpPr>
            <p:nvPr/>
          </p:nvSpPr>
          <p:spPr bwMode="auto">
            <a:xfrm>
              <a:off x="2439" y="257"/>
              <a:ext cx="616" cy="2449"/>
            </a:xfrm>
            <a:prstGeom prst="line">
              <a:avLst/>
            </a:prstGeom>
            <a:noFill/>
            <a:ln w="38100" cap="rnd">
              <a:solidFill>
                <a:srgbClr val="FF66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3" name="Line 26"/>
            <p:cNvSpPr>
              <a:spLocks noChangeShapeType="1"/>
            </p:cNvSpPr>
            <p:nvPr/>
          </p:nvSpPr>
          <p:spPr bwMode="auto">
            <a:xfrm flipH="1">
              <a:off x="0" y="128"/>
              <a:ext cx="1984" cy="667"/>
            </a:xfrm>
            <a:prstGeom prst="line">
              <a:avLst/>
            </a:prstGeom>
            <a:noFill/>
            <a:ln w="38100" cap="rnd">
              <a:solidFill>
                <a:srgbClr val="FF66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Line 27"/>
            <p:cNvSpPr>
              <a:spLocks noChangeShapeType="1"/>
            </p:cNvSpPr>
            <p:nvPr/>
          </p:nvSpPr>
          <p:spPr bwMode="auto">
            <a:xfrm>
              <a:off x="2575" y="0"/>
              <a:ext cx="1262" cy="787"/>
            </a:xfrm>
            <a:prstGeom prst="line">
              <a:avLst/>
            </a:prstGeom>
            <a:noFill/>
            <a:ln w="38100" cap="rnd">
              <a:solidFill>
                <a:srgbClr val="FF66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5" name="AutoShape 28"/>
          <p:cNvSpPr>
            <a:spLocks/>
          </p:cNvSpPr>
          <p:nvPr/>
        </p:nvSpPr>
        <p:spPr bwMode="auto">
          <a:xfrm>
            <a:off x="231775" y="4103688"/>
            <a:ext cx="893763" cy="669925"/>
          </a:xfrm>
          <a:prstGeom prst="roundRect">
            <a:avLst>
              <a:gd name="adj" fmla="val 20000"/>
            </a:avLst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39956" name="Rectangle 29"/>
          <p:cNvSpPr>
            <a:spLocks/>
          </p:cNvSpPr>
          <p:nvPr/>
        </p:nvSpPr>
        <p:spPr bwMode="auto">
          <a:xfrm>
            <a:off x="285750" y="4760913"/>
            <a:ext cx="7508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Calibri" charset="0"/>
                <a:cs typeface="Gill Sans" charset="0"/>
              </a:rPr>
              <a:t>Host A</a:t>
            </a:r>
          </a:p>
        </p:txBody>
      </p:sp>
      <p:sp>
        <p:nvSpPr>
          <p:cNvPr id="39957" name="AutoShape 30"/>
          <p:cNvSpPr>
            <a:spLocks/>
          </p:cNvSpPr>
          <p:nvPr/>
        </p:nvSpPr>
        <p:spPr bwMode="auto">
          <a:xfrm>
            <a:off x="7170738" y="3862388"/>
            <a:ext cx="892175" cy="669925"/>
          </a:xfrm>
          <a:prstGeom prst="roundRect">
            <a:avLst>
              <a:gd name="adj" fmla="val 20000"/>
            </a:avLst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39958" name="Rectangle 31"/>
          <p:cNvSpPr>
            <a:spLocks/>
          </p:cNvSpPr>
          <p:nvPr/>
        </p:nvSpPr>
        <p:spPr bwMode="auto">
          <a:xfrm>
            <a:off x="7224713" y="4519613"/>
            <a:ext cx="7413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Calibri" charset="0"/>
                <a:cs typeface="Gill Sans" charset="0"/>
              </a:rPr>
              <a:t>Host B</a:t>
            </a:r>
          </a:p>
        </p:txBody>
      </p:sp>
      <p:pic>
        <p:nvPicPr>
          <p:cNvPr id="39959" name="Picture 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348038"/>
            <a:ext cx="9286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0" name="Rectangle 35"/>
          <p:cNvSpPr>
            <a:spLocks/>
          </p:cNvSpPr>
          <p:nvPr/>
        </p:nvSpPr>
        <p:spPr bwMode="auto">
          <a:xfrm>
            <a:off x="3465513" y="3960813"/>
            <a:ext cx="13382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ctr"/>
          <a:lstStyle/>
          <a:p>
            <a:pPr marL="38100" algn="ctr"/>
            <a:r>
              <a:rPr lang="en-US" sz="1300">
                <a:solidFill>
                  <a:srgbClr val="163F88"/>
                </a:solidFill>
                <a:latin typeface="Tahoma" charset="0"/>
                <a:cs typeface="Tahoma" charset="0"/>
                <a:sym typeface="Tahoma" charset="0"/>
              </a:rPr>
              <a:t>Flow Switch</a:t>
            </a:r>
          </a:p>
        </p:txBody>
      </p:sp>
      <p:sp>
        <p:nvSpPr>
          <p:cNvPr id="39961" name="Rectangle 36"/>
          <p:cNvSpPr>
            <a:spLocks/>
          </p:cNvSpPr>
          <p:nvPr/>
        </p:nvSpPr>
        <p:spPr bwMode="auto">
          <a:xfrm>
            <a:off x="4411663" y="5461000"/>
            <a:ext cx="1320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ctr"/>
          <a:lstStyle/>
          <a:p>
            <a:pPr marL="38100" algn="ctr"/>
            <a:r>
              <a:rPr lang="en-US" sz="1300">
                <a:solidFill>
                  <a:srgbClr val="163F88"/>
                </a:solidFill>
                <a:latin typeface="Tahoma" charset="0"/>
                <a:cs typeface="Tahoma" charset="0"/>
                <a:sym typeface="Tahoma" charset="0"/>
              </a:rPr>
              <a:t>Flow Switch</a:t>
            </a:r>
          </a:p>
        </p:txBody>
      </p:sp>
      <p:sp>
        <p:nvSpPr>
          <p:cNvPr id="39962" name="Rectangle 37"/>
          <p:cNvSpPr>
            <a:spLocks/>
          </p:cNvSpPr>
          <p:nvPr/>
        </p:nvSpPr>
        <p:spPr bwMode="auto">
          <a:xfrm>
            <a:off x="5572125" y="3281363"/>
            <a:ext cx="13303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7" bIns="0" anchor="ctr"/>
          <a:lstStyle/>
          <a:p>
            <a:pPr marL="38100" algn="ctr"/>
            <a:r>
              <a:rPr lang="en-US" sz="1300">
                <a:solidFill>
                  <a:srgbClr val="163F88"/>
                </a:solidFill>
                <a:latin typeface="Tahoma" charset="0"/>
                <a:cs typeface="Tahoma" charset="0"/>
                <a:sym typeface="Tahoma" charset="0"/>
              </a:rPr>
              <a:t>Flow Switch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635125" y="3290888"/>
            <a:ext cx="4857750" cy="749300"/>
            <a:chOff x="1635248" y="3518638"/>
            <a:chExt cx="4857922" cy="749752"/>
          </a:xfrm>
        </p:grpSpPr>
        <p:sp>
          <p:nvSpPr>
            <p:cNvPr id="39968" name="Rectangle 34"/>
            <p:cNvSpPr>
              <a:spLocks/>
            </p:cNvSpPr>
            <p:nvPr/>
          </p:nvSpPr>
          <p:spPr bwMode="auto">
            <a:xfrm>
              <a:off x="3896157" y="4188023"/>
              <a:ext cx="553641" cy="80367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9969" name="Rectangle 38"/>
            <p:cNvSpPr>
              <a:spLocks/>
            </p:cNvSpPr>
            <p:nvPr/>
          </p:nvSpPr>
          <p:spPr bwMode="auto">
            <a:xfrm>
              <a:off x="5939529" y="3518638"/>
              <a:ext cx="553641" cy="80367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9970" name="Rectangle 39"/>
            <p:cNvSpPr>
              <a:spLocks/>
            </p:cNvSpPr>
            <p:nvPr/>
          </p:nvSpPr>
          <p:spPr bwMode="auto">
            <a:xfrm>
              <a:off x="1635248" y="3536156"/>
              <a:ext cx="553641" cy="80367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9964" name="Freeform 41"/>
          <p:cNvSpPr>
            <a:spLocks/>
          </p:cNvSpPr>
          <p:nvPr/>
        </p:nvSpPr>
        <p:spPr bwMode="auto">
          <a:xfrm>
            <a:off x="958850" y="3167063"/>
            <a:ext cx="5946775" cy="1154112"/>
          </a:xfrm>
          <a:custGeom>
            <a:avLst/>
            <a:gdLst>
              <a:gd name="T0" fmla="*/ 2147483647 w 21600"/>
              <a:gd name="T1" fmla="*/ 801694918 h 19963"/>
              <a:gd name="T2" fmla="*/ 2147483647 w 21600"/>
              <a:gd name="T3" fmla="*/ 230327261 h 19963"/>
              <a:gd name="T4" fmla="*/ 2147483647 w 21600"/>
              <a:gd name="T5" fmla="*/ 2147483647 h 19963"/>
              <a:gd name="T6" fmla="*/ 2147483647 w 21600"/>
              <a:gd name="T7" fmla="*/ 2147483647 h 19963"/>
              <a:gd name="T8" fmla="*/ 2147483647 w 21600"/>
              <a:gd name="T9" fmla="*/ 2147483647 h 19963"/>
              <a:gd name="T10" fmla="*/ 2147483647 w 21600"/>
              <a:gd name="T11" fmla="*/ 826428044 h 19963"/>
              <a:gd name="T12" fmla="*/ 2147483647 w 21600"/>
              <a:gd name="T13" fmla="*/ 627792514 h 19963"/>
              <a:gd name="T14" fmla="*/ 2147483647 w 21600"/>
              <a:gd name="T15" fmla="*/ 1919510603 h 19963"/>
              <a:gd name="T16" fmla="*/ 0 w 21600"/>
              <a:gd name="T17" fmla="*/ 2147483647 h 199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19963"/>
              <a:gd name="T29" fmla="*/ 21600 w 21600"/>
              <a:gd name="T30" fmla="*/ 19963 h 199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19963">
                <a:moveTo>
                  <a:pt x="21600" y="4149"/>
                </a:moveTo>
                <a:cubicBezTo>
                  <a:pt x="20547" y="1063"/>
                  <a:pt x="17685" y="-1637"/>
                  <a:pt x="17118" y="1192"/>
                </a:cubicBezTo>
                <a:cubicBezTo>
                  <a:pt x="16551" y="4020"/>
                  <a:pt x="15849" y="11992"/>
                  <a:pt x="14148" y="14949"/>
                </a:cubicBezTo>
                <a:cubicBezTo>
                  <a:pt x="12447" y="17906"/>
                  <a:pt x="11853" y="18420"/>
                  <a:pt x="11205" y="18034"/>
                </a:cubicBezTo>
                <a:cubicBezTo>
                  <a:pt x="10557" y="17649"/>
                  <a:pt x="9450" y="16363"/>
                  <a:pt x="8694" y="13792"/>
                </a:cubicBezTo>
                <a:cubicBezTo>
                  <a:pt x="7938" y="11220"/>
                  <a:pt x="6318" y="5306"/>
                  <a:pt x="6021" y="4277"/>
                </a:cubicBezTo>
                <a:cubicBezTo>
                  <a:pt x="5724" y="3249"/>
                  <a:pt x="5184" y="3249"/>
                  <a:pt x="4077" y="3249"/>
                </a:cubicBezTo>
                <a:cubicBezTo>
                  <a:pt x="2970" y="3249"/>
                  <a:pt x="2889" y="5820"/>
                  <a:pt x="2079" y="9934"/>
                </a:cubicBezTo>
                <a:cubicBezTo>
                  <a:pt x="1269" y="14049"/>
                  <a:pt x="135" y="19963"/>
                  <a:pt x="0" y="1996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0" name="Picture 4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146425"/>
            <a:ext cx="60277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752475" y="5638800"/>
            <a:ext cx="7805738" cy="1223963"/>
          </a:xfrm>
          <a:prstGeom prst="rect">
            <a:avLst/>
          </a:prstGeom>
          <a:ln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Calibri"/>
                <a:ea typeface="+mj-ea"/>
                <a:cs typeface="Calibri"/>
              </a:rPr>
              <a:t>See Ethane SIGCOMM 2007 paper for details</a:t>
            </a:r>
            <a:endParaRPr lang="en-US" sz="1400" dirty="0">
              <a:solidFill>
                <a:srgbClr val="163F88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490B9A-A13D-9246-9703-C66535088F62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37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79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Calibri" charset="0"/>
              </a:rPr>
              <a:t>OpenFlow</a:t>
            </a:r>
            <a:r>
              <a:rPr lang="en-US" sz="4000" dirty="0">
                <a:latin typeface="Calibri" charset="0"/>
              </a:rPr>
              <a:t>: a pragmatic compromise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+ Speed, scale, fidelity of vendor hardware</a:t>
            </a:r>
          </a:p>
          <a:p>
            <a:pPr eaLnBrk="1" hangingPunct="1"/>
            <a:r>
              <a:rPr lang="en-US">
                <a:latin typeface="Calibri" charset="0"/>
              </a:rPr>
              <a:t>+ Flexibility and control of software and simulation</a:t>
            </a:r>
          </a:p>
          <a:p>
            <a:pPr eaLnBrk="1" hangingPunct="1"/>
            <a:r>
              <a:rPr lang="en-US">
                <a:latin typeface="Calibri" charset="0"/>
              </a:rPr>
              <a:t>Vendors 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need to expose implementation</a:t>
            </a:r>
          </a:p>
          <a:p>
            <a:pPr eaLnBrk="1" hangingPunct="1"/>
            <a:r>
              <a:rPr lang="en-US">
                <a:latin typeface="Calibri" charset="0"/>
              </a:rPr>
              <a:t>Leverages hardware inside most switches today (ACL tables)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CD2FA9-CC58-9545-AFA0-429CD0A7FEBE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38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7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92363" y="2566988"/>
            <a:ext cx="6022975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100">
                <a:latin typeface="Calibri" charset="0"/>
              </a:rPr>
              <a:t>How does OpenFlow work?</a:t>
            </a:r>
          </a:p>
        </p:txBody>
      </p:sp>
      <p:pic>
        <p:nvPicPr>
          <p:cNvPr id="222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491E61-B69E-8F43-9AD6-FC227CDE4CBE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7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Which network first had the separation of control plane and data plane?</a:t>
            </a:r>
          </a:p>
          <a:p>
            <a:pPr lvl="1"/>
            <a:r>
              <a:rPr lang="en-US" dirty="0" smtClean="0"/>
              <a:t>The telephone network, specifically AT&amp;T introduced then Network Control Point in 1981 to support a wide range of network applications such as 800 Service and Calling Card Service.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Why separate control?</a:t>
            </a:r>
          </a:p>
          <a:p>
            <a:pPr lvl="1"/>
            <a:r>
              <a:rPr lang="en-US" dirty="0" smtClean="0"/>
              <a:t>More rapid innovation: control logic is not tied to hardware</a:t>
            </a:r>
          </a:p>
          <a:p>
            <a:pPr lvl="1"/>
            <a:r>
              <a:rPr lang="en-US" dirty="0" smtClean="0"/>
              <a:t>Network wide view: easier to infer and reason about network behavior</a:t>
            </a:r>
          </a:p>
          <a:p>
            <a:pPr lvl="1"/>
            <a:r>
              <a:rPr lang="en-US" dirty="0" smtClean="0"/>
              <a:t>More flexibility: can introduce services more rapidly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/>
        </p:nvSpPr>
        <p:spPr bwMode="auto">
          <a:xfrm>
            <a:off x="874713" y="3000375"/>
            <a:ext cx="7385050" cy="3027363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811713"/>
            <a:ext cx="3275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/>
          </p:cNvSpPr>
          <p:nvPr/>
        </p:nvSpPr>
        <p:spPr bwMode="auto">
          <a:xfrm>
            <a:off x="1162050" y="3152775"/>
            <a:ext cx="3695700" cy="685800"/>
          </a:xfrm>
          <a:prstGeom prst="rect">
            <a:avLst/>
          </a:prstGeom>
          <a:noFill/>
          <a:ln>
            <a:noFill/>
          </a:ln>
          <a:effectLst>
            <a:outerShdw blurRad="63500" dist="25399" dir="3600114" algn="ctr" rotWithShape="0">
              <a:srgbClr val="000000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rPr>
              <a:t>Ethernet Switch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251450"/>
            <a:ext cx="3278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811713"/>
            <a:ext cx="3275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5251450"/>
            <a:ext cx="3278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286125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286125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C591E-D164-284B-9A6E-FF08F4828853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40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4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6082" name="AutoShape 2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AutoShape 3"/>
          <p:cNvSpPr>
            <a:spLocks/>
          </p:cNvSpPr>
          <p:nvPr/>
        </p:nvSpPr>
        <p:spPr bwMode="auto">
          <a:xfrm>
            <a:off x="1106488" y="4697413"/>
            <a:ext cx="6884987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Data Path (Hardware)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Control Path</a:t>
            </a:r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1106488" y="3232150"/>
            <a:ext cx="688498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Control Path (Software)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13BA99-8C71-AF42-B204-43059D543350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41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14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78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Data Path (Hardware)</a:t>
            </a:r>
          </a:p>
        </p:txBody>
      </p:sp>
      <p:sp>
        <p:nvSpPr>
          <p:cNvPr id="50179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Control Path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OpenFlow</a:t>
            </a: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OpenFlow Controller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6286500" y="1758950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904875" y="2071688"/>
            <a:ext cx="513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latin typeface="Calibri" charset="0"/>
                <a:cs typeface="Gill Sans" charset="0"/>
              </a:rPr>
              <a:t>OpenFlow Protocol (SSL/TCP)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4AFCC8-B0EB-7F4A-8738-A0E24E7D3D48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42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2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 autoUpdateAnimBg="0"/>
      <p:bldP spid="50184" grpId="0" animBg="1"/>
      <p:bldP spid="5018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61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635625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303338" y="4786313"/>
            <a:ext cx="536575" cy="965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2714625" y="4776788"/>
            <a:ext cx="28416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286250" y="4786313"/>
            <a:ext cx="12541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643563" y="4803775"/>
            <a:ext cx="223837" cy="973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518400" y="530225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163F88"/>
                </a:solidFill>
                <a:latin typeface="Calibri" charset="0"/>
                <a:cs typeface="Gill Sans" charset="0"/>
              </a:rPr>
              <a:t>Controller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000125"/>
            <a:ext cx="1446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Rectangle 11"/>
          <p:cNvSpPr>
            <a:spLocks/>
          </p:cNvSpPr>
          <p:nvPr/>
        </p:nvSpPr>
        <p:spPr bwMode="auto">
          <a:xfrm>
            <a:off x="8255000" y="1482725"/>
            <a:ext cx="319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 charset="0"/>
                <a:cs typeface="Gill Sans" charset="0"/>
              </a:rPr>
              <a:t>PC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027363" y="331311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312738" y="3357563"/>
            <a:ext cx="865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Hardware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Layer</a:t>
            </a: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360363" y="1758950"/>
            <a:ext cx="792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Software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Layer</a:t>
            </a:r>
          </a:p>
        </p:txBody>
      </p:sp>
      <p:sp>
        <p:nvSpPr>
          <p:cNvPr id="50191" name="AutoShape 15"/>
          <p:cNvSpPr>
            <a:spLocks/>
          </p:cNvSpPr>
          <p:nvPr/>
        </p:nvSpPr>
        <p:spPr bwMode="auto">
          <a:xfrm>
            <a:off x="1258888" y="1312863"/>
            <a:ext cx="5037137" cy="3455987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2819400" y="2619375"/>
            <a:ext cx="18303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Flow Table</a:t>
            </a: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rot="10800000" flipH="1">
            <a:off x="6323013" y="1446213"/>
            <a:ext cx="1574800" cy="544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1352550" y="2851150"/>
            <a:ext cx="4827588" cy="571500"/>
            <a:chOff x="0" y="0"/>
            <a:chExt cx="4323" cy="512"/>
          </a:xfrm>
        </p:grpSpPr>
        <p:sp>
          <p:nvSpPr>
            <p:cNvPr id="50214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5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0216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7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0218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9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0220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1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0222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3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0224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5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0226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7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0195" name="AutoShape 33"/>
          <p:cNvSpPr>
            <a:spLocks/>
          </p:cNvSpPr>
          <p:nvPr/>
        </p:nvSpPr>
        <p:spPr bwMode="auto">
          <a:xfrm>
            <a:off x="1500188" y="1581150"/>
            <a:ext cx="4537075" cy="785813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latin typeface="Calibri" charset="0"/>
                <a:cs typeface="Gill Sans" charset="0"/>
              </a:rPr>
              <a:t>OpenFlow Client</a:t>
            </a:r>
          </a:p>
        </p:txBody>
      </p: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1339850" y="2616200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357313" y="3490913"/>
            <a:ext cx="4822825" cy="312737"/>
            <a:chOff x="0" y="0"/>
            <a:chExt cx="4320" cy="280"/>
          </a:xfrm>
        </p:grpSpPr>
        <p:sp>
          <p:nvSpPr>
            <p:cNvPr id="50206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07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08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09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5.6.7.8</a:t>
              </a:r>
            </a:p>
          </p:txBody>
        </p:sp>
        <p:sp>
          <p:nvSpPr>
            <p:cNvPr id="50210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1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2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3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port 1</a:t>
              </a:r>
            </a:p>
          </p:txBody>
        </p:sp>
      </p:grpSp>
      <p:sp>
        <p:nvSpPr>
          <p:cNvPr id="50198" name="Rectangle 45"/>
          <p:cNvSpPr>
            <a:spLocks/>
          </p:cNvSpPr>
          <p:nvPr/>
        </p:nvSpPr>
        <p:spPr bwMode="auto">
          <a:xfrm>
            <a:off x="562292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4</a:t>
            </a:r>
          </a:p>
        </p:txBody>
      </p:sp>
      <p:sp>
        <p:nvSpPr>
          <p:cNvPr id="50199" name="Rectangle 46"/>
          <p:cNvSpPr>
            <a:spLocks/>
          </p:cNvSpPr>
          <p:nvPr/>
        </p:nvSpPr>
        <p:spPr bwMode="auto">
          <a:xfrm>
            <a:off x="42576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3</a:t>
            </a:r>
          </a:p>
        </p:txBody>
      </p:sp>
      <p:sp>
        <p:nvSpPr>
          <p:cNvPr id="50200" name="Rectangle 47"/>
          <p:cNvSpPr>
            <a:spLocks/>
          </p:cNvSpPr>
          <p:nvPr/>
        </p:nvSpPr>
        <p:spPr bwMode="auto">
          <a:xfrm>
            <a:off x="2908300" y="4746625"/>
            <a:ext cx="8302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2</a:t>
            </a:r>
          </a:p>
        </p:txBody>
      </p:sp>
      <p:sp>
        <p:nvSpPr>
          <p:cNvPr id="50201" name="Rectangle 48"/>
          <p:cNvSpPr>
            <a:spLocks/>
          </p:cNvSpPr>
          <p:nvPr/>
        </p:nvSpPr>
        <p:spPr bwMode="auto">
          <a:xfrm>
            <a:off x="16414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1</a:t>
            </a:r>
          </a:p>
        </p:txBody>
      </p:sp>
      <p:sp>
        <p:nvSpPr>
          <p:cNvPr id="50202" name="Rectangle 51"/>
          <p:cNvSpPr>
            <a:spLocks/>
          </p:cNvSpPr>
          <p:nvPr/>
        </p:nvSpPr>
        <p:spPr bwMode="auto">
          <a:xfrm>
            <a:off x="58816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0203" name="Rectangle 52"/>
          <p:cNvSpPr>
            <a:spLocks/>
          </p:cNvSpPr>
          <p:nvPr/>
        </p:nvSpPr>
        <p:spPr bwMode="auto">
          <a:xfrm>
            <a:off x="7381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0204" name="Rectangle 58"/>
          <p:cNvSpPr>
            <a:spLocks/>
          </p:cNvSpPr>
          <p:nvPr/>
        </p:nvSpPr>
        <p:spPr bwMode="auto">
          <a:xfrm>
            <a:off x="214313" y="106363"/>
            <a:ext cx="78041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b="1">
                <a:latin typeface="Helvetica" charset="0"/>
                <a:sym typeface="Helvetica" charset="0"/>
              </a:rPr>
              <a:t>OpenFlow Example</a:t>
            </a:r>
            <a:br>
              <a:rPr lang="en-US" sz="2200" b="1">
                <a:latin typeface="Helvetica" charset="0"/>
                <a:sym typeface="Helvetica" charset="0"/>
              </a:rPr>
            </a:br>
            <a:endParaRPr lang="en-US">
              <a:latin typeface="Helvetica" charset="0"/>
              <a:sym typeface="Helvetica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AE070F-C13B-E840-B34B-646EB7C5E04E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43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2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OpenFlow Basics </a:t>
            </a:r>
            <a:br>
              <a:rPr lang="en-US" sz="3900">
                <a:latin typeface="Calibri" charset="0"/>
              </a:rPr>
            </a:br>
            <a:r>
              <a:rPr lang="en-US" sz="2700">
                <a:latin typeface="Calibri" charset="0"/>
              </a:rPr>
              <a:t>Flow Table Entries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768350" y="5353050"/>
            <a:ext cx="698500" cy="471488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814388" y="5308600"/>
            <a:ext cx="579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Switch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2717800" y="5354638"/>
            <a:ext cx="700088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854325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417888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24250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40894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4262438" y="5300663"/>
            <a:ext cx="392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Eth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type</a:t>
            </a:r>
          </a:p>
        </p:txBody>
      </p:sp>
      <p:sp>
        <p:nvSpPr>
          <p:cNvPr id="52234" name="Rectangle 10"/>
          <p:cNvSpPr>
            <a:spLocks/>
          </p:cNvSpPr>
          <p:nvPr/>
        </p:nvSpPr>
        <p:spPr bwMode="auto">
          <a:xfrm>
            <a:off x="1458913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533525" y="5349875"/>
            <a:ext cx="477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ID</a:t>
            </a:r>
          </a:p>
        </p:txBody>
      </p:sp>
      <p:sp>
        <p:nvSpPr>
          <p:cNvPr id="52236" name="Rectangle 12"/>
          <p:cNvSpPr>
            <a:spLocks/>
          </p:cNvSpPr>
          <p:nvPr/>
        </p:nvSpPr>
        <p:spPr bwMode="auto">
          <a:xfrm>
            <a:off x="4779963" y="5354638"/>
            <a:ext cx="5905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968875" y="5332413"/>
            <a:ext cx="2651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53721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5535613" y="5332413"/>
            <a:ext cx="2905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40" name="Rectangle 16"/>
          <p:cNvSpPr>
            <a:spLocks/>
          </p:cNvSpPr>
          <p:nvPr/>
        </p:nvSpPr>
        <p:spPr bwMode="auto">
          <a:xfrm>
            <a:off x="6540500" y="5354638"/>
            <a:ext cx="5588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1" name="Rectangle 17"/>
          <p:cNvSpPr>
            <a:spLocks/>
          </p:cNvSpPr>
          <p:nvPr/>
        </p:nvSpPr>
        <p:spPr bwMode="auto">
          <a:xfrm>
            <a:off x="6623050" y="5332413"/>
            <a:ext cx="3730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Prot</a:t>
            </a:r>
          </a:p>
        </p:txBody>
      </p:sp>
      <p:sp>
        <p:nvSpPr>
          <p:cNvPr id="52242" name="Rectangle 18"/>
          <p:cNvSpPr>
            <a:spLocks/>
          </p:cNvSpPr>
          <p:nvPr/>
        </p:nvSpPr>
        <p:spPr bwMode="auto">
          <a:xfrm>
            <a:off x="70993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3" name="Rectangle 19"/>
          <p:cNvSpPr>
            <a:spLocks/>
          </p:cNvSpPr>
          <p:nvPr/>
        </p:nvSpPr>
        <p:spPr bwMode="auto">
          <a:xfrm>
            <a:off x="7199313" y="5332413"/>
            <a:ext cx="4587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sport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7807325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5" name="Rectangle 21"/>
          <p:cNvSpPr>
            <a:spLocks/>
          </p:cNvSpPr>
          <p:nvPr/>
        </p:nvSpPr>
        <p:spPr bwMode="auto">
          <a:xfrm>
            <a:off x="7888288" y="5332413"/>
            <a:ext cx="4873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dport</a:t>
            </a:r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7" name="Rectangle 23"/>
          <p:cNvSpPr>
            <a:spLocks/>
          </p:cNvSpPr>
          <p:nvPr/>
        </p:nvSpPr>
        <p:spPr bwMode="auto">
          <a:xfrm>
            <a:off x="1127125" y="1892300"/>
            <a:ext cx="411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Rule</a:t>
            </a:r>
          </a:p>
        </p:txBody>
      </p:sp>
      <p:sp>
        <p:nvSpPr>
          <p:cNvPr id="52248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9" name="Rectangle 25"/>
          <p:cNvSpPr>
            <a:spLocks/>
          </p:cNvSpPr>
          <p:nvPr/>
        </p:nvSpPr>
        <p:spPr bwMode="auto">
          <a:xfrm>
            <a:off x="2405063" y="1892300"/>
            <a:ext cx="598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Action</a:t>
            </a:r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998913" y="1892300"/>
            <a:ext cx="455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Stats</a:t>
            </a:r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  <a:cs typeface="Gill Sans" charset="0"/>
              </a:rPr>
              <a:t>Forward packet to zero or more ports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  <a:cs typeface="Gill Sans" charset="0"/>
              </a:rPr>
              <a:t>Send to normal processing pipeline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  <a:cs typeface="Gill Sans" charset="0"/>
              </a:rPr>
              <a:t>Modify Fields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solidFill>
                  <a:schemeClr val="hlink"/>
                </a:solidFill>
                <a:latin typeface="Calibri" charset="0"/>
                <a:cs typeface="Gill Sans" charset="0"/>
              </a:rPr>
              <a:t>Any extensions you add!</a:t>
            </a:r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928688" y="5999163"/>
            <a:ext cx="2903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Calibri" charset="0"/>
                <a:cs typeface="Gill Sans" charset="0"/>
              </a:rPr>
              <a:t>+ mask what fields to match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973513" y="2649538"/>
            <a:ext cx="25892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latin typeface="Calibri" charset="0"/>
                <a:cs typeface="Gill Sans" charset="0"/>
              </a:rPr>
              <a:t>Packet + byte counters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6FD15E-1A94-B544-B4F9-14946B52EB5D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44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2262" name="Rectangle 4"/>
          <p:cNvSpPr>
            <a:spLocks/>
          </p:cNvSpPr>
          <p:nvPr/>
        </p:nvSpPr>
        <p:spPr bwMode="auto">
          <a:xfrm>
            <a:off x="2157413" y="5354638"/>
            <a:ext cx="6032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3" name="Rectangle 5"/>
          <p:cNvSpPr>
            <a:spLocks/>
          </p:cNvSpPr>
          <p:nvPr/>
        </p:nvSpPr>
        <p:spPr bwMode="auto">
          <a:xfrm>
            <a:off x="2262188" y="5348288"/>
            <a:ext cx="477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pcp</a:t>
            </a:r>
          </a:p>
        </p:txBody>
      </p:sp>
      <p:sp>
        <p:nvSpPr>
          <p:cNvPr id="52264" name="Rectangle 14"/>
          <p:cNvSpPr>
            <a:spLocks/>
          </p:cNvSpPr>
          <p:nvPr/>
        </p:nvSpPr>
        <p:spPr bwMode="auto">
          <a:xfrm>
            <a:off x="59563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5" name="Rectangle 15"/>
          <p:cNvSpPr>
            <a:spLocks/>
          </p:cNvSpPr>
          <p:nvPr/>
        </p:nvSpPr>
        <p:spPr bwMode="auto">
          <a:xfrm>
            <a:off x="6119813" y="5332413"/>
            <a:ext cx="317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ToS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4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Switching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435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6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6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6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6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6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7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7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7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7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7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77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78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00:1f:..</a:t>
            </a:r>
          </a:p>
        </p:txBody>
      </p:sp>
      <p:sp>
        <p:nvSpPr>
          <p:cNvPr id="54279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0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1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2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3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4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5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6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287" name="Rectangle 37"/>
          <p:cNvSpPr>
            <a:spLocks/>
          </p:cNvSpPr>
          <p:nvPr/>
        </p:nvSpPr>
        <p:spPr bwMode="auto">
          <a:xfrm>
            <a:off x="565150" y="3070225"/>
            <a:ext cx="138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Flow Switching</a:t>
            </a:r>
          </a:p>
        </p:txBody>
      </p:sp>
      <p:sp>
        <p:nvSpPr>
          <p:cNvPr id="54288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port3</a:t>
            </a:r>
          </a:p>
        </p:txBody>
      </p:sp>
      <p:grpSp>
        <p:nvGrpSpPr>
          <p:cNvPr id="54289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4336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7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38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9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0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1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42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3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44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5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46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7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8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9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50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1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52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3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54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5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56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7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90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00:20..</a:t>
            </a:r>
          </a:p>
        </p:txBody>
      </p:sp>
      <p:sp>
        <p:nvSpPr>
          <p:cNvPr id="54291" name="Rectangle 63"/>
          <p:cNvSpPr>
            <a:spLocks/>
          </p:cNvSpPr>
          <p:nvPr/>
        </p:nvSpPr>
        <p:spPr bwMode="auto">
          <a:xfrm>
            <a:off x="2039938" y="4224338"/>
            <a:ext cx="8683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  <p:sp>
        <p:nvSpPr>
          <p:cNvPr id="54292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0800</a:t>
            </a:r>
          </a:p>
        </p:txBody>
      </p:sp>
      <p:sp>
        <p:nvSpPr>
          <p:cNvPr id="54293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4294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4295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4296" name="Rectangle 68"/>
          <p:cNvSpPr>
            <a:spLocks/>
          </p:cNvSpPr>
          <p:nvPr/>
        </p:nvSpPr>
        <p:spPr bwMode="auto">
          <a:xfrm>
            <a:off x="5548313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4</a:t>
            </a:r>
          </a:p>
        </p:txBody>
      </p:sp>
      <p:sp>
        <p:nvSpPr>
          <p:cNvPr id="54297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17264</a:t>
            </a:r>
          </a:p>
        </p:txBody>
      </p:sp>
      <p:sp>
        <p:nvSpPr>
          <p:cNvPr id="54298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80</a:t>
            </a:r>
          </a:p>
        </p:txBody>
      </p:sp>
      <p:sp>
        <p:nvSpPr>
          <p:cNvPr id="54299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300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Firewall</a:t>
            </a:r>
          </a:p>
        </p:txBody>
      </p:sp>
      <p:sp>
        <p:nvSpPr>
          <p:cNvPr id="54301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4302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54314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5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16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7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18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9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0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1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22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3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24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5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26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7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8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9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30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1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32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3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34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5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303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4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5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6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7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8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9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0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1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22</a:t>
            </a:r>
          </a:p>
        </p:txBody>
      </p:sp>
      <p:sp>
        <p:nvSpPr>
          <p:cNvPr id="54312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drop</a:t>
            </a:r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5B56B6-3BEB-F046-BB26-707F00E2C2D5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45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72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563563" y="1346200"/>
            <a:ext cx="72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Routing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6371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2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73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4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75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6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77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8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79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0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81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2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83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4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85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6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87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8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89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0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91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2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25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6" name="Rectangle 28"/>
          <p:cNvSpPr>
            <a:spLocks/>
          </p:cNvSpPr>
          <p:nvPr/>
        </p:nvSpPr>
        <p:spPr bwMode="auto">
          <a:xfrm>
            <a:off x="17748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7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8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9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0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6331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2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3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4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6335" name="Rectangle 37"/>
          <p:cNvSpPr>
            <a:spLocks/>
          </p:cNvSpPr>
          <p:nvPr/>
        </p:nvSpPr>
        <p:spPr bwMode="auto">
          <a:xfrm>
            <a:off x="565150" y="307022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VLAN Switching</a:t>
            </a:r>
          </a:p>
        </p:txBody>
      </p:sp>
      <p:sp>
        <p:nvSpPr>
          <p:cNvPr id="56336" name="Rectangle 38"/>
          <p:cNvSpPr>
            <a:spLocks/>
          </p:cNvSpPr>
          <p:nvPr/>
        </p:nvSpPr>
        <p:spPr bwMode="auto">
          <a:xfrm>
            <a:off x="6858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6337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6349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0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51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2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53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4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55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6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57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8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59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0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61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2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63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4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65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6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67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8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69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0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38" name="Rectangle 62"/>
          <p:cNvSpPr>
            <a:spLocks/>
          </p:cNvSpPr>
          <p:nvPr/>
        </p:nvSpPr>
        <p:spPr bwMode="auto">
          <a:xfrm>
            <a:off x="13462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9" name="Rectangle 64"/>
          <p:cNvSpPr>
            <a:spLocks/>
          </p:cNvSpPr>
          <p:nvPr/>
        </p:nvSpPr>
        <p:spPr bwMode="auto">
          <a:xfrm>
            <a:off x="2667000" y="4386263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0" name="Rectangle 65"/>
          <p:cNvSpPr>
            <a:spLocks/>
          </p:cNvSpPr>
          <p:nvPr/>
        </p:nvSpPr>
        <p:spPr bwMode="auto">
          <a:xfrm>
            <a:off x="3311525" y="434181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6341" name="Rectangle 66"/>
          <p:cNvSpPr>
            <a:spLocks/>
          </p:cNvSpPr>
          <p:nvPr/>
        </p:nvSpPr>
        <p:spPr bwMode="auto">
          <a:xfrm>
            <a:off x="39893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2" name="Rectangle 67"/>
          <p:cNvSpPr>
            <a:spLocks/>
          </p:cNvSpPr>
          <p:nvPr/>
        </p:nvSpPr>
        <p:spPr bwMode="auto">
          <a:xfrm>
            <a:off x="46863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3" name="Rectangle 68"/>
          <p:cNvSpPr>
            <a:spLocks/>
          </p:cNvSpPr>
          <p:nvPr/>
        </p:nvSpPr>
        <p:spPr bwMode="auto">
          <a:xfrm>
            <a:off x="5319713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4" name="Rectangle 69"/>
          <p:cNvSpPr>
            <a:spLocks/>
          </p:cNvSpPr>
          <p:nvPr/>
        </p:nvSpPr>
        <p:spPr bwMode="auto">
          <a:xfrm>
            <a:off x="5980113" y="4386263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5" name="Rectangle 70"/>
          <p:cNvSpPr>
            <a:spLocks/>
          </p:cNvSpPr>
          <p:nvPr/>
        </p:nvSpPr>
        <p:spPr bwMode="auto">
          <a:xfrm>
            <a:off x="66421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6" name="Rectangle 71"/>
          <p:cNvSpPr>
            <a:spLocks/>
          </p:cNvSpPr>
          <p:nvPr/>
        </p:nvSpPr>
        <p:spPr bwMode="auto">
          <a:xfrm>
            <a:off x="7400925" y="4054475"/>
            <a:ext cx="66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port6, 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port7,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port9</a:t>
            </a:r>
          </a:p>
        </p:txBody>
      </p:sp>
      <p:sp>
        <p:nvSpPr>
          <p:cNvPr id="56347" name="Rectangle 63"/>
          <p:cNvSpPr>
            <a:spLocks/>
          </p:cNvSpPr>
          <p:nvPr/>
        </p:nvSpPr>
        <p:spPr bwMode="auto">
          <a:xfrm>
            <a:off x="1939925" y="4351338"/>
            <a:ext cx="868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5D8ED5-B84F-894A-A3B7-BE3DF5F93FCD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46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1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>
                <a:latin typeface="Calibri" charset="0"/>
              </a:rPr>
              <a:t>Centralized vs Distributed Control</a:t>
            </a:r>
            <a:br>
              <a:rPr lang="en-US" sz="4300">
                <a:latin typeface="Calibri" charset="0"/>
              </a:rPr>
            </a:br>
            <a:r>
              <a:rPr lang="en-US" sz="20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770063"/>
            <a:ext cx="3759200" cy="5540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700">
                <a:latin typeface="Calibri" charset="0"/>
              </a:rPr>
              <a:t>Centralized Control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1027113" y="3429000"/>
            <a:ext cx="1358900" cy="465138"/>
            <a:chOff x="0" y="0"/>
            <a:chExt cx="1217" cy="416"/>
          </a:xfrm>
        </p:grpSpPr>
        <p:sp>
          <p:nvSpPr>
            <p:cNvPr id="58418" name="AutoShape 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9" name="Rectangle 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20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3" name="Group 8"/>
          <p:cNvGrpSpPr>
            <a:grpSpLocks/>
          </p:cNvGrpSpPr>
          <p:nvPr/>
        </p:nvGrpSpPr>
        <p:grpSpPr bwMode="auto">
          <a:xfrm>
            <a:off x="1795463" y="5589588"/>
            <a:ext cx="1357312" cy="465137"/>
            <a:chOff x="0" y="0"/>
            <a:chExt cx="1217" cy="416"/>
          </a:xfrm>
        </p:grpSpPr>
        <p:sp>
          <p:nvSpPr>
            <p:cNvPr id="58415" name="AutoShape 9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6" name="Rectangle 10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7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4" name="Group 12"/>
          <p:cNvGrpSpPr>
            <a:grpSpLocks/>
          </p:cNvGrpSpPr>
          <p:nvPr/>
        </p:nvGrpSpPr>
        <p:grpSpPr bwMode="auto">
          <a:xfrm>
            <a:off x="758825" y="4660900"/>
            <a:ext cx="1358900" cy="465138"/>
            <a:chOff x="0" y="0"/>
            <a:chExt cx="1217" cy="416"/>
          </a:xfrm>
        </p:grpSpPr>
        <p:sp>
          <p:nvSpPr>
            <p:cNvPr id="58412" name="AutoShape 13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3" name="Rectangle 14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4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5" name="Group 16"/>
          <p:cNvGrpSpPr>
            <a:grpSpLocks/>
          </p:cNvGrpSpPr>
          <p:nvPr/>
        </p:nvGrpSpPr>
        <p:grpSpPr bwMode="auto">
          <a:xfrm>
            <a:off x="3044825" y="2759075"/>
            <a:ext cx="911225" cy="911225"/>
            <a:chOff x="0" y="0"/>
            <a:chExt cx="816" cy="816"/>
          </a:xfrm>
        </p:grpSpPr>
        <p:pic>
          <p:nvPicPr>
            <p:cNvPr id="58411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6" name="Rectangle 18"/>
          <p:cNvSpPr>
            <a:spLocks/>
          </p:cNvSpPr>
          <p:nvPr/>
        </p:nvSpPr>
        <p:spPr bwMode="auto">
          <a:xfrm>
            <a:off x="2952750" y="2428875"/>
            <a:ext cx="938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77" name="Line 19"/>
          <p:cNvSpPr>
            <a:spLocks noChangeShapeType="1"/>
          </p:cNvSpPr>
          <p:nvPr/>
        </p:nvSpPr>
        <p:spPr bwMode="auto">
          <a:xfrm flipH="1">
            <a:off x="2390775" y="3328988"/>
            <a:ext cx="739775" cy="330200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20"/>
          <p:cNvSpPr>
            <a:spLocks noChangeShapeType="1"/>
          </p:cNvSpPr>
          <p:nvPr/>
        </p:nvSpPr>
        <p:spPr bwMode="auto">
          <a:xfrm flipH="1">
            <a:off x="2125663" y="3603625"/>
            <a:ext cx="1095375" cy="1290638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21"/>
          <p:cNvSpPr>
            <a:spLocks noChangeShapeType="1"/>
          </p:cNvSpPr>
          <p:nvPr/>
        </p:nvSpPr>
        <p:spPr bwMode="auto">
          <a:xfrm flipH="1">
            <a:off x="2976563" y="3678238"/>
            <a:ext cx="409575" cy="18367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22"/>
          <p:cNvSpPr>
            <a:spLocks noChangeShapeType="1"/>
          </p:cNvSpPr>
          <p:nvPr/>
        </p:nvSpPr>
        <p:spPr bwMode="auto">
          <a:xfrm flipH="1">
            <a:off x="1357313" y="3902075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Line 23"/>
          <p:cNvSpPr>
            <a:spLocks noChangeShapeType="1"/>
          </p:cNvSpPr>
          <p:nvPr/>
        </p:nvSpPr>
        <p:spPr bwMode="auto">
          <a:xfrm>
            <a:off x="2003425" y="3911600"/>
            <a:ext cx="673100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4" name="Rectangle 2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83" name="Rectangle 25"/>
          <p:cNvSpPr>
            <a:spLocks/>
          </p:cNvSpPr>
          <p:nvPr/>
        </p:nvSpPr>
        <p:spPr bwMode="auto">
          <a:xfrm>
            <a:off x="4857750" y="1785938"/>
            <a:ext cx="375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688"/>
              </a:spcBef>
            </a:pPr>
            <a:r>
              <a:rPr lang="en-US" sz="2700">
                <a:latin typeface="Calibri" charset="0"/>
                <a:cs typeface="Gill Sans" charset="0"/>
              </a:rPr>
              <a:t>Distributed Control</a:t>
            </a:r>
          </a:p>
        </p:txBody>
      </p:sp>
      <p:grpSp>
        <p:nvGrpSpPr>
          <p:cNvPr id="58384" name="Group 26"/>
          <p:cNvGrpSpPr>
            <a:grpSpLocks/>
          </p:cNvGrpSpPr>
          <p:nvPr/>
        </p:nvGrpSpPr>
        <p:grpSpPr bwMode="auto">
          <a:xfrm>
            <a:off x="5357813" y="3429000"/>
            <a:ext cx="1358900" cy="465138"/>
            <a:chOff x="0" y="0"/>
            <a:chExt cx="1217" cy="416"/>
          </a:xfrm>
        </p:grpSpPr>
        <p:sp>
          <p:nvSpPr>
            <p:cNvPr id="58408" name="AutoShape 27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9" name="Rectangle 28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0" name="Picture 2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5" name="Group 30"/>
          <p:cNvGrpSpPr>
            <a:grpSpLocks/>
          </p:cNvGrpSpPr>
          <p:nvPr/>
        </p:nvGrpSpPr>
        <p:grpSpPr bwMode="auto">
          <a:xfrm>
            <a:off x="6126163" y="5589588"/>
            <a:ext cx="1357312" cy="465137"/>
            <a:chOff x="0" y="0"/>
            <a:chExt cx="1217" cy="416"/>
          </a:xfrm>
        </p:grpSpPr>
        <p:sp>
          <p:nvSpPr>
            <p:cNvPr id="58405" name="AutoShape 31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6" name="Rectangle 32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07" name="Picture 3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6" name="Group 34"/>
          <p:cNvGrpSpPr>
            <a:grpSpLocks/>
          </p:cNvGrpSpPr>
          <p:nvPr/>
        </p:nvGrpSpPr>
        <p:grpSpPr bwMode="auto">
          <a:xfrm>
            <a:off x="5089525" y="4660900"/>
            <a:ext cx="1358900" cy="465138"/>
            <a:chOff x="0" y="0"/>
            <a:chExt cx="1217" cy="416"/>
          </a:xfrm>
        </p:grpSpPr>
        <p:sp>
          <p:nvSpPr>
            <p:cNvPr id="58402" name="AutoShape 3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3" name="Rectangle 3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04" name="Picture 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7" name="Group 38"/>
          <p:cNvGrpSpPr>
            <a:grpSpLocks/>
          </p:cNvGrpSpPr>
          <p:nvPr/>
        </p:nvGrpSpPr>
        <p:grpSpPr bwMode="auto">
          <a:xfrm>
            <a:off x="6126163" y="2643188"/>
            <a:ext cx="677862" cy="669925"/>
            <a:chOff x="0" y="0"/>
            <a:chExt cx="608" cy="600"/>
          </a:xfrm>
        </p:grpSpPr>
        <p:pic>
          <p:nvPicPr>
            <p:cNvPr id="58401" name="Picture 3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88" name="Rectangle 40"/>
          <p:cNvSpPr>
            <a:spLocks/>
          </p:cNvSpPr>
          <p:nvPr/>
        </p:nvSpPr>
        <p:spPr bwMode="auto">
          <a:xfrm>
            <a:off x="5980113" y="2376488"/>
            <a:ext cx="784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89" name="Line 41"/>
          <p:cNvSpPr>
            <a:spLocks noChangeShapeType="1"/>
          </p:cNvSpPr>
          <p:nvPr/>
        </p:nvSpPr>
        <p:spPr bwMode="auto">
          <a:xfrm flipH="1">
            <a:off x="6045200" y="3205163"/>
            <a:ext cx="185738" cy="19208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Line 42"/>
          <p:cNvSpPr>
            <a:spLocks noChangeShapeType="1"/>
          </p:cNvSpPr>
          <p:nvPr/>
        </p:nvSpPr>
        <p:spPr bwMode="auto">
          <a:xfrm flipH="1">
            <a:off x="5688013" y="3902075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1" name="Line 43"/>
          <p:cNvSpPr>
            <a:spLocks noChangeShapeType="1"/>
          </p:cNvSpPr>
          <p:nvPr/>
        </p:nvSpPr>
        <p:spPr bwMode="auto">
          <a:xfrm>
            <a:off x="6330950" y="3911600"/>
            <a:ext cx="671513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Rectangle 44"/>
          <p:cNvSpPr>
            <a:spLocks/>
          </p:cNvSpPr>
          <p:nvPr/>
        </p:nvSpPr>
        <p:spPr bwMode="auto">
          <a:xfrm>
            <a:off x="6751638" y="3817938"/>
            <a:ext cx="782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93" name="Line 45"/>
          <p:cNvSpPr>
            <a:spLocks noChangeShapeType="1"/>
          </p:cNvSpPr>
          <p:nvPr/>
        </p:nvSpPr>
        <p:spPr bwMode="auto">
          <a:xfrm flipH="1">
            <a:off x="6426200" y="4430713"/>
            <a:ext cx="623888" cy="4143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394" name="Group 46"/>
          <p:cNvGrpSpPr>
            <a:grpSpLocks/>
          </p:cNvGrpSpPr>
          <p:nvPr/>
        </p:nvGrpSpPr>
        <p:grpSpPr bwMode="auto">
          <a:xfrm>
            <a:off x="7697788" y="5000625"/>
            <a:ext cx="677862" cy="669925"/>
            <a:chOff x="0" y="0"/>
            <a:chExt cx="608" cy="600"/>
          </a:xfrm>
        </p:grpSpPr>
        <p:pic>
          <p:nvPicPr>
            <p:cNvPr id="58400" name="Picture 4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95" name="Rectangle 48"/>
          <p:cNvSpPr>
            <a:spLocks/>
          </p:cNvSpPr>
          <p:nvPr/>
        </p:nvSpPr>
        <p:spPr bwMode="auto">
          <a:xfrm>
            <a:off x="7554913" y="4737100"/>
            <a:ext cx="7842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96" name="Line 49"/>
          <p:cNvSpPr>
            <a:spLocks noChangeShapeType="1"/>
          </p:cNvSpPr>
          <p:nvPr/>
        </p:nvSpPr>
        <p:spPr bwMode="auto">
          <a:xfrm flipH="1">
            <a:off x="7481888" y="5562600"/>
            <a:ext cx="319087" cy="257175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397" name="Group 50"/>
          <p:cNvGrpSpPr>
            <a:grpSpLocks/>
          </p:cNvGrpSpPr>
          <p:nvPr/>
        </p:nvGrpSpPr>
        <p:grpSpPr bwMode="auto">
          <a:xfrm>
            <a:off x="6911975" y="4054475"/>
            <a:ext cx="677863" cy="669925"/>
            <a:chOff x="0" y="0"/>
            <a:chExt cx="608" cy="600"/>
          </a:xfrm>
        </p:grpSpPr>
        <p:pic>
          <p:nvPicPr>
            <p:cNvPr id="58399" name="Picture 5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86923F-7448-6542-97E1-1BA68FE76379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47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3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/>
          <a:lstStyle/>
          <a:p>
            <a:pPr eaLnBrk="1" hangingPunct="1"/>
            <a:r>
              <a:rPr lang="en-US" sz="4100">
                <a:latin typeface="Calibri" charset="0"/>
              </a:rPr>
              <a:t>Flow Routing vs. Aggregation</a:t>
            </a:r>
            <a:br>
              <a:rPr lang="en-US" sz="4100">
                <a:latin typeface="Calibri" charset="0"/>
              </a:rPr>
            </a:br>
            <a:r>
              <a:rPr lang="en-US" sz="22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11350"/>
            <a:ext cx="3581400" cy="436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>
                <a:latin typeface="Calibri" charset="0"/>
              </a:rPr>
              <a:t>Flow-Based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2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Every flow is individually set up by controller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Exact-match flow entries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Flow table contains one entry per flow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Good for fine grain control, e.g. campus networks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4929188" y="1911350"/>
            <a:ext cx="3581400" cy="43656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Gill Sans" charset="0"/>
                <a:cs typeface="Gill Sans" charset="0"/>
              </a:rPr>
              <a:t>  Aggregated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ea typeface="Gill Sans" charset="0"/>
              <a:cs typeface="Gill Sans" charset="0"/>
            </a:endParaRP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One flow entry covers large groups of flows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Wildcard flow entries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Flow table contains one entry per category of flows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Good for large number of flows, e.g. backbone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D6054-5C0F-774C-97DD-EA40B34523C6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48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9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700">
                <a:latin typeface="Calibri" charset="0"/>
              </a:rPr>
              <a:t>Reactive vs. Proactive (pre-populated)</a:t>
            </a:r>
            <a:br>
              <a:rPr lang="en-US" sz="3700">
                <a:latin typeface="Calibri" charset="0"/>
              </a:rPr>
            </a:br>
            <a:r>
              <a:rPr lang="en-US" sz="24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  <a:endParaRPr lang="en-US" sz="2000">
              <a:solidFill>
                <a:srgbClr val="163F88"/>
              </a:solidFill>
              <a:latin typeface="Calibri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11350"/>
            <a:ext cx="3581400" cy="436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125000"/>
              <a:buFont typeface="Arial" charset="0"/>
              <a:buNone/>
            </a:pPr>
            <a:r>
              <a:rPr lang="en-US" sz="2800">
                <a:latin typeface="Calibri" charset="0"/>
              </a:rPr>
              <a:t>Reactive</a:t>
            </a:r>
          </a:p>
          <a:p>
            <a:pPr eaLnBrk="1" hangingPunct="1">
              <a:spcBef>
                <a:spcPct val="0"/>
              </a:spcBef>
              <a:buSzPct val="125000"/>
              <a:buFont typeface="Arial" charset="0"/>
              <a:buNone/>
            </a:pPr>
            <a:endParaRPr lang="en-US" sz="22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First packet of flow triggers controller to insert flow entries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Efficient use of flow table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Every flow incurs small additional flow setup time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If control connection lost, switch has limited utility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4929188" y="1911350"/>
            <a:ext cx="3581400" cy="43656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Gill Sans" charset="0"/>
                <a:cs typeface="Gill Sans" charset="0"/>
              </a:rPr>
              <a:t>Proactive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endParaRPr lang="en-US" sz="2200" dirty="0">
              <a:latin typeface="+mn-lt"/>
              <a:ea typeface="+mn-ea"/>
            </a:endParaRP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Controller pre-populates flow table in switch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Zero additional flow setup time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Loss of control connection does not disrupt traffic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Essentially requires aggregated (wildcard) rules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E4F56B-3C6E-8F44-8E80-FB2A0CA0A61B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49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88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object of Routing Control Platform (RCP 2004)?</a:t>
            </a:r>
          </a:p>
          <a:p>
            <a:pPr lvl="1"/>
            <a:r>
              <a:rPr lang="en-US" dirty="0" smtClean="0"/>
              <a:t>Compute BGP routes on behalf of routers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How does RCP server communicate with routers?</a:t>
            </a:r>
          </a:p>
          <a:p>
            <a:pPr lvl="1"/>
            <a:r>
              <a:rPr lang="en-US" dirty="0"/>
              <a:t>Uses existing routing protocol (BGP) </a:t>
            </a:r>
            <a:r>
              <a:rPr lang="en-US" dirty="0" smtClean="0"/>
              <a:t>to communicate </a:t>
            </a:r>
            <a:r>
              <a:rPr lang="en-US" dirty="0"/>
              <a:t>routes to </a:t>
            </a:r>
            <a:r>
              <a:rPr lang="en-US" dirty="0" smtClean="0"/>
              <a:t>routers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does RCP obtain the network view?</a:t>
            </a:r>
          </a:p>
          <a:p>
            <a:pPr lvl="1"/>
            <a:r>
              <a:rPr lang="en-US" dirty="0" smtClean="0"/>
              <a:t>Uses IGP routing such as OSPF or ISIS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3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50800" tIns="50800" rIns="132080" bIns="50800"/>
          <a:lstStyle/>
          <a:p>
            <a:pPr marL="39688" defTabSz="914400"/>
            <a:r>
              <a:rPr lang="en-US">
                <a:latin typeface="Calibri" charset="0"/>
              </a:rPr>
              <a:t>Usage examples</a:t>
            </a:r>
          </a:p>
        </p:txBody>
      </p:sp>
      <p:sp>
        <p:nvSpPr>
          <p:cNvPr id="21606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797425" cy="5003800"/>
          </a:xfrm>
        </p:spPr>
        <p:txBody>
          <a:bodyPr lIns="50800" tIns="50800" rIns="132080" bIns="50800"/>
          <a:lstStyle/>
          <a:p>
            <a:pPr marL="382588" defTabSz="914400">
              <a:lnSpc>
                <a:spcPct val="80000"/>
              </a:lnSpc>
            </a:pPr>
            <a:r>
              <a:rPr lang="en-US" sz="2800">
                <a:latin typeface="Calibri" charset="0"/>
              </a:rPr>
              <a:t>Alice</a:t>
            </a:r>
            <a:r>
              <a:rPr lang="ja-JP" altLang="en-US" sz="2800">
                <a:latin typeface="Calibri" charset="0"/>
              </a:rPr>
              <a:t>’</a:t>
            </a:r>
            <a:r>
              <a:rPr lang="en-US" sz="2800">
                <a:latin typeface="Calibri" charset="0"/>
              </a:rPr>
              <a:t>s code:</a:t>
            </a:r>
          </a:p>
          <a:p>
            <a:pPr marL="782638" lvl="1" defTabSz="914400">
              <a:lnSpc>
                <a:spcPct val="80000"/>
              </a:lnSpc>
            </a:pPr>
            <a:r>
              <a:rPr lang="en-US" sz="2400">
                <a:latin typeface="Calibri" charset="0"/>
              </a:rPr>
              <a:t>Simple learning switch </a:t>
            </a:r>
          </a:p>
          <a:p>
            <a:pPr marL="782638" lvl="1" defTabSz="914400">
              <a:lnSpc>
                <a:spcPct val="80000"/>
              </a:lnSpc>
            </a:pPr>
            <a:r>
              <a:rPr lang="en-US" sz="2400">
                <a:latin typeface="Calibri" charset="0"/>
              </a:rPr>
              <a:t>Per Flow switching</a:t>
            </a:r>
          </a:p>
          <a:p>
            <a:pPr marL="782638" lvl="1" defTabSz="914400">
              <a:lnSpc>
                <a:spcPct val="80000"/>
              </a:lnSpc>
            </a:pPr>
            <a:r>
              <a:rPr lang="en-US" sz="2400">
                <a:latin typeface="Calibri" charset="0"/>
              </a:rPr>
              <a:t>Network access control/firewall</a:t>
            </a:r>
          </a:p>
          <a:p>
            <a:pPr marL="782638" lvl="1" defTabSz="914400">
              <a:lnSpc>
                <a:spcPct val="80000"/>
              </a:lnSpc>
            </a:pPr>
            <a:r>
              <a:rPr lang="en-US" sz="2400">
                <a:latin typeface="Calibri" charset="0"/>
              </a:rPr>
              <a:t>Static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VLANs</a:t>
            </a:r>
            <a:r>
              <a:rPr lang="ja-JP" altLang="en-US" sz="2400">
                <a:latin typeface="Calibri" charset="0"/>
              </a:rPr>
              <a:t>”</a:t>
            </a:r>
            <a:endParaRPr lang="en-US" sz="2400">
              <a:latin typeface="Calibri" charset="0"/>
            </a:endParaRPr>
          </a:p>
          <a:p>
            <a:pPr marL="782638" lvl="1" defTabSz="914400">
              <a:lnSpc>
                <a:spcPct val="80000"/>
              </a:lnSpc>
            </a:pPr>
            <a:r>
              <a:rPr lang="en-US" sz="2400">
                <a:latin typeface="Calibri" charset="0"/>
              </a:rPr>
              <a:t>Her own new routing protocol: 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unicast, multicast, multipath</a:t>
            </a:r>
          </a:p>
          <a:p>
            <a:pPr marL="782638" lvl="1" defTabSz="914400">
              <a:lnSpc>
                <a:spcPct val="80000"/>
              </a:lnSpc>
            </a:pPr>
            <a:r>
              <a:rPr lang="en-US" sz="2400">
                <a:latin typeface="Calibri" charset="0"/>
              </a:rPr>
              <a:t>Home network manager</a:t>
            </a:r>
          </a:p>
          <a:p>
            <a:pPr marL="782638" lvl="1" defTabSz="914400">
              <a:lnSpc>
                <a:spcPct val="80000"/>
              </a:lnSpc>
            </a:pPr>
            <a:r>
              <a:rPr lang="en-US" sz="2400">
                <a:latin typeface="Calibri" charset="0"/>
              </a:rPr>
              <a:t>Packet processor (in controller)</a:t>
            </a:r>
          </a:p>
          <a:p>
            <a:pPr marL="782638" lvl="1" defTabSz="914400">
              <a:lnSpc>
                <a:spcPct val="80000"/>
              </a:lnSpc>
            </a:pPr>
            <a:r>
              <a:rPr lang="en-US" sz="2400">
                <a:latin typeface="Calibri" charset="0"/>
              </a:rPr>
              <a:t>IPvAlice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5386388" y="2152650"/>
            <a:ext cx="3567112" cy="29860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/>
          <a:p>
            <a:pPr marL="623888" lvl="1" indent="-277813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charset="0"/>
              </a:rPr>
              <a:t>VM migration</a:t>
            </a:r>
          </a:p>
          <a:p>
            <a:pPr marL="623888" lvl="1" indent="-277813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charset="0"/>
              </a:rPr>
              <a:t>Server Load balancing</a:t>
            </a:r>
          </a:p>
          <a:p>
            <a:pPr marL="623888" lvl="1" indent="-277813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charset="0"/>
              </a:rPr>
              <a:t>Mobility manager</a:t>
            </a:r>
          </a:p>
          <a:p>
            <a:pPr marL="623888" lvl="1" indent="-277813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charset="0"/>
              </a:rPr>
              <a:t>Power management</a:t>
            </a:r>
          </a:p>
          <a:p>
            <a:pPr marL="623888" lvl="1" indent="-277813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charset="0"/>
              </a:rPr>
              <a:t>Network monitoring and visualization</a:t>
            </a:r>
          </a:p>
          <a:p>
            <a:pPr marL="623888" lvl="1" indent="-277813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charset="0"/>
              </a:rPr>
              <a:t>Network debugging</a:t>
            </a:r>
          </a:p>
          <a:p>
            <a:pPr marL="623888" lvl="1" indent="-277813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bg1"/>
                </a:solidFill>
                <a:latin typeface="Calibri" charset="0"/>
              </a:rPr>
              <a:t>Network slicing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4579408" y="5867400"/>
            <a:ext cx="453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3F6EA7"/>
                </a:solidFill>
                <a:cs typeface="ＭＳ Ｐゴシック" charset="0"/>
              </a:rPr>
              <a:t>… and much more you can create!</a:t>
            </a:r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5222875" y="1600200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animBg="1"/>
      <p:bldP spid="216069" grpId="0"/>
      <p:bldP spid="21607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434388" cy="911225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What can you not do with OpenFlow ver1.0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Non-flow-based (per-packet) networking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ex. Per-packet next-hop selection (in wireless mesh)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yes, this is a fundamental limitation</a:t>
            </a:r>
          </a:p>
          <a:p>
            <a:pPr lvl="1" eaLnBrk="1" hangingPunct="1"/>
            <a:r>
              <a:rPr lang="en-US" sz="2400" dirty="0">
                <a:solidFill>
                  <a:schemeClr val="tx2"/>
                </a:solidFill>
                <a:latin typeface="Calibri" charset="0"/>
              </a:rPr>
              <a:t>BUT </a:t>
            </a:r>
            <a:r>
              <a:rPr lang="en-US" sz="2400" dirty="0" err="1">
                <a:solidFill>
                  <a:schemeClr val="tx2"/>
                </a:solidFill>
                <a:latin typeface="Calibri" charset="0"/>
              </a:rPr>
              <a:t>OpenFlow</a:t>
            </a:r>
            <a:r>
              <a:rPr lang="en-US" sz="2400" dirty="0">
                <a:solidFill>
                  <a:schemeClr val="tx2"/>
                </a:solidFill>
                <a:latin typeface="Calibri" charset="0"/>
              </a:rPr>
              <a:t> can provide the plumbing to connect these systems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Use all tables on switch chips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yes, a major limitation (cross-product issue)</a:t>
            </a:r>
          </a:p>
          <a:p>
            <a:pPr lvl="1" eaLnBrk="1" hangingPunct="1"/>
            <a:r>
              <a:rPr lang="en-US" sz="2400" dirty="0" smtClean="0">
                <a:solidFill>
                  <a:srgbClr val="1F497D"/>
                </a:solidFill>
                <a:latin typeface="Calibri" charset="0"/>
              </a:rPr>
              <a:t>BUT </a:t>
            </a:r>
            <a:r>
              <a:rPr lang="en-US" sz="2400" dirty="0" err="1" smtClean="0">
                <a:solidFill>
                  <a:srgbClr val="1F497D"/>
                </a:solidFill>
                <a:latin typeface="Calibri" charset="0"/>
              </a:rPr>
              <a:t>OpenFlow</a:t>
            </a:r>
            <a:r>
              <a:rPr lang="en-US" sz="2400" dirty="0" smtClean="0">
                <a:solidFill>
                  <a:srgbClr val="1F497D"/>
                </a:solidFill>
                <a:latin typeface="Calibri" charset="0"/>
              </a:rPr>
              <a:t> 1.3 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version will expose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63331F-363E-C64C-A647-C2EC6B3998CC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51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/>
          </p:cNvSpPr>
          <p:nvPr>
            <p:ph type="title"/>
          </p:nvPr>
        </p:nvSpPr>
        <p:spPr>
          <a:xfrm>
            <a:off x="457200" y="249238"/>
            <a:ext cx="8488363" cy="911225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What can you not do with OpenFlow ver1.0</a:t>
            </a:r>
          </a:p>
        </p:txBody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New forwarding primitives</a:t>
            </a:r>
          </a:p>
          <a:p>
            <a:pPr lvl="1"/>
            <a:r>
              <a:rPr lang="en-US" sz="2400">
                <a:latin typeface="Calibri" charset="0"/>
              </a:rPr>
              <a:t>BUT provides a nice way to integrate them through extensions</a:t>
            </a:r>
          </a:p>
          <a:p>
            <a:r>
              <a:rPr lang="en-US" sz="2800">
                <a:latin typeface="Calibri" charset="0"/>
              </a:rPr>
              <a:t>New packet formats/field definitions </a:t>
            </a:r>
          </a:p>
          <a:p>
            <a:pPr lvl="1"/>
            <a:r>
              <a:rPr lang="en-US" sz="2400">
                <a:latin typeface="Calibri" charset="0"/>
              </a:rPr>
              <a:t>BUT a generalized OpenFlow (2.0) is on the horizon</a:t>
            </a:r>
          </a:p>
          <a:p>
            <a:r>
              <a:rPr lang="en-US" sz="2800">
                <a:latin typeface="Calibri" charset="0"/>
              </a:rPr>
              <a:t>Optical Circuits</a:t>
            </a:r>
          </a:p>
          <a:p>
            <a:pPr lvl="1"/>
            <a:r>
              <a:rPr lang="en-US" sz="2400">
                <a:latin typeface="Calibri" charset="0"/>
              </a:rPr>
              <a:t>BUT efforts underway to apply OpenFlow model to circuits</a:t>
            </a:r>
          </a:p>
          <a:p>
            <a:r>
              <a:rPr lang="en-US" sz="2800">
                <a:latin typeface="Calibri" charset="0"/>
              </a:rPr>
              <a:t>Low-setup-time individual flows</a:t>
            </a:r>
          </a:p>
          <a:p>
            <a:pPr lvl="1"/>
            <a:r>
              <a:rPr lang="en-US" sz="2400">
                <a:latin typeface="Calibri" charset="0"/>
              </a:rPr>
              <a:t>BUT can push down flows proactively to avoid delays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Where it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going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OF </a:t>
            </a:r>
            <a:r>
              <a:rPr lang="en-US" dirty="0" smtClean="0">
                <a:latin typeface="Calibri" charset="0"/>
              </a:rPr>
              <a:t>v1.3: Spring 2013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multiple tables: leverage additional tables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tags and tunnels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multipath </a:t>
            </a:r>
            <a:r>
              <a:rPr lang="en-US" dirty="0" smtClean="0">
                <a:latin typeface="Calibri" charset="0"/>
              </a:rPr>
              <a:t>forwarding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</a:t>
            </a:r>
            <a:r>
              <a:rPr lang="en-US" dirty="0" smtClean="0">
                <a:latin typeface="Calibri" charset="0"/>
              </a:rPr>
              <a:t>er flow meters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 OF v2+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generalized matching and actions: </a:t>
            </a:r>
            <a:r>
              <a:rPr lang="en-US" dirty="0" smtClean="0">
                <a:latin typeface="Calibri" charset="0"/>
              </a:rPr>
              <a:t>protocol independent forwarding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41A238-8598-A642-9315-A1923EE44E62}" type="slidenum">
              <a:rPr lang="en-US">
                <a:solidFill>
                  <a:srgbClr val="898989"/>
                </a:solidFill>
                <a:latin typeface="Calibri" charset="0"/>
              </a:rPr>
              <a:pPr/>
              <a:t>53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Switches and Controllers</a:t>
            </a:r>
          </a:p>
          <a:p>
            <a:pPr lvl="1"/>
            <a:r>
              <a:rPr lang="en-US" dirty="0" smtClean="0"/>
              <a:t>OF-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 and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switches and vendors</a:t>
            </a:r>
          </a:p>
          <a:p>
            <a:r>
              <a:rPr lang="en-US" dirty="0" smtClean="0"/>
              <a:t>Controllers</a:t>
            </a:r>
          </a:p>
          <a:p>
            <a:pPr lvl="1"/>
            <a:r>
              <a:rPr lang="en-US" dirty="0" smtClean="0"/>
              <a:t>Floodlight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403225" y="1220788"/>
            <a:ext cx="8335963" cy="838200"/>
          </a:xfrm>
          <a:prstGeom prst="roundRect">
            <a:avLst>
              <a:gd name="adj" fmla="val 16667"/>
            </a:avLst>
          </a:prstGeom>
          <a:solidFill>
            <a:srgbClr val="B3A2C7"/>
          </a:solidFill>
          <a:ln w="9525">
            <a:solidFill>
              <a:srgbClr val="604A7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OpenFlow building blocks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Calibri" charset="0"/>
                <a:cs typeface="ＭＳ Ｐゴシック" charset="0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NOX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400">
                <a:latin typeface="Calibri" charset="0"/>
                <a:cs typeface="ＭＳ Ｐゴシック" charset="0"/>
              </a:rPr>
              <a:t>Slicing</a:t>
            </a:r>
          </a:p>
          <a:p>
            <a:pPr algn="r"/>
            <a:r>
              <a:rPr lang="en-US" sz="2400">
                <a:latin typeface="Calibri" charset="0"/>
                <a:cs typeface="ＭＳ Ｐゴシック" charset="0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100" dir="2700000" algn="br" rotWithShape="0">
                    <a:srgbClr val="000000">
                      <a:alpha val="42999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FlowVisor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F889575-3E56-1B41-ACD2-9FD1B48C2E69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/>
              <a:t>56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90525" y="2095500"/>
            <a:ext cx="8334375" cy="10890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9525">
            <a:solidFill>
              <a:srgbClr val="F2DCDB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9326" name="TextBox 26"/>
          <p:cNvSpPr txBox="1">
            <a:spLocks noChangeArrowheads="1"/>
          </p:cNvSpPr>
          <p:nvPr/>
        </p:nvSpPr>
        <p:spPr bwMode="auto">
          <a:xfrm>
            <a:off x="7065963" y="2476500"/>
            <a:ext cx="170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Calibri" charset="0"/>
                <a:cs typeface="ＭＳ Ｐゴシック" charset="0"/>
              </a:rPr>
              <a:t>Applications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9907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LAVI</a:t>
            </a: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5429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ENVI (GUI)</a:t>
            </a: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5038725" y="2476500"/>
            <a:ext cx="182880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Expedient</a:t>
            </a: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3438525" y="25019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n-Casting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PCEngine  </a:t>
            </a:r>
            <a:b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</a:br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WiFi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ＭＳ Ｐゴシック" charset="0"/>
              </a:rPr>
              <a:t>Commercial Switches</a:t>
            </a:r>
          </a:p>
        </p:txBody>
      </p:sp>
      <p:sp>
        <p:nvSpPr>
          <p:cNvPr id="269338" name="TextBox 19"/>
          <p:cNvSpPr txBox="1">
            <a:spLocks noChangeArrowheads="1"/>
          </p:cNvSpPr>
          <p:nvPr/>
        </p:nvSpPr>
        <p:spPr bwMode="auto">
          <a:xfrm>
            <a:off x="4216400" y="4957763"/>
            <a:ext cx="186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ＭＳ Ｐゴシック" charset="0"/>
              </a:rPr>
              <a:t>Stanford Provided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Calibri" charset="0"/>
                <a:cs typeface="ＭＳ Ｐゴシック" charset="0"/>
              </a:rPr>
              <a:t>OpenFlow</a:t>
            </a:r>
          </a:p>
          <a:p>
            <a:r>
              <a:rPr lang="en-US" sz="2400">
                <a:latin typeface="Calibri" charset="0"/>
                <a:cs typeface="ＭＳ Ｐゴシック" charset="0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SNAC</a:t>
            </a:r>
          </a:p>
        </p:txBody>
      </p:sp>
      <p:sp>
        <p:nvSpPr>
          <p:cNvPr id="269341" name="TextBox 19"/>
          <p:cNvSpPr txBox="1">
            <a:spLocks noChangeArrowheads="1"/>
          </p:cNvSpPr>
          <p:nvPr/>
        </p:nvSpPr>
        <p:spPr bwMode="auto">
          <a:xfrm>
            <a:off x="3209925" y="2095500"/>
            <a:ext cx="186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ＭＳ Ｐゴシック" charset="0"/>
              </a:rPr>
              <a:t>Stanford Provided</a:t>
            </a:r>
          </a:p>
        </p:txBody>
      </p:sp>
      <p:sp>
        <p:nvSpPr>
          <p:cNvPr id="269342" name="TextBox 26"/>
          <p:cNvSpPr txBox="1">
            <a:spLocks noChangeArrowheads="1"/>
          </p:cNvSpPr>
          <p:nvPr/>
        </p:nvSpPr>
        <p:spPr bwMode="auto">
          <a:xfrm>
            <a:off x="6553200" y="1333500"/>
            <a:ext cx="2155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400">
                <a:latin typeface="Calibri" charset="0"/>
                <a:cs typeface="ＭＳ Ｐゴシック" charset="0"/>
              </a:rPr>
              <a:t>Monitoring/</a:t>
            </a:r>
            <a:br>
              <a:rPr lang="en-US" sz="2400">
                <a:latin typeface="Calibri" charset="0"/>
                <a:cs typeface="ＭＳ Ｐゴシック" charset="0"/>
              </a:rPr>
            </a:br>
            <a:r>
              <a:rPr lang="en-US" sz="2400">
                <a:latin typeface="Calibri" charset="0"/>
                <a:cs typeface="ＭＳ Ｐゴシック" charset="0"/>
              </a:rPr>
              <a:t>debugging tools</a:t>
            </a:r>
          </a:p>
        </p:txBody>
      </p:sp>
      <p:sp>
        <p:nvSpPr>
          <p:cNvPr id="3" name="Rounded Rectangle 37"/>
          <p:cNvSpPr>
            <a:spLocks noChangeArrowheads="1"/>
          </p:cNvSpPr>
          <p:nvPr/>
        </p:nvSpPr>
        <p:spPr bwMode="auto">
          <a:xfrm>
            <a:off x="2371725" y="14097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oflops</a:t>
            </a:r>
          </a:p>
        </p:txBody>
      </p:sp>
      <p:sp>
        <p:nvSpPr>
          <p:cNvPr id="4" name="Rounded Rectangle 38"/>
          <p:cNvSpPr>
            <a:spLocks noChangeArrowheads="1"/>
          </p:cNvSpPr>
          <p:nvPr/>
        </p:nvSpPr>
        <p:spPr bwMode="auto">
          <a:xfrm>
            <a:off x="923925" y="14097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oftrace</a:t>
            </a:r>
          </a:p>
        </p:txBody>
      </p:sp>
      <p:sp>
        <p:nvSpPr>
          <p:cNvPr id="5" name="Rounded Rectangle 63"/>
          <p:cNvSpPr>
            <a:spLocks noChangeArrowheads="1"/>
          </p:cNvSpPr>
          <p:nvPr/>
        </p:nvSpPr>
        <p:spPr bwMode="auto">
          <a:xfrm>
            <a:off x="3819525" y="14351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openseer</a:t>
            </a: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OpenVSwitch</a:t>
            </a: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Helios</a:t>
            </a: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Maestro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1" grpId="0" animBg="1"/>
      <p:bldP spid="269317" grpId="0"/>
      <p:bldP spid="28" grpId="0" animBg="1"/>
      <p:bldP spid="30" grpId="0" animBg="1"/>
      <p:bldP spid="269320" grpId="0"/>
      <p:bldP spid="25" grpId="0" animBg="1"/>
      <p:bldP spid="34" grpId="0" animBg="1"/>
      <p:bldP spid="48" grpId="0"/>
      <p:bldP spid="37" grpId="0" animBg="1"/>
      <p:bldP spid="269326" grpId="0"/>
      <p:bldP spid="38" grpId="0" animBg="1"/>
      <p:bldP spid="39" grpId="0" animBg="1"/>
      <p:bldP spid="63" grpId="0" animBg="1"/>
      <p:bldP spid="64" grpId="0" animBg="1"/>
      <p:bldP spid="2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9337" grpId="0"/>
      <p:bldP spid="269338" grpId="0"/>
      <p:bldP spid="269339" grpId="0"/>
      <p:bldP spid="2" grpId="0" animBg="1"/>
      <p:bldP spid="269341" grpId="0"/>
      <p:bldP spid="26934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76600" y="4508500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38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276600" y="4437063"/>
            <a:ext cx="2519363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Ciena Coredirector</a:t>
            </a:r>
          </a:p>
        </p:txBody>
      </p:sp>
      <p:sp>
        <p:nvSpPr>
          <p:cNvPr id="27238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316663" y="2760663"/>
            <a:ext cx="2519362" cy="1366837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72389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303588" y="1127125"/>
            <a:ext cx="2519362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303588" y="1127125"/>
            <a:ext cx="2519362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NEC IP8800</a:t>
            </a:r>
          </a:p>
        </p:txBody>
      </p:sp>
      <p:sp>
        <p:nvSpPr>
          <p:cNvPr id="272391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16663" y="1138238"/>
            <a:ext cx="2519362" cy="1366837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72392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7975" y="2749550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72393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7975" y="4437063"/>
            <a:ext cx="2519363" cy="1366837"/>
          </a:xfrm>
          <a:prstGeom prst="roundRect">
            <a:avLst>
              <a:gd name="adj" fmla="val 4528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72394" name="Rectangle 10"/>
          <p:cNvSpPr>
            <a:spLocks noGrp="1"/>
          </p:cNvSpPr>
          <p:nvPr>
            <p:ph type="title"/>
          </p:nvPr>
        </p:nvSpPr>
        <p:spPr>
          <a:xfrm>
            <a:off x="323850" y="250825"/>
            <a:ext cx="8532813" cy="116205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Current SDN hardware</a:t>
            </a:r>
            <a:br>
              <a:rPr lang="en-US">
                <a:latin typeface="Calibri" charset="0"/>
              </a:rPr>
            </a:br>
            <a:endParaRPr lang="en-US">
              <a:solidFill>
                <a:srgbClr val="666666"/>
              </a:solidFill>
              <a:latin typeface="Calibri" charset="0"/>
            </a:endParaRPr>
          </a:p>
        </p:txBody>
      </p:sp>
      <p:pic>
        <p:nvPicPr>
          <p:cNvPr id="272395" name="Picture 3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109913"/>
            <a:ext cx="1497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6" name="Picture 4"/>
          <p:cNvPicPr>
            <a:picLocks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565275"/>
            <a:ext cx="21463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7" name="Rectangle 9"/>
          <p:cNvSpPr>
            <a:spLocks/>
          </p:cNvSpPr>
          <p:nvPr/>
        </p:nvSpPr>
        <p:spPr bwMode="auto">
          <a:xfrm>
            <a:off x="1066800" y="2105025"/>
            <a:ext cx="228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 defTabSz="914400"/>
            <a:endParaRPr lang="en-US">
              <a:cs typeface="Times New Roman" charset="0"/>
            </a:endParaRPr>
          </a:p>
        </p:txBody>
      </p:sp>
      <p:pic>
        <p:nvPicPr>
          <p:cNvPr id="27239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73413"/>
            <a:ext cx="736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239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568450"/>
            <a:ext cx="13081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2400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059363"/>
            <a:ext cx="2063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2401" name="Rectangle 16"/>
          <p:cNvSpPr>
            <a:spLocks/>
          </p:cNvSpPr>
          <p:nvPr/>
        </p:nvSpPr>
        <p:spPr bwMode="auto">
          <a:xfrm>
            <a:off x="6011863" y="5013325"/>
            <a:ext cx="282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688" algn="r" defTabSz="914400"/>
            <a:r>
              <a:rPr lang="en-US" sz="2600">
                <a:solidFill>
                  <a:schemeClr val="tx2"/>
                </a:solidFill>
                <a:latin typeface="Tele-GroteskFet" charset="0"/>
                <a:cs typeface="Times New Roman" charset="0"/>
              </a:rPr>
              <a:t>More coming soon...</a:t>
            </a:r>
          </a:p>
        </p:txBody>
      </p:sp>
      <p:sp>
        <p:nvSpPr>
          <p:cNvPr id="272402" name="AutoShape 1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07975" y="1127125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pic>
        <p:nvPicPr>
          <p:cNvPr id="272403" name="Picture 2"/>
          <p:cNvPicPr>
            <a:picLocks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558925"/>
            <a:ext cx="1012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1127125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Juniper MX-series</a:t>
            </a:r>
          </a:p>
        </p:txBody>
      </p:sp>
      <p:sp>
        <p:nvSpPr>
          <p:cNvPr id="5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2749550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HP Procurve 5400</a:t>
            </a:r>
          </a:p>
        </p:txBody>
      </p:sp>
      <p:sp>
        <p:nvSpPr>
          <p:cNvPr id="6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4437063"/>
            <a:ext cx="2519363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Pronto 3240/3290</a:t>
            </a:r>
          </a:p>
        </p:txBody>
      </p:sp>
      <p:sp>
        <p:nvSpPr>
          <p:cNvPr id="7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6316663" y="1138238"/>
            <a:ext cx="2519362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WiMax (NEC)</a:t>
            </a:r>
          </a:p>
        </p:txBody>
      </p:sp>
      <p:sp>
        <p:nvSpPr>
          <p:cNvPr id="8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6316663" y="2760663"/>
            <a:ext cx="2519362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PC Engines</a:t>
            </a:r>
          </a:p>
        </p:txBody>
      </p:sp>
      <p:pic>
        <p:nvPicPr>
          <p:cNvPr id="272409" name="Picture 2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797425"/>
            <a:ext cx="7683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2410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276600" y="2759075"/>
            <a:ext cx="2519363" cy="1366838"/>
          </a:xfrm>
          <a:prstGeom prst="roundRect">
            <a:avLst>
              <a:gd name="adj" fmla="val 4528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9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276600" y="2759075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Netgear 7324</a:t>
            </a:r>
          </a:p>
        </p:txBody>
      </p:sp>
      <p:pic>
        <p:nvPicPr>
          <p:cNvPr id="272412" name="Picture 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08363"/>
            <a:ext cx="22209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5E6081B-90C6-5347-BA16-C033CB2C579C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Commercial Switch Vendors</a:t>
            </a:r>
          </a:p>
        </p:txBody>
      </p:sp>
      <p:graphicFrame>
        <p:nvGraphicFramePr>
          <p:cNvPr id="281704" name="Group 104"/>
          <p:cNvGraphicFramePr>
            <a:graphicFrameLocks noGrp="1"/>
          </p:cNvGraphicFramePr>
          <p:nvPr>
            <p:ph idx="1"/>
          </p:nvPr>
        </p:nvGraphicFramePr>
        <p:xfrm>
          <a:off x="381000" y="1393825"/>
          <a:ext cx="8534400" cy="5293297"/>
        </p:xfrm>
        <a:graphic>
          <a:graphicData uri="http://schemas.openxmlformats.org/drawingml/2006/table">
            <a:tbl>
              <a:tblPr/>
              <a:tblGrid>
                <a:gridCol w="2341563"/>
                <a:gridCol w="1187450"/>
                <a:gridCol w="2862262"/>
                <a:gridCol w="2143125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Virtualize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HP Procurve 5400zl or 6600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OF instance per VLAN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LACP, VLAN and STP processing before OpenFlow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Wildcard rules or non-IP pkts processed in s/w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Header rewriting in s/w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CPU protects mgmt during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NEC IP8800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OF instance per VLAN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OpenFlow takes precedence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Most actions processed in hardware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MAC header rewriting in h/w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Pronto 3240 or 3290 with Pica8 or Indigo firmware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OF instance per switch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 legacy protocols (like VLAN and STP)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Most actions processed in hardware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MAC header rewriting in h/w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164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5413375"/>
            <a:ext cx="190500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42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55825"/>
            <a:ext cx="13716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756025"/>
            <a:ext cx="20447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F7B4F07-FFC7-6C49-8859-60242A963A78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EAEB-7338-9142-9F70-ED342987650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Controller Vendors</a:t>
            </a:r>
          </a:p>
        </p:txBody>
      </p:sp>
      <p:graphicFrame>
        <p:nvGraphicFramePr>
          <p:cNvPr id="282737" name="Group 113"/>
          <p:cNvGraphicFramePr>
            <a:graphicFrameLocks noGrp="1"/>
          </p:cNvGraphicFramePr>
          <p:nvPr>
            <p:ph sz="half" idx="1"/>
          </p:nvPr>
        </p:nvGraphicFramePr>
        <p:xfrm>
          <a:off x="457200" y="1371600"/>
          <a:ext cx="3889375" cy="3677348"/>
        </p:xfrm>
        <a:graphic>
          <a:graphicData uri="http://schemas.openxmlformats.org/drawingml/2006/table">
            <a:tbl>
              <a:tblPr/>
              <a:tblGrid>
                <a:gridCol w="1216025"/>
                <a:gridCol w="267335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Nicira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 NOX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 GPL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C++ and Python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Researcher friendly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Nicira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 ONIX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Closed-source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Datacenter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 GPL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Code based on NOX0.4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Enterprise network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C++, Python and Javascript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Currently used by campuses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2735" name="Group 1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2686238"/>
              </p:ext>
            </p:extLst>
          </p:nvPr>
        </p:nvGraphicFramePr>
        <p:xfrm>
          <a:off x="4648200" y="1371600"/>
          <a:ext cx="4038600" cy="3718560"/>
        </p:xfrm>
        <a:graphic>
          <a:graphicData uri="http://schemas.openxmlformats.org/drawingml/2006/table">
            <a:tbl>
              <a:tblPr/>
              <a:tblGrid>
                <a:gridCol w="1673225"/>
                <a:gridCol w="2365375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Stanford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 Beacon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Researcher friendly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Java-based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BigSwitch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controller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Ha open source version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Based on Beacon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Enterprise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Maestro (from Rice Univ)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Based on Java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Frenetic or Nettle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Written 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functional programming languages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95D3EC1-37F7-0345-9030-C6552827DEF4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10A-0F2F-494D-95B3-1CBE46ACFF87}" type="slidenum">
              <a:rPr lang="en-US"/>
              <a:pPr/>
              <a:t>6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Review of Previous Lecture (Cont’d)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3246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Divide design into components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Replication improves availability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Distributed operation, but global state per component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62000" y="1600200"/>
            <a:ext cx="7391400" cy="327660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352800" y="1844675"/>
            <a:ext cx="3333750" cy="10509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Route Control </a:t>
            </a:r>
          </a:p>
          <a:p>
            <a:pPr algn="ctr"/>
            <a:r>
              <a:rPr lang="en-US"/>
              <a:t>Server (RCS)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209800" y="3657600"/>
            <a:ext cx="2476500" cy="10509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BGP Engine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105400" y="3641725"/>
            <a:ext cx="2476500" cy="10509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IGP Viewer</a:t>
            </a:r>
          </a:p>
          <a:p>
            <a:pPr algn="ctr"/>
            <a:r>
              <a:rPr lang="en-US"/>
              <a:t>(NSDI 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04)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762000" y="16002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Routing Control Platform (RCP)</a:t>
            </a:r>
          </a:p>
        </p:txBody>
      </p:sp>
      <p:grpSp>
        <p:nvGrpSpPr>
          <p:cNvPr id="147494" name="Group 38"/>
          <p:cNvGrpSpPr>
            <a:grpSpLocks/>
          </p:cNvGrpSpPr>
          <p:nvPr/>
        </p:nvGrpSpPr>
        <p:grpSpPr bwMode="auto">
          <a:xfrm>
            <a:off x="533400" y="5943600"/>
            <a:ext cx="8077200" cy="1524000"/>
            <a:chOff x="-384" y="1008"/>
            <a:chExt cx="1584" cy="864"/>
          </a:xfrm>
        </p:grpSpPr>
        <p:sp>
          <p:nvSpPr>
            <p:cNvPr id="147495" name="AutoShape 39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7496" name="Oval 40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7" name="Oval 41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498" name="Text Box 42"/>
          <p:cNvSpPr txBox="1">
            <a:spLocks noChangeArrowheads="1"/>
          </p:cNvSpPr>
          <p:nvPr/>
        </p:nvSpPr>
        <p:spPr bwMode="auto">
          <a:xfrm>
            <a:off x="2133600" y="6934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7499" name="Object 43"/>
          <p:cNvGraphicFramePr>
            <a:graphicFrameLocks noChangeAspect="1"/>
          </p:cNvGraphicFramePr>
          <p:nvPr/>
        </p:nvGraphicFramePr>
        <p:xfrm>
          <a:off x="381000" y="65532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2" name="Visio" r:id="rId4" imgW="916534" imgH="552907" progId="Visio.Drawing.11">
                  <p:embed/>
                </p:oleObj>
              </mc:Choice>
              <mc:Fallback>
                <p:oleObj name="Visio" r:id="rId4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5532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0" name="Object 44"/>
          <p:cNvGraphicFramePr>
            <a:graphicFrameLocks noChangeAspect="1"/>
          </p:cNvGraphicFramePr>
          <p:nvPr/>
        </p:nvGraphicFramePr>
        <p:xfrm>
          <a:off x="4953000" y="6553200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3" name="Visio" r:id="rId6" imgW="916534" imgH="552907" progId="Visio.Drawing.11">
                  <p:embed/>
                </p:oleObj>
              </mc:Choice>
              <mc:Fallback>
                <p:oleObj name="Visio" r:id="rId6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553200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1" name="Object 45"/>
          <p:cNvGraphicFramePr>
            <a:graphicFrameLocks noChangeAspect="1"/>
          </p:cNvGraphicFramePr>
          <p:nvPr/>
        </p:nvGraphicFramePr>
        <p:xfrm>
          <a:off x="4419600" y="7281863"/>
          <a:ext cx="685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4" name="Visio" r:id="rId7" imgW="916534" imgH="552907" progId="Visio.Drawing.11">
                  <p:embed/>
                </p:oleObj>
              </mc:Choice>
              <mc:Fallback>
                <p:oleObj name="Visio" r:id="rId7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7281863"/>
                        <a:ext cx="6858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2" name="Object 46"/>
          <p:cNvGraphicFramePr>
            <a:graphicFrameLocks noChangeAspect="1"/>
          </p:cNvGraphicFramePr>
          <p:nvPr/>
        </p:nvGraphicFramePr>
        <p:xfrm>
          <a:off x="7924800" y="67056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5" name="Visio" r:id="rId8" imgW="916534" imgH="552907" progId="Visio.Drawing.11">
                  <p:embed/>
                </p:oleObj>
              </mc:Choice>
              <mc:Fallback>
                <p:oleObj name="Visio" r:id="rId8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7056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3" name="Object 47"/>
          <p:cNvGraphicFramePr>
            <a:graphicFrameLocks noChangeAspect="1"/>
          </p:cNvGraphicFramePr>
          <p:nvPr/>
        </p:nvGraphicFramePr>
        <p:xfrm>
          <a:off x="6781800" y="58674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6" name="Visio" r:id="rId9" imgW="916534" imgH="552907" progId="Visio.Drawing.11">
                  <p:embed/>
                </p:oleObj>
              </mc:Choice>
              <mc:Fallback>
                <p:oleObj name="Visio" r:id="rId9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8674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4" name="Object 48"/>
          <p:cNvGraphicFramePr>
            <a:graphicFrameLocks noChangeAspect="1"/>
          </p:cNvGraphicFramePr>
          <p:nvPr/>
        </p:nvGraphicFramePr>
        <p:xfrm>
          <a:off x="2362200" y="59436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7" name="Visio" r:id="rId10" imgW="916534" imgH="552907" progId="Visio.Drawing.11">
                  <p:embed/>
                </p:oleObj>
              </mc:Choice>
              <mc:Fallback>
                <p:oleObj name="Visio" r:id="rId10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436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5" name="Object 49"/>
          <p:cNvGraphicFramePr>
            <a:graphicFrameLocks noChangeAspect="1"/>
          </p:cNvGraphicFramePr>
          <p:nvPr/>
        </p:nvGraphicFramePr>
        <p:xfrm>
          <a:off x="2667000" y="6886575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8" name="Visio" r:id="rId11" imgW="916534" imgH="552907" progId="Visio.Drawing.11">
                  <p:embed/>
                </p:oleObj>
              </mc:Choice>
              <mc:Fallback>
                <p:oleObj name="Visio" r:id="rId11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86575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06" name="Object 50"/>
          <p:cNvGraphicFramePr>
            <a:graphicFrameLocks noChangeAspect="1"/>
          </p:cNvGraphicFramePr>
          <p:nvPr/>
        </p:nvGraphicFramePr>
        <p:xfrm>
          <a:off x="6324600" y="6734175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69" name="Visio" r:id="rId12" imgW="916534" imgH="552907" progId="Visio.Drawing.11">
                  <p:embed/>
                </p:oleObj>
              </mc:Choice>
              <mc:Fallback>
                <p:oleObj name="Visio" r:id="rId12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734175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7527" name="Group 71"/>
          <p:cNvGrpSpPr>
            <a:grpSpLocks/>
          </p:cNvGrpSpPr>
          <p:nvPr/>
        </p:nvGrpSpPr>
        <p:grpSpPr bwMode="auto">
          <a:xfrm>
            <a:off x="1524000" y="2895600"/>
            <a:ext cx="2057400" cy="2803525"/>
            <a:chOff x="960" y="1824"/>
            <a:chExt cx="1296" cy="1766"/>
          </a:xfrm>
        </p:grpSpPr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1392" y="1862"/>
              <a:ext cx="8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Available BGP routes</a:t>
              </a:r>
            </a:p>
          </p:txBody>
        </p:sp>
        <p:sp>
          <p:nvSpPr>
            <p:cNvPr id="147478" name="Text Box 22"/>
            <p:cNvSpPr txBox="1">
              <a:spLocks noChangeArrowheads="1"/>
            </p:cNvSpPr>
            <p:nvPr/>
          </p:nvSpPr>
          <p:spPr bwMode="auto">
            <a:xfrm>
              <a:off x="960" y="3148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BGP updates</a:t>
              </a:r>
            </a:p>
          </p:txBody>
        </p:sp>
        <p:sp>
          <p:nvSpPr>
            <p:cNvPr id="147486" name="Line 30"/>
            <p:cNvSpPr>
              <a:spLocks noChangeShapeType="1"/>
            </p:cNvSpPr>
            <p:nvPr/>
          </p:nvSpPr>
          <p:spPr bwMode="auto">
            <a:xfrm>
              <a:off x="2256" y="182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25" name="Group 69"/>
            <p:cNvGrpSpPr>
              <a:grpSpLocks/>
            </p:cNvGrpSpPr>
            <p:nvPr/>
          </p:nvGrpSpPr>
          <p:grpSpPr bwMode="auto">
            <a:xfrm>
              <a:off x="1440" y="2966"/>
              <a:ext cx="432" cy="528"/>
              <a:chOff x="1440" y="2966"/>
              <a:chExt cx="432" cy="528"/>
            </a:xfrm>
          </p:grpSpPr>
          <p:sp>
            <p:nvSpPr>
              <p:cNvPr id="147516" name="Line 60"/>
              <p:cNvSpPr>
                <a:spLocks noChangeShapeType="1"/>
              </p:cNvSpPr>
              <p:nvPr/>
            </p:nvSpPr>
            <p:spPr bwMode="auto">
              <a:xfrm flipH="1" flipV="1">
                <a:off x="1680" y="2966"/>
                <a:ext cx="192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7" name="Line 61"/>
              <p:cNvSpPr>
                <a:spLocks noChangeShapeType="1"/>
              </p:cNvSpPr>
              <p:nvPr/>
            </p:nvSpPr>
            <p:spPr bwMode="auto">
              <a:xfrm flipV="1">
                <a:off x="1440" y="2966"/>
                <a:ext cx="144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8" name="Text Box 62"/>
              <p:cNvSpPr txBox="1">
                <a:spLocks noChangeArrowheads="1"/>
              </p:cNvSpPr>
              <p:nvPr/>
            </p:nvSpPr>
            <p:spPr bwMode="auto">
              <a:xfrm>
                <a:off x="1536" y="320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/>
                  <a:t>…</a:t>
                </a:r>
              </a:p>
            </p:txBody>
          </p:sp>
        </p:grpSp>
      </p:grpSp>
      <p:grpSp>
        <p:nvGrpSpPr>
          <p:cNvPr id="147528" name="Group 72"/>
          <p:cNvGrpSpPr>
            <a:grpSpLocks/>
          </p:cNvGrpSpPr>
          <p:nvPr/>
        </p:nvGrpSpPr>
        <p:grpSpPr bwMode="auto">
          <a:xfrm>
            <a:off x="3505200" y="2895600"/>
            <a:ext cx="1828800" cy="2743200"/>
            <a:chOff x="2208" y="1824"/>
            <a:chExt cx="1152" cy="1728"/>
          </a:xfrm>
        </p:grpSpPr>
        <p:sp>
          <p:nvSpPr>
            <p:cNvPr id="147474" name="Text Box 18"/>
            <p:cNvSpPr txBox="1">
              <a:spLocks noChangeArrowheads="1"/>
            </p:cNvSpPr>
            <p:nvPr/>
          </p:nvSpPr>
          <p:spPr bwMode="auto">
            <a:xfrm>
              <a:off x="2496" y="1862"/>
              <a:ext cx="8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Selected BGP routes</a:t>
              </a:r>
            </a:p>
          </p:txBody>
        </p:sp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2688" y="3110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BGP updates</a:t>
              </a:r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 flipV="1">
              <a:off x="2448" y="182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26" name="Group 70"/>
            <p:cNvGrpSpPr>
              <a:grpSpLocks/>
            </p:cNvGrpSpPr>
            <p:nvPr/>
          </p:nvGrpSpPr>
          <p:grpSpPr bwMode="auto">
            <a:xfrm>
              <a:off x="2208" y="2966"/>
              <a:ext cx="384" cy="528"/>
              <a:chOff x="2208" y="2966"/>
              <a:chExt cx="384" cy="528"/>
            </a:xfrm>
          </p:grpSpPr>
          <p:sp>
            <p:nvSpPr>
              <p:cNvPr id="147520" name="Line 64"/>
              <p:cNvSpPr>
                <a:spLocks noChangeShapeType="1"/>
              </p:cNvSpPr>
              <p:nvPr/>
            </p:nvSpPr>
            <p:spPr bwMode="auto">
              <a:xfrm flipH="1" flipV="1">
                <a:off x="2400" y="2966"/>
                <a:ext cx="192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1" name="Line 65"/>
              <p:cNvSpPr>
                <a:spLocks noChangeShapeType="1"/>
              </p:cNvSpPr>
              <p:nvPr/>
            </p:nvSpPr>
            <p:spPr bwMode="auto">
              <a:xfrm flipV="1">
                <a:off x="2208" y="2966"/>
                <a:ext cx="96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2" name="Text Box 66"/>
              <p:cNvSpPr txBox="1">
                <a:spLocks noChangeArrowheads="1"/>
              </p:cNvSpPr>
              <p:nvPr/>
            </p:nvSpPr>
            <p:spPr bwMode="auto">
              <a:xfrm>
                <a:off x="2256" y="320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/>
                  <a:t>…</a:t>
                </a:r>
              </a:p>
            </p:txBody>
          </p:sp>
        </p:grpSp>
      </p:grpSp>
      <p:grpSp>
        <p:nvGrpSpPr>
          <p:cNvPr id="147530" name="Group 74"/>
          <p:cNvGrpSpPr>
            <a:grpSpLocks/>
          </p:cNvGrpSpPr>
          <p:nvPr/>
        </p:nvGrpSpPr>
        <p:grpSpPr bwMode="auto">
          <a:xfrm>
            <a:off x="5486400" y="2895600"/>
            <a:ext cx="2667000" cy="2819400"/>
            <a:chOff x="3456" y="1824"/>
            <a:chExt cx="1680" cy="1776"/>
          </a:xfrm>
        </p:grpSpPr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>
              <a:off x="3504" y="182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73" name="Text Box 17"/>
            <p:cNvSpPr txBox="1">
              <a:spLocks noChangeArrowheads="1"/>
            </p:cNvSpPr>
            <p:nvPr/>
          </p:nvSpPr>
          <p:spPr bwMode="auto">
            <a:xfrm>
              <a:off x="3552" y="1872"/>
              <a:ext cx="7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Path cost matrix</a:t>
              </a:r>
            </a:p>
          </p:txBody>
        </p:sp>
        <p:sp>
          <p:nvSpPr>
            <p:cNvPr id="147479" name="Text Box 23"/>
            <p:cNvSpPr txBox="1">
              <a:spLocks noChangeArrowheads="1"/>
            </p:cNvSpPr>
            <p:nvPr/>
          </p:nvSpPr>
          <p:spPr bwMode="auto">
            <a:xfrm>
              <a:off x="3984" y="3158"/>
              <a:ext cx="11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IGP link-state advertisements</a:t>
              </a:r>
            </a:p>
          </p:txBody>
        </p:sp>
        <p:grpSp>
          <p:nvGrpSpPr>
            <p:cNvPr id="147529" name="Group 73"/>
            <p:cNvGrpSpPr>
              <a:grpSpLocks/>
            </p:cNvGrpSpPr>
            <p:nvPr/>
          </p:nvGrpSpPr>
          <p:grpSpPr bwMode="auto">
            <a:xfrm>
              <a:off x="3456" y="2966"/>
              <a:ext cx="480" cy="528"/>
              <a:chOff x="3456" y="2966"/>
              <a:chExt cx="480" cy="528"/>
            </a:xfrm>
          </p:grpSpPr>
          <p:sp>
            <p:nvSpPr>
              <p:cNvPr id="147489" name="Line 33"/>
              <p:cNvSpPr>
                <a:spLocks noChangeShapeType="1"/>
              </p:cNvSpPr>
              <p:nvPr/>
            </p:nvSpPr>
            <p:spPr bwMode="auto">
              <a:xfrm flipH="1">
                <a:off x="3456" y="2966"/>
                <a:ext cx="192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3" name="Line 67"/>
              <p:cNvSpPr>
                <a:spLocks noChangeShapeType="1"/>
              </p:cNvSpPr>
              <p:nvPr/>
            </p:nvSpPr>
            <p:spPr bwMode="auto">
              <a:xfrm>
                <a:off x="3744" y="2966"/>
                <a:ext cx="192" cy="4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4" name="Text Box 68"/>
              <p:cNvSpPr txBox="1">
                <a:spLocks noChangeArrowheads="1"/>
              </p:cNvSpPr>
              <p:nvPr/>
            </p:nvSpPr>
            <p:spPr bwMode="auto">
              <a:xfrm>
                <a:off x="3552" y="320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/>
                  <a:t>…</a:t>
                </a:r>
              </a:p>
            </p:txBody>
          </p:sp>
        </p:grpSp>
      </p:grpSp>
      <p:sp>
        <p:nvSpPr>
          <p:cNvPr id="48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1026160"/>
            <a:ext cx="2865120" cy="54965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</a:gra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Floodlight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AD-8029-544B-B0ED-3A32F68D1AC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145280" y="1234616"/>
            <a:ext cx="5007387" cy="492670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Floodlight is a collection of modules 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Some modules (not all) export services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All modules in Java</a:t>
            </a:r>
          </a:p>
          <a:p>
            <a:pPr marL="0" lvl="1" indent="0">
              <a:buNone/>
            </a:pPr>
            <a:endParaRPr lang="en-US" dirty="0"/>
          </a:p>
          <a:p>
            <a:pPr marL="342900" lvl="1" indent="-342900"/>
            <a:r>
              <a:rPr lang="en-US" dirty="0" smtClean="0"/>
              <a:t>Rich, extensible REST API</a:t>
            </a:r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553556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9999" y="3539083"/>
            <a:ext cx="2389449" cy="468608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DeviceManager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IDeviceService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69999" y="1143519"/>
            <a:ext cx="2424513" cy="500961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FloodlightProvider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IFloodlightProviderService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69999" y="1741856"/>
            <a:ext cx="2389446" cy="464364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TopologyManager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ITopologyManagerService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69999" y="4733093"/>
            <a:ext cx="2389446" cy="45681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RestServer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IRestApiService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69999" y="4150420"/>
            <a:ext cx="2389446" cy="45338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StorageSource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IStorageSourceService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69999" y="2971055"/>
            <a:ext cx="2389446" cy="461274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Forwarding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69999" y="5322438"/>
            <a:ext cx="2389446" cy="477455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StaticFlowPusher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IStaticFlowPusherService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69999" y="2336096"/>
            <a:ext cx="2389446" cy="46940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LinkDiscovery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ILinkDiscoveryService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69999" y="5943665"/>
            <a:ext cx="2389446" cy="477455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VirtualNetworkFilter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IVirtualNetworkFilterService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Big Switch Networks</a:t>
            </a:r>
          </a:p>
        </p:txBody>
      </p:sp>
    </p:spTree>
    <p:extLst>
      <p:ext uri="{BB962C8B-B14F-4D97-AF65-F5344CB8AC3E}">
        <p14:creationId xmlns:p14="http://schemas.microsoft.com/office/powerpoint/2010/main" val="322733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Floodlight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AD-8029-544B-B0ED-3A32F68D1AC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odule descriptions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269999" y="3539083"/>
            <a:ext cx="2389449" cy="468608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DeviceManager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IDeviceService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69999" y="1143519"/>
            <a:ext cx="2424513" cy="500961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FloodlightProvider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IFloodlightProviderService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269999" y="1741856"/>
            <a:ext cx="2389446" cy="464364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TopologyManager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ITopologyManagerService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69999" y="4733093"/>
            <a:ext cx="2389446" cy="45681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RestServer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IRestApiService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9999" y="4150420"/>
            <a:ext cx="2389446" cy="45338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StorageSource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IStorageSourceService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269999" y="2971055"/>
            <a:ext cx="2389446" cy="461274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Forwarding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69999" y="5322438"/>
            <a:ext cx="2389446" cy="477455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StaticFlowPusher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IStaticFlowPusherService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269999" y="2336096"/>
            <a:ext cx="2389446" cy="46940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LinkDiscovery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ILinkDiscoveryService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269999" y="5943665"/>
            <a:ext cx="2389446" cy="477455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VirtualNetworkFilter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IVirtualNetworkFilterService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553556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24156" y="4130100"/>
            <a:ext cx="4793657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DB style storage (queries,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etc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Modules can access all data and subscribe to changes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  <a:lvl2pPr marL="32144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2pPr>
            <a:lvl3pPr marL="64288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3pPr>
            <a:lvl4pPr marL="964323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4pPr>
            <a:lvl5pPr marL="1285763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5pPr>
            <a:lvl6pPr marL="1607205" algn="l" defTabSz="321440" rtl="0" eaLnBrk="1" latinLnBrk="0" hangingPunct="1"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6pPr>
            <a:lvl7pPr marL="1928645" algn="l" defTabSz="321440" rtl="0" eaLnBrk="1" latinLnBrk="0" hangingPunct="1"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7pPr>
            <a:lvl8pPr marL="2250086" algn="l" defTabSz="321440" rtl="0" eaLnBrk="1" latinLnBrk="0" hangingPunct="1"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8pPr>
            <a:lvl9pPr marL="2571527" algn="l" defTabSz="321440" rtl="0" eaLnBrk="1" latinLnBrk="0" hangingPunct="1"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9pPr>
          </a:lstStyle>
          <a:p>
            <a:fld id="{5C295BAD-8029-544B-B0ED-3A32F68D1AC3}" type="slidenum">
              <a:rPr lang="en-US" smtClean="0">
                <a:latin typeface="Calibri"/>
                <a:cs typeface="Calibri"/>
              </a:rPr>
              <a:pPr/>
              <a:t>61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224156" y="1752016"/>
            <a:ext cx="4516868" cy="51587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595959"/>
                </a:solidFill>
              </a:rPr>
              <a:t>Computes shortest path using </a:t>
            </a:r>
            <a:r>
              <a:rPr lang="en-US" dirty="0" err="1" smtClean="0">
                <a:solidFill>
                  <a:srgbClr val="595959"/>
                </a:solidFill>
              </a:rPr>
              <a:t>Dijsktra</a:t>
            </a:r>
            <a:endParaRPr lang="en-US" dirty="0" smtClean="0">
              <a:solidFill>
                <a:srgbClr val="595959"/>
              </a:solidFill>
            </a:endParaRPr>
          </a:p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595959"/>
                </a:solidFill>
              </a:rPr>
              <a:t>Keeps switch to cluster mappings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224156" y="2950735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Installs flow mods for end-to-end routing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Handles island routing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224156" y="3539083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Tracks hosts on the network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MAC -&gt;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switch,port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MAC-&gt;IP, IP-&gt;MAC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224156" y="4733093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Implements via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Restlets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(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restlet.org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Modules export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RestletRoutable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24156" y="5322438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Supports the insertion and removal of static flows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REST-based API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435" y="2282869"/>
            <a:ext cx="6975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11115" y="2919193"/>
            <a:ext cx="6996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04111" y="3477163"/>
            <a:ext cx="7003009" cy="58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14271" y="4080784"/>
            <a:ext cx="6992849" cy="54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0547" y="5263746"/>
            <a:ext cx="6976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4224156" y="2336096"/>
            <a:ext cx="4516868" cy="526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Maintains state of links in network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Sends out LLDPs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767712" y="4680074"/>
            <a:ext cx="69394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4224156" y="5943665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Create layer 2 domain defined by MAC address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Used for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OpenStack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/ Quantum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821987" y="5883506"/>
            <a:ext cx="68851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4244476" y="1142416"/>
            <a:ext cx="4516868" cy="515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595959"/>
                </a:solidFill>
              </a:rPr>
              <a:t>Translates OF messages to Floodlight events</a:t>
            </a:r>
          </a:p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595959"/>
                </a:solidFill>
              </a:rPr>
              <a:t>Managing connections to switches via </a:t>
            </a:r>
            <a:r>
              <a:rPr lang="en-US" dirty="0" err="1" smtClean="0">
                <a:solidFill>
                  <a:srgbClr val="595959"/>
                </a:solidFill>
              </a:rPr>
              <a:t>Netty</a:t>
            </a:r>
            <a:endParaRPr lang="en-US" dirty="0" smtClean="0">
              <a:solidFill>
                <a:srgbClr val="595959"/>
              </a:solidFill>
            </a:endParaRPr>
          </a:p>
          <a:p>
            <a:pPr marL="0" indent="0">
              <a:spcBef>
                <a:spcPts val="500"/>
              </a:spcBef>
              <a:buFont typeface="Wingdings 2" pitchFamily="18" charset="2"/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731435" y="1683429"/>
            <a:ext cx="6975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Big Switch Networks</a:t>
            </a:r>
          </a:p>
        </p:txBody>
      </p:sp>
    </p:spTree>
    <p:extLst>
      <p:ext uri="{BB962C8B-B14F-4D97-AF65-F5344CB8AC3E}">
        <p14:creationId xmlns:p14="http://schemas.microsoft.com/office/powerpoint/2010/main" val="82944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18892"/>
            <a:ext cx="7985125" cy="795508"/>
          </a:xfrm>
        </p:spPr>
        <p:txBody>
          <a:bodyPr/>
          <a:lstStyle/>
          <a:p>
            <a:r>
              <a:rPr lang="en-US" dirty="0" smtClean="0"/>
              <a:t>Floodlight Programming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6665913" cy="442912"/>
          </a:xfrm>
        </p:spPr>
        <p:txBody>
          <a:bodyPr/>
          <a:lstStyle/>
          <a:p>
            <a:r>
              <a:rPr lang="en-US" sz="2400" dirty="0" smtClean="0"/>
              <a:t>Northbound APIs</a:t>
            </a:r>
            <a:endParaRPr lang="en-US" sz="2400" dirty="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7151714" y="4424507"/>
            <a:ext cx="0" cy="133350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10800000" flipH="1">
            <a:off x="4995889" y="5292869"/>
            <a:ext cx="1079500" cy="877888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6569102" y="4980132"/>
            <a:ext cx="498475" cy="80010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rot="10800000" flipH="1">
            <a:off x="7562877" y="5586557"/>
            <a:ext cx="927100" cy="388937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4900639" y="4060969"/>
            <a:ext cx="1588" cy="190658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6594502" y="4299094"/>
            <a:ext cx="0" cy="67945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H="1">
            <a:off x="8488389" y="4308619"/>
            <a:ext cx="0" cy="97948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5" name="Pentagon 30"/>
          <p:cNvSpPr>
            <a:spLocks noChangeArrowheads="1"/>
          </p:cNvSpPr>
          <p:nvPr/>
        </p:nvSpPr>
        <p:spPr bwMode="auto">
          <a:xfrm>
            <a:off x="4782302" y="6002039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46" name="Pentagon 30"/>
          <p:cNvSpPr>
            <a:spLocks noChangeArrowheads="1"/>
          </p:cNvSpPr>
          <p:nvPr/>
        </p:nvSpPr>
        <p:spPr bwMode="auto">
          <a:xfrm>
            <a:off x="5809593" y="4870985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 </a:t>
            </a:r>
          </a:p>
        </p:txBody>
      </p:sp>
      <p:sp>
        <p:nvSpPr>
          <p:cNvPr id="47" name="Pentagon 30"/>
          <p:cNvSpPr>
            <a:spLocks noChangeArrowheads="1"/>
          </p:cNvSpPr>
          <p:nvPr/>
        </p:nvSpPr>
        <p:spPr bwMode="auto">
          <a:xfrm>
            <a:off x="6628109" y="5733631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vSwitch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48" name="Pentagon 30"/>
          <p:cNvSpPr>
            <a:spLocks noChangeArrowheads="1"/>
          </p:cNvSpPr>
          <p:nvPr/>
        </p:nvSpPr>
        <p:spPr bwMode="auto">
          <a:xfrm>
            <a:off x="7909632" y="5266381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50" name="Vinkel 50"/>
          <p:cNvSpPr>
            <a:spLocks noChangeArrowheads="1"/>
          </p:cNvSpPr>
          <p:nvPr/>
        </p:nvSpPr>
        <p:spPr bwMode="auto">
          <a:xfrm rot="5400000">
            <a:off x="5298148" y="2920067"/>
            <a:ext cx="722711" cy="135934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noProof="1" smtClean="0">
                <a:solidFill>
                  <a:schemeClr val="bg1"/>
                </a:solidFill>
                <a:latin typeface="Calibri"/>
                <a:cs typeface="Calibri"/>
                <a:sym typeface="Times New Roman" pitchFamily="-1" charset="0"/>
              </a:rPr>
              <a:t>IFloodlight-Module</a:t>
            </a:r>
            <a:endParaRPr sz="1600" noProof="1">
              <a:solidFill>
                <a:schemeClr val="bg1"/>
              </a:solidFill>
              <a:latin typeface="Calibri"/>
              <a:cs typeface="Calibri"/>
              <a:sym typeface="Times New Roman" pitchFamily="-1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716" y="4744578"/>
            <a:ext cx="1078970" cy="390807"/>
          </a:xfrm>
          <a:prstGeom prst="rect">
            <a:avLst/>
          </a:prstGeom>
        </p:spPr>
      </p:pic>
      <p:sp>
        <p:nvSpPr>
          <p:cNvPr id="36" name="Vinkel 50"/>
          <p:cNvSpPr>
            <a:spLocks noChangeArrowheads="1"/>
          </p:cNvSpPr>
          <p:nvPr/>
        </p:nvSpPr>
        <p:spPr bwMode="auto">
          <a:xfrm rot="5400000">
            <a:off x="7384969" y="1650066"/>
            <a:ext cx="722711" cy="135934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noProof="1" smtClean="0">
                <a:solidFill>
                  <a:schemeClr val="bg1"/>
                </a:solidFill>
                <a:latin typeface="Calibri"/>
                <a:cs typeface="Calibri"/>
                <a:sym typeface="Times New Roman" pitchFamily="-1" charset="0"/>
              </a:rPr>
              <a:t>External Application</a:t>
            </a:r>
            <a:endParaRPr sz="1600" noProof="1">
              <a:solidFill>
                <a:schemeClr val="bg1"/>
              </a:solidFill>
              <a:latin typeface="Calibri"/>
              <a:cs typeface="Calibri"/>
              <a:sym typeface="Times New Roman" pitchFamily="-1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7548880" y="2743200"/>
            <a:ext cx="345440" cy="1178560"/>
          </a:xfrm>
          <a:prstGeom prst="upDown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</a:gra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3200" y="3149600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549275" y="1287598"/>
            <a:ext cx="4134485" cy="3020241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 smtClean="0"/>
              <a:t>IFloodlightModule</a:t>
            </a:r>
            <a:endParaRPr lang="en-US" sz="1600" b="1" dirty="0" smtClean="0"/>
          </a:p>
          <a:p>
            <a:r>
              <a:rPr lang="en-US" sz="1600" dirty="0" smtClean="0"/>
              <a:t>Java module that runs as part of Floodlight</a:t>
            </a:r>
          </a:p>
          <a:p>
            <a:r>
              <a:rPr lang="en-US" sz="1600" dirty="0" smtClean="0"/>
              <a:t>Consumes services and events exported by other modules</a:t>
            </a:r>
          </a:p>
          <a:p>
            <a:pPr marL="793750" lvl="1" indent="-457200"/>
            <a:r>
              <a:rPr lang="en-US" sz="1600" dirty="0" err="1" smtClean="0"/>
              <a:t>OpenFlow</a:t>
            </a:r>
            <a:r>
              <a:rPr lang="en-US" sz="1600" dirty="0" smtClean="0"/>
              <a:t> (</a:t>
            </a:r>
            <a:r>
              <a:rPr lang="en-US" sz="1600" dirty="0" err="1" smtClean="0"/>
              <a:t>ie</a:t>
            </a:r>
            <a:r>
              <a:rPr lang="en-US" sz="1600" dirty="0" smtClean="0"/>
              <a:t>. Packet-in)</a:t>
            </a:r>
          </a:p>
          <a:p>
            <a:pPr marL="793750" lvl="1" indent="-457200"/>
            <a:r>
              <a:rPr lang="en-US" sz="1600" dirty="0" smtClean="0"/>
              <a:t>Switch add / remove</a:t>
            </a:r>
          </a:p>
          <a:p>
            <a:pPr marL="793750" lvl="1" indent="-457200"/>
            <a:r>
              <a:rPr lang="en-US" sz="1600" dirty="0" smtClean="0"/>
              <a:t>Device add /remove / move</a:t>
            </a:r>
          </a:p>
          <a:p>
            <a:pPr marL="793750" lvl="1" indent="-457200"/>
            <a:r>
              <a:rPr lang="en-US" sz="1600" dirty="0" smtClean="0"/>
              <a:t>Link discovery</a:t>
            </a: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549275" y="4511040"/>
            <a:ext cx="4134485" cy="2021840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1600" b="1" dirty="0" smtClean="0"/>
              <a:t>External Application</a:t>
            </a:r>
          </a:p>
          <a:p>
            <a:r>
              <a:rPr lang="en-US" sz="1600" dirty="0" smtClean="0"/>
              <a:t>Communicates with Floodlight via REST</a:t>
            </a:r>
          </a:p>
          <a:p>
            <a:pPr lvl="1"/>
            <a:r>
              <a:rPr lang="en-US" sz="1600" dirty="0" smtClean="0"/>
              <a:t>Quantum / Virtual networks</a:t>
            </a:r>
          </a:p>
          <a:p>
            <a:pPr lvl="1"/>
            <a:r>
              <a:rPr lang="en-US" sz="1600" dirty="0" smtClean="0"/>
              <a:t>Normalized network state </a:t>
            </a:r>
          </a:p>
          <a:p>
            <a:pPr lvl="1"/>
            <a:r>
              <a:rPr lang="en-US" sz="1600" dirty="0" smtClean="0"/>
              <a:t>Static flows</a:t>
            </a: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0080" y="1645920"/>
            <a:ext cx="4033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0080" y="4856480"/>
            <a:ext cx="4033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49" name="Vinkel 50"/>
          <p:cNvSpPr>
            <a:spLocks noChangeArrowheads="1"/>
          </p:cNvSpPr>
          <p:nvPr/>
        </p:nvSpPr>
        <p:spPr bwMode="auto">
          <a:xfrm>
            <a:off x="4741889" y="4010169"/>
            <a:ext cx="4052162" cy="685800"/>
          </a:xfrm>
          <a:prstGeom prst="roundRect">
            <a:avLst/>
          </a:prstGeom>
          <a:solidFill>
            <a:srgbClr val="09213B"/>
          </a:solidFill>
          <a:ln w="25400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indent="-342802"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noProof="1" smtClean="0">
                <a:solidFill>
                  <a:schemeClr val="bg1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Floodlight Controller</a:t>
            </a:r>
            <a:endParaRPr noProof="1">
              <a:solidFill>
                <a:schemeClr val="bg1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1550" y="6420559"/>
            <a:ext cx="384156" cy="244599"/>
          </a:xfrm>
        </p:spPr>
        <p:txBody>
          <a:bodyPr/>
          <a:lstStyle/>
          <a:p>
            <a:fld id="{5C295BAD-8029-544B-B0ED-3A32F68D1AC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72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5920" y="1137920"/>
            <a:ext cx="1930400" cy="31496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37160" rtlCol="0" anchor="t" anchorCtr="0"/>
          <a:lstStyle/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>
                <a:solidFill>
                  <a:srgbClr val="FFFFFF"/>
                </a:solidFill>
              </a:rPr>
              <a:t>Network State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>
                <a:solidFill>
                  <a:srgbClr val="FFFFFF"/>
                </a:solidFill>
              </a:rPr>
              <a:t>List Hosts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>
                <a:solidFill>
                  <a:srgbClr val="FFFFFF"/>
                </a:solidFill>
              </a:rPr>
              <a:t>List Links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>
                <a:solidFill>
                  <a:srgbClr val="FFFFFF"/>
                </a:solidFill>
              </a:rPr>
              <a:t>List Switches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err="1">
                <a:solidFill>
                  <a:srgbClr val="FFFFFF"/>
                </a:solidFill>
              </a:rPr>
              <a:t>GetStats</a:t>
            </a:r>
            <a:r>
              <a:rPr lang="en-US" sz="1500" dirty="0">
                <a:solidFill>
                  <a:srgbClr val="FFFFFF"/>
                </a:solidFill>
              </a:rPr>
              <a:t> (DPID)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err="1">
                <a:solidFill>
                  <a:srgbClr val="FFFFFF"/>
                </a:solidFill>
              </a:rPr>
              <a:t>GetCounters</a:t>
            </a:r>
            <a:r>
              <a:rPr lang="en-US" sz="1500" dirty="0">
                <a:solidFill>
                  <a:srgbClr val="FFFFFF"/>
                </a:solidFill>
              </a:rPr>
              <a:t> (</a:t>
            </a:r>
            <a:r>
              <a:rPr lang="en-US" sz="1500" dirty="0" err="1" smtClean="0">
                <a:solidFill>
                  <a:srgbClr val="FFFFFF"/>
                </a:solidFill>
              </a:rPr>
              <a:t>OFType</a:t>
            </a:r>
            <a:r>
              <a:rPr lang="en-US" sz="1500" dirty="0" smtClean="0">
                <a:solidFill>
                  <a:srgbClr val="FFFFFF"/>
                </a:solidFill>
              </a:rPr>
              <a:t>…)</a:t>
            </a:r>
            <a:endParaRPr lang="en-US" sz="1500" dirty="0">
              <a:solidFill>
                <a:srgbClr val="FFFFFF"/>
              </a:solidFill>
            </a:endParaRPr>
          </a:p>
          <a:p>
            <a:pPr algn="ctr">
              <a:spcBef>
                <a:spcPts val="1800"/>
              </a:spcBef>
            </a:pPr>
            <a:endParaRPr lang="en-US" sz="150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moving target…but…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API Reference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00800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7760" y="1148080"/>
            <a:ext cx="1920240" cy="314960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37160" rtlCol="0" anchor="t" anchorCtr="0"/>
          <a:lstStyle/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Static Flows</a:t>
            </a:r>
            <a:endParaRPr lang="en-US" sz="15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Flow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Delete Flow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 Flows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RemoveAll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Flows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39920" y="1137920"/>
            <a:ext cx="1920240" cy="31496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37160" rtlCol="0" anchor="t" anchorCtr="0"/>
          <a:lstStyle/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 smtClean="0">
                <a:solidFill>
                  <a:schemeClr val="bg1"/>
                </a:solidFill>
              </a:rPr>
              <a:t>Virtual Network</a:t>
            </a:r>
            <a:endParaRPr lang="en-US" sz="1500" b="1" u="sng" dirty="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Create Network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Delete Network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Add Host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Remove Host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92240" y="1148080"/>
            <a:ext cx="1920240" cy="314960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37160" rtlCol="0" anchor="t" anchorCtr="0"/>
          <a:lstStyle/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Extensions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5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Vinkel 50"/>
          <p:cNvSpPr>
            <a:spLocks noChangeArrowheads="1"/>
          </p:cNvSpPr>
          <p:nvPr/>
        </p:nvSpPr>
        <p:spPr bwMode="auto">
          <a:xfrm>
            <a:off x="301968" y="4365769"/>
            <a:ext cx="8171471" cy="685800"/>
          </a:xfrm>
          <a:prstGeom prst="round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indent="-342802"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noProof="1" smtClean="0">
                <a:solidFill>
                  <a:schemeClr val="bg1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Floodlight Controller</a:t>
            </a:r>
            <a:endParaRPr noProof="1">
              <a:solidFill>
                <a:schemeClr val="bg1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10800000" flipH="1">
            <a:off x="2133600" y="5702300"/>
            <a:ext cx="1472909" cy="36322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4100222" y="5389563"/>
            <a:ext cx="695298" cy="797877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rot="10800000" flipH="1">
            <a:off x="5689600" y="5902958"/>
            <a:ext cx="1402079" cy="294641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27" name="Pentagon 30"/>
          <p:cNvSpPr>
            <a:spLocks noChangeArrowheads="1"/>
          </p:cNvSpPr>
          <p:nvPr/>
        </p:nvSpPr>
        <p:spPr bwMode="auto">
          <a:xfrm>
            <a:off x="1226302" y="5832350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28" name="Pentagon 30"/>
          <p:cNvSpPr>
            <a:spLocks noChangeArrowheads="1"/>
          </p:cNvSpPr>
          <p:nvPr/>
        </p:nvSpPr>
        <p:spPr bwMode="auto">
          <a:xfrm>
            <a:off x="3340713" y="5280416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 </a:t>
            </a:r>
          </a:p>
        </p:txBody>
      </p:sp>
      <p:sp>
        <p:nvSpPr>
          <p:cNvPr id="29" name="Pentagon 30"/>
          <p:cNvSpPr>
            <a:spLocks noChangeArrowheads="1"/>
          </p:cNvSpPr>
          <p:nvPr/>
        </p:nvSpPr>
        <p:spPr bwMode="auto">
          <a:xfrm>
            <a:off x="4799309" y="5980502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vSwitch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30" name="Pentagon 30"/>
          <p:cNvSpPr>
            <a:spLocks noChangeArrowheads="1"/>
          </p:cNvSpPr>
          <p:nvPr/>
        </p:nvSpPr>
        <p:spPr bwMode="auto">
          <a:xfrm>
            <a:off x="7076512" y="5665652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5374638" y="5039359"/>
            <a:ext cx="10161" cy="975361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7528559" y="5049519"/>
            <a:ext cx="2" cy="629921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1737360" y="5019041"/>
            <a:ext cx="10159" cy="80264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3840480" y="5039361"/>
            <a:ext cx="3343" cy="264159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Big Switch Networks</a:t>
            </a:r>
          </a:p>
        </p:txBody>
      </p:sp>
    </p:spTree>
    <p:extLst>
      <p:ext uri="{BB962C8B-B14F-4D97-AF65-F5344CB8AC3E}">
        <p14:creationId xmlns:p14="http://schemas.microsoft.com/office/powerpoint/2010/main" val="4477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215" y="1224098"/>
            <a:ext cx="3719286" cy="4873727"/>
          </a:xfrm>
        </p:spPr>
        <p:txBody>
          <a:bodyPr/>
          <a:lstStyle/>
          <a:p>
            <a:r>
              <a:rPr lang="en-US" dirty="0" smtClean="0"/>
              <a:t>Fine-grained ability to push flows over REST</a:t>
            </a:r>
          </a:p>
          <a:p>
            <a:endParaRPr lang="en-US" dirty="0" smtClean="0"/>
          </a:p>
          <a:p>
            <a:r>
              <a:rPr lang="en-US" dirty="0" smtClean="0"/>
              <a:t>Access to normalized topology and device state</a:t>
            </a:r>
          </a:p>
          <a:p>
            <a:endParaRPr lang="en-US" dirty="0"/>
          </a:p>
          <a:p>
            <a:r>
              <a:rPr lang="en-US" dirty="0" smtClean="0"/>
              <a:t>Extensible access to add new APIs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762000"/>
            <a:ext cx="6665913" cy="442912"/>
          </a:xfrm>
        </p:spPr>
        <p:txBody>
          <a:bodyPr/>
          <a:lstStyle/>
          <a:p>
            <a:r>
              <a:rPr lang="en-US" dirty="0" smtClean="0"/>
              <a:t>Using the REST API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</a:t>
            </a:r>
            <a:r>
              <a:rPr lang="en-US" dirty="0" smtClean="0"/>
              <a:t>Floodlight</a:t>
            </a:r>
            <a:endParaRPr lang="en-US" dirty="0"/>
          </a:p>
        </p:txBody>
      </p:sp>
      <p:pic>
        <p:nvPicPr>
          <p:cNvPr id="8" name="Picture 7" descr="Screen Shot 2012-05-16 at 9.50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93800"/>
            <a:ext cx="4394455" cy="5176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0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193800"/>
            <a:ext cx="3687445" cy="4873727"/>
          </a:xfrm>
        </p:spPr>
        <p:txBody>
          <a:bodyPr/>
          <a:lstStyle/>
          <a:p>
            <a:r>
              <a:rPr lang="en-US" dirty="0" smtClean="0"/>
              <a:t>Handle </a:t>
            </a:r>
            <a:r>
              <a:rPr lang="en-US" dirty="0" err="1" smtClean="0"/>
              <a:t>OpenFlow</a:t>
            </a:r>
            <a:r>
              <a:rPr lang="en-US" dirty="0" smtClean="0"/>
              <a:t> messages directly (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 err="1" smtClean="0"/>
              <a:t>PacketIn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Expose services to other modules</a:t>
            </a:r>
          </a:p>
          <a:p>
            <a:endParaRPr lang="en-US" dirty="0"/>
          </a:p>
          <a:p>
            <a:r>
              <a:rPr lang="en-US" dirty="0" smtClean="0"/>
              <a:t>Add new REST APIs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685800"/>
            <a:ext cx="6665913" cy="442912"/>
          </a:xfrm>
        </p:spPr>
        <p:txBody>
          <a:bodyPr/>
          <a:lstStyle/>
          <a:p>
            <a:r>
              <a:rPr lang="en-US" dirty="0" smtClean="0"/>
              <a:t>Creating a module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</a:t>
            </a:r>
            <a:r>
              <a:rPr lang="en-US" dirty="0" smtClean="0"/>
              <a:t>Floodlight</a:t>
            </a:r>
            <a:endParaRPr lang="en-US" dirty="0"/>
          </a:p>
        </p:txBody>
      </p:sp>
      <p:pic>
        <p:nvPicPr>
          <p:cNvPr id="9" name="Picture 8" descr="Screen Shot 2012-05-16 at 10.2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7" y="1193800"/>
            <a:ext cx="4622211" cy="510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2200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Big Switch Networks</a:t>
            </a:r>
          </a:p>
        </p:txBody>
      </p:sp>
    </p:spTree>
    <p:extLst>
      <p:ext uri="{BB962C8B-B14F-4D97-AF65-F5344CB8AC3E}">
        <p14:creationId xmlns:p14="http://schemas.microsoft.com/office/powerpoint/2010/main" val="135375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Switches and Controllers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OF-</a:t>
            </a:r>
            <a:r>
              <a:rPr lang="en-US" dirty="0" err="1" smtClean="0">
                <a:solidFill>
                  <a:srgbClr val="FF0000"/>
                </a:solidFill>
              </a:rPr>
              <a:t>Config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2735A-578B-544A-B985-624758D57E1D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29698" name="Rectangle 4"/>
          <p:cNvSpPr>
            <a:spLocks/>
          </p:cNvSpPr>
          <p:nvPr/>
        </p:nvSpPr>
        <p:spPr bwMode="auto">
          <a:xfrm>
            <a:off x="500063" y="1322388"/>
            <a:ext cx="7983537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1252"/>
              </a:spcBef>
              <a:defRPr/>
            </a:pPr>
            <a:endParaRPr lang="en-US" sz="2400" b="1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Bootstrap OpenFlow network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Switch connects to controller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Controller(s) to connect to must be </a:t>
            </a:r>
            <a:br>
              <a:rPr lang="en-US" sz="2000" dirty="0">
                <a:latin typeface="Arial" charset="0"/>
                <a:cs typeface="Arial" charset="0"/>
                <a:sym typeface="Arial" charset="0"/>
              </a:rPr>
            </a:b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configured at switches</a:t>
            </a: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000" dirty="0"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Allocate resources within switches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Ports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Queues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 . .</a:t>
            </a:r>
          </a:p>
          <a:p>
            <a:pPr marL="523870" lvl="1" indent="-187096" algn="l">
              <a:spcBef>
                <a:spcPts val="125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1299" name="Rectangle 5"/>
          <p:cNvSpPr>
            <a:spLocks/>
          </p:cNvSpPr>
          <p:nvPr/>
        </p:nvSpPr>
        <p:spPr bwMode="auto">
          <a:xfrm>
            <a:off x="517525" y="379413"/>
            <a:ext cx="81692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 err="1" smtClean="0">
                <a:sym typeface="Helvetica Light" charset="0"/>
              </a:rPr>
              <a:t>OpenFlow</a:t>
            </a:r>
            <a:r>
              <a:rPr lang="en-US" sz="3200" dirty="0" smtClean="0">
                <a:sym typeface="Helvetica Light" charset="0"/>
              </a:rPr>
              <a:t> configuration and Management Protocol</a:t>
            </a:r>
            <a:endParaRPr lang="en-US" sz="2900" b="1" dirty="0">
              <a:solidFill>
                <a:srgbClr val="313231"/>
              </a:solidFill>
              <a:latin typeface="Helvetica Light" charset="0"/>
              <a:sym typeface="Helvetica Light" charset="0"/>
            </a:endParaRPr>
          </a:p>
        </p:txBody>
      </p:sp>
      <p:grpSp>
        <p:nvGrpSpPr>
          <p:cNvPr id="311300" name="Gruppierung 5"/>
          <p:cNvGrpSpPr>
            <a:grpSpLocks/>
          </p:cNvGrpSpPr>
          <p:nvPr/>
        </p:nvGrpSpPr>
        <p:grpSpPr bwMode="auto">
          <a:xfrm>
            <a:off x="5105400" y="1714498"/>
            <a:ext cx="1736928" cy="894228"/>
            <a:chOff x="9051631" y="4191000"/>
            <a:chExt cx="3124200" cy="1112333"/>
          </a:xfrm>
        </p:grpSpPr>
        <p:sp>
          <p:nvSpPr>
            <p:cNvPr id="311325" name="Würfel 2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26" name="Rechteck 4"/>
            <p:cNvSpPr>
              <a:spLocks noChangeArrowheads="1"/>
            </p:cNvSpPr>
            <p:nvPr/>
          </p:nvSpPr>
          <p:spPr bwMode="auto">
            <a:xfrm>
              <a:off x="9051631" y="4617534"/>
              <a:ext cx="3124200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controller</a:t>
              </a:r>
            </a:p>
          </p:txBody>
        </p:sp>
      </p:grpSp>
      <p:grpSp>
        <p:nvGrpSpPr>
          <p:cNvPr id="311301" name="Gruppierung 11"/>
          <p:cNvGrpSpPr>
            <a:grpSpLocks/>
          </p:cNvGrpSpPr>
          <p:nvPr/>
        </p:nvGrpSpPr>
        <p:grpSpPr bwMode="auto">
          <a:xfrm>
            <a:off x="4035904" y="4125914"/>
            <a:ext cx="2200533" cy="775381"/>
            <a:chOff x="9093200" y="4191000"/>
            <a:chExt cx="3128031" cy="1103932"/>
          </a:xfrm>
        </p:grpSpPr>
        <p:sp>
          <p:nvSpPr>
            <p:cNvPr id="311323" name="Würfel 12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24" name="Rechteck 13"/>
            <p:cNvSpPr>
              <a:spLocks noChangeArrowheads="1"/>
            </p:cNvSpPr>
            <p:nvPr/>
          </p:nvSpPr>
          <p:spPr bwMode="auto">
            <a:xfrm>
              <a:off x="9097031" y="4609132"/>
              <a:ext cx="3124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switch</a:t>
              </a:r>
            </a:p>
          </p:txBody>
        </p:sp>
      </p:grpSp>
      <p:grpSp>
        <p:nvGrpSpPr>
          <p:cNvPr id="311302" name="Gruppierung 14"/>
          <p:cNvGrpSpPr>
            <a:grpSpLocks/>
          </p:cNvGrpSpPr>
          <p:nvPr/>
        </p:nvGrpSpPr>
        <p:grpSpPr bwMode="auto">
          <a:xfrm>
            <a:off x="4571999" y="5303839"/>
            <a:ext cx="2196324" cy="741475"/>
            <a:chOff x="9092674" y="4191000"/>
            <a:chExt cx="3124200" cy="1053428"/>
          </a:xfrm>
        </p:grpSpPr>
        <p:sp>
          <p:nvSpPr>
            <p:cNvPr id="311321" name="Würfel 15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22" name="Rechteck 16"/>
            <p:cNvSpPr>
              <a:spLocks noChangeArrowheads="1"/>
            </p:cNvSpPr>
            <p:nvPr/>
          </p:nvSpPr>
          <p:spPr bwMode="auto">
            <a:xfrm>
              <a:off x="9092674" y="4558628"/>
              <a:ext cx="3124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switch</a:t>
              </a:r>
            </a:p>
          </p:txBody>
        </p:sp>
      </p:grpSp>
      <p:grpSp>
        <p:nvGrpSpPr>
          <p:cNvPr id="311303" name="Gruppierung 17"/>
          <p:cNvGrpSpPr>
            <a:grpSpLocks/>
          </p:cNvGrpSpPr>
          <p:nvPr/>
        </p:nvGrpSpPr>
        <p:grpSpPr bwMode="auto">
          <a:xfrm>
            <a:off x="6553199" y="4500564"/>
            <a:ext cx="2198688" cy="781730"/>
            <a:chOff x="9015792" y="4191000"/>
            <a:chExt cx="3125408" cy="1112971"/>
          </a:xfrm>
        </p:grpSpPr>
        <p:sp>
          <p:nvSpPr>
            <p:cNvPr id="311319" name="Würfel 18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20" name="Rechteck 19"/>
            <p:cNvSpPr>
              <a:spLocks noChangeArrowheads="1"/>
            </p:cNvSpPr>
            <p:nvPr/>
          </p:nvSpPr>
          <p:spPr bwMode="auto">
            <a:xfrm>
              <a:off x="9015792" y="4618171"/>
              <a:ext cx="3124199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switch</a:t>
              </a:r>
            </a:p>
          </p:txBody>
        </p:sp>
      </p:grpSp>
      <p:grpSp>
        <p:nvGrpSpPr>
          <p:cNvPr id="311304" name="Gruppierung 20"/>
          <p:cNvGrpSpPr>
            <a:grpSpLocks/>
          </p:cNvGrpSpPr>
          <p:nvPr/>
        </p:nvGrpSpPr>
        <p:grpSpPr bwMode="auto">
          <a:xfrm>
            <a:off x="6769471" y="3429001"/>
            <a:ext cx="2349131" cy="787514"/>
            <a:chOff x="9093200" y="4191000"/>
            <a:chExt cx="3341562" cy="1118835"/>
          </a:xfrm>
        </p:grpSpPr>
        <p:sp>
          <p:nvSpPr>
            <p:cNvPr id="311317" name="Würfel 21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18" name="Rechteck 22"/>
            <p:cNvSpPr>
              <a:spLocks noChangeArrowheads="1"/>
            </p:cNvSpPr>
            <p:nvPr/>
          </p:nvSpPr>
          <p:spPr bwMode="auto">
            <a:xfrm>
              <a:off x="9310562" y="4624035"/>
              <a:ext cx="3124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switch</a:t>
              </a:r>
            </a:p>
          </p:txBody>
        </p:sp>
      </p:grpSp>
      <p:cxnSp>
        <p:nvCxnSpPr>
          <p:cNvPr id="8" name="Gerade Verbindung 7"/>
          <p:cNvCxnSpPr>
            <a:stCxn id="311325" idx="3"/>
            <a:endCxn id="311323" idx="0"/>
          </p:cNvCxnSpPr>
          <p:nvPr/>
        </p:nvCxnSpPr>
        <p:spPr bwMode="auto">
          <a:xfrm flipH="1">
            <a:off x="5287963" y="2387600"/>
            <a:ext cx="481012" cy="1738313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>
            <a:stCxn id="311325" idx="3"/>
            <a:endCxn id="311321" idx="0"/>
          </p:cNvCxnSpPr>
          <p:nvPr/>
        </p:nvCxnSpPr>
        <p:spPr bwMode="auto">
          <a:xfrm>
            <a:off x="5768975" y="2387600"/>
            <a:ext cx="53975" cy="2916238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>
            <a:stCxn id="311325" idx="3"/>
            <a:endCxn id="311319" idx="2"/>
          </p:cNvCxnSpPr>
          <p:nvPr/>
        </p:nvCxnSpPr>
        <p:spPr bwMode="auto">
          <a:xfrm>
            <a:off x="5768975" y="2387600"/>
            <a:ext cx="839788" cy="2587625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>
            <a:stCxn id="311325" idx="3"/>
            <a:endCxn id="311317" idx="0"/>
          </p:cNvCxnSpPr>
          <p:nvPr/>
        </p:nvCxnSpPr>
        <p:spPr bwMode="auto">
          <a:xfrm>
            <a:off x="5768975" y="2387600"/>
            <a:ext cx="2251075" cy="104140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9711" name="Gruppierung 29710"/>
          <p:cNvGrpSpPr>
            <a:grpSpLocks/>
          </p:cNvGrpSpPr>
          <p:nvPr/>
        </p:nvGrpSpPr>
        <p:grpSpPr bwMode="auto">
          <a:xfrm>
            <a:off x="5287961" y="1393827"/>
            <a:ext cx="3382652" cy="3857623"/>
            <a:chOff x="7519246" y="2743202"/>
            <a:chExt cx="4812307" cy="5486398"/>
          </a:xfrm>
        </p:grpSpPr>
        <p:cxnSp>
          <p:nvCxnSpPr>
            <p:cNvPr id="29" name="Gerade Verbindung 28"/>
            <p:cNvCxnSpPr>
              <a:stCxn id="311315" idx="3"/>
              <a:endCxn id="311323" idx="0"/>
            </p:cNvCxnSpPr>
            <p:nvPr/>
          </p:nvCxnSpPr>
          <p:spPr bwMode="auto">
            <a:xfrm flipH="1">
              <a:off x="7519246" y="3700498"/>
              <a:ext cx="3279263" cy="2853831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11311" name="Gruppierung 37"/>
            <p:cNvGrpSpPr>
              <a:grpSpLocks/>
            </p:cNvGrpSpPr>
            <p:nvPr/>
          </p:nvGrpSpPr>
          <p:grpSpPr bwMode="auto">
            <a:xfrm>
              <a:off x="9861256" y="2743202"/>
              <a:ext cx="2470297" cy="1294030"/>
              <a:chOff x="9065002" y="4191000"/>
              <a:chExt cx="3124200" cy="1132276"/>
            </a:xfrm>
          </p:grpSpPr>
          <p:sp>
            <p:nvSpPr>
              <p:cNvPr id="311315" name="Würfel 38"/>
              <p:cNvSpPr>
                <a:spLocks noChangeArrowheads="1"/>
              </p:cNvSpPr>
              <p:nvPr/>
            </p:nvSpPr>
            <p:spPr bwMode="auto">
              <a:xfrm>
                <a:off x="9093200" y="4191000"/>
                <a:ext cx="3048000" cy="838200"/>
              </a:xfrm>
              <a:prstGeom prst="cube">
                <a:avLst>
                  <a:gd name="adj" fmla="val 60810"/>
                </a:avLst>
              </a:prstGeom>
              <a:noFill/>
              <a:ln w="254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/>
              <a:lstStyle/>
              <a:p>
                <a:endParaRPr lang="en-US" sz="2100"/>
              </a:p>
            </p:txBody>
          </p:sp>
          <p:sp>
            <p:nvSpPr>
              <p:cNvPr id="311316" name="Rechteck 39"/>
              <p:cNvSpPr>
                <a:spLocks noChangeArrowheads="1"/>
              </p:cNvSpPr>
              <p:nvPr/>
            </p:nvSpPr>
            <p:spPr bwMode="auto">
              <a:xfrm>
                <a:off x="9065002" y="4637475"/>
                <a:ext cx="3124200" cy="685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800" dirty="0"/>
                  <a:t>controller</a:t>
                </a:r>
              </a:p>
            </p:txBody>
          </p:sp>
        </p:grpSp>
        <p:cxnSp>
          <p:nvCxnSpPr>
            <p:cNvPr id="43" name="Gerade Verbindung 42"/>
            <p:cNvCxnSpPr>
              <a:stCxn id="311315" idx="3"/>
              <a:endCxn id="311321" idx="0"/>
            </p:cNvCxnSpPr>
            <p:nvPr/>
          </p:nvCxnSpPr>
          <p:spPr bwMode="auto">
            <a:xfrm flipH="1">
              <a:off x="8280341" y="3700498"/>
              <a:ext cx="2518168" cy="4529102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>
              <a:stCxn id="311315" idx="3"/>
              <a:endCxn id="311319" idx="2"/>
            </p:cNvCxnSpPr>
            <p:nvPr/>
          </p:nvCxnSpPr>
          <p:spPr bwMode="auto">
            <a:xfrm flipH="1">
              <a:off x="9398273" y="3700498"/>
              <a:ext cx="1400236" cy="4061743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>
              <a:stCxn id="311315" idx="3"/>
              <a:endCxn id="311317" idx="0"/>
            </p:cNvCxnSpPr>
            <p:nvPr/>
          </p:nvCxnSpPr>
          <p:spPr bwMode="auto">
            <a:xfrm>
              <a:off x="10798509" y="3700498"/>
              <a:ext cx="607521" cy="1862667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B560D-0743-2343-B198-529B2324977D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29698" name="Rectangle 4"/>
          <p:cNvSpPr>
            <a:spLocks/>
          </p:cNvSpPr>
          <p:nvPr/>
        </p:nvSpPr>
        <p:spPr bwMode="auto">
          <a:xfrm>
            <a:off x="500063" y="1143000"/>
            <a:ext cx="79835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Configuration Point 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Source of switch configuration</a:t>
            </a:r>
          </a:p>
          <a:p>
            <a:pPr marL="187096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OpenFlow Capable Switch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Hosts one or more logical switches</a:t>
            </a:r>
          </a:p>
        </p:txBody>
      </p:sp>
      <p:sp>
        <p:nvSpPr>
          <p:cNvPr id="312323" name="Rectangle 5"/>
          <p:cNvSpPr>
            <a:spLocks/>
          </p:cNvSpPr>
          <p:nvPr/>
        </p:nvSpPr>
        <p:spPr bwMode="auto">
          <a:xfrm>
            <a:off x="533400" y="304800"/>
            <a:ext cx="8245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 dirty="0" err="1">
                <a:sym typeface="Helvetica Light" charset="0"/>
              </a:rPr>
              <a:t>OpenFlow</a:t>
            </a:r>
            <a:r>
              <a:rPr lang="en-US" sz="2800" dirty="0">
                <a:sym typeface="Helvetica Light" charset="0"/>
              </a:rPr>
              <a:t> configuration and Management </a:t>
            </a:r>
            <a:r>
              <a:rPr lang="en-US" sz="2800" dirty="0" smtClean="0">
                <a:sym typeface="Helvetica Light" charset="0"/>
              </a:rPr>
              <a:t>Protocol: Reference Model </a:t>
            </a:r>
            <a:endParaRPr lang="en-US" sz="2800" b="1" dirty="0">
              <a:solidFill>
                <a:srgbClr val="313231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312324" name="Rechteck 1"/>
          <p:cNvSpPr>
            <a:spLocks noChangeArrowheads="1"/>
          </p:cNvSpPr>
          <p:nvPr/>
        </p:nvSpPr>
        <p:spPr bwMode="auto">
          <a:xfrm>
            <a:off x="714375" y="4286250"/>
            <a:ext cx="7821613" cy="1820863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55" tIns="33677" rIns="67355" bIns="33677"/>
          <a:lstStyle/>
          <a:p>
            <a:pPr algn="l"/>
            <a:endParaRPr lang="en-US" sz="2100"/>
          </a:p>
          <a:p>
            <a:pPr algn="l"/>
            <a:r>
              <a:rPr lang="en-US" sz="2100"/>
              <a:t>OpenFlow </a:t>
            </a:r>
          </a:p>
          <a:p>
            <a:pPr algn="l"/>
            <a:r>
              <a:rPr lang="en-US" sz="2100"/>
              <a:t>Capable Switch</a:t>
            </a:r>
          </a:p>
          <a:p>
            <a:pPr algn="l">
              <a:lnSpc>
                <a:spcPct val="70000"/>
              </a:lnSpc>
            </a:pPr>
            <a:endParaRPr lang="en-US" sz="2100"/>
          </a:p>
          <a:p>
            <a:pPr algn="l">
              <a:lnSpc>
                <a:spcPct val="80000"/>
              </a:lnSpc>
              <a:spcBef>
                <a:spcPts val="738"/>
              </a:spcBef>
            </a:pPr>
            <a:r>
              <a:rPr lang="en-US" sz="2100"/>
              <a:t>          resources</a:t>
            </a:r>
            <a:br>
              <a:rPr lang="en-US" sz="2100"/>
            </a:br>
            <a:r>
              <a:rPr lang="en-US" sz="2100"/>
              <a:t>      (ports, queues)</a:t>
            </a:r>
          </a:p>
          <a:p>
            <a:pPr algn="l">
              <a:spcBef>
                <a:spcPts val="738"/>
              </a:spcBef>
            </a:pPr>
            <a:endParaRPr lang="en-US" sz="2100"/>
          </a:p>
        </p:txBody>
      </p:sp>
      <p:sp>
        <p:nvSpPr>
          <p:cNvPr id="312325" name="Rectangle 4"/>
          <p:cNvSpPr>
            <a:spLocks/>
          </p:cNvSpPr>
          <p:nvPr/>
        </p:nvSpPr>
        <p:spPr bwMode="auto">
          <a:xfrm>
            <a:off x="5214938" y="1219200"/>
            <a:ext cx="375126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OpenFlow Controller</a:t>
            </a:r>
          </a:p>
          <a:p>
            <a:pPr marL="185738" indent="-185738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OpenFlow Logical Switch</a:t>
            </a:r>
          </a:p>
          <a:p>
            <a:pPr marL="522288" lvl="1" indent="-185738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instance of an OpenFlow Switch </a:t>
            </a:r>
          </a:p>
        </p:txBody>
      </p:sp>
      <p:sp>
        <p:nvSpPr>
          <p:cNvPr id="312326" name="Rechteck 34"/>
          <p:cNvSpPr>
            <a:spLocks noChangeArrowheads="1"/>
          </p:cNvSpPr>
          <p:nvPr/>
        </p:nvSpPr>
        <p:spPr bwMode="auto">
          <a:xfrm>
            <a:off x="3394075" y="4500563"/>
            <a:ext cx="1820863" cy="80327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55" tIns="33677" rIns="67355" bIns="33677"/>
          <a:lstStyle/>
          <a:p>
            <a:r>
              <a:rPr lang="en-US" sz="2100"/>
              <a:t>OF Logical Switch</a:t>
            </a:r>
          </a:p>
        </p:txBody>
      </p:sp>
      <p:sp>
        <p:nvSpPr>
          <p:cNvPr id="312327" name="Rechteck 35"/>
          <p:cNvSpPr>
            <a:spLocks noChangeArrowheads="1"/>
          </p:cNvSpPr>
          <p:nvPr/>
        </p:nvSpPr>
        <p:spPr bwMode="auto">
          <a:xfrm>
            <a:off x="6072188" y="4500563"/>
            <a:ext cx="1822450" cy="80327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55" tIns="33677" rIns="67355" bIns="33677"/>
          <a:lstStyle/>
          <a:p>
            <a:r>
              <a:rPr lang="en-US" sz="2100"/>
              <a:t>OF Logical Switch</a:t>
            </a:r>
          </a:p>
        </p:txBody>
      </p:sp>
      <p:sp>
        <p:nvSpPr>
          <p:cNvPr id="312328" name="Rechteck 36"/>
          <p:cNvSpPr>
            <a:spLocks noChangeArrowheads="1"/>
          </p:cNvSpPr>
          <p:nvPr/>
        </p:nvSpPr>
        <p:spPr bwMode="auto">
          <a:xfrm>
            <a:off x="1036638" y="2590800"/>
            <a:ext cx="1820862" cy="803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Configuration Point</a:t>
            </a:r>
          </a:p>
        </p:txBody>
      </p:sp>
      <p:sp>
        <p:nvSpPr>
          <p:cNvPr id="312329" name="Rechteck 33"/>
          <p:cNvSpPr>
            <a:spLocks noChangeArrowheads="1"/>
          </p:cNvSpPr>
          <p:nvPr/>
        </p:nvSpPr>
        <p:spPr bwMode="auto">
          <a:xfrm>
            <a:off x="928688" y="2697163"/>
            <a:ext cx="1822450" cy="8048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Configuration Point</a:t>
            </a:r>
          </a:p>
        </p:txBody>
      </p:sp>
      <p:cxnSp>
        <p:nvCxnSpPr>
          <p:cNvPr id="9" name="Gerade Verbindung 8"/>
          <p:cNvCxnSpPr>
            <a:stCxn id="312329" idx="2"/>
          </p:cNvCxnSpPr>
          <p:nvPr/>
        </p:nvCxnSpPr>
        <p:spPr bwMode="auto">
          <a:xfrm flipH="1">
            <a:off x="1828800" y="3502025"/>
            <a:ext cx="11113" cy="765175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331" name="Rechteck 40"/>
          <p:cNvSpPr>
            <a:spLocks noChangeArrowheads="1"/>
          </p:cNvSpPr>
          <p:nvPr/>
        </p:nvSpPr>
        <p:spPr bwMode="auto">
          <a:xfrm>
            <a:off x="0" y="3608388"/>
            <a:ext cx="1822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r>
              <a:rPr lang="en-US" sz="2100" b="1"/>
              <a:t>OF-CONFIG</a:t>
            </a:r>
          </a:p>
        </p:txBody>
      </p:sp>
      <p:sp>
        <p:nvSpPr>
          <p:cNvPr id="312332" name="Rechteck 41"/>
          <p:cNvSpPr>
            <a:spLocks noChangeArrowheads="1"/>
          </p:cNvSpPr>
          <p:nvPr/>
        </p:nvSpPr>
        <p:spPr bwMode="auto">
          <a:xfrm>
            <a:off x="3983038" y="2590800"/>
            <a:ext cx="1820862" cy="803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Configuration Point</a:t>
            </a:r>
          </a:p>
        </p:txBody>
      </p:sp>
      <p:sp>
        <p:nvSpPr>
          <p:cNvPr id="312333" name="Rechteck 43"/>
          <p:cNvSpPr>
            <a:spLocks noChangeArrowheads="1"/>
          </p:cNvSpPr>
          <p:nvPr/>
        </p:nvSpPr>
        <p:spPr bwMode="auto">
          <a:xfrm>
            <a:off x="3875088" y="2697163"/>
            <a:ext cx="1822450" cy="8048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OpenFlow</a:t>
            </a:r>
          </a:p>
          <a:p>
            <a:r>
              <a:rPr lang="en-US" sz="2100"/>
              <a:t>Controller</a:t>
            </a:r>
          </a:p>
        </p:txBody>
      </p:sp>
      <p:sp>
        <p:nvSpPr>
          <p:cNvPr id="312334" name="Rechteck 44"/>
          <p:cNvSpPr>
            <a:spLocks noChangeArrowheads="1"/>
          </p:cNvSpPr>
          <p:nvPr/>
        </p:nvSpPr>
        <p:spPr bwMode="auto">
          <a:xfrm>
            <a:off x="6394450" y="2590800"/>
            <a:ext cx="1820863" cy="803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Configuration Point</a:t>
            </a:r>
          </a:p>
        </p:txBody>
      </p:sp>
      <p:sp>
        <p:nvSpPr>
          <p:cNvPr id="312335" name="Rechteck 46"/>
          <p:cNvSpPr>
            <a:spLocks noChangeArrowheads="1"/>
          </p:cNvSpPr>
          <p:nvPr/>
        </p:nvSpPr>
        <p:spPr bwMode="auto">
          <a:xfrm>
            <a:off x="6286500" y="2697163"/>
            <a:ext cx="1822450" cy="8048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OpenFlow</a:t>
            </a:r>
          </a:p>
          <a:p>
            <a:r>
              <a:rPr lang="en-US" sz="2100"/>
              <a:t>Controller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554413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3929063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4303713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4678363" y="5680075"/>
            <a:ext cx="215900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5054600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5429250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5803900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6180138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>
            <a:off x="6554788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6929438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 bwMode="auto">
          <a:xfrm>
            <a:off x="7304088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>
            <a:off x="7678738" y="5680075"/>
            <a:ext cx="215900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8054975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>
            <a:off x="2803525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>
            <a:off x="3179763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cxnSp>
        <p:nvCxnSpPr>
          <p:cNvPr id="24" name="Gerade Verbindung 23"/>
          <p:cNvCxnSpPr>
            <a:stCxn id="312326" idx="2"/>
            <a:endCxn id="61" idx="0"/>
          </p:cNvCxnSpPr>
          <p:nvPr/>
        </p:nvCxnSpPr>
        <p:spPr bwMode="auto">
          <a:xfrm flipH="1">
            <a:off x="2911475" y="5303838"/>
            <a:ext cx="1392238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Gerade Verbindung 62"/>
          <p:cNvCxnSpPr>
            <a:stCxn id="312326" idx="2"/>
            <a:endCxn id="62" idx="0"/>
          </p:cNvCxnSpPr>
          <p:nvPr/>
        </p:nvCxnSpPr>
        <p:spPr bwMode="auto">
          <a:xfrm flipH="1">
            <a:off x="3286125" y="5303838"/>
            <a:ext cx="1017588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>
            <a:stCxn id="312326" idx="2"/>
            <a:endCxn id="10" idx="0"/>
          </p:cNvCxnSpPr>
          <p:nvPr/>
        </p:nvCxnSpPr>
        <p:spPr bwMode="auto">
          <a:xfrm flipH="1">
            <a:off x="3660775" y="5303838"/>
            <a:ext cx="642938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>
            <a:stCxn id="312326" idx="2"/>
            <a:endCxn id="48" idx="0"/>
          </p:cNvCxnSpPr>
          <p:nvPr/>
        </p:nvCxnSpPr>
        <p:spPr bwMode="auto">
          <a:xfrm flipH="1">
            <a:off x="4037013" y="5303838"/>
            <a:ext cx="26670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>
            <a:stCxn id="312326" idx="2"/>
            <a:endCxn id="50" idx="0"/>
          </p:cNvCxnSpPr>
          <p:nvPr/>
        </p:nvCxnSpPr>
        <p:spPr bwMode="auto">
          <a:xfrm>
            <a:off x="4303713" y="5303838"/>
            <a:ext cx="10795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>
            <a:stCxn id="312326" idx="2"/>
            <a:endCxn id="53" idx="0"/>
          </p:cNvCxnSpPr>
          <p:nvPr/>
        </p:nvCxnSpPr>
        <p:spPr bwMode="auto">
          <a:xfrm>
            <a:off x="4303713" y="5303838"/>
            <a:ext cx="123190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>
            <a:stCxn id="312326" idx="2"/>
            <a:endCxn id="52" idx="0"/>
          </p:cNvCxnSpPr>
          <p:nvPr/>
        </p:nvCxnSpPr>
        <p:spPr bwMode="auto">
          <a:xfrm>
            <a:off x="4303713" y="5303838"/>
            <a:ext cx="85725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>
            <a:stCxn id="312326" idx="2"/>
            <a:endCxn id="51" idx="0"/>
          </p:cNvCxnSpPr>
          <p:nvPr/>
        </p:nvCxnSpPr>
        <p:spPr bwMode="auto">
          <a:xfrm>
            <a:off x="4303713" y="5303838"/>
            <a:ext cx="48260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>
            <a:stCxn id="312327" idx="2"/>
            <a:endCxn id="54" idx="0"/>
          </p:cNvCxnSpPr>
          <p:nvPr/>
        </p:nvCxnSpPr>
        <p:spPr bwMode="auto">
          <a:xfrm flipH="1">
            <a:off x="5911850" y="5303838"/>
            <a:ext cx="1071563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>
            <a:stCxn id="312327" idx="2"/>
            <a:endCxn id="55" idx="0"/>
          </p:cNvCxnSpPr>
          <p:nvPr/>
        </p:nvCxnSpPr>
        <p:spPr bwMode="auto">
          <a:xfrm flipH="1">
            <a:off x="6286500" y="5303838"/>
            <a:ext cx="696913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>
            <a:stCxn id="312327" idx="2"/>
            <a:endCxn id="56" idx="0"/>
          </p:cNvCxnSpPr>
          <p:nvPr/>
        </p:nvCxnSpPr>
        <p:spPr bwMode="auto">
          <a:xfrm flipH="1">
            <a:off x="6661150" y="5303838"/>
            <a:ext cx="322263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>
            <a:stCxn id="312327" idx="2"/>
            <a:endCxn id="57" idx="0"/>
          </p:cNvCxnSpPr>
          <p:nvPr/>
        </p:nvCxnSpPr>
        <p:spPr bwMode="auto">
          <a:xfrm>
            <a:off x="6983413" y="5303838"/>
            <a:ext cx="53975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>
            <a:stCxn id="312327" idx="2"/>
            <a:endCxn id="60" idx="0"/>
          </p:cNvCxnSpPr>
          <p:nvPr/>
        </p:nvCxnSpPr>
        <p:spPr bwMode="auto">
          <a:xfrm>
            <a:off x="6983413" y="5303838"/>
            <a:ext cx="1177925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>
            <a:stCxn id="312327" idx="2"/>
            <a:endCxn id="59" idx="0"/>
          </p:cNvCxnSpPr>
          <p:nvPr/>
        </p:nvCxnSpPr>
        <p:spPr bwMode="auto">
          <a:xfrm>
            <a:off x="6983413" y="5303838"/>
            <a:ext cx="803275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>
            <a:stCxn id="312327" idx="2"/>
            <a:endCxn id="58" idx="0"/>
          </p:cNvCxnSpPr>
          <p:nvPr/>
        </p:nvCxnSpPr>
        <p:spPr bwMode="auto">
          <a:xfrm>
            <a:off x="6983413" y="5303838"/>
            <a:ext cx="428625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>
            <a:stCxn id="312333" idx="2"/>
            <a:endCxn id="312326" idx="0"/>
          </p:cNvCxnSpPr>
          <p:nvPr/>
        </p:nvCxnSpPr>
        <p:spPr bwMode="auto">
          <a:xfrm flipH="1">
            <a:off x="4305300" y="3502025"/>
            <a:ext cx="481013" cy="998538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>
            <a:stCxn id="312335" idx="2"/>
            <a:endCxn id="312327" idx="0"/>
          </p:cNvCxnSpPr>
          <p:nvPr/>
        </p:nvCxnSpPr>
        <p:spPr bwMode="auto">
          <a:xfrm flipH="1">
            <a:off x="6983413" y="3502025"/>
            <a:ext cx="214312" cy="998538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368" name="Rechteck 116"/>
          <p:cNvSpPr>
            <a:spLocks noChangeArrowheads="1"/>
          </p:cNvSpPr>
          <p:nvPr/>
        </p:nvSpPr>
        <p:spPr bwMode="auto">
          <a:xfrm>
            <a:off x="4349750" y="3733800"/>
            <a:ext cx="1822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r>
              <a:rPr lang="en-US" sz="2100"/>
              <a:t>OpenFlow</a:t>
            </a:r>
          </a:p>
        </p:txBody>
      </p:sp>
      <p:sp>
        <p:nvSpPr>
          <p:cNvPr id="312369" name="Rechteck 117"/>
          <p:cNvSpPr>
            <a:spLocks noChangeArrowheads="1"/>
          </p:cNvSpPr>
          <p:nvPr/>
        </p:nvSpPr>
        <p:spPr bwMode="auto">
          <a:xfrm>
            <a:off x="6865938" y="3686175"/>
            <a:ext cx="18208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r>
              <a:rPr lang="en-US" sz="2100"/>
              <a:t>OpenFlow</a:t>
            </a:r>
          </a:p>
        </p:txBody>
      </p:sp>
      <p:sp>
        <p:nvSpPr>
          <p:cNvPr id="29715" name="Oval 29714"/>
          <p:cNvSpPr>
            <a:spLocks noChangeArrowheads="1"/>
          </p:cNvSpPr>
          <p:nvPr/>
        </p:nvSpPr>
        <p:spPr bwMode="auto">
          <a:xfrm>
            <a:off x="76200" y="3352800"/>
            <a:ext cx="4495800" cy="1066800"/>
          </a:xfrm>
          <a:prstGeom prst="ellipse">
            <a:avLst/>
          </a:prstGeom>
          <a:noFill/>
          <a:ln w="127000">
            <a:solidFill>
              <a:srgbClr val="FF6600">
                <a:alpha val="7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55" tIns="33677" rIns="67355" bIns="33677"/>
          <a:lstStyle/>
          <a:p>
            <a:endParaRPr lang="en-US"/>
          </a:p>
        </p:txBody>
      </p:sp>
      <p:sp>
        <p:nvSpPr>
          <p:cNvPr id="312371" name="Rechteck 40"/>
          <p:cNvSpPr>
            <a:spLocks noChangeArrowheads="1"/>
          </p:cNvSpPr>
          <p:nvPr/>
        </p:nvSpPr>
        <p:spPr bwMode="auto">
          <a:xfrm>
            <a:off x="1835150" y="3513138"/>
            <a:ext cx="2508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3677" rIns="36000" bIns="33677"/>
          <a:lstStyle/>
          <a:p>
            <a:r>
              <a:rPr lang="en-US" sz="2100"/>
              <a:t>using IETF </a:t>
            </a:r>
            <a:r>
              <a:rPr lang="en-US" sz="2100" b="1"/>
              <a:t>Netconf</a:t>
            </a:r>
            <a:r>
              <a:rPr lang="en-US" sz="2100"/>
              <a:t> &amp; </a:t>
            </a:r>
            <a:r>
              <a:rPr lang="en-US" sz="2100" b="1"/>
              <a:t>XML</a:t>
            </a:r>
            <a:r>
              <a:rPr lang="en-US" sz="2100"/>
              <a:t> data models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8E581A-6981-DB49-8BF5-BFF1A4439F5C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29698" name="Rectangle 4"/>
          <p:cNvSpPr>
            <a:spLocks/>
          </p:cNvSpPr>
          <p:nvPr/>
        </p:nvSpPr>
        <p:spPr bwMode="auto">
          <a:xfrm>
            <a:off x="500063" y="914400"/>
            <a:ext cx="83391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50000"/>
              </a:lnSpc>
              <a:spcBef>
                <a:spcPts val="442"/>
              </a:spcBef>
              <a:buClr>
                <a:srgbClr val="000000"/>
              </a:buClr>
              <a:buSzPct val="100000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OF-CONFIG 1.0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(Jan 2012) based on OpenFlow 1.2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assigning controllers to logical switches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retrieving assignment of resources to logical switches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configuring some properties of ports and queues</a:t>
            </a:r>
          </a:p>
          <a:p>
            <a:pPr marL="199960" indent="-199960" algn="l">
              <a:lnSpc>
                <a:spcPct val="50000"/>
              </a:lnSpc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OF-CONFIG 1.1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(Apr 2012) based on OpenFlow 1.3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added controller certificates and resource type "table"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retrieving logical switch capabilities signaled to controller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configuring of tunnel endpoints</a:t>
            </a:r>
          </a:p>
          <a:p>
            <a:pPr marL="199960" indent="-199960" algn="l">
              <a:lnSpc>
                <a:spcPct val="50000"/>
              </a:lnSpc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OF-CONFIG 1.1.1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(Aug 2012) based on OpenFlow 1.3.1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consolidation of version 1.1, fixing small inconsistencies</a:t>
            </a:r>
          </a:p>
          <a:p>
            <a:pPr marL="199960" indent="-199960" algn="l">
              <a:lnSpc>
                <a:spcPct val="50000"/>
              </a:lnSpc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OF-CONFIG 1.2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(early 2013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based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on 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OpenFlow 1.3.1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536510" lvl="1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features still under discussion, candidates include</a:t>
            </a:r>
          </a:p>
          <a:p>
            <a:pPr marL="860420" lvl="2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retrieving capable switch capabilities, configuring logical switch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capab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860420" lvl="2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assigning resources to logical switches</a:t>
            </a:r>
          </a:p>
          <a:p>
            <a:pPr marL="860420" lvl="2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simple topology detection</a:t>
            </a:r>
          </a:p>
          <a:p>
            <a:pPr marL="860420" lvl="2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event notification</a:t>
            </a:r>
          </a:p>
          <a:p>
            <a:pPr marL="523870" lvl="1" indent="-187096" algn="l">
              <a:spcBef>
                <a:spcPts val="125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3347" name="Rectangle 5"/>
          <p:cNvSpPr>
            <a:spLocks/>
          </p:cNvSpPr>
          <p:nvPr/>
        </p:nvSpPr>
        <p:spPr bwMode="auto">
          <a:xfrm>
            <a:off x="517525" y="228600"/>
            <a:ext cx="7635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 smtClean="0">
                <a:sym typeface="Helvetica Light" charset="0"/>
              </a:rPr>
              <a:t>OF-CONFIG Scope and Releases</a:t>
            </a:r>
            <a:endParaRPr lang="en-US" sz="2900" b="1" dirty="0">
              <a:solidFill>
                <a:srgbClr val="313231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313348" name="Rectangle 4"/>
          <p:cNvSpPr>
            <a:spLocks/>
          </p:cNvSpPr>
          <p:nvPr/>
        </p:nvSpPr>
        <p:spPr bwMode="auto">
          <a:xfrm>
            <a:off x="6934200" y="762000"/>
            <a:ext cx="19161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Bef>
                <a:spcPts val="1250"/>
              </a:spcBef>
            </a:pPr>
            <a:endParaRPr lang="en-US" sz="2100" b="1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r">
              <a:buClr>
                <a:srgbClr val="000000"/>
              </a:buClr>
              <a:buSzPct val="100000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WG established 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 Sep 2011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4E7-0EB8-CA41-BFE9-FE8FECE9CB6E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33183" name="Group 63"/>
          <p:cNvGrpSpPr>
            <a:grpSpLocks/>
          </p:cNvGrpSpPr>
          <p:nvPr/>
        </p:nvGrpSpPr>
        <p:grpSpPr bwMode="auto">
          <a:xfrm>
            <a:off x="533400" y="2971800"/>
            <a:ext cx="8077200" cy="1524000"/>
            <a:chOff x="-384" y="1008"/>
            <a:chExt cx="1584" cy="864"/>
          </a:xfrm>
        </p:grpSpPr>
        <p:sp>
          <p:nvSpPr>
            <p:cNvPr id="133184" name="AutoShape 64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3185" name="Oval 65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6" name="Oval 66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6962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prstClr val="black"/>
                </a:solidFill>
              </a:rPr>
              <a:t>Review of Previous Lecture (Cont’d)</a:t>
            </a:r>
            <a:endParaRPr lang="en-US" sz="3200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Better scalability</a:t>
            </a:r>
            <a:r>
              <a:rPr lang="en-US" sz="2400"/>
              <a:t>: reduces load on routers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Easier management</a:t>
            </a:r>
            <a:r>
              <a:rPr lang="en-US" sz="2400"/>
              <a:t>: configuration from a single point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Easier evolvability</a:t>
            </a:r>
            <a:r>
              <a:rPr lang="en-US" sz="2400"/>
              <a:t>: freedom from router software</a:t>
            </a:r>
          </a:p>
        </p:txBody>
      </p:sp>
      <p:sp>
        <p:nvSpPr>
          <p:cNvPr id="133138" name="AutoShape 18"/>
          <p:cNvSpPr>
            <a:spLocks noChangeArrowheads="1"/>
          </p:cNvSpPr>
          <p:nvPr/>
        </p:nvSpPr>
        <p:spPr bwMode="auto">
          <a:xfrm>
            <a:off x="3810000" y="1981200"/>
            <a:ext cx="1600200" cy="533400"/>
          </a:xfrm>
          <a:prstGeom prst="cube">
            <a:avLst>
              <a:gd name="adj" fmla="val 25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RCP</a:t>
            </a:r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133600" y="3962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141" name="Object 21"/>
          <p:cNvGraphicFramePr>
            <a:graphicFrameLocks noChangeAspect="1"/>
          </p:cNvGraphicFramePr>
          <p:nvPr/>
        </p:nvGraphicFramePr>
        <p:xfrm>
          <a:off x="381000" y="35814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Visio" r:id="rId4" imgW="916534" imgH="552907" progId="Visio.Drawing.11">
                  <p:embed/>
                </p:oleObj>
              </mc:Choice>
              <mc:Fallback>
                <p:oleObj name="Visio" r:id="rId4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2" name="Object 22"/>
          <p:cNvGraphicFramePr>
            <a:graphicFrameLocks noChangeAspect="1"/>
          </p:cNvGraphicFramePr>
          <p:nvPr/>
        </p:nvGraphicFramePr>
        <p:xfrm>
          <a:off x="4953000" y="3581400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Visio" r:id="rId6" imgW="916534" imgH="552907" progId="Visio.Drawing.11">
                  <p:embed/>
                </p:oleObj>
              </mc:Choice>
              <mc:Fallback>
                <p:oleObj name="Visio" r:id="rId6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81400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3" name="Object 23"/>
          <p:cNvGraphicFramePr>
            <a:graphicFrameLocks noChangeAspect="1"/>
          </p:cNvGraphicFramePr>
          <p:nvPr/>
        </p:nvGraphicFramePr>
        <p:xfrm>
          <a:off x="4419600" y="4310063"/>
          <a:ext cx="685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" name="Visio" r:id="rId7" imgW="916534" imgH="552907" progId="Visio.Drawing.11">
                  <p:embed/>
                </p:oleObj>
              </mc:Choice>
              <mc:Fallback>
                <p:oleObj name="Visio" r:id="rId7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310063"/>
                        <a:ext cx="6858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4" name="Object 24"/>
          <p:cNvGraphicFramePr>
            <a:graphicFrameLocks noChangeAspect="1"/>
          </p:cNvGraphicFramePr>
          <p:nvPr/>
        </p:nvGraphicFramePr>
        <p:xfrm>
          <a:off x="7924800" y="37338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Visio" r:id="rId8" imgW="916534" imgH="552907" progId="Visio.Drawing.11">
                  <p:embed/>
                </p:oleObj>
              </mc:Choice>
              <mc:Fallback>
                <p:oleObj name="Visio" r:id="rId8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5" name="Object 25"/>
          <p:cNvGraphicFramePr>
            <a:graphicFrameLocks noChangeAspect="1"/>
          </p:cNvGraphicFramePr>
          <p:nvPr/>
        </p:nvGraphicFramePr>
        <p:xfrm>
          <a:off x="6781800" y="28956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" name="Visio" r:id="rId9" imgW="916534" imgH="552907" progId="Visio.Drawing.11">
                  <p:embed/>
                </p:oleObj>
              </mc:Choice>
              <mc:Fallback>
                <p:oleObj name="Visio" r:id="rId9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956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6" name="Object 26"/>
          <p:cNvGraphicFramePr>
            <a:graphicFrameLocks noChangeAspect="1"/>
          </p:cNvGraphicFramePr>
          <p:nvPr/>
        </p:nvGraphicFramePr>
        <p:xfrm>
          <a:off x="2362200" y="2971800"/>
          <a:ext cx="685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" name="Visio" r:id="rId10" imgW="916534" imgH="552907" progId="Visio.Drawing.11">
                  <p:embed/>
                </p:oleObj>
              </mc:Choice>
              <mc:Fallback>
                <p:oleObj name="Visio" r:id="rId10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685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7" name="Object 27"/>
          <p:cNvGraphicFramePr>
            <a:graphicFrameLocks noChangeAspect="1"/>
          </p:cNvGraphicFramePr>
          <p:nvPr/>
        </p:nvGraphicFramePr>
        <p:xfrm>
          <a:off x="2667000" y="3914775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" name="Visio" r:id="rId11" imgW="916534" imgH="552907" progId="Visio.Drawing.11">
                  <p:embed/>
                </p:oleObj>
              </mc:Choice>
              <mc:Fallback>
                <p:oleObj name="Visio" r:id="rId11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14775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80" name="Group 60"/>
          <p:cNvGrpSpPr>
            <a:grpSpLocks/>
          </p:cNvGrpSpPr>
          <p:nvPr/>
        </p:nvGrpSpPr>
        <p:grpSpPr bwMode="auto">
          <a:xfrm>
            <a:off x="228600" y="2209800"/>
            <a:ext cx="8610600" cy="2895600"/>
            <a:chOff x="144" y="1392"/>
            <a:chExt cx="5424" cy="1824"/>
          </a:xfrm>
        </p:grpSpPr>
        <p:sp>
          <p:nvSpPr>
            <p:cNvPr id="133148" name="AutoShape 28"/>
            <p:cNvSpPr>
              <a:spLocks noChangeArrowheads="1"/>
            </p:cNvSpPr>
            <p:nvPr/>
          </p:nvSpPr>
          <p:spPr bwMode="auto">
            <a:xfrm rot="4154241">
              <a:off x="1344" y="1504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AutoShape 29"/>
            <p:cNvSpPr>
              <a:spLocks noChangeArrowheads="1"/>
            </p:cNvSpPr>
            <p:nvPr/>
          </p:nvSpPr>
          <p:spPr bwMode="auto">
            <a:xfrm rot="2975012">
              <a:off x="48" y="1872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AutoShape 30"/>
            <p:cNvSpPr>
              <a:spLocks noChangeArrowheads="1"/>
            </p:cNvSpPr>
            <p:nvPr/>
          </p:nvSpPr>
          <p:spPr bwMode="auto">
            <a:xfrm rot="-1846238">
              <a:off x="2400" y="2976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1" name="AutoShape 31"/>
            <p:cNvSpPr>
              <a:spLocks noChangeArrowheads="1"/>
            </p:cNvSpPr>
            <p:nvPr/>
          </p:nvSpPr>
          <p:spPr bwMode="auto">
            <a:xfrm rot="7656370">
              <a:off x="4512" y="148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AutoShape 32"/>
            <p:cNvSpPr>
              <a:spLocks noChangeArrowheads="1"/>
            </p:cNvSpPr>
            <p:nvPr/>
          </p:nvSpPr>
          <p:spPr bwMode="auto">
            <a:xfrm rot="13870596">
              <a:off x="5232" y="268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3153" name="Object 33"/>
          <p:cNvGraphicFramePr>
            <a:graphicFrameLocks noChangeAspect="1"/>
          </p:cNvGraphicFramePr>
          <p:nvPr/>
        </p:nvGraphicFramePr>
        <p:xfrm>
          <a:off x="6324600" y="3762375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" name="Visio" r:id="rId12" imgW="916534" imgH="552907" progId="Visio.Drawing.11">
                  <p:embed/>
                </p:oleObj>
              </mc:Choice>
              <mc:Fallback>
                <p:oleObj name="Visio" r:id="rId12" imgW="916534" imgH="552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762375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81" name="Group 61"/>
          <p:cNvGrpSpPr>
            <a:grpSpLocks/>
          </p:cNvGrpSpPr>
          <p:nvPr/>
        </p:nvGrpSpPr>
        <p:grpSpPr bwMode="auto">
          <a:xfrm>
            <a:off x="990600" y="2438400"/>
            <a:ext cx="7010400" cy="1828800"/>
            <a:chOff x="624" y="1536"/>
            <a:chExt cx="4416" cy="1152"/>
          </a:xfrm>
        </p:grpSpPr>
        <p:sp>
          <p:nvSpPr>
            <p:cNvPr id="133162" name="Line 42"/>
            <p:cNvSpPr>
              <a:spLocks noChangeShapeType="1"/>
            </p:cNvSpPr>
            <p:nvPr/>
          </p:nvSpPr>
          <p:spPr bwMode="auto">
            <a:xfrm flipV="1">
              <a:off x="1872" y="1584"/>
              <a:ext cx="62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3" name="Line 43"/>
            <p:cNvSpPr>
              <a:spLocks noChangeShapeType="1"/>
            </p:cNvSpPr>
            <p:nvPr/>
          </p:nvSpPr>
          <p:spPr bwMode="auto">
            <a:xfrm flipV="1">
              <a:off x="624" y="1536"/>
              <a:ext cx="1776" cy="8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4" name="Line 44"/>
            <p:cNvSpPr>
              <a:spLocks noChangeShapeType="1"/>
            </p:cNvSpPr>
            <p:nvPr/>
          </p:nvSpPr>
          <p:spPr bwMode="auto">
            <a:xfrm flipH="1" flipV="1">
              <a:off x="2784" y="1584"/>
              <a:ext cx="144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5" name="Line 45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1776" cy="8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6" name="Line 46"/>
            <p:cNvSpPr>
              <a:spLocks noChangeShapeType="1"/>
            </p:cNvSpPr>
            <p:nvPr/>
          </p:nvSpPr>
          <p:spPr bwMode="auto">
            <a:xfrm flipH="1" flipV="1">
              <a:off x="3360" y="1536"/>
              <a:ext cx="960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4" name="Line 54"/>
            <p:cNvSpPr>
              <a:spLocks noChangeShapeType="1"/>
            </p:cNvSpPr>
            <p:nvPr/>
          </p:nvSpPr>
          <p:spPr bwMode="auto">
            <a:xfrm flipH="1" flipV="1">
              <a:off x="2976" y="1584"/>
              <a:ext cx="192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6" name="Line 56"/>
            <p:cNvSpPr>
              <a:spLocks noChangeShapeType="1"/>
            </p:cNvSpPr>
            <p:nvPr/>
          </p:nvSpPr>
          <p:spPr bwMode="auto">
            <a:xfrm flipV="1">
              <a:off x="1920" y="1584"/>
              <a:ext cx="816" cy="9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8" name="Line 58"/>
            <p:cNvSpPr>
              <a:spLocks noChangeShapeType="1"/>
            </p:cNvSpPr>
            <p:nvPr/>
          </p:nvSpPr>
          <p:spPr bwMode="auto">
            <a:xfrm flipH="1" flipV="1">
              <a:off x="3120" y="1584"/>
              <a:ext cx="864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82" name="Group 62"/>
          <p:cNvGrpSpPr>
            <a:grpSpLocks/>
          </p:cNvGrpSpPr>
          <p:nvPr/>
        </p:nvGrpSpPr>
        <p:grpSpPr bwMode="auto">
          <a:xfrm>
            <a:off x="990600" y="2286000"/>
            <a:ext cx="7010400" cy="1981200"/>
            <a:chOff x="624" y="1440"/>
            <a:chExt cx="4416" cy="1248"/>
          </a:xfrm>
        </p:grpSpPr>
        <p:sp>
          <p:nvSpPr>
            <p:cNvPr id="133167" name="Line 47"/>
            <p:cNvSpPr>
              <a:spLocks noChangeShapeType="1"/>
            </p:cNvSpPr>
            <p:nvPr/>
          </p:nvSpPr>
          <p:spPr bwMode="auto">
            <a:xfrm flipH="1" flipV="1">
              <a:off x="2880" y="1584"/>
              <a:ext cx="144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8" name="Line 48"/>
            <p:cNvSpPr>
              <a:spLocks noChangeShapeType="1"/>
            </p:cNvSpPr>
            <p:nvPr/>
          </p:nvSpPr>
          <p:spPr bwMode="auto">
            <a:xfrm flipH="1" flipV="1">
              <a:off x="3120" y="1584"/>
              <a:ext cx="1920" cy="9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9" name="Line 49"/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960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0" name="Line 50"/>
            <p:cNvSpPr>
              <a:spLocks noChangeShapeType="1"/>
            </p:cNvSpPr>
            <p:nvPr/>
          </p:nvSpPr>
          <p:spPr bwMode="auto">
            <a:xfrm flipV="1">
              <a:off x="1824" y="1536"/>
              <a:ext cx="62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1" name="Line 51"/>
            <p:cNvSpPr>
              <a:spLocks noChangeShapeType="1"/>
            </p:cNvSpPr>
            <p:nvPr/>
          </p:nvSpPr>
          <p:spPr bwMode="auto">
            <a:xfrm flipV="1">
              <a:off x="624" y="1440"/>
              <a:ext cx="1776" cy="8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5" name="Line 55"/>
            <p:cNvSpPr>
              <a:spLocks noChangeShapeType="1"/>
            </p:cNvSpPr>
            <p:nvPr/>
          </p:nvSpPr>
          <p:spPr bwMode="auto">
            <a:xfrm flipH="1" flipV="1">
              <a:off x="3072" y="1584"/>
              <a:ext cx="192" cy="62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7" name="Line 57"/>
            <p:cNvSpPr>
              <a:spLocks noChangeShapeType="1"/>
            </p:cNvSpPr>
            <p:nvPr/>
          </p:nvSpPr>
          <p:spPr bwMode="auto">
            <a:xfrm flipV="1">
              <a:off x="1824" y="1584"/>
              <a:ext cx="768" cy="86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9" name="Line 59"/>
            <p:cNvSpPr>
              <a:spLocks noChangeShapeType="1"/>
            </p:cNvSpPr>
            <p:nvPr/>
          </p:nvSpPr>
          <p:spPr bwMode="auto">
            <a:xfrm flipH="1" flipV="1">
              <a:off x="3216" y="1584"/>
              <a:ext cx="864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0" name="Group 70"/>
          <p:cNvGrpSpPr>
            <a:grpSpLocks/>
          </p:cNvGrpSpPr>
          <p:nvPr/>
        </p:nvGrpSpPr>
        <p:grpSpPr bwMode="auto">
          <a:xfrm>
            <a:off x="76200" y="4419600"/>
            <a:ext cx="1905000" cy="609600"/>
            <a:chOff x="4416" y="960"/>
            <a:chExt cx="1200" cy="384"/>
          </a:xfrm>
        </p:grpSpPr>
        <p:sp>
          <p:nvSpPr>
            <p:cNvPr id="133189" name="Rectangle 69"/>
            <p:cNvSpPr>
              <a:spLocks noChangeArrowheads="1"/>
            </p:cNvSpPr>
            <p:nvPr/>
          </p:nvSpPr>
          <p:spPr bwMode="auto">
            <a:xfrm>
              <a:off x="4416" y="960"/>
              <a:ext cx="120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7" name="Line 67"/>
            <p:cNvSpPr>
              <a:spLocks noChangeShapeType="1"/>
            </p:cNvSpPr>
            <p:nvPr/>
          </p:nvSpPr>
          <p:spPr bwMode="auto">
            <a:xfrm>
              <a:off x="5040" y="1152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8" name="Rectangle 68"/>
            <p:cNvSpPr>
              <a:spLocks noChangeArrowheads="1"/>
            </p:cNvSpPr>
            <p:nvPr/>
          </p:nvSpPr>
          <p:spPr bwMode="auto">
            <a:xfrm>
              <a:off x="4464" y="1008"/>
              <a:ext cx="5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ahoma" charset="0"/>
                </a:rPr>
                <a:t>iBGP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8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Matthew Caesar, UIUC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05174" y="3244334"/>
            <a:ext cx="353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Review of Previous Lecture (Cont’d)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52400" y="960438"/>
            <a:ext cx="8839200" cy="5135562"/>
          </a:xfrm>
        </p:spPr>
        <p:txBody>
          <a:bodyPr>
            <a:normAutofit fontScale="92500" lnSpcReduction="10000"/>
          </a:bodyPr>
          <a:lstStyle/>
          <a:p>
            <a:pPr marL="274638" indent="-274638" algn="l">
              <a:buFont typeface="Arial"/>
              <a:buChar char="•"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 marL="274638" indent="-274638" algn="l">
              <a:buFont typeface="Arial"/>
              <a:buChar char="•"/>
              <a:defRPr/>
            </a:pPr>
            <a:r>
              <a:rPr lang="en-US" sz="2400" dirty="0" err="1" smtClean="0">
                <a:latin typeface="Arial"/>
                <a:cs typeface="Arial"/>
              </a:rPr>
              <a:t>Netconf</a:t>
            </a:r>
            <a:r>
              <a:rPr lang="en-US" sz="2400" dirty="0" smtClean="0">
                <a:latin typeface="Arial"/>
                <a:cs typeface="Arial"/>
              </a:rPr>
              <a:t> was chosen as management protocol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>
                <a:latin typeface="Arial"/>
                <a:cs typeface="Arial"/>
              </a:rPr>
              <a:t>n</a:t>
            </a:r>
            <a:r>
              <a:rPr lang="en-US" sz="2200" dirty="0" smtClean="0">
                <a:latin typeface="Arial"/>
                <a:cs typeface="Arial"/>
              </a:rPr>
              <a:t>ot necessarily accepted as ideal solution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>
                <a:latin typeface="Arial"/>
                <a:cs typeface="Arial"/>
              </a:rPr>
              <a:t>still discussing </a:t>
            </a:r>
            <a:r>
              <a:rPr lang="en-US" sz="2200" dirty="0" smtClean="0">
                <a:latin typeface="Arial"/>
                <a:cs typeface="Arial"/>
              </a:rPr>
              <a:t>alternatives</a:t>
            </a:r>
          </a:p>
          <a:p>
            <a:pPr marL="719138" lvl="1" indent="-274638" algn="l">
              <a:buFont typeface="Arial"/>
              <a:buChar char="•"/>
              <a:defRPr/>
            </a:pPr>
            <a:endParaRPr lang="en-US" sz="2000" dirty="0" smtClean="0">
              <a:latin typeface="Arial"/>
              <a:cs typeface="Arial"/>
            </a:endParaRPr>
          </a:p>
          <a:p>
            <a:pPr marL="382588" indent="-274638" algn="l"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XML schema was chosen as modeling language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Yang is also used, but XML is normative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normative XML schema generated from Yang code</a:t>
            </a:r>
          </a:p>
          <a:p>
            <a:pPr marL="719138" lvl="1" indent="-274638" algn="l">
              <a:buFont typeface="Arial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  <a:p>
            <a:pPr marL="382588" indent="-274638" algn="l"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So far, the focus has been on configuration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bootstrap of an OpenFlow network is the obvious first thing to do</a:t>
            </a:r>
          </a:p>
          <a:p>
            <a:pPr marL="719138" lvl="1" indent="-274638" algn="l">
              <a:buFont typeface="Arial"/>
              <a:buChar char="•"/>
              <a:defRPr/>
            </a:pPr>
            <a:endParaRPr lang="en-US" sz="2000" dirty="0" smtClean="0">
              <a:latin typeface="Arial"/>
              <a:cs typeface="Arial"/>
            </a:endParaRPr>
          </a:p>
          <a:p>
            <a:pPr marL="382588" indent="-274638" algn="l"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New work items will be more on OAM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>
                <a:latin typeface="Arial"/>
                <a:cs typeface="Arial"/>
              </a:rPr>
              <a:t>i</a:t>
            </a:r>
            <a:r>
              <a:rPr lang="en-US" sz="2200" dirty="0" smtClean="0">
                <a:latin typeface="Arial"/>
                <a:cs typeface="Arial"/>
              </a:rPr>
              <a:t>ncl. event notifications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2AC07-4901-EF4B-9327-344BD0200B51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314371" name="Rectangle 4"/>
          <p:cNvSpPr>
            <a:spLocks/>
          </p:cNvSpPr>
          <p:nvPr/>
        </p:nvSpPr>
        <p:spPr bwMode="auto">
          <a:xfrm>
            <a:off x="500063" y="914400"/>
            <a:ext cx="83391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50000"/>
              </a:lnSpc>
              <a:spcBef>
                <a:spcPts val="438"/>
              </a:spcBef>
              <a:buClr>
                <a:srgbClr val="000000"/>
              </a:buClr>
              <a:buSzPct val="100000"/>
            </a:pPr>
            <a:endParaRPr lang="en-US" sz="18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4372" name="Rectangle 5"/>
          <p:cNvSpPr>
            <a:spLocks/>
          </p:cNvSpPr>
          <p:nvPr/>
        </p:nvSpPr>
        <p:spPr bwMode="auto">
          <a:xfrm>
            <a:off x="517525" y="228600"/>
            <a:ext cx="763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 dirty="0" smtClean="0">
                <a:sym typeface="Helvetica Light" charset="0"/>
              </a:rPr>
              <a:t>Use of </a:t>
            </a:r>
            <a:r>
              <a:rPr lang="en-US" sz="2800" dirty="0" err="1" smtClean="0">
                <a:sym typeface="Helvetica Light" charset="0"/>
              </a:rPr>
              <a:t>Netconf</a:t>
            </a:r>
            <a:r>
              <a:rPr lang="en-US" sz="2800" dirty="0" smtClean="0">
                <a:sym typeface="Helvetica Light" charset="0"/>
              </a:rPr>
              <a:t> and Yang</a:t>
            </a:r>
            <a:endParaRPr lang="en-US" sz="2900" b="1" dirty="0">
              <a:solidFill>
                <a:srgbClr val="313231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Switches and Controllers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OF-</a:t>
            </a:r>
            <a:r>
              <a:rPr lang="en-US" dirty="0" err="1" smtClean="0">
                <a:solidFill>
                  <a:srgbClr val="000000"/>
                </a:solidFill>
              </a:rPr>
              <a:t>Config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Mininet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endParaRPr lang="de-DE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Machine-local virtual network</a:t>
            </a:r>
          </a:p>
          <a:p>
            <a:pPr lvl="1"/>
            <a:r>
              <a:rPr lang="en-US" dirty="0"/>
              <a:t>great </a:t>
            </a:r>
            <a:r>
              <a:rPr lang="en-US" dirty="0" err="1"/>
              <a:t>dev</a:t>
            </a:r>
            <a:r>
              <a:rPr lang="en-US" dirty="0"/>
              <a:t>/testing tool</a:t>
            </a:r>
          </a:p>
          <a:p>
            <a:r>
              <a:rPr lang="en-US" dirty="0"/>
              <a:t>Uses </a:t>
            </a:r>
            <a:r>
              <a:rPr lang="en-US" dirty="0" err="1"/>
              <a:t>linux</a:t>
            </a:r>
            <a:r>
              <a:rPr lang="en-US" dirty="0"/>
              <a:t> virtual network features</a:t>
            </a:r>
          </a:p>
          <a:p>
            <a:pPr lvl="1"/>
            <a:r>
              <a:rPr lang="en-US" dirty="0"/>
              <a:t>Cheaper than VMs</a:t>
            </a:r>
          </a:p>
          <a:p>
            <a:r>
              <a:rPr lang="en-US" dirty="0"/>
              <a:t>Arbitrary topologies, nodes</a:t>
            </a:r>
          </a:p>
          <a:p>
            <a:endParaRPr lang="de-DE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</a:t>
            </a:r>
            <a:r>
              <a:rPr lang="en-US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000000"/>
                </a:solidFill>
              </a:rPr>
              <a:t>Rapidly prototype, develop and test</a:t>
            </a:r>
          </a:p>
          <a:p>
            <a:pPr lvl="1"/>
            <a:r>
              <a:rPr lang="en-US" dirty="0"/>
              <a:t>Interestingly-sized networks (16-100 nodes) start up in seconds</a:t>
            </a:r>
          </a:p>
          <a:p>
            <a:pPr lvl="1"/>
            <a:r>
              <a:rPr lang="en-US" dirty="0"/>
              <a:t>No lengthy lab reconfiguration or rebooting required</a:t>
            </a:r>
          </a:p>
          <a:p>
            <a:pPr lvl="1"/>
            <a:r>
              <a:rPr lang="en-US" dirty="0"/>
              <a:t>Always-accessible network resources, in any topology, at essentially no cost</a:t>
            </a:r>
          </a:p>
          <a:p>
            <a:pPr lvl="1"/>
            <a:r>
              <a:rPr lang="en-US" dirty="0"/>
              <a:t>Designs that work on </a:t>
            </a:r>
            <a:r>
              <a:rPr lang="en-US" dirty="0" err="1"/>
              <a:t>Mininet</a:t>
            </a:r>
            <a:r>
              <a:rPr lang="en-US" dirty="0"/>
              <a:t> transfer seamlessly to hardware for full speed operation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en-US" dirty="0" err="1">
                <a:solidFill>
                  <a:srgbClr val="000000"/>
                </a:solidFill>
              </a:rPr>
              <a:t>Repeatably</a:t>
            </a:r>
            <a:r>
              <a:rPr lang="en-US" dirty="0">
                <a:solidFill>
                  <a:srgbClr val="000000"/>
                </a:solidFill>
              </a:rPr>
              <a:t> test, analyze, and predict network behavior</a:t>
            </a:r>
          </a:p>
          <a:p>
            <a:pPr lvl="1"/>
            <a:r>
              <a:rPr lang="en-US" dirty="0" smtClean="0"/>
              <a:t>Easy </a:t>
            </a:r>
            <a:r>
              <a:rPr lang="en-US" dirty="0"/>
              <a:t>replication of experimental and test results</a:t>
            </a:r>
          </a:p>
          <a:p>
            <a:pPr lvl="1"/>
            <a:r>
              <a:rPr lang="en-US" dirty="0"/>
              <a:t>Examine effects of code or network changes before testing/deploying on hardware</a:t>
            </a:r>
          </a:p>
          <a:p>
            <a:pPr lvl="1"/>
            <a:r>
              <a:rPr lang="en-US" dirty="0"/>
              <a:t>Allows automated system-level tests and experiments</a:t>
            </a:r>
          </a:p>
          <a:p>
            <a:pPr lvl="1"/>
            <a:r>
              <a:rPr lang="en-US" dirty="0"/>
              <a:t>Recreate real-world network and test cases for a variety of topologies and configurations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000000"/>
                </a:solidFill>
              </a:rPr>
              <a:t>Quickly get up and running</a:t>
            </a:r>
          </a:p>
          <a:p>
            <a:pPr lvl="1"/>
            <a:r>
              <a:rPr lang="en-US" dirty="0"/>
              <a:t>Free and permissively licensed (BSD)</a:t>
            </a:r>
          </a:p>
          <a:p>
            <a:pPr lvl="1"/>
            <a:r>
              <a:rPr lang="en-US" dirty="0"/>
              <a:t>Minimal hardware requirements</a:t>
            </a:r>
          </a:p>
          <a:p>
            <a:pPr lvl="1"/>
            <a:r>
              <a:rPr lang="en-US" dirty="0"/>
              <a:t>Accessible to novices thanks to simple CLI</a:t>
            </a:r>
          </a:p>
          <a:p>
            <a:pPr lvl="1"/>
            <a:r>
              <a:rPr lang="en-US" dirty="0"/>
              <a:t>Smooth learning curve thanks to walkthrough, tutorial, examples and API documentation</a:t>
            </a:r>
          </a:p>
          <a:p>
            <a:pPr lvl="1"/>
            <a:r>
              <a:rPr lang="en-US" dirty="0"/>
              <a:t>Strong users and support community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4 planes of 4D (2005)?</a:t>
            </a:r>
          </a:p>
          <a:p>
            <a:pPr lvl="1"/>
            <a:r>
              <a:rPr lang="en-US" dirty="0" smtClean="0"/>
              <a:t>Decision plane</a:t>
            </a:r>
          </a:p>
          <a:p>
            <a:pPr lvl="1"/>
            <a:r>
              <a:rPr lang="en-US" dirty="0" smtClean="0"/>
              <a:t>Dissemination plane</a:t>
            </a:r>
          </a:p>
          <a:p>
            <a:pPr lvl="1"/>
            <a:r>
              <a:rPr lang="en-US" dirty="0" smtClean="0"/>
              <a:t>Discovery plane</a:t>
            </a:r>
          </a:p>
          <a:p>
            <a:pPr lvl="1"/>
            <a:r>
              <a:rPr lang="en-US" dirty="0" smtClean="0"/>
              <a:t>Data plane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8" y="355600"/>
            <a:ext cx="6994525" cy="654050"/>
          </a:xfrm>
        </p:spPr>
        <p:txBody>
          <a:bodyPr/>
          <a:lstStyle/>
          <a:p>
            <a:r>
              <a:rPr lang="en-US" sz="3200" dirty="0"/>
              <a:t>Review of Previous Lecture (Cont’d)</a:t>
            </a:r>
            <a:endParaRPr lang="en-US" altLang="zh-CN" sz="3200" dirty="0">
              <a:ea typeface="宋体" charset="0"/>
              <a:cs typeface="宋体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76700"/>
            <a:ext cx="8229600" cy="2232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i="1">
                <a:solidFill>
                  <a:srgbClr val="FF0000"/>
                </a:solidFill>
                <a:ea typeface="宋体" charset="0"/>
                <a:cs typeface="宋体" charset="0"/>
              </a:rPr>
              <a:t>Decision Plane:</a:t>
            </a:r>
          </a:p>
          <a:p>
            <a:pPr>
              <a:lnSpc>
                <a:spcPct val="90000"/>
              </a:lnSpc>
            </a:pPr>
            <a:r>
              <a:rPr lang="en-US" altLang="zh-CN" sz="2000" i="1" u="sng">
                <a:ea typeface="宋体" charset="0"/>
                <a:cs typeface="宋体" charset="0"/>
              </a:rPr>
              <a:t>All</a:t>
            </a:r>
            <a:r>
              <a:rPr lang="en-US" altLang="zh-CN" sz="2000" u="sng">
                <a:ea typeface="宋体" charset="0"/>
                <a:cs typeface="宋体" charset="0"/>
              </a:rPr>
              <a:t> </a:t>
            </a:r>
            <a:r>
              <a:rPr lang="en-US" altLang="zh-CN" sz="2000">
                <a:ea typeface="宋体" charset="0"/>
                <a:cs typeface="宋体" charset="0"/>
              </a:rPr>
              <a:t>management logic implemented on centralized servers making </a:t>
            </a:r>
            <a:r>
              <a:rPr lang="en-US" altLang="zh-CN" sz="2000" i="1" u="sng">
                <a:ea typeface="宋体" charset="0"/>
                <a:cs typeface="宋体" charset="0"/>
              </a:rPr>
              <a:t>all </a:t>
            </a:r>
            <a:r>
              <a:rPr lang="en-US" altLang="zh-CN" sz="2000">
                <a:ea typeface="宋体" charset="0"/>
                <a:cs typeface="宋体" charset="0"/>
              </a:rPr>
              <a:t>decisions</a:t>
            </a:r>
          </a:p>
          <a:p>
            <a:pPr>
              <a:lnSpc>
                <a:spcPct val="90000"/>
              </a:lnSpc>
            </a:pPr>
            <a:r>
              <a:rPr lang="en-US" altLang="zh-CN" sz="2000" i="1" u="sng">
                <a:ea typeface="宋体" charset="0"/>
                <a:cs typeface="宋体" charset="0"/>
              </a:rPr>
              <a:t>Decision Elements</a:t>
            </a:r>
            <a:r>
              <a:rPr lang="en-US" altLang="zh-CN" sz="2000">
                <a:ea typeface="宋体" charset="0"/>
                <a:cs typeface="宋体" charset="0"/>
              </a:rPr>
              <a:t> use </a:t>
            </a:r>
            <a:r>
              <a:rPr lang="en-US" altLang="zh-CN" sz="2000" u="sng">
                <a:ea typeface="宋体" charset="0"/>
                <a:cs typeface="宋体" charset="0"/>
              </a:rPr>
              <a:t>views</a:t>
            </a:r>
            <a:r>
              <a:rPr lang="en-US" altLang="zh-CN" sz="2000">
                <a:ea typeface="宋体" charset="0"/>
                <a:cs typeface="宋体" charset="0"/>
              </a:rPr>
              <a:t> to compute data plane state that meets </a:t>
            </a:r>
            <a:r>
              <a:rPr lang="en-US" altLang="zh-CN" sz="2000" u="sng">
                <a:ea typeface="宋体" charset="0"/>
                <a:cs typeface="宋体" charset="0"/>
              </a:rPr>
              <a:t>objectives</a:t>
            </a:r>
            <a:r>
              <a:rPr lang="en-US" altLang="zh-CN" sz="2000">
                <a:ea typeface="宋体" charset="0"/>
                <a:cs typeface="宋体" charset="0"/>
              </a:rPr>
              <a:t>, then </a:t>
            </a:r>
            <a:r>
              <a:rPr lang="en-US" altLang="zh-CN" sz="2000" u="sng">
                <a:ea typeface="宋体" charset="0"/>
                <a:cs typeface="宋体" charset="0"/>
              </a:rPr>
              <a:t>directly writes</a:t>
            </a:r>
            <a:r>
              <a:rPr lang="en-US" altLang="zh-CN" sz="2000">
                <a:ea typeface="宋体" charset="0"/>
                <a:cs typeface="宋体" charset="0"/>
              </a:rPr>
              <a:t> this state to routers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95600" y="1660525"/>
            <a:ext cx="2743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Decision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95600" y="2270125"/>
            <a:ext cx="2743200" cy="1066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ea typeface="宋体" charset="0"/>
              <a:cs typeface="Arial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52800" y="2346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Dissemination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895600" y="2803525"/>
            <a:ext cx="1524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Discovery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895600" y="3336925"/>
            <a:ext cx="27432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ea typeface="宋体" charset="0"/>
                <a:cs typeface="Arial" charset="0"/>
              </a:rPr>
              <a:t>Data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590800" y="1812925"/>
            <a:ext cx="0" cy="19812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943600" y="1736725"/>
            <a:ext cx="0" cy="2057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4343400" y="1279525"/>
            <a:ext cx="0" cy="381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343400" y="1279525"/>
            <a:ext cx="19050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324600" y="9906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Network-level objectives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43600" y="234632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Direct control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81000" y="2422525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ea typeface="宋体" charset="0"/>
                <a:cs typeface="Arial" charset="0"/>
              </a:rPr>
              <a:t>Network-wide views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743200" y="1371600"/>
            <a:ext cx="3048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22661</TotalTime>
  <Words>4991</Words>
  <Application>Microsoft Macintosh PowerPoint</Application>
  <PresentationFormat>On-screen Show (4:3)</PresentationFormat>
  <Paragraphs>1415</Paragraphs>
  <Slides>76</Slides>
  <Notes>37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Visio</vt:lpstr>
      <vt:lpstr>Software Defined Networking COMS 6998-8, Fall 2013</vt:lpstr>
      <vt:lpstr>Outline</vt:lpstr>
      <vt:lpstr>Review of Previous Lecture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Review of Previous Lecture (Cont’d)</vt:lpstr>
      <vt:lpstr>Outline</vt:lpstr>
      <vt:lpstr>SDN Concepts</vt:lpstr>
      <vt:lpstr>PowerPoint Presentation</vt:lpstr>
      <vt:lpstr>PowerPoint Presentation</vt:lpstr>
      <vt:lpstr>PowerPoint Presentation</vt:lpstr>
      <vt:lpstr>The network is changing</vt:lpstr>
      <vt:lpstr>Software Defined Network (SDN)</vt:lpstr>
      <vt:lpstr>Network OS</vt:lpstr>
      <vt:lpstr>Software Defined Network (SDN)</vt:lpstr>
      <vt:lpstr>Control Program</vt:lpstr>
      <vt:lpstr>Forwarding Abstraction</vt:lpstr>
      <vt:lpstr>Why SDN? Great talk by Scott Shenker http://www.youtube.com/watch?v=WVs7Pc99S7w</vt:lpstr>
      <vt:lpstr>Networking</vt:lpstr>
      <vt:lpstr>By comparison: Programming</vt:lpstr>
      <vt:lpstr>Programming Analogy</vt:lpstr>
      <vt:lpstr>Specification Abstraction</vt:lpstr>
      <vt:lpstr>Software Defined Network (SDN)</vt:lpstr>
      <vt:lpstr>Outline</vt:lpstr>
      <vt:lpstr>OpenFlow</vt:lpstr>
      <vt:lpstr>Why OpenFlow?</vt:lpstr>
      <vt:lpstr>   The Ossified Network</vt:lpstr>
      <vt:lpstr>Research Stagnation</vt:lpstr>
      <vt:lpstr>Closed Systems (Vendor Hardware)</vt:lpstr>
      <vt:lpstr>Open Systems</vt:lpstr>
      <vt:lpstr>Ethane, a precursor to OpenFlow Centralized, reactive, per-flow control</vt:lpstr>
      <vt:lpstr>OpenFlow: a pragmatic compromise</vt:lpstr>
      <vt:lpstr>How does OpenFlow work?</vt:lpstr>
      <vt:lpstr>PowerPoint Presentation</vt:lpstr>
      <vt:lpstr>PowerPoint Presentation</vt:lpstr>
      <vt:lpstr>PowerPoint Presentation</vt:lpstr>
      <vt:lpstr>PowerPoint Presentation</vt:lpstr>
      <vt:lpstr>OpenFlow Basics  Flow Table Entries</vt:lpstr>
      <vt:lpstr>Examples</vt:lpstr>
      <vt:lpstr>Examples</vt:lpstr>
      <vt:lpstr>Centralized vs Distributed Control Both models are possible with OpenFlow</vt:lpstr>
      <vt:lpstr>Flow Routing vs. Aggregation Both models are possible with OpenFlow</vt:lpstr>
      <vt:lpstr>Reactive vs. Proactive (pre-populated) Both models are possible with OpenFlow</vt:lpstr>
      <vt:lpstr>Usage examples</vt:lpstr>
      <vt:lpstr>What can you not do with OpenFlow ver1.0</vt:lpstr>
      <vt:lpstr>What can you not do with OpenFlow ver1.0</vt:lpstr>
      <vt:lpstr>Where it’s going</vt:lpstr>
      <vt:lpstr>Outline</vt:lpstr>
      <vt:lpstr>Switches and Controllers</vt:lpstr>
      <vt:lpstr>OpenFlow building blocks</vt:lpstr>
      <vt:lpstr>Current SDN hardware </vt:lpstr>
      <vt:lpstr>Commercial Switch Vendors</vt:lpstr>
      <vt:lpstr>Controller Vendors</vt:lpstr>
      <vt:lpstr>Floodlight Architecture</vt:lpstr>
      <vt:lpstr>Floodlight Architecture</vt:lpstr>
      <vt:lpstr>Floodlight Programming Model</vt:lpstr>
      <vt:lpstr>REST API Reference</vt:lpstr>
      <vt:lpstr>Programming Floodlight</vt:lpstr>
      <vt:lpstr>Programming Floodlight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Mininet</vt:lpstr>
      <vt:lpstr>Mininet (Cont’d)</vt:lpstr>
      <vt:lpstr>Mininet (Cont’d)</vt:lpstr>
      <vt:lpstr>Mininet (Cont’d)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588</cp:revision>
  <dcterms:created xsi:type="dcterms:W3CDTF">2011-08-08T23:13:16Z</dcterms:created>
  <dcterms:modified xsi:type="dcterms:W3CDTF">2013-09-11T14:22:17Z</dcterms:modified>
</cp:coreProperties>
</file>